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handoutMasterIdLst>
    <p:handoutMasterId r:id="rId97"/>
  </p:handoutMasterIdLst>
  <p:sldIdLst>
    <p:sldId id="358" r:id="rId2"/>
    <p:sldId id="359" r:id="rId3"/>
    <p:sldId id="361" r:id="rId4"/>
    <p:sldId id="360" r:id="rId5"/>
    <p:sldId id="362" r:id="rId6"/>
    <p:sldId id="363" r:id="rId7"/>
    <p:sldId id="364" r:id="rId8"/>
    <p:sldId id="261" r:id="rId9"/>
    <p:sldId id="369" r:id="rId10"/>
    <p:sldId id="365" r:id="rId11"/>
    <p:sldId id="366" r:id="rId12"/>
    <p:sldId id="367" r:id="rId13"/>
    <p:sldId id="368" r:id="rId14"/>
    <p:sldId id="370" r:id="rId15"/>
    <p:sldId id="372" r:id="rId16"/>
    <p:sldId id="373" r:id="rId17"/>
    <p:sldId id="374" r:id="rId18"/>
    <p:sldId id="371" r:id="rId19"/>
    <p:sldId id="375" r:id="rId20"/>
    <p:sldId id="376" r:id="rId21"/>
    <p:sldId id="377" r:id="rId22"/>
    <p:sldId id="380" r:id="rId23"/>
    <p:sldId id="381" r:id="rId24"/>
    <p:sldId id="382" r:id="rId25"/>
    <p:sldId id="378" r:id="rId26"/>
    <p:sldId id="379" r:id="rId27"/>
    <p:sldId id="384" r:id="rId28"/>
    <p:sldId id="385" r:id="rId29"/>
    <p:sldId id="390" r:id="rId30"/>
    <p:sldId id="296" r:id="rId31"/>
    <p:sldId id="297" r:id="rId32"/>
    <p:sldId id="386" r:id="rId33"/>
    <p:sldId id="283" r:id="rId34"/>
    <p:sldId id="387" r:id="rId35"/>
    <p:sldId id="388" r:id="rId36"/>
    <p:sldId id="287" r:id="rId37"/>
    <p:sldId id="389" r:id="rId38"/>
    <p:sldId id="391" r:id="rId39"/>
    <p:sldId id="392" r:id="rId40"/>
    <p:sldId id="393" r:id="rId41"/>
    <p:sldId id="394" r:id="rId42"/>
    <p:sldId id="395" r:id="rId43"/>
    <p:sldId id="396" r:id="rId44"/>
    <p:sldId id="294" r:id="rId45"/>
    <p:sldId id="397" r:id="rId46"/>
    <p:sldId id="299" r:id="rId47"/>
    <p:sldId id="398" r:id="rId48"/>
    <p:sldId id="399" r:id="rId49"/>
    <p:sldId id="400" r:id="rId50"/>
    <p:sldId id="401" r:id="rId51"/>
    <p:sldId id="402" r:id="rId52"/>
    <p:sldId id="409" r:id="rId53"/>
    <p:sldId id="410" r:id="rId54"/>
    <p:sldId id="403" r:id="rId55"/>
    <p:sldId id="404" r:id="rId56"/>
    <p:sldId id="405" r:id="rId57"/>
    <p:sldId id="406" r:id="rId58"/>
    <p:sldId id="454" r:id="rId59"/>
    <p:sldId id="455" r:id="rId60"/>
    <p:sldId id="456" r:id="rId61"/>
    <p:sldId id="457" r:id="rId62"/>
    <p:sldId id="459" r:id="rId63"/>
    <p:sldId id="460" r:id="rId64"/>
    <p:sldId id="407" r:id="rId65"/>
    <p:sldId id="408" r:id="rId66"/>
    <p:sldId id="414" r:id="rId67"/>
    <p:sldId id="415" r:id="rId68"/>
    <p:sldId id="416" r:id="rId69"/>
    <p:sldId id="417" r:id="rId70"/>
    <p:sldId id="418" r:id="rId71"/>
    <p:sldId id="419" r:id="rId72"/>
    <p:sldId id="420" r:id="rId73"/>
    <p:sldId id="461" r:id="rId74"/>
    <p:sldId id="421" r:id="rId75"/>
    <p:sldId id="462" r:id="rId76"/>
    <p:sldId id="422" r:id="rId77"/>
    <p:sldId id="423" r:id="rId78"/>
    <p:sldId id="424" r:id="rId79"/>
    <p:sldId id="425" r:id="rId80"/>
    <p:sldId id="426" r:id="rId81"/>
    <p:sldId id="427" r:id="rId82"/>
    <p:sldId id="428" r:id="rId83"/>
    <p:sldId id="429" r:id="rId84"/>
    <p:sldId id="430" r:id="rId85"/>
    <p:sldId id="431" r:id="rId86"/>
    <p:sldId id="432" r:id="rId87"/>
    <p:sldId id="433" r:id="rId88"/>
    <p:sldId id="434" r:id="rId89"/>
    <p:sldId id="435" r:id="rId90"/>
    <p:sldId id="443" r:id="rId91"/>
    <p:sldId id="437" r:id="rId92"/>
    <p:sldId id="438" r:id="rId93"/>
    <p:sldId id="439" r:id="rId94"/>
    <p:sldId id="440" r:id="rId95"/>
    <p:sldId id="442" r:id="rId96"/>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1ECB"/>
    <a:srgbClr val="800000"/>
    <a:srgbClr val="FF030F"/>
    <a:srgbClr val="3333CC"/>
    <a:srgbClr val="C83EBE"/>
    <a:srgbClr val="187E29"/>
    <a:srgbClr val="6699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94581" autoAdjust="0"/>
  </p:normalViewPr>
  <p:slideViewPr>
    <p:cSldViewPr>
      <p:cViewPr>
        <p:scale>
          <a:sx n="75" d="100"/>
          <a:sy n="75" d="100"/>
        </p:scale>
        <p:origin x="-1128" y="8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191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191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191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DB9ED9C-8081-48B0-98B7-2FABC2DC9450}" type="slidenum">
              <a:rPr lang="en-US" altLang="zh-CN"/>
              <a:pPr/>
              <a:t>‹#›</a:t>
            </a:fld>
            <a:endParaRPr lang="en-US" altLang="zh-CN"/>
          </a:p>
        </p:txBody>
      </p:sp>
    </p:spTree>
    <p:extLst>
      <p:ext uri="{BB962C8B-B14F-4D97-AF65-F5344CB8AC3E}">
        <p14:creationId xmlns:p14="http://schemas.microsoft.com/office/powerpoint/2010/main" val="237893038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Rectangle 2"/>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a:endParaRPr lang="zh-CN" altLang="zh-CN"/>
          </a:p>
        </p:txBody>
      </p:sp>
      <p:pic>
        <p:nvPicPr>
          <p:cNvPr id="4099" name="Picture 3" descr="ANABNR2"/>
          <p:cNvPicPr>
            <a:picLocks noChangeAspect="1" noChangeArrowheads="1"/>
          </p:cNvPicPr>
          <p:nvPr/>
        </p:nvPicPr>
        <p:blipFill>
          <a:blip r:embed="rId2" cstate="print"/>
          <a:srcRect l="-900" t="-1314" r="-2" b="-36961"/>
          <a:stretch>
            <a:fillRect/>
          </a:stretch>
        </p:blipFill>
        <p:spPr bwMode="auto">
          <a:xfrm>
            <a:off x="533400" y="3200400"/>
            <a:ext cx="8458200" cy="1158875"/>
          </a:xfrm>
          <a:prstGeom prst="rect">
            <a:avLst/>
          </a:prstGeom>
          <a:noFill/>
        </p:spPr>
      </p:pic>
      <p:sp>
        <p:nvSpPr>
          <p:cNvPr id="4100" name="Rectangle 4"/>
          <p:cNvSpPr>
            <a:spLocks noChangeArrowheads="1"/>
          </p:cNvSpPr>
          <p:nvPr/>
        </p:nvSpPr>
        <p:spPr bwMode="hidden">
          <a:xfrm>
            <a:off x="795338" y="2895600"/>
            <a:ext cx="304800" cy="990600"/>
          </a:xfrm>
          <a:prstGeom prst="rect">
            <a:avLst/>
          </a:prstGeom>
          <a:solidFill>
            <a:schemeClr val="accent2">
              <a:alpha val="50000"/>
            </a:schemeClr>
          </a:solidFill>
          <a:ln w="9525">
            <a:noFill/>
            <a:miter lim="800000"/>
            <a:headEnd/>
            <a:tailEnd/>
          </a:ln>
          <a:effectLst/>
        </p:spPr>
        <p:txBody>
          <a:bodyPr wrap="none" anchor="ctr"/>
          <a:lstStyle/>
          <a:p>
            <a:pPr algn="ctr"/>
            <a:endParaRPr lang="zh-CN" altLang="zh-CN"/>
          </a:p>
        </p:txBody>
      </p:sp>
      <p:sp>
        <p:nvSpPr>
          <p:cNvPr id="4101" name="Rectangle 5"/>
          <p:cNvSpPr>
            <a:spLocks noGrp="1" noChangeArrowheads="1"/>
          </p:cNvSpPr>
          <p:nvPr>
            <p:ph type="ctrTitle"/>
          </p:nvPr>
        </p:nvSpPr>
        <p:spPr>
          <a:xfrm>
            <a:off x="1143000" y="1981200"/>
            <a:ext cx="7772400" cy="1143000"/>
          </a:xfrm>
        </p:spPr>
        <p:txBody>
          <a:bodyPr/>
          <a:lstStyle>
            <a:lvl1pPr>
              <a:defRPr/>
            </a:lvl1pPr>
          </a:lstStyle>
          <a:p>
            <a:r>
              <a:rPr lang="zh-CN" altLang="en-US"/>
              <a:t>单击此处编辑母版标题样式</a:t>
            </a:r>
          </a:p>
        </p:txBody>
      </p:sp>
      <p:sp>
        <p:nvSpPr>
          <p:cNvPr id="4102"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r>
              <a:rPr lang="zh-CN" altLang="en-US"/>
              <a:t>单击此处编辑母版副标题样式</a:t>
            </a:r>
          </a:p>
        </p:txBody>
      </p:sp>
      <p:sp>
        <p:nvSpPr>
          <p:cNvPr id="4103" name="Rectangle 7"/>
          <p:cNvSpPr>
            <a:spLocks noGrp="1" noChangeArrowheads="1"/>
          </p:cNvSpPr>
          <p:nvPr>
            <p:ph type="dt" sz="half" idx="2"/>
          </p:nvPr>
        </p:nvSpPr>
        <p:spPr>
          <a:xfrm>
            <a:off x="685800" y="6324600"/>
            <a:ext cx="1905000" cy="457200"/>
          </a:xfrm>
        </p:spPr>
        <p:txBody>
          <a:bodyPr/>
          <a:lstStyle>
            <a:lvl1pPr>
              <a:defRPr/>
            </a:lvl1pPr>
          </a:lstStyle>
          <a:p>
            <a:endParaRPr lang="en-US" altLang="zh-CN"/>
          </a:p>
        </p:txBody>
      </p:sp>
      <p:sp>
        <p:nvSpPr>
          <p:cNvPr id="4104" name="Rectangle 8"/>
          <p:cNvSpPr>
            <a:spLocks noGrp="1" noChangeArrowheads="1"/>
          </p:cNvSpPr>
          <p:nvPr>
            <p:ph type="ftr" sz="quarter" idx="3"/>
          </p:nvPr>
        </p:nvSpPr>
        <p:spPr bwMode="auto">
          <a:xfrm>
            <a:off x="3124200" y="63246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kumimoji="0" sz="1400">
                <a:solidFill>
                  <a:schemeClr val="tx2"/>
                </a:solidFill>
              </a:defRPr>
            </a:lvl1pPr>
          </a:lstStyle>
          <a:p>
            <a:endParaRPr lang="en-US" altLang="zh-CN"/>
          </a:p>
        </p:txBody>
      </p:sp>
      <p:sp>
        <p:nvSpPr>
          <p:cNvPr id="4105" name="Rectangle 9"/>
          <p:cNvSpPr>
            <a:spLocks noGrp="1" noChangeArrowheads="1"/>
          </p:cNvSpPr>
          <p:nvPr>
            <p:ph type="sldNum" sz="quarter" idx="4"/>
          </p:nvPr>
        </p:nvSpPr>
        <p:spPr>
          <a:xfrm>
            <a:off x="6553200" y="6324600"/>
            <a:ext cx="1905000" cy="457200"/>
          </a:xfrm>
        </p:spPr>
        <p:txBody>
          <a:bodyPr/>
          <a:lstStyle>
            <a:lvl1pPr>
              <a:defRPr sz="1400"/>
            </a:lvl1pPr>
          </a:lstStyle>
          <a:p>
            <a:fld id="{AED3DFD7-2D0E-4B4B-B86F-5C1241A5B623}"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F84A70D7-A6CB-4375-9FB9-101B0404DC6D}" type="slidenum">
              <a:rPr lang="en-US" altLang="zh-CN"/>
              <a:pPr/>
              <a:t>‹#›</a:t>
            </a:fld>
            <a:endParaRPr lang="en-US" altLang="zh-CN"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04800"/>
            <a:ext cx="20574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304800"/>
            <a:ext cx="60198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767CF1DA-7832-43CA-8171-5ECA5B506D73}" type="slidenum">
              <a:rPr lang="en-US" altLang="zh-CN"/>
              <a:pPr/>
              <a:t>‹#›</a:t>
            </a:fld>
            <a:endParaRPr lang="en-US" altLang="zh-CN"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54A60671-E53E-4059-9762-D26966C567A2}" type="slidenum">
              <a:rPr lang="en-US" altLang="zh-CN"/>
              <a:pPr/>
              <a:t>‹#›</a:t>
            </a:fld>
            <a:endParaRPr lang="en-US" altLang="zh-CN"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B0BDA346-6DE1-4452-89D6-AE2D6CFD0D2D}" type="slidenum">
              <a:rPr lang="en-US" altLang="zh-CN"/>
              <a:pPr/>
              <a:t>‹#›</a:t>
            </a:fld>
            <a:endParaRPr lang="en-US" altLang="zh-CN"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95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295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F65A268B-4E7F-4A19-84CB-D3FD8F3B95CE}" type="slidenum">
              <a:rPr lang="en-US" altLang="zh-CN"/>
              <a:pPr/>
              <a:t>‹#›</a:t>
            </a:fld>
            <a:endParaRPr lang="en-US" altLang="zh-CN"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891C2CED-938B-4895-9FFD-3159E62AED29}" type="slidenum">
              <a:rPr lang="en-US" altLang="zh-CN"/>
              <a:pPr/>
              <a:t>‹#›</a:t>
            </a:fld>
            <a:endParaRPr lang="en-US" altLang="zh-CN"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51F85E81-863E-4A28-A3BC-FFBC6FCC9C58}" type="slidenum">
              <a:rPr lang="en-US" altLang="zh-CN"/>
              <a:pPr/>
              <a:t>‹#›</a:t>
            </a:fld>
            <a:endParaRPr lang="en-US" altLang="zh-CN"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DA2D1891-A06A-403C-8D48-CB298A459165}" type="slidenum">
              <a:rPr lang="en-US" altLang="zh-CN"/>
              <a:pPr/>
              <a:t>‹#›</a:t>
            </a:fld>
            <a:endParaRPr lang="en-US" altLang="zh-CN"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65FDAFCB-B796-4E7F-B5D2-C9747EAA1B3F}" type="slidenum">
              <a:rPr lang="en-US" altLang="zh-CN"/>
              <a:pPr/>
              <a:t>‹#›</a:t>
            </a:fld>
            <a:endParaRPr lang="en-US" altLang="zh-CN"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EB68CA3A-2603-4FC8-A84A-D6FFD8D87284}" type="slidenum">
              <a:rPr lang="en-US" altLang="zh-CN"/>
              <a:pPr/>
              <a:t>‹#›</a:t>
            </a:fld>
            <a:endParaRPr lang="en-US" altLang="zh-CN" sz="14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lang="zh-CN" altLang="zh-CN"/>
          </a:p>
        </p:txBody>
      </p:sp>
      <p:sp>
        <p:nvSpPr>
          <p:cNvPr id="3075" name="Rectangle 1027"/>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a:endParaRPr lang="zh-CN" altLang="zh-CN"/>
          </a:p>
        </p:txBody>
      </p:sp>
      <p:sp>
        <p:nvSpPr>
          <p:cNvPr id="3076" name="Rectangle 1028" descr="Stationery"/>
          <p:cNvSpPr>
            <a:spLocks noChangeArrowheads="1"/>
          </p:cNvSpPr>
          <p:nvPr/>
        </p:nvSpPr>
        <p:spPr bwMode="auto">
          <a:xfrm>
            <a:off x="457200" y="0"/>
            <a:ext cx="1219200" cy="461963"/>
          </a:xfrm>
          <a:prstGeom prst="rect">
            <a:avLst/>
          </a:prstGeom>
          <a:blipFill dpi="0" rotWithShape="0">
            <a:blip r:embed="rId13" cstate="print"/>
            <a:srcRect/>
            <a:tile tx="0" ty="0" sx="100000" sy="100000" flip="none" algn="tl"/>
          </a:blipFill>
          <a:ln w="9525">
            <a:noFill/>
            <a:miter lim="800000"/>
            <a:headEnd/>
            <a:tailEnd/>
          </a:ln>
          <a:effectLst/>
        </p:spPr>
        <p:txBody>
          <a:bodyPr wrap="none" anchor="ctr"/>
          <a:lstStyle/>
          <a:p>
            <a:pPr algn="ctr"/>
            <a:endParaRPr lang="zh-CN" altLang="zh-CN"/>
          </a:p>
        </p:txBody>
      </p:sp>
      <p:sp>
        <p:nvSpPr>
          <p:cNvPr id="3077" name="Rectangle 1029" descr="Stationery"/>
          <p:cNvSpPr>
            <a:spLocks noChangeArrowheads="1"/>
          </p:cNvSpPr>
          <p:nvPr/>
        </p:nvSpPr>
        <p:spPr bwMode="auto">
          <a:xfrm>
            <a:off x="0" y="0"/>
            <a:ext cx="457200" cy="6858000"/>
          </a:xfrm>
          <a:prstGeom prst="rect">
            <a:avLst/>
          </a:prstGeom>
          <a:blipFill dpi="0" rotWithShape="0">
            <a:blip r:embed="rId13" cstate="print"/>
            <a:srcRect/>
            <a:tile tx="0" ty="0" sx="100000" sy="100000" flip="none" algn="tl"/>
          </a:blipFill>
          <a:ln w="9525">
            <a:noFill/>
            <a:miter lim="800000"/>
            <a:headEnd/>
            <a:tailEnd/>
          </a:ln>
          <a:effectLst/>
        </p:spPr>
        <p:txBody>
          <a:bodyPr wrap="none" anchor="ctr"/>
          <a:lstStyle/>
          <a:p>
            <a:pPr algn="ctr"/>
            <a:endParaRPr lang="zh-CN" altLang="zh-CN"/>
          </a:p>
        </p:txBody>
      </p:sp>
      <p:sp>
        <p:nvSpPr>
          <p:cNvPr id="3079" name="Rectangle 1031"/>
          <p:cNvSpPr>
            <a:spLocks noGrp="1" noChangeArrowheads="1"/>
          </p:cNvSpPr>
          <p:nvPr>
            <p:ph type="dt" sz="half" idx="2"/>
          </p:nvPr>
        </p:nvSpPr>
        <p:spPr bwMode="auto">
          <a:xfrm>
            <a:off x="67056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solidFill>
                  <a:schemeClr val="tx2"/>
                </a:solidFill>
              </a:defRPr>
            </a:lvl1pPr>
          </a:lstStyle>
          <a:p>
            <a:endParaRPr lang="en-US" altLang="zh-CN"/>
          </a:p>
        </p:txBody>
      </p:sp>
      <p:pic>
        <p:nvPicPr>
          <p:cNvPr id="3081" name="Picture 1033" descr="anabnr2"/>
          <p:cNvPicPr>
            <a:picLocks noChangeAspect="1" noChangeArrowheads="1"/>
          </p:cNvPicPr>
          <p:nvPr/>
        </p:nvPicPr>
        <p:blipFill>
          <a:blip r:embed="rId14" cstate="print"/>
          <a:srcRect/>
          <a:stretch>
            <a:fillRect/>
          </a:stretch>
        </p:blipFill>
        <p:spPr bwMode="auto">
          <a:xfrm>
            <a:off x="1228725" y="0"/>
            <a:ext cx="7915275" cy="457200"/>
          </a:xfrm>
          <a:prstGeom prst="rect">
            <a:avLst/>
          </a:prstGeom>
          <a:noFill/>
        </p:spPr>
      </p:pic>
      <p:sp>
        <p:nvSpPr>
          <p:cNvPr id="3082" name="Rectangle 1034"/>
          <p:cNvSpPr>
            <a:spLocks noChangeArrowheads="1"/>
          </p:cNvSpPr>
          <p:nvPr/>
        </p:nvSpPr>
        <p:spPr bwMode="auto">
          <a:xfrm>
            <a:off x="381000" y="304800"/>
            <a:ext cx="2514600" cy="184150"/>
          </a:xfrm>
          <a:prstGeom prst="rect">
            <a:avLst/>
          </a:prstGeom>
          <a:solidFill>
            <a:schemeClr val="accent2">
              <a:alpha val="50000"/>
            </a:schemeClr>
          </a:solidFill>
          <a:ln w="9525">
            <a:noFill/>
            <a:miter lim="800000"/>
            <a:headEnd/>
            <a:tailEnd/>
          </a:ln>
          <a:effectLst/>
        </p:spPr>
        <p:txBody>
          <a:bodyPr wrap="none" anchor="ctr"/>
          <a:lstStyle/>
          <a:p>
            <a:pPr algn="ctr"/>
            <a:endParaRPr lang="zh-CN" altLang="zh-CN"/>
          </a:p>
        </p:txBody>
      </p:sp>
      <p:sp>
        <p:nvSpPr>
          <p:cNvPr id="3083" name="Rectangle 1035"/>
          <p:cNvSpPr>
            <a:spLocks noGrp="1" noChangeArrowheads="1"/>
          </p:cNvSpPr>
          <p:nvPr>
            <p:ph type="sldNum" sz="quarter" idx="4"/>
          </p:nvPr>
        </p:nvSpPr>
        <p:spPr bwMode="auto">
          <a:xfrm>
            <a:off x="3276600" y="6400800"/>
            <a:ext cx="91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a:solidFill>
                  <a:schemeClr val="tx2"/>
                </a:solidFill>
              </a:defRPr>
            </a:lvl1pPr>
          </a:lstStyle>
          <a:p>
            <a:fld id="{14B907D0-482F-4DCD-94C1-B96A58AC0BF2}" type="slidenum">
              <a:rPr lang="en-US" altLang="zh-CN"/>
              <a:pPr/>
              <a:t>‹#›</a:t>
            </a:fld>
            <a:endParaRPr lang="en-US" altLang="zh-CN" sz="1400"/>
          </a:p>
        </p:txBody>
      </p:sp>
      <p:sp>
        <p:nvSpPr>
          <p:cNvPr id="3084" name="Rectangle 1036"/>
          <p:cNvSpPr>
            <a:spLocks noGrp="1" noChangeArrowheads="1"/>
          </p:cNvSpPr>
          <p:nvPr>
            <p:ph type="body" idx="1"/>
          </p:nvPr>
        </p:nvSpPr>
        <p:spPr bwMode="auto">
          <a:xfrm>
            <a:off x="609600" y="1295400"/>
            <a:ext cx="82296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1030"/>
          <p:cNvSpPr>
            <a:spLocks noGrp="1" noChangeArrowheads="1"/>
          </p:cNvSpPr>
          <p:nvPr>
            <p:ph type="title"/>
          </p:nvPr>
        </p:nvSpPr>
        <p:spPr bwMode="auto">
          <a:xfrm>
            <a:off x="838200" y="304800"/>
            <a:ext cx="7772400" cy="838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kumimoji="1" sz="4000" b="1">
          <a:solidFill>
            <a:schemeClr val="tx2"/>
          </a:solidFill>
          <a:latin typeface="+mj-lt"/>
          <a:ea typeface="+mj-ea"/>
          <a:cs typeface="+mj-cs"/>
        </a:defRPr>
      </a:lvl1pPr>
      <a:lvl2pPr algn="l" rtl="0" fontAlgn="base">
        <a:spcBef>
          <a:spcPct val="0"/>
        </a:spcBef>
        <a:spcAft>
          <a:spcPct val="0"/>
        </a:spcAft>
        <a:defRPr kumimoji="1" sz="4000" b="1">
          <a:solidFill>
            <a:schemeClr val="tx2"/>
          </a:solidFill>
          <a:latin typeface="Times New Roman" pitchFamily="18" charset="0"/>
          <a:ea typeface="楷体_GB2312" pitchFamily="49" charset="-122"/>
        </a:defRPr>
      </a:lvl2pPr>
      <a:lvl3pPr algn="l" rtl="0" fontAlgn="base">
        <a:spcBef>
          <a:spcPct val="0"/>
        </a:spcBef>
        <a:spcAft>
          <a:spcPct val="0"/>
        </a:spcAft>
        <a:defRPr kumimoji="1" sz="4000" b="1">
          <a:solidFill>
            <a:schemeClr val="tx2"/>
          </a:solidFill>
          <a:latin typeface="Times New Roman" pitchFamily="18" charset="0"/>
          <a:ea typeface="楷体_GB2312" pitchFamily="49" charset="-122"/>
        </a:defRPr>
      </a:lvl3pPr>
      <a:lvl4pPr algn="l" rtl="0" fontAlgn="base">
        <a:spcBef>
          <a:spcPct val="0"/>
        </a:spcBef>
        <a:spcAft>
          <a:spcPct val="0"/>
        </a:spcAft>
        <a:defRPr kumimoji="1" sz="4000" b="1">
          <a:solidFill>
            <a:schemeClr val="tx2"/>
          </a:solidFill>
          <a:latin typeface="Times New Roman" pitchFamily="18" charset="0"/>
          <a:ea typeface="楷体_GB2312" pitchFamily="49" charset="-122"/>
        </a:defRPr>
      </a:lvl4pPr>
      <a:lvl5pPr algn="l" rtl="0" fontAlgn="base">
        <a:spcBef>
          <a:spcPct val="0"/>
        </a:spcBef>
        <a:spcAft>
          <a:spcPct val="0"/>
        </a:spcAft>
        <a:defRPr kumimoji="1" sz="4000" b="1">
          <a:solidFill>
            <a:schemeClr val="tx2"/>
          </a:solidFill>
          <a:latin typeface="Times New Roman" pitchFamily="18" charset="0"/>
          <a:ea typeface="楷体_GB2312" pitchFamily="49" charset="-122"/>
        </a:defRPr>
      </a:lvl5pPr>
      <a:lvl6pPr marL="457200" algn="l" rtl="0" fontAlgn="base">
        <a:spcBef>
          <a:spcPct val="0"/>
        </a:spcBef>
        <a:spcAft>
          <a:spcPct val="0"/>
        </a:spcAft>
        <a:defRPr kumimoji="1" sz="4000" b="1">
          <a:solidFill>
            <a:schemeClr val="tx2"/>
          </a:solidFill>
          <a:latin typeface="Times New Roman" pitchFamily="18" charset="0"/>
          <a:ea typeface="楷体_GB2312" pitchFamily="49" charset="-122"/>
        </a:defRPr>
      </a:lvl6pPr>
      <a:lvl7pPr marL="914400" algn="l" rtl="0" fontAlgn="base">
        <a:spcBef>
          <a:spcPct val="0"/>
        </a:spcBef>
        <a:spcAft>
          <a:spcPct val="0"/>
        </a:spcAft>
        <a:defRPr kumimoji="1" sz="4000" b="1">
          <a:solidFill>
            <a:schemeClr val="tx2"/>
          </a:solidFill>
          <a:latin typeface="Times New Roman" pitchFamily="18" charset="0"/>
          <a:ea typeface="楷体_GB2312" pitchFamily="49" charset="-122"/>
        </a:defRPr>
      </a:lvl7pPr>
      <a:lvl8pPr marL="1371600" algn="l" rtl="0" fontAlgn="base">
        <a:spcBef>
          <a:spcPct val="0"/>
        </a:spcBef>
        <a:spcAft>
          <a:spcPct val="0"/>
        </a:spcAft>
        <a:defRPr kumimoji="1" sz="4000" b="1">
          <a:solidFill>
            <a:schemeClr val="tx2"/>
          </a:solidFill>
          <a:latin typeface="Times New Roman" pitchFamily="18" charset="0"/>
          <a:ea typeface="楷体_GB2312" pitchFamily="49" charset="-122"/>
        </a:defRPr>
      </a:lvl8pPr>
      <a:lvl9pPr marL="1828800" algn="l" rtl="0" fontAlgn="base">
        <a:spcBef>
          <a:spcPct val="0"/>
        </a:spcBef>
        <a:spcAft>
          <a:spcPct val="0"/>
        </a:spcAft>
        <a:defRPr kumimoji="1" sz="4000" b="1">
          <a:solidFill>
            <a:schemeClr val="tx2"/>
          </a:solidFill>
          <a:latin typeface="Times New Roman" pitchFamily="18" charset="0"/>
          <a:ea typeface="楷体_GB2312" pitchFamily="49" charset="-122"/>
        </a:defRPr>
      </a:lvl9pPr>
    </p:titleStyle>
    <p:bodyStyle>
      <a:lvl1pPr marL="457200" indent="-457200" algn="l" rtl="0" fontAlgn="base">
        <a:spcBef>
          <a:spcPct val="20000"/>
        </a:spcBef>
        <a:spcAft>
          <a:spcPct val="0"/>
        </a:spcAft>
        <a:buClr>
          <a:srgbClr val="A50021"/>
        </a:buClr>
        <a:buSzPct val="75000"/>
        <a:buFont typeface="Wingdings" pitchFamily="2" charset="2"/>
        <a:buChar char="n"/>
        <a:defRPr kumimoji="1" sz="3200">
          <a:solidFill>
            <a:schemeClr val="tx1"/>
          </a:solidFill>
          <a:latin typeface="+mn-lt"/>
          <a:ea typeface="+mn-ea"/>
          <a:cs typeface="+mn-cs"/>
        </a:defRPr>
      </a:lvl1pPr>
      <a:lvl2pPr marL="1027113" indent="-455613" algn="l" rtl="0" fontAlgn="base">
        <a:spcBef>
          <a:spcPct val="20000"/>
        </a:spcBef>
        <a:spcAft>
          <a:spcPct val="0"/>
        </a:spcAft>
        <a:buClr>
          <a:schemeClr val="accent2"/>
        </a:buClr>
        <a:buSzPct val="75000"/>
        <a:buFont typeface="Wingdings" pitchFamily="2" charset="2"/>
        <a:buChar char="n"/>
        <a:defRPr kumimoji="1" sz="2800">
          <a:solidFill>
            <a:schemeClr val="tx1"/>
          </a:solidFill>
          <a:latin typeface="+mn-lt"/>
          <a:ea typeface="+mn-ea"/>
        </a:defRPr>
      </a:lvl2pPr>
      <a:lvl3pPr marL="1370013" indent="-228600" algn="l" rtl="0" fontAlgn="base">
        <a:spcBef>
          <a:spcPct val="20000"/>
        </a:spcBef>
        <a:spcAft>
          <a:spcPct val="0"/>
        </a:spcAft>
        <a:buClr>
          <a:srgbClr val="666699"/>
        </a:buClr>
        <a:buSzPct val="70000"/>
        <a:buFont typeface="Wingdings" pitchFamily="2" charset="2"/>
        <a:buChar char="n"/>
        <a:defRPr kumimoji="1" sz="2400">
          <a:solidFill>
            <a:schemeClr val="tx1"/>
          </a:solidFill>
          <a:latin typeface="+mn-lt"/>
          <a:ea typeface="+mn-ea"/>
        </a:defRPr>
      </a:lvl3pPr>
      <a:lvl4pPr marL="1712913" indent="-228600" algn="l" rtl="0" fontAlgn="base">
        <a:spcBef>
          <a:spcPct val="20000"/>
        </a:spcBef>
        <a:spcAft>
          <a:spcPct val="0"/>
        </a:spcAft>
        <a:buSzPct val="60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Microsoft_Word_97_-_2003_Document1.doc"/></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61.xml"/><Relationship Id="rId1" Type="http://schemas.openxmlformats.org/officeDocument/2006/relationships/slideLayout" Target="../slideLayouts/slideLayout2.xml"/><Relationship Id="rId4" Type="http://schemas.openxmlformats.org/officeDocument/2006/relationships/slide" Target="slide7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slide" Target="slide64.xml"/><Relationship Id="rId4" Type="http://schemas.openxmlformats.org/officeDocument/2006/relationships/image" Target="../media/image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9.xml"/><Relationship Id="rId1" Type="http://schemas.openxmlformats.org/officeDocument/2006/relationships/slideLayout" Target="../slideLayouts/slideLayout7.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67.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image" Target="../media/image9.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828800" y="457200"/>
            <a:ext cx="4724400" cy="838200"/>
          </a:xfrm>
        </p:spPr>
        <p:txBody>
          <a:bodyPr/>
          <a:lstStyle/>
          <a:p>
            <a:r>
              <a:rPr lang="zh-CN" altLang="en-US" sz="4400">
                <a:solidFill>
                  <a:srgbClr val="FF030F"/>
                </a:solidFill>
              </a:rPr>
              <a:t>第八章    查找</a:t>
            </a:r>
          </a:p>
        </p:txBody>
      </p:sp>
      <p:sp>
        <p:nvSpPr>
          <p:cNvPr id="109572" name="Text Box 4">
            <a:hlinkClick r:id="" action="ppaction://hlinkshowjump?jump=nextslide" highlightClick="1"/>
          </p:cNvPr>
          <p:cNvSpPr txBox="1">
            <a:spLocks noChangeArrowheads="1"/>
          </p:cNvSpPr>
          <p:nvPr/>
        </p:nvSpPr>
        <p:spPr bwMode="auto">
          <a:xfrm>
            <a:off x="1676400" y="1546225"/>
            <a:ext cx="4662488" cy="701675"/>
          </a:xfrm>
          <a:prstGeom prst="rect">
            <a:avLst/>
          </a:prstGeom>
          <a:noFill/>
          <a:ln w="9525">
            <a:noFill/>
            <a:miter lim="800000"/>
            <a:headEnd/>
            <a:tailEnd/>
          </a:ln>
          <a:effectLst/>
        </p:spPr>
        <p:txBody>
          <a:bodyPr wrap="none">
            <a:spAutoFit/>
          </a:bodyPr>
          <a:lstStyle/>
          <a:p>
            <a:r>
              <a:rPr lang="en-US" altLang="zh-CN" sz="4000" b="1">
                <a:solidFill>
                  <a:srgbClr val="3333CC"/>
                </a:solidFill>
                <a:ea typeface="楷体_GB2312" pitchFamily="49" charset="-122"/>
              </a:rPr>
              <a:t>8.1  </a:t>
            </a:r>
            <a:r>
              <a:rPr lang="zh-CN" altLang="en-US" sz="4000" b="1">
                <a:solidFill>
                  <a:srgbClr val="3333CC"/>
                </a:solidFill>
                <a:ea typeface="楷体_GB2312" pitchFamily="49" charset="-122"/>
              </a:rPr>
              <a:t>查找的基本概念</a:t>
            </a:r>
            <a:endParaRPr lang="zh-CN" altLang="en-US" sz="4000">
              <a:solidFill>
                <a:srgbClr val="3333CC"/>
              </a:solidFill>
            </a:endParaRPr>
          </a:p>
        </p:txBody>
      </p:sp>
      <p:sp>
        <p:nvSpPr>
          <p:cNvPr id="109573" name="Text Box 5">
            <a:hlinkClick r:id="rId2" action="ppaction://hlinksldjump" highlightClick="1"/>
          </p:cNvPr>
          <p:cNvSpPr txBox="1">
            <a:spLocks noChangeArrowheads="1"/>
          </p:cNvSpPr>
          <p:nvPr/>
        </p:nvSpPr>
        <p:spPr bwMode="auto">
          <a:xfrm>
            <a:off x="1676400" y="3451225"/>
            <a:ext cx="4662488" cy="701675"/>
          </a:xfrm>
          <a:prstGeom prst="rect">
            <a:avLst/>
          </a:prstGeom>
          <a:noFill/>
          <a:ln w="9525">
            <a:noFill/>
            <a:miter lim="800000"/>
            <a:headEnd/>
            <a:tailEnd/>
          </a:ln>
          <a:effectLst/>
        </p:spPr>
        <p:txBody>
          <a:bodyPr wrap="none">
            <a:spAutoFit/>
          </a:bodyPr>
          <a:lstStyle/>
          <a:p>
            <a:r>
              <a:rPr lang="en-US" altLang="zh-CN" sz="4000" b="1">
                <a:solidFill>
                  <a:srgbClr val="3333CC"/>
                </a:solidFill>
                <a:ea typeface="楷体_GB2312" pitchFamily="49" charset="-122"/>
              </a:rPr>
              <a:t>8.3  </a:t>
            </a:r>
            <a:r>
              <a:rPr lang="zh-CN" altLang="en-US" sz="4000" b="1">
                <a:solidFill>
                  <a:srgbClr val="3333CC"/>
                </a:solidFill>
                <a:ea typeface="楷体_GB2312" pitchFamily="49" charset="-122"/>
              </a:rPr>
              <a:t>基于树的查找法</a:t>
            </a:r>
          </a:p>
        </p:txBody>
      </p:sp>
      <p:sp>
        <p:nvSpPr>
          <p:cNvPr id="109574" name="Text Box 6">
            <a:hlinkClick r:id="rId3" action="ppaction://hlinksldjump" highlightClick="1"/>
          </p:cNvPr>
          <p:cNvSpPr txBox="1">
            <a:spLocks noChangeArrowheads="1"/>
          </p:cNvSpPr>
          <p:nvPr/>
        </p:nvSpPr>
        <p:spPr bwMode="auto">
          <a:xfrm>
            <a:off x="1676400" y="5294313"/>
            <a:ext cx="3636963" cy="701675"/>
          </a:xfrm>
          <a:prstGeom prst="rect">
            <a:avLst/>
          </a:prstGeom>
          <a:noFill/>
          <a:ln w="9525">
            <a:noFill/>
            <a:miter lim="800000"/>
            <a:headEnd/>
            <a:tailEnd/>
          </a:ln>
          <a:effectLst/>
        </p:spPr>
        <p:txBody>
          <a:bodyPr wrap="none">
            <a:spAutoFit/>
          </a:bodyPr>
          <a:lstStyle/>
          <a:p>
            <a:r>
              <a:rPr lang="en-US" altLang="zh-CN" sz="4000" b="1">
                <a:solidFill>
                  <a:srgbClr val="3333CC"/>
                </a:solidFill>
                <a:ea typeface="楷体_GB2312" pitchFamily="49" charset="-122"/>
              </a:rPr>
              <a:t>8.5  </a:t>
            </a:r>
            <a:r>
              <a:rPr lang="zh-CN" altLang="en-US" sz="4000" b="1">
                <a:solidFill>
                  <a:srgbClr val="3333CC"/>
                </a:solidFill>
                <a:ea typeface="楷体_GB2312" pitchFamily="49" charset="-122"/>
              </a:rPr>
              <a:t>总结与提高</a:t>
            </a:r>
          </a:p>
        </p:txBody>
      </p:sp>
      <p:sp>
        <p:nvSpPr>
          <p:cNvPr id="109575" name="Text Box 7">
            <a:hlinkClick r:id="" action="ppaction://hlinkshowjump?jump=nextslide" highlightClick="1"/>
          </p:cNvPr>
          <p:cNvSpPr txBox="1">
            <a:spLocks noChangeArrowheads="1"/>
          </p:cNvSpPr>
          <p:nvPr/>
        </p:nvSpPr>
        <p:spPr bwMode="auto">
          <a:xfrm>
            <a:off x="1676400" y="2460625"/>
            <a:ext cx="5659438" cy="701675"/>
          </a:xfrm>
          <a:prstGeom prst="rect">
            <a:avLst/>
          </a:prstGeom>
          <a:noFill/>
          <a:ln w="9525">
            <a:noFill/>
            <a:miter lim="800000"/>
            <a:headEnd/>
            <a:tailEnd/>
          </a:ln>
          <a:effectLst/>
        </p:spPr>
        <p:txBody>
          <a:bodyPr wrap="none">
            <a:spAutoFit/>
          </a:bodyPr>
          <a:lstStyle/>
          <a:p>
            <a:r>
              <a:rPr lang="en-US" altLang="zh-CN" sz="4000" b="1">
                <a:solidFill>
                  <a:srgbClr val="3333CC"/>
                </a:solidFill>
                <a:ea typeface="楷体_GB2312" pitchFamily="49" charset="-122"/>
              </a:rPr>
              <a:t>8.2  </a:t>
            </a:r>
            <a:r>
              <a:rPr lang="zh-CN" altLang="en-US" sz="4000" b="1">
                <a:solidFill>
                  <a:srgbClr val="3333CC"/>
                </a:solidFill>
                <a:ea typeface="楷体_GB2312" pitchFamily="49" charset="-122"/>
              </a:rPr>
              <a:t>基于线性表的查找法</a:t>
            </a:r>
          </a:p>
        </p:txBody>
      </p:sp>
      <p:sp>
        <p:nvSpPr>
          <p:cNvPr id="109576" name="Text Box 8">
            <a:hlinkClick r:id="rId2" action="ppaction://hlinksldjump" highlightClick="1"/>
          </p:cNvPr>
          <p:cNvSpPr txBox="1">
            <a:spLocks noChangeArrowheads="1"/>
          </p:cNvSpPr>
          <p:nvPr/>
        </p:nvSpPr>
        <p:spPr bwMode="auto">
          <a:xfrm>
            <a:off x="1676400" y="4365625"/>
            <a:ext cx="5684838" cy="701675"/>
          </a:xfrm>
          <a:prstGeom prst="rect">
            <a:avLst/>
          </a:prstGeom>
          <a:noFill/>
          <a:ln w="9525">
            <a:noFill/>
            <a:miter lim="800000"/>
            <a:headEnd/>
            <a:tailEnd/>
          </a:ln>
          <a:effectLst/>
        </p:spPr>
        <p:txBody>
          <a:bodyPr wrap="none">
            <a:spAutoFit/>
          </a:bodyPr>
          <a:lstStyle/>
          <a:p>
            <a:r>
              <a:rPr lang="en-US" altLang="zh-CN" sz="4000" b="1">
                <a:solidFill>
                  <a:srgbClr val="3333CC"/>
                </a:solidFill>
                <a:ea typeface="楷体_GB2312" pitchFamily="49" charset="-122"/>
              </a:rPr>
              <a:t>8.4  </a:t>
            </a:r>
            <a:r>
              <a:rPr lang="zh-CN" altLang="en-US" sz="4000" b="1">
                <a:solidFill>
                  <a:srgbClr val="3333CC"/>
                </a:solidFill>
                <a:ea typeface="楷体_GB2312" pitchFamily="49" charset="-122"/>
              </a:rPr>
              <a:t>计算式查找</a:t>
            </a:r>
            <a:r>
              <a:rPr lang="en-US" altLang="zh-CN" sz="4000" b="1">
                <a:solidFill>
                  <a:srgbClr val="3333CC"/>
                </a:solidFill>
                <a:ea typeface="楷体_GB2312" pitchFamily="49" charset="-122"/>
              </a:rPr>
              <a:t>---</a:t>
            </a:r>
            <a:r>
              <a:rPr lang="zh-CN" altLang="en-US" sz="4000" b="1">
                <a:solidFill>
                  <a:srgbClr val="3333CC"/>
                </a:solidFill>
                <a:ea typeface="楷体_GB2312" pitchFamily="49" charset="-122"/>
              </a:rPr>
              <a:t>哈希法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blinds(vertical)">
                                      <p:cBhvr>
                                        <p:cTn id="7" dur="500"/>
                                        <p:tgtEl>
                                          <p:spTgt spid="109572"/>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109575"/>
                                        </p:tgtEl>
                                        <p:attrNameLst>
                                          <p:attrName>style.visibility</p:attrName>
                                        </p:attrNameLst>
                                      </p:cBhvr>
                                      <p:to>
                                        <p:strVal val="visible"/>
                                      </p:to>
                                    </p:set>
                                    <p:animEffect transition="in" filter="blinds(vertical)">
                                      <p:cBhvr>
                                        <p:cTn id="11" dur="500"/>
                                        <p:tgtEl>
                                          <p:spTgt spid="109575"/>
                                        </p:tgtEl>
                                      </p:cBhvr>
                                    </p:animEffect>
                                  </p:childTnLst>
                                </p:cTn>
                              </p:par>
                            </p:childTnLst>
                          </p:cTn>
                        </p:par>
                        <p:par>
                          <p:cTn id="12" fill="hold">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109573"/>
                                        </p:tgtEl>
                                        <p:attrNameLst>
                                          <p:attrName>style.visibility</p:attrName>
                                        </p:attrNameLst>
                                      </p:cBhvr>
                                      <p:to>
                                        <p:strVal val="visible"/>
                                      </p:to>
                                    </p:set>
                                    <p:animEffect transition="in" filter="blinds(vertical)">
                                      <p:cBhvr>
                                        <p:cTn id="15" dur="500"/>
                                        <p:tgtEl>
                                          <p:spTgt spid="109573"/>
                                        </p:tgtEl>
                                      </p:cBhvr>
                                    </p:animEffect>
                                  </p:childTnLst>
                                </p:cTn>
                              </p:par>
                            </p:childTnLst>
                          </p:cTn>
                        </p:par>
                        <p:par>
                          <p:cTn id="16" fill="hold">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109576"/>
                                        </p:tgtEl>
                                        <p:attrNameLst>
                                          <p:attrName>style.visibility</p:attrName>
                                        </p:attrNameLst>
                                      </p:cBhvr>
                                      <p:to>
                                        <p:strVal val="visible"/>
                                      </p:to>
                                    </p:set>
                                    <p:animEffect transition="in" filter="blinds(vertical)">
                                      <p:cBhvr>
                                        <p:cTn id="19" dur="500"/>
                                        <p:tgtEl>
                                          <p:spTgt spid="109576"/>
                                        </p:tgtEl>
                                      </p:cBhvr>
                                    </p:animEffect>
                                  </p:childTnLst>
                                </p:cTn>
                              </p:par>
                            </p:childTnLst>
                          </p:cTn>
                        </p:par>
                        <p:par>
                          <p:cTn id="20" fill="hold">
                            <p:stCondLst>
                              <p:cond delay="2000"/>
                            </p:stCondLst>
                            <p:childTnLst>
                              <p:par>
                                <p:cTn id="21" presetID="3" presetClass="entr" presetSubtype="5" fill="hold" grpId="0" nodeType="afterEffect">
                                  <p:stCondLst>
                                    <p:cond delay="0"/>
                                  </p:stCondLst>
                                  <p:childTnLst>
                                    <p:set>
                                      <p:cBhvr>
                                        <p:cTn id="22" dur="1" fill="hold">
                                          <p:stCondLst>
                                            <p:cond delay="0"/>
                                          </p:stCondLst>
                                        </p:cTn>
                                        <p:tgtEl>
                                          <p:spTgt spid="109574"/>
                                        </p:tgtEl>
                                        <p:attrNameLst>
                                          <p:attrName>style.visibility</p:attrName>
                                        </p:attrNameLst>
                                      </p:cBhvr>
                                      <p:to>
                                        <p:strVal val="visible"/>
                                      </p:to>
                                    </p:set>
                                    <p:animEffect transition="in" filter="blinds(vertical)">
                                      <p:cBhvr>
                                        <p:cTn id="23" dur="500"/>
                                        <p:tgtEl>
                                          <p:spTgt spid="109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utoUpdateAnimBg="0"/>
      <p:bldP spid="109573" grpId="0" autoUpdateAnimBg="0"/>
      <p:bldP spid="109574" grpId="0" autoUpdateAnimBg="0"/>
      <p:bldP spid="109575" grpId="0" autoUpdateAnimBg="0"/>
      <p:bldP spid="10957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228600"/>
            <a:ext cx="7772400" cy="838200"/>
          </a:xfrm>
        </p:spPr>
        <p:txBody>
          <a:bodyPr/>
          <a:lstStyle/>
          <a:p>
            <a:r>
              <a:rPr lang="en-US" altLang="zh-CN">
                <a:solidFill>
                  <a:srgbClr val="DF2354"/>
                </a:solidFill>
              </a:rPr>
              <a:t>2</a:t>
            </a:r>
            <a:r>
              <a:rPr lang="zh-CN" altLang="en-US">
                <a:solidFill>
                  <a:srgbClr val="DF2354"/>
                </a:solidFill>
              </a:rPr>
              <a:t>、顺序查找算法</a:t>
            </a:r>
          </a:p>
        </p:txBody>
      </p:sp>
      <p:sp>
        <p:nvSpPr>
          <p:cNvPr id="116741" name="Text Box 5"/>
          <p:cNvSpPr txBox="1">
            <a:spLocks noChangeArrowheads="1"/>
          </p:cNvSpPr>
          <p:nvPr/>
        </p:nvSpPr>
        <p:spPr bwMode="auto">
          <a:xfrm>
            <a:off x="457200" y="990600"/>
            <a:ext cx="8305800" cy="2528888"/>
          </a:xfrm>
          <a:prstGeom prst="rect">
            <a:avLst/>
          </a:prstGeom>
          <a:noFill/>
          <a:ln w="9525">
            <a:noFill/>
            <a:miter lim="800000"/>
            <a:headEnd/>
            <a:tailEnd/>
          </a:ln>
          <a:effectLst/>
        </p:spPr>
        <p:txBody>
          <a:bodyPr>
            <a:spAutoFit/>
          </a:bodyPr>
          <a:lstStyle/>
          <a:p>
            <a:pPr algn="just"/>
            <a:r>
              <a:rPr lang="en-US" altLang="zh-CN" sz="3200" b="1" dirty="0" err="1">
                <a:solidFill>
                  <a:srgbClr val="800000"/>
                </a:solidFill>
              </a:rPr>
              <a:t>int</a:t>
            </a:r>
            <a:r>
              <a:rPr lang="en-US" altLang="zh-CN" sz="3200" b="1" dirty="0">
                <a:solidFill>
                  <a:srgbClr val="800000"/>
                </a:solidFill>
              </a:rPr>
              <a:t> </a:t>
            </a:r>
            <a:r>
              <a:rPr lang="en-US" altLang="zh-CN" sz="3200" b="1" dirty="0" err="1">
                <a:solidFill>
                  <a:srgbClr val="800000"/>
                </a:solidFill>
              </a:rPr>
              <a:t>SeqSearch</a:t>
            </a:r>
            <a:r>
              <a:rPr lang="zh-CN" altLang="en-US" sz="3200" b="1" dirty="0">
                <a:solidFill>
                  <a:srgbClr val="800000"/>
                </a:solidFill>
              </a:rPr>
              <a:t>（</a:t>
            </a:r>
            <a:r>
              <a:rPr lang="en-US" altLang="zh-CN" sz="3200" b="1" dirty="0" err="1">
                <a:solidFill>
                  <a:srgbClr val="800000"/>
                </a:solidFill>
              </a:rPr>
              <a:t>RecordList</a:t>
            </a:r>
            <a:r>
              <a:rPr lang="en-US" altLang="zh-CN" sz="3200" b="1" dirty="0">
                <a:solidFill>
                  <a:srgbClr val="800000"/>
                </a:solidFill>
              </a:rPr>
              <a:t> l,  </a:t>
            </a:r>
            <a:r>
              <a:rPr lang="en-US" altLang="zh-CN" sz="3200" b="1" dirty="0" err="1">
                <a:solidFill>
                  <a:srgbClr val="800000"/>
                </a:solidFill>
              </a:rPr>
              <a:t>KeyType</a:t>
            </a:r>
            <a:r>
              <a:rPr lang="en-US" altLang="zh-CN" sz="3200" b="1" dirty="0">
                <a:solidFill>
                  <a:srgbClr val="800000"/>
                </a:solidFill>
              </a:rPr>
              <a:t> k</a:t>
            </a:r>
            <a:r>
              <a:rPr lang="zh-CN" altLang="en-US" sz="3200" b="1" dirty="0">
                <a:solidFill>
                  <a:srgbClr val="800000"/>
                </a:solidFill>
              </a:rPr>
              <a:t>）</a:t>
            </a:r>
          </a:p>
          <a:p>
            <a:pPr algn="just"/>
            <a:r>
              <a:rPr lang="en-US" altLang="zh-CN" sz="3200" b="1" dirty="0">
                <a:solidFill>
                  <a:srgbClr val="800000"/>
                </a:solidFill>
              </a:rPr>
              <a:t>{  </a:t>
            </a:r>
            <a:r>
              <a:rPr lang="en-US" altLang="zh-CN" sz="3200" b="1" dirty="0" err="1">
                <a:solidFill>
                  <a:srgbClr val="800000"/>
                </a:solidFill>
              </a:rPr>
              <a:t>i</a:t>
            </a:r>
            <a:r>
              <a:rPr lang="en-US" altLang="zh-CN" sz="3200" b="1" dirty="0">
                <a:solidFill>
                  <a:srgbClr val="800000"/>
                </a:solidFill>
              </a:rPr>
              <a:t>=</a:t>
            </a:r>
            <a:r>
              <a:rPr lang="en-US" altLang="zh-CN" sz="3200" b="1" dirty="0" err="1">
                <a:solidFill>
                  <a:srgbClr val="800000"/>
                </a:solidFill>
              </a:rPr>
              <a:t>l.length</a:t>
            </a:r>
            <a:r>
              <a:rPr lang="en-US" altLang="zh-CN" sz="3200" b="1" dirty="0">
                <a:solidFill>
                  <a:srgbClr val="800000"/>
                </a:solidFill>
              </a:rPr>
              <a:t>;</a:t>
            </a:r>
          </a:p>
          <a:p>
            <a:pPr algn="just"/>
            <a:r>
              <a:rPr lang="en-US" altLang="zh-CN" sz="3200" b="1" dirty="0">
                <a:solidFill>
                  <a:srgbClr val="800000"/>
                </a:solidFill>
              </a:rPr>
              <a:t>     while (</a:t>
            </a:r>
            <a:r>
              <a:rPr lang="en-US" altLang="zh-CN" sz="3200" b="1" dirty="0" err="1">
                <a:solidFill>
                  <a:srgbClr val="277D33"/>
                </a:solidFill>
              </a:rPr>
              <a:t>i</a:t>
            </a:r>
            <a:r>
              <a:rPr lang="en-US" altLang="zh-CN" sz="3200" b="1" dirty="0">
                <a:solidFill>
                  <a:srgbClr val="277D33"/>
                </a:solidFill>
              </a:rPr>
              <a:t>&gt;=1</a:t>
            </a:r>
            <a:r>
              <a:rPr lang="en-US" altLang="zh-CN" sz="3200" b="1" dirty="0">
                <a:solidFill>
                  <a:srgbClr val="800000"/>
                </a:solidFill>
              </a:rPr>
              <a:t>&amp;&amp;</a:t>
            </a:r>
            <a:r>
              <a:rPr lang="en-US" altLang="zh-CN" sz="3200" b="1" dirty="0" err="1">
                <a:solidFill>
                  <a:srgbClr val="800000"/>
                </a:solidFill>
              </a:rPr>
              <a:t>l.r</a:t>
            </a:r>
            <a:r>
              <a:rPr lang="en-US" altLang="zh-CN" sz="3200" b="1" dirty="0">
                <a:solidFill>
                  <a:srgbClr val="800000"/>
                </a:solidFill>
              </a:rPr>
              <a:t>[</a:t>
            </a:r>
            <a:r>
              <a:rPr lang="en-US" altLang="zh-CN" sz="3200" b="1" dirty="0" err="1">
                <a:solidFill>
                  <a:srgbClr val="800000"/>
                </a:solidFill>
              </a:rPr>
              <a:t>i</a:t>
            </a:r>
            <a:r>
              <a:rPr lang="en-US" altLang="zh-CN" sz="3200" b="1" dirty="0">
                <a:solidFill>
                  <a:srgbClr val="800000"/>
                </a:solidFill>
              </a:rPr>
              <a:t>]</a:t>
            </a:r>
            <a:r>
              <a:rPr lang="en-US" altLang="zh-CN" sz="3200" b="1" dirty="0">
                <a:solidFill>
                  <a:srgbClr val="800000"/>
                </a:solidFill>
                <a:latin typeface="宋体" pitchFamily="2" charset="-122"/>
              </a:rPr>
              <a:t>.key!=</a:t>
            </a:r>
            <a:r>
              <a:rPr lang="en-US" altLang="zh-CN" sz="3200" b="1" dirty="0">
                <a:solidFill>
                  <a:srgbClr val="800000"/>
                </a:solidFill>
              </a:rPr>
              <a:t>k)  </a:t>
            </a:r>
            <a:r>
              <a:rPr lang="en-US" altLang="zh-CN" sz="3200" b="1" dirty="0" err="1">
                <a:solidFill>
                  <a:srgbClr val="800000"/>
                </a:solidFill>
              </a:rPr>
              <a:t>i</a:t>
            </a:r>
            <a:r>
              <a:rPr lang="en-US" altLang="zh-CN" sz="3200" b="1" dirty="0">
                <a:solidFill>
                  <a:srgbClr val="800000"/>
                </a:solidFill>
              </a:rPr>
              <a:t>--;</a:t>
            </a:r>
          </a:p>
          <a:p>
            <a:pPr algn="just"/>
            <a:r>
              <a:rPr lang="en-US" altLang="zh-CN" sz="3200" b="1" dirty="0">
                <a:solidFill>
                  <a:srgbClr val="800000"/>
                </a:solidFill>
              </a:rPr>
              <a:t>     if (</a:t>
            </a:r>
            <a:r>
              <a:rPr lang="en-US" altLang="zh-CN" sz="3200" b="1" dirty="0" err="1">
                <a:solidFill>
                  <a:srgbClr val="800000"/>
                </a:solidFill>
              </a:rPr>
              <a:t>i</a:t>
            </a:r>
            <a:r>
              <a:rPr lang="en-US" altLang="zh-CN" sz="3200" b="1" dirty="0">
                <a:solidFill>
                  <a:srgbClr val="800000"/>
                </a:solidFill>
              </a:rPr>
              <a:t>&gt;=1) return</a:t>
            </a:r>
            <a:r>
              <a:rPr lang="zh-CN" altLang="en-US" sz="3200" b="1" dirty="0">
                <a:solidFill>
                  <a:srgbClr val="800000"/>
                </a:solidFill>
              </a:rPr>
              <a:t>（</a:t>
            </a:r>
            <a:r>
              <a:rPr lang="en-US" altLang="zh-CN" sz="3200" b="1" dirty="0" err="1">
                <a:solidFill>
                  <a:srgbClr val="800000"/>
                </a:solidFill>
              </a:rPr>
              <a:t>i</a:t>
            </a:r>
            <a:r>
              <a:rPr lang="zh-CN" altLang="en-US" sz="3200" b="1" dirty="0">
                <a:solidFill>
                  <a:srgbClr val="800000"/>
                </a:solidFill>
              </a:rPr>
              <a:t>）</a:t>
            </a:r>
            <a:r>
              <a:rPr lang="en-US" altLang="zh-CN" sz="3200" b="1" dirty="0">
                <a:solidFill>
                  <a:srgbClr val="800000"/>
                </a:solidFill>
              </a:rPr>
              <a:t>else return (0);</a:t>
            </a:r>
          </a:p>
          <a:p>
            <a:r>
              <a:rPr lang="en-US" altLang="zh-CN" sz="3200" b="1" dirty="0">
                <a:solidFill>
                  <a:srgbClr val="800000"/>
                </a:solidFill>
              </a:rPr>
              <a:t>  } </a:t>
            </a:r>
          </a:p>
        </p:txBody>
      </p:sp>
      <p:sp>
        <p:nvSpPr>
          <p:cNvPr id="116742" name="Text Box 6"/>
          <p:cNvSpPr txBox="1">
            <a:spLocks noChangeArrowheads="1"/>
          </p:cNvSpPr>
          <p:nvPr/>
        </p:nvSpPr>
        <p:spPr bwMode="auto">
          <a:xfrm>
            <a:off x="1295400" y="2971800"/>
            <a:ext cx="784860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277D33"/>
                </a:solidFill>
              </a:rPr>
              <a:t>循环条件</a:t>
            </a:r>
            <a:r>
              <a:rPr lang="en-US" altLang="zh-CN" sz="3200" b="1">
                <a:solidFill>
                  <a:srgbClr val="277D33"/>
                </a:solidFill>
              </a:rPr>
              <a:t>i&gt;=1</a:t>
            </a:r>
            <a:r>
              <a:rPr lang="zh-CN" altLang="en-US" sz="3200" b="1">
                <a:solidFill>
                  <a:srgbClr val="277D33"/>
                </a:solidFill>
              </a:rPr>
              <a:t>判断查找是否越界。</a:t>
            </a:r>
          </a:p>
        </p:txBody>
      </p:sp>
      <p:sp>
        <p:nvSpPr>
          <p:cNvPr id="116743" name="Text Box 7"/>
          <p:cNvSpPr txBox="1">
            <a:spLocks noChangeArrowheads="1"/>
          </p:cNvSpPr>
          <p:nvPr/>
        </p:nvSpPr>
        <p:spPr bwMode="auto">
          <a:xfrm>
            <a:off x="457200" y="3625850"/>
            <a:ext cx="8229600" cy="641350"/>
          </a:xfrm>
          <a:prstGeom prst="rect">
            <a:avLst/>
          </a:prstGeom>
          <a:noFill/>
          <a:ln w="9525">
            <a:noFill/>
            <a:miter lim="800000"/>
            <a:headEnd/>
            <a:tailEnd/>
          </a:ln>
          <a:effectLst/>
        </p:spPr>
        <p:txBody>
          <a:bodyPr>
            <a:spAutoFit/>
          </a:bodyPr>
          <a:lstStyle/>
          <a:p>
            <a:r>
              <a:rPr lang="zh-CN" altLang="en-US" sz="3600" b="1">
                <a:solidFill>
                  <a:srgbClr val="FF030F"/>
                </a:solidFill>
                <a:ea typeface="楷体_GB2312" pitchFamily="49" charset="-122"/>
              </a:rPr>
              <a:t>设置监视哨的顺序查找算法</a:t>
            </a:r>
          </a:p>
        </p:txBody>
      </p:sp>
      <p:sp>
        <p:nvSpPr>
          <p:cNvPr id="116744" name="Text Box 8"/>
          <p:cNvSpPr txBox="1">
            <a:spLocks noChangeArrowheads="1"/>
          </p:cNvSpPr>
          <p:nvPr/>
        </p:nvSpPr>
        <p:spPr bwMode="auto">
          <a:xfrm>
            <a:off x="609600" y="4191000"/>
            <a:ext cx="8229600" cy="2528888"/>
          </a:xfrm>
          <a:prstGeom prst="rect">
            <a:avLst/>
          </a:prstGeom>
          <a:noFill/>
          <a:ln w="9525">
            <a:noFill/>
            <a:miter lim="800000"/>
            <a:headEnd/>
            <a:tailEnd/>
          </a:ln>
          <a:effectLst/>
        </p:spPr>
        <p:txBody>
          <a:bodyPr>
            <a:spAutoFit/>
          </a:bodyPr>
          <a:lstStyle/>
          <a:p>
            <a:pPr algn="just"/>
            <a:r>
              <a:rPr lang="en-US" altLang="zh-CN" sz="3200" b="1">
                <a:solidFill>
                  <a:srgbClr val="3333CC"/>
                </a:solidFill>
              </a:rPr>
              <a:t>int SeqSearch</a:t>
            </a:r>
            <a:r>
              <a:rPr lang="zh-CN" altLang="en-US" sz="3200" b="1">
                <a:solidFill>
                  <a:srgbClr val="3333CC"/>
                </a:solidFill>
              </a:rPr>
              <a:t>（</a:t>
            </a:r>
            <a:r>
              <a:rPr lang="en-US" altLang="zh-CN" sz="3200" b="1">
                <a:solidFill>
                  <a:srgbClr val="3333CC"/>
                </a:solidFill>
              </a:rPr>
              <a:t>RecordList l,  KeyType k</a:t>
            </a:r>
            <a:r>
              <a:rPr lang="zh-CN" altLang="en-US" sz="3200" b="1">
                <a:solidFill>
                  <a:srgbClr val="3333CC"/>
                </a:solidFill>
              </a:rPr>
              <a:t>）</a:t>
            </a:r>
          </a:p>
          <a:p>
            <a:pPr algn="just"/>
            <a:r>
              <a:rPr lang="en-US" altLang="zh-CN" sz="3200" b="1">
                <a:solidFill>
                  <a:srgbClr val="3333CC"/>
                </a:solidFill>
              </a:rPr>
              <a:t>{  </a:t>
            </a:r>
            <a:r>
              <a:rPr lang="en-US" altLang="zh-CN" sz="3200" b="1">
                <a:solidFill>
                  <a:srgbClr val="277D33"/>
                </a:solidFill>
              </a:rPr>
              <a:t>l.r[0].key=k;</a:t>
            </a:r>
            <a:r>
              <a:rPr lang="en-US" altLang="zh-CN" sz="3200" b="1">
                <a:solidFill>
                  <a:srgbClr val="3333CC"/>
                </a:solidFill>
              </a:rPr>
              <a:t>  i=l.length;</a:t>
            </a:r>
          </a:p>
          <a:p>
            <a:pPr algn="just"/>
            <a:r>
              <a:rPr lang="en-US" altLang="zh-CN" sz="3200" b="1">
                <a:solidFill>
                  <a:srgbClr val="3333CC"/>
                </a:solidFill>
              </a:rPr>
              <a:t>     while (l.r[i]</a:t>
            </a:r>
            <a:r>
              <a:rPr lang="en-US" altLang="zh-CN" sz="3200" b="1">
                <a:solidFill>
                  <a:srgbClr val="3333CC"/>
                </a:solidFill>
                <a:latin typeface="宋体" pitchFamily="2" charset="-122"/>
              </a:rPr>
              <a:t>.key!=</a:t>
            </a:r>
            <a:r>
              <a:rPr lang="en-US" altLang="zh-CN" sz="3200" b="1">
                <a:solidFill>
                  <a:srgbClr val="3333CC"/>
                </a:solidFill>
              </a:rPr>
              <a:t>k)   i--;</a:t>
            </a:r>
          </a:p>
          <a:p>
            <a:pPr algn="just"/>
            <a:r>
              <a:rPr lang="en-US" altLang="zh-CN" sz="3200" b="1">
                <a:solidFill>
                  <a:srgbClr val="3333CC"/>
                </a:solidFill>
              </a:rPr>
              <a:t>     return</a:t>
            </a:r>
            <a:r>
              <a:rPr lang="zh-CN" altLang="en-US" sz="3200" b="1">
                <a:solidFill>
                  <a:srgbClr val="3333CC"/>
                </a:solidFill>
              </a:rPr>
              <a:t>（</a:t>
            </a:r>
            <a:r>
              <a:rPr lang="en-US" altLang="zh-CN" sz="3200" b="1">
                <a:solidFill>
                  <a:srgbClr val="3333CC"/>
                </a:solidFill>
              </a:rPr>
              <a:t>i</a:t>
            </a:r>
            <a:r>
              <a:rPr lang="zh-CN" altLang="en-US" sz="3200" b="1">
                <a:solidFill>
                  <a:srgbClr val="3333CC"/>
                </a:solidFill>
              </a:rPr>
              <a:t>）</a:t>
            </a:r>
            <a:r>
              <a:rPr lang="en-US" altLang="zh-CN" sz="3200" b="1">
                <a:solidFill>
                  <a:srgbClr val="3333CC"/>
                </a:solidFill>
              </a:rPr>
              <a:t>;</a:t>
            </a:r>
          </a:p>
          <a:p>
            <a:r>
              <a:rPr lang="en-US" altLang="zh-CN" sz="3200" b="1">
                <a:solidFill>
                  <a:srgbClr val="3333CC"/>
                </a:solidFill>
              </a:rPr>
              <a:t>} </a:t>
            </a:r>
          </a:p>
        </p:txBody>
      </p:sp>
      <p:sp>
        <p:nvSpPr>
          <p:cNvPr id="116745" name="Text Box 9"/>
          <p:cNvSpPr txBox="1">
            <a:spLocks noChangeArrowheads="1"/>
          </p:cNvSpPr>
          <p:nvPr/>
        </p:nvSpPr>
        <p:spPr bwMode="auto">
          <a:xfrm>
            <a:off x="1828800" y="6172200"/>
            <a:ext cx="6553200" cy="579438"/>
          </a:xfrm>
          <a:prstGeom prst="rect">
            <a:avLst/>
          </a:prstGeom>
          <a:noFill/>
          <a:ln w="9525">
            <a:noFill/>
            <a:miter lim="800000"/>
            <a:headEnd/>
            <a:tailEnd/>
          </a:ln>
          <a:effectLst/>
        </p:spPr>
        <p:txBody>
          <a:bodyPr>
            <a:spAutoFit/>
          </a:bodyPr>
          <a:lstStyle/>
          <a:p>
            <a:r>
              <a:rPr lang="en-US" altLang="zh-CN" sz="3200" b="1">
                <a:solidFill>
                  <a:srgbClr val="277D33"/>
                </a:solidFill>
              </a:rPr>
              <a:t>l.r[0]</a:t>
            </a:r>
            <a:r>
              <a:rPr lang="zh-CN" altLang="en-US" sz="3200" b="1">
                <a:solidFill>
                  <a:srgbClr val="277D33"/>
                </a:solidFill>
              </a:rPr>
              <a:t>为监视哨，可以防止越界。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41"/>
                                        </p:tgtEl>
                                        <p:attrNameLst>
                                          <p:attrName>style.visibility</p:attrName>
                                        </p:attrNameLst>
                                      </p:cBhvr>
                                      <p:to>
                                        <p:strVal val="visible"/>
                                      </p:to>
                                    </p:set>
                                    <p:anim calcmode="lin" valueType="num">
                                      <p:cBhvr additive="base">
                                        <p:cTn id="7" dur="500" fill="hold"/>
                                        <p:tgtEl>
                                          <p:spTgt spid="116741"/>
                                        </p:tgtEl>
                                        <p:attrNameLst>
                                          <p:attrName>ppt_x</p:attrName>
                                        </p:attrNameLst>
                                      </p:cBhvr>
                                      <p:tavLst>
                                        <p:tav tm="0">
                                          <p:val>
                                            <p:strVal val="0-#ppt_w/2"/>
                                          </p:val>
                                        </p:tav>
                                        <p:tav tm="100000">
                                          <p:val>
                                            <p:strVal val="#ppt_x"/>
                                          </p:val>
                                        </p:tav>
                                      </p:tavLst>
                                    </p:anim>
                                    <p:anim calcmode="lin" valueType="num">
                                      <p:cBhvr additive="base">
                                        <p:cTn id="8" dur="500" fill="hold"/>
                                        <p:tgtEl>
                                          <p:spTgt spid="1167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16742"/>
                                        </p:tgtEl>
                                        <p:attrNameLst>
                                          <p:attrName>style.visibility</p:attrName>
                                        </p:attrNameLst>
                                      </p:cBhvr>
                                      <p:to>
                                        <p:strVal val="visible"/>
                                      </p:to>
                                    </p:set>
                                    <p:animEffect transition="in" filter="barn(outVertical)">
                                      <p:cBhvr>
                                        <p:cTn id="13" dur="500"/>
                                        <p:tgtEl>
                                          <p:spTgt spid="11674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6743"/>
                                        </p:tgtEl>
                                        <p:attrNameLst>
                                          <p:attrName>style.visibility</p:attrName>
                                        </p:attrNameLst>
                                      </p:cBhvr>
                                      <p:to>
                                        <p:strVal val="visible"/>
                                      </p:to>
                                    </p:set>
                                    <p:anim calcmode="lin" valueType="num">
                                      <p:cBhvr additive="base">
                                        <p:cTn id="18" dur="500" fill="hold"/>
                                        <p:tgtEl>
                                          <p:spTgt spid="116743"/>
                                        </p:tgtEl>
                                        <p:attrNameLst>
                                          <p:attrName>ppt_x</p:attrName>
                                        </p:attrNameLst>
                                      </p:cBhvr>
                                      <p:tavLst>
                                        <p:tav tm="0">
                                          <p:val>
                                            <p:strVal val="0-#ppt_w/2"/>
                                          </p:val>
                                        </p:tav>
                                        <p:tav tm="100000">
                                          <p:val>
                                            <p:strVal val="#ppt_x"/>
                                          </p:val>
                                        </p:tav>
                                      </p:tavLst>
                                    </p:anim>
                                    <p:anim calcmode="lin" valueType="num">
                                      <p:cBhvr additive="base">
                                        <p:cTn id="19" dur="500" fill="hold"/>
                                        <p:tgtEl>
                                          <p:spTgt spid="11674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6744"/>
                                        </p:tgtEl>
                                        <p:attrNameLst>
                                          <p:attrName>style.visibility</p:attrName>
                                        </p:attrNameLst>
                                      </p:cBhvr>
                                      <p:to>
                                        <p:strVal val="visible"/>
                                      </p:to>
                                    </p:set>
                                    <p:anim calcmode="lin" valueType="num">
                                      <p:cBhvr additive="base">
                                        <p:cTn id="24" dur="500" fill="hold"/>
                                        <p:tgtEl>
                                          <p:spTgt spid="116744"/>
                                        </p:tgtEl>
                                        <p:attrNameLst>
                                          <p:attrName>ppt_x</p:attrName>
                                        </p:attrNameLst>
                                      </p:cBhvr>
                                      <p:tavLst>
                                        <p:tav tm="0">
                                          <p:val>
                                            <p:strVal val="0-#ppt_w/2"/>
                                          </p:val>
                                        </p:tav>
                                        <p:tav tm="100000">
                                          <p:val>
                                            <p:strVal val="#ppt_x"/>
                                          </p:val>
                                        </p:tav>
                                      </p:tavLst>
                                    </p:anim>
                                    <p:anim calcmode="lin" valueType="num">
                                      <p:cBhvr additive="base">
                                        <p:cTn id="25" dur="500" fill="hold"/>
                                        <p:tgtEl>
                                          <p:spTgt spid="11674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116745"/>
                                        </p:tgtEl>
                                        <p:attrNameLst>
                                          <p:attrName>style.visibility</p:attrName>
                                        </p:attrNameLst>
                                      </p:cBhvr>
                                      <p:to>
                                        <p:strVal val="visible"/>
                                      </p:to>
                                    </p:set>
                                    <p:animEffect transition="in" filter="barn(outVertical)">
                                      <p:cBhvr>
                                        <p:cTn id="30" dur="500"/>
                                        <p:tgtEl>
                                          <p:spTgt spid="116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autoUpdateAnimBg="0"/>
      <p:bldP spid="116742" grpId="0" autoUpdateAnimBg="0"/>
      <p:bldP spid="116743" grpId="0" autoUpdateAnimBg="0"/>
      <p:bldP spid="116744" grpId="0" autoUpdateAnimBg="0"/>
      <p:bldP spid="11674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533400" y="381000"/>
            <a:ext cx="7772400" cy="838200"/>
          </a:xfrm>
        </p:spPr>
        <p:txBody>
          <a:bodyPr/>
          <a:lstStyle/>
          <a:p>
            <a:r>
              <a:rPr lang="zh-CN" altLang="en-US">
                <a:solidFill>
                  <a:srgbClr val="FF030F"/>
                </a:solidFill>
              </a:rPr>
              <a:t>例：</a:t>
            </a:r>
          </a:p>
        </p:txBody>
      </p:sp>
      <p:grpSp>
        <p:nvGrpSpPr>
          <p:cNvPr id="117764" name="Group 4"/>
          <p:cNvGrpSpPr>
            <a:grpSpLocks/>
          </p:cNvGrpSpPr>
          <p:nvPr/>
        </p:nvGrpSpPr>
        <p:grpSpPr bwMode="auto">
          <a:xfrm>
            <a:off x="341313" y="4652963"/>
            <a:ext cx="8610600" cy="985837"/>
            <a:chOff x="144" y="915"/>
            <a:chExt cx="5424" cy="621"/>
          </a:xfrm>
        </p:grpSpPr>
        <p:sp>
          <p:nvSpPr>
            <p:cNvPr id="117765" name="Text Box 5"/>
            <p:cNvSpPr txBox="1">
              <a:spLocks noChangeArrowheads="1"/>
            </p:cNvSpPr>
            <p:nvPr/>
          </p:nvSpPr>
          <p:spPr bwMode="auto">
            <a:xfrm>
              <a:off x="144" y="915"/>
              <a:ext cx="5424" cy="386"/>
            </a:xfrm>
            <a:prstGeom prst="rect">
              <a:avLst/>
            </a:prstGeom>
            <a:solidFill>
              <a:srgbClr val="FFFFCC"/>
            </a:solidFill>
            <a:ln w="9525">
              <a:solidFill>
                <a:srgbClr val="0000FF"/>
              </a:solidFill>
              <a:miter lim="800000"/>
              <a:headEnd/>
              <a:tailEnd/>
            </a:ln>
            <a:effectLst/>
          </p:spPr>
          <p:txBody>
            <a:bodyPr>
              <a:spAutoFit/>
            </a:bodyPr>
            <a:lstStyle/>
            <a:p>
              <a:pPr>
                <a:lnSpc>
                  <a:spcPct val="105000"/>
                </a:lnSpc>
              </a:pPr>
              <a:r>
                <a:rPr lang="en-US" altLang="zh-CN" sz="3200" b="1">
                  <a:solidFill>
                    <a:srgbClr val="A50021"/>
                  </a:solidFill>
                  <a:latin typeface="宋体" pitchFamily="2" charset="-122"/>
                </a:rPr>
                <a:t>   21 37 88 19 92 </a:t>
              </a:r>
              <a:r>
                <a:rPr lang="en-US" altLang="zh-CN" sz="1600" b="1">
                  <a:solidFill>
                    <a:srgbClr val="A50021"/>
                  </a:solidFill>
                  <a:latin typeface="宋体" pitchFamily="2" charset="-122"/>
                </a:rPr>
                <a:t> </a:t>
              </a:r>
              <a:r>
                <a:rPr lang="en-US" altLang="zh-CN" sz="3200" b="1">
                  <a:solidFill>
                    <a:srgbClr val="A50021"/>
                  </a:solidFill>
                  <a:latin typeface="宋体" pitchFamily="2" charset="-122"/>
                </a:rPr>
                <a:t>5</a:t>
              </a:r>
              <a:r>
                <a:rPr lang="en-US" altLang="zh-CN" sz="1600" b="1">
                  <a:solidFill>
                    <a:srgbClr val="A50021"/>
                  </a:solidFill>
                  <a:latin typeface="宋体" pitchFamily="2" charset="-122"/>
                </a:rPr>
                <a:t> </a:t>
              </a:r>
              <a:r>
                <a:rPr lang="en-US" altLang="zh-CN" sz="3200" b="1">
                  <a:solidFill>
                    <a:srgbClr val="A50021"/>
                  </a:solidFill>
                  <a:latin typeface="宋体" pitchFamily="2" charset="-122"/>
                </a:rPr>
                <a:t> 64 56 80 75 13 </a:t>
              </a:r>
              <a:r>
                <a:rPr lang="en-US" altLang="zh-CN" sz="3200" b="1">
                  <a:solidFill>
                    <a:srgbClr val="A50021"/>
                  </a:solidFill>
                  <a:latin typeface="Times New Roman"/>
                </a:rPr>
                <a:t>…</a:t>
              </a:r>
              <a:r>
                <a:rPr lang="en-US" altLang="zh-CN" sz="3200" b="1">
                  <a:solidFill>
                    <a:srgbClr val="A50021"/>
                  </a:solidFill>
                  <a:latin typeface="宋体" pitchFamily="2" charset="-122"/>
                </a:rPr>
                <a:t> </a:t>
              </a:r>
              <a:r>
                <a:rPr lang="en-US" altLang="zh-CN" sz="1600" b="1">
                  <a:solidFill>
                    <a:srgbClr val="A50021"/>
                  </a:solidFill>
                  <a:latin typeface="宋体" pitchFamily="2" charset="-122"/>
                </a:rPr>
                <a:t> </a:t>
              </a:r>
              <a:r>
                <a:rPr lang="en-US" altLang="zh-CN" sz="3200" b="1">
                  <a:solidFill>
                    <a:srgbClr val="A50021"/>
                  </a:solidFill>
                  <a:latin typeface="宋体" pitchFamily="2" charset="-122"/>
                </a:rPr>
                <a:t>9</a:t>
              </a:r>
            </a:p>
          </p:txBody>
        </p:sp>
        <p:sp>
          <p:nvSpPr>
            <p:cNvPr id="117766" name="Line 6"/>
            <p:cNvSpPr>
              <a:spLocks noChangeShapeType="1"/>
            </p:cNvSpPr>
            <p:nvPr/>
          </p:nvSpPr>
          <p:spPr bwMode="auto">
            <a:xfrm>
              <a:off x="527" y="922"/>
              <a:ext cx="1" cy="378"/>
            </a:xfrm>
            <a:prstGeom prst="line">
              <a:avLst/>
            </a:prstGeom>
            <a:noFill/>
            <a:ln w="0">
              <a:solidFill>
                <a:srgbClr val="0000FF"/>
              </a:solidFill>
              <a:round/>
              <a:headEnd/>
              <a:tailEnd/>
            </a:ln>
          </p:spPr>
          <p:txBody>
            <a:bodyPr/>
            <a:lstStyle/>
            <a:p>
              <a:endParaRPr lang="zh-CN" altLang="en-US"/>
            </a:p>
          </p:txBody>
        </p:sp>
        <p:sp>
          <p:nvSpPr>
            <p:cNvPr id="117767" name="Line 7"/>
            <p:cNvSpPr>
              <a:spLocks noChangeShapeType="1"/>
            </p:cNvSpPr>
            <p:nvPr/>
          </p:nvSpPr>
          <p:spPr bwMode="auto">
            <a:xfrm>
              <a:off x="1287" y="922"/>
              <a:ext cx="1" cy="378"/>
            </a:xfrm>
            <a:prstGeom prst="line">
              <a:avLst/>
            </a:prstGeom>
            <a:noFill/>
            <a:ln w="0">
              <a:solidFill>
                <a:srgbClr val="0000FF"/>
              </a:solidFill>
              <a:round/>
              <a:headEnd/>
              <a:tailEnd/>
            </a:ln>
          </p:spPr>
          <p:txBody>
            <a:bodyPr/>
            <a:lstStyle/>
            <a:p>
              <a:endParaRPr lang="zh-CN" altLang="en-US"/>
            </a:p>
          </p:txBody>
        </p:sp>
        <p:sp>
          <p:nvSpPr>
            <p:cNvPr id="117768" name="Line 8"/>
            <p:cNvSpPr>
              <a:spLocks noChangeShapeType="1"/>
            </p:cNvSpPr>
            <p:nvPr/>
          </p:nvSpPr>
          <p:spPr bwMode="auto">
            <a:xfrm>
              <a:off x="1680" y="922"/>
              <a:ext cx="1" cy="378"/>
            </a:xfrm>
            <a:prstGeom prst="line">
              <a:avLst/>
            </a:prstGeom>
            <a:noFill/>
            <a:ln w="0">
              <a:solidFill>
                <a:srgbClr val="0000FF"/>
              </a:solidFill>
              <a:round/>
              <a:headEnd/>
              <a:tailEnd/>
            </a:ln>
          </p:spPr>
          <p:txBody>
            <a:bodyPr/>
            <a:lstStyle/>
            <a:p>
              <a:endParaRPr lang="zh-CN" altLang="en-US"/>
            </a:p>
          </p:txBody>
        </p:sp>
        <p:sp>
          <p:nvSpPr>
            <p:cNvPr id="117769" name="Line 9"/>
            <p:cNvSpPr>
              <a:spLocks noChangeShapeType="1"/>
            </p:cNvSpPr>
            <p:nvPr/>
          </p:nvSpPr>
          <p:spPr bwMode="auto">
            <a:xfrm>
              <a:off x="2834" y="922"/>
              <a:ext cx="1" cy="378"/>
            </a:xfrm>
            <a:prstGeom prst="line">
              <a:avLst/>
            </a:prstGeom>
            <a:noFill/>
            <a:ln w="0">
              <a:solidFill>
                <a:srgbClr val="0000FF"/>
              </a:solidFill>
              <a:round/>
              <a:headEnd/>
              <a:tailEnd/>
            </a:ln>
          </p:spPr>
          <p:txBody>
            <a:bodyPr/>
            <a:lstStyle/>
            <a:p>
              <a:endParaRPr lang="zh-CN" altLang="en-US"/>
            </a:p>
          </p:txBody>
        </p:sp>
        <p:sp>
          <p:nvSpPr>
            <p:cNvPr id="117770" name="Line 10"/>
            <p:cNvSpPr>
              <a:spLocks noChangeShapeType="1"/>
            </p:cNvSpPr>
            <p:nvPr/>
          </p:nvSpPr>
          <p:spPr bwMode="auto">
            <a:xfrm>
              <a:off x="3236" y="922"/>
              <a:ext cx="1" cy="378"/>
            </a:xfrm>
            <a:prstGeom prst="line">
              <a:avLst/>
            </a:prstGeom>
            <a:noFill/>
            <a:ln w="0">
              <a:solidFill>
                <a:srgbClr val="0000FF"/>
              </a:solidFill>
              <a:round/>
              <a:headEnd/>
              <a:tailEnd/>
            </a:ln>
          </p:spPr>
          <p:txBody>
            <a:bodyPr/>
            <a:lstStyle/>
            <a:p>
              <a:endParaRPr lang="zh-CN" altLang="en-US"/>
            </a:p>
          </p:txBody>
        </p:sp>
        <p:sp>
          <p:nvSpPr>
            <p:cNvPr id="117771" name="Line 11"/>
            <p:cNvSpPr>
              <a:spLocks noChangeShapeType="1"/>
            </p:cNvSpPr>
            <p:nvPr/>
          </p:nvSpPr>
          <p:spPr bwMode="auto">
            <a:xfrm>
              <a:off x="3620" y="922"/>
              <a:ext cx="1" cy="378"/>
            </a:xfrm>
            <a:prstGeom prst="line">
              <a:avLst/>
            </a:prstGeom>
            <a:noFill/>
            <a:ln w="0">
              <a:solidFill>
                <a:srgbClr val="0000FF"/>
              </a:solidFill>
              <a:round/>
              <a:headEnd/>
              <a:tailEnd/>
            </a:ln>
          </p:spPr>
          <p:txBody>
            <a:bodyPr/>
            <a:lstStyle/>
            <a:p>
              <a:endParaRPr lang="zh-CN" altLang="en-US"/>
            </a:p>
          </p:txBody>
        </p:sp>
        <p:sp>
          <p:nvSpPr>
            <p:cNvPr id="117772" name="Line 12"/>
            <p:cNvSpPr>
              <a:spLocks noChangeShapeType="1"/>
            </p:cNvSpPr>
            <p:nvPr/>
          </p:nvSpPr>
          <p:spPr bwMode="auto">
            <a:xfrm>
              <a:off x="4397" y="922"/>
              <a:ext cx="1" cy="378"/>
            </a:xfrm>
            <a:prstGeom prst="line">
              <a:avLst/>
            </a:prstGeom>
            <a:noFill/>
            <a:ln w="0">
              <a:solidFill>
                <a:srgbClr val="0000FF"/>
              </a:solidFill>
              <a:round/>
              <a:headEnd/>
              <a:tailEnd/>
            </a:ln>
          </p:spPr>
          <p:txBody>
            <a:bodyPr/>
            <a:lstStyle/>
            <a:p>
              <a:endParaRPr lang="zh-CN" altLang="en-US"/>
            </a:p>
          </p:txBody>
        </p:sp>
        <p:sp>
          <p:nvSpPr>
            <p:cNvPr id="117773" name="Line 13"/>
            <p:cNvSpPr>
              <a:spLocks noChangeShapeType="1"/>
            </p:cNvSpPr>
            <p:nvPr/>
          </p:nvSpPr>
          <p:spPr bwMode="auto">
            <a:xfrm>
              <a:off x="4790" y="922"/>
              <a:ext cx="1" cy="378"/>
            </a:xfrm>
            <a:prstGeom prst="line">
              <a:avLst/>
            </a:prstGeom>
            <a:noFill/>
            <a:ln w="0">
              <a:solidFill>
                <a:srgbClr val="0000FF"/>
              </a:solidFill>
              <a:round/>
              <a:headEnd/>
              <a:tailEnd/>
            </a:ln>
          </p:spPr>
          <p:txBody>
            <a:bodyPr/>
            <a:lstStyle/>
            <a:p>
              <a:endParaRPr lang="zh-CN" altLang="en-US"/>
            </a:p>
          </p:txBody>
        </p:sp>
        <p:sp>
          <p:nvSpPr>
            <p:cNvPr id="117774" name="Line 14"/>
            <p:cNvSpPr>
              <a:spLocks noChangeShapeType="1"/>
            </p:cNvSpPr>
            <p:nvPr/>
          </p:nvSpPr>
          <p:spPr bwMode="auto">
            <a:xfrm>
              <a:off x="5184" y="922"/>
              <a:ext cx="1" cy="378"/>
            </a:xfrm>
            <a:prstGeom prst="line">
              <a:avLst/>
            </a:prstGeom>
            <a:noFill/>
            <a:ln w="0">
              <a:solidFill>
                <a:srgbClr val="0000FF"/>
              </a:solidFill>
              <a:round/>
              <a:headEnd/>
              <a:tailEnd/>
            </a:ln>
          </p:spPr>
          <p:txBody>
            <a:bodyPr/>
            <a:lstStyle/>
            <a:p>
              <a:endParaRPr lang="zh-CN" altLang="en-US"/>
            </a:p>
          </p:txBody>
        </p:sp>
        <p:sp>
          <p:nvSpPr>
            <p:cNvPr id="117775" name="Rectangle 15"/>
            <p:cNvSpPr>
              <a:spLocks noChangeArrowheads="1"/>
            </p:cNvSpPr>
            <p:nvPr/>
          </p:nvSpPr>
          <p:spPr bwMode="auto">
            <a:xfrm>
              <a:off x="268" y="1306"/>
              <a:ext cx="5177" cy="230"/>
            </a:xfrm>
            <a:prstGeom prst="rect">
              <a:avLst/>
            </a:prstGeom>
            <a:noFill/>
            <a:ln w="9525">
              <a:noFill/>
              <a:miter lim="800000"/>
              <a:headEnd/>
              <a:tailEnd/>
            </a:ln>
          </p:spPr>
          <p:txBody>
            <a:bodyPr wrap="none" lIns="0" tIns="0" rIns="0" bIns="0">
              <a:spAutoFit/>
            </a:bodyPr>
            <a:lstStyle/>
            <a:p>
              <a:r>
                <a:rPr lang="en-US" altLang="zh-CN" b="1">
                  <a:solidFill>
                    <a:srgbClr val="3333CC"/>
                  </a:solidFill>
                  <a:latin typeface="宋体" pitchFamily="2" charset="-122"/>
                </a:rPr>
                <a:t>0   1   2   3   4   5   6   7   8   9   10  11    </a:t>
              </a:r>
              <a:r>
                <a:rPr lang="en-US" altLang="zh-CN" sz="2000" b="1">
                  <a:solidFill>
                    <a:srgbClr val="3333CC"/>
                  </a:solidFill>
                  <a:latin typeface="宋体" pitchFamily="2" charset="-122"/>
                </a:rPr>
                <a:t> </a:t>
              </a:r>
              <a:r>
                <a:rPr lang="en-US" altLang="zh-CN" b="1">
                  <a:solidFill>
                    <a:srgbClr val="3333CC"/>
                  </a:solidFill>
                  <a:latin typeface="宋体" pitchFamily="2" charset="-122"/>
                </a:rPr>
                <a:t> n</a:t>
              </a:r>
            </a:p>
          </p:txBody>
        </p:sp>
        <p:sp>
          <p:nvSpPr>
            <p:cNvPr id="117776" name="Line 16"/>
            <p:cNvSpPr>
              <a:spLocks noChangeShapeType="1"/>
            </p:cNvSpPr>
            <p:nvPr/>
          </p:nvSpPr>
          <p:spPr bwMode="auto">
            <a:xfrm>
              <a:off x="4004" y="922"/>
              <a:ext cx="1" cy="378"/>
            </a:xfrm>
            <a:prstGeom prst="line">
              <a:avLst/>
            </a:prstGeom>
            <a:noFill/>
            <a:ln w="0">
              <a:solidFill>
                <a:srgbClr val="0000FF"/>
              </a:solidFill>
              <a:round/>
              <a:headEnd/>
              <a:tailEnd/>
            </a:ln>
          </p:spPr>
          <p:txBody>
            <a:bodyPr/>
            <a:lstStyle/>
            <a:p>
              <a:endParaRPr lang="zh-CN" altLang="en-US"/>
            </a:p>
          </p:txBody>
        </p:sp>
        <p:sp>
          <p:nvSpPr>
            <p:cNvPr id="117777" name="Line 17"/>
            <p:cNvSpPr>
              <a:spLocks noChangeShapeType="1"/>
            </p:cNvSpPr>
            <p:nvPr/>
          </p:nvSpPr>
          <p:spPr bwMode="auto">
            <a:xfrm>
              <a:off x="911" y="922"/>
              <a:ext cx="1" cy="378"/>
            </a:xfrm>
            <a:prstGeom prst="line">
              <a:avLst/>
            </a:prstGeom>
            <a:noFill/>
            <a:ln w="0">
              <a:solidFill>
                <a:srgbClr val="0000FF"/>
              </a:solidFill>
              <a:round/>
              <a:headEnd/>
              <a:tailEnd/>
            </a:ln>
          </p:spPr>
          <p:txBody>
            <a:bodyPr/>
            <a:lstStyle/>
            <a:p>
              <a:endParaRPr lang="zh-CN" altLang="en-US"/>
            </a:p>
          </p:txBody>
        </p:sp>
        <p:sp>
          <p:nvSpPr>
            <p:cNvPr id="117778" name="Line 18"/>
            <p:cNvSpPr>
              <a:spLocks noChangeShapeType="1"/>
            </p:cNvSpPr>
            <p:nvPr/>
          </p:nvSpPr>
          <p:spPr bwMode="auto">
            <a:xfrm>
              <a:off x="2066" y="922"/>
              <a:ext cx="1" cy="378"/>
            </a:xfrm>
            <a:prstGeom prst="line">
              <a:avLst/>
            </a:prstGeom>
            <a:noFill/>
            <a:ln w="0">
              <a:solidFill>
                <a:srgbClr val="0000FF"/>
              </a:solidFill>
              <a:round/>
              <a:headEnd/>
              <a:tailEnd/>
            </a:ln>
          </p:spPr>
          <p:txBody>
            <a:bodyPr/>
            <a:lstStyle/>
            <a:p>
              <a:endParaRPr lang="zh-CN" altLang="en-US"/>
            </a:p>
          </p:txBody>
        </p:sp>
        <p:sp>
          <p:nvSpPr>
            <p:cNvPr id="117779" name="Line 19"/>
            <p:cNvSpPr>
              <a:spLocks noChangeShapeType="1"/>
            </p:cNvSpPr>
            <p:nvPr/>
          </p:nvSpPr>
          <p:spPr bwMode="auto">
            <a:xfrm>
              <a:off x="2475" y="922"/>
              <a:ext cx="1" cy="378"/>
            </a:xfrm>
            <a:prstGeom prst="line">
              <a:avLst/>
            </a:prstGeom>
            <a:noFill/>
            <a:ln w="0">
              <a:solidFill>
                <a:srgbClr val="0000FF"/>
              </a:solidFill>
              <a:round/>
              <a:headEnd/>
              <a:tailEnd/>
            </a:ln>
          </p:spPr>
          <p:txBody>
            <a:bodyPr/>
            <a:lstStyle/>
            <a:p>
              <a:endParaRPr lang="zh-CN" altLang="en-US"/>
            </a:p>
          </p:txBody>
        </p:sp>
      </p:grpSp>
      <p:grpSp>
        <p:nvGrpSpPr>
          <p:cNvPr id="117780" name="Group 20"/>
          <p:cNvGrpSpPr>
            <a:grpSpLocks/>
          </p:cNvGrpSpPr>
          <p:nvPr/>
        </p:nvGrpSpPr>
        <p:grpSpPr bwMode="auto">
          <a:xfrm>
            <a:off x="8647113" y="701675"/>
            <a:ext cx="420687" cy="914400"/>
            <a:chOff x="5422" y="912"/>
            <a:chExt cx="265" cy="576"/>
          </a:xfrm>
        </p:grpSpPr>
        <p:sp>
          <p:nvSpPr>
            <p:cNvPr id="117781" name="Line 21"/>
            <p:cNvSpPr>
              <a:spLocks noChangeShapeType="1"/>
            </p:cNvSpPr>
            <p:nvPr/>
          </p:nvSpPr>
          <p:spPr bwMode="auto">
            <a:xfrm>
              <a:off x="5422" y="1104"/>
              <a:ext cx="0" cy="384"/>
            </a:xfrm>
            <a:prstGeom prst="line">
              <a:avLst/>
            </a:prstGeom>
            <a:noFill/>
            <a:ln w="28575">
              <a:solidFill>
                <a:srgbClr val="990000"/>
              </a:solidFill>
              <a:round/>
              <a:headEnd/>
              <a:tailEnd type="stealth" w="med" len="lg"/>
            </a:ln>
            <a:effectLst/>
          </p:spPr>
          <p:txBody>
            <a:bodyPr wrap="none" anchor="ctr"/>
            <a:lstStyle/>
            <a:p>
              <a:endParaRPr lang="zh-CN" altLang="en-US"/>
            </a:p>
          </p:txBody>
        </p:sp>
        <p:sp>
          <p:nvSpPr>
            <p:cNvPr id="117782" name="Rectangle 22"/>
            <p:cNvSpPr>
              <a:spLocks noChangeArrowheads="1"/>
            </p:cNvSpPr>
            <p:nvPr/>
          </p:nvSpPr>
          <p:spPr bwMode="auto">
            <a:xfrm>
              <a:off x="5482" y="912"/>
              <a:ext cx="205" cy="442"/>
            </a:xfrm>
            <a:prstGeom prst="rect">
              <a:avLst/>
            </a:prstGeom>
            <a:noFill/>
            <a:ln w="9525">
              <a:noFill/>
              <a:miter lim="800000"/>
              <a:headEnd/>
              <a:tailEnd/>
            </a:ln>
            <a:effectLst/>
          </p:spPr>
          <p:txBody>
            <a:bodyPr wrap="none">
              <a:spAutoFit/>
            </a:bodyPr>
            <a:lstStyle/>
            <a:p>
              <a:r>
                <a:rPr lang="en-US" altLang="zh-CN" sz="4000" b="1">
                  <a:solidFill>
                    <a:srgbClr val="FF00FF"/>
                  </a:solidFill>
                  <a:ea typeface="楷体_GB2312" pitchFamily="49" charset="-122"/>
                </a:rPr>
                <a:t>i</a:t>
              </a:r>
            </a:p>
          </p:txBody>
        </p:sp>
      </p:grpSp>
      <p:grpSp>
        <p:nvGrpSpPr>
          <p:cNvPr id="117783" name="Group 23"/>
          <p:cNvGrpSpPr>
            <a:grpSpLocks/>
          </p:cNvGrpSpPr>
          <p:nvPr/>
        </p:nvGrpSpPr>
        <p:grpSpPr bwMode="auto">
          <a:xfrm>
            <a:off x="5502275" y="609600"/>
            <a:ext cx="401638" cy="1006475"/>
            <a:chOff x="3406" y="854"/>
            <a:chExt cx="253" cy="634"/>
          </a:xfrm>
        </p:grpSpPr>
        <p:sp>
          <p:nvSpPr>
            <p:cNvPr id="117784" name="Line 24"/>
            <p:cNvSpPr>
              <a:spLocks noChangeShapeType="1"/>
            </p:cNvSpPr>
            <p:nvPr/>
          </p:nvSpPr>
          <p:spPr bwMode="auto">
            <a:xfrm>
              <a:off x="3406" y="1056"/>
              <a:ext cx="0" cy="432"/>
            </a:xfrm>
            <a:prstGeom prst="line">
              <a:avLst/>
            </a:prstGeom>
            <a:noFill/>
            <a:ln w="28575">
              <a:solidFill>
                <a:srgbClr val="990000"/>
              </a:solidFill>
              <a:round/>
              <a:headEnd/>
              <a:tailEnd type="stealth" w="med" len="lg"/>
            </a:ln>
            <a:effectLst/>
          </p:spPr>
          <p:txBody>
            <a:bodyPr wrap="none" anchor="ctr"/>
            <a:lstStyle/>
            <a:p>
              <a:endParaRPr lang="zh-CN" altLang="en-US"/>
            </a:p>
          </p:txBody>
        </p:sp>
        <p:sp>
          <p:nvSpPr>
            <p:cNvPr id="117785" name="Rectangle 25"/>
            <p:cNvSpPr>
              <a:spLocks noChangeArrowheads="1"/>
            </p:cNvSpPr>
            <p:nvPr/>
          </p:nvSpPr>
          <p:spPr bwMode="auto">
            <a:xfrm>
              <a:off x="3454" y="854"/>
              <a:ext cx="205" cy="442"/>
            </a:xfrm>
            <a:prstGeom prst="rect">
              <a:avLst/>
            </a:prstGeom>
            <a:noFill/>
            <a:ln w="9525">
              <a:noFill/>
              <a:miter lim="800000"/>
              <a:headEnd/>
              <a:tailEnd/>
            </a:ln>
            <a:effectLst/>
          </p:spPr>
          <p:txBody>
            <a:bodyPr wrap="none">
              <a:spAutoFit/>
            </a:bodyPr>
            <a:lstStyle/>
            <a:p>
              <a:r>
                <a:rPr lang="en-US" altLang="zh-CN" sz="4000" b="1">
                  <a:solidFill>
                    <a:srgbClr val="FF00FF"/>
                  </a:solidFill>
                  <a:ea typeface="楷体_GB2312" pitchFamily="49" charset="-122"/>
                </a:rPr>
                <a:t>i</a:t>
              </a:r>
            </a:p>
          </p:txBody>
        </p:sp>
      </p:grpSp>
      <p:sp>
        <p:nvSpPr>
          <p:cNvPr id="117786" name="Text Box 26"/>
          <p:cNvSpPr txBox="1">
            <a:spLocks noChangeArrowheads="1"/>
          </p:cNvSpPr>
          <p:nvPr/>
        </p:nvSpPr>
        <p:spPr bwMode="auto">
          <a:xfrm>
            <a:off x="2017713" y="639763"/>
            <a:ext cx="1047750" cy="579437"/>
          </a:xfrm>
          <a:prstGeom prst="rect">
            <a:avLst/>
          </a:prstGeom>
          <a:noFill/>
          <a:ln w="9525">
            <a:noFill/>
            <a:miter lim="800000"/>
            <a:headEnd/>
            <a:tailEnd/>
          </a:ln>
          <a:effectLst/>
        </p:spPr>
        <p:txBody>
          <a:bodyPr wrap="none">
            <a:spAutoFit/>
          </a:bodyPr>
          <a:lstStyle/>
          <a:p>
            <a:r>
              <a:rPr lang="en-US" altLang="zh-CN" sz="3200" b="1">
                <a:solidFill>
                  <a:srgbClr val="6600CC"/>
                </a:solidFill>
              </a:rPr>
              <a:t>k=56</a:t>
            </a:r>
            <a:endParaRPr lang="en-US" altLang="zh-CN" b="1">
              <a:solidFill>
                <a:srgbClr val="6600CC"/>
              </a:solidFill>
            </a:endParaRPr>
          </a:p>
        </p:txBody>
      </p:sp>
      <p:grpSp>
        <p:nvGrpSpPr>
          <p:cNvPr id="117787" name="Group 27"/>
          <p:cNvGrpSpPr>
            <a:grpSpLocks/>
          </p:cNvGrpSpPr>
          <p:nvPr/>
        </p:nvGrpSpPr>
        <p:grpSpPr bwMode="auto">
          <a:xfrm>
            <a:off x="341313" y="1604963"/>
            <a:ext cx="8610600" cy="985837"/>
            <a:chOff x="144" y="915"/>
            <a:chExt cx="5424" cy="621"/>
          </a:xfrm>
        </p:grpSpPr>
        <p:sp>
          <p:nvSpPr>
            <p:cNvPr id="117788" name="Text Box 28"/>
            <p:cNvSpPr txBox="1">
              <a:spLocks noChangeArrowheads="1"/>
            </p:cNvSpPr>
            <p:nvPr/>
          </p:nvSpPr>
          <p:spPr bwMode="auto">
            <a:xfrm>
              <a:off x="144" y="915"/>
              <a:ext cx="5424" cy="386"/>
            </a:xfrm>
            <a:prstGeom prst="rect">
              <a:avLst/>
            </a:prstGeom>
            <a:solidFill>
              <a:srgbClr val="FFFFCC"/>
            </a:solidFill>
            <a:ln w="9525">
              <a:solidFill>
                <a:srgbClr val="0000FF"/>
              </a:solidFill>
              <a:miter lim="800000"/>
              <a:headEnd/>
              <a:tailEnd/>
            </a:ln>
            <a:effectLst/>
          </p:spPr>
          <p:txBody>
            <a:bodyPr>
              <a:spAutoFit/>
            </a:bodyPr>
            <a:lstStyle/>
            <a:p>
              <a:pPr>
                <a:lnSpc>
                  <a:spcPct val="105000"/>
                </a:lnSpc>
              </a:pPr>
              <a:r>
                <a:rPr lang="en-US" altLang="zh-CN" sz="3200" b="1">
                  <a:solidFill>
                    <a:srgbClr val="A50021"/>
                  </a:solidFill>
                  <a:latin typeface="宋体" pitchFamily="2" charset="-122"/>
                </a:rPr>
                <a:t>   21 37 88 19 92 </a:t>
              </a:r>
              <a:r>
                <a:rPr lang="en-US" altLang="zh-CN" sz="1600" b="1">
                  <a:solidFill>
                    <a:srgbClr val="A50021"/>
                  </a:solidFill>
                  <a:latin typeface="宋体" pitchFamily="2" charset="-122"/>
                </a:rPr>
                <a:t> </a:t>
              </a:r>
              <a:r>
                <a:rPr lang="en-US" altLang="zh-CN" sz="3200" b="1">
                  <a:solidFill>
                    <a:srgbClr val="A50021"/>
                  </a:solidFill>
                  <a:latin typeface="宋体" pitchFamily="2" charset="-122"/>
                </a:rPr>
                <a:t>5</a:t>
              </a:r>
              <a:r>
                <a:rPr lang="en-US" altLang="zh-CN" sz="1600" b="1">
                  <a:solidFill>
                    <a:srgbClr val="A50021"/>
                  </a:solidFill>
                  <a:latin typeface="宋体" pitchFamily="2" charset="-122"/>
                </a:rPr>
                <a:t> </a:t>
              </a:r>
              <a:r>
                <a:rPr lang="en-US" altLang="zh-CN" sz="3200" b="1">
                  <a:solidFill>
                    <a:srgbClr val="A50021"/>
                  </a:solidFill>
                  <a:latin typeface="宋体" pitchFamily="2" charset="-122"/>
                </a:rPr>
                <a:t> 64 56 80 75 13 </a:t>
              </a:r>
              <a:r>
                <a:rPr lang="en-US" altLang="zh-CN" sz="3200" b="1">
                  <a:solidFill>
                    <a:srgbClr val="A50021"/>
                  </a:solidFill>
                  <a:latin typeface="Times New Roman"/>
                </a:rPr>
                <a:t>…</a:t>
              </a:r>
              <a:r>
                <a:rPr lang="en-US" altLang="zh-CN" sz="3200" b="1">
                  <a:solidFill>
                    <a:srgbClr val="A50021"/>
                  </a:solidFill>
                  <a:latin typeface="宋体" pitchFamily="2" charset="-122"/>
                </a:rPr>
                <a:t> </a:t>
              </a:r>
              <a:r>
                <a:rPr lang="en-US" altLang="zh-CN" sz="1600" b="1">
                  <a:solidFill>
                    <a:srgbClr val="A50021"/>
                  </a:solidFill>
                  <a:latin typeface="宋体" pitchFamily="2" charset="-122"/>
                </a:rPr>
                <a:t> </a:t>
              </a:r>
              <a:r>
                <a:rPr lang="en-US" altLang="zh-CN" sz="3200" b="1">
                  <a:solidFill>
                    <a:srgbClr val="A50021"/>
                  </a:solidFill>
                  <a:latin typeface="宋体" pitchFamily="2" charset="-122"/>
                </a:rPr>
                <a:t>9</a:t>
              </a:r>
            </a:p>
          </p:txBody>
        </p:sp>
        <p:sp>
          <p:nvSpPr>
            <p:cNvPr id="117789" name="Line 29"/>
            <p:cNvSpPr>
              <a:spLocks noChangeShapeType="1"/>
            </p:cNvSpPr>
            <p:nvPr/>
          </p:nvSpPr>
          <p:spPr bwMode="auto">
            <a:xfrm>
              <a:off x="527" y="922"/>
              <a:ext cx="1" cy="378"/>
            </a:xfrm>
            <a:prstGeom prst="line">
              <a:avLst/>
            </a:prstGeom>
            <a:noFill/>
            <a:ln w="0">
              <a:solidFill>
                <a:srgbClr val="0000FF"/>
              </a:solidFill>
              <a:round/>
              <a:headEnd/>
              <a:tailEnd/>
            </a:ln>
          </p:spPr>
          <p:txBody>
            <a:bodyPr/>
            <a:lstStyle/>
            <a:p>
              <a:endParaRPr lang="zh-CN" altLang="en-US"/>
            </a:p>
          </p:txBody>
        </p:sp>
        <p:sp>
          <p:nvSpPr>
            <p:cNvPr id="117790" name="Line 30"/>
            <p:cNvSpPr>
              <a:spLocks noChangeShapeType="1"/>
            </p:cNvSpPr>
            <p:nvPr/>
          </p:nvSpPr>
          <p:spPr bwMode="auto">
            <a:xfrm>
              <a:off x="1287" y="922"/>
              <a:ext cx="1" cy="378"/>
            </a:xfrm>
            <a:prstGeom prst="line">
              <a:avLst/>
            </a:prstGeom>
            <a:noFill/>
            <a:ln w="0">
              <a:solidFill>
                <a:srgbClr val="0000FF"/>
              </a:solidFill>
              <a:round/>
              <a:headEnd/>
              <a:tailEnd/>
            </a:ln>
          </p:spPr>
          <p:txBody>
            <a:bodyPr/>
            <a:lstStyle/>
            <a:p>
              <a:endParaRPr lang="zh-CN" altLang="en-US"/>
            </a:p>
          </p:txBody>
        </p:sp>
        <p:sp>
          <p:nvSpPr>
            <p:cNvPr id="117791" name="Line 31"/>
            <p:cNvSpPr>
              <a:spLocks noChangeShapeType="1"/>
            </p:cNvSpPr>
            <p:nvPr/>
          </p:nvSpPr>
          <p:spPr bwMode="auto">
            <a:xfrm>
              <a:off x="1680" y="922"/>
              <a:ext cx="1" cy="378"/>
            </a:xfrm>
            <a:prstGeom prst="line">
              <a:avLst/>
            </a:prstGeom>
            <a:noFill/>
            <a:ln w="0">
              <a:solidFill>
                <a:srgbClr val="0000FF"/>
              </a:solidFill>
              <a:round/>
              <a:headEnd/>
              <a:tailEnd/>
            </a:ln>
          </p:spPr>
          <p:txBody>
            <a:bodyPr/>
            <a:lstStyle/>
            <a:p>
              <a:endParaRPr lang="zh-CN" altLang="en-US"/>
            </a:p>
          </p:txBody>
        </p:sp>
        <p:sp>
          <p:nvSpPr>
            <p:cNvPr id="117792" name="Line 32"/>
            <p:cNvSpPr>
              <a:spLocks noChangeShapeType="1"/>
            </p:cNvSpPr>
            <p:nvPr/>
          </p:nvSpPr>
          <p:spPr bwMode="auto">
            <a:xfrm>
              <a:off x="2834" y="922"/>
              <a:ext cx="1" cy="378"/>
            </a:xfrm>
            <a:prstGeom prst="line">
              <a:avLst/>
            </a:prstGeom>
            <a:noFill/>
            <a:ln w="0">
              <a:solidFill>
                <a:srgbClr val="0000FF"/>
              </a:solidFill>
              <a:round/>
              <a:headEnd/>
              <a:tailEnd/>
            </a:ln>
          </p:spPr>
          <p:txBody>
            <a:bodyPr/>
            <a:lstStyle/>
            <a:p>
              <a:endParaRPr lang="zh-CN" altLang="en-US"/>
            </a:p>
          </p:txBody>
        </p:sp>
        <p:sp>
          <p:nvSpPr>
            <p:cNvPr id="117793" name="Line 33"/>
            <p:cNvSpPr>
              <a:spLocks noChangeShapeType="1"/>
            </p:cNvSpPr>
            <p:nvPr/>
          </p:nvSpPr>
          <p:spPr bwMode="auto">
            <a:xfrm>
              <a:off x="3236" y="922"/>
              <a:ext cx="1" cy="378"/>
            </a:xfrm>
            <a:prstGeom prst="line">
              <a:avLst/>
            </a:prstGeom>
            <a:noFill/>
            <a:ln w="0">
              <a:solidFill>
                <a:srgbClr val="0000FF"/>
              </a:solidFill>
              <a:round/>
              <a:headEnd/>
              <a:tailEnd/>
            </a:ln>
          </p:spPr>
          <p:txBody>
            <a:bodyPr/>
            <a:lstStyle/>
            <a:p>
              <a:endParaRPr lang="zh-CN" altLang="en-US"/>
            </a:p>
          </p:txBody>
        </p:sp>
        <p:sp>
          <p:nvSpPr>
            <p:cNvPr id="117794" name="Line 34"/>
            <p:cNvSpPr>
              <a:spLocks noChangeShapeType="1"/>
            </p:cNvSpPr>
            <p:nvPr/>
          </p:nvSpPr>
          <p:spPr bwMode="auto">
            <a:xfrm>
              <a:off x="3620" y="922"/>
              <a:ext cx="1" cy="378"/>
            </a:xfrm>
            <a:prstGeom prst="line">
              <a:avLst/>
            </a:prstGeom>
            <a:noFill/>
            <a:ln w="0">
              <a:solidFill>
                <a:srgbClr val="0000FF"/>
              </a:solidFill>
              <a:round/>
              <a:headEnd/>
              <a:tailEnd/>
            </a:ln>
          </p:spPr>
          <p:txBody>
            <a:bodyPr/>
            <a:lstStyle/>
            <a:p>
              <a:endParaRPr lang="zh-CN" altLang="en-US"/>
            </a:p>
          </p:txBody>
        </p:sp>
        <p:sp>
          <p:nvSpPr>
            <p:cNvPr id="117795" name="Line 35"/>
            <p:cNvSpPr>
              <a:spLocks noChangeShapeType="1"/>
            </p:cNvSpPr>
            <p:nvPr/>
          </p:nvSpPr>
          <p:spPr bwMode="auto">
            <a:xfrm>
              <a:off x="4397" y="922"/>
              <a:ext cx="1" cy="378"/>
            </a:xfrm>
            <a:prstGeom prst="line">
              <a:avLst/>
            </a:prstGeom>
            <a:noFill/>
            <a:ln w="0">
              <a:solidFill>
                <a:srgbClr val="0000FF"/>
              </a:solidFill>
              <a:round/>
              <a:headEnd/>
              <a:tailEnd/>
            </a:ln>
          </p:spPr>
          <p:txBody>
            <a:bodyPr/>
            <a:lstStyle/>
            <a:p>
              <a:endParaRPr lang="zh-CN" altLang="en-US"/>
            </a:p>
          </p:txBody>
        </p:sp>
        <p:sp>
          <p:nvSpPr>
            <p:cNvPr id="117796" name="Line 36"/>
            <p:cNvSpPr>
              <a:spLocks noChangeShapeType="1"/>
            </p:cNvSpPr>
            <p:nvPr/>
          </p:nvSpPr>
          <p:spPr bwMode="auto">
            <a:xfrm>
              <a:off x="4790" y="922"/>
              <a:ext cx="1" cy="378"/>
            </a:xfrm>
            <a:prstGeom prst="line">
              <a:avLst/>
            </a:prstGeom>
            <a:noFill/>
            <a:ln w="0">
              <a:solidFill>
                <a:srgbClr val="0000FF"/>
              </a:solidFill>
              <a:round/>
              <a:headEnd/>
              <a:tailEnd/>
            </a:ln>
          </p:spPr>
          <p:txBody>
            <a:bodyPr/>
            <a:lstStyle/>
            <a:p>
              <a:endParaRPr lang="zh-CN" altLang="en-US"/>
            </a:p>
          </p:txBody>
        </p:sp>
        <p:sp>
          <p:nvSpPr>
            <p:cNvPr id="117797" name="Line 37"/>
            <p:cNvSpPr>
              <a:spLocks noChangeShapeType="1"/>
            </p:cNvSpPr>
            <p:nvPr/>
          </p:nvSpPr>
          <p:spPr bwMode="auto">
            <a:xfrm>
              <a:off x="5184" y="922"/>
              <a:ext cx="1" cy="378"/>
            </a:xfrm>
            <a:prstGeom prst="line">
              <a:avLst/>
            </a:prstGeom>
            <a:noFill/>
            <a:ln w="0">
              <a:solidFill>
                <a:srgbClr val="0000FF"/>
              </a:solidFill>
              <a:round/>
              <a:headEnd/>
              <a:tailEnd/>
            </a:ln>
          </p:spPr>
          <p:txBody>
            <a:bodyPr/>
            <a:lstStyle/>
            <a:p>
              <a:endParaRPr lang="zh-CN" altLang="en-US"/>
            </a:p>
          </p:txBody>
        </p:sp>
        <p:sp>
          <p:nvSpPr>
            <p:cNvPr id="117798" name="Rectangle 38"/>
            <p:cNvSpPr>
              <a:spLocks noChangeArrowheads="1"/>
            </p:cNvSpPr>
            <p:nvPr/>
          </p:nvSpPr>
          <p:spPr bwMode="auto">
            <a:xfrm>
              <a:off x="268" y="1306"/>
              <a:ext cx="5177" cy="230"/>
            </a:xfrm>
            <a:prstGeom prst="rect">
              <a:avLst/>
            </a:prstGeom>
            <a:noFill/>
            <a:ln w="9525">
              <a:noFill/>
              <a:miter lim="800000"/>
              <a:headEnd/>
              <a:tailEnd/>
            </a:ln>
          </p:spPr>
          <p:txBody>
            <a:bodyPr wrap="none" lIns="0" tIns="0" rIns="0" bIns="0">
              <a:spAutoFit/>
            </a:bodyPr>
            <a:lstStyle/>
            <a:p>
              <a:r>
                <a:rPr lang="en-US" altLang="zh-CN" b="1">
                  <a:solidFill>
                    <a:srgbClr val="3333CC"/>
                  </a:solidFill>
                  <a:latin typeface="宋体" pitchFamily="2" charset="-122"/>
                </a:rPr>
                <a:t>0   1   2   3   4   5   6   7   8   9   10  11    </a:t>
              </a:r>
              <a:r>
                <a:rPr lang="en-US" altLang="zh-CN" sz="2000" b="1">
                  <a:solidFill>
                    <a:srgbClr val="3333CC"/>
                  </a:solidFill>
                  <a:latin typeface="宋体" pitchFamily="2" charset="-122"/>
                </a:rPr>
                <a:t> </a:t>
              </a:r>
              <a:r>
                <a:rPr lang="en-US" altLang="zh-CN" b="1">
                  <a:solidFill>
                    <a:srgbClr val="3333CC"/>
                  </a:solidFill>
                  <a:latin typeface="宋体" pitchFamily="2" charset="-122"/>
                </a:rPr>
                <a:t> n</a:t>
              </a:r>
            </a:p>
          </p:txBody>
        </p:sp>
        <p:sp>
          <p:nvSpPr>
            <p:cNvPr id="117799" name="Line 39"/>
            <p:cNvSpPr>
              <a:spLocks noChangeShapeType="1"/>
            </p:cNvSpPr>
            <p:nvPr/>
          </p:nvSpPr>
          <p:spPr bwMode="auto">
            <a:xfrm>
              <a:off x="4004" y="922"/>
              <a:ext cx="1" cy="378"/>
            </a:xfrm>
            <a:prstGeom prst="line">
              <a:avLst/>
            </a:prstGeom>
            <a:noFill/>
            <a:ln w="0">
              <a:solidFill>
                <a:srgbClr val="0000FF"/>
              </a:solidFill>
              <a:round/>
              <a:headEnd/>
              <a:tailEnd/>
            </a:ln>
          </p:spPr>
          <p:txBody>
            <a:bodyPr/>
            <a:lstStyle/>
            <a:p>
              <a:endParaRPr lang="zh-CN" altLang="en-US"/>
            </a:p>
          </p:txBody>
        </p:sp>
        <p:sp>
          <p:nvSpPr>
            <p:cNvPr id="117800" name="Line 40"/>
            <p:cNvSpPr>
              <a:spLocks noChangeShapeType="1"/>
            </p:cNvSpPr>
            <p:nvPr/>
          </p:nvSpPr>
          <p:spPr bwMode="auto">
            <a:xfrm>
              <a:off x="911" y="922"/>
              <a:ext cx="1" cy="378"/>
            </a:xfrm>
            <a:prstGeom prst="line">
              <a:avLst/>
            </a:prstGeom>
            <a:noFill/>
            <a:ln w="0">
              <a:solidFill>
                <a:srgbClr val="0000FF"/>
              </a:solidFill>
              <a:round/>
              <a:headEnd/>
              <a:tailEnd/>
            </a:ln>
          </p:spPr>
          <p:txBody>
            <a:bodyPr/>
            <a:lstStyle/>
            <a:p>
              <a:endParaRPr lang="zh-CN" altLang="en-US"/>
            </a:p>
          </p:txBody>
        </p:sp>
        <p:sp>
          <p:nvSpPr>
            <p:cNvPr id="117801" name="Line 41"/>
            <p:cNvSpPr>
              <a:spLocks noChangeShapeType="1"/>
            </p:cNvSpPr>
            <p:nvPr/>
          </p:nvSpPr>
          <p:spPr bwMode="auto">
            <a:xfrm>
              <a:off x="2066" y="922"/>
              <a:ext cx="1" cy="378"/>
            </a:xfrm>
            <a:prstGeom prst="line">
              <a:avLst/>
            </a:prstGeom>
            <a:noFill/>
            <a:ln w="0">
              <a:solidFill>
                <a:srgbClr val="0000FF"/>
              </a:solidFill>
              <a:round/>
              <a:headEnd/>
              <a:tailEnd/>
            </a:ln>
          </p:spPr>
          <p:txBody>
            <a:bodyPr/>
            <a:lstStyle/>
            <a:p>
              <a:endParaRPr lang="zh-CN" altLang="en-US"/>
            </a:p>
          </p:txBody>
        </p:sp>
        <p:sp>
          <p:nvSpPr>
            <p:cNvPr id="117802" name="Line 42"/>
            <p:cNvSpPr>
              <a:spLocks noChangeShapeType="1"/>
            </p:cNvSpPr>
            <p:nvPr/>
          </p:nvSpPr>
          <p:spPr bwMode="auto">
            <a:xfrm>
              <a:off x="2475" y="922"/>
              <a:ext cx="1" cy="378"/>
            </a:xfrm>
            <a:prstGeom prst="line">
              <a:avLst/>
            </a:prstGeom>
            <a:noFill/>
            <a:ln w="0">
              <a:solidFill>
                <a:srgbClr val="0000FF"/>
              </a:solidFill>
              <a:round/>
              <a:headEnd/>
              <a:tailEnd/>
            </a:ln>
          </p:spPr>
          <p:txBody>
            <a:bodyPr/>
            <a:lstStyle/>
            <a:p>
              <a:endParaRPr lang="zh-CN" altLang="en-US"/>
            </a:p>
          </p:txBody>
        </p:sp>
      </p:grpSp>
      <p:sp>
        <p:nvSpPr>
          <p:cNvPr id="117803" name="Text Box 43"/>
          <p:cNvSpPr txBox="1">
            <a:spLocks noChangeArrowheads="1"/>
          </p:cNvSpPr>
          <p:nvPr/>
        </p:nvSpPr>
        <p:spPr bwMode="auto">
          <a:xfrm>
            <a:off x="341313" y="1600200"/>
            <a:ext cx="609600" cy="579438"/>
          </a:xfrm>
          <a:prstGeom prst="rect">
            <a:avLst/>
          </a:prstGeom>
          <a:noFill/>
          <a:ln w="9525">
            <a:noFill/>
            <a:miter lim="800000"/>
            <a:headEnd/>
            <a:tailEnd/>
          </a:ln>
          <a:effectLst/>
        </p:spPr>
        <p:txBody>
          <a:bodyPr>
            <a:spAutoFit/>
          </a:bodyPr>
          <a:lstStyle/>
          <a:p>
            <a:r>
              <a:rPr lang="en-US" altLang="zh-CN" sz="3200" b="1">
                <a:solidFill>
                  <a:srgbClr val="6600CC"/>
                </a:solidFill>
                <a:latin typeface="宋体" pitchFamily="2" charset="-122"/>
              </a:rPr>
              <a:t>56</a:t>
            </a:r>
          </a:p>
        </p:txBody>
      </p:sp>
      <p:sp>
        <p:nvSpPr>
          <p:cNvPr id="117804" name="Text Box 44"/>
          <p:cNvSpPr txBox="1">
            <a:spLocks noChangeArrowheads="1"/>
          </p:cNvSpPr>
          <p:nvPr/>
        </p:nvSpPr>
        <p:spPr bwMode="auto">
          <a:xfrm>
            <a:off x="2814638" y="2590800"/>
            <a:ext cx="2444750" cy="854075"/>
          </a:xfrm>
          <a:prstGeom prst="rect">
            <a:avLst/>
          </a:prstGeom>
          <a:noFill/>
          <a:ln w="9525">
            <a:noFill/>
            <a:miter lim="800000"/>
            <a:headEnd/>
            <a:tailEnd/>
          </a:ln>
          <a:effectLst/>
        </p:spPr>
        <p:txBody>
          <a:bodyPr wrap="none">
            <a:spAutoFit/>
          </a:bodyPr>
          <a:lstStyle/>
          <a:p>
            <a:pPr>
              <a:lnSpc>
                <a:spcPct val="125000"/>
              </a:lnSpc>
            </a:pPr>
            <a:r>
              <a:rPr lang="zh-CN" altLang="en-US" sz="4000" b="1">
                <a:solidFill>
                  <a:srgbClr val="A50021"/>
                </a:solidFill>
                <a:ea typeface="楷体_GB2312" pitchFamily="49" charset="-122"/>
              </a:rPr>
              <a:t>结果</a:t>
            </a:r>
            <a:r>
              <a:rPr lang="en-US" altLang="zh-CN" sz="4000" b="1">
                <a:solidFill>
                  <a:srgbClr val="A50021"/>
                </a:solidFill>
                <a:ea typeface="楷体_GB2312" pitchFamily="49" charset="-122"/>
              </a:rPr>
              <a:t>: i = 8</a:t>
            </a:r>
            <a:endParaRPr lang="en-US" altLang="zh-CN" b="1">
              <a:solidFill>
                <a:srgbClr val="A50021"/>
              </a:solidFill>
              <a:ea typeface="楷体_GB2312" pitchFamily="49" charset="-122"/>
            </a:endParaRPr>
          </a:p>
        </p:txBody>
      </p:sp>
      <p:grpSp>
        <p:nvGrpSpPr>
          <p:cNvPr id="117805" name="Group 45"/>
          <p:cNvGrpSpPr>
            <a:grpSpLocks/>
          </p:cNvGrpSpPr>
          <p:nvPr/>
        </p:nvGrpSpPr>
        <p:grpSpPr bwMode="auto">
          <a:xfrm>
            <a:off x="8647113" y="3733800"/>
            <a:ext cx="420687" cy="914400"/>
            <a:chOff x="5422" y="912"/>
            <a:chExt cx="265" cy="576"/>
          </a:xfrm>
        </p:grpSpPr>
        <p:sp>
          <p:nvSpPr>
            <p:cNvPr id="117806" name="Line 46"/>
            <p:cNvSpPr>
              <a:spLocks noChangeShapeType="1"/>
            </p:cNvSpPr>
            <p:nvPr/>
          </p:nvSpPr>
          <p:spPr bwMode="auto">
            <a:xfrm>
              <a:off x="5422" y="1104"/>
              <a:ext cx="0" cy="384"/>
            </a:xfrm>
            <a:prstGeom prst="line">
              <a:avLst/>
            </a:prstGeom>
            <a:noFill/>
            <a:ln w="28575">
              <a:solidFill>
                <a:srgbClr val="990000"/>
              </a:solidFill>
              <a:round/>
              <a:headEnd/>
              <a:tailEnd type="stealth" w="med" len="lg"/>
            </a:ln>
            <a:effectLst/>
          </p:spPr>
          <p:txBody>
            <a:bodyPr wrap="none" anchor="ctr"/>
            <a:lstStyle/>
            <a:p>
              <a:endParaRPr lang="zh-CN" altLang="en-US"/>
            </a:p>
          </p:txBody>
        </p:sp>
        <p:sp>
          <p:nvSpPr>
            <p:cNvPr id="117807" name="Rectangle 47"/>
            <p:cNvSpPr>
              <a:spLocks noChangeArrowheads="1"/>
            </p:cNvSpPr>
            <p:nvPr/>
          </p:nvSpPr>
          <p:spPr bwMode="auto">
            <a:xfrm>
              <a:off x="5482" y="912"/>
              <a:ext cx="205" cy="442"/>
            </a:xfrm>
            <a:prstGeom prst="rect">
              <a:avLst/>
            </a:prstGeom>
            <a:noFill/>
            <a:ln w="9525">
              <a:noFill/>
              <a:miter lim="800000"/>
              <a:headEnd/>
              <a:tailEnd/>
            </a:ln>
            <a:effectLst/>
          </p:spPr>
          <p:txBody>
            <a:bodyPr wrap="none">
              <a:spAutoFit/>
            </a:bodyPr>
            <a:lstStyle/>
            <a:p>
              <a:r>
                <a:rPr lang="en-US" altLang="zh-CN" sz="4000" b="1">
                  <a:solidFill>
                    <a:srgbClr val="FF00FF"/>
                  </a:solidFill>
                  <a:ea typeface="楷体_GB2312" pitchFamily="49" charset="-122"/>
                </a:rPr>
                <a:t>i</a:t>
              </a:r>
            </a:p>
          </p:txBody>
        </p:sp>
      </p:grpSp>
      <p:grpSp>
        <p:nvGrpSpPr>
          <p:cNvPr id="117808" name="Group 48"/>
          <p:cNvGrpSpPr>
            <a:grpSpLocks/>
          </p:cNvGrpSpPr>
          <p:nvPr/>
        </p:nvGrpSpPr>
        <p:grpSpPr bwMode="auto">
          <a:xfrm>
            <a:off x="646113" y="3641725"/>
            <a:ext cx="401637" cy="1006475"/>
            <a:chOff x="3406" y="854"/>
            <a:chExt cx="253" cy="634"/>
          </a:xfrm>
        </p:grpSpPr>
        <p:sp>
          <p:nvSpPr>
            <p:cNvPr id="117809" name="Line 49"/>
            <p:cNvSpPr>
              <a:spLocks noChangeShapeType="1"/>
            </p:cNvSpPr>
            <p:nvPr/>
          </p:nvSpPr>
          <p:spPr bwMode="auto">
            <a:xfrm>
              <a:off x="3406" y="1056"/>
              <a:ext cx="0" cy="432"/>
            </a:xfrm>
            <a:prstGeom prst="line">
              <a:avLst/>
            </a:prstGeom>
            <a:noFill/>
            <a:ln w="28575">
              <a:solidFill>
                <a:srgbClr val="990000"/>
              </a:solidFill>
              <a:round/>
              <a:headEnd/>
              <a:tailEnd type="stealth" w="med" len="lg"/>
            </a:ln>
            <a:effectLst/>
          </p:spPr>
          <p:txBody>
            <a:bodyPr wrap="none" anchor="ctr"/>
            <a:lstStyle/>
            <a:p>
              <a:endParaRPr lang="zh-CN" altLang="en-US"/>
            </a:p>
          </p:txBody>
        </p:sp>
        <p:sp>
          <p:nvSpPr>
            <p:cNvPr id="117810" name="Rectangle 50"/>
            <p:cNvSpPr>
              <a:spLocks noChangeArrowheads="1"/>
            </p:cNvSpPr>
            <p:nvPr/>
          </p:nvSpPr>
          <p:spPr bwMode="auto">
            <a:xfrm>
              <a:off x="3454" y="854"/>
              <a:ext cx="205" cy="442"/>
            </a:xfrm>
            <a:prstGeom prst="rect">
              <a:avLst/>
            </a:prstGeom>
            <a:noFill/>
            <a:ln w="9525">
              <a:noFill/>
              <a:miter lim="800000"/>
              <a:headEnd/>
              <a:tailEnd/>
            </a:ln>
            <a:effectLst/>
          </p:spPr>
          <p:txBody>
            <a:bodyPr wrap="none">
              <a:spAutoFit/>
            </a:bodyPr>
            <a:lstStyle/>
            <a:p>
              <a:r>
                <a:rPr lang="en-US" altLang="zh-CN" sz="4000" b="1">
                  <a:solidFill>
                    <a:srgbClr val="FF00FF"/>
                  </a:solidFill>
                  <a:ea typeface="楷体_GB2312" pitchFamily="49" charset="-122"/>
                </a:rPr>
                <a:t>i</a:t>
              </a:r>
            </a:p>
          </p:txBody>
        </p:sp>
      </p:grpSp>
      <p:sp>
        <p:nvSpPr>
          <p:cNvPr id="117811" name="Text Box 51"/>
          <p:cNvSpPr txBox="1">
            <a:spLocks noChangeArrowheads="1"/>
          </p:cNvSpPr>
          <p:nvPr/>
        </p:nvSpPr>
        <p:spPr bwMode="auto">
          <a:xfrm>
            <a:off x="2017713" y="3687763"/>
            <a:ext cx="1047750" cy="579437"/>
          </a:xfrm>
          <a:prstGeom prst="rect">
            <a:avLst/>
          </a:prstGeom>
          <a:noFill/>
          <a:ln w="9525">
            <a:noFill/>
            <a:miter lim="800000"/>
            <a:headEnd/>
            <a:tailEnd/>
          </a:ln>
          <a:effectLst/>
        </p:spPr>
        <p:txBody>
          <a:bodyPr wrap="none">
            <a:spAutoFit/>
          </a:bodyPr>
          <a:lstStyle/>
          <a:p>
            <a:r>
              <a:rPr lang="en-US" altLang="zh-CN" sz="3200" b="1">
                <a:solidFill>
                  <a:srgbClr val="6600CC"/>
                </a:solidFill>
              </a:rPr>
              <a:t>k=60</a:t>
            </a:r>
            <a:endParaRPr lang="en-US" altLang="zh-CN" b="1">
              <a:solidFill>
                <a:srgbClr val="6600CC"/>
              </a:solidFill>
            </a:endParaRPr>
          </a:p>
        </p:txBody>
      </p:sp>
      <p:sp>
        <p:nvSpPr>
          <p:cNvPr id="117812" name="Text Box 52"/>
          <p:cNvSpPr txBox="1">
            <a:spLocks noChangeArrowheads="1"/>
          </p:cNvSpPr>
          <p:nvPr/>
        </p:nvSpPr>
        <p:spPr bwMode="auto">
          <a:xfrm>
            <a:off x="341313" y="4673600"/>
            <a:ext cx="609600" cy="579438"/>
          </a:xfrm>
          <a:prstGeom prst="rect">
            <a:avLst/>
          </a:prstGeom>
          <a:noFill/>
          <a:ln w="9525">
            <a:noFill/>
            <a:miter lim="800000"/>
            <a:headEnd/>
            <a:tailEnd/>
          </a:ln>
          <a:effectLst/>
        </p:spPr>
        <p:txBody>
          <a:bodyPr>
            <a:spAutoFit/>
          </a:bodyPr>
          <a:lstStyle/>
          <a:p>
            <a:r>
              <a:rPr lang="en-US" altLang="zh-CN" sz="3200" b="1">
                <a:solidFill>
                  <a:srgbClr val="6600CC"/>
                </a:solidFill>
                <a:latin typeface="宋体" pitchFamily="2" charset="-122"/>
              </a:rPr>
              <a:t>60</a:t>
            </a:r>
          </a:p>
        </p:txBody>
      </p:sp>
      <p:sp>
        <p:nvSpPr>
          <p:cNvPr id="117813" name="Text Box 53"/>
          <p:cNvSpPr txBox="1">
            <a:spLocks noChangeArrowheads="1"/>
          </p:cNvSpPr>
          <p:nvPr/>
        </p:nvSpPr>
        <p:spPr bwMode="auto">
          <a:xfrm>
            <a:off x="2814638" y="5622925"/>
            <a:ext cx="2444750" cy="854075"/>
          </a:xfrm>
          <a:prstGeom prst="rect">
            <a:avLst/>
          </a:prstGeom>
          <a:noFill/>
          <a:ln w="9525">
            <a:noFill/>
            <a:miter lim="800000"/>
            <a:headEnd/>
            <a:tailEnd/>
          </a:ln>
          <a:effectLst/>
        </p:spPr>
        <p:txBody>
          <a:bodyPr wrap="none">
            <a:spAutoFit/>
          </a:bodyPr>
          <a:lstStyle/>
          <a:p>
            <a:pPr>
              <a:lnSpc>
                <a:spcPct val="125000"/>
              </a:lnSpc>
            </a:pPr>
            <a:r>
              <a:rPr lang="zh-CN" altLang="en-US" sz="4000" b="1">
                <a:solidFill>
                  <a:srgbClr val="A50021"/>
                </a:solidFill>
                <a:ea typeface="楷体_GB2312" pitchFamily="49" charset="-122"/>
              </a:rPr>
              <a:t>结果</a:t>
            </a:r>
            <a:r>
              <a:rPr lang="en-US" altLang="zh-CN" sz="4000" b="1">
                <a:solidFill>
                  <a:srgbClr val="A50021"/>
                </a:solidFill>
                <a:ea typeface="楷体_GB2312" pitchFamily="49" charset="-122"/>
              </a:rPr>
              <a:t>: i = 0</a:t>
            </a:r>
            <a:endParaRPr lang="en-US" altLang="zh-CN" b="1">
              <a:solidFill>
                <a:srgbClr val="A50021"/>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787"/>
                                        </p:tgtEl>
                                        <p:attrNameLst>
                                          <p:attrName>style.visibility</p:attrName>
                                        </p:attrNameLst>
                                      </p:cBhvr>
                                      <p:to>
                                        <p:strVal val="visible"/>
                                      </p:to>
                                    </p:set>
                                    <p:animEffect transition="in" filter="wipe(left)">
                                      <p:cBhvr>
                                        <p:cTn id="7" dur="500"/>
                                        <p:tgtEl>
                                          <p:spTgt spid="1177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786"/>
                                        </p:tgtEl>
                                        <p:attrNameLst>
                                          <p:attrName>style.visibility</p:attrName>
                                        </p:attrNameLst>
                                      </p:cBhvr>
                                      <p:to>
                                        <p:strVal val="visible"/>
                                      </p:to>
                                    </p:set>
                                    <p:animEffect transition="in" filter="wipe(left)">
                                      <p:cBhvr>
                                        <p:cTn id="12" dur="500"/>
                                        <p:tgtEl>
                                          <p:spTgt spid="1177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7803"/>
                                        </p:tgtEl>
                                        <p:attrNameLst>
                                          <p:attrName>style.visibility</p:attrName>
                                        </p:attrNameLst>
                                      </p:cBhvr>
                                      <p:to>
                                        <p:strVal val="visible"/>
                                      </p:to>
                                    </p:set>
                                    <p:animEffect transition="in" filter="wipe(up)">
                                      <p:cBhvr>
                                        <p:cTn id="17" dur="500"/>
                                        <p:tgtEl>
                                          <p:spTgt spid="1178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17780"/>
                                        </p:tgtEl>
                                        <p:attrNameLst>
                                          <p:attrName>style.visibility</p:attrName>
                                        </p:attrNameLst>
                                      </p:cBhvr>
                                      <p:to>
                                        <p:strVal val="visible"/>
                                      </p:to>
                                    </p:set>
                                    <p:animEffect transition="in" filter="wipe(right)">
                                      <p:cBhvr>
                                        <p:cTn id="22" dur="500"/>
                                        <p:tgtEl>
                                          <p:spTgt spid="117780"/>
                                        </p:tgtEl>
                                      </p:cBhvr>
                                    </p:animEffect>
                                  </p:childTnLst>
                                  <p:subTnLst>
                                    <p:set>
                                      <p:cBhvr override="childStyle">
                                        <p:cTn dur="1" fill="hold" display="0" masterRel="nextClick" afterEffect="1"/>
                                        <p:tgtEl>
                                          <p:spTgt spid="11778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17783"/>
                                        </p:tgtEl>
                                        <p:attrNameLst>
                                          <p:attrName>style.visibility</p:attrName>
                                        </p:attrNameLst>
                                      </p:cBhvr>
                                      <p:to>
                                        <p:strVal val="visible"/>
                                      </p:to>
                                    </p:set>
                                    <p:anim calcmode="lin" valueType="num">
                                      <p:cBhvr additive="base">
                                        <p:cTn id="27" dur="500" fill="hold"/>
                                        <p:tgtEl>
                                          <p:spTgt spid="117783"/>
                                        </p:tgtEl>
                                        <p:attrNameLst>
                                          <p:attrName>ppt_x</p:attrName>
                                        </p:attrNameLst>
                                      </p:cBhvr>
                                      <p:tavLst>
                                        <p:tav tm="0">
                                          <p:val>
                                            <p:strVal val="1+#ppt_w/2"/>
                                          </p:val>
                                        </p:tav>
                                        <p:tav tm="100000">
                                          <p:val>
                                            <p:strVal val="#ppt_x"/>
                                          </p:val>
                                        </p:tav>
                                      </p:tavLst>
                                    </p:anim>
                                    <p:anim calcmode="lin" valueType="num">
                                      <p:cBhvr additive="base">
                                        <p:cTn id="28" dur="500" fill="hold"/>
                                        <p:tgtEl>
                                          <p:spTgt spid="11778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7804"/>
                                        </p:tgtEl>
                                        <p:attrNameLst>
                                          <p:attrName>style.visibility</p:attrName>
                                        </p:attrNameLst>
                                      </p:cBhvr>
                                      <p:to>
                                        <p:strVal val="visible"/>
                                      </p:to>
                                    </p:set>
                                    <p:animEffect transition="in" filter="wipe(left)">
                                      <p:cBhvr>
                                        <p:cTn id="33" dur="500"/>
                                        <p:tgtEl>
                                          <p:spTgt spid="11780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17764"/>
                                        </p:tgtEl>
                                        <p:attrNameLst>
                                          <p:attrName>style.visibility</p:attrName>
                                        </p:attrNameLst>
                                      </p:cBhvr>
                                      <p:to>
                                        <p:strVal val="visible"/>
                                      </p:to>
                                    </p:set>
                                    <p:animEffect transition="in" filter="wipe(left)">
                                      <p:cBhvr>
                                        <p:cTn id="38" dur="500"/>
                                        <p:tgtEl>
                                          <p:spTgt spid="11776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7811"/>
                                        </p:tgtEl>
                                        <p:attrNameLst>
                                          <p:attrName>style.visibility</p:attrName>
                                        </p:attrNameLst>
                                      </p:cBhvr>
                                      <p:to>
                                        <p:strVal val="visible"/>
                                      </p:to>
                                    </p:set>
                                    <p:animEffect transition="in" filter="wipe(left)">
                                      <p:cBhvr>
                                        <p:cTn id="43" dur="500"/>
                                        <p:tgtEl>
                                          <p:spTgt spid="11781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17812"/>
                                        </p:tgtEl>
                                        <p:attrNameLst>
                                          <p:attrName>style.visibility</p:attrName>
                                        </p:attrNameLst>
                                      </p:cBhvr>
                                      <p:to>
                                        <p:strVal val="visible"/>
                                      </p:to>
                                    </p:set>
                                    <p:animEffect transition="in" filter="wipe(up)">
                                      <p:cBhvr>
                                        <p:cTn id="48" dur="500"/>
                                        <p:tgtEl>
                                          <p:spTgt spid="1178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117805"/>
                                        </p:tgtEl>
                                        <p:attrNameLst>
                                          <p:attrName>style.visibility</p:attrName>
                                        </p:attrNameLst>
                                      </p:cBhvr>
                                      <p:to>
                                        <p:strVal val="visible"/>
                                      </p:to>
                                    </p:set>
                                    <p:animEffect transition="in" filter="wipe(right)">
                                      <p:cBhvr>
                                        <p:cTn id="53" dur="500"/>
                                        <p:tgtEl>
                                          <p:spTgt spid="117805"/>
                                        </p:tgtEl>
                                      </p:cBhvr>
                                    </p:animEffect>
                                  </p:childTnLst>
                                  <p:subTnLst>
                                    <p:set>
                                      <p:cBhvr override="childStyle">
                                        <p:cTn dur="1" fill="hold" display="0" masterRel="nextClick" afterEffect="1"/>
                                        <p:tgtEl>
                                          <p:spTgt spid="117805"/>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2" presetClass="entr" presetSubtype="2" fill="hold" nodeType="clickEffect">
                                  <p:stCondLst>
                                    <p:cond delay="0"/>
                                  </p:stCondLst>
                                  <p:childTnLst>
                                    <p:set>
                                      <p:cBhvr>
                                        <p:cTn id="57" dur="1" fill="hold">
                                          <p:stCondLst>
                                            <p:cond delay="0"/>
                                          </p:stCondLst>
                                        </p:cTn>
                                        <p:tgtEl>
                                          <p:spTgt spid="117808"/>
                                        </p:tgtEl>
                                        <p:attrNameLst>
                                          <p:attrName>style.visibility</p:attrName>
                                        </p:attrNameLst>
                                      </p:cBhvr>
                                      <p:to>
                                        <p:strVal val="visible"/>
                                      </p:to>
                                    </p:set>
                                    <p:anim calcmode="lin" valueType="num">
                                      <p:cBhvr additive="base">
                                        <p:cTn id="58" dur="500" fill="hold"/>
                                        <p:tgtEl>
                                          <p:spTgt spid="117808"/>
                                        </p:tgtEl>
                                        <p:attrNameLst>
                                          <p:attrName>ppt_x</p:attrName>
                                        </p:attrNameLst>
                                      </p:cBhvr>
                                      <p:tavLst>
                                        <p:tav tm="0">
                                          <p:val>
                                            <p:strVal val="1+#ppt_w/2"/>
                                          </p:val>
                                        </p:tav>
                                        <p:tav tm="100000">
                                          <p:val>
                                            <p:strVal val="#ppt_x"/>
                                          </p:val>
                                        </p:tav>
                                      </p:tavLst>
                                    </p:anim>
                                    <p:anim calcmode="lin" valueType="num">
                                      <p:cBhvr additive="base">
                                        <p:cTn id="59" dur="500" fill="hold"/>
                                        <p:tgtEl>
                                          <p:spTgt spid="117808"/>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7813"/>
                                        </p:tgtEl>
                                        <p:attrNameLst>
                                          <p:attrName>style.visibility</p:attrName>
                                        </p:attrNameLst>
                                      </p:cBhvr>
                                      <p:to>
                                        <p:strVal val="visible"/>
                                      </p:to>
                                    </p:set>
                                    <p:animEffect transition="in" filter="wipe(left)">
                                      <p:cBhvr>
                                        <p:cTn id="64" dur="500"/>
                                        <p:tgtEl>
                                          <p:spTgt spid="117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6" grpId="0" autoUpdateAnimBg="0"/>
      <p:bldP spid="117803" grpId="0" autoUpdateAnimBg="0"/>
      <p:bldP spid="117804" grpId="0" autoUpdateAnimBg="0"/>
      <p:bldP spid="117811" grpId="0" autoUpdateAnimBg="0"/>
      <p:bldP spid="117812" grpId="0" autoUpdateAnimBg="0"/>
      <p:bldP spid="11781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57200" y="304800"/>
            <a:ext cx="7772400" cy="838200"/>
          </a:xfrm>
        </p:spPr>
        <p:txBody>
          <a:bodyPr/>
          <a:lstStyle/>
          <a:p>
            <a:r>
              <a:rPr lang="en-US" altLang="zh-CN">
                <a:solidFill>
                  <a:srgbClr val="990033"/>
                </a:solidFill>
              </a:rPr>
              <a:t>3</a:t>
            </a:r>
            <a:r>
              <a:rPr lang="zh-CN" altLang="en-US">
                <a:solidFill>
                  <a:srgbClr val="990033"/>
                </a:solidFill>
              </a:rPr>
              <a:t>、顺序查找的时间复杂度分析</a:t>
            </a:r>
          </a:p>
        </p:txBody>
      </p:sp>
      <p:grpSp>
        <p:nvGrpSpPr>
          <p:cNvPr id="118804" name="Group 20"/>
          <p:cNvGrpSpPr>
            <a:grpSpLocks/>
          </p:cNvGrpSpPr>
          <p:nvPr/>
        </p:nvGrpSpPr>
        <p:grpSpPr bwMode="auto">
          <a:xfrm>
            <a:off x="1004888" y="990600"/>
            <a:ext cx="4633912" cy="1103313"/>
            <a:chOff x="404" y="720"/>
            <a:chExt cx="2919" cy="695"/>
          </a:xfrm>
        </p:grpSpPr>
        <p:grpSp>
          <p:nvGrpSpPr>
            <p:cNvPr id="118788" name="Group 4"/>
            <p:cNvGrpSpPr>
              <a:grpSpLocks/>
            </p:cNvGrpSpPr>
            <p:nvPr/>
          </p:nvGrpSpPr>
          <p:grpSpPr bwMode="auto">
            <a:xfrm>
              <a:off x="1872" y="720"/>
              <a:ext cx="1451" cy="695"/>
              <a:chOff x="1993" y="2208"/>
              <a:chExt cx="1333" cy="695"/>
            </a:xfrm>
          </p:grpSpPr>
          <p:sp>
            <p:nvSpPr>
              <p:cNvPr id="118789" name="Rectangle 5"/>
              <p:cNvSpPr>
                <a:spLocks noChangeArrowheads="1"/>
              </p:cNvSpPr>
              <p:nvPr/>
            </p:nvSpPr>
            <p:spPr bwMode="auto">
              <a:xfrm>
                <a:off x="2651" y="2231"/>
                <a:ext cx="246" cy="564"/>
              </a:xfrm>
              <a:prstGeom prst="rect">
                <a:avLst/>
              </a:prstGeom>
              <a:noFill/>
              <a:ln w="9525">
                <a:noFill/>
                <a:miter lim="800000"/>
                <a:headEnd/>
                <a:tailEnd/>
              </a:ln>
            </p:spPr>
            <p:txBody>
              <a:bodyPr wrap="none" lIns="0" tIns="0" rIns="0" bIns="0">
                <a:spAutoFit/>
              </a:bodyPr>
              <a:lstStyle/>
              <a:p>
                <a:pPr>
                  <a:lnSpc>
                    <a:spcPct val="125000"/>
                  </a:lnSpc>
                </a:pPr>
                <a:r>
                  <a:rPr lang="en-US" altLang="zh-CN" sz="4700" b="1">
                    <a:solidFill>
                      <a:srgbClr val="3333CC"/>
                    </a:solidFill>
                    <a:latin typeface="Symbol" pitchFamily="18" charset="2"/>
                    <a:ea typeface="楷体_GB2312" pitchFamily="49" charset="-122"/>
                  </a:rPr>
                  <a:t>å</a:t>
                </a:r>
                <a:endParaRPr lang="en-US" altLang="zh-CN" b="1">
                  <a:solidFill>
                    <a:srgbClr val="3333CC"/>
                  </a:solidFill>
                  <a:ea typeface="楷体_GB2312" pitchFamily="49" charset="-122"/>
                </a:endParaRPr>
              </a:p>
            </p:txBody>
          </p:sp>
          <p:sp>
            <p:nvSpPr>
              <p:cNvPr id="118790" name="Rectangle 6"/>
              <p:cNvSpPr>
                <a:spLocks noChangeArrowheads="1"/>
              </p:cNvSpPr>
              <p:nvPr/>
            </p:nvSpPr>
            <p:spPr bwMode="auto">
              <a:xfrm>
                <a:off x="2677" y="2663"/>
                <a:ext cx="198" cy="240"/>
              </a:xfrm>
              <a:prstGeom prst="rect">
                <a:avLst/>
              </a:prstGeom>
              <a:noFill/>
              <a:ln w="9525">
                <a:noFill/>
                <a:miter lim="800000"/>
                <a:headEnd/>
                <a:tailEnd/>
              </a:ln>
            </p:spPr>
            <p:txBody>
              <a:bodyPr wrap="none" lIns="0" tIns="0" rIns="0" bIns="0">
                <a:spAutoFit/>
              </a:bodyPr>
              <a:lstStyle/>
              <a:p>
                <a:pPr>
                  <a:lnSpc>
                    <a:spcPct val="125000"/>
                  </a:lnSpc>
                </a:pPr>
                <a:r>
                  <a:rPr lang="en-US" altLang="zh-CN" sz="2000" b="1">
                    <a:solidFill>
                      <a:srgbClr val="3333CC"/>
                    </a:solidFill>
                    <a:ea typeface="楷体_GB2312" pitchFamily="49" charset="-122"/>
                  </a:rPr>
                  <a:t>i=1</a:t>
                </a:r>
              </a:p>
            </p:txBody>
          </p:sp>
          <p:sp>
            <p:nvSpPr>
              <p:cNvPr id="118791" name="Rectangle 7"/>
              <p:cNvSpPr>
                <a:spLocks noChangeArrowheads="1"/>
              </p:cNvSpPr>
              <p:nvPr/>
            </p:nvSpPr>
            <p:spPr bwMode="auto">
              <a:xfrm>
                <a:off x="2939" y="2327"/>
                <a:ext cx="387" cy="384"/>
              </a:xfrm>
              <a:prstGeom prst="rect">
                <a:avLst/>
              </a:prstGeom>
              <a:noFill/>
              <a:ln w="9525">
                <a:noFill/>
                <a:miter lim="800000"/>
                <a:headEnd/>
                <a:tailEnd/>
              </a:ln>
            </p:spPr>
            <p:txBody>
              <a:bodyPr wrap="none" lIns="0" tIns="0" rIns="0" bIns="0">
                <a:spAutoFit/>
              </a:bodyPr>
              <a:lstStyle/>
              <a:p>
                <a:pPr>
                  <a:lnSpc>
                    <a:spcPct val="125000"/>
                  </a:lnSpc>
                </a:pPr>
                <a:r>
                  <a:rPr lang="en-US" altLang="zh-CN" sz="3200" b="1" i="1">
                    <a:solidFill>
                      <a:srgbClr val="3333CC"/>
                    </a:solidFill>
                    <a:ea typeface="楷体_GB2312" pitchFamily="49" charset="-122"/>
                  </a:rPr>
                  <a:t>P</a:t>
                </a:r>
                <a:r>
                  <a:rPr lang="en-US" altLang="zh-CN" sz="3200" b="1" i="1" baseline="-20000">
                    <a:solidFill>
                      <a:srgbClr val="3333CC"/>
                    </a:solidFill>
                    <a:ea typeface="楷体_GB2312" pitchFamily="49" charset="-122"/>
                  </a:rPr>
                  <a:t>i</a:t>
                </a:r>
                <a:r>
                  <a:rPr lang="en-US" altLang="zh-CN" sz="3200" b="1" i="1">
                    <a:solidFill>
                      <a:srgbClr val="3333CC"/>
                    </a:solidFill>
                    <a:ea typeface="楷体_GB2312" pitchFamily="49" charset="-122"/>
                  </a:rPr>
                  <a:t>C</a:t>
                </a:r>
                <a:r>
                  <a:rPr lang="en-US" altLang="zh-CN" sz="3200" b="1" i="1" baseline="-20000">
                    <a:solidFill>
                      <a:srgbClr val="3333CC"/>
                    </a:solidFill>
                    <a:ea typeface="楷体_GB2312" pitchFamily="49" charset="-122"/>
                  </a:rPr>
                  <a:t>i</a:t>
                </a:r>
                <a:endParaRPr lang="en-US" altLang="zh-CN" b="1">
                  <a:solidFill>
                    <a:srgbClr val="3333CC"/>
                  </a:solidFill>
                  <a:ea typeface="楷体_GB2312" pitchFamily="49" charset="-122"/>
                </a:endParaRPr>
              </a:p>
            </p:txBody>
          </p:sp>
          <p:sp>
            <p:nvSpPr>
              <p:cNvPr id="118792" name="Rectangle 8"/>
              <p:cNvSpPr>
                <a:spLocks noChangeArrowheads="1"/>
              </p:cNvSpPr>
              <p:nvPr/>
            </p:nvSpPr>
            <p:spPr bwMode="auto">
              <a:xfrm>
                <a:off x="1993" y="2338"/>
                <a:ext cx="624" cy="384"/>
              </a:xfrm>
              <a:prstGeom prst="rect">
                <a:avLst/>
              </a:prstGeom>
              <a:noFill/>
              <a:ln w="9525">
                <a:noFill/>
                <a:miter lim="800000"/>
                <a:headEnd/>
                <a:tailEnd/>
              </a:ln>
            </p:spPr>
            <p:txBody>
              <a:bodyPr wrap="none" lIns="0" tIns="0" rIns="0" bIns="0">
                <a:spAutoFit/>
              </a:bodyPr>
              <a:lstStyle/>
              <a:p>
                <a:pPr>
                  <a:lnSpc>
                    <a:spcPct val="125000"/>
                  </a:lnSpc>
                </a:pPr>
                <a:r>
                  <a:rPr lang="en-US" altLang="zh-CN" sz="3200" b="1" i="1">
                    <a:solidFill>
                      <a:srgbClr val="3333CC"/>
                    </a:solidFill>
                    <a:ea typeface="楷体_GB2312" pitchFamily="49" charset="-122"/>
                  </a:rPr>
                  <a:t> ASL=</a:t>
                </a:r>
                <a:endParaRPr lang="en-US" altLang="zh-CN" b="1">
                  <a:solidFill>
                    <a:srgbClr val="3333CC"/>
                  </a:solidFill>
                  <a:ea typeface="楷体_GB2312" pitchFamily="49" charset="-122"/>
                </a:endParaRPr>
              </a:p>
            </p:txBody>
          </p:sp>
          <p:sp>
            <p:nvSpPr>
              <p:cNvPr id="118793" name="Rectangle 9"/>
              <p:cNvSpPr>
                <a:spLocks noChangeArrowheads="1"/>
              </p:cNvSpPr>
              <p:nvPr/>
            </p:nvSpPr>
            <p:spPr bwMode="auto">
              <a:xfrm>
                <a:off x="2771" y="2208"/>
                <a:ext cx="74" cy="216"/>
              </a:xfrm>
              <a:prstGeom prst="rect">
                <a:avLst/>
              </a:prstGeom>
              <a:noFill/>
              <a:ln w="9525">
                <a:noFill/>
                <a:miter lim="800000"/>
                <a:headEnd/>
                <a:tailEnd/>
              </a:ln>
            </p:spPr>
            <p:txBody>
              <a:bodyPr wrap="none" lIns="0" tIns="0" rIns="0" bIns="0">
                <a:spAutoFit/>
              </a:bodyPr>
              <a:lstStyle/>
              <a:p>
                <a:pPr>
                  <a:lnSpc>
                    <a:spcPct val="125000"/>
                  </a:lnSpc>
                </a:pPr>
                <a:r>
                  <a:rPr lang="en-US" altLang="zh-CN" sz="1800" b="1" i="1">
                    <a:solidFill>
                      <a:srgbClr val="3333CC"/>
                    </a:solidFill>
                    <a:ea typeface="楷体_GB2312" pitchFamily="49" charset="-122"/>
                  </a:rPr>
                  <a:t>n</a:t>
                </a:r>
                <a:endParaRPr lang="en-US" altLang="zh-CN" b="1">
                  <a:solidFill>
                    <a:srgbClr val="3333CC"/>
                  </a:solidFill>
                  <a:ea typeface="楷体_GB2312" pitchFamily="49" charset="-122"/>
                </a:endParaRPr>
              </a:p>
            </p:txBody>
          </p:sp>
        </p:grpSp>
        <p:sp>
          <p:nvSpPr>
            <p:cNvPr id="118794" name="Rectangle 10"/>
            <p:cNvSpPr>
              <a:spLocks noChangeArrowheads="1"/>
            </p:cNvSpPr>
            <p:nvPr/>
          </p:nvSpPr>
          <p:spPr bwMode="auto">
            <a:xfrm>
              <a:off x="404" y="892"/>
              <a:ext cx="1165" cy="404"/>
            </a:xfrm>
            <a:prstGeom prst="rect">
              <a:avLst/>
            </a:prstGeom>
            <a:noFill/>
            <a:ln w="9525">
              <a:noFill/>
              <a:miter lim="800000"/>
              <a:headEnd/>
              <a:tailEnd/>
            </a:ln>
            <a:effectLst/>
          </p:spPr>
          <p:txBody>
            <a:bodyPr>
              <a:spAutoFit/>
            </a:bodyPr>
            <a:lstStyle/>
            <a:p>
              <a:r>
                <a:rPr lang="en-US" altLang="zh-CN" sz="3600" b="1">
                  <a:solidFill>
                    <a:srgbClr val="3333CC"/>
                  </a:solidFill>
                  <a:ea typeface="楷体_GB2312" pitchFamily="49" charset="-122"/>
                </a:rPr>
                <a:t> </a:t>
              </a:r>
              <a:r>
                <a:rPr lang="zh-CN" altLang="en-US" sz="3600" b="1">
                  <a:solidFill>
                    <a:srgbClr val="3333CC"/>
                  </a:solidFill>
                  <a:ea typeface="楷体_GB2312" pitchFamily="49" charset="-122"/>
                </a:rPr>
                <a:t>因为：</a:t>
              </a:r>
            </a:p>
          </p:txBody>
        </p:sp>
      </p:grpSp>
      <p:sp>
        <p:nvSpPr>
          <p:cNvPr id="118796" name="Text Box 12"/>
          <p:cNvSpPr txBox="1">
            <a:spLocks noChangeArrowheads="1"/>
          </p:cNvSpPr>
          <p:nvPr/>
        </p:nvSpPr>
        <p:spPr bwMode="auto">
          <a:xfrm>
            <a:off x="1004888" y="2819400"/>
            <a:ext cx="6157912" cy="579438"/>
          </a:xfrm>
          <a:prstGeom prst="rect">
            <a:avLst/>
          </a:prstGeom>
          <a:noFill/>
          <a:ln w="9525">
            <a:noFill/>
            <a:miter lim="800000"/>
            <a:headEnd/>
            <a:tailEnd/>
          </a:ln>
          <a:effectLst/>
        </p:spPr>
        <p:txBody>
          <a:bodyPr>
            <a:spAutoFit/>
          </a:bodyPr>
          <a:lstStyle/>
          <a:p>
            <a:r>
              <a:rPr lang="zh-CN" altLang="en-US" sz="3200" b="1">
                <a:solidFill>
                  <a:srgbClr val="800000"/>
                </a:solidFill>
                <a:ea typeface="楷体_GB2312" pitchFamily="49" charset="-122"/>
              </a:rPr>
              <a:t>对顺序表而言</a:t>
            </a:r>
            <a:r>
              <a:rPr lang="zh-CN" altLang="en-US" sz="3200" b="1">
                <a:ea typeface="楷体_GB2312" pitchFamily="49" charset="-122"/>
              </a:rPr>
              <a:t>：</a:t>
            </a:r>
            <a:r>
              <a:rPr lang="en-US" altLang="zh-CN" sz="3200" b="1" i="1">
                <a:solidFill>
                  <a:srgbClr val="660033"/>
                </a:solidFill>
                <a:ea typeface="楷体_GB2312" pitchFamily="49" charset="-122"/>
              </a:rPr>
              <a:t>Ci = n-i+1</a:t>
            </a:r>
            <a:endParaRPr lang="en-US" altLang="zh-CN" sz="3200" b="1" i="1" baseline="-25000">
              <a:ea typeface="楷体_GB2312" pitchFamily="49" charset="-122"/>
            </a:endParaRPr>
          </a:p>
        </p:txBody>
      </p:sp>
      <p:sp>
        <p:nvSpPr>
          <p:cNvPr id="118798" name="Text Box 14"/>
          <p:cNvSpPr txBox="1">
            <a:spLocks noChangeArrowheads="1"/>
          </p:cNvSpPr>
          <p:nvPr/>
        </p:nvSpPr>
        <p:spPr bwMode="auto">
          <a:xfrm>
            <a:off x="990600" y="2087563"/>
            <a:ext cx="4689475" cy="579437"/>
          </a:xfrm>
          <a:prstGeom prst="rect">
            <a:avLst/>
          </a:prstGeom>
          <a:noFill/>
          <a:ln w="9525">
            <a:noFill/>
            <a:miter lim="800000"/>
            <a:headEnd/>
            <a:tailEnd/>
          </a:ln>
          <a:effectLst/>
        </p:spPr>
        <p:txBody>
          <a:bodyPr>
            <a:spAutoFit/>
          </a:bodyPr>
          <a:lstStyle/>
          <a:p>
            <a:r>
              <a:rPr lang="zh-CN" altLang="en-US" sz="3200" b="1">
                <a:solidFill>
                  <a:srgbClr val="800000"/>
                </a:solidFill>
                <a:ea typeface="楷体_GB2312" pitchFamily="49" charset="-122"/>
              </a:rPr>
              <a:t>在等概率查找的情况下：</a:t>
            </a:r>
          </a:p>
        </p:txBody>
      </p:sp>
      <p:graphicFrame>
        <p:nvGraphicFramePr>
          <p:cNvPr id="118799" name="Object 15"/>
          <p:cNvGraphicFramePr>
            <a:graphicFrameLocks noChangeAspect="1"/>
          </p:cNvGraphicFramePr>
          <p:nvPr/>
        </p:nvGraphicFramePr>
        <p:xfrm>
          <a:off x="5791200" y="1828800"/>
          <a:ext cx="1219200" cy="1141413"/>
        </p:xfrm>
        <a:graphic>
          <a:graphicData uri="http://schemas.openxmlformats.org/presentationml/2006/ole">
            <mc:AlternateContent xmlns:mc="http://schemas.openxmlformats.org/markup-compatibility/2006">
              <mc:Choice xmlns:v="urn:schemas-microsoft-com:vml" Requires="v">
                <p:oleObj spid="_x0000_s118801" name="公式" r:id="rId3" imgW="418918" imgH="393529" progId="Equation.3">
                  <p:embed/>
                </p:oleObj>
              </mc:Choice>
              <mc:Fallback>
                <p:oleObj name="公式" r:id="rId3" imgW="418918" imgH="393529"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828800"/>
                        <a:ext cx="1219200"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800" name="Object 16"/>
          <p:cNvGraphicFramePr>
            <a:graphicFrameLocks noChangeAspect="1"/>
          </p:cNvGraphicFramePr>
          <p:nvPr/>
        </p:nvGraphicFramePr>
        <p:xfrm>
          <a:off x="1004888" y="3886200"/>
          <a:ext cx="5715000" cy="1066800"/>
        </p:xfrm>
        <a:graphic>
          <a:graphicData uri="http://schemas.openxmlformats.org/presentationml/2006/ole">
            <mc:AlternateContent xmlns:mc="http://schemas.openxmlformats.org/markup-compatibility/2006">
              <mc:Choice xmlns:v="urn:schemas-microsoft-com:vml" Requires="v">
                <p:oleObj spid="_x0000_s118802" name="公式" r:id="rId5" imgW="1879600" imgH="431800" progId="Equation.3">
                  <p:embed/>
                </p:oleObj>
              </mc:Choice>
              <mc:Fallback>
                <p:oleObj name="公式" r:id="rId5" imgW="1879600" imgH="431800" progId="Equation.3">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888" y="3886200"/>
                        <a:ext cx="5715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801" name="Rectangle 17"/>
          <p:cNvSpPr>
            <a:spLocks noChangeArrowheads="1"/>
          </p:cNvSpPr>
          <p:nvPr/>
        </p:nvSpPr>
        <p:spPr bwMode="auto">
          <a:xfrm>
            <a:off x="1004888" y="3382963"/>
            <a:ext cx="6737350" cy="579437"/>
          </a:xfrm>
          <a:prstGeom prst="rect">
            <a:avLst/>
          </a:prstGeom>
          <a:noFill/>
          <a:ln w="9525">
            <a:noFill/>
            <a:miter lim="800000"/>
            <a:headEnd/>
            <a:tailEnd/>
          </a:ln>
          <a:effectLst/>
        </p:spPr>
        <p:txBody>
          <a:bodyPr wrap="none">
            <a:spAutoFit/>
          </a:bodyPr>
          <a:lstStyle/>
          <a:p>
            <a:r>
              <a:rPr lang="zh-CN" altLang="en-US" sz="3200" b="1">
                <a:solidFill>
                  <a:srgbClr val="0000FF"/>
                </a:solidFill>
                <a:ea typeface="楷体_GB2312" pitchFamily="49" charset="-122"/>
              </a:rPr>
              <a:t>顺序表查找成功的平均查找长度</a:t>
            </a:r>
            <a:r>
              <a:rPr lang="zh-CN" altLang="en-US" sz="3200" b="1">
                <a:ea typeface="楷体_GB2312" pitchFamily="49" charset="-122"/>
              </a:rPr>
              <a:t>为：</a:t>
            </a:r>
          </a:p>
        </p:txBody>
      </p:sp>
      <p:sp>
        <p:nvSpPr>
          <p:cNvPr id="118802" name="Rectangle 18"/>
          <p:cNvSpPr>
            <a:spLocks noChangeArrowheads="1"/>
          </p:cNvSpPr>
          <p:nvPr/>
        </p:nvSpPr>
        <p:spPr bwMode="auto">
          <a:xfrm>
            <a:off x="1004888" y="4953000"/>
            <a:ext cx="7146925" cy="1066800"/>
          </a:xfrm>
          <a:prstGeom prst="rect">
            <a:avLst/>
          </a:prstGeom>
          <a:noFill/>
          <a:ln w="9525">
            <a:noFill/>
            <a:miter lim="800000"/>
            <a:headEnd/>
            <a:tailEnd/>
          </a:ln>
          <a:effectLst/>
        </p:spPr>
        <p:txBody>
          <a:bodyPr wrap="none">
            <a:spAutoFit/>
          </a:bodyPr>
          <a:lstStyle/>
          <a:p>
            <a:r>
              <a:rPr lang="zh-CN" altLang="en-US" sz="3200" b="1">
                <a:solidFill>
                  <a:srgbClr val="0000FF"/>
                </a:solidFill>
                <a:ea typeface="楷体_GB2312" pitchFamily="49" charset="-122"/>
              </a:rPr>
              <a:t>顺序表查找不成功的平均查找长度</a:t>
            </a:r>
            <a:r>
              <a:rPr lang="zh-CN" altLang="en-US" sz="3200" b="1">
                <a:ea typeface="楷体_GB2312" pitchFamily="49" charset="-122"/>
              </a:rPr>
              <a:t>为：</a:t>
            </a:r>
          </a:p>
          <a:p>
            <a:r>
              <a:rPr lang="zh-CN" altLang="en-US" sz="3200" b="1">
                <a:ea typeface="楷体_GB2312" pitchFamily="49" charset="-122"/>
              </a:rPr>
              <a:t>          </a:t>
            </a:r>
            <a:r>
              <a:rPr lang="en-US" altLang="zh-CN" sz="3200" i="1">
                <a:ea typeface="楷体_GB2312" pitchFamily="49" charset="-122"/>
              </a:rPr>
              <a:t>ASL</a:t>
            </a:r>
            <a:r>
              <a:rPr lang="en-US" altLang="zh-CN" sz="3200" i="1" baseline="-25000">
                <a:ea typeface="楷体_GB2312" pitchFamily="49" charset="-122"/>
              </a:rPr>
              <a:t>SS</a:t>
            </a:r>
            <a:r>
              <a:rPr lang="en-US" altLang="zh-CN" sz="3200" i="1">
                <a:ea typeface="楷体_GB2312" pitchFamily="49" charset="-122"/>
              </a:rPr>
              <a:t>=n+1</a:t>
            </a:r>
          </a:p>
        </p:txBody>
      </p:sp>
      <p:sp>
        <p:nvSpPr>
          <p:cNvPr id="118803" name="Text Box 19"/>
          <p:cNvSpPr txBox="1">
            <a:spLocks noChangeArrowheads="1"/>
          </p:cNvSpPr>
          <p:nvPr/>
        </p:nvSpPr>
        <p:spPr bwMode="auto">
          <a:xfrm>
            <a:off x="762000" y="5943600"/>
            <a:ext cx="8382000" cy="723900"/>
          </a:xfrm>
          <a:prstGeom prst="rect">
            <a:avLst/>
          </a:prstGeom>
          <a:noFill/>
          <a:ln w="9525">
            <a:noFill/>
            <a:miter lim="800000"/>
            <a:headEnd/>
            <a:tailEnd/>
          </a:ln>
          <a:effectLst/>
        </p:spPr>
        <p:txBody>
          <a:bodyPr>
            <a:spAutoFit/>
          </a:bodyPr>
          <a:lstStyle/>
          <a:p>
            <a:pPr>
              <a:lnSpc>
                <a:spcPct val="115000"/>
              </a:lnSpc>
            </a:pPr>
            <a:r>
              <a:rPr lang="zh-CN" altLang="en-US" sz="3600" b="1">
                <a:solidFill>
                  <a:srgbClr val="A50021"/>
                </a:solidFill>
                <a:latin typeface="楷体_GB2312" pitchFamily="49" charset="-122"/>
                <a:ea typeface="楷体_GB2312" pitchFamily="49" charset="-122"/>
              </a:rPr>
              <a:t>所以，顺序表查找的时间复杂度为</a:t>
            </a:r>
            <a:r>
              <a:rPr lang="en-US" altLang="zh-CN" sz="3600" b="1">
                <a:solidFill>
                  <a:srgbClr val="A50021"/>
                </a:solidFill>
                <a:latin typeface="楷体_GB2312" pitchFamily="49" charset="-122"/>
                <a:ea typeface="楷体_GB2312" pitchFamily="49" charset="-122"/>
              </a:rPr>
              <a:t>:</a:t>
            </a:r>
            <a:r>
              <a:rPr lang="en-US" altLang="en-US" sz="3600" b="1">
                <a:solidFill>
                  <a:srgbClr val="FF0000"/>
                </a:solidFill>
                <a:ea typeface="楷体_GB2312" pitchFamily="49" charset="-122"/>
              </a:rPr>
              <a:t>O(n)</a:t>
            </a:r>
            <a:endParaRPr lang="en-US" altLang="zh-CN" sz="3600" b="1">
              <a:solidFill>
                <a:srgbClr val="FF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8804"/>
                                        </p:tgtEl>
                                        <p:attrNameLst>
                                          <p:attrName>style.visibility</p:attrName>
                                        </p:attrNameLst>
                                      </p:cBhvr>
                                      <p:to>
                                        <p:strVal val="visible"/>
                                      </p:to>
                                    </p:set>
                                    <p:anim calcmode="lin" valueType="num">
                                      <p:cBhvr additive="base">
                                        <p:cTn id="7" dur="500" fill="hold"/>
                                        <p:tgtEl>
                                          <p:spTgt spid="118804"/>
                                        </p:tgtEl>
                                        <p:attrNameLst>
                                          <p:attrName>ppt_x</p:attrName>
                                        </p:attrNameLst>
                                      </p:cBhvr>
                                      <p:tavLst>
                                        <p:tav tm="0">
                                          <p:val>
                                            <p:strVal val="0-#ppt_w/2"/>
                                          </p:val>
                                        </p:tav>
                                        <p:tav tm="100000">
                                          <p:val>
                                            <p:strVal val="#ppt_x"/>
                                          </p:val>
                                        </p:tav>
                                      </p:tavLst>
                                    </p:anim>
                                    <p:anim calcmode="lin" valueType="num">
                                      <p:cBhvr additive="base">
                                        <p:cTn id="8" dur="500" fill="hold"/>
                                        <p:tgtEl>
                                          <p:spTgt spid="1188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8798"/>
                                        </p:tgtEl>
                                        <p:attrNameLst>
                                          <p:attrName>style.visibility</p:attrName>
                                        </p:attrNameLst>
                                      </p:cBhvr>
                                      <p:to>
                                        <p:strVal val="visible"/>
                                      </p:to>
                                    </p:set>
                                    <p:animEffect transition="in" filter="wipe(left)">
                                      <p:cBhvr>
                                        <p:cTn id="13" dur="500"/>
                                        <p:tgtEl>
                                          <p:spTgt spid="118798"/>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1187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18796"/>
                                        </p:tgtEl>
                                        <p:attrNameLst>
                                          <p:attrName>style.visibility</p:attrName>
                                        </p:attrNameLst>
                                      </p:cBhvr>
                                      <p:to>
                                        <p:strVal val="visible"/>
                                      </p:to>
                                    </p:set>
                                    <p:animEffect transition="in" filter="strips(downRight)">
                                      <p:cBhvr>
                                        <p:cTn id="21" dur="500"/>
                                        <p:tgtEl>
                                          <p:spTgt spid="11879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18801"/>
                                        </p:tgtEl>
                                        <p:attrNameLst>
                                          <p:attrName>style.visibility</p:attrName>
                                        </p:attrNameLst>
                                      </p:cBhvr>
                                      <p:to>
                                        <p:strVal val="visible"/>
                                      </p:to>
                                    </p:set>
                                    <p:anim calcmode="lin" valueType="num">
                                      <p:cBhvr additive="base">
                                        <p:cTn id="26" dur="500" fill="hold"/>
                                        <p:tgtEl>
                                          <p:spTgt spid="118801"/>
                                        </p:tgtEl>
                                        <p:attrNameLst>
                                          <p:attrName>ppt_x</p:attrName>
                                        </p:attrNameLst>
                                      </p:cBhvr>
                                      <p:tavLst>
                                        <p:tav tm="0">
                                          <p:val>
                                            <p:strVal val="0-#ppt_w/2"/>
                                          </p:val>
                                        </p:tav>
                                        <p:tav tm="100000">
                                          <p:val>
                                            <p:strVal val="#ppt_x"/>
                                          </p:val>
                                        </p:tav>
                                      </p:tavLst>
                                    </p:anim>
                                    <p:anim calcmode="lin" valueType="num">
                                      <p:cBhvr additive="base">
                                        <p:cTn id="27" dur="500" fill="hold"/>
                                        <p:tgtEl>
                                          <p:spTgt spid="118801"/>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1188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18802"/>
                                        </p:tgtEl>
                                        <p:attrNameLst>
                                          <p:attrName>style.visibility</p:attrName>
                                        </p:attrNameLst>
                                      </p:cBhvr>
                                      <p:to>
                                        <p:strVal val="visible"/>
                                      </p:to>
                                    </p:set>
                                    <p:anim calcmode="lin" valueType="num">
                                      <p:cBhvr additive="base">
                                        <p:cTn id="35" dur="500" fill="hold"/>
                                        <p:tgtEl>
                                          <p:spTgt spid="118802"/>
                                        </p:tgtEl>
                                        <p:attrNameLst>
                                          <p:attrName>ppt_x</p:attrName>
                                        </p:attrNameLst>
                                      </p:cBhvr>
                                      <p:tavLst>
                                        <p:tav tm="0">
                                          <p:val>
                                            <p:strVal val="0-#ppt_w/2"/>
                                          </p:val>
                                        </p:tav>
                                        <p:tav tm="100000">
                                          <p:val>
                                            <p:strVal val="#ppt_x"/>
                                          </p:val>
                                        </p:tav>
                                      </p:tavLst>
                                    </p:anim>
                                    <p:anim calcmode="lin" valueType="num">
                                      <p:cBhvr additive="base">
                                        <p:cTn id="36" dur="500" fill="hold"/>
                                        <p:tgtEl>
                                          <p:spTgt spid="11880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8803"/>
                                        </p:tgtEl>
                                        <p:attrNameLst>
                                          <p:attrName>style.visibility</p:attrName>
                                        </p:attrNameLst>
                                      </p:cBhvr>
                                      <p:to>
                                        <p:strVal val="visible"/>
                                      </p:to>
                                    </p:set>
                                    <p:anim calcmode="lin" valueType="num">
                                      <p:cBhvr additive="base">
                                        <p:cTn id="41" dur="500" fill="hold"/>
                                        <p:tgtEl>
                                          <p:spTgt spid="118803"/>
                                        </p:tgtEl>
                                        <p:attrNameLst>
                                          <p:attrName>ppt_x</p:attrName>
                                        </p:attrNameLst>
                                      </p:cBhvr>
                                      <p:tavLst>
                                        <p:tav tm="0">
                                          <p:val>
                                            <p:strVal val="#ppt_x"/>
                                          </p:val>
                                        </p:tav>
                                        <p:tav tm="100000">
                                          <p:val>
                                            <p:strVal val="#ppt_x"/>
                                          </p:val>
                                        </p:tav>
                                      </p:tavLst>
                                    </p:anim>
                                    <p:anim calcmode="lin" valueType="num">
                                      <p:cBhvr additive="base">
                                        <p:cTn id="42" dur="500" fill="hold"/>
                                        <p:tgtEl>
                                          <p:spTgt spid="1188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6" grpId="0" autoUpdateAnimBg="0"/>
      <p:bldP spid="118798" grpId="0" autoUpdateAnimBg="0"/>
      <p:bldP spid="118801" grpId="0" autoUpdateAnimBg="0"/>
      <p:bldP spid="118802" grpId="0" autoUpdateAnimBg="0"/>
      <p:bldP spid="11880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533400" y="381000"/>
            <a:ext cx="8359775" cy="838200"/>
          </a:xfrm>
        </p:spPr>
        <p:txBody>
          <a:bodyPr/>
          <a:lstStyle/>
          <a:p>
            <a:r>
              <a:rPr lang="zh-CN" altLang="en-US">
                <a:solidFill>
                  <a:srgbClr val="DF2354"/>
                </a:solidFill>
                <a:latin typeface="楷体_GB2312" pitchFamily="49" charset="-122"/>
              </a:rPr>
              <a:t>二、折半查找法</a:t>
            </a:r>
            <a:r>
              <a:rPr lang="zh-CN" altLang="en-US">
                <a:solidFill>
                  <a:srgbClr val="800000"/>
                </a:solidFill>
                <a:latin typeface="楷体_GB2312" pitchFamily="49" charset="-122"/>
              </a:rPr>
              <a:t>（二分法查找法）</a:t>
            </a:r>
          </a:p>
        </p:txBody>
      </p:sp>
      <p:sp>
        <p:nvSpPr>
          <p:cNvPr id="119812" name="Text Box 4"/>
          <p:cNvSpPr txBox="1">
            <a:spLocks noChangeArrowheads="1"/>
          </p:cNvSpPr>
          <p:nvPr/>
        </p:nvSpPr>
        <p:spPr bwMode="auto">
          <a:xfrm>
            <a:off x="457200" y="1816100"/>
            <a:ext cx="8458200" cy="1320361"/>
          </a:xfrm>
          <a:prstGeom prst="rect">
            <a:avLst/>
          </a:prstGeom>
          <a:noFill/>
          <a:ln w="9525">
            <a:noFill/>
            <a:miter lim="800000"/>
            <a:headEnd/>
            <a:tailEnd/>
          </a:ln>
          <a:effectLst/>
        </p:spPr>
        <p:txBody>
          <a:bodyPr>
            <a:spAutoFit/>
          </a:bodyPr>
          <a:lstStyle/>
          <a:p>
            <a:pPr>
              <a:lnSpc>
                <a:spcPct val="105000"/>
              </a:lnSpc>
            </a:pPr>
            <a:r>
              <a:rPr lang="zh-CN" altLang="en-US" sz="4000" b="1" dirty="0">
                <a:solidFill>
                  <a:srgbClr val="FF030F"/>
                </a:solidFill>
                <a:latin typeface="楷体_GB2312" pitchFamily="49" charset="-122"/>
                <a:ea typeface="楷体_GB2312" pitchFamily="49" charset="-122"/>
              </a:rPr>
              <a:t>条件</a:t>
            </a:r>
            <a:r>
              <a:rPr lang="zh-CN" altLang="en-US" sz="3600" b="1" dirty="0">
                <a:solidFill>
                  <a:srgbClr val="FF030F"/>
                </a:solidFill>
                <a:latin typeface="楷体_GB2312" pitchFamily="49" charset="-122"/>
                <a:ea typeface="楷体_GB2312" pitchFamily="49" charset="-122"/>
              </a:rPr>
              <a:t>：</a:t>
            </a:r>
            <a:r>
              <a:rPr lang="zh-CN" altLang="en-US" sz="3600" b="1" dirty="0">
                <a:solidFill>
                  <a:srgbClr val="800000"/>
                </a:solidFill>
                <a:latin typeface="仿宋_GB2312" pitchFamily="49" charset="-122"/>
                <a:ea typeface="仿宋_GB2312" pitchFamily="49" charset="-122"/>
              </a:rPr>
              <a:t>要求待查找的列表必须是按关键字大小</a:t>
            </a:r>
            <a:r>
              <a:rPr lang="zh-CN" altLang="en-US" sz="3600" b="1" dirty="0">
                <a:solidFill>
                  <a:srgbClr val="3333CC"/>
                </a:solidFill>
                <a:latin typeface="仿宋_GB2312" pitchFamily="49" charset="-122"/>
                <a:ea typeface="仿宋_GB2312" pitchFamily="49" charset="-122"/>
              </a:rPr>
              <a:t>有序排列</a:t>
            </a:r>
            <a:r>
              <a:rPr lang="zh-CN" altLang="en-US" sz="3600" b="1" dirty="0">
                <a:solidFill>
                  <a:srgbClr val="800000"/>
                </a:solidFill>
                <a:latin typeface="仿宋_GB2312" pitchFamily="49" charset="-122"/>
                <a:ea typeface="仿宋_GB2312" pitchFamily="49" charset="-122"/>
              </a:rPr>
              <a:t>的</a:t>
            </a:r>
            <a:r>
              <a:rPr lang="zh-CN" altLang="en-US" sz="3600" b="1" dirty="0">
                <a:solidFill>
                  <a:srgbClr val="0070C0"/>
                </a:solidFill>
                <a:latin typeface="仿宋_GB2312" pitchFamily="49" charset="-122"/>
                <a:ea typeface="仿宋_GB2312" pitchFamily="49" charset="-122"/>
              </a:rPr>
              <a:t>顺序表</a:t>
            </a:r>
            <a:r>
              <a:rPr lang="zh-CN" altLang="en-US" sz="3600" b="1" dirty="0">
                <a:solidFill>
                  <a:srgbClr val="800000"/>
                </a:solidFill>
                <a:latin typeface="仿宋_GB2312" pitchFamily="49" charset="-122"/>
                <a:ea typeface="仿宋_GB2312" pitchFamily="49" charset="-122"/>
              </a:rPr>
              <a:t>。 </a:t>
            </a:r>
          </a:p>
        </p:txBody>
      </p:sp>
      <p:sp>
        <p:nvSpPr>
          <p:cNvPr id="119813" name="Text Box 5"/>
          <p:cNvSpPr txBox="1">
            <a:spLocks noChangeArrowheads="1"/>
          </p:cNvSpPr>
          <p:nvPr/>
        </p:nvSpPr>
        <p:spPr bwMode="auto">
          <a:xfrm>
            <a:off x="457200" y="3068638"/>
            <a:ext cx="8382000" cy="1884362"/>
          </a:xfrm>
          <a:prstGeom prst="rect">
            <a:avLst/>
          </a:prstGeom>
          <a:noFill/>
          <a:ln w="9525">
            <a:noFill/>
            <a:miter lim="800000"/>
            <a:headEnd/>
            <a:tailEnd/>
          </a:ln>
          <a:effectLst/>
        </p:spPr>
        <p:txBody>
          <a:bodyPr>
            <a:spAutoFit/>
          </a:bodyPr>
          <a:lstStyle/>
          <a:p>
            <a:pPr>
              <a:lnSpc>
                <a:spcPct val="105000"/>
              </a:lnSpc>
            </a:pPr>
            <a:r>
              <a:rPr lang="zh-CN" altLang="en-US" sz="4000" b="1" dirty="0">
                <a:solidFill>
                  <a:srgbClr val="FF030F"/>
                </a:solidFill>
                <a:ea typeface="楷体_GB2312" pitchFamily="49" charset="-122"/>
              </a:rPr>
              <a:t>查找方法</a:t>
            </a:r>
            <a:r>
              <a:rPr lang="zh-CN" altLang="en-US" sz="3600" b="1" dirty="0">
                <a:solidFill>
                  <a:srgbClr val="6600CC"/>
                </a:solidFill>
                <a:ea typeface="楷体_GB2312" pitchFamily="49" charset="-122"/>
              </a:rPr>
              <a:t>：</a:t>
            </a:r>
            <a:r>
              <a:rPr lang="zh-CN" altLang="en-US" sz="3600" b="1" dirty="0">
                <a:solidFill>
                  <a:srgbClr val="800000"/>
                </a:solidFill>
                <a:ea typeface="仿宋_GB2312" pitchFamily="49" charset="-122"/>
              </a:rPr>
              <a:t>由于</a:t>
            </a:r>
            <a:r>
              <a:rPr lang="zh-CN" altLang="en-US" sz="3600" b="1" dirty="0">
                <a:solidFill>
                  <a:srgbClr val="800000"/>
                </a:solidFill>
                <a:latin typeface="仿宋_GB2312" pitchFamily="49" charset="-122"/>
                <a:ea typeface="仿宋_GB2312" pitchFamily="49" charset="-122"/>
              </a:rPr>
              <a:t>列表是按关键字</a:t>
            </a:r>
            <a:r>
              <a:rPr lang="zh-CN" altLang="en-US" sz="3600" b="1" dirty="0">
                <a:solidFill>
                  <a:srgbClr val="3333CC"/>
                </a:solidFill>
                <a:latin typeface="仿宋_GB2312" pitchFamily="49" charset="-122"/>
                <a:ea typeface="仿宋_GB2312" pitchFamily="49" charset="-122"/>
              </a:rPr>
              <a:t>有序排列</a:t>
            </a:r>
            <a:r>
              <a:rPr lang="zh-CN" altLang="en-US" sz="3600" b="1" dirty="0">
                <a:solidFill>
                  <a:srgbClr val="800000"/>
                </a:solidFill>
                <a:latin typeface="仿宋_GB2312" pitchFamily="49" charset="-122"/>
                <a:ea typeface="仿宋_GB2312" pitchFamily="49" charset="-122"/>
              </a:rPr>
              <a:t>，所以</a:t>
            </a:r>
            <a:r>
              <a:rPr lang="zh-CN" altLang="en-US" sz="3600" b="1" dirty="0">
                <a:solidFill>
                  <a:srgbClr val="800000"/>
                </a:solidFill>
                <a:ea typeface="仿宋_GB2312" pitchFamily="49" charset="-122"/>
              </a:rPr>
              <a:t>可以基于</a:t>
            </a:r>
            <a:r>
              <a:rPr lang="zh-CN" altLang="en-US" sz="3600" b="1" dirty="0">
                <a:solidFill>
                  <a:srgbClr val="3333CC"/>
                </a:solidFill>
                <a:ea typeface="仿宋_GB2312" pitchFamily="49" charset="-122"/>
              </a:rPr>
              <a:t>“折半确定区间”</a:t>
            </a:r>
            <a:r>
              <a:rPr lang="zh-CN" altLang="en-US" sz="3600" b="1" dirty="0">
                <a:solidFill>
                  <a:srgbClr val="800000"/>
                </a:solidFill>
                <a:ea typeface="仿宋_GB2312" pitchFamily="49" charset="-122"/>
              </a:rPr>
              <a:t>的思想进行查找。</a:t>
            </a:r>
          </a:p>
        </p:txBody>
      </p:sp>
      <p:sp>
        <p:nvSpPr>
          <p:cNvPr id="119816" name="Text Box 8"/>
          <p:cNvSpPr txBox="1">
            <a:spLocks noChangeArrowheads="1"/>
          </p:cNvSpPr>
          <p:nvPr/>
        </p:nvSpPr>
        <p:spPr bwMode="auto">
          <a:xfrm>
            <a:off x="323850" y="5029200"/>
            <a:ext cx="9001125" cy="1190625"/>
          </a:xfrm>
          <a:prstGeom prst="rect">
            <a:avLst/>
          </a:prstGeom>
          <a:noFill/>
          <a:ln w="9525">
            <a:noFill/>
            <a:miter lim="800000"/>
            <a:headEnd/>
            <a:tailEnd/>
          </a:ln>
          <a:effectLst/>
        </p:spPr>
        <p:txBody>
          <a:bodyPr>
            <a:spAutoFit/>
          </a:bodyPr>
          <a:lstStyle/>
          <a:p>
            <a:r>
              <a:rPr lang="zh-CN" altLang="en-US" sz="3600" b="1">
                <a:solidFill>
                  <a:srgbClr val="E81ECB"/>
                </a:solidFill>
                <a:ea typeface="仿宋_GB2312" pitchFamily="49" charset="-122"/>
              </a:rPr>
              <a:t>优点：比较次数少，查找速度快</a:t>
            </a:r>
            <a:r>
              <a:rPr lang="en-US" altLang="zh-CN" sz="3600" b="1">
                <a:solidFill>
                  <a:srgbClr val="E81ECB"/>
                </a:solidFill>
                <a:ea typeface="仿宋_GB2312" pitchFamily="49" charset="-122"/>
              </a:rPr>
              <a:t>;</a:t>
            </a:r>
          </a:p>
          <a:p>
            <a:r>
              <a:rPr lang="zh-CN" altLang="en-US" sz="3600" b="1">
                <a:solidFill>
                  <a:srgbClr val="E81ECB"/>
                </a:solidFill>
                <a:ea typeface="仿宋_GB2312" pitchFamily="49" charset="-122"/>
              </a:rPr>
              <a:t>缺点：要求表为有序表，插入</a:t>
            </a:r>
            <a:r>
              <a:rPr lang="zh-CN" altLang="en-US" sz="2800" b="1">
                <a:solidFill>
                  <a:srgbClr val="E81ECB"/>
                </a:solidFill>
                <a:ea typeface="仿宋_GB2312" pitchFamily="49" charset="-122"/>
              </a:rPr>
              <a:t>、</a:t>
            </a:r>
            <a:r>
              <a:rPr lang="zh-CN" altLang="en-US" sz="3600" b="1">
                <a:solidFill>
                  <a:srgbClr val="E81ECB"/>
                </a:solidFill>
                <a:ea typeface="仿宋_GB2312" pitchFamily="49" charset="-122"/>
              </a:rPr>
              <a:t>删除困难。</a:t>
            </a:r>
          </a:p>
        </p:txBody>
      </p:sp>
      <p:sp>
        <p:nvSpPr>
          <p:cNvPr id="119817" name="Rectangle 9"/>
          <p:cNvSpPr>
            <a:spLocks noChangeArrowheads="1"/>
          </p:cNvSpPr>
          <p:nvPr/>
        </p:nvSpPr>
        <p:spPr bwMode="auto">
          <a:xfrm>
            <a:off x="568325" y="1219200"/>
            <a:ext cx="3241675" cy="668338"/>
          </a:xfrm>
          <a:prstGeom prst="rect">
            <a:avLst/>
          </a:prstGeom>
          <a:noFill/>
          <a:ln w="9525">
            <a:noFill/>
            <a:miter lim="800000"/>
            <a:headEnd/>
            <a:tailEnd/>
          </a:ln>
          <a:effectLst/>
        </p:spPr>
        <p:txBody>
          <a:bodyPr>
            <a:spAutoFit/>
          </a:bodyPr>
          <a:lstStyle/>
          <a:p>
            <a:pPr>
              <a:lnSpc>
                <a:spcPct val="105000"/>
              </a:lnSpc>
            </a:pPr>
            <a:r>
              <a:rPr lang="en-US" altLang="zh-CN" sz="3600" b="1">
                <a:solidFill>
                  <a:srgbClr val="800000"/>
                </a:solidFill>
                <a:ea typeface="仿宋_GB2312" pitchFamily="49" charset="-122"/>
              </a:rPr>
              <a:t>1</a:t>
            </a:r>
            <a:r>
              <a:rPr lang="zh-CN" altLang="en-US" sz="3600" b="1">
                <a:solidFill>
                  <a:srgbClr val="800000"/>
                </a:solidFill>
                <a:ea typeface="仿宋_GB2312" pitchFamily="49" charset="-122"/>
              </a:rPr>
              <a:t>、概念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7"/>
                                        </p:tgtEl>
                                        <p:attrNameLst>
                                          <p:attrName>style.visibility</p:attrName>
                                        </p:attrNameLst>
                                      </p:cBhvr>
                                      <p:to>
                                        <p:strVal val="visible"/>
                                      </p:to>
                                    </p:set>
                                    <p:anim calcmode="lin" valueType="num">
                                      <p:cBhvr additive="base">
                                        <p:cTn id="7" dur="500" fill="hold"/>
                                        <p:tgtEl>
                                          <p:spTgt spid="119817"/>
                                        </p:tgtEl>
                                        <p:attrNameLst>
                                          <p:attrName>ppt_x</p:attrName>
                                        </p:attrNameLst>
                                      </p:cBhvr>
                                      <p:tavLst>
                                        <p:tav tm="0">
                                          <p:val>
                                            <p:strVal val="0-#ppt_w/2"/>
                                          </p:val>
                                        </p:tav>
                                        <p:tav tm="100000">
                                          <p:val>
                                            <p:strVal val="#ppt_x"/>
                                          </p:val>
                                        </p:tav>
                                      </p:tavLst>
                                    </p:anim>
                                    <p:anim calcmode="lin" valueType="num">
                                      <p:cBhvr additive="base">
                                        <p:cTn id="8" dur="500" fill="hold"/>
                                        <p:tgtEl>
                                          <p:spTgt spid="1198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812"/>
                                        </p:tgtEl>
                                        <p:attrNameLst>
                                          <p:attrName>style.visibility</p:attrName>
                                        </p:attrNameLst>
                                      </p:cBhvr>
                                      <p:to>
                                        <p:strVal val="visible"/>
                                      </p:to>
                                    </p:set>
                                    <p:anim calcmode="lin" valueType="num">
                                      <p:cBhvr additive="base">
                                        <p:cTn id="13" dur="500" fill="hold"/>
                                        <p:tgtEl>
                                          <p:spTgt spid="119812"/>
                                        </p:tgtEl>
                                        <p:attrNameLst>
                                          <p:attrName>ppt_x</p:attrName>
                                        </p:attrNameLst>
                                      </p:cBhvr>
                                      <p:tavLst>
                                        <p:tav tm="0">
                                          <p:val>
                                            <p:strVal val="0-#ppt_w/2"/>
                                          </p:val>
                                        </p:tav>
                                        <p:tav tm="100000">
                                          <p:val>
                                            <p:strVal val="#ppt_x"/>
                                          </p:val>
                                        </p:tav>
                                      </p:tavLst>
                                    </p:anim>
                                    <p:anim calcmode="lin" valueType="num">
                                      <p:cBhvr additive="base">
                                        <p:cTn id="14" dur="500" fill="hold"/>
                                        <p:tgtEl>
                                          <p:spTgt spid="1198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813"/>
                                        </p:tgtEl>
                                        <p:attrNameLst>
                                          <p:attrName>style.visibility</p:attrName>
                                        </p:attrNameLst>
                                      </p:cBhvr>
                                      <p:to>
                                        <p:strVal val="visible"/>
                                      </p:to>
                                    </p:set>
                                    <p:anim calcmode="lin" valueType="num">
                                      <p:cBhvr additive="base">
                                        <p:cTn id="19" dur="500" fill="hold"/>
                                        <p:tgtEl>
                                          <p:spTgt spid="119813"/>
                                        </p:tgtEl>
                                        <p:attrNameLst>
                                          <p:attrName>ppt_x</p:attrName>
                                        </p:attrNameLst>
                                      </p:cBhvr>
                                      <p:tavLst>
                                        <p:tav tm="0">
                                          <p:val>
                                            <p:strVal val="0-#ppt_w/2"/>
                                          </p:val>
                                        </p:tav>
                                        <p:tav tm="100000">
                                          <p:val>
                                            <p:strVal val="#ppt_x"/>
                                          </p:val>
                                        </p:tav>
                                      </p:tavLst>
                                    </p:anim>
                                    <p:anim calcmode="lin" valueType="num">
                                      <p:cBhvr additive="base">
                                        <p:cTn id="20" dur="500" fill="hold"/>
                                        <p:tgtEl>
                                          <p:spTgt spid="1198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9816"/>
                                        </p:tgtEl>
                                        <p:attrNameLst>
                                          <p:attrName>style.visibility</p:attrName>
                                        </p:attrNameLst>
                                      </p:cBhvr>
                                      <p:to>
                                        <p:strVal val="visible"/>
                                      </p:to>
                                    </p:set>
                                    <p:anim calcmode="lin" valueType="num">
                                      <p:cBhvr additive="base">
                                        <p:cTn id="25" dur="500" fill="hold"/>
                                        <p:tgtEl>
                                          <p:spTgt spid="119816"/>
                                        </p:tgtEl>
                                        <p:attrNameLst>
                                          <p:attrName>ppt_x</p:attrName>
                                        </p:attrNameLst>
                                      </p:cBhvr>
                                      <p:tavLst>
                                        <p:tav tm="0">
                                          <p:val>
                                            <p:strVal val="0-#ppt_w/2"/>
                                          </p:val>
                                        </p:tav>
                                        <p:tav tm="100000">
                                          <p:val>
                                            <p:strVal val="#ppt_x"/>
                                          </p:val>
                                        </p:tav>
                                      </p:tavLst>
                                    </p:anim>
                                    <p:anim calcmode="lin" valueType="num">
                                      <p:cBhvr additive="base">
                                        <p:cTn id="26" dur="500" fill="hold"/>
                                        <p:tgtEl>
                                          <p:spTgt spid="1198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utoUpdateAnimBg="0"/>
      <p:bldP spid="119813" grpId="0" autoUpdateAnimBg="0"/>
      <p:bldP spid="119816" grpId="0" autoUpdateAnimBg="0"/>
      <p:bldP spid="11981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533400" y="457200"/>
            <a:ext cx="7162800" cy="838200"/>
          </a:xfrm>
        </p:spPr>
        <p:txBody>
          <a:bodyPr/>
          <a:lstStyle/>
          <a:p>
            <a:r>
              <a:rPr lang="zh-CN" altLang="en-US">
                <a:solidFill>
                  <a:srgbClr val="3333CC"/>
                </a:solidFill>
                <a:latin typeface="楷体_GB2312" pitchFamily="49" charset="-122"/>
              </a:rPr>
              <a:t>例如</a:t>
            </a:r>
            <a:r>
              <a:rPr lang="en-US" altLang="zh-CN">
                <a:solidFill>
                  <a:srgbClr val="3333CC"/>
                </a:solidFill>
                <a:latin typeface="楷体_GB2312" pitchFamily="49" charset="-122"/>
              </a:rPr>
              <a:t>:</a:t>
            </a:r>
          </a:p>
        </p:txBody>
      </p:sp>
      <p:grpSp>
        <p:nvGrpSpPr>
          <p:cNvPr id="121860" name="Group 4"/>
          <p:cNvGrpSpPr>
            <a:grpSpLocks/>
          </p:cNvGrpSpPr>
          <p:nvPr/>
        </p:nvGrpSpPr>
        <p:grpSpPr bwMode="auto">
          <a:xfrm>
            <a:off x="7618413" y="1176338"/>
            <a:ext cx="382587" cy="742950"/>
            <a:chOff x="4751" y="624"/>
            <a:chExt cx="241" cy="468"/>
          </a:xfrm>
        </p:grpSpPr>
        <p:sp>
          <p:nvSpPr>
            <p:cNvPr id="121861" name="Line 5"/>
            <p:cNvSpPr>
              <a:spLocks noChangeShapeType="1"/>
            </p:cNvSpPr>
            <p:nvPr/>
          </p:nvSpPr>
          <p:spPr bwMode="auto">
            <a:xfrm>
              <a:off x="4752" y="720"/>
              <a:ext cx="0" cy="372"/>
            </a:xfrm>
            <a:prstGeom prst="line">
              <a:avLst/>
            </a:prstGeom>
            <a:noFill/>
            <a:ln w="9525">
              <a:solidFill>
                <a:schemeClr val="tx1"/>
              </a:solidFill>
              <a:round/>
              <a:headEnd/>
              <a:tailEnd type="triangle" w="med" len="lg"/>
            </a:ln>
            <a:effectLst/>
          </p:spPr>
          <p:txBody>
            <a:bodyPr wrap="none" anchor="ctr"/>
            <a:lstStyle/>
            <a:p>
              <a:endParaRPr lang="zh-CN" altLang="en-US"/>
            </a:p>
          </p:txBody>
        </p:sp>
        <p:sp>
          <p:nvSpPr>
            <p:cNvPr id="121862" name="Text Box 6"/>
            <p:cNvSpPr txBox="1">
              <a:spLocks noChangeArrowheads="1"/>
            </p:cNvSpPr>
            <p:nvPr/>
          </p:nvSpPr>
          <p:spPr bwMode="auto">
            <a:xfrm>
              <a:off x="4751" y="624"/>
              <a:ext cx="241" cy="327"/>
            </a:xfrm>
            <a:prstGeom prst="rect">
              <a:avLst/>
            </a:prstGeom>
            <a:noFill/>
            <a:ln w="9525">
              <a:noFill/>
              <a:miter lim="800000"/>
              <a:headEnd/>
              <a:tailEnd/>
            </a:ln>
            <a:effectLst/>
          </p:spPr>
          <p:txBody>
            <a:bodyPr wrap="none">
              <a:spAutoFit/>
            </a:bodyPr>
            <a:lstStyle/>
            <a:p>
              <a:r>
                <a:rPr lang="en-US" altLang="zh-CN" sz="2800" b="1"/>
                <a:t>n</a:t>
              </a:r>
              <a:endParaRPr lang="en-US" altLang="zh-CN"/>
            </a:p>
          </p:txBody>
        </p:sp>
      </p:grpSp>
      <p:sp>
        <p:nvSpPr>
          <p:cNvPr id="121863" name="Text Box 7"/>
          <p:cNvSpPr txBox="1">
            <a:spLocks noChangeArrowheads="1"/>
          </p:cNvSpPr>
          <p:nvPr/>
        </p:nvSpPr>
        <p:spPr bwMode="auto">
          <a:xfrm>
            <a:off x="2362200" y="609600"/>
            <a:ext cx="5580063" cy="701675"/>
          </a:xfrm>
          <a:prstGeom prst="rect">
            <a:avLst/>
          </a:prstGeom>
          <a:noFill/>
          <a:ln w="9525">
            <a:noFill/>
            <a:miter lim="800000"/>
            <a:headEnd/>
            <a:tailEnd/>
          </a:ln>
          <a:effectLst/>
        </p:spPr>
        <p:txBody>
          <a:bodyPr wrap="none">
            <a:spAutoFit/>
          </a:bodyPr>
          <a:lstStyle/>
          <a:p>
            <a:r>
              <a:rPr lang="en-US" altLang="zh-CN" sz="4000" b="1">
                <a:solidFill>
                  <a:srgbClr val="CC0000"/>
                </a:solidFill>
                <a:latin typeface="楷体_GB2312" pitchFamily="49" charset="-122"/>
                <a:ea typeface="楷体_GB2312" pitchFamily="49" charset="-122"/>
              </a:rPr>
              <a:t>k=64</a:t>
            </a:r>
            <a:r>
              <a:rPr lang="en-US" altLang="zh-CN" sz="4000" b="1">
                <a:solidFill>
                  <a:srgbClr val="660033"/>
                </a:solidFill>
                <a:latin typeface="楷体_GB2312" pitchFamily="49" charset="-122"/>
                <a:ea typeface="楷体_GB2312" pitchFamily="49" charset="-122"/>
              </a:rPr>
              <a:t> </a:t>
            </a:r>
            <a:r>
              <a:rPr lang="zh-CN" altLang="en-US" sz="4000" b="1">
                <a:solidFill>
                  <a:srgbClr val="660033"/>
                </a:solidFill>
                <a:latin typeface="楷体_GB2312" pitchFamily="49" charset="-122"/>
                <a:ea typeface="楷体_GB2312" pitchFamily="49" charset="-122"/>
              </a:rPr>
              <a:t>的查找过程如下：</a:t>
            </a:r>
            <a:endParaRPr lang="zh-CN" altLang="en-US" sz="4000" b="1">
              <a:latin typeface="楷体_GB2312" pitchFamily="49" charset="-122"/>
              <a:ea typeface="楷体_GB2312" pitchFamily="49" charset="-122"/>
            </a:endParaRPr>
          </a:p>
        </p:txBody>
      </p:sp>
      <p:sp>
        <p:nvSpPr>
          <p:cNvPr id="121864" name="AutoShape 8"/>
          <p:cNvSpPr>
            <a:spLocks noChangeArrowheads="1"/>
          </p:cNvSpPr>
          <p:nvPr/>
        </p:nvSpPr>
        <p:spPr bwMode="auto">
          <a:xfrm>
            <a:off x="1295400" y="2819400"/>
            <a:ext cx="152400" cy="533400"/>
          </a:xfrm>
          <a:prstGeom prst="upArrow">
            <a:avLst>
              <a:gd name="adj1" fmla="val 50000"/>
              <a:gd name="adj2" fmla="val 87500"/>
            </a:avLst>
          </a:prstGeom>
          <a:solidFill>
            <a:srgbClr val="006600"/>
          </a:solidFill>
          <a:ln w="9525">
            <a:noFill/>
            <a:miter lim="800000"/>
            <a:headEnd/>
            <a:tailEnd/>
          </a:ln>
          <a:effectLst/>
        </p:spPr>
        <p:txBody>
          <a:bodyPr vert="eaVert" wrap="none" anchor="ctr"/>
          <a:lstStyle/>
          <a:p>
            <a:endParaRPr lang="zh-CN" altLang="en-US"/>
          </a:p>
        </p:txBody>
      </p:sp>
      <p:sp>
        <p:nvSpPr>
          <p:cNvPr id="121865" name="AutoShape 9"/>
          <p:cNvSpPr>
            <a:spLocks noChangeArrowheads="1"/>
          </p:cNvSpPr>
          <p:nvPr/>
        </p:nvSpPr>
        <p:spPr bwMode="auto">
          <a:xfrm>
            <a:off x="4419600" y="2743200"/>
            <a:ext cx="152400" cy="914400"/>
          </a:xfrm>
          <a:prstGeom prst="upArrow">
            <a:avLst>
              <a:gd name="adj1" fmla="val 50000"/>
              <a:gd name="adj2" fmla="val 150000"/>
            </a:avLst>
          </a:prstGeom>
          <a:solidFill>
            <a:srgbClr val="800000"/>
          </a:solidFill>
          <a:ln w="9525">
            <a:noFill/>
            <a:miter lim="800000"/>
            <a:headEnd/>
            <a:tailEnd/>
          </a:ln>
          <a:effectLst/>
        </p:spPr>
        <p:txBody>
          <a:bodyPr vert="eaVert" wrap="none" anchor="ctr"/>
          <a:lstStyle/>
          <a:p>
            <a:endParaRPr lang="zh-CN" altLang="en-US"/>
          </a:p>
        </p:txBody>
      </p:sp>
      <p:sp>
        <p:nvSpPr>
          <p:cNvPr id="121866" name="AutoShape 10"/>
          <p:cNvSpPr>
            <a:spLocks noChangeArrowheads="1"/>
          </p:cNvSpPr>
          <p:nvPr/>
        </p:nvSpPr>
        <p:spPr bwMode="auto">
          <a:xfrm>
            <a:off x="7620000" y="2819400"/>
            <a:ext cx="152400" cy="533400"/>
          </a:xfrm>
          <a:prstGeom prst="upArrow">
            <a:avLst>
              <a:gd name="adj1" fmla="val 50000"/>
              <a:gd name="adj2" fmla="val 87500"/>
            </a:avLst>
          </a:prstGeom>
          <a:solidFill>
            <a:srgbClr val="3333CC"/>
          </a:solidFill>
          <a:ln w="9525">
            <a:noFill/>
            <a:miter lim="800000"/>
            <a:headEnd/>
            <a:tailEnd/>
          </a:ln>
          <a:effectLst/>
        </p:spPr>
        <p:txBody>
          <a:bodyPr vert="eaVert" wrap="none" anchor="ctr"/>
          <a:lstStyle/>
          <a:p>
            <a:endParaRPr lang="zh-CN" altLang="en-US"/>
          </a:p>
        </p:txBody>
      </p:sp>
      <p:sp>
        <p:nvSpPr>
          <p:cNvPr id="121867" name="Text Box 11"/>
          <p:cNvSpPr txBox="1">
            <a:spLocks noChangeArrowheads="1"/>
          </p:cNvSpPr>
          <p:nvPr/>
        </p:nvSpPr>
        <p:spPr bwMode="auto">
          <a:xfrm>
            <a:off x="990600" y="3200400"/>
            <a:ext cx="717550" cy="519113"/>
          </a:xfrm>
          <a:prstGeom prst="rect">
            <a:avLst/>
          </a:prstGeom>
          <a:noFill/>
          <a:ln w="9525">
            <a:noFill/>
            <a:miter lim="800000"/>
            <a:headEnd/>
            <a:tailEnd/>
          </a:ln>
          <a:effectLst/>
        </p:spPr>
        <p:txBody>
          <a:bodyPr wrap="none">
            <a:spAutoFit/>
          </a:bodyPr>
          <a:lstStyle/>
          <a:p>
            <a:r>
              <a:rPr lang="en-US" altLang="zh-CN" sz="2800" b="1">
                <a:solidFill>
                  <a:srgbClr val="006600"/>
                </a:solidFill>
              </a:rPr>
              <a:t>low</a:t>
            </a:r>
            <a:endParaRPr lang="en-US" altLang="zh-CN" sz="2800" b="1"/>
          </a:p>
        </p:txBody>
      </p:sp>
      <p:sp>
        <p:nvSpPr>
          <p:cNvPr id="121868" name="Text Box 12"/>
          <p:cNvSpPr txBox="1">
            <a:spLocks noChangeArrowheads="1"/>
          </p:cNvSpPr>
          <p:nvPr/>
        </p:nvSpPr>
        <p:spPr bwMode="auto">
          <a:xfrm>
            <a:off x="7239000" y="3276600"/>
            <a:ext cx="857250" cy="519113"/>
          </a:xfrm>
          <a:prstGeom prst="rect">
            <a:avLst/>
          </a:prstGeom>
          <a:noFill/>
          <a:ln w="9525">
            <a:noFill/>
            <a:miter lim="800000"/>
            <a:headEnd/>
            <a:tailEnd/>
          </a:ln>
          <a:effectLst/>
        </p:spPr>
        <p:txBody>
          <a:bodyPr wrap="none">
            <a:spAutoFit/>
          </a:bodyPr>
          <a:lstStyle/>
          <a:p>
            <a:r>
              <a:rPr lang="en-US" altLang="zh-CN" sz="2800" b="1">
                <a:solidFill>
                  <a:srgbClr val="3333CC"/>
                </a:solidFill>
              </a:rPr>
              <a:t>high</a:t>
            </a:r>
          </a:p>
        </p:txBody>
      </p:sp>
      <p:sp>
        <p:nvSpPr>
          <p:cNvPr id="121869" name="Text Box 13"/>
          <p:cNvSpPr txBox="1">
            <a:spLocks noChangeArrowheads="1"/>
          </p:cNvSpPr>
          <p:nvPr/>
        </p:nvSpPr>
        <p:spPr bwMode="auto">
          <a:xfrm>
            <a:off x="4114800" y="3595688"/>
            <a:ext cx="777875" cy="519112"/>
          </a:xfrm>
          <a:prstGeom prst="rect">
            <a:avLst/>
          </a:prstGeom>
          <a:noFill/>
          <a:ln w="9525">
            <a:noFill/>
            <a:miter lim="800000"/>
            <a:headEnd/>
            <a:tailEnd/>
          </a:ln>
          <a:effectLst/>
        </p:spPr>
        <p:txBody>
          <a:bodyPr wrap="none">
            <a:spAutoFit/>
          </a:bodyPr>
          <a:lstStyle/>
          <a:p>
            <a:r>
              <a:rPr lang="en-US" altLang="zh-CN" sz="2800" b="1">
                <a:solidFill>
                  <a:srgbClr val="800000"/>
                </a:solidFill>
              </a:rPr>
              <a:t>mid</a:t>
            </a:r>
            <a:endParaRPr lang="en-US" altLang="zh-CN" sz="2800" b="1"/>
          </a:p>
        </p:txBody>
      </p:sp>
      <p:sp>
        <p:nvSpPr>
          <p:cNvPr id="121870" name="AutoShape 14"/>
          <p:cNvSpPr>
            <a:spLocks noChangeArrowheads="1"/>
          </p:cNvSpPr>
          <p:nvPr/>
        </p:nvSpPr>
        <p:spPr bwMode="auto">
          <a:xfrm>
            <a:off x="5029200" y="2819400"/>
            <a:ext cx="152400" cy="609600"/>
          </a:xfrm>
          <a:prstGeom prst="upArrow">
            <a:avLst>
              <a:gd name="adj1" fmla="val 50000"/>
              <a:gd name="adj2" fmla="val 100000"/>
            </a:avLst>
          </a:prstGeom>
          <a:solidFill>
            <a:srgbClr val="006600"/>
          </a:solidFill>
          <a:ln w="9525">
            <a:noFill/>
            <a:miter lim="800000"/>
            <a:headEnd/>
            <a:tailEnd/>
          </a:ln>
          <a:effectLst/>
        </p:spPr>
        <p:txBody>
          <a:bodyPr vert="eaVert" wrap="none" anchor="ctr"/>
          <a:lstStyle/>
          <a:p>
            <a:endParaRPr lang="zh-CN" altLang="en-US"/>
          </a:p>
        </p:txBody>
      </p:sp>
      <p:sp useBgFill="1">
        <p:nvSpPr>
          <p:cNvPr id="121871" name="AutoShape 15"/>
          <p:cNvSpPr>
            <a:spLocks noChangeArrowheads="1"/>
          </p:cNvSpPr>
          <p:nvPr/>
        </p:nvSpPr>
        <p:spPr bwMode="auto">
          <a:xfrm>
            <a:off x="1295400" y="2819400"/>
            <a:ext cx="152400" cy="533400"/>
          </a:xfrm>
          <a:prstGeom prst="upArrow">
            <a:avLst>
              <a:gd name="adj1" fmla="val 50000"/>
              <a:gd name="adj2" fmla="val 87500"/>
            </a:avLst>
          </a:prstGeom>
          <a:ln w="9525">
            <a:noFill/>
            <a:miter lim="800000"/>
            <a:headEnd/>
            <a:tailEnd/>
          </a:ln>
          <a:effectLst/>
        </p:spPr>
        <p:txBody>
          <a:bodyPr vert="eaVert" wrap="none" anchor="ctr"/>
          <a:lstStyle/>
          <a:p>
            <a:endParaRPr lang="zh-CN" altLang="en-US"/>
          </a:p>
        </p:txBody>
      </p:sp>
      <p:sp useBgFill="1">
        <p:nvSpPr>
          <p:cNvPr id="121872" name="Text Box 16"/>
          <p:cNvSpPr txBox="1">
            <a:spLocks noChangeArrowheads="1"/>
          </p:cNvSpPr>
          <p:nvPr/>
        </p:nvSpPr>
        <p:spPr bwMode="auto">
          <a:xfrm>
            <a:off x="990600" y="3200400"/>
            <a:ext cx="717550" cy="519113"/>
          </a:xfrm>
          <a:prstGeom prst="rect">
            <a:avLst/>
          </a:prstGeom>
          <a:ln w="9525">
            <a:noFill/>
            <a:miter lim="800000"/>
            <a:headEnd/>
            <a:tailEnd/>
          </a:ln>
          <a:effectLst/>
        </p:spPr>
        <p:txBody>
          <a:bodyPr wrap="none">
            <a:spAutoFit/>
          </a:bodyPr>
          <a:lstStyle/>
          <a:p>
            <a:r>
              <a:rPr lang="en-US" altLang="zh-CN" sz="2800" b="1">
                <a:solidFill>
                  <a:srgbClr val="006600"/>
                </a:solidFill>
              </a:rPr>
              <a:t>      </a:t>
            </a:r>
            <a:endParaRPr lang="en-US" altLang="zh-CN" sz="2800" b="1"/>
          </a:p>
        </p:txBody>
      </p:sp>
      <p:sp>
        <p:nvSpPr>
          <p:cNvPr id="121873" name="AutoShape 17"/>
          <p:cNvSpPr>
            <a:spLocks noChangeArrowheads="1"/>
          </p:cNvSpPr>
          <p:nvPr/>
        </p:nvSpPr>
        <p:spPr bwMode="auto">
          <a:xfrm>
            <a:off x="6305550" y="2743200"/>
            <a:ext cx="152400" cy="914400"/>
          </a:xfrm>
          <a:prstGeom prst="upArrow">
            <a:avLst>
              <a:gd name="adj1" fmla="val 50000"/>
              <a:gd name="adj2" fmla="val 150000"/>
            </a:avLst>
          </a:prstGeom>
          <a:solidFill>
            <a:srgbClr val="800000"/>
          </a:solidFill>
          <a:ln w="9525">
            <a:noFill/>
            <a:miter lim="800000"/>
            <a:headEnd/>
            <a:tailEnd/>
          </a:ln>
          <a:effectLst/>
        </p:spPr>
        <p:txBody>
          <a:bodyPr vert="eaVert" wrap="none" anchor="ctr"/>
          <a:lstStyle/>
          <a:p>
            <a:endParaRPr lang="zh-CN" altLang="en-US"/>
          </a:p>
        </p:txBody>
      </p:sp>
      <p:sp>
        <p:nvSpPr>
          <p:cNvPr id="121874" name="Text Box 18"/>
          <p:cNvSpPr txBox="1">
            <a:spLocks noChangeArrowheads="1"/>
          </p:cNvSpPr>
          <p:nvPr/>
        </p:nvSpPr>
        <p:spPr bwMode="auto">
          <a:xfrm>
            <a:off x="6019800" y="3581400"/>
            <a:ext cx="777875" cy="519113"/>
          </a:xfrm>
          <a:prstGeom prst="rect">
            <a:avLst/>
          </a:prstGeom>
          <a:noFill/>
          <a:ln w="9525">
            <a:noFill/>
            <a:miter lim="800000"/>
            <a:headEnd/>
            <a:tailEnd/>
          </a:ln>
          <a:effectLst/>
        </p:spPr>
        <p:txBody>
          <a:bodyPr wrap="none">
            <a:spAutoFit/>
          </a:bodyPr>
          <a:lstStyle/>
          <a:p>
            <a:r>
              <a:rPr lang="en-US" altLang="zh-CN" sz="2800" b="1">
                <a:solidFill>
                  <a:srgbClr val="800000"/>
                </a:solidFill>
              </a:rPr>
              <a:t>mid</a:t>
            </a:r>
            <a:endParaRPr lang="en-US" altLang="zh-CN" sz="2800" b="1"/>
          </a:p>
        </p:txBody>
      </p:sp>
      <p:sp useBgFill="1">
        <p:nvSpPr>
          <p:cNvPr id="121875" name="AutoShape 19"/>
          <p:cNvSpPr>
            <a:spLocks noChangeArrowheads="1"/>
          </p:cNvSpPr>
          <p:nvPr/>
        </p:nvSpPr>
        <p:spPr bwMode="auto">
          <a:xfrm>
            <a:off x="4419600" y="2743200"/>
            <a:ext cx="152400" cy="914400"/>
          </a:xfrm>
          <a:prstGeom prst="upArrow">
            <a:avLst>
              <a:gd name="adj1" fmla="val 50000"/>
              <a:gd name="adj2" fmla="val 150000"/>
            </a:avLst>
          </a:prstGeom>
          <a:ln w="9525">
            <a:noFill/>
            <a:miter lim="800000"/>
            <a:headEnd/>
            <a:tailEnd/>
          </a:ln>
          <a:effectLst/>
        </p:spPr>
        <p:txBody>
          <a:bodyPr vert="eaVert" wrap="none" anchor="ctr"/>
          <a:lstStyle/>
          <a:p>
            <a:endParaRPr lang="zh-CN" altLang="en-US"/>
          </a:p>
        </p:txBody>
      </p:sp>
      <p:sp useBgFill="1">
        <p:nvSpPr>
          <p:cNvPr id="121876" name="Text Box 20"/>
          <p:cNvSpPr txBox="1">
            <a:spLocks noChangeArrowheads="1"/>
          </p:cNvSpPr>
          <p:nvPr/>
        </p:nvSpPr>
        <p:spPr bwMode="auto">
          <a:xfrm>
            <a:off x="4114800" y="3581400"/>
            <a:ext cx="717550" cy="519113"/>
          </a:xfrm>
          <a:prstGeom prst="rect">
            <a:avLst/>
          </a:prstGeom>
          <a:ln w="9525">
            <a:noFill/>
            <a:miter lim="800000"/>
            <a:headEnd/>
            <a:tailEnd/>
          </a:ln>
          <a:effectLst/>
        </p:spPr>
        <p:txBody>
          <a:bodyPr wrap="none">
            <a:spAutoFit/>
          </a:bodyPr>
          <a:lstStyle/>
          <a:p>
            <a:r>
              <a:rPr lang="en-US" altLang="zh-CN" sz="2800" b="1">
                <a:solidFill>
                  <a:srgbClr val="800000"/>
                </a:solidFill>
              </a:rPr>
              <a:t>      </a:t>
            </a:r>
            <a:endParaRPr lang="en-US" altLang="zh-CN" sz="2800" b="1"/>
          </a:p>
        </p:txBody>
      </p:sp>
      <p:sp useBgFill="1">
        <p:nvSpPr>
          <p:cNvPr id="121877" name="AutoShape 21"/>
          <p:cNvSpPr>
            <a:spLocks noChangeArrowheads="1"/>
          </p:cNvSpPr>
          <p:nvPr/>
        </p:nvSpPr>
        <p:spPr bwMode="auto">
          <a:xfrm>
            <a:off x="7620000" y="2819400"/>
            <a:ext cx="152400" cy="533400"/>
          </a:xfrm>
          <a:prstGeom prst="upArrow">
            <a:avLst>
              <a:gd name="adj1" fmla="val 50000"/>
              <a:gd name="adj2" fmla="val 87500"/>
            </a:avLst>
          </a:prstGeom>
          <a:ln w="9525">
            <a:noFill/>
            <a:miter lim="800000"/>
            <a:headEnd/>
            <a:tailEnd/>
          </a:ln>
          <a:effectLst/>
        </p:spPr>
        <p:txBody>
          <a:bodyPr vert="eaVert" wrap="none" anchor="ctr"/>
          <a:lstStyle/>
          <a:p>
            <a:endParaRPr lang="zh-CN" altLang="en-US"/>
          </a:p>
        </p:txBody>
      </p:sp>
      <p:sp useBgFill="1">
        <p:nvSpPr>
          <p:cNvPr id="121878" name="Text Box 22"/>
          <p:cNvSpPr txBox="1">
            <a:spLocks noChangeArrowheads="1"/>
          </p:cNvSpPr>
          <p:nvPr/>
        </p:nvSpPr>
        <p:spPr bwMode="auto">
          <a:xfrm>
            <a:off x="7239000" y="3276600"/>
            <a:ext cx="806450" cy="519113"/>
          </a:xfrm>
          <a:prstGeom prst="rect">
            <a:avLst/>
          </a:prstGeom>
          <a:ln w="9525">
            <a:noFill/>
            <a:miter lim="800000"/>
            <a:headEnd/>
            <a:tailEnd/>
          </a:ln>
          <a:effectLst/>
        </p:spPr>
        <p:txBody>
          <a:bodyPr wrap="none">
            <a:spAutoFit/>
          </a:bodyPr>
          <a:lstStyle/>
          <a:p>
            <a:r>
              <a:rPr lang="en-US" altLang="zh-CN" sz="2800" b="1"/>
              <a:t>       </a:t>
            </a:r>
          </a:p>
        </p:txBody>
      </p:sp>
      <p:sp>
        <p:nvSpPr>
          <p:cNvPr id="121879" name="AutoShape 23"/>
          <p:cNvSpPr>
            <a:spLocks noChangeArrowheads="1"/>
          </p:cNvSpPr>
          <p:nvPr/>
        </p:nvSpPr>
        <p:spPr bwMode="auto">
          <a:xfrm>
            <a:off x="5638800" y="2819400"/>
            <a:ext cx="152400" cy="609600"/>
          </a:xfrm>
          <a:prstGeom prst="upArrow">
            <a:avLst>
              <a:gd name="adj1" fmla="val 50000"/>
              <a:gd name="adj2" fmla="val 100000"/>
            </a:avLst>
          </a:prstGeom>
          <a:solidFill>
            <a:srgbClr val="3333CC"/>
          </a:solidFill>
          <a:ln w="9525">
            <a:noFill/>
            <a:miter lim="800000"/>
            <a:headEnd/>
            <a:tailEnd/>
          </a:ln>
          <a:effectLst/>
        </p:spPr>
        <p:txBody>
          <a:bodyPr vert="eaVert" wrap="none" anchor="ctr"/>
          <a:lstStyle/>
          <a:p>
            <a:endParaRPr lang="zh-CN" altLang="en-US"/>
          </a:p>
        </p:txBody>
      </p:sp>
      <p:sp useBgFill="1">
        <p:nvSpPr>
          <p:cNvPr id="121880" name="AutoShape 24"/>
          <p:cNvSpPr>
            <a:spLocks noChangeArrowheads="1"/>
          </p:cNvSpPr>
          <p:nvPr/>
        </p:nvSpPr>
        <p:spPr bwMode="auto">
          <a:xfrm>
            <a:off x="6305550" y="2743200"/>
            <a:ext cx="152400" cy="914400"/>
          </a:xfrm>
          <a:prstGeom prst="upArrow">
            <a:avLst>
              <a:gd name="adj1" fmla="val 50000"/>
              <a:gd name="adj2" fmla="val 150000"/>
            </a:avLst>
          </a:prstGeom>
          <a:ln w="9525">
            <a:noFill/>
            <a:miter lim="800000"/>
            <a:headEnd/>
            <a:tailEnd/>
          </a:ln>
          <a:effectLst/>
        </p:spPr>
        <p:txBody>
          <a:bodyPr vert="eaVert" wrap="none" anchor="ctr"/>
          <a:lstStyle/>
          <a:p>
            <a:endParaRPr lang="zh-CN" altLang="en-US"/>
          </a:p>
        </p:txBody>
      </p:sp>
      <p:sp useBgFill="1">
        <p:nvSpPr>
          <p:cNvPr id="121881" name="Text Box 25"/>
          <p:cNvSpPr txBox="1">
            <a:spLocks noChangeArrowheads="1"/>
          </p:cNvSpPr>
          <p:nvPr/>
        </p:nvSpPr>
        <p:spPr bwMode="auto">
          <a:xfrm>
            <a:off x="6019800" y="3581400"/>
            <a:ext cx="717550" cy="519113"/>
          </a:xfrm>
          <a:prstGeom prst="rect">
            <a:avLst/>
          </a:prstGeom>
          <a:ln w="9525">
            <a:noFill/>
            <a:miter lim="800000"/>
            <a:headEnd/>
            <a:tailEnd/>
          </a:ln>
          <a:effectLst/>
        </p:spPr>
        <p:txBody>
          <a:bodyPr wrap="none">
            <a:spAutoFit/>
          </a:bodyPr>
          <a:lstStyle/>
          <a:p>
            <a:r>
              <a:rPr lang="en-US" altLang="zh-CN" sz="2800" b="1"/>
              <a:t>      </a:t>
            </a:r>
          </a:p>
        </p:txBody>
      </p:sp>
      <p:sp>
        <p:nvSpPr>
          <p:cNvPr id="121882" name="AutoShape 26"/>
          <p:cNvSpPr>
            <a:spLocks noChangeArrowheads="1"/>
          </p:cNvSpPr>
          <p:nvPr/>
        </p:nvSpPr>
        <p:spPr bwMode="auto">
          <a:xfrm>
            <a:off x="5162550" y="2819400"/>
            <a:ext cx="152400" cy="914400"/>
          </a:xfrm>
          <a:prstGeom prst="upArrow">
            <a:avLst>
              <a:gd name="adj1" fmla="val 50000"/>
              <a:gd name="adj2" fmla="val 150000"/>
            </a:avLst>
          </a:prstGeom>
          <a:solidFill>
            <a:srgbClr val="800000"/>
          </a:solidFill>
          <a:ln w="9525">
            <a:noFill/>
            <a:miter lim="800000"/>
            <a:headEnd/>
            <a:tailEnd/>
          </a:ln>
          <a:effectLst/>
        </p:spPr>
        <p:txBody>
          <a:bodyPr vert="eaVert" wrap="none" anchor="ctr"/>
          <a:lstStyle/>
          <a:p>
            <a:endParaRPr lang="zh-CN" altLang="en-US"/>
          </a:p>
        </p:txBody>
      </p:sp>
      <p:sp>
        <p:nvSpPr>
          <p:cNvPr id="121883" name="Text Box 27"/>
          <p:cNvSpPr txBox="1">
            <a:spLocks noChangeArrowheads="1"/>
          </p:cNvSpPr>
          <p:nvPr/>
        </p:nvSpPr>
        <p:spPr bwMode="auto">
          <a:xfrm>
            <a:off x="4800600" y="3581400"/>
            <a:ext cx="777875" cy="519113"/>
          </a:xfrm>
          <a:prstGeom prst="rect">
            <a:avLst/>
          </a:prstGeom>
          <a:noFill/>
          <a:ln w="9525">
            <a:noFill/>
            <a:miter lim="800000"/>
            <a:headEnd/>
            <a:tailEnd/>
          </a:ln>
          <a:effectLst/>
        </p:spPr>
        <p:txBody>
          <a:bodyPr wrap="none">
            <a:spAutoFit/>
          </a:bodyPr>
          <a:lstStyle/>
          <a:p>
            <a:r>
              <a:rPr lang="en-US" altLang="zh-CN" sz="2800" b="1">
                <a:solidFill>
                  <a:srgbClr val="800000"/>
                </a:solidFill>
              </a:rPr>
              <a:t>mid</a:t>
            </a:r>
            <a:endParaRPr lang="en-US" altLang="zh-CN" sz="2800" b="1"/>
          </a:p>
        </p:txBody>
      </p:sp>
      <p:sp>
        <p:nvSpPr>
          <p:cNvPr id="121884" name="Text Box 28"/>
          <p:cNvSpPr txBox="1">
            <a:spLocks noChangeArrowheads="1"/>
          </p:cNvSpPr>
          <p:nvPr/>
        </p:nvSpPr>
        <p:spPr bwMode="auto">
          <a:xfrm>
            <a:off x="762000" y="4038600"/>
            <a:ext cx="7969250" cy="2617788"/>
          </a:xfrm>
          <a:prstGeom prst="rect">
            <a:avLst/>
          </a:prstGeom>
          <a:noFill/>
          <a:ln w="9525">
            <a:noFill/>
            <a:miter lim="800000"/>
            <a:headEnd/>
            <a:tailEnd/>
          </a:ln>
          <a:effectLst/>
        </p:spPr>
        <p:txBody>
          <a:bodyPr wrap="none">
            <a:spAutoFit/>
          </a:bodyPr>
          <a:lstStyle/>
          <a:p>
            <a:pPr>
              <a:lnSpc>
                <a:spcPct val="120000"/>
              </a:lnSpc>
            </a:pPr>
            <a:r>
              <a:rPr lang="en-US" altLang="zh-CN" sz="3600" b="1">
                <a:solidFill>
                  <a:srgbClr val="006600"/>
                </a:solidFill>
                <a:ea typeface="隶书" pitchFamily="49" charset="-122"/>
              </a:rPr>
              <a:t>low</a:t>
            </a:r>
            <a:r>
              <a:rPr lang="en-US" altLang="zh-CN" sz="3600" b="1">
                <a:solidFill>
                  <a:srgbClr val="800000"/>
                </a:solidFill>
                <a:latin typeface="隶书" pitchFamily="49" charset="-122"/>
                <a:ea typeface="隶书" pitchFamily="49" charset="-122"/>
              </a:rPr>
              <a:t> </a:t>
            </a:r>
            <a:r>
              <a:rPr lang="zh-CN" altLang="en-US" sz="3600" b="1">
                <a:solidFill>
                  <a:srgbClr val="800000"/>
                </a:solidFill>
                <a:latin typeface="隶书" pitchFamily="49" charset="-122"/>
                <a:ea typeface="隶书" pitchFamily="49" charset="-122"/>
              </a:rPr>
              <a:t>：指示查找区间的下界</a:t>
            </a:r>
          </a:p>
          <a:p>
            <a:pPr>
              <a:lnSpc>
                <a:spcPct val="120000"/>
              </a:lnSpc>
            </a:pPr>
            <a:r>
              <a:rPr lang="en-US" altLang="zh-CN" sz="3600" b="1">
                <a:solidFill>
                  <a:srgbClr val="3333CC"/>
                </a:solidFill>
                <a:ea typeface="隶书" pitchFamily="49" charset="-122"/>
              </a:rPr>
              <a:t>high </a:t>
            </a:r>
            <a:r>
              <a:rPr lang="zh-CN" altLang="en-US" sz="3600" b="1">
                <a:solidFill>
                  <a:srgbClr val="800000"/>
                </a:solidFill>
                <a:latin typeface="隶书" pitchFamily="49" charset="-122"/>
                <a:ea typeface="隶书" pitchFamily="49" charset="-122"/>
              </a:rPr>
              <a:t>：指示查找区间的上界</a:t>
            </a:r>
          </a:p>
          <a:p>
            <a:pPr>
              <a:lnSpc>
                <a:spcPct val="120000"/>
              </a:lnSpc>
            </a:pPr>
            <a:r>
              <a:rPr lang="en-US" altLang="zh-CN" sz="3600" b="1">
                <a:solidFill>
                  <a:srgbClr val="CC0000"/>
                </a:solidFill>
                <a:ea typeface="隶书" pitchFamily="49" charset="-122"/>
              </a:rPr>
              <a:t>mid</a:t>
            </a:r>
            <a:r>
              <a:rPr lang="en-US" altLang="zh-CN" sz="3600" b="1">
                <a:solidFill>
                  <a:srgbClr val="800000"/>
                </a:solidFill>
                <a:ea typeface="隶书" pitchFamily="49" charset="-122"/>
              </a:rPr>
              <a:t> = (low+high)/2:  </a:t>
            </a:r>
            <a:r>
              <a:rPr lang="zh-CN" altLang="en-US" sz="3600" b="1">
                <a:solidFill>
                  <a:srgbClr val="800000"/>
                </a:solidFill>
                <a:ea typeface="隶书" pitchFamily="49" charset="-122"/>
              </a:rPr>
              <a:t>每次比较、划分区</a:t>
            </a:r>
          </a:p>
          <a:p>
            <a:r>
              <a:rPr lang="zh-CN" altLang="en-US" sz="3600" b="1">
                <a:solidFill>
                  <a:srgbClr val="800000"/>
                </a:solidFill>
                <a:ea typeface="隶书" pitchFamily="49" charset="-122"/>
              </a:rPr>
              <a:t>                                    间的“</a:t>
            </a:r>
            <a:r>
              <a:rPr lang="zh-CN" altLang="en-US" sz="3600" b="1">
                <a:solidFill>
                  <a:srgbClr val="FF030F"/>
                </a:solidFill>
                <a:ea typeface="隶书" pitchFamily="49" charset="-122"/>
              </a:rPr>
              <a:t>点</a:t>
            </a:r>
            <a:r>
              <a:rPr lang="zh-CN" altLang="en-US" sz="3600" b="1">
                <a:solidFill>
                  <a:srgbClr val="800000"/>
                </a:solidFill>
                <a:ea typeface="隶书" pitchFamily="49" charset="-122"/>
              </a:rPr>
              <a:t>”</a:t>
            </a:r>
            <a:endParaRPr lang="zh-CN" altLang="en-US" sz="3600" b="1">
              <a:latin typeface="隶书" pitchFamily="49" charset="-122"/>
              <a:ea typeface="隶书" pitchFamily="49" charset="-122"/>
            </a:endParaRPr>
          </a:p>
        </p:txBody>
      </p:sp>
      <p:sp>
        <p:nvSpPr>
          <p:cNvPr id="121885" name="Text Box 29"/>
          <p:cNvSpPr txBox="1">
            <a:spLocks noChangeArrowheads="1"/>
          </p:cNvSpPr>
          <p:nvPr/>
        </p:nvSpPr>
        <p:spPr bwMode="auto">
          <a:xfrm>
            <a:off x="4524375" y="3262313"/>
            <a:ext cx="717550" cy="519112"/>
          </a:xfrm>
          <a:prstGeom prst="rect">
            <a:avLst/>
          </a:prstGeom>
          <a:noFill/>
          <a:ln w="9525">
            <a:noFill/>
            <a:miter lim="800000"/>
            <a:headEnd/>
            <a:tailEnd/>
          </a:ln>
          <a:effectLst/>
        </p:spPr>
        <p:txBody>
          <a:bodyPr wrap="none">
            <a:spAutoFit/>
          </a:bodyPr>
          <a:lstStyle/>
          <a:p>
            <a:r>
              <a:rPr lang="en-US" altLang="zh-CN" sz="2800" b="1">
                <a:solidFill>
                  <a:srgbClr val="006600"/>
                </a:solidFill>
              </a:rPr>
              <a:t>low</a:t>
            </a:r>
            <a:endParaRPr lang="en-US" altLang="zh-CN" sz="2800" b="1"/>
          </a:p>
        </p:txBody>
      </p:sp>
      <p:sp>
        <p:nvSpPr>
          <p:cNvPr id="121886" name="Text Box 30"/>
          <p:cNvSpPr txBox="1">
            <a:spLocks noChangeArrowheads="1"/>
          </p:cNvSpPr>
          <p:nvPr/>
        </p:nvSpPr>
        <p:spPr bwMode="auto">
          <a:xfrm>
            <a:off x="5257800" y="3276600"/>
            <a:ext cx="857250" cy="519113"/>
          </a:xfrm>
          <a:prstGeom prst="rect">
            <a:avLst/>
          </a:prstGeom>
          <a:noFill/>
          <a:ln w="9525">
            <a:noFill/>
            <a:miter lim="800000"/>
            <a:headEnd/>
            <a:tailEnd/>
          </a:ln>
          <a:effectLst/>
        </p:spPr>
        <p:txBody>
          <a:bodyPr wrap="none">
            <a:spAutoFit/>
          </a:bodyPr>
          <a:lstStyle/>
          <a:p>
            <a:r>
              <a:rPr lang="en-US" altLang="zh-CN" sz="2800" b="1">
                <a:solidFill>
                  <a:srgbClr val="3333CC"/>
                </a:solidFill>
              </a:rPr>
              <a:t>high</a:t>
            </a:r>
          </a:p>
        </p:txBody>
      </p:sp>
      <p:grpSp>
        <p:nvGrpSpPr>
          <p:cNvPr id="121887" name="Group 31"/>
          <p:cNvGrpSpPr>
            <a:grpSpLocks/>
          </p:cNvGrpSpPr>
          <p:nvPr/>
        </p:nvGrpSpPr>
        <p:grpSpPr bwMode="auto">
          <a:xfrm>
            <a:off x="381000" y="1785938"/>
            <a:ext cx="8382000" cy="1143000"/>
            <a:chOff x="240" y="1029"/>
            <a:chExt cx="5280" cy="720"/>
          </a:xfrm>
        </p:grpSpPr>
        <p:sp>
          <p:nvSpPr>
            <p:cNvPr id="121888" name="Rectangle 32"/>
            <p:cNvSpPr>
              <a:spLocks noChangeArrowheads="1"/>
            </p:cNvSpPr>
            <p:nvPr/>
          </p:nvSpPr>
          <p:spPr bwMode="auto">
            <a:xfrm>
              <a:off x="392" y="1413"/>
              <a:ext cx="4480" cy="336"/>
            </a:xfrm>
            <a:prstGeom prst="rect">
              <a:avLst/>
            </a:prstGeom>
            <a:noFill/>
            <a:ln w="9525">
              <a:noFill/>
              <a:miter lim="800000"/>
              <a:headEnd/>
              <a:tailEnd/>
            </a:ln>
          </p:spPr>
          <p:txBody>
            <a:bodyPr wrap="none" lIns="0" tIns="0" rIns="0" bIns="0">
              <a:spAutoFit/>
            </a:bodyPr>
            <a:lstStyle/>
            <a:p>
              <a:pPr>
                <a:lnSpc>
                  <a:spcPct val="125000"/>
                </a:lnSpc>
              </a:pPr>
              <a:r>
                <a:rPr lang="en-US" altLang="zh-CN" sz="2800" b="1">
                  <a:solidFill>
                    <a:srgbClr val="000000"/>
                  </a:solidFill>
                  <a:ea typeface="楷体_GB2312" pitchFamily="49" charset="-122"/>
                </a:rPr>
                <a:t>0     1     2     3     4     5     6     7     8     9    10   11</a:t>
              </a:r>
              <a:endParaRPr lang="en-US" altLang="zh-CN" b="1">
                <a:solidFill>
                  <a:srgbClr val="A50021"/>
                </a:solidFill>
                <a:ea typeface="楷体_GB2312" pitchFamily="49" charset="-122"/>
              </a:endParaRPr>
            </a:p>
          </p:txBody>
        </p:sp>
        <p:sp>
          <p:nvSpPr>
            <p:cNvPr id="121889" name="Rectangle 33"/>
            <p:cNvSpPr>
              <a:spLocks noChangeArrowheads="1"/>
            </p:cNvSpPr>
            <p:nvPr/>
          </p:nvSpPr>
          <p:spPr bwMode="auto">
            <a:xfrm>
              <a:off x="693" y="1029"/>
              <a:ext cx="288" cy="433"/>
            </a:xfrm>
            <a:prstGeom prst="rect">
              <a:avLst/>
            </a:prstGeom>
            <a:noFill/>
            <a:ln w="9525">
              <a:noFill/>
              <a:miter lim="800000"/>
              <a:headEnd/>
              <a:tailEnd/>
            </a:ln>
          </p:spPr>
          <p:txBody>
            <a:bodyPr wrap="none" lIns="0" tIns="0" rIns="0" bIns="0">
              <a:spAutoFit/>
            </a:bodyPr>
            <a:lstStyle/>
            <a:p>
              <a:pPr>
                <a:lnSpc>
                  <a:spcPct val="125000"/>
                </a:lnSpc>
              </a:pPr>
              <a:r>
                <a:rPr lang="en-US" altLang="zh-CN" sz="3600" b="1">
                  <a:solidFill>
                    <a:srgbClr val="000000"/>
                  </a:solidFill>
                  <a:ea typeface="楷体_GB2312" pitchFamily="49" charset="-122"/>
                </a:rPr>
                <a:t>05</a:t>
              </a:r>
              <a:endParaRPr lang="en-US" altLang="zh-CN" b="1">
                <a:solidFill>
                  <a:srgbClr val="A50021"/>
                </a:solidFill>
                <a:ea typeface="楷体_GB2312" pitchFamily="49" charset="-122"/>
              </a:endParaRPr>
            </a:p>
          </p:txBody>
        </p:sp>
        <p:sp>
          <p:nvSpPr>
            <p:cNvPr id="121890" name="Rectangle 34"/>
            <p:cNvSpPr>
              <a:spLocks noChangeArrowheads="1"/>
            </p:cNvSpPr>
            <p:nvPr/>
          </p:nvSpPr>
          <p:spPr bwMode="auto">
            <a:xfrm>
              <a:off x="1089" y="1029"/>
              <a:ext cx="288" cy="433"/>
            </a:xfrm>
            <a:prstGeom prst="rect">
              <a:avLst/>
            </a:prstGeom>
            <a:noFill/>
            <a:ln w="9525">
              <a:noFill/>
              <a:miter lim="800000"/>
              <a:headEnd/>
              <a:tailEnd/>
            </a:ln>
          </p:spPr>
          <p:txBody>
            <a:bodyPr wrap="none" lIns="0" tIns="0" rIns="0" bIns="0">
              <a:spAutoFit/>
            </a:bodyPr>
            <a:lstStyle/>
            <a:p>
              <a:pPr>
                <a:lnSpc>
                  <a:spcPct val="125000"/>
                </a:lnSpc>
              </a:pPr>
              <a:r>
                <a:rPr lang="en-US" altLang="zh-CN" sz="3600" b="1">
                  <a:solidFill>
                    <a:srgbClr val="000000"/>
                  </a:solidFill>
                  <a:ea typeface="楷体_GB2312" pitchFamily="49" charset="-122"/>
                </a:rPr>
                <a:t>13</a:t>
              </a:r>
              <a:endParaRPr lang="en-US" altLang="zh-CN" b="1">
                <a:solidFill>
                  <a:srgbClr val="A50021"/>
                </a:solidFill>
                <a:ea typeface="楷体_GB2312" pitchFamily="49" charset="-122"/>
              </a:endParaRPr>
            </a:p>
          </p:txBody>
        </p:sp>
        <p:sp>
          <p:nvSpPr>
            <p:cNvPr id="121891" name="Rectangle 35"/>
            <p:cNvSpPr>
              <a:spLocks noChangeArrowheads="1"/>
            </p:cNvSpPr>
            <p:nvPr/>
          </p:nvSpPr>
          <p:spPr bwMode="auto">
            <a:xfrm>
              <a:off x="1485" y="1029"/>
              <a:ext cx="288" cy="433"/>
            </a:xfrm>
            <a:prstGeom prst="rect">
              <a:avLst/>
            </a:prstGeom>
            <a:noFill/>
            <a:ln w="9525">
              <a:noFill/>
              <a:miter lim="800000"/>
              <a:headEnd/>
              <a:tailEnd/>
            </a:ln>
          </p:spPr>
          <p:txBody>
            <a:bodyPr wrap="none" lIns="0" tIns="0" rIns="0" bIns="0">
              <a:spAutoFit/>
            </a:bodyPr>
            <a:lstStyle/>
            <a:p>
              <a:pPr>
                <a:lnSpc>
                  <a:spcPct val="125000"/>
                </a:lnSpc>
              </a:pPr>
              <a:r>
                <a:rPr lang="en-US" altLang="zh-CN" sz="3600" b="1">
                  <a:solidFill>
                    <a:srgbClr val="000000"/>
                  </a:solidFill>
                  <a:ea typeface="楷体_GB2312" pitchFamily="49" charset="-122"/>
                </a:rPr>
                <a:t>19</a:t>
              </a:r>
              <a:endParaRPr lang="en-US" altLang="zh-CN" b="1">
                <a:solidFill>
                  <a:srgbClr val="A50021"/>
                </a:solidFill>
                <a:ea typeface="楷体_GB2312" pitchFamily="49" charset="-122"/>
              </a:endParaRPr>
            </a:p>
          </p:txBody>
        </p:sp>
        <p:sp>
          <p:nvSpPr>
            <p:cNvPr id="121892" name="Rectangle 36"/>
            <p:cNvSpPr>
              <a:spLocks noChangeArrowheads="1"/>
            </p:cNvSpPr>
            <p:nvPr/>
          </p:nvSpPr>
          <p:spPr bwMode="auto">
            <a:xfrm>
              <a:off x="1881" y="1029"/>
              <a:ext cx="288" cy="433"/>
            </a:xfrm>
            <a:prstGeom prst="rect">
              <a:avLst/>
            </a:prstGeom>
            <a:noFill/>
            <a:ln w="9525">
              <a:noFill/>
              <a:miter lim="800000"/>
              <a:headEnd/>
              <a:tailEnd/>
            </a:ln>
          </p:spPr>
          <p:txBody>
            <a:bodyPr wrap="none" lIns="0" tIns="0" rIns="0" bIns="0">
              <a:spAutoFit/>
            </a:bodyPr>
            <a:lstStyle/>
            <a:p>
              <a:pPr>
                <a:lnSpc>
                  <a:spcPct val="125000"/>
                </a:lnSpc>
              </a:pPr>
              <a:r>
                <a:rPr lang="en-US" altLang="zh-CN" sz="3600" b="1">
                  <a:solidFill>
                    <a:srgbClr val="000000"/>
                  </a:solidFill>
                  <a:ea typeface="楷体_GB2312" pitchFamily="49" charset="-122"/>
                </a:rPr>
                <a:t>21</a:t>
              </a:r>
              <a:endParaRPr lang="en-US" altLang="zh-CN" b="1">
                <a:solidFill>
                  <a:srgbClr val="A50021"/>
                </a:solidFill>
                <a:ea typeface="楷体_GB2312" pitchFamily="49" charset="-122"/>
              </a:endParaRPr>
            </a:p>
          </p:txBody>
        </p:sp>
        <p:sp>
          <p:nvSpPr>
            <p:cNvPr id="121893" name="Rectangle 37"/>
            <p:cNvSpPr>
              <a:spLocks noChangeArrowheads="1"/>
            </p:cNvSpPr>
            <p:nvPr/>
          </p:nvSpPr>
          <p:spPr bwMode="auto">
            <a:xfrm>
              <a:off x="2274" y="1029"/>
              <a:ext cx="288" cy="433"/>
            </a:xfrm>
            <a:prstGeom prst="rect">
              <a:avLst/>
            </a:prstGeom>
            <a:noFill/>
            <a:ln w="9525">
              <a:noFill/>
              <a:miter lim="800000"/>
              <a:headEnd/>
              <a:tailEnd/>
            </a:ln>
          </p:spPr>
          <p:txBody>
            <a:bodyPr wrap="none" lIns="0" tIns="0" rIns="0" bIns="0">
              <a:spAutoFit/>
            </a:bodyPr>
            <a:lstStyle/>
            <a:p>
              <a:pPr>
                <a:lnSpc>
                  <a:spcPct val="125000"/>
                </a:lnSpc>
              </a:pPr>
              <a:r>
                <a:rPr lang="en-US" altLang="zh-CN" sz="3600" b="1">
                  <a:solidFill>
                    <a:srgbClr val="000000"/>
                  </a:solidFill>
                  <a:ea typeface="楷体_GB2312" pitchFamily="49" charset="-122"/>
                </a:rPr>
                <a:t>37</a:t>
              </a:r>
              <a:endParaRPr lang="en-US" altLang="zh-CN" b="1">
                <a:solidFill>
                  <a:srgbClr val="A50021"/>
                </a:solidFill>
                <a:ea typeface="楷体_GB2312" pitchFamily="49" charset="-122"/>
              </a:endParaRPr>
            </a:p>
          </p:txBody>
        </p:sp>
        <p:sp>
          <p:nvSpPr>
            <p:cNvPr id="121894" name="Rectangle 38"/>
            <p:cNvSpPr>
              <a:spLocks noChangeArrowheads="1"/>
            </p:cNvSpPr>
            <p:nvPr/>
          </p:nvSpPr>
          <p:spPr bwMode="auto">
            <a:xfrm>
              <a:off x="2670" y="1029"/>
              <a:ext cx="288" cy="433"/>
            </a:xfrm>
            <a:prstGeom prst="rect">
              <a:avLst/>
            </a:prstGeom>
            <a:noFill/>
            <a:ln w="9525">
              <a:noFill/>
              <a:miter lim="800000"/>
              <a:headEnd/>
              <a:tailEnd/>
            </a:ln>
          </p:spPr>
          <p:txBody>
            <a:bodyPr wrap="none" lIns="0" tIns="0" rIns="0" bIns="0">
              <a:spAutoFit/>
            </a:bodyPr>
            <a:lstStyle/>
            <a:p>
              <a:pPr>
                <a:lnSpc>
                  <a:spcPct val="125000"/>
                </a:lnSpc>
              </a:pPr>
              <a:r>
                <a:rPr lang="en-US" altLang="zh-CN" sz="3600" b="1">
                  <a:solidFill>
                    <a:srgbClr val="000000"/>
                  </a:solidFill>
                  <a:ea typeface="楷体_GB2312" pitchFamily="49" charset="-122"/>
                </a:rPr>
                <a:t>56</a:t>
              </a:r>
              <a:endParaRPr lang="en-US" altLang="zh-CN" b="1">
                <a:solidFill>
                  <a:srgbClr val="A50021"/>
                </a:solidFill>
                <a:ea typeface="楷体_GB2312" pitchFamily="49" charset="-122"/>
              </a:endParaRPr>
            </a:p>
          </p:txBody>
        </p:sp>
        <p:sp>
          <p:nvSpPr>
            <p:cNvPr id="121895" name="Rectangle 39"/>
            <p:cNvSpPr>
              <a:spLocks noChangeArrowheads="1"/>
            </p:cNvSpPr>
            <p:nvPr/>
          </p:nvSpPr>
          <p:spPr bwMode="auto">
            <a:xfrm>
              <a:off x="3066" y="1029"/>
              <a:ext cx="288" cy="433"/>
            </a:xfrm>
            <a:prstGeom prst="rect">
              <a:avLst/>
            </a:prstGeom>
            <a:noFill/>
            <a:ln w="9525">
              <a:noFill/>
              <a:miter lim="800000"/>
              <a:headEnd/>
              <a:tailEnd/>
            </a:ln>
          </p:spPr>
          <p:txBody>
            <a:bodyPr wrap="none" lIns="0" tIns="0" rIns="0" bIns="0">
              <a:spAutoFit/>
            </a:bodyPr>
            <a:lstStyle/>
            <a:p>
              <a:pPr>
                <a:lnSpc>
                  <a:spcPct val="125000"/>
                </a:lnSpc>
              </a:pPr>
              <a:r>
                <a:rPr lang="en-US" altLang="zh-CN" sz="3600" b="1">
                  <a:solidFill>
                    <a:srgbClr val="000000"/>
                  </a:solidFill>
                  <a:ea typeface="楷体_GB2312" pitchFamily="49" charset="-122"/>
                </a:rPr>
                <a:t>64</a:t>
              </a:r>
              <a:endParaRPr lang="en-US" altLang="zh-CN" b="1">
                <a:solidFill>
                  <a:srgbClr val="A50021"/>
                </a:solidFill>
                <a:ea typeface="楷体_GB2312" pitchFamily="49" charset="-122"/>
              </a:endParaRPr>
            </a:p>
          </p:txBody>
        </p:sp>
        <p:sp>
          <p:nvSpPr>
            <p:cNvPr id="121896" name="Rectangle 40"/>
            <p:cNvSpPr>
              <a:spLocks noChangeArrowheads="1"/>
            </p:cNvSpPr>
            <p:nvPr/>
          </p:nvSpPr>
          <p:spPr bwMode="auto">
            <a:xfrm>
              <a:off x="3462" y="1029"/>
              <a:ext cx="288" cy="433"/>
            </a:xfrm>
            <a:prstGeom prst="rect">
              <a:avLst/>
            </a:prstGeom>
            <a:noFill/>
            <a:ln w="9525">
              <a:noFill/>
              <a:miter lim="800000"/>
              <a:headEnd/>
              <a:tailEnd/>
            </a:ln>
          </p:spPr>
          <p:txBody>
            <a:bodyPr wrap="none" lIns="0" tIns="0" rIns="0" bIns="0">
              <a:spAutoFit/>
            </a:bodyPr>
            <a:lstStyle/>
            <a:p>
              <a:pPr>
                <a:lnSpc>
                  <a:spcPct val="125000"/>
                </a:lnSpc>
              </a:pPr>
              <a:r>
                <a:rPr lang="en-US" altLang="zh-CN" sz="3600" b="1">
                  <a:solidFill>
                    <a:srgbClr val="000000"/>
                  </a:solidFill>
                  <a:ea typeface="楷体_GB2312" pitchFamily="49" charset="-122"/>
                </a:rPr>
                <a:t>75</a:t>
              </a:r>
              <a:endParaRPr lang="en-US" altLang="zh-CN" b="1">
                <a:solidFill>
                  <a:srgbClr val="A50021"/>
                </a:solidFill>
                <a:ea typeface="楷体_GB2312" pitchFamily="49" charset="-122"/>
              </a:endParaRPr>
            </a:p>
          </p:txBody>
        </p:sp>
        <p:sp>
          <p:nvSpPr>
            <p:cNvPr id="121897" name="Rectangle 41"/>
            <p:cNvSpPr>
              <a:spLocks noChangeArrowheads="1"/>
            </p:cNvSpPr>
            <p:nvPr/>
          </p:nvSpPr>
          <p:spPr bwMode="auto">
            <a:xfrm>
              <a:off x="3858" y="1029"/>
              <a:ext cx="288" cy="433"/>
            </a:xfrm>
            <a:prstGeom prst="rect">
              <a:avLst/>
            </a:prstGeom>
            <a:noFill/>
            <a:ln w="9525">
              <a:noFill/>
              <a:miter lim="800000"/>
              <a:headEnd/>
              <a:tailEnd/>
            </a:ln>
          </p:spPr>
          <p:txBody>
            <a:bodyPr wrap="none" lIns="0" tIns="0" rIns="0" bIns="0">
              <a:spAutoFit/>
            </a:bodyPr>
            <a:lstStyle/>
            <a:p>
              <a:pPr>
                <a:lnSpc>
                  <a:spcPct val="125000"/>
                </a:lnSpc>
              </a:pPr>
              <a:r>
                <a:rPr lang="en-US" altLang="zh-CN" sz="3600" b="1">
                  <a:solidFill>
                    <a:srgbClr val="000000"/>
                  </a:solidFill>
                  <a:ea typeface="楷体_GB2312" pitchFamily="49" charset="-122"/>
                </a:rPr>
                <a:t>80</a:t>
              </a:r>
              <a:endParaRPr lang="en-US" altLang="zh-CN" b="1">
                <a:solidFill>
                  <a:srgbClr val="A50021"/>
                </a:solidFill>
                <a:ea typeface="楷体_GB2312" pitchFamily="49" charset="-122"/>
              </a:endParaRPr>
            </a:p>
          </p:txBody>
        </p:sp>
        <p:sp>
          <p:nvSpPr>
            <p:cNvPr id="121898" name="Rectangle 42"/>
            <p:cNvSpPr>
              <a:spLocks noChangeArrowheads="1"/>
            </p:cNvSpPr>
            <p:nvPr/>
          </p:nvSpPr>
          <p:spPr bwMode="auto">
            <a:xfrm>
              <a:off x="4254" y="1029"/>
              <a:ext cx="288" cy="433"/>
            </a:xfrm>
            <a:prstGeom prst="rect">
              <a:avLst/>
            </a:prstGeom>
            <a:noFill/>
            <a:ln w="9525">
              <a:noFill/>
              <a:miter lim="800000"/>
              <a:headEnd/>
              <a:tailEnd/>
            </a:ln>
          </p:spPr>
          <p:txBody>
            <a:bodyPr wrap="none" lIns="0" tIns="0" rIns="0" bIns="0">
              <a:spAutoFit/>
            </a:bodyPr>
            <a:lstStyle/>
            <a:p>
              <a:pPr>
                <a:lnSpc>
                  <a:spcPct val="125000"/>
                </a:lnSpc>
              </a:pPr>
              <a:r>
                <a:rPr lang="en-US" altLang="zh-CN" sz="3600" b="1">
                  <a:solidFill>
                    <a:srgbClr val="000000"/>
                  </a:solidFill>
                  <a:ea typeface="楷体_GB2312" pitchFamily="49" charset="-122"/>
                </a:rPr>
                <a:t>88</a:t>
              </a:r>
              <a:endParaRPr lang="en-US" altLang="zh-CN" b="1">
                <a:solidFill>
                  <a:srgbClr val="A50021"/>
                </a:solidFill>
                <a:ea typeface="楷体_GB2312" pitchFamily="49" charset="-122"/>
              </a:endParaRPr>
            </a:p>
          </p:txBody>
        </p:sp>
        <p:sp>
          <p:nvSpPr>
            <p:cNvPr id="121899" name="Rectangle 43"/>
            <p:cNvSpPr>
              <a:spLocks noChangeArrowheads="1"/>
            </p:cNvSpPr>
            <p:nvPr/>
          </p:nvSpPr>
          <p:spPr bwMode="auto">
            <a:xfrm>
              <a:off x="4650" y="1029"/>
              <a:ext cx="288" cy="433"/>
            </a:xfrm>
            <a:prstGeom prst="rect">
              <a:avLst/>
            </a:prstGeom>
            <a:noFill/>
            <a:ln w="9525">
              <a:noFill/>
              <a:miter lim="800000"/>
              <a:headEnd/>
              <a:tailEnd/>
            </a:ln>
          </p:spPr>
          <p:txBody>
            <a:bodyPr wrap="none" lIns="0" tIns="0" rIns="0" bIns="0">
              <a:spAutoFit/>
            </a:bodyPr>
            <a:lstStyle/>
            <a:p>
              <a:pPr>
                <a:lnSpc>
                  <a:spcPct val="125000"/>
                </a:lnSpc>
              </a:pPr>
              <a:r>
                <a:rPr lang="en-US" altLang="zh-CN" sz="3600" b="1">
                  <a:solidFill>
                    <a:srgbClr val="000000"/>
                  </a:solidFill>
                  <a:ea typeface="楷体_GB2312" pitchFamily="49" charset="-122"/>
                </a:rPr>
                <a:t>92</a:t>
              </a:r>
              <a:endParaRPr lang="en-US" altLang="zh-CN" b="1">
                <a:solidFill>
                  <a:srgbClr val="A50021"/>
                </a:solidFill>
                <a:ea typeface="楷体_GB2312" pitchFamily="49" charset="-122"/>
              </a:endParaRPr>
            </a:p>
          </p:txBody>
        </p:sp>
        <p:sp>
          <p:nvSpPr>
            <p:cNvPr id="121900" name="Line 44"/>
            <p:cNvSpPr>
              <a:spLocks noChangeShapeType="1"/>
            </p:cNvSpPr>
            <p:nvPr/>
          </p:nvSpPr>
          <p:spPr bwMode="auto">
            <a:xfrm>
              <a:off x="624" y="1122"/>
              <a:ext cx="1" cy="333"/>
            </a:xfrm>
            <a:prstGeom prst="line">
              <a:avLst/>
            </a:prstGeom>
            <a:noFill/>
            <a:ln w="0">
              <a:solidFill>
                <a:srgbClr val="000000"/>
              </a:solidFill>
              <a:round/>
              <a:headEnd/>
              <a:tailEnd/>
            </a:ln>
          </p:spPr>
          <p:txBody>
            <a:bodyPr/>
            <a:lstStyle/>
            <a:p>
              <a:endParaRPr lang="zh-CN" altLang="en-US"/>
            </a:p>
          </p:txBody>
        </p:sp>
        <p:sp>
          <p:nvSpPr>
            <p:cNvPr id="121901" name="Line 45"/>
            <p:cNvSpPr>
              <a:spLocks noChangeShapeType="1"/>
            </p:cNvSpPr>
            <p:nvPr/>
          </p:nvSpPr>
          <p:spPr bwMode="auto">
            <a:xfrm>
              <a:off x="1020" y="1122"/>
              <a:ext cx="1" cy="333"/>
            </a:xfrm>
            <a:prstGeom prst="line">
              <a:avLst/>
            </a:prstGeom>
            <a:noFill/>
            <a:ln w="0">
              <a:solidFill>
                <a:srgbClr val="000000"/>
              </a:solidFill>
              <a:round/>
              <a:headEnd/>
              <a:tailEnd/>
            </a:ln>
          </p:spPr>
          <p:txBody>
            <a:bodyPr/>
            <a:lstStyle/>
            <a:p>
              <a:endParaRPr lang="zh-CN" altLang="en-US"/>
            </a:p>
          </p:txBody>
        </p:sp>
        <p:sp>
          <p:nvSpPr>
            <p:cNvPr id="121902" name="Line 46"/>
            <p:cNvSpPr>
              <a:spLocks noChangeShapeType="1"/>
            </p:cNvSpPr>
            <p:nvPr/>
          </p:nvSpPr>
          <p:spPr bwMode="auto">
            <a:xfrm>
              <a:off x="1416" y="1122"/>
              <a:ext cx="1" cy="333"/>
            </a:xfrm>
            <a:prstGeom prst="line">
              <a:avLst/>
            </a:prstGeom>
            <a:noFill/>
            <a:ln w="0">
              <a:solidFill>
                <a:srgbClr val="000000"/>
              </a:solidFill>
              <a:round/>
              <a:headEnd/>
              <a:tailEnd/>
            </a:ln>
          </p:spPr>
          <p:txBody>
            <a:bodyPr/>
            <a:lstStyle/>
            <a:p>
              <a:endParaRPr lang="zh-CN" altLang="en-US"/>
            </a:p>
          </p:txBody>
        </p:sp>
        <p:sp>
          <p:nvSpPr>
            <p:cNvPr id="121903" name="Line 47"/>
            <p:cNvSpPr>
              <a:spLocks noChangeShapeType="1"/>
            </p:cNvSpPr>
            <p:nvPr/>
          </p:nvSpPr>
          <p:spPr bwMode="auto">
            <a:xfrm>
              <a:off x="1812" y="1122"/>
              <a:ext cx="1" cy="333"/>
            </a:xfrm>
            <a:prstGeom prst="line">
              <a:avLst/>
            </a:prstGeom>
            <a:noFill/>
            <a:ln w="0">
              <a:solidFill>
                <a:srgbClr val="000000"/>
              </a:solidFill>
              <a:round/>
              <a:headEnd/>
              <a:tailEnd/>
            </a:ln>
          </p:spPr>
          <p:txBody>
            <a:bodyPr/>
            <a:lstStyle/>
            <a:p>
              <a:endParaRPr lang="zh-CN" altLang="en-US"/>
            </a:p>
          </p:txBody>
        </p:sp>
        <p:sp>
          <p:nvSpPr>
            <p:cNvPr id="121904" name="Line 48"/>
            <p:cNvSpPr>
              <a:spLocks noChangeShapeType="1"/>
            </p:cNvSpPr>
            <p:nvPr/>
          </p:nvSpPr>
          <p:spPr bwMode="auto">
            <a:xfrm>
              <a:off x="2208" y="1122"/>
              <a:ext cx="1" cy="333"/>
            </a:xfrm>
            <a:prstGeom prst="line">
              <a:avLst/>
            </a:prstGeom>
            <a:noFill/>
            <a:ln w="0">
              <a:solidFill>
                <a:srgbClr val="000000"/>
              </a:solidFill>
              <a:round/>
              <a:headEnd/>
              <a:tailEnd/>
            </a:ln>
          </p:spPr>
          <p:txBody>
            <a:bodyPr/>
            <a:lstStyle/>
            <a:p>
              <a:endParaRPr lang="zh-CN" altLang="en-US"/>
            </a:p>
          </p:txBody>
        </p:sp>
        <p:sp>
          <p:nvSpPr>
            <p:cNvPr id="121905" name="Line 49"/>
            <p:cNvSpPr>
              <a:spLocks noChangeShapeType="1"/>
            </p:cNvSpPr>
            <p:nvPr/>
          </p:nvSpPr>
          <p:spPr bwMode="auto">
            <a:xfrm>
              <a:off x="2604" y="1122"/>
              <a:ext cx="1" cy="333"/>
            </a:xfrm>
            <a:prstGeom prst="line">
              <a:avLst/>
            </a:prstGeom>
            <a:noFill/>
            <a:ln w="0">
              <a:solidFill>
                <a:srgbClr val="000000"/>
              </a:solidFill>
              <a:round/>
              <a:headEnd/>
              <a:tailEnd/>
            </a:ln>
          </p:spPr>
          <p:txBody>
            <a:bodyPr/>
            <a:lstStyle/>
            <a:p>
              <a:endParaRPr lang="zh-CN" altLang="en-US"/>
            </a:p>
          </p:txBody>
        </p:sp>
        <p:sp>
          <p:nvSpPr>
            <p:cNvPr id="121906" name="Line 50"/>
            <p:cNvSpPr>
              <a:spLocks noChangeShapeType="1"/>
            </p:cNvSpPr>
            <p:nvPr/>
          </p:nvSpPr>
          <p:spPr bwMode="auto">
            <a:xfrm>
              <a:off x="3000" y="1122"/>
              <a:ext cx="1" cy="333"/>
            </a:xfrm>
            <a:prstGeom prst="line">
              <a:avLst/>
            </a:prstGeom>
            <a:noFill/>
            <a:ln w="0">
              <a:solidFill>
                <a:srgbClr val="000000"/>
              </a:solidFill>
              <a:round/>
              <a:headEnd/>
              <a:tailEnd/>
            </a:ln>
          </p:spPr>
          <p:txBody>
            <a:bodyPr/>
            <a:lstStyle/>
            <a:p>
              <a:endParaRPr lang="zh-CN" altLang="en-US"/>
            </a:p>
          </p:txBody>
        </p:sp>
        <p:sp>
          <p:nvSpPr>
            <p:cNvPr id="121907" name="Line 51"/>
            <p:cNvSpPr>
              <a:spLocks noChangeShapeType="1"/>
            </p:cNvSpPr>
            <p:nvPr/>
          </p:nvSpPr>
          <p:spPr bwMode="auto">
            <a:xfrm>
              <a:off x="3396" y="1122"/>
              <a:ext cx="1" cy="333"/>
            </a:xfrm>
            <a:prstGeom prst="line">
              <a:avLst/>
            </a:prstGeom>
            <a:noFill/>
            <a:ln w="0">
              <a:solidFill>
                <a:srgbClr val="000000"/>
              </a:solidFill>
              <a:round/>
              <a:headEnd/>
              <a:tailEnd/>
            </a:ln>
          </p:spPr>
          <p:txBody>
            <a:bodyPr/>
            <a:lstStyle/>
            <a:p>
              <a:endParaRPr lang="zh-CN" altLang="en-US"/>
            </a:p>
          </p:txBody>
        </p:sp>
        <p:sp>
          <p:nvSpPr>
            <p:cNvPr id="121908" name="Line 52"/>
            <p:cNvSpPr>
              <a:spLocks noChangeShapeType="1"/>
            </p:cNvSpPr>
            <p:nvPr/>
          </p:nvSpPr>
          <p:spPr bwMode="auto">
            <a:xfrm>
              <a:off x="3789" y="1122"/>
              <a:ext cx="1" cy="333"/>
            </a:xfrm>
            <a:prstGeom prst="line">
              <a:avLst/>
            </a:prstGeom>
            <a:noFill/>
            <a:ln w="0">
              <a:solidFill>
                <a:srgbClr val="000000"/>
              </a:solidFill>
              <a:round/>
              <a:headEnd/>
              <a:tailEnd/>
            </a:ln>
          </p:spPr>
          <p:txBody>
            <a:bodyPr/>
            <a:lstStyle/>
            <a:p>
              <a:endParaRPr lang="zh-CN" altLang="en-US"/>
            </a:p>
          </p:txBody>
        </p:sp>
        <p:sp>
          <p:nvSpPr>
            <p:cNvPr id="121909" name="Line 53"/>
            <p:cNvSpPr>
              <a:spLocks noChangeShapeType="1"/>
            </p:cNvSpPr>
            <p:nvPr/>
          </p:nvSpPr>
          <p:spPr bwMode="auto">
            <a:xfrm>
              <a:off x="4185" y="1122"/>
              <a:ext cx="1" cy="333"/>
            </a:xfrm>
            <a:prstGeom prst="line">
              <a:avLst/>
            </a:prstGeom>
            <a:noFill/>
            <a:ln w="0">
              <a:solidFill>
                <a:srgbClr val="000000"/>
              </a:solidFill>
              <a:round/>
              <a:headEnd/>
              <a:tailEnd/>
            </a:ln>
          </p:spPr>
          <p:txBody>
            <a:bodyPr/>
            <a:lstStyle/>
            <a:p>
              <a:endParaRPr lang="zh-CN" altLang="en-US"/>
            </a:p>
          </p:txBody>
        </p:sp>
        <p:sp>
          <p:nvSpPr>
            <p:cNvPr id="121910" name="Line 54"/>
            <p:cNvSpPr>
              <a:spLocks noChangeShapeType="1"/>
            </p:cNvSpPr>
            <p:nvPr/>
          </p:nvSpPr>
          <p:spPr bwMode="auto">
            <a:xfrm>
              <a:off x="4581" y="1122"/>
              <a:ext cx="1" cy="333"/>
            </a:xfrm>
            <a:prstGeom prst="line">
              <a:avLst/>
            </a:prstGeom>
            <a:noFill/>
            <a:ln w="0">
              <a:solidFill>
                <a:srgbClr val="000000"/>
              </a:solidFill>
              <a:round/>
              <a:headEnd/>
              <a:tailEnd/>
            </a:ln>
          </p:spPr>
          <p:txBody>
            <a:bodyPr/>
            <a:lstStyle/>
            <a:p>
              <a:endParaRPr lang="zh-CN" altLang="en-US"/>
            </a:p>
          </p:txBody>
        </p:sp>
        <p:sp>
          <p:nvSpPr>
            <p:cNvPr id="121911" name="Line 55"/>
            <p:cNvSpPr>
              <a:spLocks noChangeShapeType="1"/>
            </p:cNvSpPr>
            <p:nvPr/>
          </p:nvSpPr>
          <p:spPr bwMode="auto">
            <a:xfrm>
              <a:off x="4977" y="1122"/>
              <a:ext cx="1" cy="333"/>
            </a:xfrm>
            <a:prstGeom prst="line">
              <a:avLst/>
            </a:prstGeom>
            <a:noFill/>
            <a:ln w="0">
              <a:solidFill>
                <a:srgbClr val="000000"/>
              </a:solidFill>
              <a:round/>
              <a:headEnd/>
              <a:tailEnd/>
            </a:ln>
          </p:spPr>
          <p:txBody>
            <a:bodyPr/>
            <a:lstStyle/>
            <a:p>
              <a:endParaRPr lang="zh-CN" altLang="en-US"/>
            </a:p>
          </p:txBody>
        </p:sp>
        <p:sp>
          <p:nvSpPr>
            <p:cNvPr id="121912" name="Rectangle 56"/>
            <p:cNvSpPr>
              <a:spLocks noChangeArrowheads="1"/>
            </p:cNvSpPr>
            <p:nvPr/>
          </p:nvSpPr>
          <p:spPr bwMode="auto">
            <a:xfrm>
              <a:off x="240" y="1104"/>
              <a:ext cx="5280" cy="336"/>
            </a:xfrm>
            <a:prstGeom prst="rect">
              <a:avLst/>
            </a:prstGeom>
            <a:noFill/>
            <a:ln w="28575">
              <a:solidFill>
                <a:schemeClr val="tx2"/>
              </a:solidFill>
              <a:miter lim="800000"/>
              <a:headEnd/>
              <a:tailEnd/>
            </a:ln>
            <a:effec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1887"/>
                                        </p:tgtEl>
                                        <p:attrNameLst>
                                          <p:attrName>style.visibility</p:attrName>
                                        </p:attrNameLst>
                                      </p:cBhvr>
                                      <p:to>
                                        <p:strVal val="visible"/>
                                      </p:to>
                                    </p:set>
                                    <p:anim calcmode="lin" valueType="num">
                                      <p:cBhvr additive="base">
                                        <p:cTn id="7" dur="500" fill="hold"/>
                                        <p:tgtEl>
                                          <p:spTgt spid="121887"/>
                                        </p:tgtEl>
                                        <p:attrNameLst>
                                          <p:attrName>ppt_x</p:attrName>
                                        </p:attrNameLst>
                                      </p:cBhvr>
                                      <p:tavLst>
                                        <p:tav tm="0">
                                          <p:val>
                                            <p:strVal val="0-#ppt_w/2"/>
                                          </p:val>
                                        </p:tav>
                                        <p:tav tm="100000">
                                          <p:val>
                                            <p:strVal val="#ppt_x"/>
                                          </p:val>
                                        </p:tav>
                                      </p:tavLst>
                                    </p:anim>
                                    <p:anim calcmode="lin" valueType="num">
                                      <p:cBhvr additive="base">
                                        <p:cTn id="8" dur="500" fill="hold"/>
                                        <p:tgtEl>
                                          <p:spTgt spid="12188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121860"/>
                                        </p:tgtEl>
                                        <p:attrNameLst>
                                          <p:attrName>style.visibility</p:attrName>
                                        </p:attrNameLst>
                                      </p:cBhvr>
                                      <p:to>
                                        <p:strVal val="visible"/>
                                      </p:to>
                                    </p:set>
                                    <p:animEffect transition="in" filter="wipe(right)">
                                      <p:cBhvr>
                                        <p:cTn id="12" dur="500"/>
                                        <p:tgtEl>
                                          <p:spTgt spid="12186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21863"/>
                                        </p:tgtEl>
                                        <p:attrNameLst>
                                          <p:attrName>style.visibility</p:attrName>
                                        </p:attrNameLst>
                                      </p:cBhvr>
                                      <p:to>
                                        <p:strVal val="visible"/>
                                      </p:to>
                                    </p:set>
                                    <p:anim calcmode="lin" valueType="num">
                                      <p:cBhvr additive="base">
                                        <p:cTn id="17" dur="500" fill="hold"/>
                                        <p:tgtEl>
                                          <p:spTgt spid="121863"/>
                                        </p:tgtEl>
                                        <p:attrNameLst>
                                          <p:attrName>ppt_x</p:attrName>
                                        </p:attrNameLst>
                                      </p:cBhvr>
                                      <p:tavLst>
                                        <p:tav tm="0">
                                          <p:val>
                                            <p:strVal val="#ppt_x"/>
                                          </p:val>
                                        </p:tav>
                                        <p:tav tm="100000">
                                          <p:val>
                                            <p:strVal val="#ppt_x"/>
                                          </p:val>
                                        </p:tav>
                                      </p:tavLst>
                                    </p:anim>
                                    <p:anim calcmode="lin" valueType="num">
                                      <p:cBhvr additive="base">
                                        <p:cTn id="18" dur="500" fill="hold"/>
                                        <p:tgtEl>
                                          <p:spTgt spid="12186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21884"/>
                                        </p:tgtEl>
                                        <p:attrNameLst>
                                          <p:attrName>style.visibility</p:attrName>
                                        </p:attrNameLst>
                                      </p:cBhvr>
                                      <p:to>
                                        <p:strVal val="visible"/>
                                      </p:to>
                                    </p:set>
                                    <p:animEffect transition="in" filter="strips(downRight)">
                                      <p:cBhvr>
                                        <p:cTn id="23" dur="500"/>
                                        <p:tgtEl>
                                          <p:spTgt spid="12188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1864"/>
                                        </p:tgtEl>
                                        <p:attrNameLst>
                                          <p:attrName>style.visibility</p:attrName>
                                        </p:attrNameLst>
                                      </p:cBhvr>
                                      <p:to>
                                        <p:strVal val="visible"/>
                                      </p:to>
                                    </p:set>
                                    <p:animEffect transition="in" filter="wipe(left)">
                                      <p:cBhvr>
                                        <p:cTn id="28" dur="500"/>
                                        <p:tgtEl>
                                          <p:spTgt spid="121864"/>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21867"/>
                                        </p:tgtEl>
                                        <p:attrNameLst>
                                          <p:attrName>style.visibility</p:attrName>
                                        </p:attrNameLst>
                                      </p:cBhvr>
                                      <p:to>
                                        <p:strVal val="visible"/>
                                      </p:to>
                                    </p:set>
                                    <p:animEffect transition="in" filter="wipe(left)">
                                      <p:cBhvr>
                                        <p:cTn id="32" dur="500"/>
                                        <p:tgtEl>
                                          <p:spTgt spid="12186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1866"/>
                                        </p:tgtEl>
                                        <p:attrNameLst>
                                          <p:attrName>style.visibility</p:attrName>
                                        </p:attrNameLst>
                                      </p:cBhvr>
                                      <p:to>
                                        <p:strVal val="visible"/>
                                      </p:to>
                                    </p:set>
                                    <p:animEffect transition="in" filter="wipe(left)">
                                      <p:cBhvr>
                                        <p:cTn id="37" dur="500"/>
                                        <p:tgtEl>
                                          <p:spTgt spid="121866"/>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21868"/>
                                        </p:tgtEl>
                                        <p:attrNameLst>
                                          <p:attrName>style.visibility</p:attrName>
                                        </p:attrNameLst>
                                      </p:cBhvr>
                                      <p:to>
                                        <p:strVal val="visible"/>
                                      </p:to>
                                    </p:set>
                                    <p:animEffect transition="in" filter="wipe(left)">
                                      <p:cBhvr>
                                        <p:cTn id="41" dur="500"/>
                                        <p:tgtEl>
                                          <p:spTgt spid="12186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1865"/>
                                        </p:tgtEl>
                                        <p:attrNameLst>
                                          <p:attrName>style.visibility</p:attrName>
                                        </p:attrNameLst>
                                      </p:cBhvr>
                                      <p:to>
                                        <p:strVal val="visible"/>
                                      </p:to>
                                    </p:set>
                                    <p:animEffect transition="in" filter="wipe(left)">
                                      <p:cBhvr>
                                        <p:cTn id="46" dur="500"/>
                                        <p:tgtEl>
                                          <p:spTgt spid="121865"/>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21869"/>
                                        </p:tgtEl>
                                        <p:attrNameLst>
                                          <p:attrName>style.visibility</p:attrName>
                                        </p:attrNameLst>
                                      </p:cBhvr>
                                      <p:to>
                                        <p:strVal val="visible"/>
                                      </p:to>
                                    </p:set>
                                    <p:animEffect transition="in" filter="wipe(left)">
                                      <p:cBhvr>
                                        <p:cTn id="50" dur="500"/>
                                        <p:tgtEl>
                                          <p:spTgt spid="12186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21871"/>
                                        </p:tgtEl>
                                        <p:attrNameLst>
                                          <p:attrName>style.visibility</p:attrName>
                                        </p:attrNameLst>
                                      </p:cBhvr>
                                      <p:to>
                                        <p:strVal val="visible"/>
                                      </p:to>
                                    </p:set>
                                    <p:animEffect transition="in" filter="wipe(left)">
                                      <p:cBhvr>
                                        <p:cTn id="55" dur="500"/>
                                        <p:tgtEl>
                                          <p:spTgt spid="121871"/>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121872"/>
                                        </p:tgtEl>
                                        <p:attrNameLst>
                                          <p:attrName>style.visibility</p:attrName>
                                        </p:attrNameLst>
                                      </p:cBhvr>
                                      <p:to>
                                        <p:strVal val="visible"/>
                                      </p:to>
                                    </p:set>
                                    <p:animEffect transition="in" filter="wipe(left)">
                                      <p:cBhvr>
                                        <p:cTn id="59" dur="500"/>
                                        <p:tgtEl>
                                          <p:spTgt spid="121872"/>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121870"/>
                                        </p:tgtEl>
                                        <p:attrNameLst>
                                          <p:attrName>style.visibility</p:attrName>
                                        </p:attrNameLst>
                                      </p:cBhvr>
                                      <p:to>
                                        <p:strVal val="visible"/>
                                      </p:to>
                                    </p:set>
                                    <p:animEffect transition="in" filter="wipe(left)">
                                      <p:cBhvr>
                                        <p:cTn id="63" dur="500"/>
                                        <p:tgtEl>
                                          <p:spTgt spid="121870"/>
                                        </p:tgtEl>
                                      </p:cBhvr>
                                    </p:animEffect>
                                  </p:childTnLst>
                                </p:cTn>
                              </p:par>
                            </p:childTnLst>
                          </p:cTn>
                        </p:par>
                        <p:par>
                          <p:cTn id="64" fill="hold">
                            <p:stCondLst>
                              <p:cond delay="1500"/>
                            </p:stCondLst>
                            <p:childTnLst>
                              <p:par>
                                <p:cTn id="65" presetID="22" presetClass="entr" presetSubtype="8" fill="hold" grpId="0" nodeType="afterEffect">
                                  <p:stCondLst>
                                    <p:cond delay="0"/>
                                  </p:stCondLst>
                                  <p:childTnLst>
                                    <p:set>
                                      <p:cBhvr>
                                        <p:cTn id="66" dur="1" fill="hold">
                                          <p:stCondLst>
                                            <p:cond delay="0"/>
                                          </p:stCondLst>
                                        </p:cTn>
                                        <p:tgtEl>
                                          <p:spTgt spid="121885"/>
                                        </p:tgtEl>
                                        <p:attrNameLst>
                                          <p:attrName>style.visibility</p:attrName>
                                        </p:attrNameLst>
                                      </p:cBhvr>
                                      <p:to>
                                        <p:strVal val="visible"/>
                                      </p:to>
                                    </p:set>
                                    <p:animEffect transition="in" filter="wipe(left)">
                                      <p:cBhvr>
                                        <p:cTn id="67" dur="500"/>
                                        <p:tgtEl>
                                          <p:spTgt spid="12188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21875"/>
                                        </p:tgtEl>
                                        <p:attrNameLst>
                                          <p:attrName>style.visibility</p:attrName>
                                        </p:attrNameLst>
                                      </p:cBhvr>
                                      <p:to>
                                        <p:strVal val="visible"/>
                                      </p:to>
                                    </p:set>
                                    <p:animEffect transition="in" filter="wipe(left)">
                                      <p:cBhvr>
                                        <p:cTn id="72" dur="500"/>
                                        <p:tgtEl>
                                          <p:spTgt spid="121875"/>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121876"/>
                                        </p:tgtEl>
                                        <p:attrNameLst>
                                          <p:attrName>style.visibility</p:attrName>
                                        </p:attrNameLst>
                                      </p:cBhvr>
                                      <p:to>
                                        <p:strVal val="visible"/>
                                      </p:to>
                                    </p:set>
                                    <p:animEffect transition="in" filter="wipe(left)">
                                      <p:cBhvr>
                                        <p:cTn id="76" dur="500"/>
                                        <p:tgtEl>
                                          <p:spTgt spid="121876"/>
                                        </p:tgtEl>
                                      </p:cBhvr>
                                    </p:animEffect>
                                  </p:childTnLst>
                                </p:cTn>
                              </p:par>
                            </p:childTnLst>
                          </p:cTn>
                        </p:par>
                        <p:par>
                          <p:cTn id="77" fill="hold">
                            <p:stCondLst>
                              <p:cond delay="1000"/>
                            </p:stCondLst>
                            <p:childTnLst>
                              <p:par>
                                <p:cTn id="78" presetID="22" presetClass="entr" presetSubtype="8" fill="hold" grpId="0" nodeType="afterEffect">
                                  <p:stCondLst>
                                    <p:cond delay="0"/>
                                  </p:stCondLst>
                                  <p:childTnLst>
                                    <p:set>
                                      <p:cBhvr>
                                        <p:cTn id="79" dur="1" fill="hold">
                                          <p:stCondLst>
                                            <p:cond delay="0"/>
                                          </p:stCondLst>
                                        </p:cTn>
                                        <p:tgtEl>
                                          <p:spTgt spid="121873"/>
                                        </p:tgtEl>
                                        <p:attrNameLst>
                                          <p:attrName>style.visibility</p:attrName>
                                        </p:attrNameLst>
                                      </p:cBhvr>
                                      <p:to>
                                        <p:strVal val="visible"/>
                                      </p:to>
                                    </p:set>
                                    <p:animEffect transition="in" filter="wipe(left)">
                                      <p:cBhvr>
                                        <p:cTn id="80" dur="500"/>
                                        <p:tgtEl>
                                          <p:spTgt spid="121873"/>
                                        </p:tgtEl>
                                      </p:cBhvr>
                                    </p:animEffect>
                                  </p:childTnLst>
                                </p:cTn>
                              </p:par>
                            </p:childTnLst>
                          </p:cTn>
                        </p:par>
                        <p:par>
                          <p:cTn id="81" fill="hold">
                            <p:stCondLst>
                              <p:cond delay="1500"/>
                            </p:stCondLst>
                            <p:childTnLst>
                              <p:par>
                                <p:cTn id="82" presetID="22" presetClass="entr" presetSubtype="8" fill="hold" grpId="0" nodeType="afterEffect">
                                  <p:stCondLst>
                                    <p:cond delay="0"/>
                                  </p:stCondLst>
                                  <p:childTnLst>
                                    <p:set>
                                      <p:cBhvr>
                                        <p:cTn id="83" dur="1" fill="hold">
                                          <p:stCondLst>
                                            <p:cond delay="0"/>
                                          </p:stCondLst>
                                        </p:cTn>
                                        <p:tgtEl>
                                          <p:spTgt spid="121874"/>
                                        </p:tgtEl>
                                        <p:attrNameLst>
                                          <p:attrName>style.visibility</p:attrName>
                                        </p:attrNameLst>
                                      </p:cBhvr>
                                      <p:to>
                                        <p:strVal val="visible"/>
                                      </p:to>
                                    </p:set>
                                    <p:animEffect transition="in" filter="wipe(left)">
                                      <p:cBhvr>
                                        <p:cTn id="84" dur="500"/>
                                        <p:tgtEl>
                                          <p:spTgt spid="12187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21877"/>
                                        </p:tgtEl>
                                        <p:attrNameLst>
                                          <p:attrName>style.visibility</p:attrName>
                                        </p:attrNameLst>
                                      </p:cBhvr>
                                      <p:to>
                                        <p:strVal val="visible"/>
                                      </p:to>
                                    </p:set>
                                    <p:animEffect transition="in" filter="wipe(left)">
                                      <p:cBhvr>
                                        <p:cTn id="89" dur="500"/>
                                        <p:tgtEl>
                                          <p:spTgt spid="121877"/>
                                        </p:tgtEl>
                                      </p:cBhvr>
                                    </p:animEffec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121878"/>
                                        </p:tgtEl>
                                        <p:attrNameLst>
                                          <p:attrName>style.visibility</p:attrName>
                                        </p:attrNameLst>
                                      </p:cBhvr>
                                      <p:to>
                                        <p:strVal val="visible"/>
                                      </p:to>
                                    </p:set>
                                    <p:animEffect transition="in" filter="wipe(left)">
                                      <p:cBhvr>
                                        <p:cTn id="93" dur="500"/>
                                        <p:tgtEl>
                                          <p:spTgt spid="121878"/>
                                        </p:tgtEl>
                                      </p:cBhvr>
                                    </p:animEffect>
                                  </p:childTnLst>
                                </p:cTn>
                              </p:par>
                            </p:childTnLst>
                          </p:cTn>
                        </p:par>
                        <p:par>
                          <p:cTn id="94" fill="hold">
                            <p:stCondLst>
                              <p:cond delay="1000"/>
                            </p:stCondLst>
                            <p:childTnLst>
                              <p:par>
                                <p:cTn id="95" presetID="22" presetClass="entr" presetSubtype="8" fill="hold" grpId="0" nodeType="afterEffect">
                                  <p:stCondLst>
                                    <p:cond delay="0"/>
                                  </p:stCondLst>
                                  <p:childTnLst>
                                    <p:set>
                                      <p:cBhvr>
                                        <p:cTn id="96" dur="1" fill="hold">
                                          <p:stCondLst>
                                            <p:cond delay="0"/>
                                          </p:stCondLst>
                                        </p:cTn>
                                        <p:tgtEl>
                                          <p:spTgt spid="121879"/>
                                        </p:tgtEl>
                                        <p:attrNameLst>
                                          <p:attrName>style.visibility</p:attrName>
                                        </p:attrNameLst>
                                      </p:cBhvr>
                                      <p:to>
                                        <p:strVal val="visible"/>
                                      </p:to>
                                    </p:set>
                                    <p:animEffect transition="in" filter="wipe(left)">
                                      <p:cBhvr>
                                        <p:cTn id="97" dur="500"/>
                                        <p:tgtEl>
                                          <p:spTgt spid="121879"/>
                                        </p:tgtEl>
                                      </p:cBhvr>
                                    </p:animEffect>
                                  </p:childTnLst>
                                </p:cTn>
                              </p:par>
                            </p:childTnLst>
                          </p:cTn>
                        </p:par>
                        <p:par>
                          <p:cTn id="98" fill="hold">
                            <p:stCondLst>
                              <p:cond delay="1500"/>
                            </p:stCondLst>
                            <p:childTnLst>
                              <p:par>
                                <p:cTn id="99" presetID="22" presetClass="entr" presetSubtype="8" fill="hold" grpId="0" nodeType="afterEffect">
                                  <p:stCondLst>
                                    <p:cond delay="0"/>
                                  </p:stCondLst>
                                  <p:childTnLst>
                                    <p:set>
                                      <p:cBhvr>
                                        <p:cTn id="100" dur="1" fill="hold">
                                          <p:stCondLst>
                                            <p:cond delay="0"/>
                                          </p:stCondLst>
                                        </p:cTn>
                                        <p:tgtEl>
                                          <p:spTgt spid="121886"/>
                                        </p:tgtEl>
                                        <p:attrNameLst>
                                          <p:attrName>style.visibility</p:attrName>
                                        </p:attrNameLst>
                                      </p:cBhvr>
                                      <p:to>
                                        <p:strVal val="visible"/>
                                      </p:to>
                                    </p:set>
                                    <p:animEffect transition="in" filter="wipe(left)">
                                      <p:cBhvr>
                                        <p:cTn id="101" dur="500"/>
                                        <p:tgtEl>
                                          <p:spTgt spid="121886"/>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21880"/>
                                        </p:tgtEl>
                                        <p:attrNameLst>
                                          <p:attrName>style.visibility</p:attrName>
                                        </p:attrNameLst>
                                      </p:cBhvr>
                                      <p:to>
                                        <p:strVal val="visible"/>
                                      </p:to>
                                    </p:set>
                                    <p:animEffect transition="in" filter="wipe(left)">
                                      <p:cBhvr>
                                        <p:cTn id="106" dur="500"/>
                                        <p:tgtEl>
                                          <p:spTgt spid="121880"/>
                                        </p:tgtEl>
                                      </p:cBhvr>
                                    </p:animEffect>
                                  </p:childTnLst>
                                </p:cTn>
                              </p:par>
                            </p:childTnLst>
                          </p:cTn>
                        </p:par>
                        <p:par>
                          <p:cTn id="107" fill="hold">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121881"/>
                                        </p:tgtEl>
                                        <p:attrNameLst>
                                          <p:attrName>style.visibility</p:attrName>
                                        </p:attrNameLst>
                                      </p:cBhvr>
                                      <p:to>
                                        <p:strVal val="visible"/>
                                      </p:to>
                                    </p:set>
                                    <p:animEffect transition="in" filter="wipe(left)">
                                      <p:cBhvr>
                                        <p:cTn id="110" dur="500"/>
                                        <p:tgtEl>
                                          <p:spTgt spid="121881"/>
                                        </p:tgtEl>
                                      </p:cBhvr>
                                    </p:animEffect>
                                  </p:childTnLst>
                                </p:cTn>
                              </p:par>
                            </p:childTnLst>
                          </p:cTn>
                        </p:par>
                        <p:par>
                          <p:cTn id="111" fill="hold">
                            <p:stCondLst>
                              <p:cond delay="1000"/>
                            </p:stCondLst>
                            <p:childTnLst>
                              <p:par>
                                <p:cTn id="112" presetID="22" presetClass="entr" presetSubtype="8" fill="hold" grpId="0" nodeType="afterEffect">
                                  <p:stCondLst>
                                    <p:cond delay="0"/>
                                  </p:stCondLst>
                                  <p:childTnLst>
                                    <p:set>
                                      <p:cBhvr>
                                        <p:cTn id="113" dur="1" fill="hold">
                                          <p:stCondLst>
                                            <p:cond delay="0"/>
                                          </p:stCondLst>
                                        </p:cTn>
                                        <p:tgtEl>
                                          <p:spTgt spid="121882"/>
                                        </p:tgtEl>
                                        <p:attrNameLst>
                                          <p:attrName>style.visibility</p:attrName>
                                        </p:attrNameLst>
                                      </p:cBhvr>
                                      <p:to>
                                        <p:strVal val="visible"/>
                                      </p:to>
                                    </p:set>
                                    <p:animEffect transition="in" filter="wipe(left)">
                                      <p:cBhvr>
                                        <p:cTn id="114" dur="500"/>
                                        <p:tgtEl>
                                          <p:spTgt spid="121882"/>
                                        </p:tgtEl>
                                      </p:cBhvr>
                                    </p:animEffect>
                                  </p:childTnLst>
                                </p:cTn>
                              </p:par>
                            </p:childTnLst>
                          </p:cTn>
                        </p:par>
                        <p:par>
                          <p:cTn id="115" fill="hold">
                            <p:stCondLst>
                              <p:cond delay="1500"/>
                            </p:stCondLst>
                            <p:childTnLst>
                              <p:par>
                                <p:cTn id="116" presetID="22" presetClass="entr" presetSubtype="8" fill="hold" grpId="0" nodeType="afterEffect">
                                  <p:stCondLst>
                                    <p:cond delay="0"/>
                                  </p:stCondLst>
                                  <p:childTnLst>
                                    <p:set>
                                      <p:cBhvr>
                                        <p:cTn id="117" dur="1" fill="hold">
                                          <p:stCondLst>
                                            <p:cond delay="0"/>
                                          </p:stCondLst>
                                        </p:cTn>
                                        <p:tgtEl>
                                          <p:spTgt spid="121883"/>
                                        </p:tgtEl>
                                        <p:attrNameLst>
                                          <p:attrName>style.visibility</p:attrName>
                                        </p:attrNameLst>
                                      </p:cBhvr>
                                      <p:to>
                                        <p:strVal val="visible"/>
                                      </p:to>
                                    </p:set>
                                    <p:animEffect transition="in" filter="wipe(left)">
                                      <p:cBhvr>
                                        <p:cTn id="118" dur="500"/>
                                        <p:tgtEl>
                                          <p:spTgt spid="121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3" grpId="0" autoUpdateAnimBg="0"/>
      <p:bldP spid="121864" grpId="0" animBg="1"/>
      <p:bldP spid="121865" grpId="0" animBg="1"/>
      <p:bldP spid="121866" grpId="0" animBg="1"/>
      <p:bldP spid="121867" grpId="0" autoUpdateAnimBg="0"/>
      <p:bldP spid="121868" grpId="0" autoUpdateAnimBg="0"/>
      <p:bldP spid="121869" grpId="0" autoUpdateAnimBg="0"/>
      <p:bldP spid="121870" grpId="0" animBg="1"/>
      <p:bldP spid="121871" grpId="0" animBg="1"/>
      <p:bldP spid="121872" grpId="0" animBg="1" autoUpdateAnimBg="0"/>
      <p:bldP spid="121873" grpId="0" animBg="1"/>
      <p:bldP spid="121874" grpId="0" autoUpdateAnimBg="0"/>
      <p:bldP spid="121875" grpId="0" animBg="1"/>
      <p:bldP spid="121876" grpId="0" animBg="1" autoUpdateAnimBg="0"/>
      <p:bldP spid="121877" grpId="0" animBg="1"/>
      <p:bldP spid="121878" grpId="0" animBg="1" autoUpdateAnimBg="0"/>
      <p:bldP spid="121879" grpId="0" animBg="1"/>
      <p:bldP spid="121880" grpId="0" animBg="1"/>
      <p:bldP spid="121881" grpId="0" animBg="1" autoUpdateAnimBg="0"/>
      <p:bldP spid="121882" grpId="0" animBg="1"/>
      <p:bldP spid="121883" grpId="0" autoUpdateAnimBg="0"/>
      <p:bldP spid="121884" grpId="0" autoUpdateAnimBg="0"/>
      <p:bldP spid="121885" grpId="0" autoUpdateAnimBg="0"/>
      <p:bldP spid="12188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304800"/>
            <a:ext cx="7772400" cy="838200"/>
          </a:xfrm>
        </p:spPr>
        <p:txBody>
          <a:bodyPr/>
          <a:lstStyle/>
          <a:p>
            <a:r>
              <a:rPr lang="en-US" altLang="zh-CN">
                <a:solidFill>
                  <a:srgbClr val="FF030F"/>
                </a:solidFill>
              </a:rPr>
              <a:t>2</a:t>
            </a:r>
            <a:r>
              <a:rPr lang="zh-CN" altLang="en-US">
                <a:solidFill>
                  <a:srgbClr val="FF030F"/>
                </a:solidFill>
              </a:rPr>
              <a:t>、折半查找算法</a:t>
            </a:r>
          </a:p>
        </p:txBody>
      </p:sp>
      <p:sp>
        <p:nvSpPr>
          <p:cNvPr id="123908" name="Text Box 4"/>
          <p:cNvSpPr txBox="1">
            <a:spLocks noChangeArrowheads="1"/>
          </p:cNvSpPr>
          <p:nvPr/>
        </p:nvSpPr>
        <p:spPr bwMode="auto">
          <a:xfrm>
            <a:off x="381000" y="1184275"/>
            <a:ext cx="8686800" cy="5218113"/>
          </a:xfrm>
          <a:prstGeom prst="rect">
            <a:avLst/>
          </a:prstGeom>
          <a:noFill/>
          <a:ln w="9525">
            <a:noFill/>
            <a:miter lim="800000"/>
            <a:headEnd/>
            <a:tailEnd/>
          </a:ln>
          <a:effectLst/>
        </p:spPr>
        <p:txBody>
          <a:bodyPr>
            <a:spAutoFit/>
          </a:bodyPr>
          <a:lstStyle/>
          <a:p>
            <a:pPr algn="just">
              <a:spcBef>
                <a:spcPct val="10000"/>
              </a:spcBef>
            </a:pPr>
            <a:r>
              <a:rPr lang="en-US" altLang="zh-CN" sz="2800" b="1">
                <a:solidFill>
                  <a:srgbClr val="3333CC"/>
                </a:solidFill>
              </a:rPr>
              <a:t>int BinSrch </a:t>
            </a:r>
            <a:r>
              <a:rPr lang="zh-CN" altLang="en-US" sz="2800" b="1">
                <a:solidFill>
                  <a:srgbClr val="3333CC"/>
                </a:solidFill>
              </a:rPr>
              <a:t>（</a:t>
            </a:r>
            <a:r>
              <a:rPr lang="en-US" altLang="zh-CN" sz="2800" b="1">
                <a:solidFill>
                  <a:srgbClr val="3333CC"/>
                </a:solidFill>
              </a:rPr>
              <a:t>SqList l,  KeyType k</a:t>
            </a:r>
            <a:r>
              <a:rPr lang="zh-CN" altLang="en-US" sz="2800" b="1">
                <a:solidFill>
                  <a:srgbClr val="3333CC"/>
                </a:solidFill>
              </a:rPr>
              <a:t>） </a:t>
            </a:r>
          </a:p>
          <a:p>
            <a:pPr algn="just">
              <a:spcBef>
                <a:spcPct val="10000"/>
              </a:spcBef>
            </a:pPr>
            <a:r>
              <a:rPr lang="en-US" altLang="zh-CN" sz="2800" b="1">
                <a:solidFill>
                  <a:srgbClr val="3333CC"/>
                </a:solidFill>
              </a:rPr>
              <a:t>{ low=1 ;   high=l.length;   /*</a:t>
            </a:r>
            <a:r>
              <a:rPr lang="zh-CN" altLang="en-US" sz="2800" b="1">
                <a:solidFill>
                  <a:srgbClr val="3333CC"/>
                </a:solidFill>
              </a:rPr>
              <a:t>置区间初值*</a:t>
            </a:r>
            <a:r>
              <a:rPr lang="en-US" altLang="zh-CN" sz="2800" b="1">
                <a:solidFill>
                  <a:srgbClr val="3333CC"/>
                </a:solidFill>
              </a:rPr>
              <a:t>/</a:t>
            </a:r>
          </a:p>
          <a:p>
            <a:pPr algn="just">
              <a:spcBef>
                <a:spcPct val="10000"/>
              </a:spcBef>
            </a:pPr>
            <a:r>
              <a:rPr lang="en-US" altLang="zh-CN" sz="2800" b="1">
                <a:solidFill>
                  <a:srgbClr val="3333CC"/>
                </a:solidFill>
              </a:rPr>
              <a:t>  while  ( low&lt;=high)</a:t>
            </a:r>
          </a:p>
          <a:p>
            <a:pPr algn="just">
              <a:spcBef>
                <a:spcPct val="10000"/>
              </a:spcBef>
            </a:pPr>
            <a:r>
              <a:rPr lang="en-US" altLang="zh-CN" sz="2800" b="1">
                <a:solidFill>
                  <a:srgbClr val="3333CC"/>
                </a:solidFill>
              </a:rPr>
              <a:t>     {</a:t>
            </a:r>
            <a:r>
              <a:rPr lang="en-US" altLang="zh-CN" sz="2800" b="1">
                <a:solidFill>
                  <a:srgbClr val="FF030F"/>
                </a:solidFill>
              </a:rPr>
              <a:t>mid=(low+high) / 2;</a:t>
            </a:r>
          </a:p>
          <a:p>
            <a:pPr algn="just">
              <a:spcBef>
                <a:spcPct val="10000"/>
              </a:spcBef>
            </a:pPr>
            <a:r>
              <a:rPr lang="en-US" altLang="zh-CN" sz="2800" b="1">
                <a:solidFill>
                  <a:srgbClr val="3333CC"/>
                </a:solidFill>
              </a:rPr>
              <a:t>       </a:t>
            </a:r>
            <a:r>
              <a:rPr lang="en-US" altLang="zh-CN" sz="2800" b="1">
                <a:solidFill>
                  <a:srgbClr val="800000"/>
                </a:solidFill>
              </a:rPr>
              <a:t>if  (k==l.r[mid]. key) </a:t>
            </a:r>
          </a:p>
          <a:p>
            <a:pPr algn="just">
              <a:spcBef>
                <a:spcPct val="10000"/>
              </a:spcBef>
            </a:pPr>
            <a:r>
              <a:rPr lang="en-US" altLang="zh-CN" sz="2800" b="1">
                <a:solidFill>
                  <a:srgbClr val="800000"/>
                </a:solidFill>
              </a:rPr>
              <a:t>                 return</a:t>
            </a:r>
            <a:r>
              <a:rPr lang="zh-CN" altLang="en-US" sz="2800" b="1">
                <a:solidFill>
                  <a:srgbClr val="800000"/>
                </a:solidFill>
              </a:rPr>
              <a:t>（</a:t>
            </a:r>
            <a:r>
              <a:rPr lang="en-US" altLang="zh-CN" sz="2800" b="1">
                <a:solidFill>
                  <a:srgbClr val="800000"/>
                </a:solidFill>
              </a:rPr>
              <a:t>mid</a:t>
            </a:r>
            <a:r>
              <a:rPr lang="zh-CN" altLang="en-US" sz="2800" b="1">
                <a:solidFill>
                  <a:srgbClr val="800000"/>
                </a:solidFill>
              </a:rPr>
              <a:t>）</a:t>
            </a:r>
            <a:r>
              <a:rPr lang="en-US" altLang="zh-CN" sz="2800" b="1">
                <a:solidFill>
                  <a:srgbClr val="800000"/>
                </a:solidFill>
              </a:rPr>
              <a:t>;</a:t>
            </a:r>
            <a:r>
              <a:rPr lang="en-US" altLang="zh-CN" sz="2800" b="1">
                <a:solidFill>
                  <a:srgbClr val="3333CC"/>
                </a:solidFill>
              </a:rPr>
              <a:t>                 </a:t>
            </a:r>
            <a:r>
              <a:rPr lang="en-US" altLang="zh-CN" sz="2800" b="1">
                <a:solidFill>
                  <a:srgbClr val="277D33"/>
                </a:solidFill>
              </a:rPr>
              <a:t>/*</a:t>
            </a:r>
            <a:r>
              <a:rPr lang="zh-CN" altLang="en-US" sz="2800" b="1">
                <a:solidFill>
                  <a:srgbClr val="277D33"/>
                </a:solidFill>
              </a:rPr>
              <a:t>找到待查元素*</a:t>
            </a:r>
            <a:r>
              <a:rPr lang="en-US" altLang="zh-CN" sz="2800" b="1">
                <a:solidFill>
                  <a:srgbClr val="277D33"/>
                </a:solidFill>
              </a:rPr>
              <a:t>/</a:t>
            </a:r>
          </a:p>
          <a:p>
            <a:pPr algn="just">
              <a:spcBef>
                <a:spcPct val="10000"/>
              </a:spcBef>
            </a:pPr>
            <a:r>
              <a:rPr lang="en-US" altLang="zh-CN" sz="2800" b="1">
                <a:solidFill>
                  <a:srgbClr val="3333CC"/>
                </a:solidFill>
              </a:rPr>
              <a:t>              </a:t>
            </a:r>
            <a:r>
              <a:rPr lang="en-US" altLang="zh-CN" sz="2800" b="1">
                <a:solidFill>
                  <a:srgbClr val="E81ECB"/>
                </a:solidFill>
              </a:rPr>
              <a:t>else  if (k&lt;l.r[mid]. key)  </a:t>
            </a:r>
          </a:p>
          <a:p>
            <a:pPr algn="just">
              <a:spcBef>
                <a:spcPct val="10000"/>
              </a:spcBef>
            </a:pPr>
            <a:r>
              <a:rPr lang="en-US" altLang="zh-CN" sz="2800" b="1">
                <a:solidFill>
                  <a:srgbClr val="E81ECB"/>
                </a:solidFill>
              </a:rPr>
              <a:t>                        high=mid-1;</a:t>
            </a:r>
            <a:r>
              <a:rPr lang="en-US" altLang="zh-CN" sz="2800" b="1">
                <a:solidFill>
                  <a:srgbClr val="3333CC"/>
                </a:solidFill>
              </a:rPr>
              <a:t>       </a:t>
            </a:r>
            <a:r>
              <a:rPr lang="en-US" altLang="zh-CN" sz="2800" b="1">
                <a:solidFill>
                  <a:srgbClr val="277D33"/>
                </a:solidFill>
              </a:rPr>
              <a:t>/*</a:t>
            </a:r>
            <a:r>
              <a:rPr lang="zh-CN" altLang="en-US" sz="2800" b="1">
                <a:solidFill>
                  <a:srgbClr val="277D33"/>
                </a:solidFill>
              </a:rPr>
              <a:t>继续在前半区间查找*</a:t>
            </a:r>
            <a:r>
              <a:rPr lang="en-US" altLang="zh-CN" sz="2800" b="1">
                <a:solidFill>
                  <a:srgbClr val="277D33"/>
                </a:solidFill>
              </a:rPr>
              <a:t>/</a:t>
            </a:r>
            <a:r>
              <a:rPr lang="en-US" altLang="zh-CN" sz="2800" b="1">
                <a:solidFill>
                  <a:srgbClr val="3333CC"/>
                </a:solidFill>
              </a:rPr>
              <a:t> </a:t>
            </a:r>
          </a:p>
          <a:p>
            <a:pPr algn="just">
              <a:spcBef>
                <a:spcPct val="10000"/>
              </a:spcBef>
            </a:pPr>
            <a:r>
              <a:rPr lang="en-US" altLang="zh-CN" sz="2800" b="1">
                <a:solidFill>
                  <a:srgbClr val="3333CC"/>
                </a:solidFill>
              </a:rPr>
              <a:t>                  </a:t>
            </a:r>
            <a:r>
              <a:rPr lang="en-US" altLang="zh-CN" sz="2800" b="1">
                <a:solidFill>
                  <a:srgbClr val="E81ECB"/>
                </a:solidFill>
              </a:rPr>
              <a:t>else  low=mid+1;</a:t>
            </a:r>
            <a:r>
              <a:rPr lang="en-US" altLang="zh-CN" sz="2800" b="1">
                <a:solidFill>
                  <a:srgbClr val="3333CC"/>
                </a:solidFill>
              </a:rPr>
              <a:t>      </a:t>
            </a:r>
            <a:r>
              <a:rPr lang="en-US" altLang="zh-CN" sz="2800" b="1">
                <a:solidFill>
                  <a:srgbClr val="277D33"/>
                </a:solidFill>
              </a:rPr>
              <a:t>/*</a:t>
            </a:r>
            <a:r>
              <a:rPr lang="zh-CN" altLang="en-US" sz="2800" b="1">
                <a:solidFill>
                  <a:srgbClr val="277D33"/>
                </a:solidFill>
              </a:rPr>
              <a:t>继续在后半区间查找*</a:t>
            </a:r>
            <a:r>
              <a:rPr lang="en-US" altLang="zh-CN" sz="2800" b="1">
                <a:solidFill>
                  <a:srgbClr val="277D33"/>
                </a:solidFill>
              </a:rPr>
              <a:t>/</a:t>
            </a:r>
          </a:p>
          <a:p>
            <a:pPr algn="just">
              <a:spcBef>
                <a:spcPct val="10000"/>
              </a:spcBef>
            </a:pPr>
            <a:r>
              <a:rPr lang="en-US" altLang="zh-CN" sz="2800" b="1">
                <a:solidFill>
                  <a:srgbClr val="3333CC"/>
                </a:solidFill>
              </a:rPr>
              <a:t>          }</a:t>
            </a:r>
          </a:p>
          <a:p>
            <a:pPr algn="just">
              <a:spcBef>
                <a:spcPct val="10000"/>
              </a:spcBef>
            </a:pPr>
            <a:r>
              <a:rPr lang="en-US" altLang="zh-CN" sz="2800" b="1">
                <a:solidFill>
                  <a:srgbClr val="3333CC"/>
                </a:solidFill>
              </a:rPr>
              <a:t>      return (0);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anim calcmode="lin" valueType="num">
                                      <p:cBhvr additive="base">
                                        <p:cTn id="7" dur="500" fill="hold"/>
                                        <p:tgtEl>
                                          <p:spTgt spid="123908"/>
                                        </p:tgtEl>
                                        <p:attrNameLst>
                                          <p:attrName>ppt_x</p:attrName>
                                        </p:attrNameLst>
                                      </p:cBhvr>
                                      <p:tavLst>
                                        <p:tav tm="0">
                                          <p:val>
                                            <p:strVal val="0-#ppt_w/2"/>
                                          </p:val>
                                        </p:tav>
                                        <p:tav tm="100000">
                                          <p:val>
                                            <p:strVal val="#ppt_x"/>
                                          </p:val>
                                        </p:tav>
                                      </p:tavLst>
                                    </p:anim>
                                    <p:anim calcmode="lin" valueType="num">
                                      <p:cBhvr additive="base">
                                        <p:cTn id="8" dur="500" fill="hold"/>
                                        <p:tgtEl>
                                          <p:spTgt spid="1239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81000" y="304800"/>
            <a:ext cx="7772400" cy="838200"/>
          </a:xfrm>
        </p:spPr>
        <p:txBody>
          <a:bodyPr/>
          <a:lstStyle/>
          <a:p>
            <a:r>
              <a:rPr lang="en-US" altLang="zh-CN">
                <a:solidFill>
                  <a:srgbClr val="FF030F"/>
                </a:solidFill>
              </a:rPr>
              <a:t>3</a:t>
            </a:r>
            <a:r>
              <a:rPr lang="zh-CN" altLang="en-US">
                <a:solidFill>
                  <a:srgbClr val="FF030F"/>
                </a:solidFill>
              </a:rPr>
              <a:t>、折半查找时间复杂度分析</a:t>
            </a:r>
          </a:p>
        </p:txBody>
      </p:sp>
      <p:sp>
        <p:nvSpPr>
          <p:cNvPr id="124933" name="Rectangle 5"/>
          <p:cNvSpPr>
            <a:spLocks noChangeArrowheads="1"/>
          </p:cNvSpPr>
          <p:nvPr/>
        </p:nvSpPr>
        <p:spPr bwMode="auto">
          <a:xfrm>
            <a:off x="533400" y="1187450"/>
            <a:ext cx="7140575" cy="641350"/>
          </a:xfrm>
          <a:prstGeom prst="rect">
            <a:avLst/>
          </a:prstGeom>
          <a:noFill/>
          <a:ln w="9525">
            <a:noFill/>
            <a:miter lim="800000"/>
            <a:headEnd/>
            <a:tailEnd/>
          </a:ln>
          <a:effectLst/>
        </p:spPr>
        <p:txBody>
          <a:bodyPr wrap="none">
            <a:spAutoFit/>
          </a:bodyPr>
          <a:lstStyle/>
          <a:p>
            <a:r>
              <a:rPr lang="zh-CN" altLang="en-US" sz="3600" b="1">
                <a:solidFill>
                  <a:srgbClr val="3333CC"/>
                </a:solidFill>
                <a:ea typeface="楷体_GB2312" pitchFamily="49" charset="-122"/>
              </a:rPr>
              <a:t>先看一个具体的情况，假设：</a:t>
            </a:r>
            <a:r>
              <a:rPr lang="en-US" altLang="zh-CN" sz="3600" b="1">
                <a:solidFill>
                  <a:srgbClr val="3333CC"/>
                </a:solidFill>
                <a:ea typeface="楷体_GB2312" pitchFamily="49" charset="-122"/>
              </a:rPr>
              <a:t>n=11</a:t>
            </a:r>
          </a:p>
        </p:txBody>
      </p:sp>
      <p:sp>
        <p:nvSpPr>
          <p:cNvPr id="124934" name="Line 6"/>
          <p:cNvSpPr>
            <a:spLocks noChangeShapeType="1"/>
          </p:cNvSpPr>
          <p:nvPr/>
        </p:nvSpPr>
        <p:spPr bwMode="auto">
          <a:xfrm flipH="1">
            <a:off x="2382838" y="3636963"/>
            <a:ext cx="1828800" cy="339725"/>
          </a:xfrm>
          <a:prstGeom prst="line">
            <a:avLst/>
          </a:prstGeom>
          <a:noFill/>
          <a:ln w="38100">
            <a:solidFill>
              <a:schemeClr val="accent2"/>
            </a:solidFill>
            <a:round/>
            <a:headEnd/>
            <a:tailEnd/>
          </a:ln>
          <a:effectLst/>
        </p:spPr>
        <p:txBody>
          <a:bodyPr wrap="none" anchor="ctr"/>
          <a:lstStyle/>
          <a:p>
            <a:endParaRPr lang="zh-CN" altLang="en-US"/>
          </a:p>
        </p:txBody>
      </p:sp>
      <p:sp>
        <p:nvSpPr>
          <p:cNvPr id="124935" name="Line 7"/>
          <p:cNvSpPr>
            <a:spLocks noChangeShapeType="1"/>
          </p:cNvSpPr>
          <p:nvPr/>
        </p:nvSpPr>
        <p:spPr bwMode="auto">
          <a:xfrm>
            <a:off x="4800600" y="3636963"/>
            <a:ext cx="1600200" cy="304800"/>
          </a:xfrm>
          <a:prstGeom prst="line">
            <a:avLst/>
          </a:prstGeom>
          <a:noFill/>
          <a:ln w="38100">
            <a:solidFill>
              <a:schemeClr val="accent2"/>
            </a:solidFill>
            <a:round/>
            <a:headEnd/>
            <a:tailEnd/>
          </a:ln>
          <a:effectLst/>
        </p:spPr>
        <p:txBody>
          <a:bodyPr wrap="none" anchor="ctr"/>
          <a:lstStyle/>
          <a:p>
            <a:endParaRPr lang="zh-CN" altLang="en-US"/>
          </a:p>
        </p:txBody>
      </p:sp>
      <p:sp>
        <p:nvSpPr>
          <p:cNvPr id="124936" name="Line 8"/>
          <p:cNvSpPr>
            <a:spLocks noChangeShapeType="1"/>
          </p:cNvSpPr>
          <p:nvPr/>
        </p:nvSpPr>
        <p:spPr bwMode="auto">
          <a:xfrm flipH="1">
            <a:off x="1447800" y="4191000"/>
            <a:ext cx="457200" cy="304800"/>
          </a:xfrm>
          <a:prstGeom prst="line">
            <a:avLst/>
          </a:prstGeom>
          <a:noFill/>
          <a:ln w="38100">
            <a:solidFill>
              <a:schemeClr val="accent2"/>
            </a:solidFill>
            <a:round/>
            <a:headEnd/>
            <a:tailEnd/>
          </a:ln>
          <a:effectLst/>
        </p:spPr>
        <p:txBody>
          <a:bodyPr wrap="none" anchor="ctr"/>
          <a:lstStyle/>
          <a:p>
            <a:endParaRPr lang="zh-CN" altLang="en-US"/>
          </a:p>
        </p:txBody>
      </p:sp>
      <p:sp>
        <p:nvSpPr>
          <p:cNvPr id="124937" name="Line 9"/>
          <p:cNvSpPr>
            <a:spLocks noChangeShapeType="1"/>
          </p:cNvSpPr>
          <p:nvPr/>
        </p:nvSpPr>
        <p:spPr bwMode="auto">
          <a:xfrm flipH="1">
            <a:off x="914400" y="4800600"/>
            <a:ext cx="228600" cy="609600"/>
          </a:xfrm>
          <a:prstGeom prst="line">
            <a:avLst/>
          </a:prstGeom>
          <a:noFill/>
          <a:ln w="38100">
            <a:solidFill>
              <a:schemeClr val="accent2"/>
            </a:solidFill>
            <a:round/>
            <a:headEnd/>
            <a:tailEnd/>
          </a:ln>
          <a:effectLst/>
        </p:spPr>
        <p:txBody>
          <a:bodyPr wrap="none" anchor="ctr"/>
          <a:lstStyle/>
          <a:p>
            <a:endParaRPr lang="zh-CN" altLang="en-US"/>
          </a:p>
        </p:txBody>
      </p:sp>
      <p:sp>
        <p:nvSpPr>
          <p:cNvPr id="124938" name="Line 10"/>
          <p:cNvSpPr>
            <a:spLocks noChangeShapeType="1"/>
          </p:cNvSpPr>
          <p:nvPr/>
        </p:nvSpPr>
        <p:spPr bwMode="auto">
          <a:xfrm>
            <a:off x="1447800" y="4800600"/>
            <a:ext cx="381000" cy="381000"/>
          </a:xfrm>
          <a:prstGeom prst="line">
            <a:avLst/>
          </a:prstGeom>
          <a:noFill/>
          <a:ln w="38100">
            <a:solidFill>
              <a:schemeClr val="accent2"/>
            </a:solidFill>
            <a:round/>
            <a:headEnd/>
            <a:tailEnd/>
          </a:ln>
          <a:effectLst/>
        </p:spPr>
        <p:txBody>
          <a:bodyPr wrap="none" anchor="ctr"/>
          <a:lstStyle/>
          <a:p>
            <a:endParaRPr lang="zh-CN" altLang="en-US"/>
          </a:p>
        </p:txBody>
      </p:sp>
      <p:sp>
        <p:nvSpPr>
          <p:cNvPr id="124939" name="Line 11"/>
          <p:cNvSpPr>
            <a:spLocks noChangeShapeType="1"/>
          </p:cNvSpPr>
          <p:nvPr/>
        </p:nvSpPr>
        <p:spPr bwMode="auto">
          <a:xfrm>
            <a:off x="2362200" y="4211638"/>
            <a:ext cx="457200" cy="304800"/>
          </a:xfrm>
          <a:prstGeom prst="line">
            <a:avLst/>
          </a:prstGeom>
          <a:noFill/>
          <a:ln w="38100">
            <a:solidFill>
              <a:schemeClr val="accent2"/>
            </a:solidFill>
            <a:round/>
            <a:headEnd/>
            <a:tailEnd/>
          </a:ln>
          <a:effectLst/>
        </p:spPr>
        <p:txBody>
          <a:bodyPr wrap="none" anchor="ctr"/>
          <a:lstStyle/>
          <a:p>
            <a:endParaRPr lang="zh-CN" altLang="en-US"/>
          </a:p>
        </p:txBody>
      </p:sp>
      <p:sp>
        <p:nvSpPr>
          <p:cNvPr id="124940" name="Line 12"/>
          <p:cNvSpPr>
            <a:spLocks noChangeShapeType="1"/>
          </p:cNvSpPr>
          <p:nvPr/>
        </p:nvSpPr>
        <p:spPr bwMode="auto">
          <a:xfrm flipH="1">
            <a:off x="2895600" y="4876800"/>
            <a:ext cx="76200" cy="533400"/>
          </a:xfrm>
          <a:prstGeom prst="line">
            <a:avLst/>
          </a:prstGeom>
          <a:noFill/>
          <a:ln w="38100">
            <a:solidFill>
              <a:schemeClr val="accent2"/>
            </a:solidFill>
            <a:round/>
            <a:headEnd/>
            <a:tailEnd/>
          </a:ln>
          <a:effectLst/>
        </p:spPr>
        <p:txBody>
          <a:bodyPr wrap="none" anchor="ctr"/>
          <a:lstStyle/>
          <a:p>
            <a:endParaRPr lang="zh-CN" altLang="en-US"/>
          </a:p>
        </p:txBody>
      </p:sp>
      <p:sp>
        <p:nvSpPr>
          <p:cNvPr id="124941" name="Line 13"/>
          <p:cNvSpPr>
            <a:spLocks noChangeShapeType="1"/>
          </p:cNvSpPr>
          <p:nvPr/>
        </p:nvSpPr>
        <p:spPr bwMode="auto">
          <a:xfrm>
            <a:off x="3276600" y="4821238"/>
            <a:ext cx="457200" cy="304800"/>
          </a:xfrm>
          <a:prstGeom prst="line">
            <a:avLst/>
          </a:prstGeom>
          <a:noFill/>
          <a:ln w="38100">
            <a:solidFill>
              <a:schemeClr val="accent2"/>
            </a:solidFill>
            <a:round/>
            <a:headEnd/>
            <a:tailEnd/>
          </a:ln>
          <a:effectLst/>
        </p:spPr>
        <p:txBody>
          <a:bodyPr wrap="none" anchor="ctr"/>
          <a:lstStyle/>
          <a:p>
            <a:endParaRPr lang="zh-CN" altLang="en-US"/>
          </a:p>
        </p:txBody>
      </p:sp>
      <p:sp>
        <p:nvSpPr>
          <p:cNvPr id="124942" name="Line 14"/>
          <p:cNvSpPr>
            <a:spLocks noChangeShapeType="1"/>
          </p:cNvSpPr>
          <p:nvPr/>
        </p:nvSpPr>
        <p:spPr bwMode="auto">
          <a:xfrm flipH="1">
            <a:off x="5680075" y="4114800"/>
            <a:ext cx="665163" cy="319088"/>
          </a:xfrm>
          <a:prstGeom prst="line">
            <a:avLst/>
          </a:prstGeom>
          <a:noFill/>
          <a:ln w="38100">
            <a:solidFill>
              <a:schemeClr val="accent2"/>
            </a:solidFill>
            <a:round/>
            <a:headEnd/>
            <a:tailEnd/>
          </a:ln>
          <a:effectLst/>
        </p:spPr>
        <p:txBody>
          <a:bodyPr wrap="none" anchor="ctr"/>
          <a:lstStyle/>
          <a:p>
            <a:endParaRPr lang="zh-CN" altLang="en-US"/>
          </a:p>
        </p:txBody>
      </p:sp>
      <p:sp>
        <p:nvSpPr>
          <p:cNvPr id="124943" name="Line 15"/>
          <p:cNvSpPr>
            <a:spLocks noChangeShapeType="1"/>
          </p:cNvSpPr>
          <p:nvPr/>
        </p:nvSpPr>
        <p:spPr bwMode="auto">
          <a:xfrm flipH="1">
            <a:off x="5029200" y="4724400"/>
            <a:ext cx="304800" cy="762000"/>
          </a:xfrm>
          <a:prstGeom prst="line">
            <a:avLst/>
          </a:prstGeom>
          <a:noFill/>
          <a:ln w="38100">
            <a:solidFill>
              <a:schemeClr val="accent2"/>
            </a:solidFill>
            <a:round/>
            <a:headEnd/>
            <a:tailEnd/>
          </a:ln>
          <a:effectLst/>
        </p:spPr>
        <p:txBody>
          <a:bodyPr wrap="none" anchor="ctr"/>
          <a:lstStyle/>
          <a:p>
            <a:endParaRPr lang="zh-CN" altLang="en-US"/>
          </a:p>
        </p:txBody>
      </p:sp>
      <p:sp>
        <p:nvSpPr>
          <p:cNvPr id="124944" name="Line 16"/>
          <p:cNvSpPr>
            <a:spLocks noChangeShapeType="1"/>
          </p:cNvSpPr>
          <p:nvPr/>
        </p:nvSpPr>
        <p:spPr bwMode="auto">
          <a:xfrm>
            <a:off x="5638800" y="4765675"/>
            <a:ext cx="381000" cy="304800"/>
          </a:xfrm>
          <a:prstGeom prst="line">
            <a:avLst/>
          </a:prstGeom>
          <a:noFill/>
          <a:ln w="38100">
            <a:solidFill>
              <a:schemeClr val="accent2"/>
            </a:solidFill>
            <a:round/>
            <a:headEnd/>
            <a:tailEnd/>
          </a:ln>
          <a:effectLst/>
        </p:spPr>
        <p:txBody>
          <a:bodyPr wrap="none" anchor="ctr"/>
          <a:lstStyle/>
          <a:p>
            <a:endParaRPr lang="zh-CN" altLang="en-US"/>
          </a:p>
        </p:txBody>
      </p:sp>
      <p:sp>
        <p:nvSpPr>
          <p:cNvPr id="124945" name="Line 17"/>
          <p:cNvSpPr>
            <a:spLocks noChangeShapeType="1"/>
          </p:cNvSpPr>
          <p:nvPr/>
        </p:nvSpPr>
        <p:spPr bwMode="auto">
          <a:xfrm>
            <a:off x="6913563" y="4135438"/>
            <a:ext cx="533400" cy="304800"/>
          </a:xfrm>
          <a:prstGeom prst="line">
            <a:avLst/>
          </a:prstGeom>
          <a:noFill/>
          <a:ln w="38100">
            <a:solidFill>
              <a:schemeClr val="accent2"/>
            </a:solidFill>
            <a:round/>
            <a:headEnd/>
            <a:tailEnd/>
          </a:ln>
          <a:effectLst/>
        </p:spPr>
        <p:txBody>
          <a:bodyPr wrap="none" anchor="ctr"/>
          <a:lstStyle/>
          <a:p>
            <a:endParaRPr lang="zh-CN" altLang="en-US"/>
          </a:p>
        </p:txBody>
      </p:sp>
      <p:sp>
        <p:nvSpPr>
          <p:cNvPr id="124946" name="Line 18"/>
          <p:cNvSpPr>
            <a:spLocks noChangeShapeType="1"/>
          </p:cNvSpPr>
          <p:nvPr/>
        </p:nvSpPr>
        <p:spPr bwMode="auto">
          <a:xfrm flipH="1">
            <a:off x="7010400" y="4835525"/>
            <a:ext cx="339725" cy="574675"/>
          </a:xfrm>
          <a:prstGeom prst="line">
            <a:avLst/>
          </a:prstGeom>
          <a:noFill/>
          <a:ln w="38100">
            <a:solidFill>
              <a:schemeClr val="accent2"/>
            </a:solidFill>
            <a:round/>
            <a:headEnd/>
            <a:tailEnd/>
          </a:ln>
          <a:effectLst/>
        </p:spPr>
        <p:txBody>
          <a:bodyPr wrap="none" anchor="ctr"/>
          <a:lstStyle/>
          <a:p>
            <a:endParaRPr lang="zh-CN" altLang="en-US"/>
          </a:p>
        </p:txBody>
      </p:sp>
      <p:sp>
        <p:nvSpPr>
          <p:cNvPr id="124947" name="Line 19"/>
          <p:cNvSpPr>
            <a:spLocks noChangeShapeType="1"/>
          </p:cNvSpPr>
          <p:nvPr/>
        </p:nvSpPr>
        <p:spPr bwMode="auto">
          <a:xfrm>
            <a:off x="7716838" y="4786313"/>
            <a:ext cx="360362" cy="401637"/>
          </a:xfrm>
          <a:prstGeom prst="line">
            <a:avLst/>
          </a:prstGeom>
          <a:noFill/>
          <a:ln w="38100">
            <a:solidFill>
              <a:schemeClr val="accent2"/>
            </a:solidFill>
            <a:round/>
            <a:headEnd/>
            <a:tailEnd/>
          </a:ln>
          <a:effectLst/>
        </p:spPr>
        <p:txBody>
          <a:bodyPr wrap="none" anchor="ctr"/>
          <a:lstStyle/>
          <a:p>
            <a:endParaRPr lang="zh-CN" altLang="en-US"/>
          </a:p>
        </p:txBody>
      </p:sp>
      <p:sp>
        <p:nvSpPr>
          <p:cNvPr id="124948" name="Text Box 20"/>
          <p:cNvSpPr txBox="1">
            <a:spLocks noChangeArrowheads="1"/>
          </p:cNvSpPr>
          <p:nvPr/>
        </p:nvSpPr>
        <p:spPr bwMode="auto">
          <a:xfrm>
            <a:off x="304800" y="3048000"/>
            <a:ext cx="3198813" cy="641350"/>
          </a:xfrm>
          <a:prstGeom prst="rect">
            <a:avLst/>
          </a:prstGeom>
          <a:noFill/>
          <a:ln w="9525">
            <a:noFill/>
            <a:miter lim="800000"/>
            <a:headEnd/>
            <a:tailEnd/>
          </a:ln>
          <a:effectLst/>
        </p:spPr>
        <p:txBody>
          <a:bodyPr wrap="none">
            <a:spAutoFit/>
          </a:bodyPr>
          <a:lstStyle/>
          <a:p>
            <a:r>
              <a:rPr lang="zh-CN" altLang="en-US" sz="3200" b="1">
                <a:solidFill>
                  <a:srgbClr val="A50021"/>
                </a:solidFill>
                <a:ea typeface="楷体_GB2312" pitchFamily="49" charset="-122"/>
              </a:rPr>
              <a:t>折半查找</a:t>
            </a:r>
            <a:r>
              <a:rPr lang="zh-CN" altLang="en-US" sz="3600" b="1">
                <a:solidFill>
                  <a:srgbClr val="00006C"/>
                </a:solidFill>
                <a:ea typeface="隶书" pitchFamily="49" charset="-122"/>
              </a:rPr>
              <a:t>判定树</a:t>
            </a:r>
          </a:p>
        </p:txBody>
      </p:sp>
      <p:graphicFrame>
        <p:nvGraphicFramePr>
          <p:cNvPr id="124949" name="Object 21"/>
          <p:cNvGraphicFramePr>
            <a:graphicFrameLocks noChangeAspect="1"/>
          </p:cNvGraphicFramePr>
          <p:nvPr/>
        </p:nvGraphicFramePr>
        <p:xfrm>
          <a:off x="304800" y="1933575"/>
          <a:ext cx="8505825" cy="1266825"/>
        </p:xfrm>
        <a:graphic>
          <a:graphicData uri="http://schemas.openxmlformats.org/presentationml/2006/ole">
            <mc:AlternateContent xmlns:mc="http://schemas.openxmlformats.org/markup-compatibility/2006">
              <mc:Choice xmlns:v="urn:schemas-microsoft-com:vml" Requires="v">
                <p:oleObj spid="_x0000_s124950" name="文档" r:id="rId4" imgW="8503920" imgH="1267968" progId="Word.Document.8">
                  <p:embed/>
                </p:oleObj>
              </mc:Choice>
              <mc:Fallback>
                <p:oleObj name="文档" r:id="rId4" imgW="8503920" imgH="1267968" progId="Word.Document.8">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933575"/>
                        <a:ext cx="8505825" cy="1266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50" name="Text Box 22"/>
          <p:cNvSpPr txBox="1">
            <a:spLocks noChangeArrowheads="1"/>
          </p:cNvSpPr>
          <p:nvPr/>
        </p:nvSpPr>
        <p:spPr bwMode="auto">
          <a:xfrm>
            <a:off x="4572000" y="2359025"/>
            <a:ext cx="412750" cy="641350"/>
          </a:xfrm>
          <a:prstGeom prst="rect">
            <a:avLst/>
          </a:prstGeom>
          <a:noFill/>
          <a:ln w="9525">
            <a:noFill/>
            <a:miter lim="800000"/>
            <a:headEnd/>
            <a:tailEnd/>
          </a:ln>
          <a:effectLst/>
        </p:spPr>
        <p:txBody>
          <a:bodyPr wrap="none">
            <a:spAutoFit/>
          </a:bodyPr>
          <a:lstStyle/>
          <a:p>
            <a:r>
              <a:rPr lang="en-US" altLang="zh-CN" sz="3600" b="1">
                <a:solidFill>
                  <a:srgbClr val="E81ECB"/>
                </a:solidFill>
              </a:rPr>
              <a:t>1</a:t>
            </a:r>
            <a:endParaRPr lang="en-US" altLang="zh-CN" b="1">
              <a:solidFill>
                <a:srgbClr val="E81ECB"/>
              </a:solidFill>
            </a:endParaRPr>
          </a:p>
        </p:txBody>
      </p:sp>
      <p:sp>
        <p:nvSpPr>
          <p:cNvPr id="124951" name="Text Box 23"/>
          <p:cNvSpPr txBox="1">
            <a:spLocks noChangeArrowheads="1"/>
          </p:cNvSpPr>
          <p:nvPr/>
        </p:nvSpPr>
        <p:spPr bwMode="auto">
          <a:xfrm>
            <a:off x="2514600" y="2359025"/>
            <a:ext cx="412750" cy="641350"/>
          </a:xfrm>
          <a:prstGeom prst="rect">
            <a:avLst/>
          </a:prstGeom>
          <a:noFill/>
          <a:ln w="9525">
            <a:noFill/>
            <a:miter lim="800000"/>
            <a:headEnd/>
            <a:tailEnd/>
          </a:ln>
          <a:effectLst/>
        </p:spPr>
        <p:txBody>
          <a:bodyPr wrap="none">
            <a:spAutoFit/>
          </a:bodyPr>
          <a:lstStyle/>
          <a:p>
            <a:r>
              <a:rPr lang="en-US" altLang="zh-CN" sz="3600" b="1">
                <a:solidFill>
                  <a:srgbClr val="3333CC"/>
                </a:solidFill>
              </a:rPr>
              <a:t>2</a:t>
            </a:r>
            <a:endParaRPr lang="en-US" altLang="zh-CN" b="1">
              <a:solidFill>
                <a:srgbClr val="3333CC"/>
              </a:solidFill>
            </a:endParaRPr>
          </a:p>
        </p:txBody>
      </p:sp>
      <p:sp>
        <p:nvSpPr>
          <p:cNvPr id="124952" name="Text Box 24"/>
          <p:cNvSpPr txBox="1">
            <a:spLocks noChangeArrowheads="1"/>
          </p:cNvSpPr>
          <p:nvPr/>
        </p:nvSpPr>
        <p:spPr bwMode="auto">
          <a:xfrm>
            <a:off x="6661150" y="2359025"/>
            <a:ext cx="412750" cy="641350"/>
          </a:xfrm>
          <a:prstGeom prst="rect">
            <a:avLst/>
          </a:prstGeom>
          <a:noFill/>
          <a:ln w="9525">
            <a:noFill/>
            <a:miter lim="800000"/>
            <a:headEnd/>
            <a:tailEnd/>
          </a:ln>
          <a:effectLst/>
        </p:spPr>
        <p:txBody>
          <a:bodyPr wrap="none">
            <a:spAutoFit/>
          </a:bodyPr>
          <a:lstStyle/>
          <a:p>
            <a:r>
              <a:rPr lang="en-US" altLang="zh-CN" sz="3600" b="1">
                <a:solidFill>
                  <a:srgbClr val="3333CC"/>
                </a:solidFill>
              </a:rPr>
              <a:t>2</a:t>
            </a:r>
            <a:endParaRPr lang="en-US" altLang="zh-CN" b="1">
              <a:solidFill>
                <a:srgbClr val="3333CC"/>
              </a:solidFill>
            </a:endParaRPr>
          </a:p>
        </p:txBody>
      </p:sp>
      <p:sp>
        <p:nvSpPr>
          <p:cNvPr id="124953" name="Text Box 25"/>
          <p:cNvSpPr txBox="1">
            <a:spLocks noChangeArrowheads="1"/>
          </p:cNvSpPr>
          <p:nvPr/>
        </p:nvSpPr>
        <p:spPr bwMode="auto">
          <a:xfrm>
            <a:off x="1143000" y="2359025"/>
            <a:ext cx="412750" cy="641350"/>
          </a:xfrm>
          <a:prstGeom prst="rect">
            <a:avLst/>
          </a:prstGeom>
          <a:noFill/>
          <a:ln w="9525">
            <a:noFill/>
            <a:miter lim="800000"/>
            <a:headEnd/>
            <a:tailEnd/>
          </a:ln>
          <a:effectLst/>
        </p:spPr>
        <p:txBody>
          <a:bodyPr wrap="none">
            <a:spAutoFit/>
          </a:bodyPr>
          <a:lstStyle/>
          <a:p>
            <a:r>
              <a:rPr lang="en-US" altLang="zh-CN" sz="3600" b="1">
                <a:solidFill>
                  <a:srgbClr val="FF3300"/>
                </a:solidFill>
              </a:rPr>
              <a:t>3</a:t>
            </a:r>
            <a:endParaRPr lang="en-US" altLang="zh-CN" b="1">
              <a:solidFill>
                <a:srgbClr val="FF3300"/>
              </a:solidFill>
            </a:endParaRPr>
          </a:p>
        </p:txBody>
      </p:sp>
      <p:sp>
        <p:nvSpPr>
          <p:cNvPr id="124954" name="Text Box 26"/>
          <p:cNvSpPr txBox="1">
            <a:spLocks noChangeArrowheads="1"/>
          </p:cNvSpPr>
          <p:nvPr/>
        </p:nvSpPr>
        <p:spPr bwMode="auto">
          <a:xfrm>
            <a:off x="3200400" y="2359025"/>
            <a:ext cx="412750" cy="641350"/>
          </a:xfrm>
          <a:prstGeom prst="rect">
            <a:avLst/>
          </a:prstGeom>
          <a:noFill/>
          <a:ln w="9525">
            <a:noFill/>
            <a:miter lim="800000"/>
            <a:headEnd/>
            <a:tailEnd/>
          </a:ln>
          <a:effectLst/>
        </p:spPr>
        <p:txBody>
          <a:bodyPr wrap="none">
            <a:spAutoFit/>
          </a:bodyPr>
          <a:lstStyle/>
          <a:p>
            <a:r>
              <a:rPr lang="en-US" altLang="zh-CN" sz="3600" b="1">
                <a:solidFill>
                  <a:srgbClr val="FF3300"/>
                </a:solidFill>
              </a:rPr>
              <a:t>3</a:t>
            </a:r>
            <a:endParaRPr lang="en-US" altLang="zh-CN" b="1">
              <a:solidFill>
                <a:srgbClr val="FF3300"/>
              </a:solidFill>
            </a:endParaRPr>
          </a:p>
        </p:txBody>
      </p:sp>
      <p:sp>
        <p:nvSpPr>
          <p:cNvPr id="124955" name="Text Box 27"/>
          <p:cNvSpPr txBox="1">
            <a:spLocks noChangeArrowheads="1"/>
          </p:cNvSpPr>
          <p:nvPr/>
        </p:nvSpPr>
        <p:spPr bwMode="auto">
          <a:xfrm>
            <a:off x="5289550" y="2359025"/>
            <a:ext cx="412750" cy="641350"/>
          </a:xfrm>
          <a:prstGeom prst="rect">
            <a:avLst/>
          </a:prstGeom>
          <a:noFill/>
          <a:ln w="9525">
            <a:noFill/>
            <a:miter lim="800000"/>
            <a:headEnd/>
            <a:tailEnd/>
          </a:ln>
          <a:effectLst/>
        </p:spPr>
        <p:txBody>
          <a:bodyPr wrap="none">
            <a:spAutoFit/>
          </a:bodyPr>
          <a:lstStyle/>
          <a:p>
            <a:r>
              <a:rPr lang="en-US" altLang="zh-CN" sz="3600" b="1">
                <a:solidFill>
                  <a:srgbClr val="FF3300"/>
                </a:solidFill>
              </a:rPr>
              <a:t>3</a:t>
            </a:r>
            <a:endParaRPr lang="en-US" altLang="zh-CN" b="1">
              <a:solidFill>
                <a:srgbClr val="FF3300"/>
              </a:solidFill>
            </a:endParaRPr>
          </a:p>
        </p:txBody>
      </p:sp>
      <p:sp>
        <p:nvSpPr>
          <p:cNvPr id="124956" name="Text Box 28"/>
          <p:cNvSpPr txBox="1">
            <a:spLocks noChangeArrowheads="1"/>
          </p:cNvSpPr>
          <p:nvPr/>
        </p:nvSpPr>
        <p:spPr bwMode="auto">
          <a:xfrm>
            <a:off x="7346950" y="2359025"/>
            <a:ext cx="412750" cy="641350"/>
          </a:xfrm>
          <a:prstGeom prst="rect">
            <a:avLst/>
          </a:prstGeom>
          <a:noFill/>
          <a:ln w="9525">
            <a:noFill/>
            <a:miter lim="800000"/>
            <a:headEnd/>
            <a:tailEnd/>
          </a:ln>
          <a:effectLst/>
        </p:spPr>
        <p:txBody>
          <a:bodyPr wrap="none">
            <a:spAutoFit/>
          </a:bodyPr>
          <a:lstStyle/>
          <a:p>
            <a:r>
              <a:rPr lang="en-US" altLang="zh-CN" sz="3600" b="1">
                <a:solidFill>
                  <a:srgbClr val="FF3300"/>
                </a:solidFill>
              </a:rPr>
              <a:t>3</a:t>
            </a:r>
            <a:endParaRPr lang="en-US" altLang="zh-CN" b="1">
              <a:solidFill>
                <a:srgbClr val="FF3300"/>
              </a:solidFill>
            </a:endParaRPr>
          </a:p>
        </p:txBody>
      </p:sp>
      <p:sp>
        <p:nvSpPr>
          <p:cNvPr id="124957" name="Text Box 29"/>
          <p:cNvSpPr txBox="1">
            <a:spLocks noChangeArrowheads="1"/>
          </p:cNvSpPr>
          <p:nvPr/>
        </p:nvSpPr>
        <p:spPr bwMode="auto">
          <a:xfrm>
            <a:off x="1844675" y="2359025"/>
            <a:ext cx="412750" cy="641350"/>
          </a:xfrm>
          <a:prstGeom prst="rect">
            <a:avLst/>
          </a:prstGeom>
          <a:noFill/>
          <a:ln w="9525">
            <a:noFill/>
            <a:miter lim="800000"/>
            <a:headEnd/>
            <a:tailEnd/>
          </a:ln>
          <a:effectLst/>
        </p:spPr>
        <p:txBody>
          <a:bodyPr wrap="none">
            <a:spAutoFit/>
          </a:bodyPr>
          <a:lstStyle/>
          <a:p>
            <a:r>
              <a:rPr lang="en-US" altLang="zh-CN" sz="3600" b="1">
                <a:solidFill>
                  <a:srgbClr val="006600"/>
                </a:solidFill>
              </a:rPr>
              <a:t>4</a:t>
            </a:r>
          </a:p>
        </p:txBody>
      </p:sp>
      <p:sp>
        <p:nvSpPr>
          <p:cNvPr id="124958" name="Text Box 30"/>
          <p:cNvSpPr txBox="1">
            <a:spLocks noChangeArrowheads="1"/>
          </p:cNvSpPr>
          <p:nvPr/>
        </p:nvSpPr>
        <p:spPr bwMode="auto">
          <a:xfrm>
            <a:off x="3917950" y="2359025"/>
            <a:ext cx="412750" cy="641350"/>
          </a:xfrm>
          <a:prstGeom prst="rect">
            <a:avLst/>
          </a:prstGeom>
          <a:noFill/>
          <a:ln w="9525">
            <a:noFill/>
            <a:miter lim="800000"/>
            <a:headEnd/>
            <a:tailEnd/>
          </a:ln>
          <a:effectLst/>
        </p:spPr>
        <p:txBody>
          <a:bodyPr wrap="none">
            <a:spAutoFit/>
          </a:bodyPr>
          <a:lstStyle/>
          <a:p>
            <a:r>
              <a:rPr lang="en-US" altLang="zh-CN" sz="3600" b="1">
                <a:solidFill>
                  <a:srgbClr val="006600"/>
                </a:solidFill>
              </a:rPr>
              <a:t>4</a:t>
            </a:r>
          </a:p>
        </p:txBody>
      </p:sp>
      <p:sp>
        <p:nvSpPr>
          <p:cNvPr id="124959" name="Text Box 31"/>
          <p:cNvSpPr txBox="1">
            <a:spLocks noChangeArrowheads="1"/>
          </p:cNvSpPr>
          <p:nvPr/>
        </p:nvSpPr>
        <p:spPr bwMode="auto">
          <a:xfrm>
            <a:off x="5988050" y="2359025"/>
            <a:ext cx="488950" cy="641350"/>
          </a:xfrm>
          <a:prstGeom prst="rect">
            <a:avLst/>
          </a:prstGeom>
          <a:noFill/>
          <a:ln w="9525">
            <a:noFill/>
            <a:miter lim="800000"/>
            <a:headEnd/>
            <a:tailEnd/>
          </a:ln>
          <a:effectLst/>
        </p:spPr>
        <p:txBody>
          <a:bodyPr>
            <a:spAutoFit/>
          </a:bodyPr>
          <a:lstStyle/>
          <a:p>
            <a:r>
              <a:rPr lang="en-US" altLang="zh-CN" sz="3600" b="1">
                <a:solidFill>
                  <a:srgbClr val="006600"/>
                </a:solidFill>
              </a:rPr>
              <a:t>4</a:t>
            </a:r>
            <a:r>
              <a:rPr lang="en-US" altLang="zh-CN" sz="3600" b="1">
                <a:solidFill>
                  <a:srgbClr val="9D9DFF"/>
                </a:solidFill>
              </a:rPr>
              <a:t> </a:t>
            </a:r>
          </a:p>
        </p:txBody>
      </p:sp>
      <p:sp>
        <p:nvSpPr>
          <p:cNvPr id="124960" name="Text Box 32"/>
          <p:cNvSpPr txBox="1">
            <a:spLocks noChangeArrowheads="1"/>
          </p:cNvSpPr>
          <p:nvPr/>
        </p:nvSpPr>
        <p:spPr bwMode="auto">
          <a:xfrm>
            <a:off x="8016875" y="2359025"/>
            <a:ext cx="441325" cy="641350"/>
          </a:xfrm>
          <a:prstGeom prst="rect">
            <a:avLst/>
          </a:prstGeom>
          <a:noFill/>
          <a:ln w="9525">
            <a:noFill/>
            <a:miter lim="800000"/>
            <a:headEnd/>
            <a:tailEnd/>
          </a:ln>
          <a:effectLst/>
        </p:spPr>
        <p:txBody>
          <a:bodyPr>
            <a:spAutoFit/>
          </a:bodyPr>
          <a:lstStyle/>
          <a:p>
            <a:r>
              <a:rPr lang="en-US" altLang="zh-CN" sz="3600" b="1">
                <a:solidFill>
                  <a:srgbClr val="006600"/>
                </a:solidFill>
              </a:rPr>
              <a:t>4</a:t>
            </a:r>
            <a:endParaRPr lang="en-US" altLang="zh-CN" sz="3600" b="1">
              <a:solidFill>
                <a:srgbClr val="9D9DFF"/>
              </a:solidFill>
            </a:endParaRPr>
          </a:p>
        </p:txBody>
      </p:sp>
      <p:sp>
        <p:nvSpPr>
          <p:cNvPr id="124961" name="Oval 33"/>
          <p:cNvSpPr>
            <a:spLocks noChangeArrowheads="1"/>
          </p:cNvSpPr>
          <p:nvPr/>
        </p:nvSpPr>
        <p:spPr bwMode="auto">
          <a:xfrm>
            <a:off x="4191000" y="3352800"/>
            <a:ext cx="609600" cy="533400"/>
          </a:xfrm>
          <a:prstGeom prst="ellipse">
            <a:avLst/>
          </a:prstGeom>
          <a:solidFill>
            <a:srgbClr val="CCFFCC"/>
          </a:solidFill>
          <a:ln w="28575" cap="sq">
            <a:solidFill>
              <a:schemeClr val="tx1"/>
            </a:solidFill>
            <a:round/>
            <a:headEnd type="none" w="sm" len="sm"/>
            <a:tailEnd type="none" w="sm" len="sm"/>
          </a:ln>
          <a:effectLst/>
        </p:spPr>
        <p:txBody>
          <a:bodyPr wrap="none" anchor="ctr"/>
          <a:lstStyle/>
          <a:p>
            <a:pPr algn="ctr"/>
            <a:r>
              <a:rPr lang="en-US" altLang="zh-CN" sz="4000" b="1">
                <a:solidFill>
                  <a:srgbClr val="006600"/>
                </a:solidFill>
              </a:rPr>
              <a:t>6</a:t>
            </a:r>
            <a:endParaRPr lang="en-US" altLang="zh-CN" b="1"/>
          </a:p>
        </p:txBody>
      </p:sp>
      <p:sp>
        <p:nvSpPr>
          <p:cNvPr id="124962" name="Oval 34"/>
          <p:cNvSpPr>
            <a:spLocks noChangeArrowheads="1"/>
          </p:cNvSpPr>
          <p:nvPr/>
        </p:nvSpPr>
        <p:spPr bwMode="auto">
          <a:xfrm>
            <a:off x="1828800" y="3810000"/>
            <a:ext cx="609600" cy="533400"/>
          </a:xfrm>
          <a:prstGeom prst="ellipse">
            <a:avLst/>
          </a:prstGeom>
          <a:solidFill>
            <a:srgbClr val="CCFFFF"/>
          </a:solidFill>
          <a:ln w="28575" cap="sq">
            <a:solidFill>
              <a:schemeClr val="tx1"/>
            </a:solidFill>
            <a:round/>
            <a:headEnd type="none" w="sm" len="sm"/>
            <a:tailEnd type="none" w="sm" len="sm"/>
          </a:ln>
          <a:effectLst/>
        </p:spPr>
        <p:txBody>
          <a:bodyPr wrap="none" anchor="ctr"/>
          <a:lstStyle/>
          <a:p>
            <a:pPr algn="ctr"/>
            <a:r>
              <a:rPr lang="en-US" altLang="zh-CN" sz="4000" b="1">
                <a:solidFill>
                  <a:srgbClr val="3333CC"/>
                </a:solidFill>
              </a:rPr>
              <a:t>3</a:t>
            </a:r>
            <a:endParaRPr lang="en-US" altLang="zh-CN" b="1">
              <a:solidFill>
                <a:srgbClr val="3333CC"/>
              </a:solidFill>
            </a:endParaRPr>
          </a:p>
        </p:txBody>
      </p:sp>
      <p:sp>
        <p:nvSpPr>
          <p:cNvPr id="124963" name="Oval 35"/>
          <p:cNvSpPr>
            <a:spLocks noChangeArrowheads="1"/>
          </p:cNvSpPr>
          <p:nvPr/>
        </p:nvSpPr>
        <p:spPr bwMode="auto">
          <a:xfrm>
            <a:off x="6324600" y="3810000"/>
            <a:ext cx="609600" cy="533400"/>
          </a:xfrm>
          <a:prstGeom prst="ellipse">
            <a:avLst/>
          </a:prstGeom>
          <a:solidFill>
            <a:srgbClr val="CCFFFF"/>
          </a:solidFill>
          <a:ln w="28575" cap="sq">
            <a:solidFill>
              <a:schemeClr val="tx1"/>
            </a:solidFill>
            <a:round/>
            <a:headEnd type="none" w="sm" len="sm"/>
            <a:tailEnd type="none" w="sm" len="sm"/>
          </a:ln>
          <a:effectLst/>
        </p:spPr>
        <p:txBody>
          <a:bodyPr wrap="none" anchor="ctr"/>
          <a:lstStyle/>
          <a:p>
            <a:pPr algn="ctr"/>
            <a:r>
              <a:rPr lang="en-US" altLang="zh-CN" sz="4000" b="1">
                <a:solidFill>
                  <a:srgbClr val="3333CC"/>
                </a:solidFill>
              </a:rPr>
              <a:t>9</a:t>
            </a:r>
            <a:endParaRPr lang="en-US" altLang="zh-CN" b="1">
              <a:solidFill>
                <a:srgbClr val="3333CC"/>
              </a:solidFill>
            </a:endParaRPr>
          </a:p>
        </p:txBody>
      </p:sp>
      <p:sp>
        <p:nvSpPr>
          <p:cNvPr id="124964" name="Oval 36"/>
          <p:cNvSpPr>
            <a:spLocks noChangeArrowheads="1"/>
          </p:cNvSpPr>
          <p:nvPr/>
        </p:nvSpPr>
        <p:spPr bwMode="auto">
          <a:xfrm>
            <a:off x="990600" y="4419600"/>
            <a:ext cx="609600" cy="533400"/>
          </a:xfrm>
          <a:prstGeom prst="ellipse">
            <a:avLst/>
          </a:prstGeom>
          <a:solidFill>
            <a:srgbClr val="FFCCFF"/>
          </a:solidFill>
          <a:ln w="28575" cap="sq">
            <a:solidFill>
              <a:schemeClr val="tx1"/>
            </a:solidFill>
            <a:round/>
            <a:headEnd type="none" w="sm" len="sm"/>
            <a:tailEnd type="none" w="sm" len="sm"/>
          </a:ln>
          <a:effectLst/>
        </p:spPr>
        <p:txBody>
          <a:bodyPr wrap="none" anchor="ctr"/>
          <a:lstStyle/>
          <a:p>
            <a:pPr algn="ctr"/>
            <a:r>
              <a:rPr lang="en-US" altLang="zh-CN" sz="4000" b="1">
                <a:solidFill>
                  <a:srgbClr val="FF3300"/>
                </a:solidFill>
              </a:rPr>
              <a:t>1</a:t>
            </a:r>
            <a:endParaRPr lang="en-US" altLang="zh-CN" b="1">
              <a:solidFill>
                <a:srgbClr val="FF3300"/>
              </a:solidFill>
            </a:endParaRPr>
          </a:p>
        </p:txBody>
      </p:sp>
      <p:sp>
        <p:nvSpPr>
          <p:cNvPr id="124965" name="Oval 37"/>
          <p:cNvSpPr>
            <a:spLocks noChangeArrowheads="1"/>
          </p:cNvSpPr>
          <p:nvPr/>
        </p:nvSpPr>
        <p:spPr bwMode="auto">
          <a:xfrm>
            <a:off x="2743200" y="4419600"/>
            <a:ext cx="609600" cy="533400"/>
          </a:xfrm>
          <a:prstGeom prst="ellipse">
            <a:avLst/>
          </a:prstGeom>
          <a:solidFill>
            <a:srgbClr val="FFCCFF"/>
          </a:solidFill>
          <a:ln w="28575" cap="sq">
            <a:solidFill>
              <a:schemeClr val="tx1"/>
            </a:solidFill>
            <a:round/>
            <a:headEnd type="none" w="sm" len="sm"/>
            <a:tailEnd type="none" w="sm" len="sm"/>
          </a:ln>
          <a:effectLst/>
        </p:spPr>
        <p:txBody>
          <a:bodyPr wrap="none" anchor="ctr"/>
          <a:lstStyle/>
          <a:p>
            <a:pPr algn="ctr"/>
            <a:r>
              <a:rPr lang="en-US" altLang="zh-CN" sz="4000" b="1">
                <a:solidFill>
                  <a:srgbClr val="FF3300"/>
                </a:solidFill>
              </a:rPr>
              <a:t>4</a:t>
            </a:r>
            <a:endParaRPr lang="en-US" altLang="zh-CN" b="1">
              <a:solidFill>
                <a:srgbClr val="FF3300"/>
              </a:solidFill>
            </a:endParaRPr>
          </a:p>
        </p:txBody>
      </p:sp>
      <p:sp>
        <p:nvSpPr>
          <p:cNvPr id="124966" name="Oval 38"/>
          <p:cNvSpPr>
            <a:spLocks noChangeArrowheads="1"/>
          </p:cNvSpPr>
          <p:nvPr/>
        </p:nvSpPr>
        <p:spPr bwMode="auto">
          <a:xfrm>
            <a:off x="5181600" y="4343400"/>
            <a:ext cx="609600" cy="533400"/>
          </a:xfrm>
          <a:prstGeom prst="ellipse">
            <a:avLst/>
          </a:prstGeom>
          <a:solidFill>
            <a:srgbClr val="FFCCFF"/>
          </a:solidFill>
          <a:ln w="28575" cap="sq">
            <a:solidFill>
              <a:schemeClr val="tx1"/>
            </a:solidFill>
            <a:round/>
            <a:headEnd type="none" w="sm" len="sm"/>
            <a:tailEnd type="none" w="sm" len="sm"/>
          </a:ln>
          <a:effectLst/>
        </p:spPr>
        <p:txBody>
          <a:bodyPr wrap="none" anchor="ctr"/>
          <a:lstStyle/>
          <a:p>
            <a:pPr algn="ctr"/>
            <a:r>
              <a:rPr lang="en-US" altLang="zh-CN" sz="4000" b="1">
                <a:solidFill>
                  <a:srgbClr val="FF3300"/>
                </a:solidFill>
              </a:rPr>
              <a:t>7</a:t>
            </a:r>
            <a:endParaRPr lang="en-US" altLang="zh-CN" b="1">
              <a:solidFill>
                <a:srgbClr val="FF3300"/>
              </a:solidFill>
            </a:endParaRPr>
          </a:p>
        </p:txBody>
      </p:sp>
      <p:sp>
        <p:nvSpPr>
          <p:cNvPr id="124967" name="Oval 39"/>
          <p:cNvSpPr>
            <a:spLocks noChangeArrowheads="1"/>
          </p:cNvSpPr>
          <p:nvPr/>
        </p:nvSpPr>
        <p:spPr bwMode="auto">
          <a:xfrm>
            <a:off x="7239000" y="4419600"/>
            <a:ext cx="609600" cy="533400"/>
          </a:xfrm>
          <a:prstGeom prst="ellipse">
            <a:avLst/>
          </a:prstGeom>
          <a:solidFill>
            <a:srgbClr val="FFCCFF"/>
          </a:solidFill>
          <a:ln w="28575" cap="sq">
            <a:solidFill>
              <a:schemeClr val="tx1"/>
            </a:solidFill>
            <a:round/>
            <a:headEnd type="none" w="sm" len="sm"/>
            <a:tailEnd type="none" w="sm" len="sm"/>
          </a:ln>
          <a:effectLst/>
        </p:spPr>
        <p:txBody>
          <a:bodyPr wrap="none" anchor="ctr"/>
          <a:lstStyle/>
          <a:p>
            <a:pPr algn="ctr"/>
            <a:r>
              <a:rPr lang="en-US" altLang="zh-CN" sz="4000" b="1">
                <a:solidFill>
                  <a:srgbClr val="FF3300"/>
                </a:solidFill>
              </a:rPr>
              <a:t>10</a:t>
            </a:r>
            <a:endParaRPr lang="en-US" altLang="zh-CN" b="1">
              <a:solidFill>
                <a:srgbClr val="FF3300"/>
              </a:solidFill>
            </a:endParaRPr>
          </a:p>
        </p:txBody>
      </p:sp>
      <p:grpSp>
        <p:nvGrpSpPr>
          <p:cNvPr id="124968" name="Group 40"/>
          <p:cNvGrpSpPr>
            <a:grpSpLocks/>
          </p:cNvGrpSpPr>
          <p:nvPr/>
        </p:nvGrpSpPr>
        <p:grpSpPr bwMode="auto">
          <a:xfrm>
            <a:off x="762000" y="5410200"/>
            <a:ext cx="7924800" cy="914400"/>
            <a:chOff x="432" y="3408"/>
            <a:chExt cx="4992" cy="576"/>
          </a:xfrm>
        </p:grpSpPr>
        <p:sp>
          <p:nvSpPr>
            <p:cNvPr id="124969" name="Rectangle 41"/>
            <p:cNvSpPr>
              <a:spLocks noChangeArrowheads="1"/>
            </p:cNvSpPr>
            <p:nvPr/>
          </p:nvSpPr>
          <p:spPr bwMode="auto">
            <a:xfrm>
              <a:off x="432" y="3408"/>
              <a:ext cx="192" cy="288"/>
            </a:xfrm>
            <a:prstGeom prst="rect">
              <a:avLst/>
            </a:prstGeom>
            <a:solidFill>
              <a:srgbClr val="FFCC99"/>
            </a:solidFill>
            <a:ln w="9525">
              <a:solidFill>
                <a:schemeClr val="tx1"/>
              </a:solidFill>
              <a:miter lim="800000"/>
              <a:headEnd/>
              <a:tailEnd/>
            </a:ln>
            <a:effectLst/>
          </p:spPr>
          <p:txBody>
            <a:bodyPr wrap="none" anchor="ctr"/>
            <a:lstStyle/>
            <a:p>
              <a:endParaRPr lang="zh-CN" altLang="en-US"/>
            </a:p>
          </p:txBody>
        </p:sp>
        <p:sp>
          <p:nvSpPr>
            <p:cNvPr id="124970" name="Rectangle 42"/>
            <p:cNvSpPr>
              <a:spLocks noChangeArrowheads="1"/>
            </p:cNvSpPr>
            <p:nvPr/>
          </p:nvSpPr>
          <p:spPr bwMode="auto">
            <a:xfrm>
              <a:off x="912" y="3696"/>
              <a:ext cx="192" cy="288"/>
            </a:xfrm>
            <a:prstGeom prst="rect">
              <a:avLst/>
            </a:prstGeom>
            <a:solidFill>
              <a:srgbClr val="FFCC99"/>
            </a:solidFill>
            <a:ln w="9525">
              <a:solidFill>
                <a:schemeClr val="tx1"/>
              </a:solidFill>
              <a:miter lim="800000"/>
              <a:headEnd/>
              <a:tailEnd/>
            </a:ln>
            <a:effectLst/>
          </p:spPr>
          <p:txBody>
            <a:bodyPr wrap="none" anchor="ctr"/>
            <a:lstStyle/>
            <a:p>
              <a:endParaRPr lang="zh-CN" altLang="en-US"/>
            </a:p>
          </p:txBody>
        </p:sp>
        <p:sp>
          <p:nvSpPr>
            <p:cNvPr id="124971" name="Rectangle 43"/>
            <p:cNvSpPr>
              <a:spLocks noChangeArrowheads="1"/>
            </p:cNvSpPr>
            <p:nvPr/>
          </p:nvSpPr>
          <p:spPr bwMode="auto">
            <a:xfrm>
              <a:off x="1392" y="3696"/>
              <a:ext cx="192" cy="288"/>
            </a:xfrm>
            <a:prstGeom prst="rect">
              <a:avLst/>
            </a:prstGeom>
            <a:solidFill>
              <a:srgbClr val="FFCC99"/>
            </a:solidFill>
            <a:ln w="9525">
              <a:solidFill>
                <a:schemeClr val="tx1"/>
              </a:solidFill>
              <a:miter lim="800000"/>
              <a:headEnd/>
              <a:tailEnd/>
            </a:ln>
            <a:effectLst/>
          </p:spPr>
          <p:txBody>
            <a:bodyPr wrap="none" anchor="ctr"/>
            <a:lstStyle/>
            <a:p>
              <a:endParaRPr lang="zh-CN" altLang="en-US"/>
            </a:p>
          </p:txBody>
        </p:sp>
        <p:sp>
          <p:nvSpPr>
            <p:cNvPr id="124972" name="Rectangle 44"/>
            <p:cNvSpPr>
              <a:spLocks noChangeArrowheads="1"/>
            </p:cNvSpPr>
            <p:nvPr/>
          </p:nvSpPr>
          <p:spPr bwMode="auto">
            <a:xfrm>
              <a:off x="1680" y="3408"/>
              <a:ext cx="192" cy="288"/>
            </a:xfrm>
            <a:prstGeom prst="rect">
              <a:avLst/>
            </a:prstGeom>
            <a:solidFill>
              <a:srgbClr val="FFCC99"/>
            </a:solidFill>
            <a:ln w="9525">
              <a:solidFill>
                <a:schemeClr val="tx1"/>
              </a:solidFill>
              <a:miter lim="800000"/>
              <a:headEnd/>
              <a:tailEnd/>
            </a:ln>
            <a:effectLst/>
          </p:spPr>
          <p:txBody>
            <a:bodyPr wrap="none" anchor="ctr"/>
            <a:lstStyle/>
            <a:p>
              <a:endParaRPr lang="zh-CN" altLang="en-US"/>
            </a:p>
          </p:txBody>
        </p:sp>
        <p:sp>
          <p:nvSpPr>
            <p:cNvPr id="124973" name="Rectangle 45"/>
            <p:cNvSpPr>
              <a:spLocks noChangeArrowheads="1"/>
            </p:cNvSpPr>
            <p:nvPr/>
          </p:nvSpPr>
          <p:spPr bwMode="auto">
            <a:xfrm>
              <a:off x="2134" y="3696"/>
              <a:ext cx="192" cy="288"/>
            </a:xfrm>
            <a:prstGeom prst="rect">
              <a:avLst/>
            </a:prstGeom>
            <a:solidFill>
              <a:srgbClr val="FFCC99"/>
            </a:solidFill>
            <a:ln w="9525">
              <a:solidFill>
                <a:schemeClr val="tx1"/>
              </a:solidFill>
              <a:miter lim="800000"/>
              <a:headEnd/>
              <a:tailEnd/>
            </a:ln>
            <a:effectLst/>
          </p:spPr>
          <p:txBody>
            <a:bodyPr wrap="none" anchor="ctr"/>
            <a:lstStyle/>
            <a:p>
              <a:endParaRPr lang="zh-CN" altLang="en-US"/>
            </a:p>
          </p:txBody>
        </p:sp>
        <p:sp>
          <p:nvSpPr>
            <p:cNvPr id="124974" name="Rectangle 46"/>
            <p:cNvSpPr>
              <a:spLocks noChangeArrowheads="1"/>
            </p:cNvSpPr>
            <p:nvPr/>
          </p:nvSpPr>
          <p:spPr bwMode="auto">
            <a:xfrm>
              <a:off x="2601" y="3696"/>
              <a:ext cx="192" cy="288"/>
            </a:xfrm>
            <a:prstGeom prst="rect">
              <a:avLst/>
            </a:prstGeom>
            <a:solidFill>
              <a:srgbClr val="FFCC99"/>
            </a:solidFill>
            <a:ln w="9525">
              <a:solidFill>
                <a:schemeClr val="tx1"/>
              </a:solidFill>
              <a:miter lim="800000"/>
              <a:headEnd/>
              <a:tailEnd/>
            </a:ln>
            <a:effectLst/>
          </p:spPr>
          <p:txBody>
            <a:bodyPr wrap="none" anchor="ctr"/>
            <a:lstStyle/>
            <a:p>
              <a:endParaRPr lang="zh-CN" altLang="en-US"/>
            </a:p>
          </p:txBody>
        </p:sp>
        <p:sp>
          <p:nvSpPr>
            <p:cNvPr id="124975" name="Rectangle 47"/>
            <p:cNvSpPr>
              <a:spLocks noChangeArrowheads="1"/>
            </p:cNvSpPr>
            <p:nvPr/>
          </p:nvSpPr>
          <p:spPr bwMode="auto">
            <a:xfrm>
              <a:off x="3024" y="3408"/>
              <a:ext cx="192" cy="288"/>
            </a:xfrm>
            <a:prstGeom prst="rect">
              <a:avLst/>
            </a:prstGeom>
            <a:solidFill>
              <a:srgbClr val="FFCC99"/>
            </a:solidFill>
            <a:ln w="9525">
              <a:solidFill>
                <a:schemeClr val="tx1"/>
              </a:solidFill>
              <a:miter lim="800000"/>
              <a:headEnd/>
              <a:tailEnd/>
            </a:ln>
            <a:effectLst/>
          </p:spPr>
          <p:txBody>
            <a:bodyPr wrap="none" anchor="ctr"/>
            <a:lstStyle/>
            <a:p>
              <a:endParaRPr lang="zh-CN" altLang="en-US"/>
            </a:p>
          </p:txBody>
        </p:sp>
        <p:sp>
          <p:nvSpPr>
            <p:cNvPr id="124976" name="Rectangle 48"/>
            <p:cNvSpPr>
              <a:spLocks noChangeArrowheads="1"/>
            </p:cNvSpPr>
            <p:nvPr/>
          </p:nvSpPr>
          <p:spPr bwMode="auto">
            <a:xfrm>
              <a:off x="3504" y="3696"/>
              <a:ext cx="192" cy="288"/>
            </a:xfrm>
            <a:prstGeom prst="rect">
              <a:avLst/>
            </a:prstGeom>
            <a:solidFill>
              <a:srgbClr val="FFCC99"/>
            </a:solidFill>
            <a:ln w="9525">
              <a:solidFill>
                <a:schemeClr val="tx1"/>
              </a:solidFill>
              <a:miter lim="800000"/>
              <a:headEnd/>
              <a:tailEnd/>
            </a:ln>
            <a:effectLst/>
          </p:spPr>
          <p:txBody>
            <a:bodyPr wrap="none" anchor="ctr"/>
            <a:lstStyle/>
            <a:p>
              <a:endParaRPr lang="zh-CN" altLang="en-US"/>
            </a:p>
          </p:txBody>
        </p:sp>
        <p:sp>
          <p:nvSpPr>
            <p:cNvPr id="124977" name="Rectangle 49"/>
            <p:cNvSpPr>
              <a:spLocks noChangeArrowheads="1"/>
            </p:cNvSpPr>
            <p:nvPr/>
          </p:nvSpPr>
          <p:spPr bwMode="auto">
            <a:xfrm>
              <a:off x="3984" y="3696"/>
              <a:ext cx="192" cy="288"/>
            </a:xfrm>
            <a:prstGeom prst="rect">
              <a:avLst/>
            </a:prstGeom>
            <a:solidFill>
              <a:srgbClr val="FFCC99"/>
            </a:solidFill>
            <a:ln w="9525">
              <a:solidFill>
                <a:schemeClr val="tx1"/>
              </a:solidFill>
              <a:miter lim="800000"/>
              <a:headEnd/>
              <a:tailEnd/>
            </a:ln>
            <a:effectLst/>
          </p:spPr>
          <p:txBody>
            <a:bodyPr wrap="none" anchor="ctr"/>
            <a:lstStyle/>
            <a:p>
              <a:endParaRPr lang="zh-CN" altLang="en-US"/>
            </a:p>
          </p:txBody>
        </p:sp>
        <p:sp>
          <p:nvSpPr>
            <p:cNvPr id="124978" name="Rectangle 50"/>
            <p:cNvSpPr>
              <a:spLocks noChangeArrowheads="1"/>
            </p:cNvSpPr>
            <p:nvPr/>
          </p:nvSpPr>
          <p:spPr bwMode="auto">
            <a:xfrm>
              <a:off x="4320" y="3408"/>
              <a:ext cx="192" cy="288"/>
            </a:xfrm>
            <a:prstGeom prst="rect">
              <a:avLst/>
            </a:prstGeom>
            <a:solidFill>
              <a:srgbClr val="FFCC99"/>
            </a:solidFill>
            <a:ln w="9525">
              <a:solidFill>
                <a:schemeClr val="tx1"/>
              </a:solidFill>
              <a:miter lim="800000"/>
              <a:headEnd/>
              <a:tailEnd/>
            </a:ln>
            <a:effectLst/>
          </p:spPr>
          <p:txBody>
            <a:bodyPr wrap="none" anchor="ctr"/>
            <a:lstStyle/>
            <a:p>
              <a:endParaRPr lang="zh-CN" altLang="en-US"/>
            </a:p>
          </p:txBody>
        </p:sp>
        <p:sp>
          <p:nvSpPr>
            <p:cNvPr id="124979" name="Rectangle 51"/>
            <p:cNvSpPr>
              <a:spLocks noChangeArrowheads="1"/>
            </p:cNvSpPr>
            <p:nvPr/>
          </p:nvSpPr>
          <p:spPr bwMode="auto">
            <a:xfrm>
              <a:off x="4800" y="3696"/>
              <a:ext cx="192" cy="288"/>
            </a:xfrm>
            <a:prstGeom prst="rect">
              <a:avLst/>
            </a:prstGeom>
            <a:solidFill>
              <a:srgbClr val="FFCC99"/>
            </a:solidFill>
            <a:ln w="9525">
              <a:solidFill>
                <a:schemeClr val="tx1"/>
              </a:solidFill>
              <a:miter lim="800000"/>
              <a:headEnd/>
              <a:tailEnd/>
            </a:ln>
            <a:effectLst/>
          </p:spPr>
          <p:txBody>
            <a:bodyPr wrap="none" anchor="ctr"/>
            <a:lstStyle/>
            <a:p>
              <a:endParaRPr lang="zh-CN" altLang="en-US"/>
            </a:p>
          </p:txBody>
        </p:sp>
        <p:sp>
          <p:nvSpPr>
            <p:cNvPr id="124980" name="Rectangle 52"/>
            <p:cNvSpPr>
              <a:spLocks noChangeArrowheads="1"/>
            </p:cNvSpPr>
            <p:nvPr/>
          </p:nvSpPr>
          <p:spPr bwMode="auto">
            <a:xfrm>
              <a:off x="5232" y="3696"/>
              <a:ext cx="192" cy="288"/>
            </a:xfrm>
            <a:prstGeom prst="rect">
              <a:avLst/>
            </a:prstGeom>
            <a:solidFill>
              <a:srgbClr val="FFCC99"/>
            </a:solidFill>
            <a:ln w="9525">
              <a:solidFill>
                <a:schemeClr val="tx1"/>
              </a:solidFill>
              <a:miter lim="800000"/>
              <a:headEnd/>
              <a:tailEnd/>
            </a:ln>
            <a:effectLst/>
          </p:spPr>
          <p:txBody>
            <a:bodyPr wrap="none" anchor="ctr"/>
            <a:lstStyle/>
            <a:p>
              <a:endParaRPr lang="zh-CN" altLang="en-US"/>
            </a:p>
          </p:txBody>
        </p:sp>
        <p:sp>
          <p:nvSpPr>
            <p:cNvPr id="124981" name="Line 53"/>
            <p:cNvSpPr>
              <a:spLocks noChangeShapeType="1"/>
            </p:cNvSpPr>
            <p:nvPr/>
          </p:nvSpPr>
          <p:spPr bwMode="auto">
            <a:xfrm flipH="1">
              <a:off x="1008" y="3456"/>
              <a:ext cx="96" cy="240"/>
            </a:xfrm>
            <a:prstGeom prst="line">
              <a:avLst/>
            </a:prstGeom>
            <a:noFill/>
            <a:ln w="38100">
              <a:solidFill>
                <a:schemeClr val="accent2"/>
              </a:solidFill>
              <a:round/>
              <a:headEnd/>
              <a:tailEnd/>
            </a:ln>
            <a:effectLst/>
          </p:spPr>
          <p:txBody>
            <a:bodyPr wrap="none" anchor="ctr"/>
            <a:lstStyle/>
            <a:p>
              <a:endParaRPr lang="zh-CN" altLang="en-US"/>
            </a:p>
          </p:txBody>
        </p:sp>
        <p:sp>
          <p:nvSpPr>
            <p:cNvPr id="124982" name="Line 54"/>
            <p:cNvSpPr>
              <a:spLocks noChangeShapeType="1"/>
            </p:cNvSpPr>
            <p:nvPr/>
          </p:nvSpPr>
          <p:spPr bwMode="auto">
            <a:xfrm>
              <a:off x="1392" y="3456"/>
              <a:ext cx="96" cy="240"/>
            </a:xfrm>
            <a:prstGeom prst="line">
              <a:avLst/>
            </a:prstGeom>
            <a:noFill/>
            <a:ln w="38100">
              <a:solidFill>
                <a:schemeClr val="accent2"/>
              </a:solidFill>
              <a:round/>
              <a:headEnd/>
              <a:tailEnd/>
            </a:ln>
            <a:effectLst/>
          </p:spPr>
          <p:txBody>
            <a:bodyPr wrap="none" anchor="ctr"/>
            <a:lstStyle/>
            <a:p>
              <a:endParaRPr lang="zh-CN" altLang="en-US"/>
            </a:p>
          </p:txBody>
        </p:sp>
        <p:sp>
          <p:nvSpPr>
            <p:cNvPr id="124983" name="Line 55"/>
            <p:cNvSpPr>
              <a:spLocks noChangeShapeType="1"/>
            </p:cNvSpPr>
            <p:nvPr/>
          </p:nvSpPr>
          <p:spPr bwMode="auto">
            <a:xfrm>
              <a:off x="2553" y="3408"/>
              <a:ext cx="144" cy="288"/>
            </a:xfrm>
            <a:prstGeom prst="line">
              <a:avLst/>
            </a:prstGeom>
            <a:noFill/>
            <a:ln w="38100">
              <a:solidFill>
                <a:schemeClr val="accent2"/>
              </a:solidFill>
              <a:round/>
              <a:headEnd/>
              <a:tailEnd/>
            </a:ln>
            <a:effectLst/>
          </p:spPr>
          <p:txBody>
            <a:bodyPr wrap="none" anchor="ctr"/>
            <a:lstStyle/>
            <a:p>
              <a:endParaRPr lang="zh-CN" altLang="en-US"/>
            </a:p>
          </p:txBody>
        </p:sp>
        <p:sp>
          <p:nvSpPr>
            <p:cNvPr id="124984" name="Line 56"/>
            <p:cNvSpPr>
              <a:spLocks noChangeShapeType="1"/>
            </p:cNvSpPr>
            <p:nvPr/>
          </p:nvSpPr>
          <p:spPr bwMode="auto">
            <a:xfrm flipH="1">
              <a:off x="2230" y="3408"/>
              <a:ext cx="96" cy="288"/>
            </a:xfrm>
            <a:prstGeom prst="line">
              <a:avLst/>
            </a:prstGeom>
            <a:noFill/>
            <a:ln w="38100">
              <a:solidFill>
                <a:schemeClr val="accent2"/>
              </a:solidFill>
              <a:round/>
              <a:headEnd/>
              <a:tailEnd/>
            </a:ln>
            <a:effectLst/>
          </p:spPr>
          <p:txBody>
            <a:bodyPr wrap="none" anchor="ctr"/>
            <a:lstStyle/>
            <a:p>
              <a:endParaRPr lang="zh-CN" altLang="en-US"/>
            </a:p>
          </p:txBody>
        </p:sp>
        <p:sp>
          <p:nvSpPr>
            <p:cNvPr id="124985" name="Line 57"/>
            <p:cNvSpPr>
              <a:spLocks noChangeShapeType="1"/>
            </p:cNvSpPr>
            <p:nvPr/>
          </p:nvSpPr>
          <p:spPr bwMode="auto">
            <a:xfrm flipH="1">
              <a:off x="3648" y="3456"/>
              <a:ext cx="96" cy="240"/>
            </a:xfrm>
            <a:prstGeom prst="line">
              <a:avLst/>
            </a:prstGeom>
            <a:noFill/>
            <a:ln w="38100">
              <a:solidFill>
                <a:schemeClr val="accent2"/>
              </a:solidFill>
              <a:round/>
              <a:headEnd/>
              <a:tailEnd/>
            </a:ln>
            <a:effectLst/>
          </p:spPr>
          <p:txBody>
            <a:bodyPr wrap="none" anchor="ctr"/>
            <a:lstStyle/>
            <a:p>
              <a:endParaRPr lang="zh-CN" altLang="en-US"/>
            </a:p>
          </p:txBody>
        </p:sp>
        <p:sp>
          <p:nvSpPr>
            <p:cNvPr id="124986" name="Line 58"/>
            <p:cNvSpPr>
              <a:spLocks noChangeShapeType="1"/>
            </p:cNvSpPr>
            <p:nvPr/>
          </p:nvSpPr>
          <p:spPr bwMode="auto">
            <a:xfrm>
              <a:off x="3936" y="3456"/>
              <a:ext cx="144" cy="240"/>
            </a:xfrm>
            <a:prstGeom prst="line">
              <a:avLst/>
            </a:prstGeom>
            <a:noFill/>
            <a:ln w="38100">
              <a:solidFill>
                <a:schemeClr val="accent2"/>
              </a:solidFill>
              <a:round/>
              <a:headEnd/>
              <a:tailEnd/>
            </a:ln>
            <a:effectLst/>
          </p:spPr>
          <p:txBody>
            <a:bodyPr wrap="none" anchor="ctr"/>
            <a:lstStyle/>
            <a:p>
              <a:endParaRPr lang="zh-CN" altLang="en-US"/>
            </a:p>
          </p:txBody>
        </p:sp>
        <p:sp>
          <p:nvSpPr>
            <p:cNvPr id="124987" name="Line 59"/>
            <p:cNvSpPr>
              <a:spLocks noChangeShapeType="1"/>
            </p:cNvSpPr>
            <p:nvPr/>
          </p:nvSpPr>
          <p:spPr bwMode="auto">
            <a:xfrm flipH="1">
              <a:off x="4896" y="3504"/>
              <a:ext cx="96" cy="192"/>
            </a:xfrm>
            <a:prstGeom prst="line">
              <a:avLst/>
            </a:prstGeom>
            <a:noFill/>
            <a:ln w="38100">
              <a:solidFill>
                <a:schemeClr val="accent2"/>
              </a:solidFill>
              <a:round/>
              <a:headEnd/>
              <a:tailEnd/>
            </a:ln>
            <a:effectLst/>
          </p:spPr>
          <p:txBody>
            <a:bodyPr wrap="none" anchor="ctr"/>
            <a:lstStyle/>
            <a:p>
              <a:endParaRPr lang="zh-CN" altLang="en-US"/>
            </a:p>
          </p:txBody>
        </p:sp>
        <p:sp>
          <p:nvSpPr>
            <p:cNvPr id="124988" name="Line 60"/>
            <p:cNvSpPr>
              <a:spLocks noChangeShapeType="1"/>
            </p:cNvSpPr>
            <p:nvPr/>
          </p:nvSpPr>
          <p:spPr bwMode="auto">
            <a:xfrm>
              <a:off x="5184" y="3504"/>
              <a:ext cx="96" cy="192"/>
            </a:xfrm>
            <a:prstGeom prst="line">
              <a:avLst/>
            </a:prstGeom>
            <a:noFill/>
            <a:ln w="38100">
              <a:solidFill>
                <a:schemeClr val="accent2"/>
              </a:solidFill>
              <a:round/>
              <a:headEnd/>
              <a:tailEnd/>
            </a:ln>
            <a:effectLst/>
          </p:spPr>
          <p:txBody>
            <a:bodyPr wrap="none" anchor="ctr"/>
            <a:lstStyle/>
            <a:p>
              <a:endParaRPr lang="zh-CN" altLang="en-US"/>
            </a:p>
          </p:txBody>
        </p:sp>
      </p:grpSp>
      <p:sp>
        <p:nvSpPr>
          <p:cNvPr id="124989" name="Oval 61"/>
          <p:cNvSpPr>
            <a:spLocks noChangeArrowheads="1"/>
          </p:cNvSpPr>
          <p:nvPr/>
        </p:nvSpPr>
        <p:spPr bwMode="auto">
          <a:xfrm>
            <a:off x="1752600" y="5105400"/>
            <a:ext cx="609600" cy="533400"/>
          </a:xfrm>
          <a:prstGeom prst="ellipse">
            <a:avLst/>
          </a:prstGeom>
          <a:solidFill>
            <a:srgbClr val="FFFFCC"/>
          </a:solidFill>
          <a:ln w="28575" cap="sq">
            <a:solidFill>
              <a:schemeClr val="tx1"/>
            </a:solidFill>
            <a:round/>
            <a:headEnd type="none" w="sm" len="sm"/>
            <a:tailEnd type="none" w="sm" len="sm"/>
          </a:ln>
          <a:effectLst/>
        </p:spPr>
        <p:txBody>
          <a:bodyPr wrap="none" anchor="ctr"/>
          <a:lstStyle/>
          <a:p>
            <a:pPr algn="ctr"/>
            <a:r>
              <a:rPr lang="en-US" altLang="zh-CN" sz="4000" b="1">
                <a:solidFill>
                  <a:srgbClr val="6600CC"/>
                </a:solidFill>
              </a:rPr>
              <a:t>2</a:t>
            </a:r>
            <a:endParaRPr lang="en-US" altLang="zh-CN" b="1"/>
          </a:p>
        </p:txBody>
      </p:sp>
      <p:sp>
        <p:nvSpPr>
          <p:cNvPr id="124990" name="Oval 62"/>
          <p:cNvSpPr>
            <a:spLocks noChangeArrowheads="1"/>
          </p:cNvSpPr>
          <p:nvPr/>
        </p:nvSpPr>
        <p:spPr bwMode="auto">
          <a:xfrm>
            <a:off x="3616325" y="5029200"/>
            <a:ext cx="609600" cy="533400"/>
          </a:xfrm>
          <a:prstGeom prst="ellipse">
            <a:avLst/>
          </a:prstGeom>
          <a:solidFill>
            <a:srgbClr val="FFFFCC"/>
          </a:solidFill>
          <a:ln w="28575" cap="sq">
            <a:solidFill>
              <a:schemeClr val="tx1"/>
            </a:solidFill>
            <a:round/>
            <a:headEnd type="none" w="sm" len="sm"/>
            <a:tailEnd type="none" w="sm" len="sm"/>
          </a:ln>
          <a:effectLst/>
        </p:spPr>
        <p:txBody>
          <a:bodyPr wrap="none" anchor="ctr"/>
          <a:lstStyle/>
          <a:p>
            <a:pPr algn="ctr"/>
            <a:r>
              <a:rPr lang="en-US" altLang="zh-CN" sz="4000" b="1">
                <a:solidFill>
                  <a:srgbClr val="6600CC"/>
                </a:solidFill>
              </a:rPr>
              <a:t>5</a:t>
            </a:r>
            <a:endParaRPr lang="en-US" altLang="zh-CN" b="1"/>
          </a:p>
        </p:txBody>
      </p:sp>
      <p:sp>
        <p:nvSpPr>
          <p:cNvPr id="124991" name="Oval 63"/>
          <p:cNvSpPr>
            <a:spLocks noChangeArrowheads="1"/>
          </p:cNvSpPr>
          <p:nvPr/>
        </p:nvSpPr>
        <p:spPr bwMode="auto">
          <a:xfrm>
            <a:off x="5867400" y="5029200"/>
            <a:ext cx="609600" cy="533400"/>
          </a:xfrm>
          <a:prstGeom prst="ellipse">
            <a:avLst/>
          </a:prstGeom>
          <a:solidFill>
            <a:srgbClr val="FFFFCC"/>
          </a:solidFill>
          <a:ln w="28575" cap="sq">
            <a:solidFill>
              <a:schemeClr val="tx1"/>
            </a:solidFill>
            <a:round/>
            <a:headEnd type="none" w="sm" len="sm"/>
            <a:tailEnd type="none" w="sm" len="sm"/>
          </a:ln>
          <a:effectLst/>
        </p:spPr>
        <p:txBody>
          <a:bodyPr wrap="none" anchor="ctr"/>
          <a:lstStyle/>
          <a:p>
            <a:pPr algn="ctr"/>
            <a:r>
              <a:rPr lang="en-US" altLang="zh-CN" sz="4000" b="1">
                <a:solidFill>
                  <a:srgbClr val="6600CC"/>
                </a:solidFill>
              </a:rPr>
              <a:t>8</a:t>
            </a:r>
            <a:endParaRPr lang="en-US" altLang="zh-CN" b="1"/>
          </a:p>
        </p:txBody>
      </p:sp>
      <p:sp>
        <p:nvSpPr>
          <p:cNvPr id="124992" name="Oval 64"/>
          <p:cNvSpPr>
            <a:spLocks noChangeArrowheads="1"/>
          </p:cNvSpPr>
          <p:nvPr/>
        </p:nvSpPr>
        <p:spPr bwMode="auto">
          <a:xfrm>
            <a:off x="7848600" y="5105400"/>
            <a:ext cx="609600" cy="533400"/>
          </a:xfrm>
          <a:prstGeom prst="ellipse">
            <a:avLst/>
          </a:prstGeom>
          <a:solidFill>
            <a:srgbClr val="FFFFCC"/>
          </a:solidFill>
          <a:ln w="28575" cap="sq">
            <a:solidFill>
              <a:schemeClr val="tx1"/>
            </a:solidFill>
            <a:round/>
            <a:headEnd type="none" w="sm" len="sm"/>
            <a:tailEnd type="none" w="sm" len="sm"/>
          </a:ln>
          <a:effectLst/>
        </p:spPr>
        <p:txBody>
          <a:bodyPr wrap="none" anchor="ctr"/>
          <a:lstStyle/>
          <a:p>
            <a:pPr algn="ctr"/>
            <a:r>
              <a:rPr lang="en-US" altLang="zh-CN" sz="4000" b="1">
                <a:solidFill>
                  <a:srgbClr val="6600CC"/>
                </a:solidFill>
              </a:rPr>
              <a:t>11</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3"/>
                                        </p:tgtEl>
                                        <p:attrNameLst>
                                          <p:attrName>style.visibility</p:attrName>
                                        </p:attrNameLst>
                                      </p:cBhvr>
                                      <p:to>
                                        <p:strVal val="visible"/>
                                      </p:to>
                                    </p:set>
                                    <p:anim calcmode="lin" valueType="num">
                                      <p:cBhvr additive="base">
                                        <p:cTn id="7" dur="500" fill="hold"/>
                                        <p:tgtEl>
                                          <p:spTgt spid="124933"/>
                                        </p:tgtEl>
                                        <p:attrNameLst>
                                          <p:attrName>ppt_x</p:attrName>
                                        </p:attrNameLst>
                                      </p:cBhvr>
                                      <p:tavLst>
                                        <p:tav tm="0">
                                          <p:val>
                                            <p:strVal val="0-#ppt_w/2"/>
                                          </p:val>
                                        </p:tav>
                                        <p:tav tm="100000">
                                          <p:val>
                                            <p:strVal val="#ppt_x"/>
                                          </p:val>
                                        </p:tav>
                                      </p:tavLst>
                                    </p:anim>
                                    <p:anim calcmode="lin" valueType="num">
                                      <p:cBhvr additive="base">
                                        <p:cTn id="8" dur="500" fill="hold"/>
                                        <p:tgtEl>
                                          <p:spTgt spid="1249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24949"/>
                                        </p:tgtEl>
                                        <p:attrNameLst>
                                          <p:attrName>style.visibility</p:attrName>
                                        </p:attrNameLst>
                                      </p:cBhvr>
                                      <p:to>
                                        <p:strVal val="visible"/>
                                      </p:to>
                                    </p:set>
                                    <p:animEffect transition="in" filter="dissolve">
                                      <p:cBhvr>
                                        <p:cTn id="13" dur="500"/>
                                        <p:tgtEl>
                                          <p:spTgt spid="12494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2495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24951"/>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1249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24953"/>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124954"/>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499"/>
                                          </p:stCondLst>
                                        </p:cTn>
                                        <p:tgtEl>
                                          <p:spTgt spid="124955"/>
                                        </p:tgtEl>
                                        <p:attrNameLst>
                                          <p:attrName>style.visibility</p:attrName>
                                        </p:attrNameLst>
                                      </p:cBhvr>
                                      <p:to>
                                        <p:strVal val="visible"/>
                                      </p:to>
                                    </p:set>
                                  </p:childTnLst>
                                </p:cTn>
                              </p:par>
                            </p:childTnLst>
                          </p:cTn>
                        </p:par>
                        <p:par>
                          <p:cTn id="35" fill="hold">
                            <p:stCondLst>
                              <p:cond delay="1500"/>
                            </p:stCondLst>
                            <p:childTnLst>
                              <p:par>
                                <p:cTn id="36" presetID="1" presetClass="entr" presetSubtype="0" fill="hold" grpId="0" nodeType="afterEffect">
                                  <p:stCondLst>
                                    <p:cond delay="0"/>
                                  </p:stCondLst>
                                  <p:childTnLst>
                                    <p:set>
                                      <p:cBhvr>
                                        <p:cTn id="37" dur="1" fill="hold">
                                          <p:stCondLst>
                                            <p:cond delay="499"/>
                                          </p:stCondLst>
                                        </p:cTn>
                                        <p:tgtEl>
                                          <p:spTgt spid="12495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24957"/>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124958"/>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grpId="0" nodeType="afterEffect">
                                  <p:stCondLst>
                                    <p:cond delay="0"/>
                                  </p:stCondLst>
                                  <p:childTnLst>
                                    <p:set>
                                      <p:cBhvr>
                                        <p:cTn id="47" dur="1" fill="hold">
                                          <p:stCondLst>
                                            <p:cond delay="499"/>
                                          </p:stCondLst>
                                        </p:cTn>
                                        <p:tgtEl>
                                          <p:spTgt spid="124959"/>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grpId="0" nodeType="afterEffect">
                                  <p:stCondLst>
                                    <p:cond delay="0"/>
                                  </p:stCondLst>
                                  <p:childTnLst>
                                    <p:set>
                                      <p:cBhvr>
                                        <p:cTn id="50" dur="1" fill="hold">
                                          <p:stCondLst>
                                            <p:cond delay="499"/>
                                          </p:stCondLst>
                                        </p:cTn>
                                        <p:tgtEl>
                                          <p:spTgt spid="124960"/>
                                        </p:tgtEl>
                                        <p:attrNameLst>
                                          <p:attrName>style.visibility</p:attrName>
                                        </p:attrNameLst>
                                      </p:cBhvr>
                                      <p:to>
                                        <p:strVal val="visible"/>
                                      </p:to>
                                    </p:set>
                                  </p:childTnLst>
                                </p:cTn>
                              </p:par>
                            </p:childTnLst>
                          </p:cTn>
                        </p:par>
                        <p:par>
                          <p:cTn id="51" fill="hold">
                            <p:stCondLst>
                              <p:cond delay="2000"/>
                            </p:stCondLst>
                            <p:childTnLst>
                              <p:par>
                                <p:cTn id="52" presetID="17" presetClass="entr" presetSubtype="1" fill="hold" grpId="0" nodeType="afterEffect">
                                  <p:stCondLst>
                                    <p:cond delay="0"/>
                                  </p:stCondLst>
                                  <p:childTnLst>
                                    <p:set>
                                      <p:cBhvr>
                                        <p:cTn id="53" dur="1" fill="hold">
                                          <p:stCondLst>
                                            <p:cond delay="0"/>
                                          </p:stCondLst>
                                        </p:cTn>
                                        <p:tgtEl>
                                          <p:spTgt spid="124961"/>
                                        </p:tgtEl>
                                        <p:attrNameLst>
                                          <p:attrName>style.visibility</p:attrName>
                                        </p:attrNameLst>
                                      </p:cBhvr>
                                      <p:to>
                                        <p:strVal val="visible"/>
                                      </p:to>
                                    </p:set>
                                    <p:anim calcmode="lin" valueType="num">
                                      <p:cBhvr>
                                        <p:cTn id="54" dur="500" fill="hold"/>
                                        <p:tgtEl>
                                          <p:spTgt spid="124961"/>
                                        </p:tgtEl>
                                        <p:attrNameLst>
                                          <p:attrName>ppt_x</p:attrName>
                                        </p:attrNameLst>
                                      </p:cBhvr>
                                      <p:tavLst>
                                        <p:tav tm="0">
                                          <p:val>
                                            <p:strVal val="#ppt_x"/>
                                          </p:val>
                                        </p:tav>
                                        <p:tav tm="100000">
                                          <p:val>
                                            <p:strVal val="#ppt_x"/>
                                          </p:val>
                                        </p:tav>
                                      </p:tavLst>
                                    </p:anim>
                                    <p:anim calcmode="lin" valueType="num">
                                      <p:cBhvr>
                                        <p:cTn id="55" dur="500" fill="hold"/>
                                        <p:tgtEl>
                                          <p:spTgt spid="124961"/>
                                        </p:tgtEl>
                                        <p:attrNameLst>
                                          <p:attrName>ppt_y</p:attrName>
                                        </p:attrNameLst>
                                      </p:cBhvr>
                                      <p:tavLst>
                                        <p:tav tm="0">
                                          <p:val>
                                            <p:strVal val="#ppt_y-#ppt_h/2"/>
                                          </p:val>
                                        </p:tav>
                                        <p:tav tm="100000">
                                          <p:val>
                                            <p:strVal val="#ppt_y"/>
                                          </p:val>
                                        </p:tav>
                                      </p:tavLst>
                                    </p:anim>
                                    <p:anim calcmode="lin" valueType="num">
                                      <p:cBhvr>
                                        <p:cTn id="56" dur="500" fill="hold"/>
                                        <p:tgtEl>
                                          <p:spTgt spid="124961"/>
                                        </p:tgtEl>
                                        <p:attrNameLst>
                                          <p:attrName>ppt_w</p:attrName>
                                        </p:attrNameLst>
                                      </p:cBhvr>
                                      <p:tavLst>
                                        <p:tav tm="0">
                                          <p:val>
                                            <p:strVal val="#ppt_w"/>
                                          </p:val>
                                        </p:tav>
                                        <p:tav tm="100000">
                                          <p:val>
                                            <p:strVal val="#ppt_w"/>
                                          </p:val>
                                        </p:tav>
                                      </p:tavLst>
                                    </p:anim>
                                    <p:anim calcmode="lin" valueType="num">
                                      <p:cBhvr>
                                        <p:cTn id="57" dur="500" fill="hold"/>
                                        <p:tgtEl>
                                          <p:spTgt spid="124961"/>
                                        </p:tgtEl>
                                        <p:attrNameLst>
                                          <p:attrName>ppt_h</p:attrName>
                                        </p:attrNameLst>
                                      </p:cBhvr>
                                      <p:tavLst>
                                        <p:tav tm="0">
                                          <p:val>
                                            <p:fltVal val="0"/>
                                          </p:val>
                                        </p:tav>
                                        <p:tav tm="100000">
                                          <p:val>
                                            <p:strVal val="#ppt_h"/>
                                          </p:val>
                                        </p:tav>
                                      </p:tavLst>
                                    </p:anim>
                                  </p:childTnLst>
                                </p:cTn>
                              </p:par>
                            </p:childTnLst>
                          </p:cTn>
                        </p:par>
                        <p:par>
                          <p:cTn id="58" fill="hold">
                            <p:stCondLst>
                              <p:cond delay="2500"/>
                            </p:stCondLst>
                            <p:childTnLst>
                              <p:par>
                                <p:cTn id="59" presetID="17" presetClass="entr" presetSubtype="1" fill="hold" grpId="0" nodeType="afterEffect">
                                  <p:stCondLst>
                                    <p:cond delay="0"/>
                                  </p:stCondLst>
                                  <p:childTnLst>
                                    <p:set>
                                      <p:cBhvr>
                                        <p:cTn id="60" dur="1" fill="hold">
                                          <p:stCondLst>
                                            <p:cond delay="0"/>
                                          </p:stCondLst>
                                        </p:cTn>
                                        <p:tgtEl>
                                          <p:spTgt spid="124934"/>
                                        </p:tgtEl>
                                        <p:attrNameLst>
                                          <p:attrName>style.visibility</p:attrName>
                                        </p:attrNameLst>
                                      </p:cBhvr>
                                      <p:to>
                                        <p:strVal val="visible"/>
                                      </p:to>
                                    </p:set>
                                    <p:anim calcmode="lin" valueType="num">
                                      <p:cBhvr>
                                        <p:cTn id="61" dur="500" fill="hold"/>
                                        <p:tgtEl>
                                          <p:spTgt spid="124934"/>
                                        </p:tgtEl>
                                        <p:attrNameLst>
                                          <p:attrName>ppt_x</p:attrName>
                                        </p:attrNameLst>
                                      </p:cBhvr>
                                      <p:tavLst>
                                        <p:tav tm="0">
                                          <p:val>
                                            <p:strVal val="#ppt_x"/>
                                          </p:val>
                                        </p:tav>
                                        <p:tav tm="100000">
                                          <p:val>
                                            <p:strVal val="#ppt_x"/>
                                          </p:val>
                                        </p:tav>
                                      </p:tavLst>
                                    </p:anim>
                                    <p:anim calcmode="lin" valueType="num">
                                      <p:cBhvr>
                                        <p:cTn id="62" dur="500" fill="hold"/>
                                        <p:tgtEl>
                                          <p:spTgt spid="124934"/>
                                        </p:tgtEl>
                                        <p:attrNameLst>
                                          <p:attrName>ppt_y</p:attrName>
                                        </p:attrNameLst>
                                      </p:cBhvr>
                                      <p:tavLst>
                                        <p:tav tm="0">
                                          <p:val>
                                            <p:strVal val="#ppt_y-#ppt_h/2"/>
                                          </p:val>
                                        </p:tav>
                                        <p:tav tm="100000">
                                          <p:val>
                                            <p:strVal val="#ppt_y"/>
                                          </p:val>
                                        </p:tav>
                                      </p:tavLst>
                                    </p:anim>
                                    <p:anim calcmode="lin" valueType="num">
                                      <p:cBhvr>
                                        <p:cTn id="63" dur="500" fill="hold"/>
                                        <p:tgtEl>
                                          <p:spTgt spid="124934"/>
                                        </p:tgtEl>
                                        <p:attrNameLst>
                                          <p:attrName>ppt_w</p:attrName>
                                        </p:attrNameLst>
                                      </p:cBhvr>
                                      <p:tavLst>
                                        <p:tav tm="0">
                                          <p:val>
                                            <p:strVal val="#ppt_w"/>
                                          </p:val>
                                        </p:tav>
                                        <p:tav tm="100000">
                                          <p:val>
                                            <p:strVal val="#ppt_w"/>
                                          </p:val>
                                        </p:tav>
                                      </p:tavLst>
                                    </p:anim>
                                    <p:anim calcmode="lin" valueType="num">
                                      <p:cBhvr>
                                        <p:cTn id="64" dur="500" fill="hold"/>
                                        <p:tgtEl>
                                          <p:spTgt spid="124934"/>
                                        </p:tgtEl>
                                        <p:attrNameLst>
                                          <p:attrName>ppt_h</p:attrName>
                                        </p:attrNameLst>
                                      </p:cBhvr>
                                      <p:tavLst>
                                        <p:tav tm="0">
                                          <p:val>
                                            <p:fltVal val="0"/>
                                          </p:val>
                                        </p:tav>
                                        <p:tav tm="100000">
                                          <p:val>
                                            <p:strVal val="#ppt_h"/>
                                          </p:val>
                                        </p:tav>
                                      </p:tavLst>
                                    </p:anim>
                                  </p:childTnLst>
                                </p:cTn>
                              </p:par>
                            </p:childTnLst>
                          </p:cTn>
                        </p:par>
                        <p:par>
                          <p:cTn id="65" fill="hold">
                            <p:stCondLst>
                              <p:cond delay="3000"/>
                            </p:stCondLst>
                            <p:childTnLst>
                              <p:par>
                                <p:cTn id="66" presetID="17" presetClass="entr" presetSubtype="1" fill="hold" grpId="0" nodeType="afterEffect">
                                  <p:stCondLst>
                                    <p:cond delay="0"/>
                                  </p:stCondLst>
                                  <p:childTnLst>
                                    <p:set>
                                      <p:cBhvr>
                                        <p:cTn id="67" dur="1" fill="hold">
                                          <p:stCondLst>
                                            <p:cond delay="0"/>
                                          </p:stCondLst>
                                        </p:cTn>
                                        <p:tgtEl>
                                          <p:spTgt spid="124962"/>
                                        </p:tgtEl>
                                        <p:attrNameLst>
                                          <p:attrName>style.visibility</p:attrName>
                                        </p:attrNameLst>
                                      </p:cBhvr>
                                      <p:to>
                                        <p:strVal val="visible"/>
                                      </p:to>
                                    </p:set>
                                    <p:anim calcmode="lin" valueType="num">
                                      <p:cBhvr>
                                        <p:cTn id="68" dur="500" fill="hold"/>
                                        <p:tgtEl>
                                          <p:spTgt spid="124962"/>
                                        </p:tgtEl>
                                        <p:attrNameLst>
                                          <p:attrName>ppt_x</p:attrName>
                                        </p:attrNameLst>
                                      </p:cBhvr>
                                      <p:tavLst>
                                        <p:tav tm="0">
                                          <p:val>
                                            <p:strVal val="#ppt_x"/>
                                          </p:val>
                                        </p:tav>
                                        <p:tav tm="100000">
                                          <p:val>
                                            <p:strVal val="#ppt_x"/>
                                          </p:val>
                                        </p:tav>
                                      </p:tavLst>
                                    </p:anim>
                                    <p:anim calcmode="lin" valueType="num">
                                      <p:cBhvr>
                                        <p:cTn id="69" dur="500" fill="hold"/>
                                        <p:tgtEl>
                                          <p:spTgt spid="124962"/>
                                        </p:tgtEl>
                                        <p:attrNameLst>
                                          <p:attrName>ppt_y</p:attrName>
                                        </p:attrNameLst>
                                      </p:cBhvr>
                                      <p:tavLst>
                                        <p:tav tm="0">
                                          <p:val>
                                            <p:strVal val="#ppt_y-#ppt_h/2"/>
                                          </p:val>
                                        </p:tav>
                                        <p:tav tm="100000">
                                          <p:val>
                                            <p:strVal val="#ppt_y"/>
                                          </p:val>
                                        </p:tav>
                                      </p:tavLst>
                                    </p:anim>
                                    <p:anim calcmode="lin" valueType="num">
                                      <p:cBhvr>
                                        <p:cTn id="70" dur="500" fill="hold"/>
                                        <p:tgtEl>
                                          <p:spTgt spid="124962"/>
                                        </p:tgtEl>
                                        <p:attrNameLst>
                                          <p:attrName>ppt_w</p:attrName>
                                        </p:attrNameLst>
                                      </p:cBhvr>
                                      <p:tavLst>
                                        <p:tav tm="0">
                                          <p:val>
                                            <p:strVal val="#ppt_w"/>
                                          </p:val>
                                        </p:tav>
                                        <p:tav tm="100000">
                                          <p:val>
                                            <p:strVal val="#ppt_w"/>
                                          </p:val>
                                        </p:tav>
                                      </p:tavLst>
                                    </p:anim>
                                    <p:anim calcmode="lin" valueType="num">
                                      <p:cBhvr>
                                        <p:cTn id="71" dur="500" fill="hold"/>
                                        <p:tgtEl>
                                          <p:spTgt spid="124962"/>
                                        </p:tgtEl>
                                        <p:attrNameLst>
                                          <p:attrName>ppt_h</p:attrName>
                                        </p:attrNameLst>
                                      </p:cBhvr>
                                      <p:tavLst>
                                        <p:tav tm="0">
                                          <p:val>
                                            <p:fltVal val="0"/>
                                          </p:val>
                                        </p:tav>
                                        <p:tav tm="100000">
                                          <p:val>
                                            <p:strVal val="#ppt_h"/>
                                          </p:val>
                                        </p:tav>
                                      </p:tavLst>
                                    </p:anim>
                                  </p:childTnLst>
                                </p:cTn>
                              </p:par>
                            </p:childTnLst>
                          </p:cTn>
                        </p:par>
                        <p:par>
                          <p:cTn id="72" fill="hold">
                            <p:stCondLst>
                              <p:cond delay="3500"/>
                            </p:stCondLst>
                            <p:childTnLst>
                              <p:par>
                                <p:cTn id="73" presetID="17" presetClass="entr" presetSubtype="1" fill="hold" grpId="0" nodeType="afterEffect">
                                  <p:stCondLst>
                                    <p:cond delay="0"/>
                                  </p:stCondLst>
                                  <p:childTnLst>
                                    <p:set>
                                      <p:cBhvr>
                                        <p:cTn id="74" dur="1" fill="hold">
                                          <p:stCondLst>
                                            <p:cond delay="0"/>
                                          </p:stCondLst>
                                        </p:cTn>
                                        <p:tgtEl>
                                          <p:spTgt spid="124935"/>
                                        </p:tgtEl>
                                        <p:attrNameLst>
                                          <p:attrName>style.visibility</p:attrName>
                                        </p:attrNameLst>
                                      </p:cBhvr>
                                      <p:to>
                                        <p:strVal val="visible"/>
                                      </p:to>
                                    </p:set>
                                    <p:anim calcmode="lin" valueType="num">
                                      <p:cBhvr>
                                        <p:cTn id="75" dur="500" fill="hold"/>
                                        <p:tgtEl>
                                          <p:spTgt spid="124935"/>
                                        </p:tgtEl>
                                        <p:attrNameLst>
                                          <p:attrName>ppt_x</p:attrName>
                                        </p:attrNameLst>
                                      </p:cBhvr>
                                      <p:tavLst>
                                        <p:tav tm="0">
                                          <p:val>
                                            <p:strVal val="#ppt_x"/>
                                          </p:val>
                                        </p:tav>
                                        <p:tav tm="100000">
                                          <p:val>
                                            <p:strVal val="#ppt_x"/>
                                          </p:val>
                                        </p:tav>
                                      </p:tavLst>
                                    </p:anim>
                                    <p:anim calcmode="lin" valueType="num">
                                      <p:cBhvr>
                                        <p:cTn id="76" dur="500" fill="hold"/>
                                        <p:tgtEl>
                                          <p:spTgt spid="124935"/>
                                        </p:tgtEl>
                                        <p:attrNameLst>
                                          <p:attrName>ppt_y</p:attrName>
                                        </p:attrNameLst>
                                      </p:cBhvr>
                                      <p:tavLst>
                                        <p:tav tm="0">
                                          <p:val>
                                            <p:strVal val="#ppt_y-#ppt_h/2"/>
                                          </p:val>
                                        </p:tav>
                                        <p:tav tm="100000">
                                          <p:val>
                                            <p:strVal val="#ppt_y"/>
                                          </p:val>
                                        </p:tav>
                                      </p:tavLst>
                                    </p:anim>
                                    <p:anim calcmode="lin" valueType="num">
                                      <p:cBhvr>
                                        <p:cTn id="77" dur="500" fill="hold"/>
                                        <p:tgtEl>
                                          <p:spTgt spid="124935"/>
                                        </p:tgtEl>
                                        <p:attrNameLst>
                                          <p:attrName>ppt_w</p:attrName>
                                        </p:attrNameLst>
                                      </p:cBhvr>
                                      <p:tavLst>
                                        <p:tav tm="0">
                                          <p:val>
                                            <p:strVal val="#ppt_w"/>
                                          </p:val>
                                        </p:tav>
                                        <p:tav tm="100000">
                                          <p:val>
                                            <p:strVal val="#ppt_w"/>
                                          </p:val>
                                        </p:tav>
                                      </p:tavLst>
                                    </p:anim>
                                    <p:anim calcmode="lin" valueType="num">
                                      <p:cBhvr>
                                        <p:cTn id="78" dur="500" fill="hold"/>
                                        <p:tgtEl>
                                          <p:spTgt spid="124935"/>
                                        </p:tgtEl>
                                        <p:attrNameLst>
                                          <p:attrName>ppt_h</p:attrName>
                                        </p:attrNameLst>
                                      </p:cBhvr>
                                      <p:tavLst>
                                        <p:tav tm="0">
                                          <p:val>
                                            <p:fltVal val="0"/>
                                          </p:val>
                                        </p:tav>
                                        <p:tav tm="100000">
                                          <p:val>
                                            <p:strVal val="#ppt_h"/>
                                          </p:val>
                                        </p:tav>
                                      </p:tavLst>
                                    </p:anim>
                                  </p:childTnLst>
                                </p:cTn>
                              </p:par>
                            </p:childTnLst>
                          </p:cTn>
                        </p:par>
                        <p:par>
                          <p:cTn id="79" fill="hold">
                            <p:stCondLst>
                              <p:cond delay="4000"/>
                            </p:stCondLst>
                            <p:childTnLst>
                              <p:par>
                                <p:cTn id="80" presetID="17" presetClass="entr" presetSubtype="1" fill="hold" grpId="0" nodeType="afterEffect">
                                  <p:stCondLst>
                                    <p:cond delay="0"/>
                                  </p:stCondLst>
                                  <p:childTnLst>
                                    <p:set>
                                      <p:cBhvr>
                                        <p:cTn id="81" dur="1" fill="hold">
                                          <p:stCondLst>
                                            <p:cond delay="0"/>
                                          </p:stCondLst>
                                        </p:cTn>
                                        <p:tgtEl>
                                          <p:spTgt spid="124963"/>
                                        </p:tgtEl>
                                        <p:attrNameLst>
                                          <p:attrName>style.visibility</p:attrName>
                                        </p:attrNameLst>
                                      </p:cBhvr>
                                      <p:to>
                                        <p:strVal val="visible"/>
                                      </p:to>
                                    </p:set>
                                    <p:anim calcmode="lin" valueType="num">
                                      <p:cBhvr>
                                        <p:cTn id="82" dur="500" fill="hold"/>
                                        <p:tgtEl>
                                          <p:spTgt spid="124963"/>
                                        </p:tgtEl>
                                        <p:attrNameLst>
                                          <p:attrName>ppt_x</p:attrName>
                                        </p:attrNameLst>
                                      </p:cBhvr>
                                      <p:tavLst>
                                        <p:tav tm="0">
                                          <p:val>
                                            <p:strVal val="#ppt_x"/>
                                          </p:val>
                                        </p:tav>
                                        <p:tav tm="100000">
                                          <p:val>
                                            <p:strVal val="#ppt_x"/>
                                          </p:val>
                                        </p:tav>
                                      </p:tavLst>
                                    </p:anim>
                                    <p:anim calcmode="lin" valueType="num">
                                      <p:cBhvr>
                                        <p:cTn id="83" dur="500" fill="hold"/>
                                        <p:tgtEl>
                                          <p:spTgt spid="124963"/>
                                        </p:tgtEl>
                                        <p:attrNameLst>
                                          <p:attrName>ppt_y</p:attrName>
                                        </p:attrNameLst>
                                      </p:cBhvr>
                                      <p:tavLst>
                                        <p:tav tm="0">
                                          <p:val>
                                            <p:strVal val="#ppt_y-#ppt_h/2"/>
                                          </p:val>
                                        </p:tav>
                                        <p:tav tm="100000">
                                          <p:val>
                                            <p:strVal val="#ppt_y"/>
                                          </p:val>
                                        </p:tav>
                                      </p:tavLst>
                                    </p:anim>
                                    <p:anim calcmode="lin" valueType="num">
                                      <p:cBhvr>
                                        <p:cTn id="84" dur="500" fill="hold"/>
                                        <p:tgtEl>
                                          <p:spTgt spid="124963"/>
                                        </p:tgtEl>
                                        <p:attrNameLst>
                                          <p:attrName>ppt_w</p:attrName>
                                        </p:attrNameLst>
                                      </p:cBhvr>
                                      <p:tavLst>
                                        <p:tav tm="0">
                                          <p:val>
                                            <p:strVal val="#ppt_w"/>
                                          </p:val>
                                        </p:tav>
                                        <p:tav tm="100000">
                                          <p:val>
                                            <p:strVal val="#ppt_w"/>
                                          </p:val>
                                        </p:tav>
                                      </p:tavLst>
                                    </p:anim>
                                    <p:anim calcmode="lin" valueType="num">
                                      <p:cBhvr>
                                        <p:cTn id="85" dur="500" fill="hold"/>
                                        <p:tgtEl>
                                          <p:spTgt spid="124963"/>
                                        </p:tgtEl>
                                        <p:attrNameLst>
                                          <p:attrName>ppt_h</p:attrName>
                                        </p:attrNameLst>
                                      </p:cBhvr>
                                      <p:tavLst>
                                        <p:tav tm="0">
                                          <p:val>
                                            <p:fltVal val="0"/>
                                          </p:val>
                                        </p:tav>
                                        <p:tav tm="100000">
                                          <p:val>
                                            <p:strVal val="#ppt_h"/>
                                          </p:val>
                                        </p:tav>
                                      </p:tavLst>
                                    </p:anim>
                                  </p:childTnLst>
                                </p:cTn>
                              </p:par>
                            </p:childTnLst>
                          </p:cTn>
                        </p:par>
                        <p:par>
                          <p:cTn id="86" fill="hold">
                            <p:stCondLst>
                              <p:cond delay="4500"/>
                            </p:stCondLst>
                            <p:childTnLst>
                              <p:par>
                                <p:cTn id="87" presetID="17" presetClass="entr" presetSubtype="1" fill="hold" grpId="0" nodeType="afterEffect">
                                  <p:stCondLst>
                                    <p:cond delay="0"/>
                                  </p:stCondLst>
                                  <p:childTnLst>
                                    <p:set>
                                      <p:cBhvr>
                                        <p:cTn id="88" dur="1" fill="hold">
                                          <p:stCondLst>
                                            <p:cond delay="0"/>
                                          </p:stCondLst>
                                        </p:cTn>
                                        <p:tgtEl>
                                          <p:spTgt spid="124936"/>
                                        </p:tgtEl>
                                        <p:attrNameLst>
                                          <p:attrName>style.visibility</p:attrName>
                                        </p:attrNameLst>
                                      </p:cBhvr>
                                      <p:to>
                                        <p:strVal val="visible"/>
                                      </p:to>
                                    </p:set>
                                    <p:anim calcmode="lin" valueType="num">
                                      <p:cBhvr>
                                        <p:cTn id="89" dur="500" fill="hold"/>
                                        <p:tgtEl>
                                          <p:spTgt spid="124936"/>
                                        </p:tgtEl>
                                        <p:attrNameLst>
                                          <p:attrName>ppt_x</p:attrName>
                                        </p:attrNameLst>
                                      </p:cBhvr>
                                      <p:tavLst>
                                        <p:tav tm="0">
                                          <p:val>
                                            <p:strVal val="#ppt_x"/>
                                          </p:val>
                                        </p:tav>
                                        <p:tav tm="100000">
                                          <p:val>
                                            <p:strVal val="#ppt_x"/>
                                          </p:val>
                                        </p:tav>
                                      </p:tavLst>
                                    </p:anim>
                                    <p:anim calcmode="lin" valueType="num">
                                      <p:cBhvr>
                                        <p:cTn id="90" dur="500" fill="hold"/>
                                        <p:tgtEl>
                                          <p:spTgt spid="124936"/>
                                        </p:tgtEl>
                                        <p:attrNameLst>
                                          <p:attrName>ppt_y</p:attrName>
                                        </p:attrNameLst>
                                      </p:cBhvr>
                                      <p:tavLst>
                                        <p:tav tm="0">
                                          <p:val>
                                            <p:strVal val="#ppt_y-#ppt_h/2"/>
                                          </p:val>
                                        </p:tav>
                                        <p:tav tm="100000">
                                          <p:val>
                                            <p:strVal val="#ppt_y"/>
                                          </p:val>
                                        </p:tav>
                                      </p:tavLst>
                                    </p:anim>
                                    <p:anim calcmode="lin" valueType="num">
                                      <p:cBhvr>
                                        <p:cTn id="91" dur="500" fill="hold"/>
                                        <p:tgtEl>
                                          <p:spTgt spid="124936"/>
                                        </p:tgtEl>
                                        <p:attrNameLst>
                                          <p:attrName>ppt_w</p:attrName>
                                        </p:attrNameLst>
                                      </p:cBhvr>
                                      <p:tavLst>
                                        <p:tav tm="0">
                                          <p:val>
                                            <p:strVal val="#ppt_w"/>
                                          </p:val>
                                        </p:tav>
                                        <p:tav tm="100000">
                                          <p:val>
                                            <p:strVal val="#ppt_w"/>
                                          </p:val>
                                        </p:tav>
                                      </p:tavLst>
                                    </p:anim>
                                    <p:anim calcmode="lin" valueType="num">
                                      <p:cBhvr>
                                        <p:cTn id="92" dur="500" fill="hold"/>
                                        <p:tgtEl>
                                          <p:spTgt spid="124936"/>
                                        </p:tgtEl>
                                        <p:attrNameLst>
                                          <p:attrName>ppt_h</p:attrName>
                                        </p:attrNameLst>
                                      </p:cBhvr>
                                      <p:tavLst>
                                        <p:tav tm="0">
                                          <p:val>
                                            <p:fltVal val="0"/>
                                          </p:val>
                                        </p:tav>
                                        <p:tav tm="100000">
                                          <p:val>
                                            <p:strVal val="#ppt_h"/>
                                          </p:val>
                                        </p:tav>
                                      </p:tavLst>
                                    </p:anim>
                                  </p:childTnLst>
                                </p:cTn>
                              </p:par>
                            </p:childTnLst>
                          </p:cTn>
                        </p:par>
                        <p:par>
                          <p:cTn id="93" fill="hold">
                            <p:stCondLst>
                              <p:cond delay="5000"/>
                            </p:stCondLst>
                            <p:childTnLst>
                              <p:par>
                                <p:cTn id="94" presetID="17" presetClass="entr" presetSubtype="1" fill="hold" grpId="0" nodeType="afterEffect">
                                  <p:stCondLst>
                                    <p:cond delay="0"/>
                                  </p:stCondLst>
                                  <p:childTnLst>
                                    <p:set>
                                      <p:cBhvr>
                                        <p:cTn id="95" dur="1" fill="hold">
                                          <p:stCondLst>
                                            <p:cond delay="0"/>
                                          </p:stCondLst>
                                        </p:cTn>
                                        <p:tgtEl>
                                          <p:spTgt spid="124964"/>
                                        </p:tgtEl>
                                        <p:attrNameLst>
                                          <p:attrName>style.visibility</p:attrName>
                                        </p:attrNameLst>
                                      </p:cBhvr>
                                      <p:to>
                                        <p:strVal val="visible"/>
                                      </p:to>
                                    </p:set>
                                    <p:anim calcmode="lin" valueType="num">
                                      <p:cBhvr>
                                        <p:cTn id="96" dur="500" fill="hold"/>
                                        <p:tgtEl>
                                          <p:spTgt spid="124964"/>
                                        </p:tgtEl>
                                        <p:attrNameLst>
                                          <p:attrName>ppt_x</p:attrName>
                                        </p:attrNameLst>
                                      </p:cBhvr>
                                      <p:tavLst>
                                        <p:tav tm="0">
                                          <p:val>
                                            <p:strVal val="#ppt_x"/>
                                          </p:val>
                                        </p:tav>
                                        <p:tav tm="100000">
                                          <p:val>
                                            <p:strVal val="#ppt_x"/>
                                          </p:val>
                                        </p:tav>
                                      </p:tavLst>
                                    </p:anim>
                                    <p:anim calcmode="lin" valueType="num">
                                      <p:cBhvr>
                                        <p:cTn id="97" dur="500" fill="hold"/>
                                        <p:tgtEl>
                                          <p:spTgt spid="124964"/>
                                        </p:tgtEl>
                                        <p:attrNameLst>
                                          <p:attrName>ppt_y</p:attrName>
                                        </p:attrNameLst>
                                      </p:cBhvr>
                                      <p:tavLst>
                                        <p:tav tm="0">
                                          <p:val>
                                            <p:strVal val="#ppt_y-#ppt_h/2"/>
                                          </p:val>
                                        </p:tav>
                                        <p:tav tm="100000">
                                          <p:val>
                                            <p:strVal val="#ppt_y"/>
                                          </p:val>
                                        </p:tav>
                                      </p:tavLst>
                                    </p:anim>
                                    <p:anim calcmode="lin" valueType="num">
                                      <p:cBhvr>
                                        <p:cTn id="98" dur="500" fill="hold"/>
                                        <p:tgtEl>
                                          <p:spTgt spid="124964"/>
                                        </p:tgtEl>
                                        <p:attrNameLst>
                                          <p:attrName>ppt_w</p:attrName>
                                        </p:attrNameLst>
                                      </p:cBhvr>
                                      <p:tavLst>
                                        <p:tav tm="0">
                                          <p:val>
                                            <p:strVal val="#ppt_w"/>
                                          </p:val>
                                        </p:tav>
                                        <p:tav tm="100000">
                                          <p:val>
                                            <p:strVal val="#ppt_w"/>
                                          </p:val>
                                        </p:tav>
                                      </p:tavLst>
                                    </p:anim>
                                    <p:anim calcmode="lin" valueType="num">
                                      <p:cBhvr>
                                        <p:cTn id="99" dur="500" fill="hold"/>
                                        <p:tgtEl>
                                          <p:spTgt spid="124964"/>
                                        </p:tgtEl>
                                        <p:attrNameLst>
                                          <p:attrName>ppt_h</p:attrName>
                                        </p:attrNameLst>
                                      </p:cBhvr>
                                      <p:tavLst>
                                        <p:tav tm="0">
                                          <p:val>
                                            <p:fltVal val="0"/>
                                          </p:val>
                                        </p:tav>
                                        <p:tav tm="100000">
                                          <p:val>
                                            <p:strVal val="#ppt_h"/>
                                          </p:val>
                                        </p:tav>
                                      </p:tavLst>
                                    </p:anim>
                                  </p:childTnLst>
                                </p:cTn>
                              </p:par>
                            </p:childTnLst>
                          </p:cTn>
                        </p:par>
                        <p:par>
                          <p:cTn id="100" fill="hold">
                            <p:stCondLst>
                              <p:cond delay="5500"/>
                            </p:stCondLst>
                            <p:childTnLst>
                              <p:par>
                                <p:cTn id="101" presetID="17" presetClass="entr" presetSubtype="1" fill="hold" grpId="0" nodeType="afterEffect">
                                  <p:stCondLst>
                                    <p:cond delay="0"/>
                                  </p:stCondLst>
                                  <p:childTnLst>
                                    <p:set>
                                      <p:cBhvr>
                                        <p:cTn id="102" dur="1" fill="hold">
                                          <p:stCondLst>
                                            <p:cond delay="0"/>
                                          </p:stCondLst>
                                        </p:cTn>
                                        <p:tgtEl>
                                          <p:spTgt spid="124939"/>
                                        </p:tgtEl>
                                        <p:attrNameLst>
                                          <p:attrName>style.visibility</p:attrName>
                                        </p:attrNameLst>
                                      </p:cBhvr>
                                      <p:to>
                                        <p:strVal val="visible"/>
                                      </p:to>
                                    </p:set>
                                    <p:anim calcmode="lin" valueType="num">
                                      <p:cBhvr>
                                        <p:cTn id="103" dur="500" fill="hold"/>
                                        <p:tgtEl>
                                          <p:spTgt spid="124939"/>
                                        </p:tgtEl>
                                        <p:attrNameLst>
                                          <p:attrName>ppt_x</p:attrName>
                                        </p:attrNameLst>
                                      </p:cBhvr>
                                      <p:tavLst>
                                        <p:tav tm="0">
                                          <p:val>
                                            <p:strVal val="#ppt_x"/>
                                          </p:val>
                                        </p:tav>
                                        <p:tav tm="100000">
                                          <p:val>
                                            <p:strVal val="#ppt_x"/>
                                          </p:val>
                                        </p:tav>
                                      </p:tavLst>
                                    </p:anim>
                                    <p:anim calcmode="lin" valueType="num">
                                      <p:cBhvr>
                                        <p:cTn id="104" dur="500" fill="hold"/>
                                        <p:tgtEl>
                                          <p:spTgt spid="124939"/>
                                        </p:tgtEl>
                                        <p:attrNameLst>
                                          <p:attrName>ppt_y</p:attrName>
                                        </p:attrNameLst>
                                      </p:cBhvr>
                                      <p:tavLst>
                                        <p:tav tm="0">
                                          <p:val>
                                            <p:strVal val="#ppt_y-#ppt_h/2"/>
                                          </p:val>
                                        </p:tav>
                                        <p:tav tm="100000">
                                          <p:val>
                                            <p:strVal val="#ppt_y"/>
                                          </p:val>
                                        </p:tav>
                                      </p:tavLst>
                                    </p:anim>
                                    <p:anim calcmode="lin" valueType="num">
                                      <p:cBhvr>
                                        <p:cTn id="105" dur="500" fill="hold"/>
                                        <p:tgtEl>
                                          <p:spTgt spid="124939"/>
                                        </p:tgtEl>
                                        <p:attrNameLst>
                                          <p:attrName>ppt_w</p:attrName>
                                        </p:attrNameLst>
                                      </p:cBhvr>
                                      <p:tavLst>
                                        <p:tav tm="0">
                                          <p:val>
                                            <p:strVal val="#ppt_w"/>
                                          </p:val>
                                        </p:tav>
                                        <p:tav tm="100000">
                                          <p:val>
                                            <p:strVal val="#ppt_w"/>
                                          </p:val>
                                        </p:tav>
                                      </p:tavLst>
                                    </p:anim>
                                    <p:anim calcmode="lin" valueType="num">
                                      <p:cBhvr>
                                        <p:cTn id="106" dur="500" fill="hold"/>
                                        <p:tgtEl>
                                          <p:spTgt spid="124939"/>
                                        </p:tgtEl>
                                        <p:attrNameLst>
                                          <p:attrName>ppt_h</p:attrName>
                                        </p:attrNameLst>
                                      </p:cBhvr>
                                      <p:tavLst>
                                        <p:tav tm="0">
                                          <p:val>
                                            <p:fltVal val="0"/>
                                          </p:val>
                                        </p:tav>
                                        <p:tav tm="100000">
                                          <p:val>
                                            <p:strVal val="#ppt_h"/>
                                          </p:val>
                                        </p:tav>
                                      </p:tavLst>
                                    </p:anim>
                                  </p:childTnLst>
                                </p:cTn>
                              </p:par>
                            </p:childTnLst>
                          </p:cTn>
                        </p:par>
                        <p:par>
                          <p:cTn id="107" fill="hold">
                            <p:stCondLst>
                              <p:cond delay="6000"/>
                            </p:stCondLst>
                            <p:childTnLst>
                              <p:par>
                                <p:cTn id="108" presetID="17" presetClass="entr" presetSubtype="1" fill="hold" grpId="0" nodeType="afterEffect">
                                  <p:stCondLst>
                                    <p:cond delay="0"/>
                                  </p:stCondLst>
                                  <p:childTnLst>
                                    <p:set>
                                      <p:cBhvr>
                                        <p:cTn id="109" dur="1" fill="hold">
                                          <p:stCondLst>
                                            <p:cond delay="0"/>
                                          </p:stCondLst>
                                        </p:cTn>
                                        <p:tgtEl>
                                          <p:spTgt spid="124965"/>
                                        </p:tgtEl>
                                        <p:attrNameLst>
                                          <p:attrName>style.visibility</p:attrName>
                                        </p:attrNameLst>
                                      </p:cBhvr>
                                      <p:to>
                                        <p:strVal val="visible"/>
                                      </p:to>
                                    </p:set>
                                    <p:anim calcmode="lin" valueType="num">
                                      <p:cBhvr>
                                        <p:cTn id="110" dur="500" fill="hold"/>
                                        <p:tgtEl>
                                          <p:spTgt spid="124965"/>
                                        </p:tgtEl>
                                        <p:attrNameLst>
                                          <p:attrName>ppt_x</p:attrName>
                                        </p:attrNameLst>
                                      </p:cBhvr>
                                      <p:tavLst>
                                        <p:tav tm="0">
                                          <p:val>
                                            <p:strVal val="#ppt_x"/>
                                          </p:val>
                                        </p:tav>
                                        <p:tav tm="100000">
                                          <p:val>
                                            <p:strVal val="#ppt_x"/>
                                          </p:val>
                                        </p:tav>
                                      </p:tavLst>
                                    </p:anim>
                                    <p:anim calcmode="lin" valueType="num">
                                      <p:cBhvr>
                                        <p:cTn id="111" dur="500" fill="hold"/>
                                        <p:tgtEl>
                                          <p:spTgt spid="124965"/>
                                        </p:tgtEl>
                                        <p:attrNameLst>
                                          <p:attrName>ppt_y</p:attrName>
                                        </p:attrNameLst>
                                      </p:cBhvr>
                                      <p:tavLst>
                                        <p:tav tm="0">
                                          <p:val>
                                            <p:strVal val="#ppt_y-#ppt_h/2"/>
                                          </p:val>
                                        </p:tav>
                                        <p:tav tm="100000">
                                          <p:val>
                                            <p:strVal val="#ppt_y"/>
                                          </p:val>
                                        </p:tav>
                                      </p:tavLst>
                                    </p:anim>
                                    <p:anim calcmode="lin" valueType="num">
                                      <p:cBhvr>
                                        <p:cTn id="112" dur="500" fill="hold"/>
                                        <p:tgtEl>
                                          <p:spTgt spid="124965"/>
                                        </p:tgtEl>
                                        <p:attrNameLst>
                                          <p:attrName>ppt_w</p:attrName>
                                        </p:attrNameLst>
                                      </p:cBhvr>
                                      <p:tavLst>
                                        <p:tav tm="0">
                                          <p:val>
                                            <p:strVal val="#ppt_w"/>
                                          </p:val>
                                        </p:tav>
                                        <p:tav tm="100000">
                                          <p:val>
                                            <p:strVal val="#ppt_w"/>
                                          </p:val>
                                        </p:tav>
                                      </p:tavLst>
                                    </p:anim>
                                    <p:anim calcmode="lin" valueType="num">
                                      <p:cBhvr>
                                        <p:cTn id="113" dur="500" fill="hold"/>
                                        <p:tgtEl>
                                          <p:spTgt spid="124965"/>
                                        </p:tgtEl>
                                        <p:attrNameLst>
                                          <p:attrName>ppt_h</p:attrName>
                                        </p:attrNameLst>
                                      </p:cBhvr>
                                      <p:tavLst>
                                        <p:tav tm="0">
                                          <p:val>
                                            <p:fltVal val="0"/>
                                          </p:val>
                                        </p:tav>
                                        <p:tav tm="100000">
                                          <p:val>
                                            <p:strVal val="#ppt_h"/>
                                          </p:val>
                                        </p:tav>
                                      </p:tavLst>
                                    </p:anim>
                                  </p:childTnLst>
                                </p:cTn>
                              </p:par>
                            </p:childTnLst>
                          </p:cTn>
                        </p:par>
                        <p:par>
                          <p:cTn id="114" fill="hold">
                            <p:stCondLst>
                              <p:cond delay="6500"/>
                            </p:stCondLst>
                            <p:childTnLst>
                              <p:par>
                                <p:cTn id="115" presetID="17" presetClass="entr" presetSubtype="1" fill="hold" grpId="0" nodeType="afterEffect">
                                  <p:stCondLst>
                                    <p:cond delay="0"/>
                                  </p:stCondLst>
                                  <p:childTnLst>
                                    <p:set>
                                      <p:cBhvr>
                                        <p:cTn id="116" dur="1" fill="hold">
                                          <p:stCondLst>
                                            <p:cond delay="0"/>
                                          </p:stCondLst>
                                        </p:cTn>
                                        <p:tgtEl>
                                          <p:spTgt spid="124942"/>
                                        </p:tgtEl>
                                        <p:attrNameLst>
                                          <p:attrName>style.visibility</p:attrName>
                                        </p:attrNameLst>
                                      </p:cBhvr>
                                      <p:to>
                                        <p:strVal val="visible"/>
                                      </p:to>
                                    </p:set>
                                    <p:anim calcmode="lin" valueType="num">
                                      <p:cBhvr>
                                        <p:cTn id="117" dur="500" fill="hold"/>
                                        <p:tgtEl>
                                          <p:spTgt spid="124942"/>
                                        </p:tgtEl>
                                        <p:attrNameLst>
                                          <p:attrName>ppt_x</p:attrName>
                                        </p:attrNameLst>
                                      </p:cBhvr>
                                      <p:tavLst>
                                        <p:tav tm="0">
                                          <p:val>
                                            <p:strVal val="#ppt_x"/>
                                          </p:val>
                                        </p:tav>
                                        <p:tav tm="100000">
                                          <p:val>
                                            <p:strVal val="#ppt_x"/>
                                          </p:val>
                                        </p:tav>
                                      </p:tavLst>
                                    </p:anim>
                                    <p:anim calcmode="lin" valueType="num">
                                      <p:cBhvr>
                                        <p:cTn id="118" dur="500" fill="hold"/>
                                        <p:tgtEl>
                                          <p:spTgt spid="124942"/>
                                        </p:tgtEl>
                                        <p:attrNameLst>
                                          <p:attrName>ppt_y</p:attrName>
                                        </p:attrNameLst>
                                      </p:cBhvr>
                                      <p:tavLst>
                                        <p:tav tm="0">
                                          <p:val>
                                            <p:strVal val="#ppt_y-#ppt_h/2"/>
                                          </p:val>
                                        </p:tav>
                                        <p:tav tm="100000">
                                          <p:val>
                                            <p:strVal val="#ppt_y"/>
                                          </p:val>
                                        </p:tav>
                                      </p:tavLst>
                                    </p:anim>
                                    <p:anim calcmode="lin" valueType="num">
                                      <p:cBhvr>
                                        <p:cTn id="119" dur="500" fill="hold"/>
                                        <p:tgtEl>
                                          <p:spTgt spid="124942"/>
                                        </p:tgtEl>
                                        <p:attrNameLst>
                                          <p:attrName>ppt_w</p:attrName>
                                        </p:attrNameLst>
                                      </p:cBhvr>
                                      <p:tavLst>
                                        <p:tav tm="0">
                                          <p:val>
                                            <p:strVal val="#ppt_w"/>
                                          </p:val>
                                        </p:tav>
                                        <p:tav tm="100000">
                                          <p:val>
                                            <p:strVal val="#ppt_w"/>
                                          </p:val>
                                        </p:tav>
                                      </p:tavLst>
                                    </p:anim>
                                    <p:anim calcmode="lin" valueType="num">
                                      <p:cBhvr>
                                        <p:cTn id="120" dur="500" fill="hold"/>
                                        <p:tgtEl>
                                          <p:spTgt spid="124942"/>
                                        </p:tgtEl>
                                        <p:attrNameLst>
                                          <p:attrName>ppt_h</p:attrName>
                                        </p:attrNameLst>
                                      </p:cBhvr>
                                      <p:tavLst>
                                        <p:tav tm="0">
                                          <p:val>
                                            <p:fltVal val="0"/>
                                          </p:val>
                                        </p:tav>
                                        <p:tav tm="100000">
                                          <p:val>
                                            <p:strVal val="#ppt_h"/>
                                          </p:val>
                                        </p:tav>
                                      </p:tavLst>
                                    </p:anim>
                                  </p:childTnLst>
                                </p:cTn>
                              </p:par>
                            </p:childTnLst>
                          </p:cTn>
                        </p:par>
                        <p:par>
                          <p:cTn id="121" fill="hold">
                            <p:stCondLst>
                              <p:cond delay="7000"/>
                            </p:stCondLst>
                            <p:childTnLst>
                              <p:par>
                                <p:cTn id="122" presetID="17" presetClass="entr" presetSubtype="1" fill="hold" grpId="0" nodeType="afterEffect">
                                  <p:stCondLst>
                                    <p:cond delay="0"/>
                                  </p:stCondLst>
                                  <p:childTnLst>
                                    <p:set>
                                      <p:cBhvr>
                                        <p:cTn id="123" dur="1" fill="hold">
                                          <p:stCondLst>
                                            <p:cond delay="0"/>
                                          </p:stCondLst>
                                        </p:cTn>
                                        <p:tgtEl>
                                          <p:spTgt spid="124966"/>
                                        </p:tgtEl>
                                        <p:attrNameLst>
                                          <p:attrName>style.visibility</p:attrName>
                                        </p:attrNameLst>
                                      </p:cBhvr>
                                      <p:to>
                                        <p:strVal val="visible"/>
                                      </p:to>
                                    </p:set>
                                    <p:anim calcmode="lin" valueType="num">
                                      <p:cBhvr>
                                        <p:cTn id="124" dur="500" fill="hold"/>
                                        <p:tgtEl>
                                          <p:spTgt spid="124966"/>
                                        </p:tgtEl>
                                        <p:attrNameLst>
                                          <p:attrName>ppt_x</p:attrName>
                                        </p:attrNameLst>
                                      </p:cBhvr>
                                      <p:tavLst>
                                        <p:tav tm="0">
                                          <p:val>
                                            <p:strVal val="#ppt_x"/>
                                          </p:val>
                                        </p:tav>
                                        <p:tav tm="100000">
                                          <p:val>
                                            <p:strVal val="#ppt_x"/>
                                          </p:val>
                                        </p:tav>
                                      </p:tavLst>
                                    </p:anim>
                                    <p:anim calcmode="lin" valueType="num">
                                      <p:cBhvr>
                                        <p:cTn id="125" dur="500" fill="hold"/>
                                        <p:tgtEl>
                                          <p:spTgt spid="124966"/>
                                        </p:tgtEl>
                                        <p:attrNameLst>
                                          <p:attrName>ppt_y</p:attrName>
                                        </p:attrNameLst>
                                      </p:cBhvr>
                                      <p:tavLst>
                                        <p:tav tm="0">
                                          <p:val>
                                            <p:strVal val="#ppt_y-#ppt_h/2"/>
                                          </p:val>
                                        </p:tav>
                                        <p:tav tm="100000">
                                          <p:val>
                                            <p:strVal val="#ppt_y"/>
                                          </p:val>
                                        </p:tav>
                                      </p:tavLst>
                                    </p:anim>
                                    <p:anim calcmode="lin" valueType="num">
                                      <p:cBhvr>
                                        <p:cTn id="126" dur="500" fill="hold"/>
                                        <p:tgtEl>
                                          <p:spTgt spid="124966"/>
                                        </p:tgtEl>
                                        <p:attrNameLst>
                                          <p:attrName>ppt_w</p:attrName>
                                        </p:attrNameLst>
                                      </p:cBhvr>
                                      <p:tavLst>
                                        <p:tav tm="0">
                                          <p:val>
                                            <p:strVal val="#ppt_w"/>
                                          </p:val>
                                        </p:tav>
                                        <p:tav tm="100000">
                                          <p:val>
                                            <p:strVal val="#ppt_w"/>
                                          </p:val>
                                        </p:tav>
                                      </p:tavLst>
                                    </p:anim>
                                    <p:anim calcmode="lin" valueType="num">
                                      <p:cBhvr>
                                        <p:cTn id="127" dur="500" fill="hold"/>
                                        <p:tgtEl>
                                          <p:spTgt spid="124966"/>
                                        </p:tgtEl>
                                        <p:attrNameLst>
                                          <p:attrName>ppt_h</p:attrName>
                                        </p:attrNameLst>
                                      </p:cBhvr>
                                      <p:tavLst>
                                        <p:tav tm="0">
                                          <p:val>
                                            <p:fltVal val="0"/>
                                          </p:val>
                                        </p:tav>
                                        <p:tav tm="100000">
                                          <p:val>
                                            <p:strVal val="#ppt_h"/>
                                          </p:val>
                                        </p:tav>
                                      </p:tavLst>
                                    </p:anim>
                                  </p:childTnLst>
                                </p:cTn>
                              </p:par>
                            </p:childTnLst>
                          </p:cTn>
                        </p:par>
                        <p:par>
                          <p:cTn id="128" fill="hold">
                            <p:stCondLst>
                              <p:cond delay="7500"/>
                            </p:stCondLst>
                            <p:childTnLst>
                              <p:par>
                                <p:cTn id="129" presetID="17" presetClass="entr" presetSubtype="1" fill="hold" grpId="0" nodeType="afterEffect">
                                  <p:stCondLst>
                                    <p:cond delay="0"/>
                                  </p:stCondLst>
                                  <p:childTnLst>
                                    <p:set>
                                      <p:cBhvr>
                                        <p:cTn id="130" dur="1" fill="hold">
                                          <p:stCondLst>
                                            <p:cond delay="0"/>
                                          </p:stCondLst>
                                        </p:cTn>
                                        <p:tgtEl>
                                          <p:spTgt spid="124945"/>
                                        </p:tgtEl>
                                        <p:attrNameLst>
                                          <p:attrName>style.visibility</p:attrName>
                                        </p:attrNameLst>
                                      </p:cBhvr>
                                      <p:to>
                                        <p:strVal val="visible"/>
                                      </p:to>
                                    </p:set>
                                    <p:anim calcmode="lin" valueType="num">
                                      <p:cBhvr>
                                        <p:cTn id="131" dur="500" fill="hold"/>
                                        <p:tgtEl>
                                          <p:spTgt spid="124945"/>
                                        </p:tgtEl>
                                        <p:attrNameLst>
                                          <p:attrName>ppt_x</p:attrName>
                                        </p:attrNameLst>
                                      </p:cBhvr>
                                      <p:tavLst>
                                        <p:tav tm="0">
                                          <p:val>
                                            <p:strVal val="#ppt_x"/>
                                          </p:val>
                                        </p:tav>
                                        <p:tav tm="100000">
                                          <p:val>
                                            <p:strVal val="#ppt_x"/>
                                          </p:val>
                                        </p:tav>
                                      </p:tavLst>
                                    </p:anim>
                                    <p:anim calcmode="lin" valueType="num">
                                      <p:cBhvr>
                                        <p:cTn id="132" dur="500" fill="hold"/>
                                        <p:tgtEl>
                                          <p:spTgt spid="124945"/>
                                        </p:tgtEl>
                                        <p:attrNameLst>
                                          <p:attrName>ppt_y</p:attrName>
                                        </p:attrNameLst>
                                      </p:cBhvr>
                                      <p:tavLst>
                                        <p:tav tm="0">
                                          <p:val>
                                            <p:strVal val="#ppt_y-#ppt_h/2"/>
                                          </p:val>
                                        </p:tav>
                                        <p:tav tm="100000">
                                          <p:val>
                                            <p:strVal val="#ppt_y"/>
                                          </p:val>
                                        </p:tav>
                                      </p:tavLst>
                                    </p:anim>
                                    <p:anim calcmode="lin" valueType="num">
                                      <p:cBhvr>
                                        <p:cTn id="133" dur="500" fill="hold"/>
                                        <p:tgtEl>
                                          <p:spTgt spid="124945"/>
                                        </p:tgtEl>
                                        <p:attrNameLst>
                                          <p:attrName>ppt_w</p:attrName>
                                        </p:attrNameLst>
                                      </p:cBhvr>
                                      <p:tavLst>
                                        <p:tav tm="0">
                                          <p:val>
                                            <p:strVal val="#ppt_w"/>
                                          </p:val>
                                        </p:tav>
                                        <p:tav tm="100000">
                                          <p:val>
                                            <p:strVal val="#ppt_w"/>
                                          </p:val>
                                        </p:tav>
                                      </p:tavLst>
                                    </p:anim>
                                    <p:anim calcmode="lin" valueType="num">
                                      <p:cBhvr>
                                        <p:cTn id="134" dur="500" fill="hold"/>
                                        <p:tgtEl>
                                          <p:spTgt spid="124945"/>
                                        </p:tgtEl>
                                        <p:attrNameLst>
                                          <p:attrName>ppt_h</p:attrName>
                                        </p:attrNameLst>
                                      </p:cBhvr>
                                      <p:tavLst>
                                        <p:tav tm="0">
                                          <p:val>
                                            <p:fltVal val="0"/>
                                          </p:val>
                                        </p:tav>
                                        <p:tav tm="100000">
                                          <p:val>
                                            <p:strVal val="#ppt_h"/>
                                          </p:val>
                                        </p:tav>
                                      </p:tavLst>
                                    </p:anim>
                                  </p:childTnLst>
                                </p:cTn>
                              </p:par>
                            </p:childTnLst>
                          </p:cTn>
                        </p:par>
                        <p:par>
                          <p:cTn id="135" fill="hold">
                            <p:stCondLst>
                              <p:cond delay="8000"/>
                            </p:stCondLst>
                            <p:childTnLst>
                              <p:par>
                                <p:cTn id="136" presetID="17" presetClass="entr" presetSubtype="1" fill="hold" grpId="0" nodeType="afterEffect">
                                  <p:stCondLst>
                                    <p:cond delay="0"/>
                                  </p:stCondLst>
                                  <p:childTnLst>
                                    <p:set>
                                      <p:cBhvr>
                                        <p:cTn id="137" dur="1" fill="hold">
                                          <p:stCondLst>
                                            <p:cond delay="0"/>
                                          </p:stCondLst>
                                        </p:cTn>
                                        <p:tgtEl>
                                          <p:spTgt spid="124967"/>
                                        </p:tgtEl>
                                        <p:attrNameLst>
                                          <p:attrName>style.visibility</p:attrName>
                                        </p:attrNameLst>
                                      </p:cBhvr>
                                      <p:to>
                                        <p:strVal val="visible"/>
                                      </p:to>
                                    </p:set>
                                    <p:anim calcmode="lin" valueType="num">
                                      <p:cBhvr>
                                        <p:cTn id="138" dur="500" fill="hold"/>
                                        <p:tgtEl>
                                          <p:spTgt spid="124967"/>
                                        </p:tgtEl>
                                        <p:attrNameLst>
                                          <p:attrName>ppt_x</p:attrName>
                                        </p:attrNameLst>
                                      </p:cBhvr>
                                      <p:tavLst>
                                        <p:tav tm="0">
                                          <p:val>
                                            <p:strVal val="#ppt_x"/>
                                          </p:val>
                                        </p:tav>
                                        <p:tav tm="100000">
                                          <p:val>
                                            <p:strVal val="#ppt_x"/>
                                          </p:val>
                                        </p:tav>
                                      </p:tavLst>
                                    </p:anim>
                                    <p:anim calcmode="lin" valueType="num">
                                      <p:cBhvr>
                                        <p:cTn id="139" dur="500" fill="hold"/>
                                        <p:tgtEl>
                                          <p:spTgt spid="124967"/>
                                        </p:tgtEl>
                                        <p:attrNameLst>
                                          <p:attrName>ppt_y</p:attrName>
                                        </p:attrNameLst>
                                      </p:cBhvr>
                                      <p:tavLst>
                                        <p:tav tm="0">
                                          <p:val>
                                            <p:strVal val="#ppt_y-#ppt_h/2"/>
                                          </p:val>
                                        </p:tav>
                                        <p:tav tm="100000">
                                          <p:val>
                                            <p:strVal val="#ppt_y"/>
                                          </p:val>
                                        </p:tav>
                                      </p:tavLst>
                                    </p:anim>
                                    <p:anim calcmode="lin" valueType="num">
                                      <p:cBhvr>
                                        <p:cTn id="140" dur="500" fill="hold"/>
                                        <p:tgtEl>
                                          <p:spTgt spid="124967"/>
                                        </p:tgtEl>
                                        <p:attrNameLst>
                                          <p:attrName>ppt_w</p:attrName>
                                        </p:attrNameLst>
                                      </p:cBhvr>
                                      <p:tavLst>
                                        <p:tav tm="0">
                                          <p:val>
                                            <p:strVal val="#ppt_w"/>
                                          </p:val>
                                        </p:tav>
                                        <p:tav tm="100000">
                                          <p:val>
                                            <p:strVal val="#ppt_w"/>
                                          </p:val>
                                        </p:tav>
                                      </p:tavLst>
                                    </p:anim>
                                    <p:anim calcmode="lin" valueType="num">
                                      <p:cBhvr>
                                        <p:cTn id="141" dur="500" fill="hold"/>
                                        <p:tgtEl>
                                          <p:spTgt spid="124967"/>
                                        </p:tgtEl>
                                        <p:attrNameLst>
                                          <p:attrName>ppt_h</p:attrName>
                                        </p:attrNameLst>
                                      </p:cBhvr>
                                      <p:tavLst>
                                        <p:tav tm="0">
                                          <p:val>
                                            <p:fltVal val="0"/>
                                          </p:val>
                                        </p:tav>
                                        <p:tav tm="100000">
                                          <p:val>
                                            <p:strVal val="#ppt_h"/>
                                          </p:val>
                                        </p:tav>
                                      </p:tavLst>
                                    </p:anim>
                                  </p:childTnLst>
                                </p:cTn>
                              </p:par>
                            </p:childTnLst>
                          </p:cTn>
                        </p:par>
                        <p:par>
                          <p:cTn id="142" fill="hold">
                            <p:stCondLst>
                              <p:cond delay="8500"/>
                            </p:stCondLst>
                            <p:childTnLst>
                              <p:par>
                                <p:cTn id="143" presetID="17" presetClass="entr" presetSubtype="1" fill="hold" grpId="0" nodeType="afterEffect">
                                  <p:stCondLst>
                                    <p:cond delay="0"/>
                                  </p:stCondLst>
                                  <p:childTnLst>
                                    <p:set>
                                      <p:cBhvr>
                                        <p:cTn id="144" dur="1" fill="hold">
                                          <p:stCondLst>
                                            <p:cond delay="0"/>
                                          </p:stCondLst>
                                        </p:cTn>
                                        <p:tgtEl>
                                          <p:spTgt spid="124937"/>
                                        </p:tgtEl>
                                        <p:attrNameLst>
                                          <p:attrName>style.visibility</p:attrName>
                                        </p:attrNameLst>
                                      </p:cBhvr>
                                      <p:to>
                                        <p:strVal val="visible"/>
                                      </p:to>
                                    </p:set>
                                    <p:anim calcmode="lin" valueType="num">
                                      <p:cBhvr>
                                        <p:cTn id="145" dur="500" fill="hold"/>
                                        <p:tgtEl>
                                          <p:spTgt spid="124937"/>
                                        </p:tgtEl>
                                        <p:attrNameLst>
                                          <p:attrName>ppt_x</p:attrName>
                                        </p:attrNameLst>
                                      </p:cBhvr>
                                      <p:tavLst>
                                        <p:tav tm="0">
                                          <p:val>
                                            <p:strVal val="#ppt_x"/>
                                          </p:val>
                                        </p:tav>
                                        <p:tav tm="100000">
                                          <p:val>
                                            <p:strVal val="#ppt_x"/>
                                          </p:val>
                                        </p:tav>
                                      </p:tavLst>
                                    </p:anim>
                                    <p:anim calcmode="lin" valueType="num">
                                      <p:cBhvr>
                                        <p:cTn id="146" dur="500" fill="hold"/>
                                        <p:tgtEl>
                                          <p:spTgt spid="124937"/>
                                        </p:tgtEl>
                                        <p:attrNameLst>
                                          <p:attrName>ppt_y</p:attrName>
                                        </p:attrNameLst>
                                      </p:cBhvr>
                                      <p:tavLst>
                                        <p:tav tm="0">
                                          <p:val>
                                            <p:strVal val="#ppt_y-#ppt_h/2"/>
                                          </p:val>
                                        </p:tav>
                                        <p:tav tm="100000">
                                          <p:val>
                                            <p:strVal val="#ppt_y"/>
                                          </p:val>
                                        </p:tav>
                                      </p:tavLst>
                                    </p:anim>
                                    <p:anim calcmode="lin" valueType="num">
                                      <p:cBhvr>
                                        <p:cTn id="147" dur="500" fill="hold"/>
                                        <p:tgtEl>
                                          <p:spTgt spid="124937"/>
                                        </p:tgtEl>
                                        <p:attrNameLst>
                                          <p:attrName>ppt_w</p:attrName>
                                        </p:attrNameLst>
                                      </p:cBhvr>
                                      <p:tavLst>
                                        <p:tav tm="0">
                                          <p:val>
                                            <p:strVal val="#ppt_w"/>
                                          </p:val>
                                        </p:tav>
                                        <p:tav tm="100000">
                                          <p:val>
                                            <p:strVal val="#ppt_w"/>
                                          </p:val>
                                        </p:tav>
                                      </p:tavLst>
                                    </p:anim>
                                    <p:anim calcmode="lin" valueType="num">
                                      <p:cBhvr>
                                        <p:cTn id="148" dur="500" fill="hold"/>
                                        <p:tgtEl>
                                          <p:spTgt spid="124937"/>
                                        </p:tgtEl>
                                        <p:attrNameLst>
                                          <p:attrName>ppt_h</p:attrName>
                                        </p:attrNameLst>
                                      </p:cBhvr>
                                      <p:tavLst>
                                        <p:tav tm="0">
                                          <p:val>
                                            <p:fltVal val="0"/>
                                          </p:val>
                                        </p:tav>
                                        <p:tav tm="100000">
                                          <p:val>
                                            <p:strVal val="#ppt_h"/>
                                          </p:val>
                                        </p:tav>
                                      </p:tavLst>
                                    </p:anim>
                                  </p:childTnLst>
                                </p:cTn>
                              </p:par>
                            </p:childTnLst>
                          </p:cTn>
                        </p:par>
                        <p:par>
                          <p:cTn id="149" fill="hold">
                            <p:stCondLst>
                              <p:cond delay="9000"/>
                            </p:stCondLst>
                            <p:childTnLst>
                              <p:par>
                                <p:cTn id="150" presetID="17" presetClass="entr" presetSubtype="1" fill="hold" grpId="0" nodeType="afterEffect">
                                  <p:stCondLst>
                                    <p:cond delay="0"/>
                                  </p:stCondLst>
                                  <p:childTnLst>
                                    <p:set>
                                      <p:cBhvr>
                                        <p:cTn id="151" dur="1" fill="hold">
                                          <p:stCondLst>
                                            <p:cond delay="0"/>
                                          </p:stCondLst>
                                        </p:cTn>
                                        <p:tgtEl>
                                          <p:spTgt spid="124938"/>
                                        </p:tgtEl>
                                        <p:attrNameLst>
                                          <p:attrName>style.visibility</p:attrName>
                                        </p:attrNameLst>
                                      </p:cBhvr>
                                      <p:to>
                                        <p:strVal val="visible"/>
                                      </p:to>
                                    </p:set>
                                    <p:anim calcmode="lin" valueType="num">
                                      <p:cBhvr>
                                        <p:cTn id="152" dur="500" fill="hold"/>
                                        <p:tgtEl>
                                          <p:spTgt spid="124938"/>
                                        </p:tgtEl>
                                        <p:attrNameLst>
                                          <p:attrName>ppt_x</p:attrName>
                                        </p:attrNameLst>
                                      </p:cBhvr>
                                      <p:tavLst>
                                        <p:tav tm="0">
                                          <p:val>
                                            <p:strVal val="#ppt_x"/>
                                          </p:val>
                                        </p:tav>
                                        <p:tav tm="100000">
                                          <p:val>
                                            <p:strVal val="#ppt_x"/>
                                          </p:val>
                                        </p:tav>
                                      </p:tavLst>
                                    </p:anim>
                                    <p:anim calcmode="lin" valueType="num">
                                      <p:cBhvr>
                                        <p:cTn id="153" dur="500" fill="hold"/>
                                        <p:tgtEl>
                                          <p:spTgt spid="124938"/>
                                        </p:tgtEl>
                                        <p:attrNameLst>
                                          <p:attrName>ppt_y</p:attrName>
                                        </p:attrNameLst>
                                      </p:cBhvr>
                                      <p:tavLst>
                                        <p:tav tm="0">
                                          <p:val>
                                            <p:strVal val="#ppt_y-#ppt_h/2"/>
                                          </p:val>
                                        </p:tav>
                                        <p:tav tm="100000">
                                          <p:val>
                                            <p:strVal val="#ppt_y"/>
                                          </p:val>
                                        </p:tav>
                                      </p:tavLst>
                                    </p:anim>
                                    <p:anim calcmode="lin" valueType="num">
                                      <p:cBhvr>
                                        <p:cTn id="154" dur="500" fill="hold"/>
                                        <p:tgtEl>
                                          <p:spTgt spid="124938"/>
                                        </p:tgtEl>
                                        <p:attrNameLst>
                                          <p:attrName>ppt_w</p:attrName>
                                        </p:attrNameLst>
                                      </p:cBhvr>
                                      <p:tavLst>
                                        <p:tav tm="0">
                                          <p:val>
                                            <p:strVal val="#ppt_w"/>
                                          </p:val>
                                        </p:tav>
                                        <p:tav tm="100000">
                                          <p:val>
                                            <p:strVal val="#ppt_w"/>
                                          </p:val>
                                        </p:tav>
                                      </p:tavLst>
                                    </p:anim>
                                    <p:anim calcmode="lin" valueType="num">
                                      <p:cBhvr>
                                        <p:cTn id="155" dur="500" fill="hold"/>
                                        <p:tgtEl>
                                          <p:spTgt spid="124938"/>
                                        </p:tgtEl>
                                        <p:attrNameLst>
                                          <p:attrName>ppt_h</p:attrName>
                                        </p:attrNameLst>
                                      </p:cBhvr>
                                      <p:tavLst>
                                        <p:tav tm="0">
                                          <p:val>
                                            <p:fltVal val="0"/>
                                          </p:val>
                                        </p:tav>
                                        <p:tav tm="100000">
                                          <p:val>
                                            <p:strVal val="#ppt_h"/>
                                          </p:val>
                                        </p:tav>
                                      </p:tavLst>
                                    </p:anim>
                                  </p:childTnLst>
                                </p:cTn>
                              </p:par>
                            </p:childTnLst>
                          </p:cTn>
                        </p:par>
                        <p:par>
                          <p:cTn id="156" fill="hold">
                            <p:stCondLst>
                              <p:cond delay="9500"/>
                            </p:stCondLst>
                            <p:childTnLst>
                              <p:par>
                                <p:cTn id="157" presetID="17" presetClass="entr" presetSubtype="1" fill="hold" grpId="0" nodeType="afterEffect">
                                  <p:stCondLst>
                                    <p:cond delay="0"/>
                                  </p:stCondLst>
                                  <p:childTnLst>
                                    <p:set>
                                      <p:cBhvr>
                                        <p:cTn id="158" dur="1" fill="hold">
                                          <p:stCondLst>
                                            <p:cond delay="0"/>
                                          </p:stCondLst>
                                        </p:cTn>
                                        <p:tgtEl>
                                          <p:spTgt spid="124989"/>
                                        </p:tgtEl>
                                        <p:attrNameLst>
                                          <p:attrName>style.visibility</p:attrName>
                                        </p:attrNameLst>
                                      </p:cBhvr>
                                      <p:to>
                                        <p:strVal val="visible"/>
                                      </p:to>
                                    </p:set>
                                    <p:anim calcmode="lin" valueType="num">
                                      <p:cBhvr>
                                        <p:cTn id="159" dur="500" fill="hold"/>
                                        <p:tgtEl>
                                          <p:spTgt spid="124989"/>
                                        </p:tgtEl>
                                        <p:attrNameLst>
                                          <p:attrName>ppt_x</p:attrName>
                                        </p:attrNameLst>
                                      </p:cBhvr>
                                      <p:tavLst>
                                        <p:tav tm="0">
                                          <p:val>
                                            <p:strVal val="#ppt_x"/>
                                          </p:val>
                                        </p:tav>
                                        <p:tav tm="100000">
                                          <p:val>
                                            <p:strVal val="#ppt_x"/>
                                          </p:val>
                                        </p:tav>
                                      </p:tavLst>
                                    </p:anim>
                                    <p:anim calcmode="lin" valueType="num">
                                      <p:cBhvr>
                                        <p:cTn id="160" dur="500" fill="hold"/>
                                        <p:tgtEl>
                                          <p:spTgt spid="124989"/>
                                        </p:tgtEl>
                                        <p:attrNameLst>
                                          <p:attrName>ppt_y</p:attrName>
                                        </p:attrNameLst>
                                      </p:cBhvr>
                                      <p:tavLst>
                                        <p:tav tm="0">
                                          <p:val>
                                            <p:strVal val="#ppt_y-#ppt_h/2"/>
                                          </p:val>
                                        </p:tav>
                                        <p:tav tm="100000">
                                          <p:val>
                                            <p:strVal val="#ppt_y"/>
                                          </p:val>
                                        </p:tav>
                                      </p:tavLst>
                                    </p:anim>
                                    <p:anim calcmode="lin" valueType="num">
                                      <p:cBhvr>
                                        <p:cTn id="161" dur="500" fill="hold"/>
                                        <p:tgtEl>
                                          <p:spTgt spid="124989"/>
                                        </p:tgtEl>
                                        <p:attrNameLst>
                                          <p:attrName>ppt_w</p:attrName>
                                        </p:attrNameLst>
                                      </p:cBhvr>
                                      <p:tavLst>
                                        <p:tav tm="0">
                                          <p:val>
                                            <p:strVal val="#ppt_w"/>
                                          </p:val>
                                        </p:tav>
                                        <p:tav tm="100000">
                                          <p:val>
                                            <p:strVal val="#ppt_w"/>
                                          </p:val>
                                        </p:tav>
                                      </p:tavLst>
                                    </p:anim>
                                    <p:anim calcmode="lin" valueType="num">
                                      <p:cBhvr>
                                        <p:cTn id="162" dur="500" fill="hold"/>
                                        <p:tgtEl>
                                          <p:spTgt spid="124989"/>
                                        </p:tgtEl>
                                        <p:attrNameLst>
                                          <p:attrName>ppt_h</p:attrName>
                                        </p:attrNameLst>
                                      </p:cBhvr>
                                      <p:tavLst>
                                        <p:tav tm="0">
                                          <p:val>
                                            <p:fltVal val="0"/>
                                          </p:val>
                                        </p:tav>
                                        <p:tav tm="100000">
                                          <p:val>
                                            <p:strVal val="#ppt_h"/>
                                          </p:val>
                                        </p:tav>
                                      </p:tavLst>
                                    </p:anim>
                                  </p:childTnLst>
                                </p:cTn>
                              </p:par>
                            </p:childTnLst>
                          </p:cTn>
                        </p:par>
                        <p:par>
                          <p:cTn id="163" fill="hold">
                            <p:stCondLst>
                              <p:cond delay="10000"/>
                            </p:stCondLst>
                            <p:childTnLst>
                              <p:par>
                                <p:cTn id="164" presetID="17" presetClass="entr" presetSubtype="1" fill="hold" grpId="0" nodeType="afterEffect">
                                  <p:stCondLst>
                                    <p:cond delay="0"/>
                                  </p:stCondLst>
                                  <p:childTnLst>
                                    <p:set>
                                      <p:cBhvr>
                                        <p:cTn id="165" dur="1" fill="hold">
                                          <p:stCondLst>
                                            <p:cond delay="0"/>
                                          </p:stCondLst>
                                        </p:cTn>
                                        <p:tgtEl>
                                          <p:spTgt spid="124940"/>
                                        </p:tgtEl>
                                        <p:attrNameLst>
                                          <p:attrName>style.visibility</p:attrName>
                                        </p:attrNameLst>
                                      </p:cBhvr>
                                      <p:to>
                                        <p:strVal val="visible"/>
                                      </p:to>
                                    </p:set>
                                    <p:anim calcmode="lin" valueType="num">
                                      <p:cBhvr>
                                        <p:cTn id="166" dur="500" fill="hold"/>
                                        <p:tgtEl>
                                          <p:spTgt spid="124940"/>
                                        </p:tgtEl>
                                        <p:attrNameLst>
                                          <p:attrName>ppt_x</p:attrName>
                                        </p:attrNameLst>
                                      </p:cBhvr>
                                      <p:tavLst>
                                        <p:tav tm="0">
                                          <p:val>
                                            <p:strVal val="#ppt_x"/>
                                          </p:val>
                                        </p:tav>
                                        <p:tav tm="100000">
                                          <p:val>
                                            <p:strVal val="#ppt_x"/>
                                          </p:val>
                                        </p:tav>
                                      </p:tavLst>
                                    </p:anim>
                                    <p:anim calcmode="lin" valueType="num">
                                      <p:cBhvr>
                                        <p:cTn id="167" dur="500" fill="hold"/>
                                        <p:tgtEl>
                                          <p:spTgt spid="124940"/>
                                        </p:tgtEl>
                                        <p:attrNameLst>
                                          <p:attrName>ppt_y</p:attrName>
                                        </p:attrNameLst>
                                      </p:cBhvr>
                                      <p:tavLst>
                                        <p:tav tm="0">
                                          <p:val>
                                            <p:strVal val="#ppt_y-#ppt_h/2"/>
                                          </p:val>
                                        </p:tav>
                                        <p:tav tm="100000">
                                          <p:val>
                                            <p:strVal val="#ppt_y"/>
                                          </p:val>
                                        </p:tav>
                                      </p:tavLst>
                                    </p:anim>
                                    <p:anim calcmode="lin" valueType="num">
                                      <p:cBhvr>
                                        <p:cTn id="168" dur="500" fill="hold"/>
                                        <p:tgtEl>
                                          <p:spTgt spid="124940"/>
                                        </p:tgtEl>
                                        <p:attrNameLst>
                                          <p:attrName>ppt_w</p:attrName>
                                        </p:attrNameLst>
                                      </p:cBhvr>
                                      <p:tavLst>
                                        <p:tav tm="0">
                                          <p:val>
                                            <p:strVal val="#ppt_w"/>
                                          </p:val>
                                        </p:tav>
                                        <p:tav tm="100000">
                                          <p:val>
                                            <p:strVal val="#ppt_w"/>
                                          </p:val>
                                        </p:tav>
                                      </p:tavLst>
                                    </p:anim>
                                    <p:anim calcmode="lin" valueType="num">
                                      <p:cBhvr>
                                        <p:cTn id="169" dur="500" fill="hold"/>
                                        <p:tgtEl>
                                          <p:spTgt spid="124940"/>
                                        </p:tgtEl>
                                        <p:attrNameLst>
                                          <p:attrName>ppt_h</p:attrName>
                                        </p:attrNameLst>
                                      </p:cBhvr>
                                      <p:tavLst>
                                        <p:tav tm="0">
                                          <p:val>
                                            <p:fltVal val="0"/>
                                          </p:val>
                                        </p:tav>
                                        <p:tav tm="100000">
                                          <p:val>
                                            <p:strVal val="#ppt_h"/>
                                          </p:val>
                                        </p:tav>
                                      </p:tavLst>
                                    </p:anim>
                                  </p:childTnLst>
                                </p:cTn>
                              </p:par>
                            </p:childTnLst>
                          </p:cTn>
                        </p:par>
                        <p:par>
                          <p:cTn id="170" fill="hold">
                            <p:stCondLst>
                              <p:cond delay="10500"/>
                            </p:stCondLst>
                            <p:childTnLst>
                              <p:par>
                                <p:cTn id="171" presetID="17" presetClass="entr" presetSubtype="1" fill="hold" grpId="0" nodeType="afterEffect">
                                  <p:stCondLst>
                                    <p:cond delay="0"/>
                                  </p:stCondLst>
                                  <p:childTnLst>
                                    <p:set>
                                      <p:cBhvr>
                                        <p:cTn id="172" dur="1" fill="hold">
                                          <p:stCondLst>
                                            <p:cond delay="0"/>
                                          </p:stCondLst>
                                        </p:cTn>
                                        <p:tgtEl>
                                          <p:spTgt spid="124941"/>
                                        </p:tgtEl>
                                        <p:attrNameLst>
                                          <p:attrName>style.visibility</p:attrName>
                                        </p:attrNameLst>
                                      </p:cBhvr>
                                      <p:to>
                                        <p:strVal val="visible"/>
                                      </p:to>
                                    </p:set>
                                    <p:anim calcmode="lin" valueType="num">
                                      <p:cBhvr>
                                        <p:cTn id="173" dur="500" fill="hold"/>
                                        <p:tgtEl>
                                          <p:spTgt spid="124941"/>
                                        </p:tgtEl>
                                        <p:attrNameLst>
                                          <p:attrName>ppt_x</p:attrName>
                                        </p:attrNameLst>
                                      </p:cBhvr>
                                      <p:tavLst>
                                        <p:tav tm="0">
                                          <p:val>
                                            <p:strVal val="#ppt_x"/>
                                          </p:val>
                                        </p:tav>
                                        <p:tav tm="100000">
                                          <p:val>
                                            <p:strVal val="#ppt_x"/>
                                          </p:val>
                                        </p:tav>
                                      </p:tavLst>
                                    </p:anim>
                                    <p:anim calcmode="lin" valueType="num">
                                      <p:cBhvr>
                                        <p:cTn id="174" dur="500" fill="hold"/>
                                        <p:tgtEl>
                                          <p:spTgt spid="124941"/>
                                        </p:tgtEl>
                                        <p:attrNameLst>
                                          <p:attrName>ppt_y</p:attrName>
                                        </p:attrNameLst>
                                      </p:cBhvr>
                                      <p:tavLst>
                                        <p:tav tm="0">
                                          <p:val>
                                            <p:strVal val="#ppt_y-#ppt_h/2"/>
                                          </p:val>
                                        </p:tav>
                                        <p:tav tm="100000">
                                          <p:val>
                                            <p:strVal val="#ppt_y"/>
                                          </p:val>
                                        </p:tav>
                                      </p:tavLst>
                                    </p:anim>
                                    <p:anim calcmode="lin" valueType="num">
                                      <p:cBhvr>
                                        <p:cTn id="175" dur="500" fill="hold"/>
                                        <p:tgtEl>
                                          <p:spTgt spid="124941"/>
                                        </p:tgtEl>
                                        <p:attrNameLst>
                                          <p:attrName>ppt_w</p:attrName>
                                        </p:attrNameLst>
                                      </p:cBhvr>
                                      <p:tavLst>
                                        <p:tav tm="0">
                                          <p:val>
                                            <p:strVal val="#ppt_w"/>
                                          </p:val>
                                        </p:tav>
                                        <p:tav tm="100000">
                                          <p:val>
                                            <p:strVal val="#ppt_w"/>
                                          </p:val>
                                        </p:tav>
                                      </p:tavLst>
                                    </p:anim>
                                    <p:anim calcmode="lin" valueType="num">
                                      <p:cBhvr>
                                        <p:cTn id="176" dur="500" fill="hold"/>
                                        <p:tgtEl>
                                          <p:spTgt spid="124941"/>
                                        </p:tgtEl>
                                        <p:attrNameLst>
                                          <p:attrName>ppt_h</p:attrName>
                                        </p:attrNameLst>
                                      </p:cBhvr>
                                      <p:tavLst>
                                        <p:tav tm="0">
                                          <p:val>
                                            <p:fltVal val="0"/>
                                          </p:val>
                                        </p:tav>
                                        <p:tav tm="100000">
                                          <p:val>
                                            <p:strVal val="#ppt_h"/>
                                          </p:val>
                                        </p:tav>
                                      </p:tavLst>
                                    </p:anim>
                                  </p:childTnLst>
                                </p:cTn>
                              </p:par>
                            </p:childTnLst>
                          </p:cTn>
                        </p:par>
                        <p:par>
                          <p:cTn id="177" fill="hold">
                            <p:stCondLst>
                              <p:cond delay="11000"/>
                            </p:stCondLst>
                            <p:childTnLst>
                              <p:par>
                                <p:cTn id="178" presetID="17" presetClass="entr" presetSubtype="1" fill="hold" grpId="0" nodeType="afterEffect">
                                  <p:stCondLst>
                                    <p:cond delay="0"/>
                                  </p:stCondLst>
                                  <p:childTnLst>
                                    <p:set>
                                      <p:cBhvr>
                                        <p:cTn id="179" dur="1" fill="hold">
                                          <p:stCondLst>
                                            <p:cond delay="0"/>
                                          </p:stCondLst>
                                        </p:cTn>
                                        <p:tgtEl>
                                          <p:spTgt spid="124990"/>
                                        </p:tgtEl>
                                        <p:attrNameLst>
                                          <p:attrName>style.visibility</p:attrName>
                                        </p:attrNameLst>
                                      </p:cBhvr>
                                      <p:to>
                                        <p:strVal val="visible"/>
                                      </p:to>
                                    </p:set>
                                    <p:anim calcmode="lin" valueType="num">
                                      <p:cBhvr>
                                        <p:cTn id="180" dur="500" fill="hold"/>
                                        <p:tgtEl>
                                          <p:spTgt spid="124990"/>
                                        </p:tgtEl>
                                        <p:attrNameLst>
                                          <p:attrName>ppt_x</p:attrName>
                                        </p:attrNameLst>
                                      </p:cBhvr>
                                      <p:tavLst>
                                        <p:tav tm="0">
                                          <p:val>
                                            <p:strVal val="#ppt_x"/>
                                          </p:val>
                                        </p:tav>
                                        <p:tav tm="100000">
                                          <p:val>
                                            <p:strVal val="#ppt_x"/>
                                          </p:val>
                                        </p:tav>
                                      </p:tavLst>
                                    </p:anim>
                                    <p:anim calcmode="lin" valueType="num">
                                      <p:cBhvr>
                                        <p:cTn id="181" dur="500" fill="hold"/>
                                        <p:tgtEl>
                                          <p:spTgt spid="124990"/>
                                        </p:tgtEl>
                                        <p:attrNameLst>
                                          <p:attrName>ppt_y</p:attrName>
                                        </p:attrNameLst>
                                      </p:cBhvr>
                                      <p:tavLst>
                                        <p:tav tm="0">
                                          <p:val>
                                            <p:strVal val="#ppt_y-#ppt_h/2"/>
                                          </p:val>
                                        </p:tav>
                                        <p:tav tm="100000">
                                          <p:val>
                                            <p:strVal val="#ppt_y"/>
                                          </p:val>
                                        </p:tav>
                                      </p:tavLst>
                                    </p:anim>
                                    <p:anim calcmode="lin" valueType="num">
                                      <p:cBhvr>
                                        <p:cTn id="182" dur="500" fill="hold"/>
                                        <p:tgtEl>
                                          <p:spTgt spid="124990"/>
                                        </p:tgtEl>
                                        <p:attrNameLst>
                                          <p:attrName>ppt_w</p:attrName>
                                        </p:attrNameLst>
                                      </p:cBhvr>
                                      <p:tavLst>
                                        <p:tav tm="0">
                                          <p:val>
                                            <p:strVal val="#ppt_w"/>
                                          </p:val>
                                        </p:tav>
                                        <p:tav tm="100000">
                                          <p:val>
                                            <p:strVal val="#ppt_w"/>
                                          </p:val>
                                        </p:tav>
                                      </p:tavLst>
                                    </p:anim>
                                    <p:anim calcmode="lin" valueType="num">
                                      <p:cBhvr>
                                        <p:cTn id="183" dur="500" fill="hold"/>
                                        <p:tgtEl>
                                          <p:spTgt spid="124990"/>
                                        </p:tgtEl>
                                        <p:attrNameLst>
                                          <p:attrName>ppt_h</p:attrName>
                                        </p:attrNameLst>
                                      </p:cBhvr>
                                      <p:tavLst>
                                        <p:tav tm="0">
                                          <p:val>
                                            <p:fltVal val="0"/>
                                          </p:val>
                                        </p:tav>
                                        <p:tav tm="100000">
                                          <p:val>
                                            <p:strVal val="#ppt_h"/>
                                          </p:val>
                                        </p:tav>
                                      </p:tavLst>
                                    </p:anim>
                                  </p:childTnLst>
                                </p:cTn>
                              </p:par>
                            </p:childTnLst>
                          </p:cTn>
                        </p:par>
                        <p:par>
                          <p:cTn id="184" fill="hold">
                            <p:stCondLst>
                              <p:cond delay="11500"/>
                            </p:stCondLst>
                            <p:childTnLst>
                              <p:par>
                                <p:cTn id="185" presetID="17" presetClass="entr" presetSubtype="1" fill="hold" grpId="0" nodeType="afterEffect">
                                  <p:stCondLst>
                                    <p:cond delay="0"/>
                                  </p:stCondLst>
                                  <p:childTnLst>
                                    <p:set>
                                      <p:cBhvr>
                                        <p:cTn id="186" dur="1" fill="hold">
                                          <p:stCondLst>
                                            <p:cond delay="0"/>
                                          </p:stCondLst>
                                        </p:cTn>
                                        <p:tgtEl>
                                          <p:spTgt spid="124943"/>
                                        </p:tgtEl>
                                        <p:attrNameLst>
                                          <p:attrName>style.visibility</p:attrName>
                                        </p:attrNameLst>
                                      </p:cBhvr>
                                      <p:to>
                                        <p:strVal val="visible"/>
                                      </p:to>
                                    </p:set>
                                    <p:anim calcmode="lin" valueType="num">
                                      <p:cBhvr>
                                        <p:cTn id="187" dur="500" fill="hold"/>
                                        <p:tgtEl>
                                          <p:spTgt spid="124943"/>
                                        </p:tgtEl>
                                        <p:attrNameLst>
                                          <p:attrName>ppt_x</p:attrName>
                                        </p:attrNameLst>
                                      </p:cBhvr>
                                      <p:tavLst>
                                        <p:tav tm="0">
                                          <p:val>
                                            <p:strVal val="#ppt_x"/>
                                          </p:val>
                                        </p:tav>
                                        <p:tav tm="100000">
                                          <p:val>
                                            <p:strVal val="#ppt_x"/>
                                          </p:val>
                                        </p:tav>
                                      </p:tavLst>
                                    </p:anim>
                                    <p:anim calcmode="lin" valueType="num">
                                      <p:cBhvr>
                                        <p:cTn id="188" dur="500" fill="hold"/>
                                        <p:tgtEl>
                                          <p:spTgt spid="124943"/>
                                        </p:tgtEl>
                                        <p:attrNameLst>
                                          <p:attrName>ppt_y</p:attrName>
                                        </p:attrNameLst>
                                      </p:cBhvr>
                                      <p:tavLst>
                                        <p:tav tm="0">
                                          <p:val>
                                            <p:strVal val="#ppt_y-#ppt_h/2"/>
                                          </p:val>
                                        </p:tav>
                                        <p:tav tm="100000">
                                          <p:val>
                                            <p:strVal val="#ppt_y"/>
                                          </p:val>
                                        </p:tav>
                                      </p:tavLst>
                                    </p:anim>
                                    <p:anim calcmode="lin" valueType="num">
                                      <p:cBhvr>
                                        <p:cTn id="189" dur="500" fill="hold"/>
                                        <p:tgtEl>
                                          <p:spTgt spid="124943"/>
                                        </p:tgtEl>
                                        <p:attrNameLst>
                                          <p:attrName>ppt_w</p:attrName>
                                        </p:attrNameLst>
                                      </p:cBhvr>
                                      <p:tavLst>
                                        <p:tav tm="0">
                                          <p:val>
                                            <p:strVal val="#ppt_w"/>
                                          </p:val>
                                        </p:tav>
                                        <p:tav tm="100000">
                                          <p:val>
                                            <p:strVal val="#ppt_w"/>
                                          </p:val>
                                        </p:tav>
                                      </p:tavLst>
                                    </p:anim>
                                    <p:anim calcmode="lin" valueType="num">
                                      <p:cBhvr>
                                        <p:cTn id="190" dur="500" fill="hold"/>
                                        <p:tgtEl>
                                          <p:spTgt spid="124943"/>
                                        </p:tgtEl>
                                        <p:attrNameLst>
                                          <p:attrName>ppt_h</p:attrName>
                                        </p:attrNameLst>
                                      </p:cBhvr>
                                      <p:tavLst>
                                        <p:tav tm="0">
                                          <p:val>
                                            <p:fltVal val="0"/>
                                          </p:val>
                                        </p:tav>
                                        <p:tav tm="100000">
                                          <p:val>
                                            <p:strVal val="#ppt_h"/>
                                          </p:val>
                                        </p:tav>
                                      </p:tavLst>
                                    </p:anim>
                                  </p:childTnLst>
                                </p:cTn>
                              </p:par>
                            </p:childTnLst>
                          </p:cTn>
                        </p:par>
                        <p:par>
                          <p:cTn id="191" fill="hold">
                            <p:stCondLst>
                              <p:cond delay="12000"/>
                            </p:stCondLst>
                            <p:childTnLst>
                              <p:par>
                                <p:cTn id="192" presetID="17" presetClass="entr" presetSubtype="1" fill="hold" grpId="0" nodeType="afterEffect">
                                  <p:stCondLst>
                                    <p:cond delay="0"/>
                                  </p:stCondLst>
                                  <p:childTnLst>
                                    <p:set>
                                      <p:cBhvr>
                                        <p:cTn id="193" dur="1" fill="hold">
                                          <p:stCondLst>
                                            <p:cond delay="0"/>
                                          </p:stCondLst>
                                        </p:cTn>
                                        <p:tgtEl>
                                          <p:spTgt spid="124944"/>
                                        </p:tgtEl>
                                        <p:attrNameLst>
                                          <p:attrName>style.visibility</p:attrName>
                                        </p:attrNameLst>
                                      </p:cBhvr>
                                      <p:to>
                                        <p:strVal val="visible"/>
                                      </p:to>
                                    </p:set>
                                    <p:anim calcmode="lin" valueType="num">
                                      <p:cBhvr>
                                        <p:cTn id="194" dur="500" fill="hold"/>
                                        <p:tgtEl>
                                          <p:spTgt spid="124944"/>
                                        </p:tgtEl>
                                        <p:attrNameLst>
                                          <p:attrName>ppt_x</p:attrName>
                                        </p:attrNameLst>
                                      </p:cBhvr>
                                      <p:tavLst>
                                        <p:tav tm="0">
                                          <p:val>
                                            <p:strVal val="#ppt_x"/>
                                          </p:val>
                                        </p:tav>
                                        <p:tav tm="100000">
                                          <p:val>
                                            <p:strVal val="#ppt_x"/>
                                          </p:val>
                                        </p:tav>
                                      </p:tavLst>
                                    </p:anim>
                                    <p:anim calcmode="lin" valueType="num">
                                      <p:cBhvr>
                                        <p:cTn id="195" dur="500" fill="hold"/>
                                        <p:tgtEl>
                                          <p:spTgt spid="124944"/>
                                        </p:tgtEl>
                                        <p:attrNameLst>
                                          <p:attrName>ppt_y</p:attrName>
                                        </p:attrNameLst>
                                      </p:cBhvr>
                                      <p:tavLst>
                                        <p:tav tm="0">
                                          <p:val>
                                            <p:strVal val="#ppt_y-#ppt_h/2"/>
                                          </p:val>
                                        </p:tav>
                                        <p:tav tm="100000">
                                          <p:val>
                                            <p:strVal val="#ppt_y"/>
                                          </p:val>
                                        </p:tav>
                                      </p:tavLst>
                                    </p:anim>
                                    <p:anim calcmode="lin" valueType="num">
                                      <p:cBhvr>
                                        <p:cTn id="196" dur="500" fill="hold"/>
                                        <p:tgtEl>
                                          <p:spTgt spid="124944"/>
                                        </p:tgtEl>
                                        <p:attrNameLst>
                                          <p:attrName>ppt_w</p:attrName>
                                        </p:attrNameLst>
                                      </p:cBhvr>
                                      <p:tavLst>
                                        <p:tav tm="0">
                                          <p:val>
                                            <p:strVal val="#ppt_w"/>
                                          </p:val>
                                        </p:tav>
                                        <p:tav tm="100000">
                                          <p:val>
                                            <p:strVal val="#ppt_w"/>
                                          </p:val>
                                        </p:tav>
                                      </p:tavLst>
                                    </p:anim>
                                    <p:anim calcmode="lin" valueType="num">
                                      <p:cBhvr>
                                        <p:cTn id="197" dur="500" fill="hold"/>
                                        <p:tgtEl>
                                          <p:spTgt spid="124944"/>
                                        </p:tgtEl>
                                        <p:attrNameLst>
                                          <p:attrName>ppt_h</p:attrName>
                                        </p:attrNameLst>
                                      </p:cBhvr>
                                      <p:tavLst>
                                        <p:tav tm="0">
                                          <p:val>
                                            <p:fltVal val="0"/>
                                          </p:val>
                                        </p:tav>
                                        <p:tav tm="100000">
                                          <p:val>
                                            <p:strVal val="#ppt_h"/>
                                          </p:val>
                                        </p:tav>
                                      </p:tavLst>
                                    </p:anim>
                                  </p:childTnLst>
                                </p:cTn>
                              </p:par>
                            </p:childTnLst>
                          </p:cTn>
                        </p:par>
                        <p:par>
                          <p:cTn id="198" fill="hold">
                            <p:stCondLst>
                              <p:cond delay="12500"/>
                            </p:stCondLst>
                            <p:childTnLst>
                              <p:par>
                                <p:cTn id="199" presetID="17" presetClass="entr" presetSubtype="1" fill="hold" grpId="0" nodeType="afterEffect">
                                  <p:stCondLst>
                                    <p:cond delay="0"/>
                                  </p:stCondLst>
                                  <p:childTnLst>
                                    <p:set>
                                      <p:cBhvr>
                                        <p:cTn id="200" dur="1" fill="hold">
                                          <p:stCondLst>
                                            <p:cond delay="0"/>
                                          </p:stCondLst>
                                        </p:cTn>
                                        <p:tgtEl>
                                          <p:spTgt spid="124991"/>
                                        </p:tgtEl>
                                        <p:attrNameLst>
                                          <p:attrName>style.visibility</p:attrName>
                                        </p:attrNameLst>
                                      </p:cBhvr>
                                      <p:to>
                                        <p:strVal val="visible"/>
                                      </p:to>
                                    </p:set>
                                    <p:anim calcmode="lin" valueType="num">
                                      <p:cBhvr>
                                        <p:cTn id="201" dur="500" fill="hold"/>
                                        <p:tgtEl>
                                          <p:spTgt spid="124991"/>
                                        </p:tgtEl>
                                        <p:attrNameLst>
                                          <p:attrName>ppt_x</p:attrName>
                                        </p:attrNameLst>
                                      </p:cBhvr>
                                      <p:tavLst>
                                        <p:tav tm="0">
                                          <p:val>
                                            <p:strVal val="#ppt_x"/>
                                          </p:val>
                                        </p:tav>
                                        <p:tav tm="100000">
                                          <p:val>
                                            <p:strVal val="#ppt_x"/>
                                          </p:val>
                                        </p:tav>
                                      </p:tavLst>
                                    </p:anim>
                                    <p:anim calcmode="lin" valueType="num">
                                      <p:cBhvr>
                                        <p:cTn id="202" dur="500" fill="hold"/>
                                        <p:tgtEl>
                                          <p:spTgt spid="124991"/>
                                        </p:tgtEl>
                                        <p:attrNameLst>
                                          <p:attrName>ppt_y</p:attrName>
                                        </p:attrNameLst>
                                      </p:cBhvr>
                                      <p:tavLst>
                                        <p:tav tm="0">
                                          <p:val>
                                            <p:strVal val="#ppt_y-#ppt_h/2"/>
                                          </p:val>
                                        </p:tav>
                                        <p:tav tm="100000">
                                          <p:val>
                                            <p:strVal val="#ppt_y"/>
                                          </p:val>
                                        </p:tav>
                                      </p:tavLst>
                                    </p:anim>
                                    <p:anim calcmode="lin" valueType="num">
                                      <p:cBhvr>
                                        <p:cTn id="203" dur="500" fill="hold"/>
                                        <p:tgtEl>
                                          <p:spTgt spid="124991"/>
                                        </p:tgtEl>
                                        <p:attrNameLst>
                                          <p:attrName>ppt_w</p:attrName>
                                        </p:attrNameLst>
                                      </p:cBhvr>
                                      <p:tavLst>
                                        <p:tav tm="0">
                                          <p:val>
                                            <p:strVal val="#ppt_w"/>
                                          </p:val>
                                        </p:tav>
                                        <p:tav tm="100000">
                                          <p:val>
                                            <p:strVal val="#ppt_w"/>
                                          </p:val>
                                        </p:tav>
                                      </p:tavLst>
                                    </p:anim>
                                    <p:anim calcmode="lin" valueType="num">
                                      <p:cBhvr>
                                        <p:cTn id="204" dur="500" fill="hold"/>
                                        <p:tgtEl>
                                          <p:spTgt spid="124991"/>
                                        </p:tgtEl>
                                        <p:attrNameLst>
                                          <p:attrName>ppt_h</p:attrName>
                                        </p:attrNameLst>
                                      </p:cBhvr>
                                      <p:tavLst>
                                        <p:tav tm="0">
                                          <p:val>
                                            <p:fltVal val="0"/>
                                          </p:val>
                                        </p:tav>
                                        <p:tav tm="100000">
                                          <p:val>
                                            <p:strVal val="#ppt_h"/>
                                          </p:val>
                                        </p:tav>
                                      </p:tavLst>
                                    </p:anim>
                                  </p:childTnLst>
                                </p:cTn>
                              </p:par>
                            </p:childTnLst>
                          </p:cTn>
                        </p:par>
                        <p:par>
                          <p:cTn id="205" fill="hold">
                            <p:stCondLst>
                              <p:cond delay="13000"/>
                            </p:stCondLst>
                            <p:childTnLst>
                              <p:par>
                                <p:cTn id="206" presetID="17" presetClass="entr" presetSubtype="1" fill="hold" grpId="0" nodeType="afterEffect">
                                  <p:stCondLst>
                                    <p:cond delay="0"/>
                                  </p:stCondLst>
                                  <p:childTnLst>
                                    <p:set>
                                      <p:cBhvr>
                                        <p:cTn id="207" dur="1" fill="hold">
                                          <p:stCondLst>
                                            <p:cond delay="0"/>
                                          </p:stCondLst>
                                        </p:cTn>
                                        <p:tgtEl>
                                          <p:spTgt spid="124946"/>
                                        </p:tgtEl>
                                        <p:attrNameLst>
                                          <p:attrName>style.visibility</p:attrName>
                                        </p:attrNameLst>
                                      </p:cBhvr>
                                      <p:to>
                                        <p:strVal val="visible"/>
                                      </p:to>
                                    </p:set>
                                    <p:anim calcmode="lin" valueType="num">
                                      <p:cBhvr>
                                        <p:cTn id="208" dur="500" fill="hold"/>
                                        <p:tgtEl>
                                          <p:spTgt spid="124946"/>
                                        </p:tgtEl>
                                        <p:attrNameLst>
                                          <p:attrName>ppt_x</p:attrName>
                                        </p:attrNameLst>
                                      </p:cBhvr>
                                      <p:tavLst>
                                        <p:tav tm="0">
                                          <p:val>
                                            <p:strVal val="#ppt_x"/>
                                          </p:val>
                                        </p:tav>
                                        <p:tav tm="100000">
                                          <p:val>
                                            <p:strVal val="#ppt_x"/>
                                          </p:val>
                                        </p:tav>
                                      </p:tavLst>
                                    </p:anim>
                                    <p:anim calcmode="lin" valueType="num">
                                      <p:cBhvr>
                                        <p:cTn id="209" dur="500" fill="hold"/>
                                        <p:tgtEl>
                                          <p:spTgt spid="124946"/>
                                        </p:tgtEl>
                                        <p:attrNameLst>
                                          <p:attrName>ppt_y</p:attrName>
                                        </p:attrNameLst>
                                      </p:cBhvr>
                                      <p:tavLst>
                                        <p:tav tm="0">
                                          <p:val>
                                            <p:strVal val="#ppt_y-#ppt_h/2"/>
                                          </p:val>
                                        </p:tav>
                                        <p:tav tm="100000">
                                          <p:val>
                                            <p:strVal val="#ppt_y"/>
                                          </p:val>
                                        </p:tav>
                                      </p:tavLst>
                                    </p:anim>
                                    <p:anim calcmode="lin" valueType="num">
                                      <p:cBhvr>
                                        <p:cTn id="210" dur="500" fill="hold"/>
                                        <p:tgtEl>
                                          <p:spTgt spid="124946"/>
                                        </p:tgtEl>
                                        <p:attrNameLst>
                                          <p:attrName>ppt_w</p:attrName>
                                        </p:attrNameLst>
                                      </p:cBhvr>
                                      <p:tavLst>
                                        <p:tav tm="0">
                                          <p:val>
                                            <p:strVal val="#ppt_w"/>
                                          </p:val>
                                        </p:tav>
                                        <p:tav tm="100000">
                                          <p:val>
                                            <p:strVal val="#ppt_w"/>
                                          </p:val>
                                        </p:tav>
                                      </p:tavLst>
                                    </p:anim>
                                    <p:anim calcmode="lin" valueType="num">
                                      <p:cBhvr>
                                        <p:cTn id="211" dur="500" fill="hold"/>
                                        <p:tgtEl>
                                          <p:spTgt spid="124946"/>
                                        </p:tgtEl>
                                        <p:attrNameLst>
                                          <p:attrName>ppt_h</p:attrName>
                                        </p:attrNameLst>
                                      </p:cBhvr>
                                      <p:tavLst>
                                        <p:tav tm="0">
                                          <p:val>
                                            <p:fltVal val="0"/>
                                          </p:val>
                                        </p:tav>
                                        <p:tav tm="100000">
                                          <p:val>
                                            <p:strVal val="#ppt_h"/>
                                          </p:val>
                                        </p:tav>
                                      </p:tavLst>
                                    </p:anim>
                                  </p:childTnLst>
                                </p:cTn>
                              </p:par>
                            </p:childTnLst>
                          </p:cTn>
                        </p:par>
                        <p:par>
                          <p:cTn id="212" fill="hold">
                            <p:stCondLst>
                              <p:cond delay="13500"/>
                            </p:stCondLst>
                            <p:childTnLst>
                              <p:par>
                                <p:cTn id="213" presetID="17" presetClass="entr" presetSubtype="1" fill="hold" grpId="0" nodeType="afterEffect">
                                  <p:stCondLst>
                                    <p:cond delay="0"/>
                                  </p:stCondLst>
                                  <p:childTnLst>
                                    <p:set>
                                      <p:cBhvr>
                                        <p:cTn id="214" dur="1" fill="hold">
                                          <p:stCondLst>
                                            <p:cond delay="0"/>
                                          </p:stCondLst>
                                        </p:cTn>
                                        <p:tgtEl>
                                          <p:spTgt spid="124947"/>
                                        </p:tgtEl>
                                        <p:attrNameLst>
                                          <p:attrName>style.visibility</p:attrName>
                                        </p:attrNameLst>
                                      </p:cBhvr>
                                      <p:to>
                                        <p:strVal val="visible"/>
                                      </p:to>
                                    </p:set>
                                    <p:anim calcmode="lin" valueType="num">
                                      <p:cBhvr>
                                        <p:cTn id="215" dur="500" fill="hold"/>
                                        <p:tgtEl>
                                          <p:spTgt spid="124947"/>
                                        </p:tgtEl>
                                        <p:attrNameLst>
                                          <p:attrName>ppt_x</p:attrName>
                                        </p:attrNameLst>
                                      </p:cBhvr>
                                      <p:tavLst>
                                        <p:tav tm="0">
                                          <p:val>
                                            <p:strVal val="#ppt_x"/>
                                          </p:val>
                                        </p:tav>
                                        <p:tav tm="100000">
                                          <p:val>
                                            <p:strVal val="#ppt_x"/>
                                          </p:val>
                                        </p:tav>
                                      </p:tavLst>
                                    </p:anim>
                                    <p:anim calcmode="lin" valueType="num">
                                      <p:cBhvr>
                                        <p:cTn id="216" dur="500" fill="hold"/>
                                        <p:tgtEl>
                                          <p:spTgt spid="124947"/>
                                        </p:tgtEl>
                                        <p:attrNameLst>
                                          <p:attrName>ppt_y</p:attrName>
                                        </p:attrNameLst>
                                      </p:cBhvr>
                                      <p:tavLst>
                                        <p:tav tm="0">
                                          <p:val>
                                            <p:strVal val="#ppt_y-#ppt_h/2"/>
                                          </p:val>
                                        </p:tav>
                                        <p:tav tm="100000">
                                          <p:val>
                                            <p:strVal val="#ppt_y"/>
                                          </p:val>
                                        </p:tav>
                                      </p:tavLst>
                                    </p:anim>
                                    <p:anim calcmode="lin" valueType="num">
                                      <p:cBhvr>
                                        <p:cTn id="217" dur="500" fill="hold"/>
                                        <p:tgtEl>
                                          <p:spTgt spid="124947"/>
                                        </p:tgtEl>
                                        <p:attrNameLst>
                                          <p:attrName>ppt_w</p:attrName>
                                        </p:attrNameLst>
                                      </p:cBhvr>
                                      <p:tavLst>
                                        <p:tav tm="0">
                                          <p:val>
                                            <p:strVal val="#ppt_w"/>
                                          </p:val>
                                        </p:tav>
                                        <p:tav tm="100000">
                                          <p:val>
                                            <p:strVal val="#ppt_w"/>
                                          </p:val>
                                        </p:tav>
                                      </p:tavLst>
                                    </p:anim>
                                    <p:anim calcmode="lin" valueType="num">
                                      <p:cBhvr>
                                        <p:cTn id="218" dur="500" fill="hold"/>
                                        <p:tgtEl>
                                          <p:spTgt spid="124947"/>
                                        </p:tgtEl>
                                        <p:attrNameLst>
                                          <p:attrName>ppt_h</p:attrName>
                                        </p:attrNameLst>
                                      </p:cBhvr>
                                      <p:tavLst>
                                        <p:tav tm="0">
                                          <p:val>
                                            <p:fltVal val="0"/>
                                          </p:val>
                                        </p:tav>
                                        <p:tav tm="100000">
                                          <p:val>
                                            <p:strVal val="#ppt_h"/>
                                          </p:val>
                                        </p:tav>
                                      </p:tavLst>
                                    </p:anim>
                                  </p:childTnLst>
                                </p:cTn>
                              </p:par>
                            </p:childTnLst>
                          </p:cTn>
                        </p:par>
                        <p:par>
                          <p:cTn id="219" fill="hold">
                            <p:stCondLst>
                              <p:cond delay="14000"/>
                            </p:stCondLst>
                            <p:childTnLst>
                              <p:par>
                                <p:cTn id="220" presetID="17" presetClass="entr" presetSubtype="1" fill="hold" grpId="0" nodeType="afterEffect">
                                  <p:stCondLst>
                                    <p:cond delay="0"/>
                                  </p:stCondLst>
                                  <p:childTnLst>
                                    <p:set>
                                      <p:cBhvr>
                                        <p:cTn id="221" dur="1" fill="hold">
                                          <p:stCondLst>
                                            <p:cond delay="0"/>
                                          </p:stCondLst>
                                        </p:cTn>
                                        <p:tgtEl>
                                          <p:spTgt spid="124992"/>
                                        </p:tgtEl>
                                        <p:attrNameLst>
                                          <p:attrName>style.visibility</p:attrName>
                                        </p:attrNameLst>
                                      </p:cBhvr>
                                      <p:to>
                                        <p:strVal val="visible"/>
                                      </p:to>
                                    </p:set>
                                    <p:anim calcmode="lin" valueType="num">
                                      <p:cBhvr>
                                        <p:cTn id="222" dur="500" fill="hold"/>
                                        <p:tgtEl>
                                          <p:spTgt spid="124992"/>
                                        </p:tgtEl>
                                        <p:attrNameLst>
                                          <p:attrName>ppt_x</p:attrName>
                                        </p:attrNameLst>
                                      </p:cBhvr>
                                      <p:tavLst>
                                        <p:tav tm="0">
                                          <p:val>
                                            <p:strVal val="#ppt_x"/>
                                          </p:val>
                                        </p:tav>
                                        <p:tav tm="100000">
                                          <p:val>
                                            <p:strVal val="#ppt_x"/>
                                          </p:val>
                                        </p:tav>
                                      </p:tavLst>
                                    </p:anim>
                                    <p:anim calcmode="lin" valueType="num">
                                      <p:cBhvr>
                                        <p:cTn id="223" dur="500" fill="hold"/>
                                        <p:tgtEl>
                                          <p:spTgt spid="124992"/>
                                        </p:tgtEl>
                                        <p:attrNameLst>
                                          <p:attrName>ppt_y</p:attrName>
                                        </p:attrNameLst>
                                      </p:cBhvr>
                                      <p:tavLst>
                                        <p:tav tm="0">
                                          <p:val>
                                            <p:strVal val="#ppt_y-#ppt_h/2"/>
                                          </p:val>
                                        </p:tav>
                                        <p:tav tm="100000">
                                          <p:val>
                                            <p:strVal val="#ppt_y"/>
                                          </p:val>
                                        </p:tav>
                                      </p:tavLst>
                                    </p:anim>
                                    <p:anim calcmode="lin" valueType="num">
                                      <p:cBhvr>
                                        <p:cTn id="224" dur="500" fill="hold"/>
                                        <p:tgtEl>
                                          <p:spTgt spid="124992"/>
                                        </p:tgtEl>
                                        <p:attrNameLst>
                                          <p:attrName>ppt_w</p:attrName>
                                        </p:attrNameLst>
                                      </p:cBhvr>
                                      <p:tavLst>
                                        <p:tav tm="0">
                                          <p:val>
                                            <p:strVal val="#ppt_w"/>
                                          </p:val>
                                        </p:tav>
                                        <p:tav tm="100000">
                                          <p:val>
                                            <p:strVal val="#ppt_w"/>
                                          </p:val>
                                        </p:tav>
                                      </p:tavLst>
                                    </p:anim>
                                    <p:anim calcmode="lin" valueType="num">
                                      <p:cBhvr>
                                        <p:cTn id="225" dur="500" fill="hold"/>
                                        <p:tgtEl>
                                          <p:spTgt spid="124992"/>
                                        </p:tgtEl>
                                        <p:attrNameLst>
                                          <p:attrName>ppt_h</p:attrName>
                                        </p:attrNameLst>
                                      </p:cBhvr>
                                      <p:tavLst>
                                        <p:tav tm="0">
                                          <p:val>
                                            <p:fltVal val="0"/>
                                          </p:val>
                                        </p:tav>
                                        <p:tav tm="100000">
                                          <p:val>
                                            <p:strVal val="#ppt_h"/>
                                          </p:val>
                                        </p:tav>
                                      </p:tavLst>
                                    </p:anim>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nodeType="clickEffect">
                                  <p:stCondLst>
                                    <p:cond delay="0"/>
                                  </p:stCondLst>
                                  <p:childTnLst>
                                    <p:set>
                                      <p:cBhvr>
                                        <p:cTn id="229" dur="1" fill="hold">
                                          <p:stCondLst>
                                            <p:cond delay="0"/>
                                          </p:stCondLst>
                                        </p:cTn>
                                        <p:tgtEl>
                                          <p:spTgt spid="124968"/>
                                        </p:tgtEl>
                                        <p:attrNameLst>
                                          <p:attrName>style.visibility</p:attrName>
                                        </p:attrNameLst>
                                      </p:cBhvr>
                                      <p:to>
                                        <p:strVal val="visible"/>
                                      </p:to>
                                    </p:set>
                                    <p:animEffect transition="in" filter="dissolve">
                                      <p:cBhvr>
                                        <p:cTn id="230" dur="500"/>
                                        <p:tgtEl>
                                          <p:spTgt spid="124968"/>
                                        </p:tgtEl>
                                      </p:cBhvr>
                                    </p:animEffect>
                                  </p:childTnLst>
                                </p:cTn>
                              </p:par>
                            </p:childTnLst>
                          </p:cTn>
                        </p:par>
                        <p:par>
                          <p:cTn id="231" fill="hold">
                            <p:stCondLst>
                              <p:cond delay="500"/>
                            </p:stCondLst>
                            <p:childTnLst>
                              <p:par>
                                <p:cTn id="232" presetID="2" presetClass="entr" presetSubtype="8" fill="hold" grpId="0" nodeType="afterEffect">
                                  <p:stCondLst>
                                    <p:cond delay="0"/>
                                  </p:stCondLst>
                                  <p:childTnLst>
                                    <p:set>
                                      <p:cBhvr>
                                        <p:cTn id="233" dur="1" fill="hold">
                                          <p:stCondLst>
                                            <p:cond delay="0"/>
                                          </p:stCondLst>
                                        </p:cTn>
                                        <p:tgtEl>
                                          <p:spTgt spid="124948"/>
                                        </p:tgtEl>
                                        <p:attrNameLst>
                                          <p:attrName>style.visibility</p:attrName>
                                        </p:attrNameLst>
                                      </p:cBhvr>
                                      <p:to>
                                        <p:strVal val="visible"/>
                                      </p:to>
                                    </p:set>
                                    <p:anim calcmode="lin" valueType="num">
                                      <p:cBhvr additive="base">
                                        <p:cTn id="234" dur="500" fill="hold"/>
                                        <p:tgtEl>
                                          <p:spTgt spid="124948"/>
                                        </p:tgtEl>
                                        <p:attrNameLst>
                                          <p:attrName>ppt_x</p:attrName>
                                        </p:attrNameLst>
                                      </p:cBhvr>
                                      <p:tavLst>
                                        <p:tav tm="0">
                                          <p:val>
                                            <p:strVal val="0-#ppt_w/2"/>
                                          </p:val>
                                        </p:tav>
                                        <p:tav tm="100000">
                                          <p:val>
                                            <p:strVal val="#ppt_x"/>
                                          </p:val>
                                        </p:tav>
                                      </p:tavLst>
                                    </p:anim>
                                    <p:anim calcmode="lin" valueType="num">
                                      <p:cBhvr additive="base">
                                        <p:cTn id="235" dur="500" fill="hold"/>
                                        <p:tgtEl>
                                          <p:spTgt spid="124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utoUpdateAnimBg="0"/>
      <p:bldP spid="124934" grpId="0" animBg="1"/>
      <p:bldP spid="124935" grpId="0" animBg="1"/>
      <p:bldP spid="124936" grpId="0" animBg="1"/>
      <p:bldP spid="124937" grpId="0" animBg="1"/>
      <p:bldP spid="124938" grpId="0" animBg="1"/>
      <p:bldP spid="124939" grpId="0" animBg="1"/>
      <p:bldP spid="124940" grpId="0" animBg="1"/>
      <p:bldP spid="124941" grpId="0" animBg="1"/>
      <p:bldP spid="124942" grpId="0" animBg="1"/>
      <p:bldP spid="124943" grpId="0" animBg="1"/>
      <p:bldP spid="124944" grpId="0" animBg="1"/>
      <p:bldP spid="124945" grpId="0" animBg="1"/>
      <p:bldP spid="124946" grpId="0" animBg="1"/>
      <p:bldP spid="124947" grpId="0" animBg="1"/>
      <p:bldP spid="124948" grpId="0" autoUpdateAnimBg="0"/>
      <p:bldP spid="124950" grpId="0" autoUpdateAnimBg="0"/>
      <p:bldP spid="124951" grpId="0" autoUpdateAnimBg="0"/>
      <p:bldP spid="124952" grpId="0" autoUpdateAnimBg="0"/>
      <p:bldP spid="124953" grpId="0" autoUpdateAnimBg="0"/>
      <p:bldP spid="124954" grpId="0" autoUpdateAnimBg="0"/>
      <p:bldP spid="124955" grpId="0" autoUpdateAnimBg="0"/>
      <p:bldP spid="124956" grpId="0" autoUpdateAnimBg="0"/>
      <p:bldP spid="124957" grpId="0" autoUpdateAnimBg="0"/>
      <p:bldP spid="124958" grpId="0" autoUpdateAnimBg="0"/>
      <p:bldP spid="124959" grpId="0" autoUpdateAnimBg="0"/>
      <p:bldP spid="124960" grpId="0" autoUpdateAnimBg="0"/>
      <p:bldP spid="124961" grpId="0" animBg="1" autoUpdateAnimBg="0"/>
      <p:bldP spid="124962" grpId="0" animBg="1" autoUpdateAnimBg="0"/>
      <p:bldP spid="124963" grpId="0" animBg="1" autoUpdateAnimBg="0"/>
      <p:bldP spid="124964" grpId="0" animBg="1" autoUpdateAnimBg="0"/>
      <p:bldP spid="124965" grpId="0" animBg="1" autoUpdateAnimBg="0"/>
      <p:bldP spid="124966" grpId="0" animBg="1" autoUpdateAnimBg="0"/>
      <p:bldP spid="124967" grpId="0" animBg="1" autoUpdateAnimBg="0"/>
      <p:bldP spid="124989" grpId="0" animBg="1" autoUpdateAnimBg="0"/>
      <p:bldP spid="124990" grpId="0" animBg="1" autoUpdateAnimBg="0"/>
      <p:bldP spid="124991" grpId="0" animBg="1" autoUpdateAnimBg="0"/>
      <p:bldP spid="124992"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Text Box 4"/>
          <p:cNvSpPr txBox="1">
            <a:spLocks noChangeArrowheads="1"/>
          </p:cNvSpPr>
          <p:nvPr/>
        </p:nvSpPr>
        <p:spPr bwMode="auto">
          <a:xfrm>
            <a:off x="304800" y="288925"/>
            <a:ext cx="8763000" cy="1311275"/>
          </a:xfrm>
          <a:prstGeom prst="rect">
            <a:avLst/>
          </a:prstGeom>
          <a:noFill/>
          <a:ln w="9525">
            <a:noFill/>
            <a:miter lim="800000"/>
            <a:headEnd/>
            <a:tailEnd/>
          </a:ln>
          <a:effectLst/>
        </p:spPr>
        <p:txBody>
          <a:bodyPr>
            <a:spAutoFit/>
          </a:bodyPr>
          <a:lstStyle/>
          <a:p>
            <a:pPr>
              <a:lnSpc>
                <a:spcPct val="125000"/>
              </a:lnSpc>
            </a:pPr>
            <a:r>
              <a:rPr lang="en-US" altLang="zh-CN" sz="3200" b="1">
                <a:solidFill>
                  <a:srgbClr val="0000FF"/>
                </a:solidFill>
                <a:ea typeface="楷体_GB2312" pitchFamily="49" charset="-122"/>
              </a:rPr>
              <a:t>       </a:t>
            </a:r>
            <a:r>
              <a:rPr lang="zh-CN" altLang="en-US" sz="3200" b="1">
                <a:solidFill>
                  <a:srgbClr val="0000FF"/>
                </a:solidFill>
                <a:ea typeface="楷体_GB2312" pitchFamily="49" charset="-122"/>
              </a:rPr>
              <a:t>一般情况</a:t>
            </a:r>
            <a:r>
              <a:rPr lang="en-US" altLang="zh-CN" sz="3200" b="1">
                <a:solidFill>
                  <a:srgbClr val="0000FF"/>
                </a:solidFill>
                <a:ea typeface="楷体_GB2312" pitchFamily="49" charset="-122"/>
              </a:rPr>
              <a:t>, </a:t>
            </a:r>
            <a:r>
              <a:rPr lang="zh-CN" altLang="en-US" sz="3200" b="1">
                <a:solidFill>
                  <a:srgbClr val="0000FF"/>
                </a:solidFill>
                <a:ea typeface="楷体_GB2312" pitchFamily="49" charset="-122"/>
              </a:rPr>
              <a:t>表长为 </a:t>
            </a:r>
            <a:r>
              <a:rPr lang="en-US" altLang="zh-CN" sz="3200" b="1">
                <a:solidFill>
                  <a:srgbClr val="0000FF"/>
                </a:solidFill>
                <a:ea typeface="楷体_GB2312" pitchFamily="49" charset="-122"/>
              </a:rPr>
              <a:t>n </a:t>
            </a:r>
            <a:r>
              <a:rPr lang="zh-CN" altLang="en-US" sz="3200" b="1">
                <a:solidFill>
                  <a:srgbClr val="0000FF"/>
                </a:solidFill>
                <a:ea typeface="楷体_GB2312" pitchFamily="49" charset="-122"/>
              </a:rPr>
              <a:t>的折半查找判定树的深度和含有 </a:t>
            </a:r>
            <a:r>
              <a:rPr lang="en-US" altLang="zh-CN" sz="3200" b="1">
                <a:solidFill>
                  <a:srgbClr val="0000FF"/>
                </a:solidFill>
                <a:ea typeface="楷体_GB2312" pitchFamily="49" charset="-122"/>
              </a:rPr>
              <a:t>n </a:t>
            </a:r>
            <a:r>
              <a:rPr lang="zh-CN" altLang="en-US" sz="3200" b="1">
                <a:solidFill>
                  <a:srgbClr val="0000FF"/>
                </a:solidFill>
                <a:ea typeface="楷体_GB2312" pitchFamily="49" charset="-122"/>
              </a:rPr>
              <a:t>个结点的完全二叉树的深度相同。  </a:t>
            </a:r>
            <a:endParaRPr lang="zh-CN" altLang="en-US" sz="3200" b="1">
              <a:solidFill>
                <a:srgbClr val="0000FF"/>
              </a:solidFill>
            </a:endParaRPr>
          </a:p>
        </p:txBody>
      </p:sp>
      <p:grpSp>
        <p:nvGrpSpPr>
          <p:cNvPr id="125957" name="Group 5"/>
          <p:cNvGrpSpPr>
            <a:grpSpLocks/>
          </p:cNvGrpSpPr>
          <p:nvPr/>
        </p:nvGrpSpPr>
        <p:grpSpPr bwMode="auto">
          <a:xfrm>
            <a:off x="304800" y="1447800"/>
            <a:ext cx="8610600" cy="2033588"/>
            <a:chOff x="192" y="912"/>
            <a:chExt cx="5424" cy="1281"/>
          </a:xfrm>
        </p:grpSpPr>
        <p:sp>
          <p:nvSpPr>
            <p:cNvPr id="125958" name="Text Box 6"/>
            <p:cNvSpPr txBox="1">
              <a:spLocks noChangeArrowheads="1"/>
            </p:cNvSpPr>
            <p:nvPr/>
          </p:nvSpPr>
          <p:spPr bwMode="auto">
            <a:xfrm>
              <a:off x="192" y="912"/>
              <a:ext cx="3546" cy="980"/>
            </a:xfrm>
            <a:prstGeom prst="rect">
              <a:avLst/>
            </a:prstGeom>
            <a:noFill/>
            <a:ln w="9525">
              <a:noFill/>
              <a:miter lim="800000"/>
              <a:headEnd/>
              <a:tailEnd/>
            </a:ln>
            <a:effectLst/>
          </p:spPr>
          <p:txBody>
            <a:bodyPr wrap="none">
              <a:spAutoFit/>
            </a:bodyPr>
            <a:lstStyle/>
            <a:p>
              <a:pPr>
                <a:lnSpc>
                  <a:spcPct val="150000"/>
                </a:lnSpc>
              </a:pPr>
              <a:r>
                <a:rPr lang="zh-CN" altLang="en-US" sz="3200" b="1">
                  <a:solidFill>
                    <a:srgbClr val="990033"/>
                  </a:solidFill>
                  <a:ea typeface="楷体_GB2312" pitchFamily="49" charset="-122"/>
                </a:rPr>
                <a:t>假设 </a:t>
              </a:r>
              <a:r>
                <a:rPr lang="en-US" altLang="zh-CN" sz="3200" b="1">
                  <a:solidFill>
                    <a:srgbClr val="990033"/>
                  </a:solidFill>
                  <a:ea typeface="楷体_GB2312" pitchFamily="49" charset="-122"/>
                </a:rPr>
                <a:t>n=2</a:t>
              </a:r>
              <a:r>
                <a:rPr lang="en-US" altLang="zh-CN" sz="3200" b="1" baseline="30000">
                  <a:solidFill>
                    <a:srgbClr val="990033"/>
                  </a:solidFill>
                  <a:ea typeface="楷体_GB2312" pitchFamily="49" charset="-122"/>
                </a:rPr>
                <a:t>h</a:t>
              </a:r>
              <a:r>
                <a:rPr lang="en-US" altLang="zh-CN" sz="3200" b="1">
                  <a:solidFill>
                    <a:srgbClr val="990033"/>
                  </a:solidFill>
                  <a:ea typeface="楷体_GB2312" pitchFamily="49" charset="-122"/>
                </a:rPr>
                <a:t>-1 </a:t>
              </a:r>
              <a:r>
                <a:rPr lang="zh-CN" altLang="en-US" sz="3200" b="1">
                  <a:solidFill>
                    <a:srgbClr val="990033"/>
                  </a:solidFill>
                  <a:ea typeface="楷体_GB2312" pitchFamily="49" charset="-122"/>
                </a:rPr>
                <a:t>并且查找概率相等</a:t>
              </a:r>
            </a:p>
            <a:p>
              <a:pPr>
                <a:lnSpc>
                  <a:spcPct val="150000"/>
                </a:lnSpc>
              </a:pPr>
              <a:r>
                <a:rPr lang="zh-CN" altLang="en-US" sz="3200" b="1">
                  <a:solidFill>
                    <a:srgbClr val="990033"/>
                  </a:solidFill>
                  <a:ea typeface="楷体_GB2312" pitchFamily="49" charset="-122"/>
                </a:rPr>
                <a:t>则  </a:t>
              </a:r>
            </a:p>
          </p:txBody>
        </p:sp>
        <p:graphicFrame>
          <p:nvGraphicFramePr>
            <p:cNvPr id="125959" name="Object 7"/>
            <p:cNvGraphicFramePr>
              <a:graphicFrameLocks noChangeAspect="1"/>
            </p:cNvGraphicFramePr>
            <p:nvPr/>
          </p:nvGraphicFramePr>
          <p:xfrm>
            <a:off x="624" y="1393"/>
            <a:ext cx="4992" cy="800"/>
          </p:xfrm>
          <a:graphic>
            <a:graphicData uri="http://schemas.openxmlformats.org/presentationml/2006/ole">
              <mc:AlternateContent xmlns:mc="http://schemas.openxmlformats.org/markup-compatibility/2006">
                <mc:Choice xmlns:v="urn:schemas-microsoft-com:vml" Requires="v">
                  <p:oleObj spid="_x0000_s125960" name="公式" r:id="rId3" imgW="3314700" imgH="482600" progId="Equation.3">
                    <p:embed/>
                  </p:oleObj>
                </mc:Choice>
                <mc:Fallback>
                  <p:oleObj name="公式" r:id="rId3" imgW="3314700" imgH="4826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1393"/>
                          <a:ext cx="4992" cy="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5960" name="Rectangle 8"/>
          <p:cNvSpPr>
            <a:spLocks noChangeArrowheads="1"/>
          </p:cNvSpPr>
          <p:nvPr/>
        </p:nvSpPr>
        <p:spPr bwMode="auto">
          <a:xfrm>
            <a:off x="3962400" y="3657600"/>
            <a:ext cx="3717925" cy="687388"/>
          </a:xfrm>
          <a:prstGeom prst="rect">
            <a:avLst/>
          </a:prstGeom>
          <a:noFill/>
          <a:ln w="9525">
            <a:noFill/>
            <a:miter lim="800000"/>
            <a:headEnd/>
            <a:tailEnd/>
          </a:ln>
        </p:spPr>
        <p:txBody>
          <a:bodyPr wrap="none" lIns="0" tIns="0" rIns="0" bIns="0">
            <a:spAutoFit/>
          </a:bodyPr>
          <a:lstStyle/>
          <a:p>
            <a:pPr>
              <a:lnSpc>
                <a:spcPct val="125000"/>
              </a:lnSpc>
            </a:pPr>
            <a:r>
              <a:rPr lang="en-US" altLang="zh-CN" sz="3600" b="1" i="1">
                <a:solidFill>
                  <a:srgbClr val="000000"/>
                </a:solidFill>
                <a:ea typeface="楷体_GB2312" pitchFamily="49" charset="-122"/>
              </a:rPr>
              <a:t>ASL</a:t>
            </a:r>
            <a:r>
              <a:rPr lang="en-US" altLang="zh-CN" sz="3600" b="1" i="1" baseline="-20000">
                <a:solidFill>
                  <a:srgbClr val="000000"/>
                </a:solidFill>
                <a:ea typeface="楷体_GB2312" pitchFamily="49" charset="-122"/>
              </a:rPr>
              <a:t>bs</a:t>
            </a:r>
            <a:r>
              <a:rPr lang="en-US" altLang="zh-CN" sz="3600" b="1">
                <a:solidFill>
                  <a:srgbClr val="000000"/>
                </a:solidFill>
                <a:latin typeface="Symbol" pitchFamily="18" charset="2"/>
                <a:ea typeface="楷体_GB2312" pitchFamily="49" charset="-122"/>
              </a:rPr>
              <a:t>» </a:t>
            </a:r>
            <a:r>
              <a:rPr lang="en-US" altLang="zh-CN" sz="3600" b="1">
                <a:solidFill>
                  <a:srgbClr val="000000"/>
                </a:solidFill>
                <a:ea typeface="楷体_GB2312" pitchFamily="49" charset="-122"/>
              </a:rPr>
              <a:t>log</a:t>
            </a:r>
            <a:r>
              <a:rPr lang="en-US" altLang="zh-CN" sz="3600" b="1" baseline="-25000">
                <a:solidFill>
                  <a:srgbClr val="000000"/>
                </a:solidFill>
                <a:ea typeface="楷体_GB2312" pitchFamily="49" charset="-122"/>
              </a:rPr>
              <a:t>2</a:t>
            </a:r>
            <a:r>
              <a:rPr lang="en-US" altLang="zh-CN" sz="3600" b="1">
                <a:solidFill>
                  <a:srgbClr val="000000"/>
                </a:solidFill>
                <a:ea typeface="楷体_GB2312" pitchFamily="49" charset="-122"/>
              </a:rPr>
              <a:t>(n+1)</a:t>
            </a:r>
            <a:r>
              <a:rPr lang="en-US" altLang="zh-CN" sz="3600" b="1">
                <a:solidFill>
                  <a:srgbClr val="000000"/>
                </a:solidFill>
                <a:latin typeface="宋体" pitchFamily="2" charset="-122"/>
              </a:rPr>
              <a:t>-</a:t>
            </a:r>
            <a:r>
              <a:rPr lang="en-US" altLang="zh-CN" sz="3600" b="1">
                <a:solidFill>
                  <a:srgbClr val="000000"/>
                </a:solidFill>
                <a:ea typeface="楷体_GB2312" pitchFamily="49" charset="-122"/>
              </a:rPr>
              <a:t>1</a:t>
            </a:r>
            <a:endParaRPr lang="en-US" altLang="zh-CN" sz="3600" b="1">
              <a:solidFill>
                <a:srgbClr val="A50021"/>
              </a:solidFill>
              <a:ea typeface="楷体_GB2312" pitchFamily="49" charset="-122"/>
            </a:endParaRPr>
          </a:p>
        </p:txBody>
      </p:sp>
      <p:sp>
        <p:nvSpPr>
          <p:cNvPr id="125961" name="Text Box 9"/>
          <p:cNvSpPr txBox="1">
            <a:spLocks noChangeArrowheads="1"/>
          </p:cNvSpPr>
          <p:nvPr/>
        </p:nvSpPr>
        <p:spPr bwMode="auto">
          <a:xfrm>
            <a:off x="0" y="5753100"/>
            <a:ext cx="9144000" cy="723900"/>
          </a:xfrm>
          <a:prstGeom prst="rect">
            <a:avLst/>
          </a:prstGeom>
          <a:noFill/>
          <a:ln w="9525">
            <a:noFill/>
            <a:miter lim="800000"/>
            <a:headEnd/>
            <a:tailEnd/>
          </a:ln>
          <a:effectLst/>
        </p:spPr>
        <p:txBody>
          <a:bodyPr>
            <a:spAutoFit/>
          </a:bodyPr>
          <a:lstStyle/>
          <a:p>
            <a:pPr>
              <a:lnSpc>
                <a:spcPct val="115000"/>
              </a:lnSpc>
            </a:pPr>
            <a:r>
              <a:rPr lang="en-US" altLang="zh-CN" sz="3600" b="1">
                <a:solidFill>
                  <a:srgbClr val="0000FF"/>
                </a:solidFill>
                <a:ea typeface="楷体_GB2312" pitchFamily="49" charset="-122"/>
              </a:rPr>
              <a:t>  </a:t>
            </a:r>
            <a:r>
              <a:rPr lang="zh-CN" altLang="en-US" sz="3600" b="1">
                <a:solidFill>
                  <a:srgbClr val="0000FF"/>
                </a:solidFill>
                <a:ea typeface="楷体_GB2312" pitchFamily="49" charset="-122"/>
              </a:rPr>
              <a:t>所以，</a:t>
            </a:r>
            <a:r>
              <a:rPr lang="zh-CN" altLang="en-US" sz="3600" b="1">
                <a:solidFill>
                  <a:srgbClr val="3333CC"/>
                </a:solidFill>
                <a:ea typeface="楷体_GB2312" pitchFamily="49" charset="-122"/>
              </a:rPr>
              <a:t>折半查找</a:t>
            </a:r>
            <a:r>
              <a:rPr lang="zh-CN" altLang="en-US" sz="3600" b="1">
                <a:solidFill>
                  <a:srgbClr val="3333CC"/>
                </a:solidFill>
                <a:latin typeface="楷体_GB2312" pitchFamily="49" charset="-122"/>
                <a:ea typeface="楷体_GB2312" pitchFamily="49" charset="-122"/>
              </a:rPr>
              <a:t>的</a:t>
            </a:r>
            <a:r>
              <a:rPr lang="zh-CN" altLang="en-US" sz="3600" b="1">
                <a:solidFill>
                  <a:srgbClr val="A50021"/>
                </a:solidFill>
                <a:latin typeface="楷体_GB2312" pitchFamily="49" charset="-122"/>
                <a:ea typeface="楷体_GB2312" pitchFamily="49" charset="-122"/>
              </a:rPr>
              <a:t>时间复杂度为</a:t>
            </a:r>
            <a:r>
              <a:rPr lang="en-US" altLang="zh-CN" sz="3600" b="1">
                <a:solidFill>
                  <a:srgbClr val="A50021"/>
                </a:solidFill>
                <a:latin typeface="楷体_GB2312" pitchFamily="49" charset="-122"/>
                <a:ea typeface="楷体_GB2312" pitchFamily="49" charset="-122"/>
              </a:rPr>
              <a:t>:</a:t>
            </a:r>
            <a:r>
              <a:rPr lang="en-US" altLang="en-US" sz="3600" b="1">
                <a:solidFill>
                  <a:srgbClr val="A50021"/>
                </a:solidFill>
                <a:ea typeface="楷体_GB2312" pitchFamily="49" charset="-122"/>
              </a:rPr>
              <a:t>O(log n)</a:t>
            </a:r>
            <a:endParaRPr lang="en-US" altLang="zh-CN" sz="3600" b="1">
              <a:solidFill>
                <a:srgbClr val="A50021"/>
              </a:solidFill>
              <a:ea typeface="楷体_GB2312" pitchFamily="49" charset="-122"/>
            </a:endParaRPr>
          </a:p>
        </p:txBody>
      </p:sp>
      <p:grpSp>
        <p:nvGrpSpPr>
          <p:cNvPr id="125975" name="Group 23"/>
          <p:cNvGrpSpPr>
            <a:grpSpLocks/>
          </p:cNvGrpSpPr>
          <p:nvPr/>
        </p:nvGrpSpPr>
        <p:grpSpPr bwMode="auto">
          <a:xfrm>
            <a:off x="152400" y="4419600"/>
            <a:ext cx="8763000" cy="723900"/>
            <a:chOff x="96" y="2784"/>
            <a:chExt cx="5520" cy="456"/>
          </a:xfrm>
        </p:grpSpPr>
        <p:sp>
          <p:nvSpPr>
            <p:cNvPr id="125963" name="Text Box 11"/>
            <p:cNvSpPr txBox="1">
              <a:spLocks noChangeArrowheads="1"/>
            </p:cNvSpPr>
            <p:nvPr/>
          </p:nvSpPr>
          <p:spPr bwMode="auto">
            <a:xfrm>
              <a:off x="96" y="2784"/>
              <a:ext cx="5520" cy="456"/>
            </a:xfrm>
            <a:prstGeom prst="rect">
              <a:avLst/>
            </a:prstGeom>
            <a:noFill/>
            <a:ln w="9525">
              <a:noFill/>
              <a:miter lim="800000"/>
              <a:headEnd/>
              <a:tailEnd/>
            </a:ln>
            <a:effectLst/>
          </p:spPr>
          <p:txBody>
            <a:bodyPr>
              <a:spAutoFit/>
            </a:bodyPr>
            <a:lstStyle/>
            <a:p>
              <a:pPr>
                <a:lnSpc>
                  <a:spcPct val="115000"/>
                </a:lnSpc>
              </a:pPr>
              <a:r>
                <a:rPr lang="zh-CN" altLang="en-US" sz="3200" b="1">
                  <a:solidFill>
                    <a:srgbClr val="0000FF"/>
                  </a:solidFill>
                  <a:ea typeface="楷体_GB2312" pitchFamily="49" charset="-122"/>
                </a:rPr>
                <a:t>最坏情况</a:t>
              </a:r>
              <a:r>
                <a:rPr lang="zh-CN" altLang="en-US" sz="3200" b="1">
                  <a:solidFill>
                    <a:srgbClr val="FF030F"/>
                  </a:solidFill>
                  <a:latin typeface="楷体_GB2312" pitchFamily="49" charset="-122"/>
                  <a:ea typeface="楷体_GB2312" pitchFamily="49" charset="-122"/>
                </a:rPr>
                <a:t>查找长度为</a:t>
              </a:r>
              <a:r>
                <a:rPr lang="zh-CN" altLang="en-US" sz="3200" b="1">
                  <a:solidFill>
                    <a:srgbClr val="0000FF"/>
                  </a:solidFill>
                  <a:ea typeface="楷体_GB2312" pitchFamily="49" charset="-122"/>
                </a:rPr>
                <a:t>二叉树的深度：</a:t>
              </a:r>
              <a:r>
                <a:rPr lang="en-US" altLang="zh-CN" sz="3600" b="1">
                  <a:solidFill>
                    <a:srgbClr val="000000"/>
                  </a:solidFill>
                  <a:ea typeface="楷体_GB2312" pitchFamily="49" charset="-122"/>
                </a:rPr>
                <a:t>log</a:t>
              </a:r>
              <a:r>
                <a:rPr lang="en-US" altLang="zh-CN" sz="3600" b="1" baseline="-25000">
                  <a:solidFill>
                    <a:srgbClr val="000000"/>
                  </a:solidFill>
                  <a:ea typeface="楷体_GB2312" pitchFamily="49" charset="-122"/>
                </a:rPr>
                <a:t>2</a:t>
              </a:r>
              <a:r>
                <a:rPr lang="en-US" altLang="zh-CN" sz="3600" b="1">
                  <a:solidFill>
                    <a:srgbClr val="000000"/>
                  </a:solidFill>
                  <a:ea typeface="楷体_GB2312" pitchFamily="49" charset="-122"/>
                </a:rPr>
                <a:t>n  </a:t>
              </a:r>
              <a:r>
                <a:rPr lang="en-US" altLang="zh-CN" sz="3600" b="1">
                  <a:solidFill>
                    <a:srgbClr val="000000"/>
                  </a:solidFill>
                  <a:latin typeface="宋体" pitchFamily="2" charset="-122"/>
                </a:rPr>
                <a:t>+</a:t>
              </a:r>
              <a:r>
                <a:rPr lang="en-US" altLang="zh-CN" sz="3600" b="1">
                  <a:solidFill>
                    <a:srgbClr val="000000"/>
                  </a:solidFill>
                  <a:ea typeface="楷体_GB2312" pitchFamily="49" charset="-122"/>
                </a:rPr>
                <a:t>1</a:t>
              </a:r>
              <a:endParaRPr lang="en-US" altLang="zh-CN" sz="3200" b="1">
                <a:solidFill>
                  <a:schemeClr val="accent2"/>
                </a:solidFill>
                <a:latin typeface="楷体_GB2312" pitchFamily="49" charset="-122"/>
                <a:ea typeface="楷体_GB2312" pitchFamily="49" charset="-122"/>
              </a:endParaRPr>
            </a:p>
          </p:txBody>
        </p:sp>
        <p:sp>
          <p:nvSpPr>
            <p:cNvPr id="125964" name="Line 12"/>
            <p:cNvSpPr>
              <a:spLocks noChangeShapeType="1"/>
            </p:cNvSpPr>
            <p:nvPr/>
          </p:nvSpPr>
          <p:spPr bwMode="auto">
            <a:xfrm>
              <a:off x="4176" y="2976"/>
              <a:ext cx="1" cy="192"/>
            </a:xfrm>
            <a:prstGeom prst="line">
              <a:avLst/>
            </a:prstGeom>
            <a:noFill/>
            <a:ln w="19050">
              <a:solidFill>
                <a:schemeClr val="tx1"/>
              </a:solidFill>
              <a:round/>
              <a:headEnd/>
              <a:tailEnd/>
            </a:ln>
            <a:effectLst/>
          </p:spPr>
          <p:txBody>
            <a:bodyPr anchor="ctr">
              <a:spAutoFit/>
            </a:bodyPr>
            <a:lstStyle/>
            <a:p>
              <a:endParaRPr lang="zh-CN" altLang="en-US"/>
            </a:p>
          </p:txBody>
        </p:sp>
        <p:sp>
          <p:nvSpPr>
            <p:cNvPr id="125965" name="Line 13"/>
            <p:cNvSpPr>
              <a:spLocks noChangeShapeType="1"/>
            </p:cNvSpPr>
            <p:nvPr/>
          </p:nvSpPr>
          <p:spPr bwMode="auto">
            <a:xfrm>
              <a:off x="4176" y="3168"/>
              <a:ext cx="96" cy="0"/>
            </a:xfrm>
            <a:prstGeom prst="line">
              <a:avLst/>
            </a:prstGeom>
            <a:noFill/>
            <a:ln w="19050">
              <a:solidFill>
                <a:schemeClr val="tx1"/>
              </a:solidFill>
              <a:round/>
              <a:headEnd/>
              <a:tailEnd/>
            </a:ln>
            <a:effectLst/>
          </p:spPr>
          <p:txBody>
            <a:bodyPr anchor="ctr">
              <a:spAutoFit/>
            </a:bodyPr>
            <a:lstStyle/>
            <a:p>
              <a:endParaRPr lang="zh-CN" altLang="en-US"/>
            </a:p>
          </p:txBody>
        </p:sp>
        <p:sp>
          <p:nvSpPr>
            <p:cNvPr id="125966" name="Line 14"/>
            <p:cNvSpPr>
              <a:spLocks noChangeShapeType="1"/>
            </p:cNvSpPr>
            <p:nvPr/>
          </p:nvSpPr>
          <p:spPr bwMode="auto">
            <a:xfrm>
              <a:off x="4959" y="2976"/>
              <a:ext cx="1" cy="192"/>
            </a:xfrm>
            <a:prstGeom prst="line">
              <a:avLst/>
            </a:prstGeom>
            <a:noFill/>
            <a:ln w="19050">
              <a:solidFill>
                <a:schemeClr val="tx1"/>
              </a:solidFill>
              <a:round/>
              <a:headEnd/>
              <a:tailEnd/>
            </a:ln>
            <a:effectLst/>
          </p:spPr>
          <p:txBody>
            <a:bodyPr anchor="ctr">
              <a:spAutoFit/>
            </a:bodyPr>
            <a:lstStyle/>
            <a:p>
              <a:endParaRPr lang="zh-CN" altLang="en-US"/>
            </a:p>
          </p:txBody>
        </p:sp>
        <p:sp>
          <p:nvSpPr>
            <p:cNvPr id="125967" name="Line 15"/>
            <p:cNvSpPr>
              <a:spLocks noChangeShapeType="1"/>
            </p:cNvSpPr>
            <p:nvPr/>
          </p:nvSpPr>
          <p:spPr bwMode="auto">
            <a:xfrm>
              <a:off x="4848" y="3168"/>
              <a:ext cx="144" cy="0"/>
            </a:xfrm>
            <a:prstGeom prst="line">
              <a:avLst/>
            </a:prstGeom>
            <a:noFill/>
            <a:ln w="19050">
              <a:solidFill>
                <a:schemeClr val="tx1"/>
              </a:solidFill>
              <a:round/>
              <a:headEnd/>
              <a:tailEnd/>
            </a:ln>
            <a:effectLst/>
          </p:spPr>
          <p:txBody>
            <a:bodyPr anchor="ctr">
              <a:spAutoFit/>
            </a:bodyPr>
            <a:lstStyle/>
            <a:p>
              <a:endParaRPr lang="zh-CN" altLang="en-US"/>
            </a:p>
          </p:txBody>
        </p:sp>
      </p:grpSp>
      <p:grpSp>
        <p:nvGrpSpPr>
          <p:cNvPr id="125968" name="Group 16"/>
          <p:cNvGrpSpPr>
            <a:grpSpLocks/>
          </p:cNvGrpSpPr>
          <p:nvPr/>
        </p:nvGrpSpPr>
        <p:grpSpPr bwMode="auto">
          <a:xfrm>
            <a:off x="0" y="5105400"/>
            <a:ext cx="8915400" cy="723900"/>
            <a:chOff x="0" y="2928"/>
            <a:chExt cx="5760" cy="456"/>
          </a:xfrm>
        </p:grpSpPr>
        <p:sp>
          <p:nvSpPr>
            <p:cNvPr id="125969" name="Text Box 17"/>
            <p:cNvSpPr txBox="1">
              <a:spLocks noChangeArrowheads="1"/>
            </p:cNvSpPr>
            <p:nvPr/>
          </p:nvSpPr>
          <p:spPr bwMode="auto">
            <a:xfrm>
              <a:off x="0" y="2928"/>
              <a:ext cx="5760" cy="456"/>
            </a:xfrm>
            <a:prstGeom prst="rect">
              <a:avLst/>
            </a:prstGeom>
            <a:noFill/>
            <a:ln w="9525">
              <a:noFill/>
              <a:miter lim="800000"/>
              <a:headEnd/>
              <a:tailEnd/>
            </a:ln>
            <a:effectLst/>
          </p:spPr>
          <p:txBody>
            <a:bodyPr>
              <a:spAutoFit/>
            </a:bodyPr>
            <a:lstStyle/>
            <a:p>
              <a:pPr>
                <a:lnSpc>
                  <a:spcPct val="115000"/>
                </a:lnSpc>
              </a:pPr>
              <a:r>
                <a:rPr lang="en-US" altLang="zh-CN" sz="3200" b="1">
                  <a:solidFill>
                    <a:srgbClr val="0000FF"/>
                  </a:solidFill>
                  <a:ea typeface="楷体_GB2312" pitchFamily="49" charset="-122"/>
                </a:rPr>
                <a:t>  </a:t>
              </a:r>
              <a:r>
                <a:rPr lang="zh-CN" altLang="en-US" sz="3200" b="1">
                  <a:solidFill>
                    <a:srgbClr val="0000FF"/>
                  </a:solidFill>
                  <a:ea typeface="楷体_GB2312" pitchFamily="49" charset="-122"/>
                </a:rPr>
                <a:t>查找不成功时的比较次数最多也为：</a:t>
              </a:r>
              <a:r>
                <a:rPr lang="en-US" altLang="zh-CN" sz="3600" b="1">
                  <a:solidFill>
                    <a:srgbClr val="000000"/>
                  </a:solidFill>
                  <a:ea typeface="楷体_GB2312" pitchFamily="49" charset="-122"/>
                </a:rPr>
                <a:t>log</a:t>
              </a:r>
              <a:r>
                <a:rPr lang="en-US" altLang="zh-CN" sz="3600" b="1" baseline="-25000">
                  <a:solidFill>
                    <a:srgbClr val="000000"/>
                  </a:solidFill>
                  <a:ea typeface="楷体_GB2312" pitchFamily="49" charset="-122"/>
                </a:rPr>
                <a:t>2</a:t>
              </a:r>
              <a:r>
                <a:rPr lang="en-US" altLang="zh-CN" sz="3600" b="1">
                  <a:solidFill>
                    <a:srgbClr val="000000"/>
                  </a:solidFill>
                  <a:ea typeface="楷体_GB2312" pitchFamily="49" charset="-122"/>
                </a:rPr>
                <a:t>n  </a:t>
              </a:r>
              <a:r>
                <a:rPr lang="en-US" altLang="zh-CN" sz="3600" b="1">
                  <a:solidFill>
                    <a:srgbClr val="000000"/>
                  </a:solidFill>
                  <a:latin typeface="宋体" pitchFamily="2" charset="-122"/>
                </a:rPr>
                <a:t>+</a:t>
              </a:r>
              <a:r>
                <a:rPr lang="en-US" altLang="zh-CN" sz="3600" b="1">
                  <a:solidFill>
                    <a:srgbClr val="000000"/>
                  </a:solidFill>
                  <a:ea typeface="楷体_GB2312" pitchFamily="49" charset="-122"/>
                </a:rPr>
                <a:t>1</a:t>
              </a:r>
              <a:endParaRPr lang="en-US" altLang="zh-CN" sz="3200" b="1">
                <a:solidFill>
                  <a:schemeClr val="accent2"/>
                </a:solidFill>
                <a:latin typeface="楷体_GB2312" pitchFamily="49" charset="-122"/>
                <a:ea typeface="楷体_GB2312" pitchFamily="49" charset="-122"/>
              </a:endParaRPr>
            </a:p>
          </p:txBody>
        </p:sp>
        <p:sp>
          <p:nvSpPr>
            <p:cNvPr id="125970" name="Line 18"/>
            <p:cNvSpPr>
              <a:spLocks noChangeShapeType="1"/>
            </p:cNvSpPr>
            <p:nvPr/>
          </p:nvSpPr>
          <p:spPr bwMode="auto">
            <a:xfrm>
              <a:off x="4358" y="3120"/>
              <a:ext cx="1" cy="192"/>
            </a:xfrm>
            <a:prstGeom prst="line">
              <a:avLst/>
            </a:prstGeom>
            <a:noFill/>
            <a:ln w="19050">
              <a:solidFill>
                <a:schemeClr val="tx1"/>
              </a:solidFill>
              <a:round/>
              <a:headEnd/>
              <a:tailEnd/>
            </a:ln>
            <a:effectLst/>
          </p:spPr>
          <p:txBody>
            <a:bodyPr anchor="ctr">
              <a:spAutoFit/>
            </a:bodyPr>
            <a:lstStyle/>
            <a:p>
              <a:endParaRPr lang="zh-CN" altLang="en-US"/>
            </a:p>
          </p:txBody>
        </p:sp>
        <p:sp>
          <p:nvSpPr>
            <p:cNvPr id="125971" name="Line 19"/>
            <p:cNvSpPr>
              <a:spLocks noChangeShapeType="1"/>
            </p:cNvSpPr>
            <p:nvPr/>
          </p:nvSpPr>
          <p:spPr bwMode="auto">
            <a:xfrm>
              <a:off x="4358" y="3312"/>
              <a:ext cx="106" cy="1"/>
            </a:xfrm>
            <a:prstGeom prst="line">
              <a:avLst/>
            </a:prstGeom>
            <a:noFill/>
            <a:ln w="19050">
              <a:solidFill>
                <a:schemeClr val="tx1"/>
              </a:solidFill>
              <a:round/>
              <a:headEnd/>
              <a:tailEnd/>
            </a:ln>
            <a:effectLst/>
          </p:spPr>
          <p:txBody>
            <a:bodyPr anchor="ctr">
              <a:spAutoFit/>
            </a:bodyPr>
            <a:lstStyle/>
            <a:p>
              <a:endParaRPr lang="zh-CN" altLang="en-US"/>
            </a:p>
          </p:txBody>
        </p:sp>
        <p:sp>
          <p:nvSpPr>
            <p:cNvPr id="125972" name="Line 20"/>
            <p:cNvSpPr>
              <a:spLocks noChangeShapeType="1"/>
            </p:cNvSpPr>
            <p:nvPr/>
          </p:nvSpPr>
          <p:spPr bwMode="auto">
            <a:xfrm>
              <a:off x="5141" y="3120"/>
              <a:ext cx="1" cy="192"/>
            </a:xfrm>
            <a:prstGeom prst="line">
              <a:avLst/>
            </a:prstGeom>
            <a:noFill/>
            <a:ln w="19050">
              <a:solidFill>
                <a:schemeClr val="tx1"/>
              </a:solidFill>
              <a:round/>
              <a:headEnd/>
              <a:tailEnd/>
            </a:ln>
            <a:effectLst/>
          </p:spPr>
          <p:txBody>
            <a:bodyPr anchor="ctr">
              <a:spAutoFit/>
            </a:bodyPr>
            <a:lstStyle/>
            <a:p>
              <a:endParaRPr lang="zh-CN" altLang="en-US"/>
            </a:p>
          </p:txBody>
        </p:sp>
        <p:sp>
          <p:nvSpPr>
            <p:cNvPr id="125973" name="Line 21"/>
            <p:cNvSpPr>
              <a:spLocks noChangeShapeType="1"/>
            </p:cNvSpPr>
            <p:nvPr/>
          </p:nvSpPr>
          <p:spPr bwMode="auto">
            <a:xfrm>
              <a:off x="5078" y="3312"/>
              <a:ext cx="106" cy="1"/>
            </a:xfrm>
            <a:prstGeom prst="line">
              <a:avLst/>
            </a:prstGeom>
            <a:noFill/>
            <a:ln w="19050">
              <a:solidFill>
                <a:schemeClr val="tx1"/>
              </a:solidFill>
              <a:round/>
              <a:headEnd/>
              <a:tailEnd/>
            </a:ln>
            <a:effectLst/>
          </p:spPr>
          <p:txBody>
            <a:bodyPr anchor="ctr">
              <a:spAutoFit/>
            </a:bodyPr>
            <a:lstStyle/>
            <a:p>
              <a:endParaRPr lang="zh-CN" altLang="en-US"/>
            </a:p>
          </p:txBody>
        </p:sp>
      </p:grpSp>
      <p:sp>
        <p:nvSpPr>
          <p:cNvPr id="125974" name="Rectangle 22"/>
          <p:cNvSpPr>
            <a:spLocks noChangeArrowheads="1"/>
          </p:cNvSpPr>
          <p:nvPr/>
        </p:nvSpPr>
        <p:spPr bwMode="auto">
          <a:xfrm>
            <a:off x="228600" y="3429000"/>
            <a:ext cx="3095625" cy="701675"/>
          </a:xfrm>
          <a:prstGeom prst="rect">
            <a:avLst/>
          </a:prstGeom>
          <a:noFill/>
          <a:ln w="9525">
            <a:noFill/>
            <a:miter lim="800000"/>
            <a:headEnd/>
            <a:tailEnd/>
          </a:ln>
          <a:effectLst/>
        </p:spPr>
        <p:txBody>
          <a:bodyPr wrap="none">
            <a:spAutoFit/>
          </a:bodyPr>
          <a:lstStyle/>
          <a:p>
            <a:pPr>
              <a:lnSpc>
                <a:spcPct val="125000"/>
              </a:lnSpc>
            </a:pPr>
            <a:r>
              <a:rPr lang="zh-CN" altLang="en-US" sz="3200" b="1">
                <a:solidFill>
                  <a:srgbClr val="990033"/>
                </a:solidFill>
                <a:ea typeface="楷体_GB2312" pitchFamily="49" charset="-122"/>
              </a:rPr>
              <a:t>当</a:t>
            </a:r>
            <a:r>
              <a:rPr lang="en-US" altLang="zh-CN" sz="3200" b="1">
                <a:solidFill>
                  <a:srgbClr val="990033"/>
                </a:solidFill>
                <a:ea typeface="楷体_GB2312" pitchFamily="49" charset="-122"/>
              </a:rPr>
              <a:t>n&gt;50</a:t>
            </a:r>
            <a:r>
              <a:rPr lang="zh-CN" altLang="en-US" sz="3200" b="1">
                <a:solidFill>
                  <a:srgbClr val="990033"/>
                </a:solidFill>
                <a:ea typeface="楷体_GB2312" pitchFamily="49" charset="-122"/>
              </a:rPr>
              <a:t>时近似为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5956"/>
                                        </p:tgtEl>
                                        <p:attrNameLst>
                                          <p:attrName>style.visibility</p:attrName>
                                        </p:attrNameLst>
                                      </p:cBhvr>
                                      <p:to>
                                        <p:strVal val="visible"/>
                                      </p:to>
                                    </p:set>
                                    <p:anim calcmode="lin" valueType="num">
                                      <p:cBhvr additive="base">
                                        <p:cTn id="7" dur="500" fill="hold"/>
                                        <p:tgtEl>
                                          <p:spTgt spid="125956"/>
                                        </p:tgtEl>
                                        <p:attrNameLst>
                                          <p:attrName>ppt_x</p:attrName>
                                        </p:attrNameLst>
                                      </p:cBhvr>
                                      <p:tavLst>
                                        <p:tav tm="0">
                                          <p:val>
                                            <p:strVal val="#ppt_x"/>
                                          </p:val>
                                        </p:tav>
                                        <p:tav tm="100000">
                                          <p:val>
                                            <p:strVal val="#ppt_x"/>
                                          </p:val>
                                        </p:tav>
                                      </p:tavLst>
                                    </p:anim>
                                    <p:anim calcmode="lin" valueType="num">
                                      <p:cBhvr additive="base">
                                        <p:cTn id="8" dur="500" fill="hold"/>
                                        <p:tgtEl>
                                          <p:spTgt spid="12595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5957"/>
                                        </p:tgtEl>
                                        <p:attrNameLst>
                                          <p:attrName>style.visibility</p:attrName>
                                        </p:attrNameLst>
                                      </p:cBhvr>
                                      <p:to>
                                        <p:strVal val="visible"/>
                                      </p:to>
                                    </p:set>
                                    <p:anim calcmode="lin" valueType="num">
                                      <p:cBhvr additive="base">
                                        <p:cTn id="13" dur="500" fill="hold"/>
                                        <p:tgtEl>
                                          <p:spTgt spid="125957"/>
                                        </p:tgtEl>
                                        <p:attrNameLst>
                                          <p:attrName>ppt_x</p:attrName>
                                        </p:attrNameLst>
                                      </p:cBhvr>
                                      <p:tavLst>
                                        <p:tav tm="0">
                                          <p:val>
                                            <p:strVal val="0-#ppt_w/2"/>
                                          </p:val>
                                        </p:tav>
                                        <p:tav tm="100000">
                                          <p:val>
                                            <p:strVal val="#ppt_x"/>
                                          </p:val>
                                        </p:tav>
                                      </p:tavLst>
                                    </p:anim>
                                    <p:anim calcmode="lin" valueType="num">
                                      <p:cBhvr additive="base">
                                        <p:cTn id="14" dur="500" fill="hold"/>
                                        <p:tgtEl>
                                          <p:spTgt spid="12595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5974"/>
                                        </p:tgtEl>
                                        <p:attrNameLst>
                                          <p:attrName>style.visibility</p:attrName>
                                        </p:attrNameLst>
                                      </p:cBhvr>
                                      <p:to>
                                        <p:strVal val="visible"/>
                                      </p:to>
                                    </p:set>
                                    <p:anim calcmode="lin" valueType="num">
                                      <p:cBhvr additive="base">
                                        <p:cTn id="19" dur="500" fill="hold"/>
                                        <p:tgtEl>
                                          <p:spTgt spid="125974"/>
                                        </p:tgtEl>
                                        <p:attrNameLst>
                                          <p:attrName>ppt_x</p:attrName>
                                        </p:attrNameLst>
                                      </p:cBhvr>
                                      <p:tavLst>
                                        <p:tav tm="0">
                                          <p:val>
                                            <p:strVal val="0-#ppt_w/2"/>
                                          </p:val>
                                        </p:tav>
                                        <p:tav tm="100000">
                                          <p:val>
                                            <p:strVal val="#ppt_x"/>
                                          </p:val>
                                        </p:tav>
                                      </p:tavLst>
                                    </p:anim>
                                    <p:anim calcmode="lin" valueType="num">
                                      <p:cBhvr additive="base">
                                        <p:cTn id="20" dur="500" fill="hold"/>
                                        <p:tgtEl>
                                          <p:spTgt spid="12597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5960"/>
                                        </p:tgtEl>
                                        <p:attrNameLst>
                                          <p:attrName>style.visibility</p:attrName>
                                        </p:attrNameLst>
                                      </p:cBhvr>
                                      <p:to>
                                        <p:strVal val="visible"/>
                                      </p:to>
                                    </p:set>
                                    <p:animEffect transition="in" filter="wipe(left)">
                                      <p:cBhvr>
                                        <p:cTn id="25" dur="500"/>
                                        <p:tgtEl>
                                          <p:spTgt spid="12596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25975"/>
                                        </p:tgtEl>
                                        <p:attrNameLst>
                                          <p:attrName>style.visibility</p:attrName>
                                        </p:attrNameLst>
                                      </p:cBhvr>
                                      <p:to>
                                        <p:strVal val="visible"/>
                                      </p:to>
                                    </p:set>
                                    <p:anim calcmode="lin" valueType="num">
                                      <p:cBhvr additive="base">
                                        <p:cTn id="30" dur="500" fill="hold"/>
                                        <p:tgtEl>
                                          <p:spTgt spid="125975"/>
                                        </p:tgtEl>
                                        <p:attrNameLst>
                                          <p:attrName>ppt_x</p:attrName>
                                        </p:attrNameLst>
                                      </p:cBhvr>
                                      <p:tavLst>
                                        <p:tav tm="0">
                                          <p:val>
                                            <p:strVal val="0-#ppt_w/2"/>
                                          </p:val>
                                        </p:tav>
                                        <p:tav tm="100000">
                                          <p:val>
                                            <p:strVal val="#ppt_x"/>
                                          </p:val>
                                        </p:tav>
                                      </p:tavLst>
                                    </p:anim>
                                    <p:anim calcmode="lin" valueType="num">
                                      <p:cBhvr additive="base">
                                        <p:cTn id="31" dur="500" fill="hold"/>
                                        <p:tgtEl>
                                          <p:spTgt spid="12597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25968"/>
                                        </p:tgtEl>
                                        <p:attrNameLst>
                                          <p:attrName>style.visibility</p:attrName>
                                        </p:attrNameLst>
                                      </p:cBhvr>
                                      <p:to>
                                        <p:strVal val="visible"/>
                                      </p:to>
                                    </p:set>
                                    <p:anim calcmode="lin" valueType="num">
                                      <p:cBhvr additive="base">
                                        <p:cTn id="36" dur="500" fill="hold"/>
                                        <p:tgtEl>
                                          <p:spTgt spid="125968"/>
                                        </p:tgtEl>
                                        <p:attrNameLst>
                                          <p:attrName>ppt_x</p:attrName>
                                        </p:attrNameLst>
                                      </p:cBhvr>
                                      <p:tavLst>
                                        <p:tav tm="0">
                                          <p:val>
                                            <p:strVal val="0-#ppt_w/2"/>
                                          </p:val>
                                        </p:tav>
                                        <p:tav tm="100000">
                                          <p:val>
                                            <p:strVal val="#ppt_x"/>
                                          </p:val>
                                        </p:tav>
                                      </p:tavLst>
                                    </p:anim>
                                    <p:anim calcmode="lin" valueType="num">
                                      <p:cBhvr additive="base">
                                        <p:cTn id="37" dur="500" fill="hold"/>
                                        <p:tgtEl>
                                          <p:spTgt spid="12596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5961"/>
                                        </p:tgtEl>
                                        <p:attrNameLst>
                                          <p:attrName>style.visibility</p:attrName>
                                        </p:attrNameLst>
                                      </p:cBhvr>
                                      <p:to>
                                        <p:strVal val="visible"/>
                                      </p:to>
                                    </p:set>
                                    <p:animEffect transition="in" filter="wipe(left)">
                                      <p:cBhvr>
                                        <p:cTn id="42" dur="500"/>
                                        <p:tgtEl>
                                          <p:spTgt spid="125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autoUpdateAnimBg="0"/>
      <p:bldP spid="125960" grpId="0" autoUpdateAnimBg="0"/>
      <p:bldP spid="125961" grpId="0" autoUpdateAnimBg="0"/>
      <p:bldP spid="12597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57200" y="304800"/>
            <a:ext cx="8153400" cy="838200"/>
          </a:xfrm>
        </p:spPr>
        <p:txBody>
          <a:bodyPr/>
          <a:lstStyle/>
          <a:p>
            <a:r>
              <a:rPr lang="zh-CN" altLang="en-US">
                <a:solidFill>
                  <a:srgbClr val="DF2354"/>
                </a:solidFill>
                <a:latin typeface="楷体_GB2312" pitchFamily="49" charset="-122"/>
              </a:rPr>
              <a:t>三、分块查找法</a:t>
            </a:r>
            <a:r>
              <a:rPr lang="en-US" altLang="zh-CN">
                <a:solidFill>
                  <a:srgbClr val="800000"/>
                </a:solidFill>
                <a:latin typeface="楷体_GB2312" pitchFamily="49" charset="-122"/>
              </a:rPr>
              <a:t>(</a:t>
            </a:r>
            <a:r>
              <a:rPr lang="zh-CN" altLang="en-US">
                <a:solidFill>
                  <a:srgbClr val="A50021"/>
                </a:solidFill>
              </a:rPr>
              <a:t>索引顺序表查找</a:t>
            </a:r>
            <a:r>
              <a:rPr lang="en-US" altLang="zh-CN">
                <a:solidFill>
                  <a:srgbClr val="A50021"/>
                </a:solidFill>
              </a:rPr>
              <a:t>)</a:t>
            </a:r>
            <a:endParaRPr lang="en-US" altLang="zh-CN">
              <a:solidFill>
                <a:schemeClr val="tx1"/>
              </a:solidFill>
            </a:endParaRPr>
          </a:p>
        </p:txBody>
      </p:sp>
      <p:sp>
        <p:nvSpPr>
          <p:cNvPr id="122884" name="Text Box 4"/>
          <p:cNvSpPr txBox="1">
            <a:spLocks noChangeArrowheads="1"/>
          </p:cNvSpPr>
          <p:nvPr/>
        </p:nvSpPr>
        <p:spPr bwMode="auto">
          <a:xfrm>
            <a:off x="533400" y="1295400"/>
            <a:ext cx="8610600" cy="628650"/>
          </a:xfrm>
          <a:prstGeom prst="rect">
            <a:avLst/>
          </a:prstGeom>
          <a:noFill/>
          <a:ln w="9525">
            <a:noFill/>
            <a:miter lim="800000"/>
            <a:headEnd/>
            <a:tailEnd/>
          </a:ln>
          <a:effectLst/>
        </p:spPr>
        <p:txBody>
          <a:bodyPr>
            <a:spAutoFit/>
          </a:bodyPr>
          <a:lstStyle/>
          <a:p>
            <a:pPr>
              <a:lnSpc>
                <a:spcPct val="110000"/>
              </a:lnSpc>
            </a:pPr>
            <a:r>
              <a:rPr lang="zh-CN" altLang="en-US" sz="3200" b="1">
                <a:solidFill>
                  <a:srgbClr val="3333CC"/>
                </a:solidFill>
                <a:latin typeface="楷体_GB2312" pitchFamily="49" charset="-122"/>
                <a:ea typeface="楷体_GB2312" pitchFamily="49" charset="-122"/>
              </a:rPr>
              <a:t>分块查找要将列表组织成以下索引顺序结构：</a:t>
            </a:r>
          </a:p>
        </p:txBody>
      </p:sp>
      <p:sp>
        <p:nvSpPr>
          <p:cNvPr id="122885" name="Text Box 5"/>
          <p:cNvSpPr txBox="1">
            <a:spLocks noChangeArrowheads="1"/>
          </p:cNvSpPr>
          <p:nvPr/>
        </p:nvSpPr>
        <p:spPr bwMode="auto">
          <a:xfrm>
            <a:off x="381000" y="2057400"/>
            <a:ext cx="8763000" cy="1701800"/>
          </a:xfrm>
          <a:prstGeom prst="rect">
            <a:avLst/>
          </a:prstGeom>
          <a:noFill/>
          <a:ln w="9525">
            <a:noFill/>
            <a:miter lim="800000"/>
            <a:headEnd/>
            <a:tailEnd/>
          </a:ln>
          <a:effectLst/>
        </p:spPr>
        <p:txBody>
          <a:bodyPr>
            <a:spAutoFit/>
          </a:bodyPr>
          <a:lstStyle/>
          <a:p>
            <a:pPr>
              <a:lnSpc>
                <a:spcPct val="110000"/>
              </a:lnSpc>
            </a:pPr>
            <a:r>
              <a:rPr lang="en-US" altLang="zh-CN" sz="3200">
                <a:solidFill>
                  <a:srgbClr val="800000"/>
                </a:solidFill>
                <a:latin typeface="楷体_GB2312" pitchFamily="49" charset="-122"/>
                <a:ea typeface="楷体_GB2312" pitchFamily="49" charset="-122"/>
              </a:rPr>
              <a:t>★</a:t>
            </a:r>
            <a:r>
              <a:rPr lang="zh-CN" altLang="en-US" sz="3200" b="1">
                <a:solidFill>
                  <a:srgbClr val="800000"/>
                </a:solidFill>
                <a:latin typeface="楷体_GB2312" pitchFamily="49" charset="-122"/>
                <a:ea typeface="楷体_GB2312" pitchFamily="49" charset="-122"/>
              </a:rPr>
              <a:t>首先将列表分成若干个块</a:t>
            </a:r>
            <a:r>
              <a:rPr lang="en-US" altLang="zh-CN" sz="3200" b="1">
                <a:solidFill>
                  <a:srgbClr val="800000"/>
                </a:solidFill>
                <a:latin typeface="楷体_GB2312" pitchFamily="49" charset="-122"/>
                <a:ea typeface="楷体_GB2312" pitchFamily="49" charset="-122"/>
              </a:rPr>
              <a:t>(</a:t>
            </a:r>
            <a:r>
              <a:rPr lang="zh-CN" altLang="en-US" sz="3200" b="1">
                <a:solidFill>
                  <a:srgbClr val="800000"/>
                </a:solidFill>
                <a:latin typeface="楷体_GB2312" pitchFamily="49" charset="-122"/>
                <a:ea typeface="楷体_GB2312" pitchFamily="49" charset="-122"/>
              </a:rPr>
              <a:t>子表</a:t>
            </a:r>
            <a:r>
              <a:rPr lang="en-US" altLang="zh-CN" sz="3200" b="1">
                <a:solidFill>
                  <a:srgbClr val="800000"/>
                </a:solidFill>
                <a:latin typeface="楷体_GB2312" pitchFamily="49" charset="-122"/>
                <a:ea typeface="楷体_GB2312" pitchFamily="49" charset="-122"/>
              </a:rPr>
              <a:t>),</a:t>
            </a:r>
            <a:r>
              <a:rPr lang="zh-CN" altLang="en-US" sz="3200" b="1">
                <a:solidFill>
                  <a:srgbClr val="800000"/>
                </a:solidFill>
                <a:latin typeface="楷体_GB2312" pitchFamily="49" charset="-122"/>
                <a:ea typeface="楷体_GB2312" pitchFamily="49" charset="-122"/>
              </a:rPr>
              <a:t>一般情况下</a:t>
            </a:r>
          </a:p>
          <a:p>
            <a:pPr>
              <a:lnSpc>
                <a:spcPct val="110000"/>
              </a:lnSpc>
            </a:pPr>
            <a:r>
              <a:rPr lang="zh-CN" altLang="en-US" sz="3200" b="1">
                <a:solidFill>
                  <a:srgbClr val="800000"/>
                </a:solidFill>
                <a:latin typeface="楷体_GB2312" pitchFamily="49" charset="-122"/>
                <a:ea typeface="楷体_GB2312" pitchFamily="49" charset="-122"/>
              </a:rPr>
              <a:t>  块的长度均匀</a:t>
            </a:r>
            <a:r>
              <a:rPr lang="en-US" altLang="zh-CN" sz="3200" b="1">
                <a:solidFill>
                  <a:srgbClr val="800000"/>
                </a:solidFill>
                <a:latin typeface="楷体_GB2312" pitchFamily="49" charset="-122"/>
                <a:ea typeface="楷体_GB2312" pitchFamily="49" charset="-122"/>
              </a:rPr>
              <a:t>,</a:t>
            </a:r>
            <a:r>
              <a:rPr lang="zh-CN" altLang="en-US" sz="3200" b="1">
                <a:solidFill>
                  <a:srgbClr val="800000"/>
                </a:solidFill>
                <a:latin typeface="楷体_GB2312" pitchFamily="49" charset="-122"/>
                <a:ea typeface="楷体_GB2312" pitchFamily="49" charset="-122"/>
              </a:rPr>
              <a:t>最后一块可以不满。每块中元</a:t>
            </a:r>
          </a:p>
          <a:p>
            <a:pPr>
              <a:lnSpc>
                <a:spcPct val="110000"/>
              </a:lnSpc>
            </a:pPr>
            <a:r>
              <a:rPr lang="zh-CN" altLang="en-US" sz="3200" b="1">
                <a:solidFill>
                  <a:srgbClr val="800000"/>
                </a:solidFill>
                <a:latin typeface="楷体_GB2312" pitchFamily="49" charset="-122"/>
                <a:ea typeface="楷体_GB2312" pitchFamily="49" charset="-122"/>
              </a:rPr>
              <a:t>  素任意排列</a:t>
            </a:r>
            <a:r>
              <a:rPr lang="en-US" altLang="zh-CN" sz="3200" b="1">
                <a:solidFill>
                  <a:srgbClr val="800000"/>
                </a:solidFill>
                <a:latin typeface="楷体_GB2312" pitchFamily="49" charset="-122"/>
                <a:ea typeface="楷体_GB2312" pitchFamily="49" charset="-122"/>
              </a:rPr>
              <a:t>(</a:t>
            </a:r>
            <a:r>
              <a:rPr lang="zh-CN" altLang="en-US" sz="3200" b="1">
                <a:solidFill>
                  <a:srgbClr val="800000"/>
                </a:solidFill>
                <a:latin typeface="楷体_GB2312" pitchFamily="49" charset="-122"/>
                <a:ea typeface="楷体_GB2312" pitchFamily="49" charset="-122"/>
              </a:rPr>
              <a:t>块内无序</a:t>
            </a:r>
            <a:r>
              <a:rPr lang="en-US" altLang="zh-CN" sz="3200" b="1">
                <a:solidFill>
                  <a:srgbClr val="800000"/>
                </a:solidFill>
                <a:latin typeface="楷体_GB2312" pitchFamily="49" charset="-122"/>
                <a:ea typeface="楷体_GB2312" pitchFamily="49" charset="-122"/>
              </a:rPr>
              <a:t>)</a:t>
            </a:r>
            <a:r>
              <a:rPr lang="zh-CN" altLang="en-US" sz="3200" b="1">
                <a:solidFill>
                  <a:srgbClr val="800000"/>
                </a:solidFill>
                <a:latin typeface="楷体_GB2312" pitchFamily="49" charset="-122"/>
                <a:ea typeface="楷体_GB2312" pitchFamily="49" charset="-122"/>
              </a:rPr>
              <a:t>，但块与块之间有序。 </a:t>
            </a:r>
          </a:p>
        </p:txBody>
      </p:sp>
      <p:sp>
        <p:nvSpPr>
          <p:cNvPr id="122886" name="Text Box 6"/>
          <p:cNvSpPr txBox="1">
            <a:spLocks noChangeArrowheads="1"/>
          </p:cNvSpPr>
          <p:nvPr/>
        </p:nvSpPr>
        <p:spPr bwMode="auto">
          <a:xfrm>
            <a:off x="381000" y="3886200"/>
            <a:ext cx="8763000" cy="1701800"/>
          </a:xfrm>
          <a:prstGeom prst="rect">
            <a:avLst/>
          </a:prstGeom>
          <a:noFill/>
          <a:ln w="9525">
            <a:noFill/>
            <a:miter lim="800000"/>
            <a:headEnd/>
            <a:tailEnd/>
          </a:ln>
          <a:effectLst/>
        </p:spPr>
        <p:txBody>
          <a:bodyPr>
            <a:spAutoFit/>
          </a:bodyPr>
          <a:lstStyle/>
          <a:p>
            <a:pPr>
              <a:lnSpc>
                <a:spcPct val="110000"/>
              </a:lnSpc>
            </a:pPr>
            <a:r>
              <a:rPr lang="en-US" altLang="zh-CN" sz="3200">
                <a:solidFill>
                  <a:srgbClr val="800000"/>
                </a:solidFill>
                <a:latin typeface="楷体_GB2312" pitchFamily="49" charset="-122"/>
                <a:ea typeface="楷体_GB2312" pitchFamily="49" charset="-122"/>
              </a:rPr>
              <a:t>★</a:t>
            </a:r>
            <a:r>
              <a:rPr lang="zh-CN" altLang="en-US" sz="3200" b="1">
                <a:solidFill>
                  <a:srgbClr val="800000"/>
                </a:solidFill>
                <a:latin typeface="楷体_GB2312" pitchFamily="49" charset="-122"/>
                <a:ea typeface="楷体_GB2312" pitchFamily="49" charset="-122"/>
              </a:rPr>
              <a:t>构造一个索引表</a:t>
            </a:r>
            <a:r>
              <a:rPr lang="en-US" altLang="zh-CN" sz="3200" b="1">
                <a:solidFill>
                  <a:srgbClr val="800000"/>
                </a:solidFill>
                <a:latin typeface="楷体_GB2312" pitchFamily="49" charset="-122"/>
                <a:ea typeface="楷体_GB2312" pitchFamily="49" charset="-122"/>
              </a:rPr>
              <a:t>,</a:t>
            </a:r>
            <a:r>
              <a:rPr lang="zh-CN" altLang="en-US" sz="3200" b="1">
                <a:solidFill>
                  <a:srgbClr val="800000"/>
                </a:solidFill>
                <a:latin typeface="楷体_GB2312" pitchFamily="49" charset="-122"/>
                <a:ea typeface="楷体_GB2312" pitchFamily="49" charset="-122"/>
              </a:rPr>
              <a:t>其中每个索引项对应一个块</a:t>
            </a:r>
            <a:r>
              <a:rPr lang="en-US" altLang="zh-CN" sz="3200" b="1">
                <a:solidFill>
                  <a:srgbClr val="800000"/>
                </a:solidFill>
                <a:latin typeface="楷体_GB2312" pitchFamily="49" charset="-122"/>
                <a:ea typeface="楷体_GB2312" pitchFamily="49" charset="-122"/>
              </a:rPr>
              <a:t>,</a:t>
            </a:r>
          </a:p>
          <a:p>
            <a:pPr>
              <a:lnSpc>
                <a:spcPct val="110000"/>
              </a:lnSpc>
            </a:pPr>
            <a:r>
              <a:rPr lang="en-US" altLang="zh-CN" sz="3200" b="1">
                <a:solidFill>
                  <a:srgbClr val="800000"/>
                </a:solidFill>
                <a:latin typeface="楷体_GB2312" pitchFamily="49" charset="-122"/>
                <a:ea typeface="楷体_GB2312" pitchFamily="49" charset="-122"/>
              </a:rPr>
              <a:t>  </a:t>
            </a:r>
            <a:r>
              <a:rPr lang="zh-CN" altLang="en-US" sz="3200" b="1">
                <a:solidFill>
                  <a:srgbClr val="800000"/>
                </a:solidFill>
                <a:latin typeface="楷体_GB2312" pitchFamily="49" charset="-122"/>
                <a:ea typeface="楷体_GB2312" pitchFamily="49" charset="-122"/>
              </a:rPr>
              <a:t>记录每块的起始位置及每块中的最大关键字</a:t>
            </a:r>
          </a:p>
          <a:p>
            <a:pPr>
              <a:lnSpc>
                <a:spcPct val="110000"/>
              </a:lnSpc>
            </a:pPr>
            <a:r>
              <a:rPr lang="zh-CN" altLang="en-US" sz="3200" b="1">
                <a:solidFill>
                  <a:srgbClr val="800000"/>
                </a:solidFill>
                <a:latin typeface="楷体_GB2312" pitchFamily="49" charset="-122"/>
                <a:ea typeface="楷体_GB2312" pitchFamily="49" charset="-122"/>
              </a:rPr>
              <a:t>  </a:t>
            </a:r>
            <a:r>
              <a:rPr lang="en-US" altLang="zh-CN" sz="3200" b="1">
                <a:solidFill>
                  <a:srgbClr val="800000"/>
                </a:solidFill>
                <a:latin typeface="楷体_GB2312" pitchFamily="49" charset="-122"/>
                <a:ea typeface="楷体_GB2312" pitchFamily="49" charset="-122"/>
              </a:rPr>
              <a:t>(</a:t>
            </a:r>
            <a:r>
              <a:rPr lang="zh-CN" altLang="en-US" sz="3200" b="1">
                <a:solidFill>
                  <a:srgbClr val="800000"/>
                </a:solidFill>
                <a:latin typeface="楷体_GB2312" pitchFamily="49" charset="-122"/>
                <a:ea typeface="楷体_GB2312" pitchFamily="49" charset="-122"/>
              </a:rPr>
              <a:t>或最小关键字</a:t>
            </a:r>
            <a:r>
              <a:rPr lang="en-US" altLang="zh-CN" sz="3200" b="1">
                <a:solidFill>
                  <a:srgbClr val="800000"/>
                </a:solidFill>
                <a:latin typeface="楷体_GB2312" pitchFamily="49" charset="-122"/>
                <a:ea typeface="楷体_GB2312" pitchFamily="49" charset="-122"/>
              </a:rPr>
              <a:t>)</a:t>
            </a:r>
            <a:r>
              <a:rPr lang="zh-CN" altLang="en-US" sz="3200" b="1">
                <a:solidFill>
                  <a:srgbClr val="800000"/>
                </a:solidFill>
                <a:latin typeface="楷体_GB2312" pitchFamily="49" charset="-122"/>
                <a:ea typeface="楷体_GB2312" pitchFamily="49" charset="-122"/>
              </a:rPr>
              <a:t>。索引表按关键字有序排列。</a:t>
            </a:r>
            <a:r>
              <a:rPr lang="zh-CN" altLang="en-US" sz="3200">
                <a:solidFill>
                  <a:srgbClr val="800000"/>
                </a:solidFill>
                <a:latin typeface="楷体_GB2312" pitchFamily="49" charset="-122"/>
                <a:ea typeface="楷体_GB2312" pitchFamily="49" charset="-122"/>
              </a:rPr>
              <a:t> </a:t>
            </a:r>
          </a:p>
        </p:txBody>
      </p:sp>
      <p:sp>
        <p:nvSpPr>
          <p:cNvPr id="122887" name="Rectangle 7"/>
          <p:cNvSpPr>
            <a:spLocks noChangeArrowheads="1"/>
          </p:cNvSpPr>
          <p:nvPr/>
        </p:nvSpPr>
        <p:spPr bwMode="auto">
          <a:xfrm>
            <a:off x="609600" y="5715000"/>
            <a:ext cx="8067675" cy="701675"/>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FF030F"/>
                </a:solidFill>
                <a:ea typeface="楷体_GB2312" pitchFamily="49" charset="-122"/>
              </a:rPr>
              <a:t> </a:t>
            </a:r>
            <a:r>
              <a:rPr lang="zh-CN" altLang="en-US" sz="3200" b="1">
                <a:solidFill>
                  <a:srgbClr val="FF030F"/>
                </a:solidFill>
                <a:ea typeface="楷体_GB2312" pitchFamily="49" charset="-122"/>
              </a:rPr>
              <a:t>整个表由两部分组成：基本块表与索引表。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4"/>
                                        </p:tgtEl>
                                        <p:attrNameLst>
                                          <p:attrName>style.visibility</p:attrName>
                                        </p:attrNameLst>
                                      </p:cBhvr>
                                      <p:to>
                                        <p:strVal val="visible"/>
                                      </p:to>
                                    </p:set>
                                    <p:anim calcmode="lin" valueType="num">
                                      <p:cBhvr additive="base">
                                        <p:cTn id="7" dur="500" fill="hold"/>
                                        <p:tgtEl>
                                          <p:spTgt spid="122884"/>
                                        </p:tgtEl>
                                        <p:attrNameLst>
                                          <p:attrName>ppt_x</p:attrName>
                                        </p:attrNameLst>
                                      </p:cBhvr>
                                      <p:tavLst>
                                        <p:tav tm="0">
                                          <p:val>
                                            <p:strVal val="0-#ppt_w/2"/>
                                          </p:val>
                                        </p:tav>
                                        <p:tav tm="100000">
                                          <p:val>
                                            <p:strVal val="#ppt_x"/>
                                          </p:val>
                                        </p:tav>
                                      </p:tavLst>
                                    </p:anim>
                                    <p:anim calcmode="lin" valueType="num">
                                      <p:cBhvr additive="base">
                                        <p:cTn id="8" dur="500" fill="hold"/>
                                        <p:tgtEl>
                                          <p:spTgt spid="1228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5"/>
                                        </p:tgtEl>
                                        <p:attrNameLst>
                                          <p:attrName>style.visibility</p:attrName>
                                        </p:attrNameLst>
                                      </p:cBhvr>
                                      <p:to>
                                        <p:strVal val="visible"/>
                                      </p:to>
                                    </p:set>
                                    <p:anim calcmode="lin" valueType="num">
                                      <p:cBhvr additive="base">
                                        <p:cTn id="13" dur="500" fill="hold"/>
                                        <p:tgtEl>
                                          <p:spTgt spid="122885"/>
                                        </p:tgtEl>
                                        <p:attrNameLst>
                                          <p:attrName>ppt_x</p:attrName>
                                        </p:attrNameLst>
                                      </p:cBhvr>
                                      <p:tavLst>
                                        <p:tav tm="0">
                                          <p:val>
                                            <p:strVal val="0-#ppt_w/2"/>
                                          </p:val>
                                        </p:tav>
                                        <p:tav tm="100000">
                                          <p:val>
                                            <p:strVal val="#ppt_x"/>
                                          </p:val>
                                        </p:tav>
                                      </p:tavLst>
                                    </p:anim>
                                    <p:anim calcmode="lin" valueType="num">
                                      <p:cBhvr additive="base">
                                        <p:cTn id="14" dur="500" fill="hold"/>
                                        <p:tgtEl>
                                          <p:spTgt spid="1228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6"/>
                                        </p:tgtEl>
                                        <p:attrNameLst>
                                          <p:attrName>style.visibility</p:attrName>
                                        </p:attrNameLst>
                                      </p:cBhvr>
                                      <p:to>
                                        <p:strVal val="visible"/>
                                      </p:to>
                                    </p:set>
                                    <p:anim calcmode="lin" valueType="num">
                                      <p:cBhvr additive="base">
                                        <p:cTn id="19" dur="500" fill="hold"/>
                                        <p:tgtEl>
                                          <p:spTgt spid="122886"/>
                                        </p:tgtEl>
                                        <p:attrNameLst>
                                          <p:attrName>ppt_x</p:attrName>
                                        </p:attrNameLst>
                                      </p:cBhvr>
                                      <p:tavLst>
                                        <p:tav tm="0">
                                          <p:val>
                                            <p:strVal val="0-#ppt_w/2"/>
                                          </p:val>
                                        </p:tav>
                                        <p:tav tm="100000">
                                          <p:val>
                                            <p:strVal val="#ppt_x"/>
                                          </p:val>
                                        </p:tav>
                                      </p:tavLst>
                                    </p:anim>
                                    <p:anim calcmode="lin" valueType="num">
                                      <p:cBhvr additive="base">
                                        <p:cTn id="20" dur="500" fill="hold"/>
                                        <p:tgtEl>
                                          <p:spTgt spid="12288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7"/>
                                        </p:tgtEl>
                                        <p:attrNameLst>
                                          <p:attrName>style.visibility</p:attrName>
                                        </p:attrNameLst>
                                      </p:cBhvr>
                                      <p:to>
                                        <p:strVal val="visible"/>
                                      </p:to>
                                    </p:set>
                                    <p:anim calcmode="lin" valueType="num">
                                      <p:cBhvr additive="base">
                                        <p:cTn id="25" dur="500" fill="hold"/>
                                        <p:tgtEl>
                                          <p:spTgt spid="122887"/>
                                        </p:tgtEl>
                                        <p:attrNameLst>
                                          <p:attrName>ppt_x</p:attrName>
                                        </p:attrNameLst>
                                      </p:cBhvr>
                                      <p:tavLst>
                                        <p:tav tm="0">
                                          <p:val>
                                            <p:strVal val="0-#ppt_w/2"/>
                                          </p:val>
                                        </p:tav>
                                        <p:tav tm="100000">
                                          <p:val>
                                            <p:strVal val="#ppt_x"/>
                                          </p:val>
                                        </p:tav>
                                      </p:tavLst>
                                    </p:anim>
                                    <p:anim calcmode="lin" valueType="num">
                                      <p:cBhvr additive="base">
                                        <p:cTn id="26" dur="500" fill="hold"/>
                                        <p:tgtEl>
                                          <p:spTgt spid="1228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utoUpdateAnimBg="0"/>
      <p:bldP spid="122885" grpId="0" autoUpdateAnimBg="0"/>
      <p:bldP spid="122886" grpId="0" autoUpdateAnimBg="0"/>
      <p:bldP spid="12288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85800" y="609600"/>
            <a:ext cx="7772400" cy="838200"/>
          </a:xfrm>
        </p:spPr>
        <p:txBody>
          <a:bodyPr/>
          <a:lstStyle/>
          <a:p>
            <a:r>
              <a:rPr lang="zh-CN" altLang="en-US" sz="4400">
                <a:solidFill>
                  <a:srgbClr val="3333FF"/>
                </a:solidFill>
              </a:rPr>
              <a:t>例：</a:t>
            </a:r>
          </a:p>
        </p:txBody>
      </p:sp>
      <p:grpSp>
        <p:nvGrpSpPr>
          <p:cNvPr id="126980" name="Group 4"/>
          <p:cNvGrpSpPr>
            <a:grpSpLocks/>
          </p:cNvGrpSpPr>
          <p:nvPr/>
        </p:nvGrpSpPr>
        <p:grpSpPr bwMode="auto">
          <a:xfrm>
            <a:off x="3886200" y="2198688"/>
            <a:ext cx="1828800" cy="1087437"/>
            <a:chOff x="2064" y="467"/>
            <a:chExt cx="1152" cy="685"/>
          </a:xfrm>
        </p:grpSpPr>
        <p:grpSp>
          <p:nvGrpSpPr>
            <p:cNvPr id="126981" name="Group 5"/>
            <p:cNvGrpSpPr>
              <a:grpSpLocks/>
            </p:cNvGrpSpPr>
            <p:nvPr/>
          </p:nvGrpSpPr>
          <p:grpSpPr bwMode="auto">
            <a:xfrm>
              <a:off x="2064" y="467"/>
              <a:ext cx="1152" cy="678"/>
              <a:chOff x="2064" y="480"/>
              <a:chExt cx="1248" cy="678"/>
            </a:xfrm>
          </p:grpSpPr>
          <p:sp>
            <p:nvSpPr>
              <p:cNvPr id="126982" name="Text Box 6"/>
              <p:cNvSpPr txBox="1">
                <a:spLocks noChangeArrowheads="1"/>
              </p:cNvSpPr>
              <p:nvPr/>
            </p:nvSpPr>
            <p:spPr bwMode="auto">
              <a:xfrm>
                <a:off x="2064" y="480"/>
                <a:ext cx="1248" cy="678"/>
              </a:xfrm>
              <a:prstGeom prst="rect">
                <a:avLst/>
              </a:prstGeom>
              <a:solidFill>
                <a:srgbClr val="99FFCC"/>
              </a:solidFill>
              <a:ln w="9525">
                <a:solidFill>
                  <a:srgbClr val="0000FF"/>
                </a:solidFill>
                <a:miter lim="800000"/>
                <a:headEnd/>
                <a:tailEnd/>
              </a:ln>
              <a:effectLst/>
            </p:spPr>
            <p:txBody>
              <a:bodyPr>
                <a:spAutoFit/>
              </a:bodyPr>
              <a:lstStyle/>
              <a:p>
                <a:r>
                  <a:rPr lang="en-US" altLang="zh-CN" sz="3200">
                    <a:solidFill>
                      <a:srgbClr val="A50021"/>
                    </a:solidFill>
                    <a:latin typeface="宋体" pitchFamily="2" charset="-122"/>
                  </a:rPr>
                  <a:t>22 48 86</a:t>
                </a:r>
              </a:p>
              <a:p>
                <a:r>
                  <a:rPr lang="en-US" altLang="zh-CN" sz="1600">
                    <a:solidFill>
                      <a:srgbClr val="A50021"/>
                    </a:solidFill>
                    <a:latin typeface="宋体" pitchFamily="2" charset="-122"/>
                  </a:rPr>
                  <a:t> </a:t>
                </a:r>
                <a:r>
                  <a:rPr lang="en-US" altLang="zh-CN" sz="3200">
                    <a:solidFill>
                      <a:srgbClr val="A50021"/>
                    </a:solidFill>
                    <a:latin typeface="宋体" pitchFamily="2" charset="-122"/>
                  </a:rPr>
                  <a:t>1</a:t>
                </a:r>
                <a:r>
                  <a:rPr lang="en-US" altLang="zh-CN" sz="1600">
                    <a:solidFill>
                      <a:srgbClr val="A50021"/>
                    </a:solidFill>
                    <a:latin typeface="宋体" pitchFamily="2" charset="-122"/>
                  </a:rPr>
                  <a:t> </a:t>
                </a:r>
                <a:r>
                  <a:rPr lang="en-US" altLang="zh-CN" sz="3200">
                    <a:solidFill>
                      <a:srgbClr val="A50021"/>
                    </a:solidFill>
                    <a:latin typeface="宋体" pitchFamily="2" charset="-122"/>
                  </a:rPr>
                  <a:t> </a:t>
                </a:r>
                <a:r>
                  <a:rPr lang="en-US" altLang="zh-CN" sz="1600">
                    <a:solidFill>
                      <a:srgbClr val="A50021"/>
                    </a:solidFill>
                    <a:latin typeface="宋体" pitchFamily="2" charset="-122"/>
                  </a:rPr>
                  <a:t> </a:t>
                </a:r>
                <a:r>
                  <a:rPr lang="en-US" altLang="zh-CN" sz="3200">
                    <a:solidFill>
                      <a:srgbClr val="A50021"/>
                    </a:solidFill>
                    <a:latin typeface="宋体" pitchFamily="2" charset="-122"/>
                  </a:rPr>
                  <a:t>6</a:t>
                </a:r>
                <a:r>
                  <a:rPr lang="en-US" altLang="zh-CN" sz="1600">
                    <a:solidFill>
                      <a:srgbClr val="A50021"/>
                    </a:solidFill>
                    <a:latin typeface="宋体" pitchFamily="2" charset="-122"/>
                  </a:rPr>
                  <a:t> </a:t>
                </a:r>
                <a:r>
                  <a:rPr lang="en-US" altLang="zh-CN" sz="3200">
                    <a:solidFill>
                      <a:srgbClr val="A50021"/>
                    </a:solidFill>
                    <a:latin typeface="宋体" pitchFamily="2" charset="-122"/>
                  </a:rPr>
                  <a:t> 12</a:t>
                </a:r>
              </a:p>
            </p:txBody>
          </p:sp>
          <p:sp>
            <p:nvSpPr>
              <p:cNvPr id="126983" name="Line 7"/>
              <p:cNvSpPr>
                <a:spLocks noChangeShapeType="1"/>
              </p:cNvSpPr>
              <p:nvPr/>
            </p:nvSpPr>
            <p:spPr bwMode="auto">
              <a:xfrm>
                <a:off x="2064" y="842"/>
                <a:ext cx="1248" cy="0"/>
              </a:xfrm>
              <a:prstGeom prst="line">
                <a:avLst/>
              </a:prstGeom>
              <a:noFill/>
              <a:ln w="9525">
                <a:solidFill>
                  <a:schemeClr val="accent2"/>
                </a:solidFill>
                <a:round/>
                <a:headEnd/>
                <a:tailEnd/>
              </a:ln>
              <a:effectLst/>
            </p:spPr>
            <p:txBody>
              <a:bodyPr wrap="none" anchor="ctr">
                <a:spAutoFit/>
              </a:bodyPr>
              <a:lstStyle/>
              <a:p>
                <a:endParaRPr lang="zh-CN" altLang="en-US"/>
              </a:p>
            </p:txBody>
          </p:sp>
        </p:grpSp>
        <p:grpSp>
          <p:nvGrpSpPr>
            <p:cNvPr id="126984" name="Group 8"/>
            <p:cNvGrpSpPr>
              <a:grpSpLocks/>
            </p:cNvGrpSpPr>
            <p:nvPr/>
          </p:nvGrpSpPr>
          <p:grpSpPr bwMode="auto">
            <a:xfrm>
              <a:off x="2448" y="467"/>
              <a:ext cx="371" cy="685"/>
              <a:chOff x="2448" y="480"/>
              <a:chExt cx="371" cy="672"/>
            </a:xfrm>
          </p:grpSpPr>
          <p:sp>
            <p:nvSpPr>
              <p:cNvPr id="126985" name="Line 9"/>
              <p:cNvSpPr>
                <a:spLocks noChangeShapeType="1"/>
              </p:cNvSpPr>
              <p:nvPr/>
            </p:nvSpPr>
            <p:spPr bwMode="auto">
              <a:xfrm>
                <a:off x="2448" y="480"/>
                <a:ext cx="0" cy="672"/>
              </a:xfrm>
              <a:prstGeom prst="line">
                <a:avLst/>
              </a:prstGeom>
              <a:noFill/>
              <a:ln w="9525">
                <a:solidFill>
                  <a:schemeClr val="accent2"/>
                </a:solidFill>
                <a:round/>
                <a:headEnd/>
                <a:tailEnd/>
              </a:ln>
              <a:effectLst/>
            </p:spPr>
            <p:txBody>
              <a:bodyPr wrap="none" anchor="ctr">
                <a:spAutoFit/>
              </a:bodyPr>
              <a:lstStyle/>
              <a:p>
                <a:endParaRPr lang="zh-CN" altLang="en-US"/>
              </a:p>
            </p:txBody>
          </p:sp>
          <p:sp>
            <p:nvSpPr>
              <p:cNvPr id="126986" name="Line 10"/>
              <p:cNvSpPr>
                <a:spLocks noChangeShapeType="1"/>
              </p:cNvSpPr>
              <p:nvPr/>
            </p:nvSpPr>
            <p:spPr bwMode="auto">
              <a:xfrm>
                <a:off x="2819" y="480"/>
                <a:ext cx="0" cy="672"/>
              </a:xfrm>
              <a:prstGeom prst="line">
                <a:avLst/>
              </a:prstGeom>
              <a:noFill/>
              <a:ln w="9525">
                <a:solidFill>
                  <a:schemeClr val="accent2"/>
                </a:solidFill>
                <a:round/>
                <a:headEnd/>
                <a:tailEnd/>
              </a:ln>
              <a:effectLst/>
            </p:spPr>
            <p:txBody>
              <a:bodyPr wrap="none" anchor="ctr">
                <a:spAutoFit/>
              </a:bodyPr>
              <a:lstStyle/>
              <a:p>
                <a:endParaRPr lang="zh-CN" altLang="en-US"/>
              </a:p>
            </p:txBody>
          </p:sp>
        </p:grpSp>
      </p:grpSp>
      <p:grpSp>
        <p:nvGrpSpPr>
          <p:cNvPr id="126987" name="Group 11"/>
          <p:cNvGrpSpPr>
            <a:grpSpLocks/>
          </p:cNvGrpSpPr>
          <p:nvPr/>
        </p:nvGrpSpPr>
        <p:grpSpPr bwMode="auto">
          <a:xfrm>
            <a:off x="611188" y="3284538"/>
            <a:ext cx="6705600" cy="935037"/>
            <a:chOff x="336" y="1152"/>
            <a:chExt cx="3840" cy="576"/>
          </a:xfrm>
        </p:grpSpPr>
        <p:sp>
          <p:nvSpPr>
            <p:cNvPr id="126988" name="Line 12"/>
            <p:cNvSpPr>
              <a:spLocks noChangeShapeType="1"/>
            </p:cNvSpPr>
            <p:nvPr/>
          </p:nvSpPr>
          <p:spPr bwMode="auto">
            <a:xfrm flipH="1">
              <a:off x="336" y="1152"/>
              <a:ext cx="1920" cy="576"/>
            </a:xfrm>
            <a:prstGeom prst="line">
              <a:avLst/>
            </a:prstGeom>
            <a:noFill/>
            <a:ln w="28575">
              <a:solidFill>
                <a:srgbClr val="3333FF"/>
              </a:solidFill>
              <a:round/>
              <a:headEnd/>
              <a:tailEnd type="triangle" w="med" len="med"/>
            </a:ln>
            <a:effectLst/>
          </p:spPr>
          <p:txBody>
            <a:bodyPr wrap="none" anchor="ctr">
              <a:spAutoFit/>
            </a:bodyPr>
            <a:lstStyle/>
            <a:p>
              <a:endParaRPr lang="zh-CN" altLang="en-US"/>
            </a:p>
          </p:txBody>
        </p:sp>
        <p:sp>
          <p:nvSpPr>
            <p:cNvPr id="126989" name="Line 13"/>
            <p:cNvSpPr>
              <a:spLocks noChangeShapeType="1"/>
            </p:cNvSpPr>
            <p:nvPr/>
          </p:nvSpPr>
          <p:spPr bwMode="auto">
            <a:xfrm flipH="1">
              <a:off x="2256" y="1152"/>
              <a:ext cx="384" cy="576"/>
            </a:xfrm>
            <a:prstGeom prst="line">
              <a:avLst/>
            </a:prstGeom>
            <a:noFill/>
            <a:ln w="28575">
              <a:solidFill>
                <a:srgbClr val="3333FF"/>
              </a:solidFill>
              <a:round/>
              <a:headEnd/>
              <a:tailEnd type="triangle" w="med" len="med"/>
            </a:ln>
            <a:effectLst/>
          </p:spPr>
          <p:txBody>
            <a:bodyPr wrap="none" anchor="ctr">
              <a:spAutoFit/>
            </a:bodyPr>
            <a:lstStyle/>
            <a:p>
              <a:endParaRPr lang="zh-CN" altLang="en-US"/>
            </a:p>
          </p:txBody>
        </p:sp>
        <p:sp>
          <p:nvSpPr>
            <p:cNvPr id="126990" name="Line 14"/>
            <p:cNvSpPr>
              <a:spLocks noChangeShapeType="1"/>
            </p:cNvSpPr>
            <p:nvPr/>
          </p:nvSpPr>
          <p:spPr bwMode="auto">
            <a:xfrm>
              <a:off x="2976" y="1152"/>
              <a:ext cx="1200" cy="576"/>
            </a:xfrm>
            <a:prstGeom prst="line">
              <a:avLst/>
            </a:prstGeom>
            <a:noFill/>
            <a:ln w="28575">
              <a:solidFill>
                <a:srgbClr val="3333FF"/>
              </a:solidFill>
              <a:round/>
              <a:headEnd/>
              <a:tailEnd type="triangle" w="med" len="med"/>
            </a:ln>
            <a:effectLst/>
          </p:spPr>
          <p:txBody>
            <a:bodyPr anchor="ctr">
              <a:spAutoFit/>
            </a:bodyPr>
            <a:lstStyle/>
            <a:p>
              <a:endParaRPr lang="zh-CN" altLang="en-US"/>
            </a:p>
          </p:txBody>
        </p:sp>
      </p:grpSp>
      <p:sp>
        <p:nvSpPr>
          <p:cNvPr id="126991" name="Text Box 15"/>
          <p:cNvSpPr txBox="1">
            <a:spLocks noChangeArrowheads="1"/>
          </p:cNvSpPr>
          <p:nvPr/>
        </p:nvSpPr>
        <p:spPr bwMode="auto">
          <a:xfrm>
            <a:off x="3813175" y="1543050"/>
            <a:ext cx="1825625" cy="579438"/>
          </a:xfrm>
          <a:prstGeom prst="rect">
            <a:avLst/>
          </a:prstGeom>
          <a:noFill/>
          <a:ln w="9525">
            <a:noFill/>
            <a:miter lim="800000"/>
            <a:headEnd/>
            <a:tailEnd/>
          </a:ln>
          <a:effectLst/>
        </p:spPr>
        <p:txBody>
          <a:bodyPr wrap="none">
            <a:spAutoFit/>
          </a:bodyPr>
          <a:lstStyle/>
          <a:p>
            <a:r>
              <a:rPr lang="zh-CN" altLang="en-US" sz="3200" b="1">
                <a:solidFill>
                  <a:srgbClr val="A50021"/>
                </a:solidFill>
                <a:latin typeface="楷体_GB2312" pitchFamily="49" charset="-122"/>
                <a:ea typeface="楷体_GB2312" pitchFamily="49" charset="-122"/>
              </a:rPr>
              <a:t>索 引 表</a:t>
            </a:r>
          </a:p>
        </p:txBody>
      </p:sp>
      <p:grpSp>
        <p:nvGrpSpPr>
          <p:cNvPr id="127017" name="Group 41"/>
          <p:cNvGrpSpPr>
            <a:grpSpLocks/>
          </p:cNvGrpSpPr>
          <p:nvPr/>
        </p:nvGrpSpPr>
        <p:grpSpPr bwMode="auto">
          <a:xfrm>
            <a:off x="457200" y="2219325"/>
            <a:ext cx="3429000" cy="1066800"/>
            <a:chOff x="288" y="1398"/>
            <a:chExt cx="2160" cy="672"/>
          </a:xfrm>
        </p:grpSpPr>
        <p:sp>
          <p:nvSpPr>
            <p:cNvPr id="126994" name="Text Box 18"/>
            <p:cNvSpPr txBox="1">
              <a:spLocks noChangeArrowheads="1"/>
            </p:cNvSpPr>
            <p:nvPr/>
          </p:nvSpPr>
          <p:spPr bwMode="auto">
            <a:xfrm>
              <a:off x="288" y="1398"/>
              <a:ext cx="1922" cy="672"/>
            </a:xfrm>
            <a:prstGeom prst="rect">
              <a:avLst/>
            </a:prstGeom>
            <a:noFill/>
            <a:ln w="9525">
              <a:noFill/>
              <a:miter lim="800000"/>
              <a:headEnd/>
              <a:tailEnd/>
            </a:ln>
            <a:effectLst/>
          </p:spPr>
          <p:txBody>
            <a:bodyPr wrap="none">
              <a:spAutoFit/>
            </a:bodyPr>
            <a:lstStyle/>
            <a:p>
              <a:r>
                <a:rPr lang="zh-CN" altLang="en-US" sz="3200" b="1">
                  <a:solidFill>
                    <a:srgbClr val="3333FF"/>
                  </a:solidFill>
                  <a:latin typeface="楷体_GB2312" pitchFamily="49" charset="-122"/>
                  <a:ea typeface="楷体_GB2312" pitchFamily="49" charset="-122"/>
                </a:rPr>
                <a:t>各块最大关键字</a:t>
              </a:r>
            </a:p>
            <a:p>
              <a:r>
                <a:rPr lang="zh-CN" altLang="en-US" sz="1600" b="1">
                  <a:solidFill>
                    <a:srgbClr val="3333FF"/>
                  </a:solidFill>
                  <a:latin typeface="楷体_GB2312" pitchFamily="49" charset="-122"/>
                  <a:ea typeface="楷体_GB2312" pitchFamily="49" charset="-122"/>
                </a:rPr>
                <a:t> </a:t>
              </a:r>
              <a:r>
                <a:rPr lang="zh-CN" altLang="en-US" sz="3200" b="1">
                  <a:solidFill>
                    <a:srgbClr val="3333FF"/>
                  </a:solidFill>
                  <a:latin typeface="楷体_GB2312" pitchFamily="49" charset="-122"/>
                  <a:ea typeface="楷体_GB2312" pitchFamily="49" charset="-122"/>
                </a:rPr>
                <a:t>各块起始地址</a:t>
              </a:r>
            </a:p>
          </p:txBody>
        </p:sp>
        <p:sp>
          <p:nvSpPr>
            <p:cNvPr id="126995" name="Line 19"/>
            <p:cNvSpPr>
              <a:spLocks noChangeShapeType="1"/>
            </p:cNvSpPr>
            <p:nvPr/>
          </p:nvSpPr>
          <p:spPr bwMode="auto">
            <a:xfrm>
              <a:off x="2112" y="1632"/>
              <a:ext cx="336" cy="0"/>
            </a:xfrm>
            <a:prstGeom prst="line">
              <a:avLst/>
            </a:prstGeom>
            <a:noFill/>
            <a:ln w="38100">
              <a:solidFill>
                <a:srgbClr val="A50021"/>
              </a:solidFill>
              <a:round/>
              <a:headEnd/>
              <a:tailEnd type="triangle" w="med" len="med"/>
            </a:ln>
            <a:effectLst/>
          </p:spPr>
          <p:txBody>
            <a:bodyPr wrap="none">
              <a:spAutoFit/>
            </a:bodyPr>
            <a:lstStyle/>
            <a:p>
              <a:endParaRPr lang="zh-CN" altLang="en-US"/>
            </a:p>
          </p:txBody>
        </p:sp>
        <p:sp>
          <p:nvSpPr>
            <p:cNvPr id="126996" name="Line 20"/>
            <p:cNvSpPr>
              <a:spLocks noChangeShapeType="1"/>
            </p:cNvSpPr>
            <p:nvPr/>
          </p:nvSpPr>
          <p:spPr bwMode="auto">
            <a:xfrm>
              <a:off x="2064" y="1920"/>
              <a:ext cx="384" cy="0"/>
            </a:xfrm>
            <a:prstGeom prst="line">
              <a:avLst/>
            </a:prstGeom>
            <a:noFill/>
            <a:ln w="38100">
              <a:solidFill>
                <a:srgbClr val="A50021"/>
              </a:solidFill>
              <a:round/>
              <a:headEnd/>
              <a:tailEnd type="triangle" w="med" len="med"/>
            </a:ln>
            <a:effectLst/>
          </p:spPr>
          <p:txBody>
            <a:bodyPr wrap="none">
              <a:spAutoFit/>
            </a:bodyPr>
            <a:lstStyle/>
            <a:p>
              <a:endParaRPr lang="zh-CN" altLang="en-US"/>
            </a:p>
          </p:txBody>
        </p:sp>
      </p:grpSp>
      <p:grpSp>
        <p:nvGrpSpPr>
          <p:cNvPr id="126997" name="Group 21"/>
          <p:cNvGrpSpPr>
            <a:grpSpLocks/>
          </p:cNvGrpSpPr>
          <p:nvPr/>
        </p:nvGrpSpPr>
        <p:grpSpPr bwMode="auto">
          <a:xfrm>
            <a:off x="304800" y="4189413"/>
            <a:ext cx="8610600" cy="1169987"/>
            <a:chOff x="192" y="2639"/>
            <a:chExt cx="5424" cy="737"/>
          </a:xfrm>
        </p:grpSpPr>
        <p:grpSp>
          <p:nvGrpSpPr>
            <p:cNvPr id="126998" name="Group 22"/>
            <p:cNvGrpSpPr>
              <a:grpSpLocks/>
            </p:cNvGrpSpPr>
            <p:nvPr/>
          </p:nvGrpSpPr>
          <p:grpSpPr bwMode="auto">
            <a:xfrm>
              <a:off x="192" y="2639"/>
              <a:ext cx="5424" cy="386"/>
              <a:chOff x="192" y="2639"/>
              <a:chExt cx="5424" cy="386"/>
            </a:xfrm>
          </p:grpSpPr>
          <p:grpSp>
            <p:nvGrpSpPr>
              <p:cNvPr id="126999" name="Group 23"/>
              <p:cNvGrpSpPr>
                <a:grpSpLocks/>
              </p:cNvGrpSpPr>
              <p:nvPr/>
            </p:nvGrpSpPr>
            <p:grpSpPr bwMode="auto">
              <a:xfrm>
                <a:off x="192" y="2639"/>
                <a:ext cx="5424" cy="386"/>
                <a:chOff x="192" y="2639"/>
                <a:chExt cx="5424" cy="386"/>
              </a:xfrm>
            </p:grpSpPr>
            <p:sp>
              <p:nvSpPr>
                <p:cNvPr id="127000" name="Text Box 24"/>
                <p:cNvSpPr txBox="1">
                  <a:spLocks noChangeArrowheads="1"/>
                </p:cNvSpPr>
                <p:nvPr/>
              </p:nvSpPr>
              <p:spPr bwMode="auto">
                <a:xfrm>
                  <a:off x="192" y="2639"/>
                  <a:ext cx="5424" cy="386"/>
                </a:xfrm>
                <a:prstGeom prst="rect">
                  <a:avLst/>
                </a:prstGeom>
                <a:solidFill>
                  <a:srgbClr val="FFFFCC"/>
                </a:solidFill>
                <a:ln w="9525">
                  <a:solidFill>
                    <a:srgbClr val="0000FF"/>
                  </a:solidFill>
                  <a:miter lim="800000"/>
                  <a:headEnd/>
                  <a:tailEnd/>
                </a:ln>
                <a:effectLst/>
              </p:spPr>
              <p:txBody>
                <a:bodyPr>
                  <a:spAutoFit/>
                </a:bodyPr>
                <a:lstStyle/>
                <a:p>
                  <a:pPr>
                    <a:lnSpc>
                      <a:spcPct val="105000"/>
                    </a:lnSpc>
                  </a:pPr>
                  <a:r>
                    <a:rPr lang="en-US" altLang="zh-CN" sz="3200" b="1">
                      <a:solidFill>
                        <a:srgbClr val="A50021"/>
                      </a:solidFill>
                      <a:latin typeface="宋体" pitchFamily="2" charset="-122"/>
                    </a:rPr>
                    <a:t>22 12 13 </a:t>
                  </a:r>
                  <a:r>
                    <a:rPr lang="en-US" altLang="zh-CN" sz="1600" b="1">
                      <a:solidFill>
                        <a:srgbClr val="A50021"/>
                      </a:solidFill>
                      <a:latin typeface="宋体" pitchFamily="2" charset="-122"/>
                    </a:rPr>
                    <a:t> </a:t>
                  </a:r>
                  <a:r>
                    <a:rPr lang="en-US" altLang="zh-CN" sz="3200" b="1">
                      <a:solidFill>
                        <a:srgbClr val="A50021"/>
                      </a:solidFill>
                      <a:latin typeface="宋体" pitchFamily="2" charset="-122"/>
                    </a:rPr>
                    <a:t>8</a:t>
                  </a:r>
                  <a:r>
                    <a:rPr lang="en-US" altLang="zh-CN" sz="1600" b="1">
                      <a:solidFill>
                        <a:srgbClr val="A50021"/>
                      </a:solidFill>
                      <a:latin typeface="宋体" pitchFamily="2" charset="-122"/>
                    </a:rPr>
                    <a:t> </a:t>
                  </a:r>
                  <a:r>
                    <a:rPr lang="en-US" altLang="zh-CN" sz="3200" b="1">
                      <a:solidFill>
                        <a:srgbClr val="A50021"/>
                      </a:solidFill>
                      <a:latin typeface="宋体" pitchFamily="2" charset="-122"/>
                    </a:rPr>
                    <a:t> </a:t>
                  </a:r>
                  <a:r>
                    <a:rPr lang="en-US" altLang="zh-CN" sz="1600" b="1">
                      <a:solidFill>
                        <a:srgbClr val="A50021"/>
                      </a:solidFill>
                      <a:latin typeface="宋体" pitchFamily="2" charset="-122"/>
                    </a:rPr>
                    <a:t> </a:t>
                  </a:r>
                  <a:r>
                    <a:rPr lang="en-US" altLang="zh-CN" sz="3200" b="1">
                      <a:solidFill>
                        <a:srgbClr val="A50021"/>
                      </a:solidFill>
                      <a:latin typeface="宋体" pitchFamily="2" charset="-122"/>
                    </a:rPr>
                    <a:t>9</a:t>
                  </a:r>
                  <a:r>
                    <a:rPr lang="en-US" altLang="zh-CN" sz="1600" b="1">
                      <a:solidFill>
                        <a:srgbClr val="A50021"/>
                      </a:solidFill>
                      <a:latin typeface="宋体" pitchFamily="2" charset="-122"/>
                    </a:rPr>
                    <a:t> </a:t>
                  </a:r>
                  <a:r>
                    <a:rPr lang="en-US" altLang="zh-CN" sz="3200" b="1">
                      <a:solidFill>
                        <a:srgbClr val="A50021"/>
                      </a:solidFill>
                      <a:latin typeface="宋体" pitchFamily="2" charset="-122"/>
                    </a:rPr>
                    <a:t> 33 42 38 24 48 28 74 49 </a:t>
                  </a:r>
                  <a:r>
                    <a:rPr lang="en-US" altLang="zh-CN" sz="3200" b="1">
                      <a:solidFill>
                        <a:srgbClr val="A50021"/>
                      </a:solidFill>
                      <a:latin typeface="Times New Roman"/>
                    </a:rPr>
                    <a:t>…</a:t>
                  </a:r>
                  <a:endParaRPr lang="en-US" altLang="zh-CN" sz="3200" b="1">
                    <a:solidFill>
                      <a:srgbClr val="A50021"/>
                    </a:solidFill>
                    <a:latin typeface="宋体" pitchFamily="2" charset="-122"/>
                  </a:endParaRPr>
                </a:p>
              </p:txBody>
            </p:sp>
            <p:sp>
              <p:nvSpPr>
                <p:cNvPr id="127001" name="Line 25"/>
                <p:cNvSpPr>
                  <a:spLocks noChangeShapeType="1"/>
                </p:cNvSpPr>
                <p:nvPr/>
              </p:nvSpPr>
              <p:spPr bwMode="auto">
                <a:xfrm>
                  <a:off x="584" y="2646"/>
                  <a:ext cx="1" cy="378"/>
                </a:xfrm>
                <a:prstGeom prst="line">
                  <a:avLst/>
                </a:prstGeom>
                <a:noFill/>
                <a:ln w="0">
                  <a:solidFill>
                    <a:srgbClr val="0000FF"/>
                  </a:solidFill>
                  <a:round/>
                  <a:headEnd/>
                  <a:tailEnd/>
                </a:ln>
              </p:spPr>
              <p:txBody>
                <a:bodyPr/>
                <a:lstStyle/>
                <a:p>
                  <a:endParaRPr lang="zh-CN" altLang="en-US"/>
                </a:p>
              </p:txBody>
            </p:sp>
            <p:sp>
              <p:nvSpPr>
                <p:cNvPr id="127002" name="Line 26"/>
                <p:cNvSpPr>
                  <a:spLocks noChangeShapeType="1"/>
                </p:cNvSpPr>
                <p:nvPr/>
              </p:nvSpPr>
              <p:spPr bwMode="auto">
                <a:xfrm>
                  <a:off x="1367" y="2646"/>
                  <a:ext cx="1" cy="378"/>
                </a:xfrm>
                <a:prstGeom prst="line">
                  <a:avLst/>
                </a:prstGeom>
                <a:noFill/>
                <a:ln w="0">
                  <a:solidFill>
                    <a:srgbClr val="0000FF"/>
                  </a:solidFill>
                  <a:round/>
                  <a:headEnd/>
                  <a:tailEnd/>
                </a:ln>
              </p:spPr>
              <p:txBody>
                <a:bodyPr/>
                <a:lstStyle/>
                <a:p>
                  <a:endParaRPr lang="zh-CN" altLang="en-US"/>
                </a:p>
              </p:txBody>
            </p:sp>
            <p:sp>
              <p:nvSpPr>
                <p:cNvPr id="127003" name="Line 27"/>
                <p:cNvSpPr>
                  <a:spLocks noChangeShapeType="1"/>
                </p:cNvSpPr>
                <p:nvPr/>
              </p:nvSpPr>
              <p:spPr bwMode="auto">
                <a:xfrm>
                  <a:off x="1749" y="2646"/>
                  <a:ext cx="1" cy="378"/>
                </a:xfrm>
                <a:prstGeom prst="line">
                  <a:avLst/>
                </a:prstGeom>
                <a:noFill/>
                <a:ln w="0">
                  <a:solidFill>
                    <a:srgbClr val="0000FF"/>
                  </a:solidFill>
                  <a:round/>
                  <a:headEnd/>
                  <a:tailEnd/>
                </a:ln>
              </p:spPr>
              <p:txBody>
                <a:bodyPr/>
                <a:lstStyle/>
                <a:p>
                  <a:endParaRPr lang="zh-CN" altLang="en-US"/>
                </a:p>
              </p:txBody>
            </p:sp>
            <p:sp>
              <p:nvSpPr>
                <p:cNvPr id="127004" name="Line 28"/>
                <p:cNvSpPr>
                  <a:spLocks noChangeShapeType="1"/>
                </p:cNvSpPr>
                <p:nvPr/>
              </p:nvSpPr>
              <p:spPr bwMode="auto">
                <a:xfrm>
                  <a:off x="2906" y="2646"/>
                  <a:ext cx="1" cy="378"/>
                </a:xfrm>
                <a:prstGeom prst="line">
                  <a:avLst/>
                </a:prstGeom>
                <a:noFill/>
                <a:ln w="0">
                  <a:solidFill>
                    <a:srgbClr val="0000FF"/>
                  </a:solidFill>
                  <a:round/>
                  <a:headEnd/>
                  <a:tailEnd/>
                </a:ln>
              </p:spPr>
              <p:txBody>
                <a:bodyPr/>
                <a:lstStyle/>
                <a:p>
                  <a:endParaRPr lang="zh-CN" altLang="en-US"/>
                </a:p>
              </p:txBody>
            </p:sp>
            <p:sp>
              <p:nvSpPr>
                <p:cNvPr id="127005" name="Line 29"/>
                <p:cNvSpPr>
                  <a:spLocks noChangeShapeType="1"/>
                </p:cNvSpPr>
                <p:nvPr/>
              </p:nvSpPr>
              <p:spPr bwMode="auto">
                <a:xfrm>
                  <a:off x="3291" y="2646"/>
                  <a:ext cx="1" cy="378"/>
                </a:xfrm>
                <a:prstGeom prst="line">
                  <a:avLst/>
                </a:prstGeom>
                <a:noFill/>
                <a:ln w="0">
                  <a:solidFill>
                    <a:srgbClr val="0000FF"/>
                  </a:solidFill>
                  <a:round/>
                  <a:headEnd/>
                  <a:tailEnd/>
                </a:ln>
              </p:spPr>
              <p:txBody>
                <a:bodyPr/>
                <a:lstStyle/>
                <a:p>
                  <a:endParaRPr lang="zh-CN" altLang="en-US"/>
                </a:p>
              </p:txBody>
            </p:sp>
            <p:sp>
              <p:nvSpPr>
                <p:cNvPr id="127006" name="Line 30"/>
                <p:cNvSpPr>
                  <a:spLocks noChangeShapeType="1"/>
                </p:cNvSpPr>
                <p:nvPr/>
              </p:nvSpPr>
              <p:spPr bwMode="auto">
                <a:xfrm>
                  <a:off x="3680" y="2646"/>
                  <a:ext cx="1" cy="378"/>
                </a:xfrm>
                <a:prstGeom prst="line">
                  <a:avLst/>
                </a:prstGeom>
                <a:noFill/>
                <a:ln w="0">
                  <a:solidFill>
                    <a:srgbClr val="0000FF"/>
                  </a:solidFill>
                  <a:round/>
                  <a:headEnd/>
                  <a:tailEnd/>
                </a:ln>
              </p:spPr>
              <p:txBody>
                <a:bodyPr/>
                <a:lstStyle/>
                <a:p>
                  <a:endParaRPr lang="zh-CN" altLang="en-US"/>
                </a:p>
              </p:txBody>
            </p:sp>
            <p:sp>
              <p:nvSpPr>
                <p:cNvPr id="127007" name="Line 31"/>
                <p:cNvSpPr>
                  <a:spLocks noChangeShapeType="1"/>
                </p:cNvSpPr>
                <p:nvPr/>
              </p:nvSpPr>
              <p:spPr bwMode="auto">
                <a:xfrm>
                  <a:off x="4460" y="2646"/>
                  <a:ext cx="1" cy="378"/>
                </a:xfrm>
                <a:prstGeom prst="line">
                  <a:avLst/>
                </a:prstGeom>
                <a:noFill/>
                <a:ln w="0">
                  <a:solidFill>
                    <a:srgbClr val="0000FF"/>
                  </a:solidFill>
                  <a:round/>
                  <a:headEnd/>
                  <a:tailEnd/>
                </a:ln>
              </p:spPr>
              <p:txBody>
                <a:bodyPr/>
                <a:lstStyle/>
                <a:p>
                  <a:endParaRPr lang="zh-CN" altLang="en-US"/>
                </a:p>
              </p:txBody>
            </p:sp>
            <p:sp>
              <p:nvSpPr>
                <p:cNvPr id="127008" name="Line 32"/>
                <p:cNvSpPr>
                  <a:spLocks noChangeShapeType="1"/>
                </p:cNvSpPr>
                <p:nvPr/>
              </p:nvSpPr>
              <p:spPr bwMode="auto">
                <a:xfrm>
                  <a:off x="4842" y="2646"/>
                  <a:ext cx="1" cy="378"/>
                </a:xfrm>
                <a:prstGeom prst="line">
                  <a:avLst/>
                </a:prstGeom>
                <a:noFill/>
                <a:ln w="0">
                  <a:solidFill>
                    <a:srgbClr val="0000FF"/>
                  </a:solidFill>
                  <a:round/>
                  <a:headEnd/>
                  <a:tailEnd/>
                </a:ln>
              </p:spPr>
              <p:txBody>
                <a:bodyPr/>
                <a:lstStyle/>
                <a:p>
                  <a:endParaRPr lang="zh-CN" altLang="en-US"/>
                </a:p>
              </p:txBody>
            </p:sp>
            <p:sp>
              <p:nvSpPr>
                <p:cNvPr id="127009" name="Line 33"/>
                <p:cNvSpPr>
                  <a:spLocks noChangeShapeType="1"/>
                </p:cNvSpPr>
                <p:nvPr/>
              </p:nvSpPr>
              <p:spPr bwMode="auto">
                <a:xfrm>
                  <a:off x="5231" y="2646"/>
                  <a:ext cx="1" cy="378"/>
                </a:xfrm>
                <a:prstGeom prst="line">
                  <a:avLst/>
                </a:prstGeom>
                <a:noFill/>
                <a:ln w="0">
                  <a:solidFill>
                    <a:srgbClr val="0000FF"/>
                  </a:solidFill>
                  <a:round/>
                  <a:headEnd/>
                  <a:tailEnd/>
                </a:ln>
              </p:spPr>
              <p:txBody>
                <a:bodyPr/>
                <a:lstStyle/>
                <a:p>
                  <a:endParaRPr lang="zh-CN" altLang="en-US"/>
                </a:p>
              </p:txBody>
            </p:sp>
            <p:sp>
              <p:nvSpPr>
                <p:cNvPr id="127010" name="Line 34"/>
                <p:cNvSpPr>
                  <a:spLocks noChangeShapeType="1"/>
                </p:cNvSpPr>
                <p:nvPr/>
              </p:nvSpPr>
              <p:spPr bwMode="auto">
                <a:xfrm>
                  <a:off x="4068" y="2646"/>
                  <a:ext cx="1" cy="378"/>
                </a:xfrm>
                <a:prstGeom prst="line">
                  <a:avLst/>
                </a:prstGeom>
                <a:noFill/>
                <a:ln w="0">
                  <a:solidFill>
                    <a:srgbClr val="0000FF"/>
                  </a:solidFill>
                  <a:round/>
                  <a:headEnd/>
                  <a:tailEnd/>
                </a:ln>
              </p:spPr>
              <p:txBody>
                <a:bodyPr/>
                <a:lstStyle/>
                <a:p>
                  <a:endParaRPr lang="zh-CN" altLang="en-US"/>
                </a:p>
              </p:txBody>
            </p:sp>
            <p:sp>
              <p:nvSpPr>
                <p:cNvPr id="127011" name="Line 35"/>
                <p:cNvSpPr>
                  <a:spLocks noChangeShapeType="1"/>
                </p:cNvSpPr>
                <p:nvPr/>
              </p:nvSpPr>
              <p:spPr bwMode="auto">
                <a:xfrm>
                  <a:off x="972" y="2646"/>
                  <a:ext cx="1" cy="378"/>
                </a:xfrm>
                <a:prstGeom prst="line">
                  <a:avLst/>
                </a:prstGeom>
                <a:noFill/>
                <a:ln w="0">
                  <a:solidFill>
                    <a:srgbClr val="0000FF"/>
                  </a:solidFill>
                  <a:round/>
                  <a:headEnd/>
                  <a:tailEnd/>
                </a:ln>
              </p:spPr>
              <p:txBody>
                <a:bodyPr/>
                <a:lstStyle/>
                <a:p>
                  <a:endParaRPr lang="zh-CN" altLang="en-US"/>
                </a:p>
              </p:txBody>
            </p:sp>
            <p:sp>
              <p:nvSpPr>
                <p:cNvPr id="127012" name="Line 36"/>
                <p:cNvSpPr>
                  <a:spLocks noChangeShapeType="1"/>
                </p:cNvSpPr>
                <p:nvPr/>
              </p:nvSpPr>
              <p:spPr bwMode="auto">
                <a:xfrm>
                  <a:off x="2130" y="2646"/>
                  <a:ext cx="1" cy="378"/>
                </a:xfrm>
                <a:prstGeom prst="line">
                  <a:avLst/>
                </a:prstGeom>
                <a:noFill/>
                <a:ln w="0">
                  <a:solidFill>
                    <a:srgbClr val="0000FF"/>
                  </a:solidFill>
                  <a:round/>
                  <a:headEnd/>
                  <a:tailEnd/>
                </a:ln>
              </p:spPr>
              <p:txBody>
                <a:bodyPr/>
                <a:lstStyle/>
                <a:p>
                  <a:endParaRPr lang="zh-CN" altLang="en-US"/>
                </a:p>
              </p:txBody>
            </p:sp>
            <p:sp>
              <p:nvSpPr>
                <p:cNvPr id="127013" name="Line 37"/>
                <p:cNvSpPr>
                  <a:spLocks noChangeShapeType="1"/>
                </p:cNvSpPr>
                <p:nvPr/>
              </p:nvSpPr>
              <p:spPr bwMode="auto">
                <a:xfrm>
                  <a:off x="2516" y="2646"/>
                  <a:ext cx="1" cy="378"/>
                </a:xfrm>
                <a:prstGeom prst="line">
                  <a:avLst/>
                </a:prstGeom>
                <a:noFill/>
                <a:ln w="0">
                  <a:solidFill>
                    <a:srgbClr val="0000FF"/>
                  </a:solidFill>
                  <a:round/>
                  <a:headEnd/>
                  <a:tailEnd/>
                </a:ln>
              </p:spPr>
              <p:txBody>
                <a:bodyPr/>
                <a:lstStyle/>
                <a:p>
                  <a:endParaRPr lang="zh-CN" altLang="en-US"/>
                </a:p>
              </p:txBody>
            </p:sp>
          </p:grpSp>
          <p:sp>
            <p:nvSpPr>
              <p:cNvPr id="127014" name="Line 38"/>
              <p:cNvSpPr>
                <a:spLocks noChangeShapeType="1"/>
              </p:cNvSpPr>
              <p:nvPr/>
            </p:nvSpPr>
            <p:spPr bwMode="auto">
              <a:xfrm>
                <a:off x="2112" y="2640"/>
                <a:ext cx="0" cy="384"/>
              </a:xfrm>
              <a:prstGeom prst="line">
                <a:avLst/>
              </a:prstGeom>
              <a:noFill/>
              <a:ln w="57150">
                <a:solidFill>
                  <a:srgbClr val="A50021"/>
                </a:solidFill>
                <a:round/>
                <a:headEnd/>
                <a:tailEnd/>
              </a:ln>
              <a:effectLst/>
            </p:spPr>
            <p:txBody>
              <a:bodyPr wrap="none">
                <a:spAutoFit/>
              </a:bodyPr>
              <a:lstStyle/>
              <a:p>
                <a:endParaRPr lang="zh-CN" altLang="en-US"/>
              </a:p>
            </p:txBody>
          </p:sp>
          <p:sp>
            <p:nvSpPr>
              <p:cNvPr id="127015" name="Line 39"/>
              <p:cNvSpPr>
                <a:spLocks noChangeShapeType="1"/>
              </p:cNvSpPr>
              <p:nvPr/>
            </p:nvSpPr>
            <p:spPr bwMode="auto">
              <a:xfrm>
                <a:off x="4464" y="2640"/>
                <a:ext cx="0" cy="384"/>
              </a:xfrm>
              <a:prstGeom prst="line">
                <a:avLst/>
              </a:prstGeom>
              <a:noFill/>
              <a:ln w="57150">
                <a:solidFill>
                  <a:srgbClr val="A50021"/>
                </a:solidFill>
                <a:round/>
                <a:headEnd/>
                <a:tailEnd/>
              </a:ln>
              <a:effectLst/>
            </p:spPr>
            <p:txBody>
              <a:bodyPr wrap="none">
                <a:spAutoFit/>
              </a:bodyPr>
              <a:lstStyle/>
              <a:p>
                <a:endParaRPr lang="zh-CN" altLang="en-US"/>
              </a:p>
            </p:txBody>
          </p:sp>
        </p:grpSp>
        <p:sp>
          <p:nvSpPr>
            <p:cNvPr id="127016" name="Rectangle 40"/>
            <p:cNvSpPr>
              <a:spLocks noChangeArrowheads="1"/>
            </p:cNvSpPr>
            <p:nvPr/>
          </p:nvSpPr>
          <p:spPr bwMode="auto">
            <a:xfrm>
              <a:off x="192" y="3072"/>
              <a:ext cx="5328" cy="304"/>
            </a:xfrm>
            <a:prstGeom prst="rect">
              <a:avLst/>
            </a:prstGeom>
            <a:noFill/>
            <a:ln w="9525">
              <a:noFill/>
              <a:miter lim="800000"/>
              <a:headEnd/>
              <a:tailEnd/>
            </a:ln>
            <a:effectLst/>
          </p:spPr>
          <p:txBody>
            <a:bodyPr>
              <a:spAutoFit/>
            </a:bodyPr>
            <a:lstStyle/>
            <a:p>
              <a:pPr>
                <a:lnSpc>
                  <a:spcPct val="80000"/>
                </a:lnSpc>
              </a:pPr>
              <a:r>
                <a:rPr lang="en-US" altLang="zh-CN" sz="3200" b="1">
                  <a:solidFill>
                    <a:srgbClr val="A50021"/>
                  </a:solidFill>
                  <a:ea typeface="楷体_GB2312" pitchFamily="49" charset="-122"/>
                </a:rPr>
                <a:t> 1    2    3    4    5     6    7    8    9   10  11  12  13</a:t>
              </a:r>
              <a:r>
                <a:rPr lang="en-US" altLang="zh-CN" sz="3200" b="1">
                  <a:solidFill>
                    <a:srgbClr val="A50021"/>
                  </a:solidFill>
                  <a:latin typeface="Times New Roman"/>
                  <a:ea typeface="楷体_GB2312" pitchFamily="49" charset="-122"/>
                </a:rPr>
                <a:t>…</a:t>
              </a:r>
              <a:r>
                <a:rPr lang="en-US" altLang="zh-CN" sz="3200" b="1">
                  <a:solidFill>
                    <a:srgbClr val="A50021"/>
                  </a:solidFill>
                  <a:latin typeface="楷体_GB2312" pitchFamily="49" charset="-122"/>
                  <a:ea typeface="楷体_GB2312"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6997"/>
                                        </p:tgtEl>
                                        <p:attrNameLst>
                                          <p:attrName>style.visibility</p:attrName>
                                        </p:attrNameLst>
                                      </p:cBhvr>
                                      <p:to>
                                        <p:strVal val="visible"/>
                                      </p:to>
                                    </p:set>
                                    <p:anim calcmode="lin" valueType="num">
                                      <p:cBhvr additive="base">
                                        <p:cTn id="7" dur="500" fill="hold"/>
                                        <p:tgtEl>
                                          <p:spTgt spid="126997"/>
                                        </p:tgtEl>
                                        <p:attrNameLst>
                                          <p:attrName>ppt_x</p:attrName>
                                        </p:attrNameLst>
                                      </p:cBhvr>
                                      <p:tavLst>
                                        <p:tav tm="0">
                                          <p:val>
                                            <p:strVal val="0-#ppt_w/2"/>
                                          </p:val>
                                        </p:tav>
                                        <p:tav tm="100000">
                                          <p:val>
                                            <p:strVal val="#ppt_x"/>
                                          </p:val>
                                        </p:tav>
                                      </p:tavLst>
                                    </p:anim>
                                    <p:anim calcmode="lin" valueType="num">
                                      <p:cBhvr additive="base">
                                        <p:cTn id="8" dur="500" fill="hold"/>
                                        <p:tgtEl>
                                          <p:spTgt spid="1269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26991"/>
                                        </p:tgtEl>
                                        <p:attrNameLst>
                                          <p:attrName>style.visibility</p:attrName>
                                        </p:attrNameLst>
                                      </p:cBhvr>
                                      <p:to>
                                        <p:strVal val="visible"/>
                                      </p:to>
                                    </p:set>
                                    <p:animEffect transition="in" filter="wipe(up)">
                                      <p:cBhvr>
                                        <p:cTn id="13" dur="500"/>
                                        <p:tgtEl>
                                          <p:spTgt spid="126991"/>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126980"/>
                                        </p:tgtEl>
                                        <p:attrNameLst>
                                          <p:attrName>style.visibility</p:attrName>
                                        </p:attrNameLst>
                                      </p:cBhvr>
                                      <p:to>
                                        <p:strVal val="visible"/>
                                      </p:to>
                                    </p:set>
                                    <p:animEffect transition="in" filter="wipe(up)">
                                      <p:cBhvr>
                                        <p:cTn id="17" dur="500"/>
                                        <p:tgtEl>
                                          <p:spTgt spid="12698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27017"/>
                                        </p:tgtEl>
                                        <p:attrNameLst>
                                          <p:attrName>style.visibility</p:attrName>
                                        </p:attrNameLst>
                                      </p:cBhvr>
                                      <p:to>
                                        <p:strVal val="visible"/>
                                      </p:to>
                                    </p:set>
                                    <p:anim calcmode="lin" valueType="num">
                                      <p:cBhvr additive="base">
                                        <p:cTn id="22" dur="500" fill="hold"/>
                                        <p:tgtEl>
                                          <p:spTgt spid="127017"/>
                                        </p:tgtEl>
                                        <p:attrNameLst>
                                          <p:attrName>ppt_x</p:attrName>
                                        </p:attrNameLst>
                                      </p:cBhvr>
                                      <p:tavLst>
                                        <p:tav tm="0">
                                          <p:val>
                                            <p:strVal val="0-#ppt_w/2"/>
                                          </p:val>
                                        </p:tav>
                                        <p:tav tm="100000">
                                          <p:val>
                                            <p:strVal val="#ppt_x"/>
                                          </p:val>
                                        </p:tav>
                                      </p:tavLst>
                                    </p:anim>
                                    <p:anim calcmode="lin" valueType="num">
                                      <p:cBhvr additive="base">
                                        <p:cTn id="23" dur="500" fill="hold"/>
                                        <p:tgtEl>
                                          <p:spTgt spid="127017"/>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126987"/>
                                        </p:tgtEl>
                                        <p:attrNameLst>
                                          <p:attrName>style.visibility</p:attrName>
                                        </p:attrNameLst>
                                      </p:cBhvr>
                                      <p:to>
                                        <p:strVal val="visible"/>
                                      </p:to>
                                    </p:set>
                                    <p:animEffect transition="in" filter="wipe(up)">
                                      <p:cBhvr>
                                        <p:cTn id="27" dur="500"/>
                                        <p:tgtEl>
                                          <p:spTgt spid="126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9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sz="4800">
                <a:solidFill>
                  <a:srgbClr val="3333CC"/>
                </a:solidFill>
              </a:rPr>
              <a:t>8.1  </a:t>
            </a:r>
            <a:r>
              <a:rPr lang="zh-CN" altLang="en-US" sz="4800">
                <a:solidFill>
                  <a:srgbClr val="3333CC"/>
                </a:solidFill>
              </a:rPr>
              <a:t>查找的基本概念</a:t>
            </a:r>
          </a:p>
        </p:txBody>
      </p:sp>
      <p:sp>
        <p:nvSpPr>
          <p:cNvPr id="110597" name="Rectangle 5"/>
          <p:cNvSpPr>
            <a:spLocks noChangeArrowheads="1"/>
          </p:cNvSpPr>
          <p:nvPr/>
        </p:nvSpPr>
        <p:spPr bwMode="auto">
          <a:xfrm>
            <a:off x="304800" y="1066800"/>
            <a:ext cx="8610600" cy="1971675"/>
          </a:xfrm>
          <a:prstGeom prst="rect">
            <a:avLst/>
          </a:prstGeom>
          <a:noFill/>
          <a:ln w="9525">
            <a:noFill/>
            <a:miter lim="800000"/>
            <a:headEnd/>
            <a:tailEnd/>
          </a:ln>
          <a:effectLst/>
        </p:spPr>
        <p:txBody>
          <a:bodyPr>
            <a:spAutoFit/>
          </a:bodyPr>
          <a:lstStyle/>
          <a:p>
            <a:pPr>
              <a:lnSpc>
                <a:spcPct val="110000"/>
              </a:lnSpc>
            </a:pPr>
            <a:r>
              <a:rPr lang="en-US" altLang="zh-CN" sz="4000" b="1">
                <a:solidFill>
                  <a:srgbClr val="FF030F"/>
                </a:solidFill>
                <a:ea typeface="楷体_GB2312" pitchFamily="49" charset="-122"/>
              </a:rPr>
              <a:t>1</a:t>
            </a:r>
            <a:r>
              <a:rPr lang="zh-CN" altLang="en-US" sz="4000" b="1">
                <a:solidFill>
                  <a:srgbClr val="FF030F"/>
                </a:solidFill>
                <a:ea typeface="楷体_GB2312" pitchFamily="49" charset="-122"/>
              </a:rPr>
              <a:t>、</a:t>
            </a:r>
            <a:r>
              <a:rPr lang="zh-CN" altLang="en-US" sz="4000" b="1">
                <a:solidFill>
                  <a:srgbClr val="660033"/>
                </a:solidFill>
                <a:ea typeface="楷体_GB2312" pitchFamily="49" charset="-122"/>
              </a:rPr>
              <a:t> </a:t>
            </a:r>
            <a:r>
              <a:rPr lang="zh-CN" altLang="en-US" sz="4000" b="1">
                <a:solidFill>
                  <a:srgbClr val="FF030F"/>
                </a:solidFill>
                <a:ea typeface="楷体_GB2312" pitchFamily="49" charset="-122"/>
              </a:rPr>
              <a:t>列表</a:t>
            </a:r>
            <a:r>
              <a:rPr lang="en-US" altLang="zh-CN" sz="4000" b="1">
                <a:solidFill>
                  <a:srgbClr val="FF030F"/>
                </a:solidFill>
                <a:ea typeface="楷体_GB2312" pitchFamily="49" charset="-122"/>
              </a:rPr>
              <a:t>(</a:t>
            </a:r>
            <a:r>
              <a:rPr lang="zh-CN" altLang="en-US" sz="3600" b="1">
                <a:solidFill>
                  <a:srgbClr val="FF030F"/>
                </a:solidFill>
                <a:ea typeface="楷体_GB2312" pitchFamily="49" charset="-122"/>
              </a:rPr>
              <a:t>查找表</a:t>
            </a:r>
            <a:r>
              <a:rPr lang="en-US" altLang="zh-CN" sz="3600" b="1">
                <a:solidFill>
                  <a:srgbClr val="FF030F"/>
                </a:solidFill>
                <a:ea typeface="楷体_GB2312" pitchFamily="49" charset="-122"/>
              </a:rPr>
              <a:t>):</a:t>
            </a:r>
            <a:r>
              <a:rPr lang="zh-CN" altLang="en-US" sz="3600" b="1">
                <a:solidFill>
                  <a:srgbClr val="660033"/>
                </a:solidFill>
                <a:ea typeface="楷体_GB2312" pitchFamily="49" charset="-122"/>
              </a:rPr>
              <a:t>是由同一类型的数据元</a:t>
            </a:r>
          </a:p>
          <a:p>
            <a:pPr>
              <a:lnSpc>
                <a:spcPct val="110000"/>
              </a:lnSpc>
            </a:pPr>
            <a:r>
              <a:rPr lang="zh-CN" altLang="en-US" sz="3600" b="1">
                <a:solidFill>
                  <a:srgbClr val="660033"/>
                </a:solidFill>
                <a:ea typeface="楷体_GB2312" pitchFamily="49" charset="-122"/>
              </a:rPr>
              <a:t>       素</a:t>
            </a:r>
            <a:r>
              <a:rPr lang="en-US" altLang="zh-CN" sz="3600" b="1">
                <a:solidFill>
                  <a:srgbClr val="660033"/>
                </a:solidFill>
                <a:ea typeface="楷体_GB2312" pitchFamily="49" charset="-122"/>
              </a:rPr>
              <a:t>(</a:t>
            </a:r>
            <a:r>
              <a:rPr lang="zh-CN" altLang="en-US" sz="3600" b="1">
                <a:solidFill>
                  <a:srgbClr val="660033"/>
                </a:solidFill>
                <a:ea typeface="楷体_GB2312" pitchFamily="49" charset="-122"/>
              </a:rPr>
              <a:t>或记录</a:t>
            </a:r>
            <a:r>
              <a:rPr lang="en-US" altLang="zh-CN" sz="3600" b="1">
                <a:solidFill>
                  <a:srgbClr val="660033"/>
                </a:solidFill>
                <a:ea typeface="楷体_GB2312" pitchFamily="49" charset="-122"/>
              </a:rPr>
              <a:t>)</a:t>
            </a:r>
            <a:r>
              <a:rPr lang="zh-CN" altLang="en-US" sz="3600" b="1">
                <a:solidFill>
                  <a:srgbClr val="660033"/>
                </a:solidFill>
                <a:ea typeface="楷体_GB2312" pitchFamily="49" charset="-122"/>
              </a:rPr>
              <a:t>构成的集合</a:t>
            </a:r>
            <a:r>
              <a:rPr lang="en-US" altLang="zh-CN" sz="3600" b="1">
                <a:solidFill>
                  <a:srgbClr val="660033"/>
                </a:solidFill>
                <a:ea typeface="楷体_GB2312" pitchFamily="49" charset="-122"/>
              </a:rPr>
              <a:t>,  </a:t>
            </a:r>
            <a:r>
              <a:rPr lang="zh-CN" altLang="en-US" sz="3600" b="1">
                <a:solidFill>
                  <a:srgbClr val="660033"/>
                </a:solidFill>
                <a:ea typeface="楷体_GB2312" pitchFamily="49" charset="-122"/>
              </a:rPr>
              <a:t>可由任意数据</a:t>
            </a:r>
          </a:p>
          <a:p>
            <a:pPr>
              <a:lnSpc>
                <a:spcPct val="110000"/>
              </a:lnSpc>
            </a:pPr>
            <a:r>
              <a:rPr lang="zh-CN" altLang="en-US" sz="3600" b="1">
                <a:solidFill>
                  <a:srgbClr val="660033"/>
                </a:solidFill>
                <a:ea typeface="楷体_GB2312" pitchFamily="49" charset="-122"/>
              </a:rPr>
              <a:t>       结构实现。</a:t>
            </a:r>
          </a:p>
        </p:txBody>
      </p:sp>
      <p:sp>
        <p:nvSpPr>
          <p:cNvPr id="110599" name="Text Box 7"/>
          <p:cNvSpPr txBox="1">
            <a:spLocks noChangeArrowheads="1"/>
          </p:cNvSpPr>
          <p:nvPr/>
        </p:nvSpPr>
        <p:spPr bwMode="auto">
          <a:xfrm>
            <a:off x="304800" y="2981325"/>
            <a:ext cx="8839200" cy="1366838"/>
          </a:xfrm>
          <a:prstGeom prst="rect">
            <a:avLst/>
          </a:prstGeom>
          <a:noFill/>
          <a:ln w="9525">
            <a:noFill/>
            <a:miter lim="800000"/>
            <a:headEnd/>
            <a:tailEnd/>
          </a:ln>
          <a:effectLst/>
        </p:spPr>
        <p:txBody>
          <a:bodyPr>
            <a:spAutoFit/>
          </a:bodyPr>
          <a:lstStyle/>
          <a:p>
            <a:pPr>
              <a:lnSpc>
                <a:spcPct val="110000"/>
              </a:lnSpc>
            </a:pPr>
            <a:r>
              <a:rPr lang="en-US" altLang="zh-CN" sz="4000" b="1">
                <a:solidFill>
                  <a:srgbClr val="FF030F"/>
                </a:solidFill>
                <a:ea typeface="楷体_GB2312" pitchFamily="49" charset="-122"/>
              </a:rPr>
              <a:t>2</a:t>
            </a:r>
            <a:r>
              <a:rPr lang="zh-CN" altLang="en-US" sz="4000" b="1">
                <a:solidFill>
                  <a:srgbClr val="FF030F"/>
                </a:solidFill>
                <a:ea typeface="楷体_GB2312" pitchFamily="49" charset="-122"/>
              </a:rPr>
              <a:t>、关键字</a:t>
            </a:r>
            <a:r>
              <a:rPr lang="en-US" altLang="zh-CN" sz="4000" b="1">
                <a:solidFill>
                  <a:srgbClr val="FF030F"/>
                </a:solidFill>
                <a:ea typeface="楷体_GB2312" pitchFamily="49" charset="-122"/>
              </a:rPr>
              <a:t>: </a:t>
            </a:r>
            <a:r>
              <a:rPr lang="zh-CN" altLang="en-US" sz="3600" b="1">
                <a:solidFill>
                  <a:srgbClr val="800000"/>
                </a:solidFill>
                <a:ea typeface="楷体_GB2312" pitchFamily="49" charset="-122"/>
              </a:rPr>
              <a:t>数据元素中某数据项的值</a:t>
            </a:r>
            <a:r>
              <a:rPr lang="en-US" altLang="zh-CN" sz="3600" b="1">
                <a:solidFill>
                  <a:srgbClr val="800000"/>
                </a:solidFill>
                <a:ea typeface="楷体_GB2312" pitchFamily="49" charset="-122"/>
              </a:rPr>
              <a:t>, </a:t>
            </a:r>
            <a:r>
              <a:rPr lang="zh-CN" altLang="en-US" sz="3600" b="1">
                <a:solidFill>
                  <a:srgbClr val="800000"/>
                </a:solidFill>
                <a:ea typeface="楷体_GB2312" pitchFamily="49" charset="-122"/>
              </a:rPr>
              <a:t>用</a:t>
            </a:r>
          </a:p>
          <a:p>
            <a:pPr>
              <a:lnSpc>
                <a:spcPct val="110000"/>
              </a:lnSpc>
            </a:pPr>
            <a:r>
              <a:rPr lang="zh-CN" altLang="en-US" sz="3600" b="1">
                <a:solidFill>
                  <a:srgbClr val="800000"/>
                </a:solidFill>
                <a:ea typeface="楷体_GB2312" pitchFamily="49" charset="-122"/>
              </a:rPr>
              <a:t>       以标识</a:t>
            </a:r>
            <a:r>
              <a:rPr lang="en-US" altLang="zh-CN" sz="3600" b="1">
                <a:solidFill>
                  <a:srgbClr val="800000"/>
                </a:solidFill>
                <a:ea typeface="楷体_GB2312" pitchFamily="49" charset="-122"/>
              </a:rPr>
              <a:t>(</a:t>
            </a:r>
            <a:r>
              <a:rPr lang="zh-CN" altLang="en-US" sz="3600" b="1">
                <a:solidFill>
                  <a:srgbClr val="800000"/>
                </a:solidFill>
                <a:ea typeface="楷体_GB2312" pitchFamily="49" charset="-122"/>
              </a:rPr>
              <a:t>识别</a:t>
            </a:r>
            <a:r>
              <a:rPr lang="en-US" altLang="zh-CN" sz="3600" b="1">
                <a:solidFill>
                  <a:srgbClr val="800000"/>
                </a:solidFill>
                <a:ea typeface="楷体_GB2312" pitchFamily="49" charset="-122"/>
              </a:rPr>
              <a:t>)</a:t>
            </a:r>
            <a:r>
              <a:rPr lang="zh-CN" altLang="en-US" sz="3600" b="1">
                <a:solidFill>
                  <a:srgbClr val="800000"/>
                </a:solidFill>
                <a:ea typeface="楷体_GB2312" pitchFamily="49" charset="-122"/>
              </a:rPr>
              <a:t>一个</a:t>
            </a:r>
            <a:r>
              <a:rPr lang="en-US" altLang="zh-CN" sz="3600" b="1">
                <a:solidFill>
                  <a:srgbClr val="800000"/>
                </a:solidFill>
                <a:ea typeface="楷体_GB2312" pitchFamily="49" charset="-122"/>
              </a:rPr>
              <a:t>(</a:t>
            </a:r>
            <a:r>
              <a:rPr lang="zh-CN" altLang="en-US" sz="3600" b="1">
                <a:solidFill>
                  <a:srgbClr val="800000"/>
                </a:solidFill>
                <a:ea typeface="楷体_GB2312" pitchFamily="49" charset="-122"/>
              </a:rPr>
              <a:t>组</a:t>
            </a:r>
            <a:r>
              <a:rPr lang="en-US" altLang="zh-CN" sz="3600" b="1">
                <a:solidFill>
                  <a:srgbClr val="800000"/>
                </a:solidFill>
                <a:ea typeface="楷体_GB2312" pitchFamily="49" charset="-122"/>
              </a:rPr>
              <a:t>)</a:t>
            </a:r>
            <a:r>
              <a:rPr lang="zh-CN" altLang="en-US" sz="3600" b="1">
                <a:solidFill>
                  <a:srgbClr val="800000"/>
                </a:solidFill>
                <a:ea typeface="楷体_GB2312" pitchFamily="49" charset="-122"/>
              </a:rPr>
              <a:t>数据元素</a:t>
            </a:r>
            <a:r>
              <a:rPr lang="en-US" altLang="zh-CN" sz="3600" b="1">
                <a:solidFill>
                  <a:srgbClr val="800000"/>
                </a:solidFill>
                <a:ea typeface="楷体_GB2312" pitchFamily="49" charset="-122"/>
              </a:rPr>
              <a:t>(</a:t>
            </a:r>
            <a:r>
              <a:rPr lang="zh-CN" altLang="en-US" sz="3600" b="1">
                <a:solidFill>
                  <a:srgbClr val="800000"/>
                </a:solidFill>
                <a:ea typeface="楷体_GB2312" pitchFamily="49" charset="-122"/>
              </a:rPr>
              <a:t>记录</a:t>
            </a:r>
            <a:r>
              <a:rPr lang="en-US" altLang="zh-CN" sz="3600" b="1">
                <a:solidFill>
                  <a:srgbClr val="800000"/>
                </a:solidFill>
                <a:ea typeface="楷体_GB2312" pitchFamily="49" charset="-122"/>
              </a:rPr>
              <a:t>)</a:t>
            </a:r>
            <a:r>
              <a:rPr lang="zh-CN" altLang="en-US" sz="3600" b="1">
                <a:solidFill>
                  <a:srgbClr val="800000"/>
                </a:solidFill>
                <a:ea typeface="楷体_GB2312" pitchFamily="49" charset="-122"/>
              </a:rPr>
              <a:t>。</a:t>
            </a:r>
            <a:endParaRPr lang="zh-CN" altLang="en-US" sz="3600" b="1">
              <a:ea typeface="楷体_GB2312" pitchFamily="49" charset="-122"/>
            </a:endParaRPr>
          </a:p>
        </p:txBody>
      </p:sp>
      <p:sp>
        <p:nvSpPr>
          <p:cNvPr id="110600" name="Text Box 8"/>
          <p:cNvSpPr txBox="1">
            <a:spLocks noChangeArrowheads="1"/>
          </p:cNvSpPr>
          <p:nvPr/>
        </p:nvSpPr>
        <p:spPr bwMode="auto">
          <a:xfrm>
            <a:off x="381000" y="4384675"/>
            <a:ext cx="8534400" cy="1971675"/>
          </a:xfrm>
          <a:prstGeom prst="rect">
            <a:avLst/>
          </a:prstGeom>
          <a:noFill/>
          <a:ln w="9525">
            <a:noFill/>
            <a:miter lim="800000"/>
            <a:headEnd/>
            <a:tailEnd/>
          </a:ln>
          <a:effectLst/>
        </p:spPr>
        <p:txBody>
          <a:bodyPr>
            <a:spAutoFit/>
          </a:bodyPr>
          <a:lstStyle/>
          <a:p>
            <a:pPr>
              <a:lnSpc>
                <a:spcPct val="110000"/>
              </a:lnSpc>
            </a:pPr>
            <a:r>
              <a:rPr lang="en-US" altLang="zh-CN" sz="3600" b="1">
                <a:solidFill>
                  <a:srgbClr val="800000"/>
                </a:solidFill>
                <a:ea typeface="楷体_GB2312" pitchFamily="49" charset="-122"/>
              </a:rPr>
              <a:t>      </a:t>
            </a:r>
            <a:r>
              <a:rPr lang="zh-CN" altLang="en-US" sz="3600" b="1">
                <a:solidFill>
                  <a:srgbClr val="800000"/>
                </a:solidFill>
                <a:ea typeface="楷体_GB2312" pitchFamily="49" charset="-122"/>
              </a:rPr>
              <a:t>若关键字可以</a:t>
            </a:r>
            <a:r>
              <a:rPr lang="zh-CN" altLang="en-US" sz="3600" b="1">
                <a:solidFill>
                  <a:srgbClr val="3333CC"/>
                </a:solidFill>
                <a:ea typeface="楷体_GB2312" pitchFamily="49" charset="-122"/>
              </a:rPr>
              <a:t>唯一的识别</a:t>
            </a:r>
            <a:r>
              <a:rPr lang="zh-CN" altLang="en-US" sz="3600" b="1">
                <a:solidFill>
                  <a:srgbClr val="800000"/>
                </a:solidFill>
                <a:ea typeface="楷体_GB2312" pitchFamily="49" charset="-122"/>
              </a:rPr>
              <a:t>一个记录，则称之为“</a:t>
            </a:r>
            <a:r>
              <a:rPr lang="zh-CN" altLang="en-US" sz="3600" b="1">
                <a:solidFill>
                  <a:srgbClr val="3333CC"/>
                </a:solidFill>
                <a:ea typeface="楷体_GB2312" pitchFamily="49" charset="-122"/>
              </a:rPr>
              <a:t>主关键字</a:t>
            </a:r>
            <a:r>
              <a:rPr lang="zh-CN" altLang="en-US" sz="3600" b="1">
                <a:solidFill>
                  <a:srgbClr val="800000"/>
                </a:solidFill>
                <a:ea typeface="楷体_GB2312" pitchFamily="49" charset="-122"/>
              </a:rPr>
              <a:t>”；若关键字识别的记录不唯一，则称之为“</a:t>
            </a:r>
            <a:r>
              <a:rPr lang="zh-CN" altLang="en-US" sz="3600" b="1">
                <a:solidFill>
                  <a:srgbClr val="3333CC"/>
                </a:solidFill>
                <a:ea typeface="楷体_GB2312" pitchFamily="49" charset="-122"/>
              </a:rPr>
              <a:t>次关键字</a:t>
            </a:r>
            <a:r>
              <a:rPr lang="zh-CN" altLang="en-US" sz="3600" b="1">
                <a:solidFill>
                  <a:srgbClr val="800000"/>
                </a:solidFill>
                <a:ea typeface="楷体_GB2312" pitchFamily="49" charset="-122"/>
              </a:rPr>
              <a:t>”</a:t>
            </a:r>
            <a:r>
              <a:rPr lang="zh-CN" altLang="en-US" sz="4000" b="1">
                <a:solidFill>
                  <a:srgbClr val="800000"/>
                </a:solidFill>
                <a:ea typeface="楷体_GB2312" pitchFamily="49" charset="-122"/>
              </a:rPr>
              <a:t>。</a:t>
            </a:r>
            <a:endParaRPr lang="zh-CN" altLang="en-US" sz="3600" b="1">
              <a:solidFill>
                <a:srgbClr val="80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transition="in" filter="checkerboard(across)">
                                      <p:cBhvr>
                                        <p:cTn id="7" dur="500"/>
                                        <p:tgtEl>
                                          <p:spTgt spid="11059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10599"/>
                                        </p:tgtEl>
                                        <p:attrNameLst>
                                          <p:attrName>style.visibility</p:attrName>
                                        </p:attrNameLst>
                                      </p:cBhvr>
                                      <p:to>
                                        <p:strVal val="visible"/>
                                      </p:to>
                                    </p:set>
                                    <p:anim calcmode="lin" valueType="num">
                                      <p:cBhvr>
                                        <p:cTn id="12" dur="500" fill="hold"/>
                                        <p:tgtEl>
                                          <p:spTgt spid="110599"/>
                                        </p:tgtEl>
                                        <p:attrNameLst>
                                          <p:attrName>ppt_x</p:attrName>
                                        </p:attrNameLst>
                                      </p:cBhvr>
                                      <p:tavLst>
                                        <p:tav tm="0">
                                          <p:val>
                                            <p:strVal val="#ppt_x"/>
                                          </p:val>
                                        </p:tav>
                                        <p:tav tm="100000">
                                          <p:val>
                                            <p:strVal val="#ppt_x"/>
                                          </p:val>
                                        </p:tav>
                                      </p:tavLst>
                                    </p:anim>
                                    <p:anim calcmode="lin" valueType="num">
                                      <p:cBhvr>
                                        <p:cTn id="13" dur="500" fill="hold"/>
                                        <p:tgtEl>
                                          <p:spTgt spid="110599"/>
                                        </p:tgtEl>
                                        <p:attrNameLst>
                                          <p:attrName>ppt_y</p:attrName>
                                        </p:attrNameLst>
                                      </p:cBhvr>
                                      <p:tavLst>
                                        <p:tav tm="0">
                                          <p:val>
                                            <p:strVal val="#ppt_y-#ppt_h/2"/>
                                          </p:val>
                                        </p:tav>
                                        <p:tav tm="100000">
                                          <p:val>
                                            <p:strVal val="#ppt_y"/>
                                          </p:val>
                                        </p:tav>
                                      </p:tavLst>
                                    </p:anim>
                                    <p:anim calcmode="lin" valueType="num">
                                      <p:cBhvr>
                                        <p:cTn id="14" dur="500" fill="hold"/>
                                        <p:tgtEl>
                                          <p:spTgt spid="110599"/>
                                        </p:tgtEl>
                                        <p:attrNameLst>
                                          <p:attrName>ppt_w</p:attrName>
                                        </p:attrNameLst>
                                      </p:cBhvr>
                                      <p:tavLst>
                                        <p:tav tm="0">
                                          <p:val>
                                            <p:strVal val="#ppt_w"/>
                                          </p:val>
                                        </p:tav>
                                        <p:tav tm="100000">
                                          <p:val>
                                            <p:strVal val="#ppt_w"/>
                                          </p:val>
                                        </p:tav>
                                      </p:tavLst>
                                    </p:anim>
                                    <p:anim calcmode="lin" valueType="num">
                                      <p:cBhvr>
                                        <p:cTn id="15" dur="500" fill="hold"/>
                                        <p:tgtEl>
                                          <p:spTgt spid="110599"/>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grpId="0" nodeType="clickEffect">
                                  <p:stCondLst>
                                    <p:cond delay="0"/>
                                  </p:stCondLst>
                                  <p:childTnLst>
                                    <p:set>
                                      <p:cBhvr>
                                        <p:cTn id="19" dur="1" fill="hold">
                                          <p:stCondLst>
                                            <p:cond delay="0"/>
                                          </p:stCondLst>
                                        </p:cTn>
                                        <p:tgtEl>
                                          <p:spTgt spid="110600"/>
                                        </p:tgtEl>
                                        <p:attrNameLst>
                                          <p:attrName>style.visibility</p:attrName>
                                        </p:attrNameLst>
                                      </p:cBhvr>
                                      <p:to>
                                        <p:strVal val="visible"/>
                                      </p:to>
                                    </p:set>
                                    <p:anim calcmode="lin" valueType="num">
                                      <p:cBhvr>
                                        <p:cTn id="20" dur="500" fill="hold"/>
                                        <p:tgtEl>
                                          <p:spTgt spid="110600"/>
                                        </p:tgtEl>
                                        <p:attrNameLst>
                                          <p:attrName>ppt_x</p:attrName>
                                        </p:attrNameLst>
                                      </p:cBhvr>
                                      <p:tavLst>
                                        <p:tav tm="0">
                                          <p:val>
                                            <p:strVal val="#ppt_x"/>
                                          </p:val>
                                        </p:tav>
                                        <p:tav tm="100000">
                                          <p:val>
                                            <p:strVal val="#ppt_x"/>
                                          </p:val>
                                        </p:tav>
                                      </p:tavLst>
                                    </p:anim>
                                    <p:anim calcmode="lin" valueType="num">
                                      <p:cBhvr>
                                        <p:cTn id="21" dur="500" fill="hold"/>
                                        <p:tgtEl>
                                          <p:spTgt spid="110600"/>
                                        </p:tgtEl>
                                        <p:attrNameLst>
                                          <p:attrName>ppt_y</p:attrName>
                                        </p:attrNameLst>
                                      </p:cBhvr>
                                      <p:tavLst>
                                        <p:tav tm="0">
                                          <p:val>
                                            <p:strVal val="#ppt_y-#ppt_h/2"/>
                                          </p:val>
                                        </p:tav>
                                        <p:tav tm="100000">
                                          <p:val>
                                            <p:strVal val="#ppt_y"/>
                                          </p:val>
                                        </p:tav>
                                      </p:tavLst>
                                    </p:anim>
                                    <p:anim calcmode="lin" valueType="num">
                                      <p:cBhvr>
                                        <p:cTn id="22" dur="500" fill="hold"/>
                                        <p:tgtEl>
                                          <p:spTgt spid="110600"/>
                                        </p:tgtEl>
                                        <p:attrNameLst>
                                          <p:attrName>ppt_w</p:attrName>
                                        </p:attrNameLst>
                                      </p:cBhvr>
                                      <p:tavLst>
                                        <p:tav tm="0">
                                          <p:val>
                                            <p:strVal val="#ppt_w"/>
                                          </p:val>
                                        </p:tav>
                                        <p:tav tm="100000">
                                          <p:val>
                                            <p:strVal val="#ppt_w"/>
                                          </p:val>
                                        </p:tav>
                                      </p:tavLst>
                                    </p:anim>
                                    <p:anim calcmode="lin" valueType="num">
                                      <p:cBhvr>
                                        <p:cTn id="23" dur="500" fill="hold"/>
                                        <p:tgtEl>
                                          <p:spTgt spid="11060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autoUpdateAnimBg="0"/>
      <p:bldP spid="110599" grpId="0" autoUpdateAnimBg="0"/>
      <p:bldP spid="11060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457200" y="381000"/>
            <a:ext cx="7772400" cy="838200"/>
          </a:xfrm>
        </p:spPr>
        <p:txBody>
          <a:bodyPr/>
          <a:lstStyle/>
          <a:p>
            <a:r>
              <a:rPr lang="zh-CN" altLang="en-US">
                <a:solidFill>
                  <a:srgbClr val="DF2354"/>
                </a:solidFill>
                <a:latin typeface="楷体_GB2312" pitchFamily="49" charset="-122"/>
              </a:rPr>
              <a:t>分块查找过程</a:t>
            </a:r>
          </a:p>
        </p:txBody>
      </p:sp>
      <p:sp>
        <p:nvSpPr>
          <p:cNvPr id="128005" name="Text Box 5"/>
          <p:cNvSpPr txBox="1">
            <a:spLocks noChangeArrowheads="1"/>
          </p:cNvSpPr>
          <p:nvPr/>
        </p:nvSpPr>
        <p:spPr bwMode="auto">
          <a:xfrm>
            <a:off x="228600" y="1355725"/>
            <a:ext cx="8910638" cy="701675"/>
          </a:xfrm>
          <a:prstGeom prst="rect">
            <a:avLst/>
          </a:prstGeom>
          <a:noFill/>
          <a:ln w="9525">
            <a:noFill/>
            <a:miter lim="800000"/>
            <a:headEnd/>
            <a:tailEnd/>
          </a:ln>
          <a:effectLst/>
        </p:spPr>
        <p:txBody>
          <a:bodyPr wrap="none">
            <a:spAutoFit/>
          </a:bodyPr>
          <a:lstStyle/>
          <a:p>
            <a:r>
              <a:rPr lang="en-US" altLang="zh-CN" sz="4000" b="1">
                <a:solidFill>
                  <a:srgbClr val="800000"/>
                </a:solidFill>
                <a:ea typeface="楷体_GB2312" pitchFamily="49" charset="-122"/>
              </a:rPr>
              <a:t>1)</a:t>
            </a:r>
            <a:r>
              <a:rPr lang="zh-CN" altLang="en-US" sz="4000" b="1">
                <a:solidFill>
                  <a:srgbClr val="800000"/>
                </a:solidFill>
                <a:ea typeface="楷体_GB2312" pitchFamily="49" charset="-122"/>
              </a:rPr>
              <a:t>由索引确定记录所在的块</a:t>
            </a:r>
            <a:r>
              <a:rPr lang="en-US" altLang="zh-CN" sz="4000" b="1">
                <a:solidFill>
                  <a:srgbClr val="800000"/>
                </a:solidFill>
                <a:ea typeface="楷体_GB2312" pitchFamily="49" charset="-122"/>
              </a:rPr>
              <a:t>(</a:t>
            </a:r>
            <a:r>
              <a:rPr lang="zh-CN" altLang="en-US" sz="2800" b="1">
                <a:solidFill>
                  <a:srgbClr val="800000"/>
                </a:solidFill>
                <a:ea typeface="楷体_GB2312" pitchFamily="49" charset="-122"/>
              </a:rPr>
              <a:t>折半或顺序查</a:t>
            </a:r>
            <a:r>
              <a:rPr lang="en-US" altLang="zh-CN" sz="4000" b="1">
                <a:solidFill>
                  <a:srgbClr val="800000"/>
                </a:solidFill>
                <a:ea typeface="楷体_GB2312" pitchFamily="49" charset="-122"/>
              </a:rPr>
              <a:t>);</a:t>
            </a:r>
          </a:p>
        </p:txBody>
      </p:sp>
      <p:sp>
        <p:nvSpPr>
          <p:cNvPr id="128006" name="Text Box 6"/>
          <p:cNvSpPr txBox="1">
            <a:spLocks noChangeArrowheads="1"/>
          </p:cNvSpPr>
          <p:nvPr/>
        </p:nvSpPr>
        <p:spPr bwMode="auto">
          <a:xfrm>
            <a:off x="228600" y="2209800"/>
            <a:ext cx="8534400" cy="701675"/>
          </a:xfrm>
          <a:prstGeom prst="rect">
            <a:avLst/>
          </a:prstGeom>
          <a:noFill/>
          <a:ln w="9525">
            <a:noFill/>
            <a:miter lim="800000"/>
            <a:headEnd/>
            <a:tailEnd/>
          </a:ln>
          <a:effectLst/>
        </p:spPr>
        <p:txBody>
          <a:bodyPr>
            <a:spAutoFit/>
          </a:bodyPr>
          <a:lstStyle/>
          <a:p>
            <a:r>
              <a:rPr lang="en-US" altLang="zh-CN" sz="4000" b="1">
                <a:solidFill>
                  <a:srgbClr val="800000"/>
                </a:solidFill>
                <a:ea typeface="楷体_GB2312" pitchFamily="49" charset="-122"/>
              </a:rPr>
              <a:t>2)</a:t>
            </a:r>
            <a:r>
              <a:rPr lang="zh-CN" altLang="en-US" sz="4000" b="1">
                <a:solidFill>
                  <a:srgbClr val="800000"/>
                </a:solidFill>
                <a:ea typeface="楷体_GB2312" pitchFamily="49" charset="-122"/>
              </a:rPr>
              <a:t>在块内进行查找</a:t>
            </a:r>
            <a:r>
              <a:rPr lang="en-US" altLang="zh-CN" sz="4000" b="1">
                <a:solidFill>
                  <a:srgbClr val="800000"/>
                </a:solidFill>
                <a:ea typeface="楷体_GB2312" pitchFamily="49" charset="-122"/>
              </a:rPr>
              <a:t>(</a:t>
            </a:r>
            <a:r>
              <a:rPr lang="zh-CN" altLang="en-US" sz="4000" b="1">
                <a:solidFill>
                  <a:srgbClr val="800000"/>
                </a:solidFill>
                <a:ea typeface="楷体_GB2312" pitchFamily="49" charset="-122"/>
              </a:rPr>
              <a:t>顺序查</a:t>
            </a:r>
            <a:r>
              <a:rPr lang="en-US" altLang="zh-CN" sz="4000" b="1">
                <a:solidFill>
                  <a:srgbClr val="800000"/>
                </a:solidFill>
                <a:ea typeface="楷体_GB2312" pitchFamily="49" charset="-122"/>
              </a:rPr>
              <a:t>)</a:t>
            </a:r>
            <a:r>
              <a:rPr lang="zh-CN" altLang="en-US" sz="4000" b="1">
                <a:solidFill>
                  <a:srgbClr val="800000"/>
                </a:solidFill>
                <a:ea typeface="楷体_GB2312" pitchFamily="49" charset="-122"/>
              </a:rPr>
              <a:t>。</a:t>
            </a:r>
            <a:endParaRPr lang="zh-CN" altLang="en-US" b="1">
              <a:solidFill>
                <a:srgbClr val="800000"/>
              </a:solidFill>
              <a:ea typeface="楷体_GB2312" pitchFamily="49" charset="-122"/>
            </a:endParaRPr>
          </a:p>
        </p:txBody>
      </p:sp>
      <p:sp>
        <p:nvSpPr>
          <p:cNvPr id="128007" name="Text Box 7"/>
          <p:cNvSpPr txBox="1">
            <a:spLocks noChangeArrowheads="1"/>
          </p:cNvSpPr>
          <p:nvPr/>
        </p:nvSpPr>
        <p:spPr bwMode="auto">
          <a:xfrm>
            <a:off x="319088" y="5181600"/>
            <a:ext cx="8672512" cy="701675"/>
          </a:xfrm>
          <a:prstGeom prst="rect">
            <a:avLst/>
          </a:prstGeom>
          <a:noFill/>
          <a:ln w="9525">
            <a:noFill/>
            <a:miter lim="800000"/>
            <a:headEnd/>
            <a:tailEnd/>
          </a:ln>
          <a:effectLst/>
        </p:spPr>
        <p:txBody>
          <a:bodyPr>
            <a:spAutoFit/>
          </a:bodyPr>
          <a:lstStyle/>
          <a:p>
            <a:r>
              <a:rPr lang="zh-CN" altLang="en-US" sz="4000" b="1">
                <a:solidFill>
                  <a:srgbClr val="6600CC"/>
                </a:solidFill>
                <a:ea typeface="楷体_GB2312" pitchFamily="49" charset="-122"/>
              </a:rPr>
              <a:t>索引可以根据查找表的特点来构造。</a:t>
            </a:r>
            <a:endParaRPr lang="zh-CN" altLang="en-US" sz="4000" b="1">
              <a:ea typeface="楷体_GB2312" pitchFamily="49" charset="-122"/>
            </a:endParaRPr>
          </a:p>
        </p:txBody>
      </p:sp>
      <p:sp>
        <p:nvSpPr>
          <p:cNvPr id="128008" name="Text Box 8"/>
          <p:cNvSpPr txBox="1">
            <a:spLocks noChangeArrowheads="1"/>
          </p:cNvSpPr>
          <p:nvPr/>
        </p:nvSpPr>
        <p:spPr bwMode="auto">
          <a:xfrm>
            <a:off x="228600" y="3124200"/>
            <a:ext cx="8685213" cy="1616075"/>
          </a:xfrm>
          <a:prstGeom prst="rect">
            <a:avLst/>
          </a:prstGeom>
          <a:noFill/>
          <a:ln w="9525">
            <a:noFill/>
            <a:miter lim="800000"/>
            <a:headEnd/>
            <a:tailEnd/>
          </a:ln>
          <a:effectLst/>
        </p:spPr>
        <p:txBody>
          <a:bodyPr wrap="none">
            <a:spAutoFit/>
          </a:bodyPr>
          <a:lstStyle/>
          <a:p>
            <a:pPr>
              <a:lnSpc>
                <a:spcPct val="125000"/>
              </a:lnSpc>
            </a:pPr>
            <a:r>
              <a:rPr lang="zh-CN" altLang="en-US" sz="4000" b="1">
                <a:solidFill>
                  <a:srgbClr val="800000"/>
                </a:solidFill>
                <a:ea typeface="楷体_GB2312" pitchFamily="49" charset="-122"/>
              </a:rPr>
              <a:t>可见</a:t>
            </a:r>
            <a:r>
              <a:rPr lang="en-US" altLang="zh-CN" sz="4000" b="1">
                <a:solidFill>
                  <a:srgbClr val="800000"/>
                </a:solidFill>
                <a:ea typeface="楷体_GB2312" pitchFamily="49" charset="-122"/>
              </a:rPr>
              <a:t>:</a:t>
            </a:r>
            <a:r>
              <a:rPr lang="en-US" altLang="zh-CN" sz="4000" b="1">
                <a:ea typeface="楷体_GB2312" pitchFamily="49" charset="-122"/>
              </a:rPr>
              <a:t> </a:t>
            </a:r>
            <a:r>
              <a:rPr lang="zh-CN" altLang="en-US" sz="4000" b="1">
                <a:solidFill>
                  <a:srgbClr val="3333FF"/>
                </a:solidFill>
                <a:ea typeface="楷体_GB2312" pitchFamily="49" charset="-122"/>
              </a:rPr>
              <a:t>索引顺序表查找</a:t>
            </a:r>
            <a:r>
              <a:rPr lang="zh-CN" altLang="en-US" sz="4000" b="1">
                <a:solidFill>
                  <a:srgbClr val="800000"/>
                </a:solidFill>
                <a:ea typeface="楷体_GB2312" pitchFamily="49" charset="-122"/>
              </a:rPr>
              <a:t>的过程也是一个</a:t>
            </a:r>
          </a:p>
          <a:p>
            <a:pPr>
              <a:lnSpc>
                <a:spcPct val="125000"/>
              </a:lnSpc>
            </a:pPr>
            <a:r>
              <a:rPr lang="zh-CN" altLang="en-US" sz="4000" b="1">
                <a:solidFill>
                  <a:srgbClr val="A50021"/>
                </a:solidFill>
                <a:ea typeface="楷体_GB2312" pitchFamily="49" charset="-122"/>
              </a:rPr>
              <a:t>        “缩小区间”</a:t>
            </a:r>
            <a:r>
              <a:rPr lang="zh-CN" altLang="en-US" sz="4000" b="1">
                <a:solidFill>
                  <a:srgbClr val="800000"/>
                </a:solidFill>
                <a:ea typeface="楷体_GB2312" pitchFamily="49" charset="-122"/>
              </a:rPr>
              <a:t>的查找过程。</a:t>
            </a:r>
            <a:r>
              <a:rPr lang="zh-CN" altLang="en-US" sz="4000" b="1">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28005"/>
                                        </p:tgtEl>
                                        <p:attrNameLst>
                                          <p:attrName>style.visibility</p:attrName>
                                        </p:attrNameLst>
                                      </p:cBhvr>
                                      <p:to>
                                        <p:strVal val="visible"/>
                                      </p:to>
                                    </p:set>
                                    <p:anim calcmode="lin" valueType="num">
                                      <p:cBhvr>
                                        <p:cTn id="7" dur="500" fill="hold"/>
                                        <p:tgtEl>
                                          <p:spTgt spid="128005"/>
                                        </p:tgtEl>
                                        <p:attrNameLst>
                                          <p:attrName>ppt_x</p:attrName>
                                        </p:attrNameLst>
                                      </p:cBhvr>
                                      <p:tavLst>
                                        <p:tav tm="0">
                                          <p:val>
                                            <p:strVal val="#ppt_x-#ppt_w/2"/>
                                          </p:val>
                                        </p:tav>
                                        <p:tav tm="100000">
                                          <p:val>
                                            <p:strVal val="#ppt_x"/>
                                          </p:val>
                                        </p:tav>
                                      </p:tavLst>
                                    </p:anim>
                                    <p:anim calcmode="lin" valueType="num">
                                      <p:cBhvr>
                                        <p:cTn id="8" dur="500" fill="hold"/>
                                        <p:tgtEl>
                                          <p:spTgt spid="128005"/>
                                        </p:tgtEl>
                                        <p:attrNameLst>
                                          <p:attrName>ppt_y</p:attrName>
                                        </p:attrNameLst>
                                      </p:cBhvr>
                                      <p:tavLst>
                                        <p:tav tm="0">
                                          <p:val>
                                            <p:strVal val="#ppt_y"/>
                                          </p:val>
                                        </p:tav>
                                        <p:tav tm="100000">
                                          <p:val>
                                            <p:strVal val="#ppt_y"/>
                                          </p:val>
                                        </p:tav>
                                      </p:tavLst>
                                    </p:anim>
                                    <p:anim calcmode="lin" valueType="num">
                                      <p:cBhvr>
                                        <p:cTn id="9" dur="500" fill="hold"/>
                                        <p:tgtEl>
                                          <p:spTgt spid="128005"/>
                                        </p:tgtEl>
                                        <p:attrNameLst>
                                          <p:attrName>ppt_w</p:attrName>
                                        </p:attrNameLst>
                                      </p:cBhvr>
                                      <p:tavLst>
                                        <p:tav tm="0">
                                          <p:val>
                                            <p:fltVal val="0"/>
                                          </p:val>
                                        </p:tav>
                                        <p:tav tm="100000">
                                          <p:val>
                                            <p:strVal val="#ppt_w"/>
                                          </p:val>
                                        </p:tav>
                                      </p:tavLst>
                                    </p:anim>
                                    <p:anim calcmode="lin" valueType="num">
                                      <p:cBhvr>
                                        <p:cTn id="10" dur="500" fill="hold"/>
                                        <p:tgtEl>
                                          <p:spTgt spid="12800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28006"/>
                                        </p:tgtEl>
                                        <p:attrNameLst>
                                          <p:attrName>style.visibility</p:attrName>
                                        </p:attrNameLst>
                                      </p:cBhvr>
                                      <p:to>
                                        <p:strVal val="visible"/>
                                      </p:to>
                                    </p:set>
                                    <p:anim calcmode="lin" valueType="num">
                                      <p:cBhvr>
                                        <p:cTn id="15" dur="500" fill="hold"/>
                                        <p:tgtEl>
                                          <p:spTgt spid="128006"/>
                                        </p:tgtEl>
                                        <p:attrNameLst>
                                          <p:attrName>ppt_x</p:attrName>
                                        </p:attrNameLst>
                                      </p:cBhvr>
                                      <p:tavLst>
                                        <p:tav tm="0">
                                          <p:val>
                                            <p:strVal val="#ppt_x-#ppt_w/2"/>
                                          </p:val>
                                        </p:tav>
                                        <p:tav tm="100000">
                                          <p:val>
                                            <p:strVal val="#ppt_x"/>
                                          </p:val>
                                        </p:tav>
                                      </p:tavLst>
                                    </p:anim>
                                    <p:anim calcmode="lin" valueType="num">
                                      <p:cBhvr>
                                        <p:cTn id="16" dur="500" fill="hold"/>
                                        <p:tgtEl>
                                          <p:spTgt spid="128006"/>
                                        </p:tgtEl>
                                        <p:attrNameLst>
                                          <p:attrName>ppt_y</p:attrName>
                                        </p:attrNameLst>
                                      </p:cBhvr>
                                      <p:tavLst>
                                        <p:tav tm="0">
                                          <p:val>
                                            <p:strVal val="#ppt_y"/>
                                          </p:val>
                                        </p:tav>
                                        <p:tav tm="100000">
                                          <p:val>
                                            <p:strVal val="#ppt_y"/>
                                          </p:val>
                                        </p:tav>
                                      </p:tavLst>
                                    </p:anim>
                                    <p:anim calcmode="lin" valueType="num">
                                      <p:cBhvr>
                                        <p:cTn id="17" dur="500" fill="hold"/>
                                        <p:tgtEl>
                                          <p:spTgt spid="128006"/>
                                        </p:tgtEl>
                                        <p:attrNameLst>
                                          <p:attrName>ppt_w</p:attrName>
                                        </p:attrNameLst>
                                      </p:cBhvr>
                                      <p:tavLst>
                                        <p:tav tm="0">
                                          <p:val>
                                            <p:fltVal val="0"/>
                                          </p:val>
                                        </p:tav>
                                        <p:tav tm="100000">
                                          <p:val>
                                            <p:strVal val="#ppt_w"/>
                                          </p:val>
                                        </p:tav>
                                      </p:tavLst>
                                    </p:anim>
                                    <p:anim calcmode="lin" valueType="num">
                                      <p:cBhvr>
                                        <p:cTn id="18" dur="500" fill="hold"/>
                                        <p:tgtEl>
                                          <p:spTgt spid="12800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28008"/>
                                        </p:tgtEl>
                                        <p:attrNameLst>
                                          <p:attrName>style.visibility</p:attrName>
                                        </p:attrNameLst>
                                      </p:cBhvr>
                                      <p:to>
                                        <p:strVal val="visible"/>
                                      </p:to>
                                    </p:set>
                                    <p:animEffect transition="in" filter="strips(downRight)">
                                      <p:cBhvr>
                                        <p:cTn id="23" dur="500"/>
                                        <p:tgtEl>
                                          <p:spTgt spid="128008"/>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28007"/>
                                        </p:tgtEl>
                                        <p:attrNameLst>
                                          <p:attrName>style.visibility</p:attrName>
                                        </p:attrNameLst>
                                      </p:cBhvr>
                                      <p:to>
                                        <p:strVal val="visible"/>
                                      </p:to>
                                    </p:set>
                                    <p:animEffect transition="in" filter="strips(downRight)">
                                      <p:cBhvr>
                                        <p:cTn id="28" dur="500"/>
                                        <p:tgtEl>
                                          <p:spTgt spid="128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autoUpdateAnimBg="0"/>
      <p:bldP spid="128006" grpId="0" autoUpdateAnimBg="0"/>
      <p:bldP spid="128007" grpId="0" autoUpdateAnimBg="0"/>
      <p:bldP spid="12800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152400"/>
            <a:ext cx="8382000" cy="838200"/>
          </a:xfrm>
        </p:spPr>
        <p:txBody>
          <a:bodyPr/>
          <a:lstStyle/>
          <a:p>
            <a:r>
              <a:rPr lang="zh-CN" altLang="en-US">
                <a:solidFill>
                  <a:srgbClr val="A50021"/>
                </a:solidFill>
              </a:rPr>
              <a:t>分块查找时间复杂度分析</a:t>
            </a:r>
          </a:p>
        </p:txBody>
      </p:sp>
      <p:sp>
        <p:nvSpPr>
          <p:cNvPr id="129028" name="Text Box 4"/>
          <p:cNvSpPr txBox="1">
            <a:spLocks noChangeArrowheads="1"/>
          </p:cNvSpPr>
          <p:nvPr/>
        </p:nvSpPr>
        <p:spPr bwMode="auto">
          <a:xfrm>
            <a:off x="457200" y="996950"/>
            <a:ext cx="8001000" cy="1931988"/>
          </a:xfrm>
          <a:prstGeom prst="rect">
            <a:avLst/>
          </a:prstGeom>
          <a:solidFill>
            <a:srgbClr val="FFFF99">
              <a:alpha val="50000"/>
            </a:srgbClr>
          </a:solidFill>
          <a:ln w="25400">
            <a:solidFill>
              <a:srgbClr val="800000"/>
            </a:solidFill>
            <a:miter lim="800000"/>
            <a:headEnd/>
            <a:tailEnd/>
          </a:ln>
          <a:effectLst/>
        </p:spPr>
        <p:txBody>
          <a:bodyPr>
            <a:spAutoFit/>
          </a:bodyPr>
          <a:lstStyle/>
          <a:p>
            <a:pPr>
              <a:lnSpc>
                <a:spcPct val="110000"/>
              </a:lnSpc>
            </a:pPr>
            <a:r>
              <a:rPr lang="zh-CN" altLang="en-US" sz="3600" b="1">
                <a:solidFill>
                  <a:srgbClr val="800000"/>
                </a:solidFill>
                <a:ea typeface="楷体_GB2312" pitchFamily="49" charset="-122"/>
              </a:rPr>
              <a:t>分块查找的平均查找长度 </a:t>
            </a:r>
            <a:r>
              <a:rPr lang="en-US" altLang="zh-CN" sz="3600" b="1">
                <a:solidFill>
                  <a:srgbClr val="800000"/>
                </a:solidFill>
                <a:ea typeface="楷体_GB2312" pitchFamily="49" charset="-122"/>
              </a:rPr>
              <a:t>=</a:t>
            </a:r>
            <a:endParaRPr lang="en-US" altLang="zh-CN" sz="3600">
              <a:solidFill>
                <a:srgbClr val="800000"/>
              </a:solidFill>
              <a:ea typeface="楷体_GB2312" pitchFamily="49" charset="-122"/>
            </a:endParaRPr>
          </a:p>
          <a:p>
            <a:pPr>
              <a:lnSpc>
                <a:spcPct val="110000"/>
              </a:lnSpc>
            </a:pPr>
            <a:r>
              <a:rPr lang="en-US" altLang="zh-CN" sz="3600">
                <a:ea typeface="楷体_GB2312" pitchFamily="49" charset="-122"/>
              </a:rPr>
              <a:t>           </a:t>
            </a:r>
            <a:r>
              <a:rPr lang="zh-CN" altLang="en-US" sz="3600" b="1">
                <a:solidFill>
                  <a:srgbClr val="3333CC"/>
                </a:solidFill>
                <a:ea typeface="楷体_GB2312" pitchFamily="49" charset="-122"/>
              </a:rPr>
              <a:t>查找“索引”的平均查找长度</a:t>
            </a:r>
            <a:endParaRPr lang="zh-CN" altLang="en-US" sz="3600">
              <a:solidFill>
                <a:srgbClr val="3333CC"/>
              </a:solidFill>
              <a:ea typeface="楷体_GB2312" pitchFamily="49" charset="-122"/>
            </a:endParaRPr>
          </a:p>
          <a:p>
            <a:pPr>
              <a:lnSpc>
                <a:spcPct val="110000"/>
              </a:lnSpc>
            </a:pPr>
            <a:r>
              <a:rPr lang="zh-CN" altLang="en-US" sz="3600">
                <a:ea typeface="楷体_GB2312" pitchFamily="49" charset="-122"/>
              </a:rPr>
              <a:t>           </a:t>
            </a:r>
            <a:r>
              <a:rPr lang="en-US" altLang="zh-CN" sz="3600" b="1">
                <a:solidFill>
                  <a:srgbClr val="006600"/>
                </a:solidFill>
                <a:ea typeface="楷体_GB2312" pitchFamily="49" charset="-122"/>
              </a:rPr>
              <a:t>+  “</a:t>
            </a:r>
            <a:r>
              <a:rPr lang="zh-CN" altLang="en-US" sz="3600" b="1">
                <a:solidFill>
                  <a:srgbClr val="006600"/>
                </a:solidFill>
                <a:ea typeface="楷体_GB2312" pitchFamily="49" charset="-122"/>
              </a:rPr>
              <a:t>块内” 查找的平均查找长度</a:t>
            </a:r>
          </a:p>
        </p:txBody>
      </p:sp>
      <p:sp>
        <p:nvSpPr>
          <p:cNvPr id="129029" name="Rectangle 5"/>
          <p:cNvSpPr>
            <a:spLocks noChangeArrowheads="1"/>
          </p:cNvSpPr>
          <p:nvPr/>
        </p:nvSpPr>
        <p:spPr bwMode="auto">
          <a:xfrm>
            <a:off x="304800" y="2981325"/>
            <a:ext cx="8458200" cy="1971675"/>
          </a:xfrm>
          <a:prstGeom prst="rect">
            <a:avLst/>
          </a:prstGeom>
          <a:noFill/>
          <a:ln w="9525">
            <a:noFill/>
            <a:miter lim="800000"/>
            <a:headEnd/>
            <a:tailEnd/>
          </a:ln>
          <a:effectLst/>
        </p:spPr>
        <p:txBody>
          <a:bodyPr>
            <a:spAutoFit/>
          </a:bodyPr>
          <a:lstStyle/>
          <a:p>
            <a:pPr>
              <a:lnSpc>
                <a:spcPct val="110000"/>
              </a:lnSpc>
            </a:pPr>
            <a:r>
              <a:rPr lang="en-US" altLang="zh-CN" sz="4000" b="1" dirty="0">
                <a:ea typeface="楷体_GB2312" pitchFamily="49" charset="-122"/>
              </a:rPr>
              <a:t>     </a:t>
            </a:r>
            <a:r>
              <a:rPr lang="zh-CN" altLang="en-US" sz="3600" b="1" dirty="0">
                <a:ea typeface="楷体_GB2312" pitchFamily="49" charset="-122"/>
              </a:rPr>
              <a:t>若</a:t>
            </a:r>
            <a:r>
              <a:rPr lang="en-US" altLang="zh-CN" sz="3600" b="1" dirty="0">
                <a:ea typeface="楷体_GB2312" pitchFamily="49" charset="-122"/>
              </a:rPr>
              <a:t>n</a:t>
            </a:r>
            <a:r>
              <a:rPr lang="zh-CN" altLang="en-US" sz="3600" b="1" dirty="0">
                <a:ea typeface="楷体_GB2312" pitchFamily="49" charset="-122"/>
              </a:rPr>
              <a:t>个记录分为</a:t>
            </a:r>
            <a:r>
              <a:rPr lang="en-US" altLang="zh-CN" sz="3600" b="1" dirty="0">
                <a:ea typeface="楷体_GB2312" pitchFamily="49" charset="-122"/>
              </a:rPr>
              <a:t>b</a:t>
            </a:r>
            <a:r>
              <a:rPr lang="zh-CN" altLang="en-US" sz="3600" b="1" dirty="0">
                <a:ea typeface="楷体_GB2312" pitchFamily="49" charset="-122"/>
              </a:rPr>
              <a:t>块，每块含</a:t>
            </a:r>
            <a:r>
              <a:rPr lang="en-US" altLang="zh-CN" sz="3600" b="1" dirty="0">
                <a:ea typeface="楷体_GB2312" pitchFamily="49" charset="-122"/>
              </a:rPr>
              <a:t>s</a:t>
            </a:r>
            <a:r>
              <a:rPr lang="zh-CN" altLang="en-US" sz="3600" b="1" dirty="0">
                <a:ea typeface="楷体_GB2312" pitchFamily="49" charset="-122"/>
              </a:rPr>
              <a:t>个记录，则等概率情况下</a:t>
            </a:r>
            <a:r>
              <a:rPr lang="en-US" altLang="zh-CN" sz="3600" b="1" dirty="0">
                <a:ea typeface="楷体_GB2312" pitchFamily="49" charset="-122"/>
              </a:rPr>
              <a:t>, </a:t>
            </a:r>
            <a:r>
              <a:rPr lang="zh-CN" altLang="en-US" sz="3600" b="1" dirty="0">
                <a:ea typeface="楷体_GB2312" pitchFamily="49" charset="-122"/>
              </a:rPr>
              <a:t>顺序查找索引时：</a:t>
            </a:r>
          </a:p>
          <a:p>
            <a:pPr>
              <a:lnSpc>
                <a:spcPct val="110000"/>
              </a:lnSpc>
            </a:pPr>
            <a:r>
              <a:rPr lang="zh-CN" altLang="en-US" sz="3600" b="1" dirty="0">
                <a:ea typeface="楷体_GB2312" pitchFamily="49" charset="-122"/>
              </a:rPr>
              <a:t>      </a:t>
            </a:r>
            <a:r>
              <a:rPr lang="en-US" altLang="zh-CN" sz="3600" b="1" dirty="0">
                <a:ea typeface="楷体_GB2312" pitchFamily="49" charset="-122"/>
              </a:rPr>
              <a:t>ASL=(b+1)/2+(s+1)/2 =(n/</a:t>
            </a:r>
            <a:r>
              <a:rPr lang="en-US" altLang="zh-CN" sz="3600" b="1" dirty="0" err="1">
                <a:ea typeface="楷体_GB2312" pitchFamily="49" charset="-122"/>
              </a:rPr>
              <a:t>s+s</a:t>
            </a:r>
            <a:r>
              <a:rPr lang="en-US" altLang="zh-CN" sz="3600" b="1" dirty="0">
                <a:ea typeface="楷体_GB2312" pitchFamily="49" charset="-122"/>
              </a:rPr>
              <a:t>)/2+1</a:t>
            </a:r>
          </a:p>
        </p:txBody>
      </p:sp>
      <p:grpSp>
        <p:nvGrpSpPr>
          <p:cNvPr id="129030" name="Group 6"/>
          <p:cNvGrpSpPr>
            <a:grpSpLocks/>
          </p:cNvGrpSpPr>
          <p:nvPr/>
        </p:nvGrpSpPr>
        <p:grpSpPr bwMode="auto">
          <a:xfrm>
            <a:off x="152400" y="5002213"/>
            <a:ext cx="8845550" cy="788987"/>
            <a:chOff x="144" y="2976"/>
            <a:chExt cx="5572" cy="497"/>
          </a:xfrm>
        </p:grpSpPr>
        <p:sp>
          <p:nvSpPr>
            <p:cNvPr id="129031" name="Rectangle 7"/>
            <p:cNvSpPr>
              <a:spLocks noChangeArrowheads="1"/>
            </p:cNvSpPr>
            <p:nvPr/>
          </p:nvSpPr>
          <p:spPr bwMode="auto">
            <a:xfrm>
              <a:off x="144" y="2976"/>
              <a:ext cx="5572" cy="497"/>
            </a:xfrm>
            <a:prstGeom prst="rect">
              <a:avLst/>
            </a:prstGeom>
            <a:noFill/>
            <a:ln w="9525">
              <a:solidFill>
                <a:srgbClr val="A50021"/>
              </a:solidFill>
              <a:miter lim="800000"/>
              <a:headEnd/>
              <a:tailEnd/>
            </a:ln>
            <a:effectLst/>
          </p:spPr>
          <p:txBody>
            <a:bodyPr wrap="none">
              <a:spAutoFit/>
            </a:bodyPr>
            <a:lstStyle/>
            <a:p>
              <a:pPr>
                <a:lnSpc>
                  <a:spcPct val="125000"/>
                </a:lnSpc>
              </a:pPr>
              <a:r>
                <a:rPr lang="en-US" altLang="zh-CN" sz="3600" b="1">
                  <a:ea typeface="楷体_GB2312" pitchFamily="49" charset="-122"/>
                </a:rPr>
                <a:t> </a:t>
              </a:r>
              <a:r>
                <a:rPr lang="zh-CN" altLang="en-US" sz="3600" b="1">
                  <a:solidFill>
                    <a:srgbClr val="A50021"/>
                  </a:solidFill>
                  <a:ea typeface="楷体_GB2312" pitchFamily="49" charset="-122"/>
                </a:rPr>
                <a:t>可以证明：当</a:t>
              </a:r>
              <a:r>
                <a:rPr lang="en-US" altLang="zh-CN" sz="3600" b="1">
                  <a:solidFill>
                    <a:srgbClr val="A50021"/>
                  </a:solidFill>
                  <a:ea typeface="楷体_GB2312" pitchFamily="49" charset="-122"/>
                </a:rPr>
                <a:t>s=√n </a:t>
              </a:r>
              <a:r>
                <a:rPr lang="zh-CN" altLang="en-US" sz="3600" b="1">
                  <a:solidFill>
                    <a:srgbClr val="A50021"/>
                  </a:solidFill>
                  <a:ea typeface="楷体_GB2312" pitchFamily="49" charset="-122"/>
                </a:rPr>
                <a:t>时</a:t>
              </a:r>
              <a:r>
                <a:rPr lang="en-US" altLang="zh-CN" sz="3600" b="1">
                  <a:solidFill>
                    <a:srgbClr val="A50021"/>
                  </a:solidFill>
                  <a:ea typeface="楷体_GB2312" pitchFamily="49" charset="-122"/>
                </a:rPr>
                <a:t>,ASL</a:t>
              </a:r>
              <a:r>
                <a:rPr lang="zh-CN" altLang="en-US" sz="3600" b="1">
                  <a:solidFill>
                    <a:srgbClr val="A50021"/>
                  </a:solidFill>
                  <a:ea typeface="楷体_GB2312" pitchFamily="49" charset="-122"/>
                </a:rPr>
                <a:t>取最小值√</a:t>
              </a:r>
              <a:r>
                <a:rPr lang="en-US" altLang="zh-CN" sz="3600" b="1">
                  <a:solidFill>
                    <a:srgbClr val="A50021"/>
                  </a:solidFill>
                  <a:ea typeface="楷体_GB2312" pitchFamily="49" charset="-122"/>
                </a:rPr>
                <a:t>n+1</a:t>
              </a:r>
            </a:p>
          </p:txBody>
        </p:sp>
        <p:sp>
          <p:nvSpPr>
            <p:cNvPr id="129032" name="Line 8"/>
            <p:cNvSpPr>
              <a:spLocks noChangeShapeType="1"/>
            </p:cNvSpPr>
            <p:nvPr/>
          </p:nvSpPr>
          <p:spPr bwMode="auto">
            <a:xfrm flipV="1">
              <a:off x="2445" y="3089"/>
              <a:ext cx="240" cy="0"/>
            </a:xfrm>
            <a:prstGeom prst="line">
              <a:avLst/>
            </a:prstGeom>
            <a:noFill/>
            <a:ln w="28575">
              <a:solidFill>
                <a:srgbClr val="A50021"/>
              </a:solidFill>
              <a:round/>
              <a:headEnd/>
              <a:tailEnd/>
            </a:ln>
            <a:effectLst/>
          </p:spPr>
          <p:txBody>
            <a:bodyPr>
              <a:spAutoFit/>
            </a:bodyPr>
            <a:lstStyle/>
            <a:p>
              <a:endParaRPr lang="zh-CN" altLang="en-US"/>
            </a:p>
          </p:txBody>
        </p:sp>
        <p:sp>
          <p:nvSpPr>
            <p:cNvPr id="129033" name="Line 9"/>
            <p:cNvSpPr>
              <a:spLocks noChangeShapeType="1"/>
            </p:cNvSpPr>
            <p:nvPr/>
          </p:nvSpPr>
          <p:spPr bwMode="auto">
            <a:xfrm>
              <a:off x="4929" y="3089"/>
              <a:ext cx="240" cy="0"/>
            </a:xfrm>
            <a:prstGeom prst="line">
              <a:avLst/>
            </a:prstGeom>
            <a:noFill/>
            <a:ln w="28575">
              <a:solidFill>
                <a:srgbClr val="A50021"/>
              </a:solidFill>
              <a:round/>
              <a:headEnd/>
              <a:tailEnd/>
            </a:ln>
            <a:effectLst/>
          </p:spPr>
          <p:txBody>
            <a:bodyPr>
              <a:spAutoFit/>
            </a:bodyPr>
            <a:lstStyle/>
            <a:p>
              <a:endParaRPr lang="zh-CN" altLang="en-US"/>
            </a:p>
          </p:txBody>
        </p:sp>
      </p:grpSp>
      <p:grpSp>
        <p:nvGrpSpPr>
          <p:cNvPr id="129034" name="Group 10"/>
          <p:cNvGrpSpPr>
            <a:grpSpLocks/>
          </p:cNvGrpSpPr>
          <p:nvPr/>
        </p:nvGrpSpPr>
        <p:grpSpPr bwMode="auto">
          <a:xfrm>
            <a:off x="381000" y="5468938"/>
            <a:ext cx="8013700" cy="1008062"/>
            <a:chOff x="240" y="3445"/>
            <a:chExt cx="5048" cy="635"/>
          </a:xfrm>
        </p:grpSpPr>
        <p:sp>
          <p:nvSpPr>
            <p:cNvPr id="129035" name="Rectangle 11"/>
            <p:cNvSpPr>
              <a:spLocks noChangeArrowheads="1"/>
            </p:cNvSpPr>
            <p:nvPr/>
          </p:nvSpPr>
          <p:spPr bwMode="auto">
            <a:xfrm>
              <a:off x="240" y="3641"/>
              <a:ext cx="5048" cy="439"/>
            </a:xfrm>
            <a:prstGeom prst="rect">
              <a:avLst/>
            </a:prstGeom>
            <a:noFill/>
            <a:ln w="9525">
              <a:noFill/>
              <a:miter lim="800000"/>
              <a:headEnd/>
              <a:tailEnd/>
            </a:ln>
            <a:effectLst/>
          </p:spPr>
          <p:txBody>
            <a:bodyPr wrap="none">
              <a:spAutoFit/>
            </a:bodyPr>
            <a:lstStyle/>
            <a:p>
              <a:pPr>
                <a:lnSpc>
                  <a:spcPct val="110000"/>
                </a:lnSpc>
              </a:pPr>
              <a:r>
                <a:rPr lang="zh-CN" altLang="en-US" sz="3600" b="1">
                  <a:ea typeface="楷体_GB2312" pitchFamily="49" charset="-122"/>
                </a:rPr>
                <a:t>折半查找索引时：</a:t>
              </a:r>
              <a:r>
                <a:rPr lang="en-US" altLang="zh-CN" sz="3600" b="1">
                  <a:ea typeface="楷体_GB2312" pitchFamily="49" charset="-122"/>
                </a:rPr>
                <a:t>ASL=log</a:t>
              </a:r>
              <a:r>
                <a:rPr lang="en-US" altLang="zh-CN" sz="3600" b="1" baseline="-25000">
                  <a:ea typeface="楷体_GB2312" pitchFamily="49" charset="-122"/>
                </a:rPr>
                <a:t>2</a:t>
              </a:r>
              <a:r>
                <a:rPr lang="en-US" altLang="zh-CN" sz="3600" b="1">
                  <a:ea typeface="楷体_GB2312" pitchFamily="49" charset="-122"/>
                </a:rPr>
                <a:t>(n/s+1)+s/2 </a:t>
              </a:r>
            </a:p>
          </p:txBody>
        </p:sp>
        <p:sp>
          <p:nvSpPr>
            <p:cNvPr id="129036" name="Rectangle 12"/>
            <p:cNvSpPr>
              <a:spLocks noChangeArrowheads="1"/>
            </p:cNvSpPr>
            <p:nvPr/>
          </p:nvSpPr>
          <p:spPr bwMode="auto">
            <a:xfrm>
              <a:off x="3172" y="3445"/>
              <a:ext cx="188" cy="491"/>
            </a:xfrm>
            <a:prstGeom prst="rect">
              <a:avLst/>
            </a:prstGeom>
            <a:noFill/>
            <a:ln w="9525">
              <a:noFill/>
              <a:miter lim="800000"/>
              <a:headEnd/>
              <a:tailEnd/>
            </a:ln>
            <a:effectLst/>
          </p:spPr>
          <p:txBody>
            <a:bodyPr wrap="none">
              <a:spAutoFit/>
            </a:bodyPr>
            <a:lstStyle/>
            <a:p>
              <a:pPr>
                <a:lnSpc>
                  <a:spcPct val="125000"/>
                </a:lnSpc>
              </a:pPr>
              <a:r>
                <a:rPr lang="en-US" altLang="zh-CN" sz="3600" b="1">
                  <a:ea typeface="楷体_GB2312"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 calcmode="lin" valueType="num">
                                      <p:cBhvr additive="base">
                                        <p:cTn id="7" dur="500" fill="hold"/>
                                        <p:tgtEl>
                                          <p:spTgt spid="129028"/>
                                        </p:tgtEl>
                                        <p:attrNameLst>
                                          <p:attrName>ppt_x</p:attrName>
                                        </p:attrNameLst>
                                      </p:cBhvr>
                                      <p:tavLst>
                                        <p:tav tm="0">
                                          <p:val>
                                            <p:strVal val="0-#ppt_w/2"/>
                                          </p:val>
                                        </p:tav>
                                        <p:tav tm="100000">
                                          <p:val>
                                            <p:strVal val="#ppt_x"/>
                                          </p:val>
                                        </p:tav>
                                      </p:tavLst>
                                    </p:anim>
                                    <p:anim calcmode="lin" valueType="num">
                                      <p:cBhvr additive="base">
                                        <p:cTn id="8" dur="500" fill="hold"/>
                                        <p:tgtEl>
                                          <p:spTgt spid="1290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9"/>
                                        </p:tgtEl>
                                        <p:attrNameLst>
                                          <p:attrName>style.visibility</p:attrName>
                                        </p:attrNameLst>
                                      </p:cBhvr>
                                      <p:to>
                                        <p:strVal val="visible"/>
                                      </p:to>
                                    </p:set>
                                    <p:anim calcmode="lin" valueType="num">
                                      <p:cBhvr additive="base">
                                        <p:cTn id="13" dur="500" fill="hold"/>
                                        <p:tgtEl>
                                          <p:spTgt spid="129029"/>
                                        </p:tgtEl>
                                        <p:attrNameLst>
                                          <p:attrName>ppt_x</p:attrName>
                                        </p:attrNameLst>
                                      </p:cBhvr>
                                      <p:tavLst>
                                        <p:tav tm="0">
                                          <p:val>
                                            <p:strVal val="0-#ppt_w/2"/>
                                          </p:val>
                                        </p:tav>
                                        <p:tav tm="100000">
                                          <p:val>
                                            <p:strVal val="#ppt_x"/>
                                          </p:val>
                                        </p:tav>
                                      </p:tavLst>
                                    </p:anim>
                                    <p:anim calcmode="lin" valueType="num">
                                      <p:cBhvr additive="base">
                                        <p:cTn id="14" dur="500" fill="hold"/>
                                        <p:tgtEl>
                                          <p:spTgt spid="12902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9030"/>
                                        </p:tgtEl>
                                        <p:attrNameLst>
                                          <p:attrName>style.visibility</p:attrName>
                                        </p:attrNameLst>
                                      </p:cBhvr>
                                      <p:to>
                                        <p:strVal val="visible"/>
                                      </p:to>
                                    </p:set>
                                    <p:anim calcmode="lin" valueType="num">
                                      <p:cBhvr additive="base">
                                        <p:cTn id="19" dur="500" fill="hold"/>
                                        <p:tgtEl>
                                          <p:spTgt spid="129030"/>
                                        </p:tgtEl>
                                        <p:attrNameLst>
                                          <p:attrName>ppt_x</p:attrName>
                                        </p:attrNameLst>
                                      </p:cBhvr>
                                      <p:tavLst>
                                        <p:tav tm="0">
                                          <p:val>
                                            <p:strVal val="0-#ppt_w/2"/>
                                          </p:val>
                                        </p:tav>
                                        <p:tav tm="100000">
                                          <p:val>
                                            <p:strVal val="#ppt_x"/>
                                          </p:val>
                                        </p:tav>
                                      </p:tavLst>
                                    </p:anim>
                                    <p:anim calcmode="lin" valueType="num">
                                      <p:cBhvr additive="base">
                                        <p:cTn id="20" dur="500" fill="hold"/>
                                        <p:tgtEl>
                                          <p:spTgt spid="12903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9034"/>
                                        </p:tgtEl>
                                        <p:attrNameLst>
                                          <p:attrName>style.visibility</p:attrName>
                                        </p:attrNameLst>
                                      </p:cBhvr>
                                      <p:to>
                                        <p:strVal val="visible"/>
                                      </p:to>
                                    </p:set>
                                    <p:anim calcmode="lin" valueType="num">
                                      <p:cBhvr additive="base">
                                        <p:cTn id="25" dur="500" fill="hold"/>
                                        <p:tgtEl>
                                          <p:spTgt spid="129034"/>
                                        </p:tgtEl>
                                        <p:attrNameLst>
                                          <p:attrName>ppt_x</p:attrName>
                                        </p:attrNameLst>
                                      </p:cBhvr>
                                      <p:tavLst>
                                        <p:tav tm="0">
                                          <p:val>
                                            <p:strVal val="0-#ppt_w/2"/>
                                          </p:val>
                                        </p:tav>
                                        <p:tav tm="100000">
                                          <p:val>
                                            <p:strVal val="#ppt_x"/>
                                          </p:val>
                                        </p:tav>
                                      </p:tavLst>
                                    </p:anim>
                                    <p:anim calcmode="lin" valueType="num">
                                      <p:cBhvr additive="base">
                                        <p:cTn id="26" dur="500" fill="hold"/>
                                        <p:tgtEl>
                                          <p:spTgt spid="129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nimBg="1" autoUpdateAnimBg="0"/>
      <p:bldP spid="12902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838200" y="914400"/>
            <a:ext cx="7772400" cy="838200"/>
          </a:xfrm>
        </p:spPr>
        <p:txBody>
          <a:bodyPr/>
          <a:lstStyle/>
          <a:p>
            <a:r>
              <a:rPr lang="en-US" altLang="zh-CN">
                <a:solidFill>
                  <a:srgbClr val="FF030F"/>
                </a:solidFill>
                <a:latin typeface="楷体_GB2312" pitchFamily="49" charset="-122"/>
              </a:rPr>
              <a:t>8.3 </a:t>
            </a:r>
            <a:r>
              <a:rPr lang="zh-CN" altLang="en-US">
                <a:solidFill>
                  <a:srgbClr val="FF030F"/>
                </a:solidFill>
                <a:latin typeface="楷体_GB2312" pitchFamily="49" charset="-122"/>
              </a:rPr>
              <a:t>基于树的查找法</a:t>
            </a:r>
          </a:p>
        </p:txBody>
      </p:sp>
      <p:sp>
        <p:nvSpPr>
          <p:cNvPr id="132100" name="Rectangle 4"/>
          <p:cNvSpPr>
            <a:spLocks noChangeArrowheads="1"/>
          </p:cNvSpPr>
          <p:nvPr/>
        </p:nvSpPr>
        <p:spPr bwMode="auto">
          <a:xfrm>
            <a:off x="762000" y="1905000"/>
            <a:ext cx="6629400" cy="3352800"/>
          </a:xfrm>
          <a:prstGeom prst="rect">
            <a:avLst/>
          </a:prstGeom>
          <a:noFill/>
          <a:ln w="9525">
            <a:noFill/>
            <a:miter lim="800000"/>
            <a:headEnd/>
            <a:tailEnd/>
          </a:ln>
        </p:spPr>
        <p:txBody>
          <a:bodyPr/>
          <a:lstStyle/>
          <a:p>
            <a:pPr marL="457200" indent="-457200">
              <a:lnSpc>
                <a:spcPct val="130000"/>
              </a:lnSpc>
              <a:buClr>
                <a:srgbClr val="A50021"/>
              </a:buClr>
              <a:buSzPct val="75000"/>
              <a:buFont typeface="Wingdings" pitchFamily="2" charset="2"/>
              <a:buNone/>
            </a:pPr>
            <a:r>
              <a:rPr lang="en-US" altLang="zh-CN" sz="4000" b="1">
                <a:solidFill>
                  <a:srgbClr val="A50021"/>
                </a:solidFill>
                <a:latin typeface="楷体_GB2312" pitchFamily="49" charset="-122"/>
                <a:ea typeface="楷体_GB2312" pitchFamily="49" charset="-122"/>
              </a:rPr>
              <a:t>    </a:t>
            </a:r>
            <a:r>
              <a:rPr lang="zh-CN" altLang="en-US" sz="4000" b="1">
                <a:solidFill>
                  <a:srgbClr val="A50021"/>
                </a:solidFill>
                <a:latin typeface="楷体_GB2312" pitchFamily="49" charset="-122"/>
                <a:ea typeface="楷体_GB2312" pitchFamily="49" charset="-122"/>
              </a:rPr>
              <a:t>一、二叉排序树</a:t>
            </a:r>
          </a:p>
          <a:p>
            <a:pPr marL="457200" indent="-457200">
              <a:lnSpc>
                <a:spcPct val="130000"/>
              </a:lnSpc>
              <a:buClr>
                <a:srgbClr val="A50021"/>
              </a:buClr>
              <a:buSzPct val="75000"/>
              <a:buFont typeface="Wingdings" pitchFamily="2" charset="2"/>
              <a:buNone/>
            </a:pPr>
            <a:r>
              <a:rPr lang="zh-CN" altLang="en-US" sz="4000" b="1">
                <a:solidFill>
                  <a:srgbClr val="6600CC"/>
                </a:solidFill>
                <a:latin typeface="楷体_GB2312" pitchFamily="49" charset="-122"/>
                <a:ea typeface="楷体_GB2312" pitchFamily="49" charset="-122"/>
              </a:rPr>
              <a:t>    二、平衡二叉排序树</a:t>
            </a:r>
          </a:p>
          <a:p>
            <a:pPr marL="457200" indent="-457200">
              <a:lnSpc>
                <a:spcPct val="130000"/>
              </a:lnSpc>
              <a:buClr>
                <a:srgbClr val="A50021"/>
              </a:buClr>
              <a:buSzPct val="75000"/>
              <a:buFont typeface="Wingdings" pitchFamily="2" charset="2"/>
              <a:buNone/>
            </a:pPr>
            <a:r>
              <a:rPr lang="zh-CN" altLang="en-US" sz="4000" b="1">
                <a:solidFill>
                  <a:srgbClr val="6600CC"/>
                </a:solidFill>
                <a:latin typeface="楷体_GB2312" pitchFamily="49" charset="-122"/>
                <a:ea typeface="楷体_GB2312" pitchFamily="49" charset="-122"/>
              </a:rPr>
              <a:t>    三、</a:t>
            </a:r>
            <a:r>
              <a:rPr lang="en-US" altLang="zh-CN" sz="4000" b="1">
                <a:solidFill>
                  <a:srgbClr val="6600CC"/>
                </a:solidFill>
                <a:latin typeface="楷体_GB2312" pitchFamily="49" charset="-122"/>
                <a:ea typeface="楷体_GB2312" pitchFamily="49" charset="-122"/>
              </a:rPr>
              <a:t>B-</a:t>
            </a:r>
            <a:r>
              <a:rPr lang="zh-CN" altLang="en-US" sz="4000" b="1">
                <a:solidFill>
                  <a:srgbClr val="6600CC"/>
                </a:solidFill>
                <a:latin typeface="楷体_GB2312" pitchFamily="49" charset="-122"/>
                <a:ea typeface="楷体_GB2312" pitchFamily="49" charset="-122"/>
              </a:rPr>
              <a:t>树</a:t>
            </a:r>
          </a:p>
          <a:p>
            <a:pPr marL="457200" indent="-457200">
              <a:lnSpc>
                <a:spcPct val="130000"/>
              </a:lnSpc>
              <a:buClr>
                <a:srgbClr val="A50021"/>
              </a:buClr>
              <a:buSzPct val="75000"/>
              <a:buFont typeface="Wingdings" pitchFamily="2" charset="2"/>
              <a:buNone/>
            </a:pPr>
            <a:r>
              <a:rPr lang="zh-CN" altLang="en-US" sz="4000" b="1">
                <a:solidFill>
                  <a:srgbClr val="A50021"/>
                </a:solidFill>
                <a:latin typeface="楷体_GB2312" pitchFamily="49" charset="-122"/>
                <a:ea typeface="楷体_GB2312" pitchFamily="49" charset="-122"/>
              </a:rPr>
              <a:t>    </a:t>
            </a:r>
            <a:endParaRPr lang="zh-CN" altLang="en-US" sz="4000" b="1">
              <a:solidFill>
                <a:srgbClr val="00800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57200" y="838200"/>
            <a:ext cx="8458200" cy="838200"/>
          </a:xfrm>
        </p:spPr>
        <p:txBody>
          <a:bodyPr/>
          <a:lstStyle/>
          <a:p>
            <a:r>
              <a:rPr lang="en-US" altLang="zh-CN" sz="4400">
                <a:solidFill>
                  <a:srgbClr val="A50021"/>
                </a:solidFill>
                <a:ea typeface="隶书" pitchFamily="49" charset="-122"/>
              </a:rPr>
              <a:t>8. 3. 1 </a:t>
            </a:r>
            <a:r>
              <a:rPr lang="zh-CN" altLang="en-US" sz="4400">
                <a:solidFill>
                  <a:srgbClr val="A50021"/>
                </a:solidFill>
                <a:ea typeface="隶书" pitchFamily="49" charset="-122"/>
              </a:rPr>
              <a:t>二叉排序树</a:t>
            </a:r>
            <a:r>
              <a:rPr lang="zh-CN" altLang="en-US" sz="4400">
                <a:solidFill>
                  <a:srgbClr val="3333CC"/>
                </a:solidFill>
                <a:ea typeface="隶书" pitchFamily="49" charset="-122"/>
              </a:rPr>
              <a:t>（二叉查找树）</a:t>
            </a:r>
          </a:p>
        </p:txBody>
      </p:sp>
      <p:sp>
        <p:nvSpPr>
          <p:cNvPr id="133125" name="Text Box 5">
            <a:hlinkClick r:id="" action="ppaction://hlinkshowjump?jump=nextslide"/>
          </p:cNvPr>
          <p:cNvSpPr txBox="1">
            <a:spLocks noChangeArrowheads="1"/>
          </p:cNvSpPr>
          <p:nvPr/>
        </p:nvSpPr>
        <p:spPr bwMode="auto">
          <a:xfrm>
            <a:off x="1939925" y="2057400"/>
            <a:ext cx="2308225" cy="701675"/>
          </a:xfrm>
          <a:prstGeom prst="rect">
            <a:avLst/>
          </a:prstGeom>
          <a:noFill/>
          <a:ln w="9525">
            <a:noFill/>
            <a:miter lim="800000"/>
            <a:headEnd/>
            <a:tailEnd/>
          </a:ln>
          <a:effectLst/>
        </p:spPr>
        <p:txBody>
          <a:bodyPr>
            <a:spAutoFit/>
          </a:bodyPr>
          <a:lstStyle/>
          <a:p>
            <a:r>
              <a:rPr lang="zh-CN" altLang="en-US" sz="4000" b="1">
                <a:solidFill>
                  <a:srgbClr val="6600CC"/>
                </a:solidFill>
                <a:ea typeface="楷体_GB2312" pitchFamily="49" charset="-122"/>
              </a:rPr>
              <a:t>一、定义</a:t>
            </a:r>
            <a:endParaRPr lang="zh-CN" altLang="en-US" sz="4000" b="1">
              <a:solidFill>
                <a:srgbClr val="FF00FF"/>
              </a:solidFill>
              <a:ea typeface="楷体_GB2312" pitchFamily="49" charset="-122"/>
            </a:endParaRPr>
          </a:p>
        </p:txBody>
      </p:sp>
      <p:sp>
        <p:nvSpPr>
          <p:cNvPr id="133126" name="Rectangle 6">
            <a:hlinkClick r:id="rId2" action="ppaction://hlinksldjump"/>
          </p:cNvPr>
          <p:cNvSpPr>
            <a:spLocks noChangeArrowheads="1"/>
          </p:cNvSpPr>
          <p:nvPr/>
        </p:nvSpPr>
        <p:spPr bwMode="auto">
          <a:xfrm>
            <a:off x="2590800" y="2819400"/>
            <a:ext cx="4162425" cy="701675"/>
          </a:xfrm>
          <a:prstGeom prst="rect">
            <a:avLst/>
          </a:prstGeom>
          <a:noFill/>
          <a:ln w="9525">
            <a:noFill/>
            <a:miter lim="800000"/>
            <a:headEnd/>
            <a:tailEnd/>
          </a:ln>
          <a:effectLst/>
        </p:spPr>
        <p:txBody>
          <a:bodyPr>
            <a:spAutoFit/>
          </a:bodyPr>
          <a:lstStyle/>
          <a:p>
            <a:r>
              <a:rPr lang="zh-CN" altLang="en-US" sz="4000" b="1">
                <a:solidFill>
                  <a:srgbClr val="6600CC"/>
                </a:solidFill>
                <a:ea typeface="楷体_GB2312" pitchFamily="49" charset="-122"/>
              </a:rPr>
              <a:t>二、查找</a:t>
            </a:r>
          </a:p>
        </p:txBody>
      </p:sp>
      <p:sp>
        <p:nvSpPr>
          <p:cNvPr id="133127" name="Text Box 7">
            <a:hlinkClick r:id="rId3" action="ppaction://hlinksldjump"/>
          </p:cNvPr>
          <p:cNvSpPr txBox="1">
            <a:spLocks noChangeArrowheads="1"/>
          </p:cNvSpPr>
          <p:nvPr/>
        </p:nvSpPr>
        <p:spPr bwMode="auto">
          <a:xfrm>
            <a:off x="3200400" y="3581400"/>
            <a:ext cx="3505200" cy="701675"/>
          </a:xfrm>
          <a:prstGeom prst="rect">
            <a:avLst/>
          </a:prstGeom>
          <a:noFill/>
          <a:ln w="9525">
            <a:noFill/>
            <a:miter lim="800000"/>
            <a:headEnd/>
            <a:tailEnd/>
          </a:ln>
          <a:effectLst/>
        </p:spPr>
        <p:txBody>
          <a:bodyPr>
            <a:spAutoFit/>
          </a:bodyPr>
          <a:lstStyle/>
          <a:p>
            <a:r>
              <a:rPr lang="zh-CN" altLang="en-US" sz="4000" b="1">
                <a:solidFill>
                  <a:srgbClr val="6600CC"/>
                </a:solidFill>
                <a:ea typeface="楷体_GB2312" pitchFamily="49" charset="-122"/>
              </a:rPr>
              <a:t>三、插入</a:t>
            </a:r>
          </a:p>
        </p:txBody>
      </p:sp>
      <p:sp>
        <p:nvSpPr>
          <p:cNvPr id="133128" name="Text Box 8">
            <a:hlinkClick r:id="rId4" action="ppaction://hlinksldjump"/>
          </p:cNvPr>
          <p:cNvSpPr txBox="1">
            <a:spLocks noChangeArrowheads="1"/>
          </p:cNvSpPr>
          <p:nvPr/>
        </p:nvSpPr>
        <p:spPr bwMode="auto">
          <a:xfrm>
            <a:off x="3810000" y="4343400"/>
            <a:ext cx="3505200" cy="701675"/>
          </a:xfrm>
          <a:prstGeom prst="rect">
            <a:avLst/>
          </a:prstGeom>
          <a:noFill/>
          <a:ln w="9525">
            <a:noFill/>
            <a:miter lim="800000"/>
            <a:headEnd/>
            <a:tailEnd/>
          </a:ln>
          <a:effectLst/>
        </p:spPr>
        <p:txBody>
          <a:bodyPr>
            <a:spAutoFit/>
          </a:bodyPr>
          <a:lstStyle/>
          <a:p>
            <a:r>
              <a:rPr lang="zh-CN" altLang="en-US" sz="4000" b="1">
                <a:solidFill>
                  <a:srgbClr val="6600CC"/>
                </a:solidFill>
                <a:ea typeface="楷体_GB2312" pitchFamily="49" charset="-122"/>
              </a:rPr>
              <a:t>四、删除</a:t>
            </a:r>
            <a:endParaRPr lang="zh-CN" altLang="en-US" sz="4000" b="1">
              <a:solidFill>
                <a:srgbClr val="FF00FF"/>
              </a:solidFill>
              <a:ea typeface="楷体_GB2312" pitchFamily="49" charset="-122"/>
            </a:endParaRPr>
          </a:p>
        </p:txBody>
      </p:sp>
      <p:sp>
        <p:nvSpPr>
          <p:cNvPr id="133129" name="Rectangle 9"/>
          <p:cNvSpPr>
            <a:spLocks noChangeArrowheads="1"/>
          </p:cNvSpPr>
          <p:nvPr/>
        </p:nvSpPr>
        <p:spPr bwMode="auto">
          <a:xfrm>
            <a:off x="4467225" y="5181600"/>
            <a:ext cx="3241675" cy="701675"/>
          </a:xfrm>
          <a:prstGeom prst="rect">
            <a:avLst/>
          </a:prstGeom>
          <a:noFill/>
          <a:ln w="9525">
            <a:noFill/>
            <a:miter lim="800000"/>
            <a:headEnd/>
            <a:tailEnd/>
          </a:ln>
          <a:effectLst/>
        </p:spPr>
        <p:txBody>
          <a:bodyPr wrap="none">
            <a:spAutoFit/>
          </a:bodyPr>
          <a:lstStyle/>
          <a:p>
            <a:r>
              <a:rPr lang="zh-CN" altLang="en-US" sz="4000" b="1">
                <a:solidFill>
                  <a:srgbClr val="6600CC"/>
                </a:solidFill>
                <a:ea typeface="楷体_GB2312" pitchFamily="49" charset="-122"/>
              </a:rPr>
              <a:t>五、性能分析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dissolve">
                                      <p:cBhvr>
                                        <p:cTn id="7" dur="500"/>
                                        <p:tgtEl>
                                          <p:spTgt spid="13312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33126"/>
                                        </p:tgtEl>
                                        <p:attrNameLst>
                                          <p:attrName>style.visibility</p:attrName>
                                        </p:attrNameLst>
                                      </p:cBhvr>
                                      <p:to>
                                        <p:strVal val="visible"/>
                                      </p:to>
                                    </p:set>
                                    <p:anim calcmode="lin" valueType="num">
                                      <p:cBhvr additive="base">
                                        <p:cTn id="11" dur="500" fill="hold"/>
                                        <p:tgtEl>
                                          <p:spTgt spid="133126"/>
                                        </p:tgtEl>
                                        <p:attrNameLst>
                                          <p:attrName>ppt_x</p:attrName>
                                        </p:attrNameLst>
                                      </p:cBhvr>
                                      <p:tavLst>
                                        <p:tav tm="0">
                                          <p:val>
                                            <p:strVal val="0-#ppt_w/2"/>
                                          </p:val>
                                        </p:tav>
                                        <p:tav tm="100000">
                                          <p:val>
                                            <p:strVal val="#ppt_x"/>
                                          </p:val>
                                        </p:tav>
                                      </p:tavLst>
                                    </p:anim>
                                    <p:anim calcmode="lin" valueType="num">
                                      <p:cBhvr additive="base">
                                        <p:cTn id="12" dur="500" fill="hold"/>
                                        <p:tgtEl>
                                          <p:spTgt spid="13312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133127"/>
                                        </p:tgtEl>
                                        <p:attrNameLst>
                                          <p:attrName>style.visibility</p:attrName>
                                        </p:attrNameLst>
                                      </p:cBhvr>
                                      <p:to>
                                        <p:strVal val="visible"/>
                                      </p:to>
                                    </p:set>
                                    <p:animEffect transition="in" filter="blinds(horizontal)">
                                      <p:cBhvr>
                                        <p:cTn id="16" dur="500"/>
                                        <p:tgtEl>
                                          <p:spTgt spid="133127"/>
                                        </p:tgtEl>
                                      </p:cBhvr>
                                    </p:animEffect>
                                  </p:child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33128"/>
                                        </p:tgtEl>
                                        <p:attrNameLst>
                                          <p:attrName>style.visibility</p:attrName>
                                        </p:attrNameLst>
                                      </p:cBhvr>
                                      <p:to>
                                        <p:strVal val="visible"/>
                                      </p:to>
                                    </p:set>
                                    <p:animEffect transition="in" filter="blinds(horizontal)">
                                      <p:cBhvr>
                                        <p:cTn id="20" dur="500"/>
                                        <p:tgtEl>
                                          <p:spTgt spid="133128"/>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33129"/>
                                        </p:tgtEl>
                                        <p:attrNameLst>
                                          <p:attrName>style.visibility</p:attrName>
                                        </p:attrNameLst>
                                      </p:cBhvr>
                                      <p:to>
                                        <p:strVal val="visible"/>
                                      </p:to>
                                    </p:set>
                                    <p:animEffect transition="in" filter="wipe(left)">
                                      <p:cBhvr>
                                        <p:cTn id="24" dur="500"/>
                                        <p:tgtEl>
                                          <p:spTgt spid="133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utoUpdateAnimBg="0"/>
      <p:bldP spid="133126" grpId="0" autoUpdateAnimBg="0"/>
      <p:bldP spid="133127" grpId="0" autoUpdateAnimBg="0"/>
      <p:bldP spid="133128" grpId="0" autoUpdateAnimBg="0"/>
      <p:bldP spid="13312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457200"/>
            <a:ext cx="7772400" cy="838200"/>
          </a:xfrm>
        </p:spPr>
        <p:txBody>
          <a:bodyPr/>
          <a:lstStyle/>
          <a:p>
            <a:r>
              <a:rPr lang="zh-CN" altLang="en-US" sz="4800">
                <a:solidFill>
                  <a:srgbClr val="FF0000"/>
                </a:solidFill>
              </a:rPr>
              <a:t>一、定义：</a:t>
            </a:r>
          </a:p>
        </p:txBody>
      </p:sp>
      <p:sp>
        <p:nvSpPr>
          <p:cNvPr id="134148" name="Text Box 4"/>
          <p:cNvSpPr txBox="1">
            <a:spLocks noChangeArrowheads="1"/>
          </p:cNvSpPr>
          <p:nvPr/>
        </p:nvSpPr>
        <p:spPr bwMode="auto">
          <a:xfrm>
            <a:off x="381000" y="2895600"/>
            <a:ext cx="8439150" cy="1190625"/>
          </a:xfrm>
          <a:prstGeom prst="rect">
            <a:avLst/>
          </a:prstGeom>
          <a:noFill/>
          <a:ln w="9525">
            <a:noFill/>
            <a:miter lim="800000"/>
            <a:headEnd/>
            <a:tailEnd/>
          </a:ln>
          <a:effectLst/>
        </p:spPr>
        <p:txBody>
          <a:bodyPr>
            <a:spAutoFit/>
          </a:bodyPr>
          <a:lstStyle/>
          <a:p>
            <a:r>
              <a:rPr lang="zh-CN" altLang="en-US" sz="3600" b="1">
                <a:solidFill>
                  <a:srgbClr val="A50021"/>
                </a:solidFill>
                <a:ea typeface="楷体_GB2312" pitchFamily="49" charset="-122"/>
              </a:rPr>
              <a:t>（</a:t>
            </a:r>
            <a:r>
              <a:rPr lang="en-US" altLang="zh-CN" sz="3600" b="1">
                <a:solidFill>
                  <a:srgbClr val="A50021"/>
                </a:solidFill>
                <a:ea typeface="楷体_GB2312" pitchFamily="49" charset="-122"/>
              </a:rPr>
              <a:t>1</a:t>
            </a:r>
            <a:r>
              <a:rPr lang="zh-CN" altLang="en-US" sz="3600" b="1">
                <a:solidFill>
                  <a:srgbClr val="A50021"/>
                </a:solidFill>
                <a:ea typeface="楷体_GB2312" pitchFamily="49" charset="-122"/>
              </a:rPr>
              <a:t>）若左子树不空，则左子树上</a:t>
            </a:r>
            <a:r>
              <a:rPr lang="zh-CN" altLang="en-US" sz="3600" b="1">
                <a:solidFill>
                  <a:srgbClr val="0000FF"/>
                </a:solidFill>
                <a:ea typeface="楷体_GB2312" pitchFamily="49" charset="-122"/>
              </a:rPr>
              <a:t>所有</a:t>
            </a:r>
            <a:r>
              <a:rPr lang="zh-CN" altLang="en-US" sz="3600" b="1">
                <a:solidFill>
                  <a:srgbClr val="A50021"/>
                </a:solidFill>
                <a:ea typeface="楷体_GB2312" pitchFamily="49" charset="-122"/>
              </a:rPr>
              <a:t>结</a:t>
            </a:r>
          </a:p>
          <a:p>
            <a:r>
              <a:rPr lang="zh-CN" altLang="en-US" sz="3600" b="1">
                <a:solidFill>
                  <a:srgbClr val="A50021"/>
                </a:solidFill>
                <a:ea typeface="楷体_GB2312" pitchFamily="49" charset="-122"/>
              </a:rPr>
              <a:t>          点的值</a:t>
            </a:r>
            <a:r>
              <a:rPr lang="zh-CN" altLang="en-US" sz="3600" b="1">
                <a:solidFill>
                  <a:srgbClr val="0000FF"/>
                </a:solidFill>
                <a:ea typeface="楷体_GB2312" pitchFamily="49" charset="-122"/>
              </a:rPr>
              <a:t>均小于</a:t>
            </a:r>
            <a:r>
              <a:rPr lang="zh-CN" altLang="en-US" sz="3600" b="1">
                <a:solidFill>
                  <a:srgbClr val="A50021"/>
                </a:solidFill>
                <a:ea typeface="楷体_GB2312" pitchFamily="49" charset="-122"/>
              </a:rPr>
              <a:t>根结点的值；</a:t>
            </a:r>
            <a:endParaRPr lang="zh-CN" altLang="en-US" sz="3600" b="1">
              <a:ea typeface="楷体_GB2312" pitchFamily="49" charset="-122"/>
            </a:endParaRPr>
          </a:p>
        </p:txBody>
      </p:sp>
      <p:sp>
        <p:nvSpPr>
          <p:cNvPr id="134150" name="Text Box 6"/>
          <p:cNvSpPr txBox="1">
            <a:spLocks noChangeArrowheads="1"/>
          </p:cNvSpPr>
          <p:nvPr/>
        </p:nvSpPr>
        <p:spPr bwMode="auto">
          <a:xfrm>
            <a:off x="381000" y="1262063"/>
            <a:ext cx="8534400" cy="1409700"/>
          </a:xfrm>
          <a:prstGeom prst="rect">
            <a:avLst/>
          </a:prstGeom>
          <a:noFill/>
          <a:ln w="9525">
            <a:noFill/>
            <a:miter lim="800000"/>
            <a:headEnd/>
            <a:tailEnd/>
          </a:ln>
          <a:effectLst/>
        </p:spPr>
        <p:txBody>
          <a:bodyPr>
            <a:spAutoFit/>
          </a:bodyPr>
          <a:lstStyle/>
          <a:p>
            <a:pPr>
              <a:lnSpc>
                <a:spcPct val="120000"/>
              </a:lnSpc>
            </a:pPr>
            <a:r>
              <a:rPr lang="zh-CN" altLang="en-US" sz="3600" b="1">
                <a:solidFill>
                  <a:srgbClr val="FF0000"/>
                </a:solidFill>
                <a:ea typeface="楷体_GB2312" pitchFamily="49" charset="-122"/>
              </a:rPr>
              <a:t>二叉排序树：</a:t>
            </a:r>
            <a:r>
              <a:rPr lang="zh-CN" altLang="en-US" sz="3600" b="1">
                <a:solidFill>
                  <a:srgbClr val="0000FF"/>
                </a:solidFill>
                <a:ea typeface="楷体_GB2312" pitchFamily="49" charset="-122"/>
              </a:rPr>
              <a:t>或者是一棵空树，或者是具</a:t>
            </a:r>
          </a:p>
          <a:p>
            <a:pPr>
              <a:lnSpc>
                <a:spcPct val="120000"/>
              </a:lnSpc>
            </a:pPr>
            <a:r>
              <a:rPr lang="zh-CN" altLang="en-US" sz="3600" b="1">
                <a:solidFill>
                  <a:srgbClr val="0000FF"/>
                </a:solidFill>
                <a:ea typeface="楷体_GB2312" pitchFamily="49" charset="-122"/>
              </a:rPr>
              <a:t>    有如下特性的二叉树：</a:t>
            </a:r>
          </a:p>
        </p:txBody>
      </p:sp>
      <p:sp>
        <p:nvSpPr>
          <p:cNvPr id="134151" name="Text Box 7"/>
          <p:cNvSpPr txBox="1">
            <a:spLocks noChangeArrowheads="1"/>
          </p:cNvSpPr>
          <p:nvPr/>
        </p:nvSpPr>
        <p:spPr bwMode="auto">
          <a:xfrm>
            <a:off x="381000" y="5461000"/>
            <a:ext cx="8613775" cy="723900"/>
          </a:xfrm>
          <a:prstGeom prst="rect">
            <a:avLst/>
          </a:prstGeom>
          <a:noFill/>
          <a:ln w="9525">
            <a:noFill/>
            <a:miter lim="800000"/>
            <a:headEnd/>
            <a:tailEnd/>
          </a:ln>
          <a:effectLst/>
        </p:spPr>
        <p:txBody>
          <a:bodyPr>
            <a:spAutoFit/>
          </a:bodyPr>
          <a:lstStyle/>
          <a:p>
            <a:pPr>
              <a:lnSpc>
                <a:spcPct val="115000"/>
              </a:lnSpc>
            </a:pPr>
            <a:r>
              <a:rPr lang="zh-CN" altLang="en-US" sz="3600" b="1">
                <a:solidFill>
                  <a:srgbClr val="A50021"/>
                </a:solidFill>
                <a:ea typeface="楷体_GB2312" pitchFamily="49" charset="-122"/>
              </a:rPr>
              <a:t>（</a:t>
            </a:r>
            <a:r>
              <a:rPr lang="en-US" altLang="zh-CN" sz="3600" b="1">
                <a:solidFill>
                  <a:srgbClr val="A50021"/>
                </a:solidFill>
                <a:ea typeface="楷体_GB2312" pitchFamily="49" charset="-122"/>
              </a:rPr>
              <a:t>3</a:t>
            </a:r>
            <a:r>
              <a:rPr lang="zh-CN" altLang="en-US" sz="3600" b="1">
                <a:solidFill>
                  <a:srgbClr val="A50021"/>
                </a:solidFill>
                <a:ea typeface="楷体_GB2312" pitchFamily="49" charset="-122"/>
              </a:rPr>
              <a:t>）左、右子树</a:t>
            </a:r>
            <a:r>
              <a:rPr lang="zh-CN" altLang="en-US" sz="3600" b="1">
                <a:solidFill>
                  <a:srgbClr val="0000FF"/>
                </a:solidFill>
                <a:ea typeface="楷体_GB2312" pitchFamily="49" charset="-122"/>
              </a:rPr>
              <a:t>也分别为二叉排序树</a:t>
            </a:r>
            <a:r>
              <a:rPr lang="zh-CN" altLang="en-US" sz="3600" b="1">
                <a:ea typeface="楷体_GB2312" pitchFamily="49" charset="-122"/>
              </a:rPr>
              <a:t>。</a:t>
            </a:r>
            <a:endParaRPr lang="zh-CN" altLang="en-US" sz="3600" b="1"/>
          </a:p>
        </p:txBody>
      </p:sp>
      <p:sp>
        <p:nvSpPr>
          <p:cNvPr id="134152" name="Text Box 8"/>
          <p:cNvSpPr txBox="1">
            <a:spLocks noChangeArrowheads="1"/>
          </p:cNvSpPr>
          <p:nvPr/>
        </p:nvSpPr>
        <p:spPr bwMode="auto">
          <a:xfrm>
            <a:off x="381000" y="4038600"/>
            <a:ext cx="8515350" cy="1355725"/>
          </a:xfrm>
          <a:prstGeom prst="rect">
            <a:avLst/>
          </a:prstGeom>
          <a:noFill/>
          <a:ln w="9525">
            <a:noFill/>
            <a:miter lim="800000"/>
            <a:headEnd/>
            <a:tailEnd/>
          </a:ln>
          <a:effectLst/>
        </p:spPr>
        <p:txBody>
          <a:bodyPr>
            <a:spAutoFit/>
          </a:bodyPr>
          <a:lstStyle/>
          <a:p>
            <a:pPr>
              <a:lnSpc>
                <a:spcPct val="115000"/>
              </a:lnSpc>
            </a:pPr>
            <a:r>
              <a:rPr lang="zh-CN" altLang="en-US" sz="3600" b="1">
                <a:solidFill>
                  <a:srgbClr val="A50021"/>
                </a:solidFill>
                <a:ea typeface="楷体_GB2312" pitchFamily="49" charset="-122"/>
              </a:rPr>
              <a:t>（</a:t>
            </a:r>
            <a:r>
              <a:rPr lang="en-US" altLang="zh-CN" sz="3600" b="1">
                <a:solidFill>
                  <a:srgbClr val="A50021"/>
                </a:solidFill>
                <a:ea typeface="楷体_GB2312" pitchFamily="49" charset="-122"/>
              </a:rPr>
              <a:t>2</a:t>
            </a:r>
            <a:r>
              <a:rPr lang="zh-CN" altLang="en-US" sz="3600" b="1">
                <a:solidFill>
                  <a:srgbClr val="A50021"/>
                </a:solidFill>
                <a:ea typeface="楷体_GB2312" pitchFamily="49" charset="-122"/>
              </a:rPr>
              <a:t>）若右子树不空，则右子树上</a:t>
            </a:r>
            <a:r>
              <a:rPr lang="zh-CN" altLang="en-US" sz="3600" b="1">
                <a:solidFill>
                  <a:srgbClr val="0000FF"/>
                </a:solidFill>
                <a:ea typeface="楷体_GB2312" pitchFamily="49" charset="-122"/>
              </a:rPr>
              <a:t>所有</a:t>
            </a:r>
            <a:r>
              <a:rPr lang="zh-CN" altLang="en-US" sz="3600" b="1">
                <a:solidFill>
                  <a:srgbClr val="A50021"/>
                </a:solidFill>
                <a:ea typeface="楷体_GB2312" pitchFamily="49" charset="-122"/>
              </a:rPr>
              <a:t>结</a:t>
            </a:r>
          </a:p>
          <a:p>
            <a:pPr>
              <a:lnSpc>
                <a:spcPct val="115000"/>
              </a:lnSpc>
            </a:pPr>
            <a:r>
              <a:rPr lang="zh-CN" altLang="en-US" sz="3600" b="1">
                <a:solidFill>
                  <a:srgbClr val="A50021"/>
                </a:solidFill>
                <a:ea typeface="楷体_GB2312" pitchFamily="49" charset="-122"/>
              </a:rPr>
              <a:t>          点的值</a:t>
            </a:r>
            <a:r>
              <a:rPr lang="zh-CN" altLang="en-US" sz="3600" b="1">
                <a:solidFill>
                  <a:srgbClr val="0000FF"/>
                </a:solidFill>
                <a:ea typeface="楷体_GB2312" pitchFamily="49" charset="-122"/>
              </a:rPr>
              <a:t>均大于</a:t>
            </a:r>
            <a:r>
              <a:rPr lang="zh-CN" altLang="en-US" sz="3600" b="1">
                <a:solidFill>
                  <a:srgbClr val="A50021"/>
                </a:solidFill>
                <a:ea typeface="楷体_GB2312" pitchFamily="49" charset="-122"/>
              </a:rPr>
              <a:t>根结点的值；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34150"/>
                                        </p:tgtEl>
                                        <p:attrNameLst>
                                          <p:attrName>style.visibility</p:attrName>
                                        </p:attrNameLst>
                                      </p:cBhvr>
                                      <p:to>
                                        <p:strVal val="visible"/>
                                      </p:to>
                                    </p:set>
                                    <p:animEffect transition="in" filter="slide(fromTop)">
                                      <p:cBhvr>
                                        <p:cTn id="7" dur="500"/>
                                        <p:tgtEl>
                                          <p:spTgt spid="1341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48"/>
                                        </p:tgtEl>
                                        <p:attrNameLst>
                                          <p:attrName>style.visibility</p:attrName>
                                        </p:attrNameLst>
                                      </p:cBhvr>
                                      <p:to>
                                        <p:strVal val="visible"/>
                                      </p:to>
                                    </p:set>
                                    <p:animEffect transition="in" filter="wipe(left)">
                                      <p:cBhvr>
                                        <p:cTn id="12" dur="500"/>
                                        <p:tgtEl>
                                          <p:spTgt spid="1341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152"/>
                                        </p:tgtEl>
                                        <p:attrNameLst>
                                          <p:attrName>style.visibility</p:attrName>
                                        </p:attrNameLst>
                                      </p:cBhvr>
                                      <p:to>
                                        <p:strVal val="visible"/>
                                      </p:to>
                                    </p:set>
                                    <p:animEffect transition="in" filter="wipe(left)">
                                      <p:cBhvr>
                                        <p:cTn id="17" dur="500"/>
                                        <p:tgtEl>
                                          <p:spTgt spid="1341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151"/>
                                        </p:tgtEl>
                                        <p:attrNameLst>
                                          <p:attrName>style.visibility</p:attrName>
                                        </p:attrNameLst>
                                      </p:cBhvr>
                                      <p:to>
                                        <p:strVal val="visible"/>
                                      </p:to>
                                    </p:set>
                                    <p:animEffect transition="in" filter="wipe(left)">
                                      <p:cBhvr>
                                        <p:cTn id="22" dur="500"/>
                                        <p:tgtEl>
                                          <p:spTgt spid="134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autoUpdateAnimBg="0"/>
      <p:bldP spid="134150" grpId="0" autoUpdateAnimBg="0"/>
      <p:bldP spid="134151" grpId="0" autoUpdateAnimBg="0"/>
      <p:bldP spid="13415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zh-CN" altLang="en-US">
                <a:solidFill>
                  <a:srgbClr val="CC3300"/>
                </a:solidFill>
                <a:latin typeface="楷体_GB2312" pitchFamily="49" charset="-122"/>
              </a:rPr>
              <a:t>例如</a:t>
            </a:r>
            <a:r>
              <a:rPr lang="en-US" altLang="zh-CN">
                <a:solidFill>
                  <a:srgbClr val="CC3300"/>
                </a:solidFill>
                <a:latin typeface="楷体_GB2312" pitchFamily="49" charset="-122"/>
              </a:rPr>
              <a:t>:</a:t>
            </a:r>
            <a:endParaRPr lang="en-US" altLang="zh-CN">
              <a:solidFill>
                <a:schemeClr val="tx1"/>
              </a:solidFill>
              <a:latin typeface="楷体_GB2312" pitchFamily="49" charset="-122"/>
            </a:endParaRPr>
          </a:p>
        </p:txBody>
      </p:sp>
      <p:sp>
        <p:nvSpPr>
          <p:cNvPr id="130053" name="Text Box 5"/>
          <p:cNvSpPr txBox="1">
            <a:spLocks noChangeArrowheads="1"/>
          </p:cNvSpPr>
          <p:nvPr/>
        </p:nvSpPr>
        <p:spPr bwMode="auto">
          <a:xfrm>
            <a:off x="3389313" y="4724400"/>
            <a:ext cx="3773487" cy="701675"/>
          </a:xfrm>
          <a:prstGeom prst="rect">
            <a:avLst/>
          </a:prstGeom>
          <a:noFill/>
          <a:ln w="9525">
            <a:noFill/>
            <a:miter lim="800000"/>
            <a:headEnd/>
            <a:tailEnd/>
          </a:ln>
          <a:effectLst/>
        </p:spPr>
        <p:txBody>
          <a:bodyPr wrap="none">
            <a:spAutoFit/>
          </a:bodyPr>
          <a:lstStyle/>
          <a:p>
            <a:r>
              <a:rPr lang="zh-CN" altLang="en-US" sz="4000" b="1">
                <a:solidFill>
                  <a:srgbClr val="A50021"/>
                </a:solidFill>
                <a:ea typeface="楷体_GB2312" pitchFamily="49" charset="-122"/>
              </a:rPr>
              <a:t>是二叉排序树。</a:t>
            </a:r>
            <a:endParaRPr lang="zh-CN" altLang="en-US" sz="3600">
              <a:ea typeface="楷体_GB2312" pitchFamily="49" charset="-122"/>
            </a:endParaRPr>
          </a:p>
        </p:txBody>
      </p:sp>
      <p:sp>
        <p:nvSpPr>
          <p:cNvPr id="130054" name="Line 6"/>
          <p:cNvSpPr>
            <a:spLocks noChangeShapeType="1"/>
          </p:cNvSpPr>
          <p:nvPr/>
        </p:nvSpPr>
        <p:spPr bwMode="auto">
          <a:xfrm>
            <a:off x="4979988" y="2955925"/>
            <a:ext cx="762000" cy="762000"/>
          </a:xfrm>
          <a:prstGeom prst="line">
            <a:avLst/>
          </a:prstGeom>
          <a:noFill/>
          <a:ln w="38100">
            <a:solidFill>
              <a:srgbClr val="008080"/>
            </a:solidFill>
            <a:round/>
            <a:headEnd/>
            <a:tailEnd/>
          </a:ln>
          <a:effectLst/>
        </p:spPr>
        <p:txBody>
          <a:bodyPr wrap="none" anchor="ctr"/>
          <a:lstStyle/>
          <a:p>
            <a:endParaRPr lang="zh-CN" altLang="en-US"/>
          </a:p>
        </p:txBody>
      </p:sp>
      <p:sp>
        <p:nvSpPr>
          <p:cNvPr id="130055" name="Text Box 7"/>
          <p:cNvSpPr txBox="1">
            <a:spLocks noChangeArrowheads="1"/>
          </p:cNvSpPr>
          <p:nvPr/>
        </p:nvSpPr>
        <p:spPr bwMode="auto">
          <a:xfrm>
            <a:off x="2557463" y="4495800"/>
            <a:ext cx="952500" cy="1006475"/>
          </a:xfrm>
          <a:prstGeom prst="rect">
            <a:avLst/>
          </a:prstGeom>
          <a:noFill/>
          <a:ln w="9525">
            <a:noFill/>
            <a:miter lim="800000"/>
            <a:headEnd/>
            <a:tailEnd/>
          </a:ln>
          <a:effectLst/>
        </p:spPr>
        <p:txBody>
          <a:bodyPr wrap="none">
            <a:spAutoFit/>
          </a:bodyPr>
          <a:lstStyle/>
          <a:p>
            <a:r>
              <a:rPr lang="zh-CN" altLang="en-US" sz="6000" b="1">
                <a:solidFill>
                  <a:srgbClr val="008080"/>
                </a:solidFill>
                <a:ea typeface="隶书" pitchFamily="49" charset="-122"/>
              </a:rPr>
              <a:t>不</a:t>
            </a:r>
            <a:endParaRPr lang="zh-CN" altLang="en-US" sz="6000">
              <a:ea typeface="隶书" pitchFamily="49" charset="-122"/>
            </a:endParaRPr>
          </a:p>
        </p:txBody>
      </p:sp>
      <p:grpSp>
        <p:nvGrpSpPr>
          <p:cNvPr id="130056" name="Group 8"/>
          <p:cNvGrpSpPr>
            <a:grpSpLocks/>
          </p:cNvGrpSpPr>
          <p:nvPr/>
        </p:nvGrpSpPr>
        <p:grpSpPr bwMode="auto">
          <a:xfrm>
            <a:off x="685800" y="746125"/>
            <a:ext cx="7620000" cy="4495800"/>
            <a:chOff x="432" y="326"/>
            <a:chExt cx="4800" cy="2832"/>
          </a:xfrm>
        </p:grpSpPr>
        <p:sp>
          <p:nvSpPr>
            <p:cNvPr id="130057" name="Line 9"/>
            <p:cNvSpPr>
              <a:spLocks noChangeShapeType="1"/>
            </p:cNvSpPr>
            <p:nvPr/>
          </p:nvSpPr>
          <p:spPr bwMode="auto">
            <a:xfrm flipH="1">
              <a:off x="2160" y="588"/>
              <a:ext cx="576" cy="336"/>
            </a:xfrm>
            <a:prstGeom prst="line">
              <a:avLst/>
            </a:prstGeom>
            <a:noFill/>
            <a:ln w="38100">
              <a:solidFill>
                <a:srgbClr val="336699"/>
              </a:solidFill>
              <a:round/>
              <a:headEnd/>
              <a:tailEnd/>
            </a:ln>
            <a:effectLst/>
          </p:spPr>
          <p:txBody>
            <a:bodyPr wrap="none" anchor="ctr"/>
            <a:lstStyle/>
            <a:p>
              <a:endParaRPr lang="zh-CN" altLang="en-US"/>
            </a:p>
          </p:txBody>
        </p:sp>
        <p:sp>
          <p:nvSpPr>
            <p:cNvPr id="130058" name="Line 10"/>
            <p:cNvSpPr>
              <a:spLocks noChangeShapeType="1"/>
            </p:cNvSpPr>
            <p:nvPr/>
          </p:nvSpPr>
          <p:spPr bwMode="auto">
            <a:xfrm flipH="1">
              <a:off x="1305" y="1126"/>
              <a:ext cx="528" cy="336"/>
            </a:xfrm>
            <a:prstGeom prst="line">
              <a:avLst/>
            </a:prstGeom>
            <a:noFill/>
            <a:ln w="38100">
              <a:solidFill>
                <a:srgbClr val="666699"/>
              </a:solidFill>
              <a:round/>
              <a:headEnd/>
              <a:tailEnd/>
            </a:ln>
            <a:effectLst/>
          </p:spPr>
          <p:txBody>
            <a:bodyPr wrap="none" anchor="ctr"/>
            <a:lstStyle/>
            <a:p>
              <a:endParaRPr lang="zh-CN" altLang="en-US"/>
            </a:p>
          </p:txBody>
        </p:sp>
        <p:sp>
          <p:nvSpPr>
            <p:cNvPr id="130059" name="Line 11"/>
            <p:cNvSpPr>
              <a:spLocks noChangeShapeType="1"/>
            </p:cNvSpPr>
            <p:nvPr/>
          </p:nvSpPr>
          <p:spPr bwMode="auto">
            <a:xfrm>
              <a:off x="3072" y="614"/>
              <a:ext cx="720" cy="336"/>
            </a:xfrm>
            <a:prstGeom prst="line">
              <a:avLst/>
            </a:prstGeom>
            <a:noFill/>
            <a:ln w="38100">
              <a:solidFill>
                <a:srgbClr val="336699"/>
              </a:solidFill>
              <a:round/>
              <a:headEnd/>
              <a:tailEnd/>
            </a:ln>
            <a:effectLst/>
          </p:spPr>
          <p:txBody>
            <a:bodyPr wrap="none" anchor="ctr"/>
            <a:lstStyle/>
            <a:p>
              <a:endParaRPr lang="zh-CN" altLang="en-US"/>
            </a:p>
          </p:txBody>
        </p:sp>
        <p:sp>
          <p:nvSpPr>
            <p:cNvPr id="130060" name="Line 12"/>
            <p:cNvSpPr>
              <a:spLocks noChangeShapeType="1"/>
            </p:cNvSpPr>
            <p:nvPr/>
          </p:nvSpPr>
          <p:spPr bwMode="auto">
            <a:xfrm>
              <a:off x="2212" y="1116"/>
              <a:ext cx="624" cy="384"/>
            </a:xfrm>
            <a:prstGeom prst="line">
              <a:avLst/>
            </a:prstGeom>
            <a:noFill/>
            <a:ln w="38100">
              <a:solidFill>
                <a:srgbClr val="336699"/>
              </a:solidFill>
              <a:round/>
              <a:headEnd/>
              <a:tailEnd/>
            </a:ln>
            <a:effectLst/>
          </p:spPr>
          <p:txBody>
            <a:bodyPr wrap="none" anchor="ctr"/>
            <a:lstStyle/>
            <a:p>
              <a:endParaRPr lang="zh-CN" altLang="en-US"/>
            </a:p>
          </p:txBody>
        </p:sp>
        <p:sp>
          <p:nvSpPr>
            <p:cNvPr id="130061" name="Line 13"/>
            <p:cNvSpPr>
              <a:spLocks noChangeShapeType="1"/>
            </p:cNvSpPr>
            <p:nvPr/>
          </p:nvSpPr>
          <p:spPr bwMode="auto">
            <a:xfrm flipH="1">
              <a:off x="720" y="1766"/>
              <a:ext cx="288" cy="336"/>
            </a:xfrm>
            <a:prstGeom prst="line">
              <a:avLst/>
            </a:prstGeom>
            <a:noFill/>
            <a:ln w="38100">
              <a:solidFill>
                <a:srgbClr val="336699"/>
              </a:solidFill>
              <a:round/>
              <a:headEnd/>
              <a:tailEnd/>
            </a:ln>
            <a:effectLst/>
          </p:spPr>
          <p:txBody>
            <a:bodyPr wrap="none" anchor="ctr"/>
            <a:lstStyle/>
            <a:p>
              <a:endParaRPr lang="zh-CN" altLang="en-US"/>
            </a:p>
          </p:txBody>
        </p:sp>
        <p:sp>
          <p:nvSpPr>
            <p:cNvPr id="130062" name="Line 14"/>
            <p:cNvSpPr>
              <a:spLocks noChangeShapeType="1"/>
            </p:cNvSpPr>
            <p:nvPr/>
          </p:nvSpPr>
          <p:spPr bwMode="auto">
            <a:xfrm>
              <a:off x="1274" y="1718"/>
              <a:ext cx="336" cy="384"/>
            </a:xfrm>
            <a:prstGeom prst="line">
              <a:avLst/>
            </a:prstGeom>
            <a:noFill/>
            <a:ln w="38100">
              <a:solidFill>
                <a:srgbClr val="336699"/>
              </a:solidFill>
              <a:round/>
              <a:headEnd/>
              <a:tailEnd/>
            </a:ln>
            <a:effectLst/>
          </p:spPr>
          <p:txBody>
            <a:bodyPr wrap="none" anchor="ctr"/>
            <a:lstStyle/>
            <a:p>
              <a:endParaRPr lang="zh-CN" altLang="en-US"/>
            </a:p>
          </p:txBody>
        </p:sp>
        <p:sp>
          <p:nvSpPr>
            <p:cNvPr id="130063" name="Line 15"/>
            <p:cNvSpPr>
              <a:spLocks noChangeShapeType="1"/>
            </p:cNvSpPr>
            <p:nvPr/>
          </p:nvSpPr>
          <p:spPr bwMode="auto">
            <a:xfrm flipH="1">
              <a:off x="1344" y="2486"/>
              <a:ext cx="192" cy="240"/>
            </a:xfrm>
            <a:prstGeom prst="line">
              <a:avLst/>
            </a:prstGeom>
            <a:noFill/>
            <a:ln w="38100">
              <a:solidFill>
                <a:srgbClr val="336699"/>
              </a:solidFill>
              <a:round/>
              <a:headEnd/>
              <a:tailEnd/>
            </a:ln>
            <a:effectLst/>
          </p:spPr>
          <p:txBody>
            <a:bodyPr wrap="none" anchor="ctr"/>
            <a:lstStyle/>
            <a:p>
              <a:endParaRPr lang="zh-CN" altLang="en-US"/>
            </a:p>
          </p:txBody>
        </p:sp>
        <p:sp>
          <p:nvSpPr>
            <p:cNvPr id="130064" name="Line 16"/>
            <p:cNvSpPr>
              <a:spLocks noChangeShapeType="1"/>
            </p:cNvSpPr>
            <p:nvPr/>
          </p:nvSpPr>
          <p:spPr bwMode="auto">
            <a:xfrm flipH="1">
              <a:off x="2448" y="1718"/>
              <a:ext cx="384" cy="432"/>
            </a:xfrm>
            <a:prstGeom prst="line">
              <a:avLst/>
            </a:prstGeom>
            <a:noFill/>
            <a:ln w="38100">
              <a:solidFill>
                <a:srgbClr val="336699"/>
              </a:solidFill>
              <a:round/>
              <a:headEnd/>
              <a:tailEnd/>
            </a:ln>
            <a:effectLst/>
          </p:spPr>
          <p:txBody>
            <a:bodyPr wrap="none" anchor="ctr"/>
            <a:lstStyle/>
            <a:p>
              <a:endParaRPr lang="zh-CN" altLang="en-US"/>
            </a:p>
          </p:txBody>
        </p:sp>
        <p:sp>
          <p:nvSpPr>
            <p:cNvPr id="130065" name="Line 17"/>
            <p:cNvSpPr>
              <a:spLocks noChangeShapeType="1"/>
            </p:cNvSpPr>
            <p:nvPr/>
          </p:nvSpPr>
          <p:spPr bwMode="auto">
            <a:xfrm>
              <a:off x="4202" y="1177"/>
              <a:ext cx="576" cy="336"/>
            </a:xfrm>
            <a:prstGeom prst="line">
              <a:avLst/>
            </a:prstGeom>
            <a:noFill/>
            <a:ln w="38100">
              <a:solidFill>
                <a:srgbClr val="336699"/>
              </a:solidFill>
              <a:round/>
              <a:headEnd/>
              <a:tailEnd/>
            </a:ln>
            <a:effectLst/>
          </p:spPr>
          <p:txBody>
            <a:bodyPr wrap="none" anchor="ctr"/>
            <a:lstStyle/>
            <a:p>
              <a:endParaRPr lang="zh-CN" altLang="en-US"/>
            </a:p>
          </p:txBody>
        </p:sp>
        <p:sp>
          <p:nvSpPr>
            <p:cNvPr id="130066" name="Line 18"/>
            <p:cNvSpPr>
              <a:spLocks noChangeShapeType="1"/>
            </p:cNvSpPr>
            <p:nvPr/>
          </p:nvSpPr>
          <p:spPr bwMode="auto">
            <a:xfrm flipH="1">
              <a:off x="4512" y="1814"/>
              <a:ext cx="336" cy="384"/>
            </a:xfrm>
            <a:prstGeom prst="line">
              <a:avLst/>
            </a:prstGeom>
            <a:noFill/>
            <a:ln w="38100">
              <a:solidFill>
                <a:srgbClr val="336699"/>
              </a:solidFill>
              <a:round/>
              <a:headEnd/>
              <a:tailEnd/>
            </a:ln>
            <a:effectLst/>
          </p:spPr>
          <p:txBody>
            <a:bodyPr wrap="none" anchor="ctr"/>
            <a:lstStyle/>
            <a:p>
              <a:endParaRPr lang="zh-CN" altLang="en-US"/>
            </a:p>
          </p:txBody>
        </p:sp>
        <p:sp>
          <p:nvSpPr>
            <p:cNvPr id="130067" name="Line 19"/>
            <p:cNvSpPr>
              <a:spLocks noChangeShapeType="1"/>
            </p:cNvSpPr>
            <p:nvPr/>
          </p:nvSpPr>
          <p:spPr bwMode="auto">
            <a:xfrm>
              <a:off x="4464" y="2486"/>
              <a:ext cx="432" cy="288"/>
            </a:xfrm>
            <a:prstGeom prst="line">
              <a:avLst/>
            </a:prstGeom>
            <a:noFill/>
            <a:ln w="38100">
              <a:solidFill>
                <a:srgbClr val="336699"/>
              </a:solidFill>
              <a:round/>
              <a:headEnd/>
              <a:tailEnd/>
            </a:ln>
            <a:effectLst/>
          </p:spPr>
          <p:txBody>
            <a:bodyPr wrap="none" anchor="ctr"/>
            <a:lstStyle/>
            <a:p>
              <a:endParaRPr lang="zh-CN" altLang="en-US"/>
            </a:p>
          </p:txBody>
        </p:sp>
        <p:sp>
          <p:nvSpPr>
            <p:cNvPr id="130068" name="Oval 20"/>
            <p:cNvSpPr>
              <a:spLocks noChangeArrowheads="1"/>
            </p:cNvSpPr>
            <p:nvPr/>
          </p:nvSpPr>
          <p:spPr bwMode="auto">
            <a:xfrm>
              <a:off x="2640" y="326"/>
              <a:ext cx="480" cy="384"/>
            </a:xfrm>
            <a:prstGeom prst="ellipse">
              <a:avLst/>
            </a:prstGeom>
            <a:solidFill>
              <a:schemeClr val="bg1"/>
            </a:solidFill>
            <a:ln w="38100" cap="sq">
              <a:solidFill>
                <a:srgbClr val="0000FF"/>
              </a:solidFill>
              <a:round/>
              <a:headEnd type="none" w="sm" len="sm"/>
              <a:tailEnd type="none" w="sm" len="sm"/>
            </a:ln>
            <a:effectLst/>
          </p:spPr>
          <p:txBody>
            <a:bodyPr wrap="none" anchor="ctr"/>
            <a:lstStyle/>
            <a:p>
              <a:pPr algn="ctr"/>
              <a:r>
                <a:rPr lang="en-US" altLang="zh-CN" sz="4000">
                  <a:solidFill>
                    <a:srgbClr val="990033"/>
                  </a:solidFill>
                </a:rPr>
                <a:t>50</a:t>
              </a:r>
              <a:endParaRPr lang="en-US" altLang="zh-CN"/>
            </a:p>
          </p:txBody>
        </p:sp>
        <p:sp>
          <p:nvSpPr>
            <p:cNvPr id="130069" name="Oval 21"/>
            <p:cNvSpPr>
              <a:spLocks noChangeArrowheads="1"/>
            </p:cNvSpPr>
            <p:nvPr/>
          </p:nvSpPr>
          <p:spPr bwMode="auto">
            <a:xfrm>
              <a:off x="1824" y="864"/>
              <a:ext cx="480" cy="384"/>
            </a:xfrm>
            <a:prstGeom prst="ellipse">
              <a:avLst/>
            </a:prstGeom>
            <a:solidFill>
              <a:schemeClr val="bg1"/>
            </a:solidFill>
            <a:ln w="38100" cap="sq">
              <a:solidFill>
                <a:srgbClr val="0000FF"/>
              </a:solidFill>
              <a:round/>
              <a:headEnd type="none" w="sm" len="sm"/>
              <a:tailEnd type="none" w="sm" len="sm"/>
            </a:ln>
            <a:effectLst/>
          </p:spPr>
          <p:txBody>
            <a:bodyPr wrap="none" anchor="ctr"/>
            <a:lstStyle/>
            <a:p>
              <a:pPr algn="ctr"/>
              <a:r>
                <a:rPr lang="en-US" altLang="zh-CN" sz="4000">
                  <a:solidFill>
                    <a:srgbClr val="990033"/>
                  </a:solidFill>
                </a:rPr>
                <a:t>30</a:t>
              </a:r>
              <a:endParaRPr lang="en-US" altLang="zh-CN"/>
            </a:p>
          </p:txBody>
        </p:sp>
        <p:sp>
          <p:nvSpPr>
            <p:cNvPr id="130070" name="Oval 22"/>
            <p:cNvSpPr>
              <a:spLocks noChangeArrowheads="1"/>
            </p:cNvSpPr>
            <p:nvPr/>
          </p:nvSpPr>
          <p:spPr bwMode="auto">
            <a:xfrm>
              <a:off x="3744" y="902"/>
              <a:ext cx="480" cy="384"/>
            </a:xfrm>
            <a:prstGeom prst="ellipse">
              <a:avLst/>
            </a:prstGeom>
            <a:solidFill>
              <a:schemeClr val="bg1"/>
            </a:solidFill>
            <a:ln w="38100" cap="sq">
              <a:solidFill>
                <a:srgbClr val="0000FF"/>
              </a:solidFill>
              <a:round/>
              <a:headEnd type="none" w="sm" len="sm"/>
              <a:tailEnd type="none" w="sm" len="sm"/>
            </a:ln>
            <a:effectLst/>
          </p:spPr>
          <p:txBody>
            <a:bodyPr wrap="none" anchor="ctr"/>
            <a:lstStyle/>
            <a:p>
              <a:pPr algn="ctr"/>
              <a:r>
                <a:rPr lang="en-US" altLang="zh-CN" sz="4000">
                  <a:solidFill>
                    <a:srgbClr val="990033"/>
                  </a:solidFill>
                </a:rPr>
                <a:t>80</a:t>
              </a:r>
              <a:endParaRPr lang="en-US" altLang="zh-CN"/>
            </a:p>
          </p:txBody>
        </p:sp>
        <p:sp>
          <p:nvSpPr>
            <p:cNvPr id="130071" name="Oval 23"/>
            <p:cNvSpPr>
              <a:spLocks noChangeArrowheads="1"/>
            </p:cNvSpPr>
            <p:nvPr/>
          </p:nvSpPr>
          <p:spPr bwMode="auto">
            <a:xfrm>
              <a:off x="951" y="1430"/>
              <a:ext cx="480" cy="384"/>
            </a:xfrm>
            <a:prstGeom prst="ellipse">
              <a:avLst/>
            </a:prstGeom>
            <a:solidFill>
              <a:schemeClr val="bg1"/>
            </a:solidFill>
            <a:ln w="38100" cap="sq">
              <a:solidFill>
                <a:srgbClr val="0000FF"/>
              </a:solidFill>
              <a:round/>
              <a:headEnd type="none" w="sm" len="sm"/>
              <a:tailEnd type="none" w="sm" len="sm"/>
            </a:ln>
            <a:effectLst/>
          </p:spPr>
          <p:txBody>
            <a:bodyPr wrap="none" anchor="ctr"/>
            <a:lstStyle/>
            <a:p>
              <a:pPr algn="ctr"/>
              <a:r>
                <a:rPr lang="en-US" altLang="zh-CN" sz="4000">
                  <a:solidFill>
                    <a:srgbClr val="990033"/>
                  </a:solidFill>
                </a:rPr>
                <a:t>20</a:t>
              </a:r>
              <a:endParaRPr lang="en-US" altLang="zh-CN"/>
            </a:p>
          </p:txBody>
        </p:sp>
        <p:sp>
          <p:nvSpPr>
            <p:cNvPr id="130072" name="Oval 24"/>
            <p:cNvSpPr>
              <a:spLocks noChangeArrowheads="1"/>
            </p:cNvSpPr>
            <p:nvPr/>
          </p:nvSpPr>
          <p:spPr bwMode="auto">
            <a:xfrm>
              <a:off x="4704" y="1478"/>
              <a:ext cx="480" cy="384"/>
            </a:xfrm>
            <a:prstGeom prst="ellipse">
              <a:avLst/>
            </a:prstGeom>
            <a:solidFill>
              <a:schemeClr val="bg1"/>
            </a:solidFill>
            <a:ln w="38100" cap="sq">
              <a:solidFill>
                <a:srgbClr val="0000FF"/>
              </a:solidFill>
              <a:round/>
              <a:headEnd type="none" w="sm" len="sm"/>
              <a:tailEnd type="none" w="sm" len="sm"/>
            </a:ln>
            <a:effectLst/>
          </p:spPr>
          <p:txBody>
            <a:bodyPr wrap="none" anchor="ctr"/>
            <a:lstStyle/>
            <a:p>
              <a:pPr algn="ctr"/>
              <a:r>
                <a:rPr lang="en-US" altLang="zh-CN" sz="4000">
                  <a:solidFill>
                    <a:srgbClr val="990033"/>
                  </a:solidFill>
                </a:rPr>
                <a:t>90</a:t>
              </a:r>
              <a:endParaRPr lang="en-US" altLang="zh-CN"/>
            </a:p>
          </p:txBody>
        </p:sp>
        <p:sp>
          <p:nvSpPr>
            <p:cNvPr id="130073" name="Oval 25"/>
            <p:cNvSpPr>
              <a:spLocks noChangeArrowheads="1"/>
            </p:cNvSpPr>
            <p:nvPr/>
          </p:nvSpPr>
          <p:spPr bwMode="auto">
            <a:xfrm>
              <a:off x="432" y="2102"/>
              <a:ext cx="480" cy="384"/>
            </a:xfrm>
            <a:prstGeom prst="ellipse">
              <a:avLst/>
            </a:prstGeom>
            <a:solidFill>
              <a:schemeClr val="bg1"/>
            </a:solidFill>
            <a:ln w="38100" cap="sq">
              <a:solidFill>
                <a:srgbClr val="0000FF"/>
              </a:solidFill>
              <a:round/>
              <a:headEnd type="none" w="sm" len="sm"/>
              <a:tailEnd type="none" w="sm" len="sm"/>
            </a:ln>
            <a:effectLst/>
          </p:spPr>
          <p:txBody>
            <a:bodyPr wrap="none" anchor="ctr"/>
            <a:lstStyle/>
            <a:p>
              <a:pPr algn="ctr"/>
              <a:r>
                <a:rPr lang="en-US" altLang="zh-CN" sz="4000">
                  <a:solidFill>
                    <a:srgbClr val="990033"/>
                  </a:solidFill>
                </a:rPr>
                <a:t>10</a:t>
              </a:r>
              <a:endParaRPr lang="en-US" altLang="zh-CN"/>
            </a:p>
          </p:txBody>
        </p:sp>
        <p:sp>
          <p:nvSpPr>
            <p:cNvPr id="130074" name="Oval 26"/>
            <p:cNvSpPr>
              <a:spLocks noChangeArrowheads="1"/>
            </p:cNvSpPr>
            <p:nvPr/>
          </p:nvSpPr>
          <p:spPr bwMode="auto">
            <a:xfrm>
              <a:off x="4128" y="2150"/>
              <a:ext cx="480" cy="384"/>
            </a:xfrm>
            <a:prstGeom prst="ellipse">
              <a:avLst/>
            </a:prstGeom>
            <a:solidFill>
              <a:schemeClr val="bg1"/>
            </a:solidFill>
            <a:ln w="38100" cap="sq">
              <a:solidFill>
                <a:srgbClr val="0000FF"/>
              </a:solidFill>
              <a:round/>
              <a:headEnd type="none" w="sm" len="sm"/>
              <a:tailEnd type="none" w="sm" len="sm"/>
            </a:ln>
            <a:effectLst/>
          </p:spPr>
          <p:txBody>
            <a:bodyPr wrap="none" anchor="ctr"/>
            <a:lstStyle/>
            <a:p>
              <a:pPr algn="ctr"/>
              <a:r>
                <a:rPr lang="en-US" altLang="zh-CN" sz="4000">
                  <a:solidFill>
                    <a:srgbClr val="990033"/>
                  </a:solidFill>
                </a:rPr>
                <a:t>85</a:t>
              </a:r>
              <a:endParaRPr lang="en-US" altLang="zh-CN"/>
            </a:p>
          </p:txBody>
        </p:sp>
        <p:sp>
          <p:nvSpPr>
            <p:cNvPr id="130075" name="Oval 27"/>
            <p:cNvSpPr>
              <a:spLocks noChangeArrowheads="1"/>
            </p:cNvSpPr>
            <p:nvPr/>
          </p:nvSpPr>
          <p:spPr bwMode="auto">
            <a:xfrm>
              <a:off x="2736" y="1430"/>
              <a:ext cx="480" cy="384"/>
            </a:xfrm>
            <a:prstGeom prst="ellipse">
              <a:avLst/>
            </a:prstGeom>
            <a:solidFill>
              <a:schemeClr val="bg1"/>
            </a:solidFill>
            <a:ln w="38100" cap="sq">
              <a:solidFill>
                <a:srgbClr val="0000FF"/>
              </a:solidFill>
              <a:round/>
              <a:headEnd type="none" w="sm" len="sm"/>
              <a:tailEnd type="none" w="sm" len="sm"/>
            </a:ln>
            <a:effectLst/>
          </p:spPr>
          <p:txBody>
            <a:bodyPr wrap="none" anchor="ctr"/>
            <a:lstStyle/>
            <a:p>
              <a:pPr algn="ctr"/>
              <a:r>
                <a:rPr lang="en-US" altLang="zh-CN" sz="4000">
                  <a:solidFill>
                    <a:srgbClr val="990033"/>
                  </a:solidFill>
                </a:rPr>
                <a:t>40</a:t>
              </a:r>
              <a:endParaRPr lang="en-US" altLang="zh-CN"/>
            </a:p>
          </p:txBody>
        </p:sp>
        <p:sp>
          <p:nvSpPr>
            <p:cNvPr id="130076" name="Oval 28"/>
            <p:cNvSpPr>
              <a:spLocks noChangeArrowheads="1"/>
            </p:cNvSpPr>
            <p:nvPr/>
          </p:nvSpPr>
          <p:spPr bwMode="auto">
            <a:xfrm>
              <a:off x="2160" y="2102"/>
              <a:ext cx="480" cy="384"/>
            </a:xfrm>
            <a:prstGeom prst="ellipse">
              <a:avLst/>
            </a:prstGeom>
            <a:solidFill>
              <a:schemeClr val="bg1"/>
            </a:solidFill>
            <a:ln w="38100" cap="sq">
              <a:solidFill>
                <a:srgbClr val="0000FF"/>
              </a:solidFill>
              <a:round/>
              <a:headEnd type="none" w="sm" len="sm"/>
              <a:tailEnd type="none" w="sm" len="sm"/>
            </a:ln>
            <a:effectLst/>
          </p:spPr>
          <p:txBody>
            <a:bodyPr wrap="none" anchor="ctr"/>
            <a:lstStyle/>
            <a:p>
              <a:pPr algn="ctr"/>
              <a:r>
                <a:rPr lang="en-US" altLang="zh-CN" sz="4000">
                  <a:solidFill>
                    <a:srgbClr val="990033"/>
                  </a:solidFill>
                </a:rPr>
                <a:t>35</a:t>
              </a:r>
              <a:endParaRPr lang="en-US" altLang="zh-CN"/>
            </a:p>
          </p:txBody>
        </p:sp>
        <p:sp>
          <p:nvSpPr>
            <p:cNvPr id="130077" name="Oval 29"/>
            <p:cNvSpPr>
              <a:spLocks noChangeArrowheads="1"/>
            </p:cNvSpPr>
            <p:nvPr/>
          </p:nvSpPr>
          <p:spPr bwMode="auto">
            <a:xfrm>
              <a:off x="1392" y="2102"/>
              <a:ext cx="480" cy="384"/>
            </a:xfrm>
            <a:prstGeom prst="ellipse">
              <a:avLst/>
            </a:prstGeom>
            <a:solidFill>
              <a:schemeClr val="bg1"/>
            </a:solidFill>
            <a:ln w="38100" cap="sq">
              <a:solidFill>
                <a:srgbClr val="0000FF"/>
              </a:solidFill>
              <a:round/>
              <a:headEnd type="none" w="sm" len="sm"/>
              <a:tailEnd type="none" w="sm" len="sm"/>
            </a:ln>
            <a:effectLst/>
          </p:spPr>
          <p:txBody>
            <a:bodyPr wrap="none" anchor="ctr"/>
            <a:lstStyle/>
            <a:p>
              <a:pPr algn="ctr"/>
              <a:r>
                <a:rPr lang="en-US" altLang="zh-CN" sz="4000">
                  <a:solidFill>
                    <a:srgbClr val="990033"/>
                  </a:solidFill>
                </a:rPr>
                <a:t>25</a:t>
              </a:r>
              <a:endParaRPr lang="en-US" altLang="zh-CN"/>
            </a:p>
          </p:txBody>
        </p:sp>
        <p:sp>
          <p:nvSpPr>
            <p:cNvPr id="130078" name="Oval 30"/>
            <p:cNvSpPr>
              <a:spLocks noChangeArrowheads="1"/>
            </p:cNvSpPr>
            <p:nvPr/>
          </p:nvSpPr>
          <p:spPr bwMode="auto">
            <a:xfrm>
              <a:off x="1008" y="2726"/>
              <a:ext cx="480" cy="384"/>
            </a:xfrm>
            <a:prstGeom prst="ellipse">
              <a:avLst/>
            </a:prstGeom>
            <a:solidFill>
              <a:schemeClr val="bg1"/>
            </a:solidFill>
            <a:ln w="38100" cap="sq">
              <a:solidFill>
                <a:srgbClr val="0000FF"/>
              </a:solidFill>
              <a:round/>
              <a:headEnd type="none" w="sm" len="sm"/>
              <a:tailEnd type="none" w="sm" len="sm"/>
            </a:ln>
            <a:effectLst/>
          </p:spPr>
          <p:txBody>
            <a:bodyPr wrap="none" anchor="ctr"/>
            <a:lstStyle/>
            <a:p>
              <a:pPr algn="ctr"/>
              <a:r>
                <a:rPr lang="en-US" altLang="zh-CN" sz="4000">
                  <a:solidFill>
                    <a:srgbClr val="990033"/>
                  </a:solidFill>
                </a:rPr>
                <a:t>23</a:t>
              </a:r>
              <a:endParaRPr lang="en-US" altLang="zh-CN"/>
            </a:p>
          </p:txBody>
        </p:sp>
        <p:sp>
          <p:nvSpPr>
            <p:cNvPr id="130079" name="Oval 31"/>
            <p:cNvSpPr>
              <a:spLocks noChangeArrowheads="1"/>
            </p:cNvSpPr>
            <p:nvPr/>
          </p:nvSpPr>
          <p:spPr bwMode="auto">
            <a:xfrm>
              <a:off x="4752" y="2774"/>
              <a:ext cx="480" cy="384"/>
            </a:xfrm>
            <a:prstGeom prst="ellipse">
              <a:avLst/>
            </a:prstGeom>
            <a:solidFill>
              <a:schemeClr val="bg1"/>
            </a:solidFill>
            <a:ln w="38100" cap="sq">
              <a:solidFill>
                <a:srgbClr val="0000FF"/>
              </a:solidFill>
              <a:round/>
              <a:headEnd type="none" w="sm" len="sm"/>
              <a:tailEnd type="none" w="sm" len="sm"/>
            </a:ln>
            <a:effectLst/>
          </p:spPr>
          <p:txBody>
            <a:bodyPr wrap="none" anchor="ctr"/>
            <a:lstStyle/>
            <a:p>
              <a:pPr algn="ctr"/>
              <a:r>
                <a:rPr lang="en-US" altLang="zh-CN" sz="4000">
                  <a:solidFill>
                    <a:srgbClr val="990033"/>
                  </a:solidFill>
                </a:rPr>
                <a:t>88</a:t>
              </a:r>
              <a:endParaRPr lang="en-US" altLang="zh-CN"/>
            </a:p>
          </p:txBody>
        </p:sp>
      </p:grpSp>
      <p:sp>
        <p:nvSpPr>
          <p:cNvPr id="130080" name="Oval 32"/>
          <p:cNvSpPr>
            <a:spLocks noChangeArrowheads="1"/>
          </p:cNvSpPr>
          <p:nvPr/>
        </p:nvSpPr>
        <p:spPr bwMode="auto">
          <a:xfrm>
            <a:off x="5334000" y="3565525"/>
            <a:ext cx="762000" cy="685800"/>
          </a:xfrm>
          <a:prstGeom prst="ellipse">
            <a:avLst/>
          </a:prstGeom>
          <a:solidFill>
            <a:srgbClr val="CCFFCC"/>
          </a:solidFill>
          <a:ln w="38100">
            <a:solidFill>
              <a:srgbClr val="003300"/>
            </a:solidFill>
            <a:round/>
            <a:headEnd/>
            <a:tailEnd/>
          </a:ln>
          <a:effectLst/>
        </p:spPr>
        <p:txBody>
          <a:bodyPr wrap="none" anchor="ctr"/>
          <a:lstStyle/>
          <a:p>
            <a:pPr algn="ctr"/>
            <a:r>
              <a:rPr lang="en-US" altLang="zh-CN" sz="4000" b="1">
                <a:solidFill>
                  <a:srgbClr val="008080"/>
                </a:solidFill>
              </a:rPr>
              <a:t>66</a:t>
            </a:r>
            <a:endParaRPr lang="en-US" altLang="zh-CN"/>
          </a:p>
        </p:txBody>
      </p:sp>
      <p:sp>
        <p:nvSpPr>
          <p:cNvPr id="130081" name="Text Box 33"/>
          <p:cNvSpPr txBox="1">
            <a:spLocks noChangeArrowheads="1"/>
          </p:cNvSpPr>
          <p:nvPr/>
        </p:nvSpPr>
        <p:spPr bwMode="auto">
          <a:xfrm>
            <a:off x="457200" y="5256213"/>
            <a:ext cx="8534400" cy="1373187"/>
          </a:xfrm>
          <a:prstGeom prst="rect">
            <a:avLst/>
          </a:prstGeom>
          <a:noFill/>
          <a:ln w="9525">
            <a:noFill/>
            <a:miter lim="800000"/>
            <a:headEnd/>
            <a:tailEnd/>
          </a:ln>
          <a:effectLst/>
        </p:spPr>
        <p:txBody>
          <a:bodyPr>
            <a:spAutoFit/>
          </a:bodyPr>
          <a:lstStyle/>
          <a:p>
            <a:r>
              <a:rPr lang="en-US" altLang="zh-CN" sz="4800" b="1">
                <a:solidFill>
                  <a:srgbClr val="FF030F"/>
                </a:solidFill>
                <a:latin typeface="楷体_GB2312" pitchFamily="49" charset="-122"/>
                <a:ea typeface="楷体_GB2312" pitchFamily="49" charset="-122"/>
              </a:rPr>
              <a:t>* </a:t>
            </a:r>
            <a:r>
              <a:rPr lang="zh-CN" altLang="en-US" sz="3600" b="1">
                <a:solidFill>
                  <a:srgbClr val="FF030F"/>
                </a:solidFill>
                <a:latin typeface="楷体_GB2312" pitchFamily="49" charset="-122"/>
                <a:ea typeface="楷体_GB2312" pitchFamily="49" charset="-122"/>
              </a:rPr>
              <a:t>中序遍历一个二叉排序树</a:t>
            </a:r>
            <a:r>
              <a:rPr lang="en-US" altLang="zh-CN" sz="3600" b="1">
                <a:solidFill>
                  <a:srgbClr val="FF030F"/>
                </a:solidFill>
                <a:latin typeface="楷体_GB2312" pitchFamily="49" charset="-122"/>
                <a:ea typeface="楷体_GB2312" pitchFamily="49" charset="-122"/>
              </a:rPr>
              <a:t>,</a:t>
            </a:r>
            <a:r>
              <a:rPr lang="zh-CN" altLang="en-US" sz="3600" b="1">
                <a:solidFill>
                  <a:srgbClr val="FF030F"/>
                </a:solidFill>
                <a:latin typeface="楷体_GB2312" pitchFamily="49" charset="-122"/>
                <a:ea typeface="楷体_GB2312" pitchFamily="49" charset="-122"/>
              </a:rPr>
              <a:t>可以得到一</a:t>
            </a:r>
          </a:p>
          <a:p>
            <a:r>
              <a:rPr lang="zh-CN" altLang="en-US" sz="3600" b="1">
                <a:solidFill>
                  <a:srgbClr val="FF030F"/>
                </a:solidFill>
                <a:latin typeface="楷体_GB2312" pitchFamily="49" charset="-122"/>
                <a:ea typeface="楷体_GB2312" pitchFamily="49" charset="-122"/>
              </a:rPr>
              <a:t>   个递增有序序列。</a:t>
            </a:r>
            <a:r>
              <a:rPr lang="zh-CN" altLang="en-US" sz="3600" b="1"/>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0056"/>
                                        </p:tgtEl>
                                        <p:attrNameLst>
                                          <p:attrName>style.visibility</p:attrName>
                                        </p:attrNameLst>
                                      </p:cBhvr>
                                      <p:to>
                                        <p:strVal val="visible"/>
                                      </p:to>
                                    </p:set>
                                    <p:animEffect transition="in" filter="wipe(up)">
                                      <p:cBhvr>
                                        <p:cTn id="7" dur="500"/>
                                        <p:tgtEl>
                                          <p:spTgt spid="1300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53"/>
                                        </p:tgtEl>
                                        <p:attrNameLst>
                                          <p:attrName>style.visibility</p:attrName>
                                        </p:attrNameLst>
                                      </p:cBhvr>
                                      <p:to>
                                        <p:strVal val="visible"/>
                                      </p:to>
                                    </p:set>
                                    <p:animEffect transition="in" filter="wipe(left)">
                                      <p:cBhvr>
                                        <p:cTn id="12" dur="500"/>
                                        <p:tgtEl>
                                          <p:spTgt spid="1300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0054"/>
                                        </p:tgtEl>
                                        <p:attrNameLst>
                                          <p:attrName>style.visibility</p:attrName>
                                        </p:attrNameLst>
                                      </p:cBhvr>
                                      <p:to>
                                        <p:strVal val="visible"/>
                                      </p:to>
                                    </p:set>
                                    <p:animEffect transition="in" filter="wipe(up)">
                                      <p:cBhvr>
                                        <p:cTn id="17" dur="500"/>
                                        <p:tgtEl>
                                          <p:spTgt spid="130054"/>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30080"/>
                                        </p:tgtEl>
                                        <p:attrNameLst>
                                          <p:attrName>style.visibility</p:attrName>
                                        </p:attrNameLst>
                                      </p:cBhvr>
                                      <p:to>
                                        <p:strVal val="visible"/>
                                      </p:to>
                                    </p:set>
                                    <p:animEffect transition="in" filter="wipe(up)">
                                      <p:cBhvr>
                                        <p:cTn id="21" dur="500"/>
                                        <p:tgtEl>
                                          <p:spTgt spid="13008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0055"/>
                                        </p:tgtEl>
                                        <p:attrNameLst>
                                          <p:attrName>style.visibility</p:attrName>
                                        </p:attrNameLst>
                                      </p:cBhvr>
                                      <p:to>
                                        <p:strVal val="visible"/>
                                      </p:to>
                                    </p:set>
                                    <p:animEffect transition="in" filter="wipe(left)">
                                      <p:cBhvr>
                                        <p:cTn id="26" dur="500"/>
                                        <p:tgtEl>
                                          <p:spTgt spid="13005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0081"/>
                                        </p:tgtEl>
                                        <p:attrNameLst>
                                          <p:attrName>style.visibility</p:attrName>
                                        </p:attrNameLst>
                                      </p:cBhvr>
                                      <p:to>
                                        <p:strVal val="visible"/>
                                      </p:to>
                                    </p:set>
                                    <p:anim calcmode="lin" valueType="num">
                                      <p:cBhvr additive="base">
                                        <p:cTn id="31" dur="500" fill="hold"/>
                                        <p:tgtEl>
                                          <p:spTgt spid="130081"/>
                                        </p:tgtEl>
                                        <p:attrNameLst>
                                          <p:attrName>ppt_x</p:attrName>
                                        </p:attrNameLst>
                                      </p:cBhvr>
                                      <p:tavLst>
                                        <p:tav tm="0">
                                          <p:val>
                                            <p:strVal val="0-#ppt_w/2"/>
                                          </p:val>
                                        </p:tav>
                                        <p:tav tm="100000">
                                          <p:val>
                                            <p:strVal val="#ppt_x"/>
                                          </p:val>
                                        </p:tav>
                                      </p:tavLst>
                                    </p:anim>
                                    <p:anim calcmode="lin" valueType="num">
                                      <p:cBhvr additive="base">
                                        <p:cTn id="32" dur="500" fill="hold"/>
                                        <p:tgtEl>
                                          <p:spTgt spid="1300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utoUpdateAnimBg="0"/>
      <p:bldP spid="130054" grpId="0" animBg="1"/>
      <p:bldP spid="130055" grpId="0" autoUpdateAnimBg="0"/>
      <p:bldP spid="130080" grpId="0" animBg="1" autoUpdateAnimBg="0"/>
      <p:bldP spid="13008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Text Box 4"/>
          <p:cNvSpPr txBox="1">
            <a:spLocks noChangeArrowheads="1"/>
          </p:cNvSpPr>
          <p:nvPr/>
        </p:nvSpPr>
        <p:spPr bwMode="auto">
          <a:xfrm>
            <a:off x="609600" y="3001963"/>
            <a:ext cx="8534400" cy="2844800"/>
          </a:xfrm>
          <a:prstGeom prst="rect">
            <a:avLst/>
          </a:prstGeom>
          <a:noFill/>
          <a:ln w="9525">
            <a:noFill/>
            <a:miter lim="800000"/>
            <a:headEnd/>
            <a:tailEnd/>
          </a:ln>
          <a:effectLst/>
        </p:spPr>
        <p:txBody>
          <a:bodyPr>
            <a:spAutoFit/>
          </a:bodyPr>
          <a:lstStyle/>
          <a:p>
            <a:pPr algn="just">
              <a:spcBef>
                <a:spcPct val="20000"/>
              </a:spcBef>
            </a:pPr>
            <a:r>
              <a:rPr lang="en-US" altLang="zh-CN" sz="3200" b="1">
                <a:solidFill>
                  <a:srgbClr val="3333CC"/>
                </a:solidFill>
              </a:rPr>
              <a:t>typedef struct  node</a:t>
            </a:r>
          </a:p>
          <a:p>
            <a:pPr algn="just">
              <a:spcBef>
                <a:spcPct val="20000"/>
              </a:spcBef>
            </a:pPr>
            <a:r>
              <a:rPr lang="en-US" altLang="zh-CN" sz="3200" b="1">
                <a:solidFill>
                  <a:srgbClr val="3333CC"/>
                </a:solidFill>
              </a:rPr>
              <a:t>{  KeyType  key ;                           </a:t>
            </a:r>
            <a:r>
              <a:rPr lang="en-US" altLang="zh-CN" sz="2800" b="1">
                <a:solidFill>
                  <a:srgbClr val="277D33"/>
                </a:solidFill>
              </a:rPr>
              <a:t>/*</a:t>
            </a:r>
            <a:r>
              <a:rPr lang="zh-CN" altLang="en-US" sz="2800" b="1">
                <a:solidFill>
                  <a:srgbClr val="277D33"/>
                </a:solidFill>
              </a:rPr>
              <a:t>关键字的值*</a:t>
            </a:r>
            <a:r>
              <a:rPr lang="en-US" altLang="zh-CN" sz="2800" b="1">
                <a:solidFill>
                  <a:srgbClr val="277D33"/>
                </a:solidFill>
              </a:rPr>
              <a:t>/</a:t>
            </a:r>
          </a:p>
          <a:p>
            <a:pPr algn="just">
              <a:spcBef>
                <a:spcPct val="20000"/>
              </a:spcBef>
            </a:pPr>
            <a:r>
              <a:rPr lang="en-US" altLang="zh-CN" sz="2800" b="1">
                <a:solidFill>
                  <a:srgbClr val="277D33"/>
                </a:solidFill>
              </a:rPr>
              <a:t>     </a:t>
            </a:r>
            <a:r>
              <a:rPr lang="en-US" altLang="zh-CN" sz="2800" b="1">
                <a:solidFill>
                  <a:srgbClr val="3333CC"/>
                </a:solidFill>
              </a:rPr>
              <a:t>……</a:t>
            </a:r>
          </a:p>
          <a:p>
            <a:pPr algn="just">
              <a:spcBef>
                <a:spcPct val="20000"/>
              </a:spcBef>
            </a:pPr>
            <a:r>
              <a:rPr lang="en-US" altLang="zh-CN" sz="3200" b="1">
                <a:solidFill>
                  <a:srgbClr val="3333CC"/>
                </a:solidFill>
              </a:rPr>
              <a:t>    struct node  </a:t>
            </a:r>
            <a:r>
              <a:rPr lang="en-US" altLang="zh-CN" sz="3200" b="1">
                <a:solidFill>
                  <a:srgbClr val="3333CC"/>
                </a:solidFill>
                <a:latin typeface="宋体" pitchFamily="2" charset="-122"/>
              </a:rPr>
              <a:t>*lchild,*rchild;</a:t>
            </a:r>
            <a:r>
              <a:rPr lang="en-US" altLang="zh-CN" sz="2800" b="1">
                <a:solidFill>
                  <a:srgbClr val="277D33"/>
                </a:solidFill>
                <a:latin typeface="宋体" pitchFamily="2" charset="-122"/>
              </a:rPr>
              <a:t>/*</a:t>
            </a:r>
            <a:r>
              <a:rPr lang="zh-CN" altLang="en-US" sz="2800" b="1">
                <a:solidFill>
                  <a:srgbClr val="277D33"/>
                </a:solidFill>
                <a:latin typeface="宋体" pitchFamily="2" charset="-122"/>
              </a:rPr>
              <a:t>左右指针*</a:t>
            </a:r>
            <a:r>
              <a:rPr lang="en-US" altLang="zh-CN" sz="2800" b="1">
                <a:solidFill>
                  <a:srgbClr val="277D33"/>
                </a:solidFill>
                <a:latin typeface="宋体" pitchFamily="2" charset="-122"/>
              </a:rPr>
              <a:t>/</a:t>
            </a:r>
            <a:endParaRPr lang="en-US" altLang="zh-CN" sz="2800" b="1">
              <a:solidFill>
                <a:srgbClr val="277D33"/>
              </a:solidFill>
            </a:endParaRPr>
          </a:p>
          <a:p>
            <a:pPr>
              <a:spcBef>
                <a:spcPct val="20000"/>
              </a:spcBef>
            </a:pPr>
            <a:r>
              <a:rPr lang="en-US" altLang="zh-CN" sz="3200" b="1">
                <a:solidFill>
                  <a:srgbClr val="3333CC"/>
                </a:solidFill>
              </a:rPr>
              <a:t>  }bstnode,*BSTree; </a:t>
            </a:r>
          </a:p>
        </p:txBody>
      </p:sp>
      <p:sp>
        <p:nvSpPr>
          <p:cNvPr id="131080" name="Text Box 8"/>
          <p:cNvSpPr txBox="1">
            <a:spLocks noChangeArrowheads="1"/>
          </p:cNvSpPr>
          <p:nvPr/>
        </p:nvSpPr>
        <p:spPr bwMode="auto">
          <a:xfrm>
            <a:off x="762000" y="1143000"/>
            <a:ext cx="7772400" cy="1600200"/>
          </a:xfrm>
          <a:prstGeom prst="rect">
            <a:avLst/>
          </a:prstGeom>
          <a:noFill/>
          <a:ln w="9525">
            <a:noFill/>
            <a:miter lim="800000"/>
            <a:headEnd/>
            <a:tailEnd/>
          </a:ln>
          <a:effectLst/>
        </p:spPr>
        <p:txBody>
          <a:bodyPr anchor="b"/>
          <a:lstStyle/>
          <a:p>
            <a:r>
              <a:rPr lang="en-US" altLang="zh-CN" sz="4000" b="1">
                <a:solidFill>
                  <a:srgbClr val="800000"/>
                </a:solidFill>
                <a:latin typeface="楷体_GB2312" pitchFamily="49" charset="-122"/>
                <a:ea typeface="楷体_GB2312" pitchFamily="49" charset="-122"/>
              </a:rPr>
              <a:t>    </a:t>
            </a:r>
            <a:r>
              <a:rPr lang="zh-CN" altLang="en-US" sz="4000" b="1">
                <a:solidFill>
                  <a:srgbClr val="800000"/>
                </a:solidFill>
                <a:latin typeface="楷体_GB2312" pitchFamily="49" charset="-122"/>
                <a:ea typeface="楷体_GB2312" pitchFamily="49" charset="-122"/>
              </a:rPr>
              <a:t>通常用二叉链表作为二叉排序树的存储结构</a:t>
            </a:r>
          </a:p>
        </p:txBody>
      </p:sp>
      <p:sp>
        <p:nvSpPr>
          <p:cNvPr id="131082" name="Rectangle 10"/>
          <p:cNvSpPr>
            <a:spLocks noGrp="1" noChangeArrowheads="1"/>
          </p:cNvSpPr>
          <p:nvPr>
            <p:ph type="title"/>
          </p:nvPr>
        </p:nvSpPr>
        <p:spPr/>
        <p:txBody>
          <a:bodyPr/>
          <a:lstStyle/>
          <a:p>
            <a:r>
              <a:rPr lang="zh-CN" altLang="en-US">
                <a:solidFill>
                  <a:srgbClr val="DF2354"/>
                </a:solidFill>
                <a:latin typeface="楷体_GB2312" pitchFamily="49" charset="-122"/>
              </a:rPr>
              <a:t>二叉排序树的存储结构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1080"/>
                                        </p:tgtEl>
                                        <p:attrNameLst>
                                          <p:attrName>style.visibility</p:attrName>
                                        </p:attrNameLst>
                                      </p:cBhvr>
                                      <p:to>
                                        <p:strVal val="visible"/>
                                      </p:to>
                                    </p:set>
                                    <p:anim calcmode="lin" valueType="num">
                                      <p:cBhvr additive="base">
                                        <p:cTn id="7" dur="500" fill="hold"/>
                                        <p:tgtEl>
                                          <p:spTgt spid="131080"/>
                                        </p:tgtEl>
                                        <p:attrNameLst>
                                          <p:attrName>ppt_x</p:attrName>
                                        </p:attrNameLst>
                                      </p:cBhvr>
                                      <p:tavLst>
                                        <p:tav tm="0">
                                          <p:val>
                                            <p:strVal val="#ppt_x"/>
                                          </p:val>
                                        </p:tav>
                                        <p:tav tm="100000">
                                          <p:val>
                                            <p:strVal val="#ppt_x"/>
                                          </p:val>
                                        </p:tav>
                                      </p:tavLst>
                                    </p:anim>
                                    <p:anim calcmode="lin" valueType="num">
                                      <p:cBhvr additive="base">
                                        <p:cTn id="8" dur="500" fill="hold"/>
                                        <p:tgtEl>
                                          <p:spTgt spid="13108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076"/>
                                        </p:tgtEl>
                                        <p:attrNameLst>
                                          <p:attrName>style.visibility</p:attrName>
                                        </p:attrNameLst>
                                      </p:cBhvr>
                                      <p:to>
                                        <p:strVal val="visible"/>
                                      </p:to>
                                    </p:set>
                                    <p:anim calcmode="lin" valueType="num">
                                      <p:cBhvr additive="base">
                                        <p:cTn id="13" dur="500" fill="hold"/>
                                        <p:tgtEl>
                                          <p:spTgt spid="131076"/>
                                        </p:tgtEl>
                                        <p:attrNameLst>
                                          <p:attrName>ppt_x</p:attrName>
                                        </p:attrNameLst>
                                      </p:cBhvr>
                                      <p:tavLst>
                                        <p:tav tm="0">
                                          <p:val>
                                            <p:strVal val="0-#ppt_w/2"/>
                                          </p:val>
                                        </p:tav>
                                        <p:tav tm="100000">
                                          <p:val>
                                            <p:strVal val="#ppt_x"/>
                                          </p:val>
                                        </p:tav>
                                      </p:tavLst>
                                    </p:anim>
                                    <p:anim calcmode="lin" valueType="num">
                                      <p:cBhvr additive="base">
                                        <p:cTn id="14" dur="500" fill="hold"/>
                                        <p:tgtEl>
                                          <p:spTgt spid="131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autoUpdateAnimBg="0"/>
      <p:bldP spid="13108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zh-CN" altLang="en-US">
                <a:solidFill>
                  <a:srgbClr val="6600CC"/>
                </a:solidFill>
              </a:rPr>
              <a:t>二、查找</a:t>
            </a:r>
          </a:p>
        </p:txBody>
      </p:sp>
      <p:sp>
        <p:nvSpPr>
          <p:cNvPr id="136196" name="Text Box 4"/>
          <p:cNvSpPr txBox="1">
            <a:spLocks noChangeArrowheads="1"/>
          </p:cNvSpPr>
          <p:nvPr/>
        </p:nvSpPr>
        <p:spPr bwMode="auto">
          <a:xfrm>
            <a:off x="381000" y="1143000"/>
            <a:ext cx="838200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楷体_GB2312" pitchFamily="49" charset="-122"/>
                <a:ea typeface="楷体_GB2312" pitchFamily="49" charset="-122"/>
              </a:rPr>
              <a:t>根据二叉排序树的特点，查找过程如下：</a:t>
            </a:r>
          </a:p>
        </p:txBody>
      </p:sp>
      <p:sp>
        <p:nvSpPr>
          <p:cNvPr id="136197" name="Text Box 5"/>
          <p:cNvSpPr txBox="1">
            <a:spLocks noChangeArrowheads="1"/>
          </p:cNvSpPr>
          <p:nvPr/>
        </p:nvSpPr>
        <p:spPr bwMode="auto">
          <a:xfrm>
            <a:off x="533400" y="2971800"/>
            <a:ext cx="8305800" cy="2043113"/>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latin typeface="楷体_GB2312" pitchFamily="49" charset="-122"/>
                <a:ea typeface="楷体_GB2312" pitchFamily="49" charset="-122"/>
              </a:rPr>
              <a:t>（</a:t>
            </a:r>
            <a:r>
              <a:rPr lang="en-US" altLang="zh-CN" sz="3200" b="1">
                <a:solidFill>
                  <a:srgbClr val="800000"/>
                </a:solidFill>
                <a:latin typeface="楷体_GB2312" pitchFamily="49" charset="-122"/>
                <a:ea typeface="楷体_GB2312" pitchFamily="49" charset="-122"/>
              </a:rPr>
              <a:t>1</a:t>
            </a:r>
            <a:r>
              <a:rPr lang="zh-CN" altLang="en-US" sz="3200" b="1">
                <a:solidFill>
                  <a:srgbClr val="800000"/>
                </a:solidFill>
                <a:latin typeface="楷体_GB2312" pitchFamily="49" charset="-122"/>
                <a:ea typeface="楷体_GB2312" pitchFamily="49" charset="-122"/>
              </a:rPr>
              <a:t>）</a:t>
            </a:r>
            <a:r>
              <a:rPr lang="en-US" altLang="zh-CN" sz="3200" b="1">
                <a:solidFill>
                  <a:srgbClr val="800000"/>
                </a:solidFill>
                <a:latin typeface="楷体_GB2312" pitchFamily="49" charset="-122"/>
                <a:ea typeface="楷体_GB2312" pitchFamily="49" charset="-122"/>
              </a:rPr>
              <a:t>k=t</a:t>
            </a:r>
            <a:r>
              <a:rPr lang="zh-CN" altLang="en-US" sz="3200" b="1">
                <a:solidFill>
                  <a:srgbClr val="800000"/>
                </a:solidFill>
                <a:latin typeface="楷体_GB2312" pitchFamily="49" charset="-122"/>
                <a:ea typeface="楷体_GB2312" pitchFamily="49" charset="-122"/>
              </a:rPr>
              <a:t>：则查找成功，返回根结点地址； </a:t>
            </a:r>
          </a:p>
          <a:p>
            <a:pPr>
              <a:spcBef>
                <a:spcPct val="50000"/>
              </a:spcBef>
            </a:pPr>
            <a:r>
              <a:rPr lang="zh-CN" altLang="en-US" sz="3200" b="1">
                <a:solidFill>
                  <a:srgbClr val="800000"/>
                </a:solidFill>
                <a:latin typeface="楷体_GB2312" pitchFamily="49" charset="-122"/>
                <a:ea typeface="楷体_GB2312" pitchFamily="49" charset="-122"/>
              </a:rPr>
              <a:t>（</a:t>
            </a:r>
            <a:r>
              <a:rPr lang="en-US" altLang="zh-CN" sz="3200" b="1">
                <a:solidFill>
                  <a:srgbClr val="800000"/>
                </a:solidFill>
                <a:latin typeface="楷体_GB2312" pitchFamily="49" charset="-122"/>
                <a:ea typeface="楷体_GB2312" pitchFamily="49" charset="-122"/>
              </a:rPr>
              <a:t>2</a:t>
            </a:r>
            <a:r>
              <a:rPr lang="zh-CN" altLang="en-US" sz="3200" b="1">
                <a:solidFill>
                  <a:srgbClr val="800000"/>
                </a:solidFill>
                <a:latin typeface="楷体_GB2312" pitchFamily="49" charset="-122"/>
                <a:ea typeface="楷体_GB2312" pitchFamily="49" charset="-122"/>
              </a:rPr>
              <a:t>）</a:t>
            </a:r>
            <a:r>
              <a:rPr lang="en-US" altLang="zh-CN" sz="3200" b="1">
                <a:solidFill>
                  <a:srgbClr val="800000"/>
                </a:solidFill>
                <a:latin typeface="楷体_GB2312" pitchFamily="49" charset="-122"/>
                <a:ea typeface="楷体_GB2312" pitchFamily="49" charset="-122"/>
              </a:rPr>
              <a:t>k&lt;t</a:t>
            </a:r>
            <a:r>
              <a:rPr lang="zh-CN" altLang="en-US" sz="3200" b="1">
                <a:solidFill>
                  <a:srgbClr val="800000"/>
                </a:solidFill>
                <a:latin typeface="楷体_GB2312" pitchFamily="49" charset="-122"/>
                <a:ea typeface="楷体_GB2312" pitchFamily="49" charset="-122"/>
              </a:rPr>
              <a:t>：则进一步查左子树； </a:t>
            </a:r>
          </a:p>
          <a:p>
            <a:pPr>
              <a:spcBef>
                <a:spcPct val="50000"/>
              </a:spcBef>
            </a:pPr>
            <a:r>
              <a:rPr lang="zh-CN" altLang="en-US" sz="3200" b="1">
                <a:solidFill>
                  <a:srgbClr val="800000"/>
                </a:solidFill>
                <a:latin typeface="楷体_GB2312" pitchFamily="49" charset="-122"/>
                <a:ea typeface="楷体_GB2312" pitchFamily="49" charset="-122"/>
              </a:rPr>
              <a:t>（</a:t>
            </a:r>
            <a:r>
              <a:rPr lang="en-US" altLang="zh-CN" sz="3200" b="1">
                <a:solidFill>
                  <a:srgbClr val="800000"/>
                </a:solidFill>
                <a:latin typeface="楷体_GB2312" pitchFamily="49" charset="-122"/>
                <a:ea typeface="楷体_GB2312" pitchFamily="49" charset="-122"/>
              </a:rPr>
              <a:t>3</a:t>
            </a:r>
            <a:r>
              <a:rPr lang="zh-CN" altLang="en-US" sz="3200" b="1">
                <a:solidFill>
                  <a:srgbClr val="800000"/>
                </a:solidFill>
                <a:latin typeface="楷体_GB2312" pitchFamily="49" charset="-122"/>
                <a:ea typeface="楷体_GB2312" pitchFamily="49" charset="-122"/>
              </a:rPr>
              <a:t>）</a:t>
            </a:r>
            <a:r>
              <a:rPr lang="en-US" altLang="zh-CN" sz="3200" b="1">
                <a:solidFill>
                  <a:srgbClr val="800000"/>
                </a:solidFill>
                <a:latin typeface="楷体_GB2312" pitchFamily="49" charset="-122"/>
                <a:ea typeface="楷体_GB2312" pitchFamily="49" charset="-122"/>
              </a:rPr>
              <a:t>k&gt;t</a:t>
            </a:r>
            <a:r>
              <a:rPr lang="zh-CN" altLang="en-US" sz="3200" b="1">
                <a:solidFill>
                  <a:srgbClr val="800000"/>
                </a:solidFill>
                <a:latin typeface="楷体_GB2312" pitchFamily="49" charset="-122"/>
                <a:ea typeface="楷体_GB2312" pitchFamily="49" charset="-122"/>
              </a:rPr>
              <a:t>：则进一步查右子树。 </a:t>
            </a:r>
          </a:p>
        </p:txBody>
      </p:sp>
      <p:sp>
        <p:nvSpPr>
          <p:cNvPr id="136198" name="Text Box 6"/>
          <p:cNvSpPr txBox="1">
            <a:spLocks noChangeArrowheads="1"/>
          </p:cNvSpPr>
          <p:nvPr/>
        </p:nvSpPr>
        <p:spPr bwMode="auto">
          <a:xfrm>
            <a:off x="533400" y="5181600"/>
            <a:ext cx="8305800" cy="1066800"/>
          </a:xfrm>
          <a:prstGeom prst="rect">
            <a:avLst/>
          </a:prstGeom>
          <a:noFill/>
          <a:ln w="9525">
            <a:noFill/>
            <a:miter lim="800000"/>
            <a:headEnd/>
            <a:tailEnd/>
          </a:ln>
          <a:effectLst/>
        </p:spPr>
        <p:txBody>
          <a:bodyPr>
            <a:spAutoFit/>
          </a:bodyPr>
          <a:lstStyle/>
          <a:p>
            <a:pPr>
              <a:spcBef>
                <a:spcPct val="50000"/>
              </a:spcBef>
            </a:pPr>
            <a:r>
              <a:rPr lang="en-US" altLang="zh-CN" sz="3200" b="1">
                <a:solidFill>
                  <a:srgbClr val="800000"/>
                </a:solidFill>
                <a:latin typeface="楷体_GB2312" pitchFamily="49" charset="-122"/>
                <a:ea typeface="楷体_GB2312" pitchFamily="49" charset="-122"/>
              </a:rPr>
              <a:t>    </a:t>
            </a:r>
            <a:r>
              <a:rPr lang="zh-CN" altLang="en-US" sz="3200" b="1">
                <a:solidFill>
                  <a:srgbClr val="800000"/>
                </a:solidFill>
                <a:latin typeface="楷体_GB2312" pitchFamily="49" charset="-122"/>
                <a:ea typeface="楷体_GB2312" pitchFamily="49" charset="-122"/>
              </a:rPr>
              <a:t>显然这是一个递归过程，可用递归算法实现查找。</a:t>
            </a:r>
          </a:p>
        </p:txBody>
      </p:sp>
      <p:sp>
        <p:nvSpPr>
          <p:cNvPr id="136199" name="Rectangle 7"/>
          <p:cNvSpPr>
            <a:spLocks noChangeArrowheads="1"/>
          </p:cNvSpPr>
          <p:nvPr/>
        </p:nvSpPr>
        <p:spPr bwMode="auto">
          <a:xfrm>
            <a:off x="304800" y="1676400"/>
            <a:ext cx="8839200" cy="1260475"/>
          </a:xfrm>
          <a:prstGeom prst="rect">
            <a:avLst/>
          </a:prstGeom>
          <a:noFill/>
          <a:ln w="9525">
            <a:noFill/>
            <a:miter lim="800000"/>
            <a:headEnd/>
            <a:tailEnd/>
          </a:ln>
          <a:effectLst/>
        </p:spPr>
        <p:txBody>
          <a:bodyPr>
            <a:spAutoFit/>
          </a:bodyPr>
          <a:lstStyle/>
          <a:p>
            <a:pPr>
              <a:lnSpc>
                <a:spcPct val="120000"/>
              </a:lnSpc>
            </a:pPr>
            <a:r>
              <a:rPr lang="en-US" altLang="zh-CN" sz="3200" b="1">
                <a:solidFill>
                  <a:srgbClr val="800000"/>
                </a:solidFill>
                <a:latin typeface="楷体_GB2312" pitchFamily="49" charset="-122"/>
                <a:ea typeface="楷体_GB2312" pitchFamily="49" charset="-122"/>
              </a:rPr>
              <a:t>   </a:t>
            </a:r>
            <a:r>
              <a:rPr lang="zh-CN" altLang="en-US" sz="3200" b="1">
                <a:solidFill>
                  <a:srgbClr val="800000"/>
                </a:solidFill>
                <a:latin typeface="楷体_GB2312" pitchFamily="49" charset="-122"/>
                <a:ea typeface="楷体_GB2312" pitchFamily="49" charset="-122"/>
              </a:rPr>
              <a:t>若二叉排序树为空，则查找不成功；否则将待查关键字</a:t>
            </a:r>
            <a:r>
              <a:rPr lang="en-US" altLang="zh-CN" sz="3200" b="1">
                <a:solidFill>
                  <a:srgbClr val="800000"/>
                </a:solidFill>
                <a:latin typeface="楷体_GB2312" pitchFamily="49" charset="-122"/>
                <a:ea typeface="楷体_GB2312" pitchFamily="49" charset="-122"/>
              </a:rPr>
              <a:t>k</a:t>
            </a:r>
            <a:r>
              <a:rPr lang="zh-CN" altLang="en-US" sz="3200" b="1">
                <a:solidFill>
                  <a:srgbClr val="800000"/>
                </a:solidFill>
                <a:latin typeface="楷体_GB2312" pitchFamily="49" charset="-122"/>
                <a:ea typeface="楷体_GB2312" pitchFamily="49" charset="-122"/>
              </a:rPr>
              <a:t>与根结点关键字</a:t>
            </a:r>
            <a:r>
              <a:rPr lang="en-US" altLang="zh-CN" sz="3200" b="1">
                <a:solidFill>
                  <a:srgbClr val="800000"/>
                </a:solidFill>
                <a:latin typeface="楷体_GB2312" pitchFamily="49" charset="-122"/>
                <a:ea typeface="楷体_GB2312" pitchFamily="49" charset="-122"/>
              </a:rPr>
              <a:t>t</a:t>
            </a:r>
            <a:r>
              <a:rPr lang="zh-CN" altLang="en-US" sz="3200" b="1">
                <a:solidFill>
                  <a:srgbClr val="800000"/>
                </a:solidFill>
                <a:latin typeface="楷体_GB2312" pitchFamily="49" charset="-122"/>
                <a:ea typeface="楷体_GB2312" pitchFamily="49" charset="-122"/>
              </a:rPr>
              <a:t>进行比较，如果：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additive="base">
                                        <p:cTn id="7" dur="500" fill="hold"/>
                                        <p:tgtEl>
                                          <p:spTgt spid="136196"/>
                                        </p:tgtEl>
                                        <p:attrNameLst>
                                          <p:attrName>ppt_x</p:attrName>
                                        </p:attrNameLst>
                                      </p:cBhvr>
                                      <p:tavLst>
                                        <p:tav tm="0">
                                          <p:val>
                                            <p:strVal val="0-#ppt_w/2"/>
                                          </p:val>
                                        </p:tav>
                                        <p:tav tm="100000">
                                          <p:val>
                                            <p:strVal val="#ppt_x"/>
                                          </p:val>
                                        </p:tav>
                                      </p:tavLst>
                                    </p:anim>
                                    <p:anim calcmode="lin" valueType="num">
                                      <p:cBhvr additive="base">
                                        <p:cTn id="8" dur="500" fill="hold"/>
                                        <p:tgtEl>
                                          <p:spTgt spid="1361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6199"/>
                                        </p:tgtEl>
                                        <p:attrNameLst>
                                          <p:attrName>style.visibility</p:attrName>
                                        </p:attrNameLst>
                                      </p:cBhvr>
                                      <p:to>
                                        <p:strVal val="visible"/>
                                      </p:to>
                                    </p:set>
                                    <p:anim calcmode="lin" valueType="num">
                                      <p:cBhvr additive="base">
                                        <p:cTn id="13" dur="500" fill="hold"/>
                                        <p:tgtEl>
                                          <p:spTgt spid="136199"/>
                                        </p:tgtEl>
                                        <p:attrNameLst>
                                          <p:attrName>ppt_x</p:attrName>
                                        </p:attrNameLst>
                                      </p:cBhvr>
                                      <p:tavLst>
                                        <p:tav tm="0">
                                          <p:val>
                                            <p:strVal val="0-#ppt_w/2"/>
                                          </p:val>
                                        </p:tav>
                                        <p:tav tm="100000">
                                          <p:val>
                                            <p:strVal val="#ppt_x"/>
                                          </p:val>
                                        </p:tav>
                                      </p:tavLst>
                                    </p:anim>
                                    <p:anim calcmode="lin" valueType="num">
                                      <p:cBhvr additive="base">
                                        <p:cTn id="14" dur="500" fill="hold"/>
                                        <p:tgtEl>
                                          <p:spTgt spid="13619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6197"/>
                                        </p:tgtEl>
                                        <p:attrNameLst>
                                          <p:attrName>style.visibility</p:attrName>
                                        </p:attrNameLst>
                                      </p:cBhvr>
                                      <p:to>
                                        <p:strVal val="visible"/>
                                      </p:to>
                                    </p:set>
                                    <p:anim calcmode="lin" valueType="num">
                                      <p:cBhvr additive="base">
                                        <p:cTn id="19" dur="500" fill="hold"/>
                                        <p:tgtEl>
                                          <p:spTgt spid="136197"/>
                                        </p:tgtEl>
                                        <p:attrNameLst>
                                          <p:attrName>ppt_x</p:attrName>
                                        </p:attrNameLst>
                                      </p:cBhvr>
                                      <p:tavLst>
                                        <p:tav tm="0">
                                          <p:val>
                                            <p:strVal val="0-#ppt_w/2"/>
                                          </p:val>
                                        </p:tav>
                                        <p:tav tm="100000">
                                          <p:val>
                                            <p:strVal val="#ppt_x"/>
                                          </p:val>
                                        </p:tav>
                                      </p:tavLst>
                                    </p:anim>
                                    <p:anim calcmode="lin" valueType="num">
                                      <p:cBhvr additive="base">
                                        <p:cTn id="20" dur="500" fill="hold"/>
                                        <p:tgtEl>
                                          <p:spTgt spid="13619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6198"/>
                                        </p:tgtEl>
                                        <p:attrNameLst>
                                          <p:attrName>style.visibility</p:attrName>
                                        </p:attrNameLst>
                                      </p:cBhvr>
                                      <p:to>
                                        <p:strVal val="visible"/>
                                      </p:to>
                                    </p:set>
                                    <p:anim calcmode="lin" valueType="num">
                                      <p:cBhvr additive="base">
                                        <p:cTn id="25" dur="500" fill="hold"/>
                                        <p:tgtEl>
                                          <p:spTgt spid="136198"/>
                                        </p:tgtEl>
                                        <p:attrNameLst>
                                          <p:attrName>ppt_x</p:attrName>
                                        </p:attrNameLst>
                                      </p:cBhvr>
                                      <p:tavLst>
                                        <p:tav tm="0">
                                          <p:val>
                                            <p:strVal val="0-#ppt_w/2"/>
                                          </p:val>
                                        </p:tav>
                                        <p:tav tm="100000">
                                          <p:val>
                                            <p:strVal val="#ppt_x"/>
                                          </p:val>
                                        </p:tav>
                                      </p:tavLst>
                                    </p:anim>
                                    <p:anim calcmode="lin" valueType="num">
                                      <p:cBhvr additive="base">
                                        <p:cTn id="26" dur="500" fill="hold"/>
                                        <p:tgtEl>
                                          <p:spTgt spid="136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utoUpdateAnimBg="0"/>
      <p:bldP spid="136197" grpId="0" autoUpdateAnimBg="0"/>
      <p:bldP spid="136198" grpId="0" autoUpdateAnimBg="0"/>
      <p:bldP spid="13619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09600" y="381000"/>
            <a:ext cx="1600200" cy="838200"/>
          </a:xfrm>
        </p:spPr>
        <p:txBody>
          <a:bodyPr/>
          <a:lstStyle/>
          <a:p>
            <a:r>
              <a:rPr lang="zh-CN" altLang="en-US" sz="4400">
                <a:solidFill>
                  <a:srgbClr val="CC3300"/>
                </a:solidFill>
                <a:ea typeface="隶书" pitchFamily="49" charset="-122"/>
              </a:rPr>
              <a:t>例如</a:t>
            </a:r>
            <a:r>
              <a:rPr lang="en-US" altLang="zh-CN" sz="4400">
                <a:solidFill>
                  <a:srgbClr val="CC3300"/>
                </a:solidFill>
                <a:ea typeface="隶书" pitchFamily="49" charset="-122"/>
              </a:rPr>
              <a:t>:</a:t>
            </a:r>
          </a:p>
        </p:txBody>
      </p:sp>
      <p:sp>
        <p:nvSpPr>
          <p:cNvPr id="137220" name="Line 4"/>
          <p:cNvSpPr>
            <a:spLocks noChangeShapeType="1"/>
          </p:cNvSpPr>
          <p:nvPr/>
        </p:nvSpPr>
        <p:spPr bwMode="auto">
          <a:xfrm flipH="1">
            <a:off x="3505200" y="1828800"/>
            <a:ext cx="838200" cy="381000"/>
          </a:xfrm>
          <a:prstGeom prst="line">
            <a:avLst/>
          </a:prstGeom>
          <a:noFill/>
          <a:ln w="38100">
            <a:solidFill>
              <a:srgbClr val="0000FF"/>
            </a:solidFill>
            <a:round/>
            <a:headEnd/>
            <a:tailEnd type="triangle" w="med" len="lg"/>
          </a:ln>
          <a:effectLst/>
        </p:spPr>
        <p:txBody>
          <a:bodyPr wrap="none" anchor="ctr"/>
          <a:lstStyle/>
          <a:p>
            <a:endParaRPr lang="zh-CN" altLang="en-US"/>
          </a:p>
        </p:txBody>
      </p:sp>
      <p:sp>
        <p:nvSpPr>
          <p:cNvPr id="137221" name="Line 5"/>
          <p:cNvSpPr>
            <a:spLocks noChangeShapeType="1"/>
          </p:cNvSpPr>
          <p:nvPr/>
        </p:nvSpPr>
        <p:spPr bwMode="auto">
          <a:xfrm>
            <a:off x="3352800" y="2362200"/>
            <a:ext cx="609600" cy="381000"/>
          </a:xfrm>
          <a:prstGeom prst="line">
            <a:avLst/>
          </a:prstGeom>
          <a:noFill/>
          <a:ln w="38100">
            <a:solidFill>
              <a:srgbClr val="0000FF"/>
            </a:solidFill>
            <a:round/>
            <a:headEnd/>
            <a:tailEnd type="triangle" w="med" len="lg"/>
          </a:ln>
          <a:effectLst/>
        </p:spPr>
        <p:txBody>
          <a:bodyPr wrap="none" anchor="ctr"/>
          <a:lstStyle/>
          <a:p>
            <a:endParaRPr lang="zh-CN" altLang="en-US"/>
          </a:p>
        </p:txBody>
      </p:sp>
      <p:sp>
        <p:nvSpPr>
          <p:cNvPr id="137222" name="Line 6"/>
          <p:cNvSpPr>
            <a:spLocks noChangeShapeType="1"/>
          </p:cNvSpPr>
          <p:nvPr/>
        </p:nvSpPr>
        <p:spPr bwMode="auto">
          <a:xfrm flipH="1">
            <a:off x="3622675" y="3124200"/>
            <a:ext cx="533400" cy="381000"/>
          </a:xfrm>
          <a:prstGeom prst="line">
            <a:avLst/>
          </a:prstGeom>
          <a:noFill/>
          <a:ln w="38100">
            <a:solidFill>
              <a:srgbClr val="0000FF"/>
            </a:solidFill>
            <a:round/>
            <a:headEnd/>
            <a:tailEnd type="triangle" w="med" len="lg"/>
          </a:ln>
          <a:effectLst/>
        </p:spPr>
        <p:txBody>
          <a:bodyPr wrap="none" anchor="ctr"/>
          <a:lstStyle/>
          <a:p>
            <a:endParaRPr lang="zh-CN" altLang="en-US"/>
          </a:p>
        </p:txBody>
      </p:sp>
      <p:sp>
        <p:nvSpPr>
          <p:cNvPr id="137223" name="Line 7"/>
          <p:cNvSpPr>
            <a:spLocks noChangeShapeType="1"/>
          </p:cNvSpPr>
          <p:nvPr/>
        </p:nvSpPr>
        <p:spPr bwMode="auto">
          <a:xfrm>
            <a:off x="4953000" y="1524000"/>
            <a:ext cx="914400" cy="4572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37224" name="Line 8"/>
          <p:cNvSpPr>
            <a:spLocks noChangeShapeType="1"/>
          </p:cNvSpPr>
          <p:nvPr/>
        </p:nvSpPr>
        <p:spPr bwMode="auto">
          <a:xfrm>
            <a:off x="6400800" y="2209800"/>
            <a:ext cx="685800" cy="381000"/>
          </a:xfrm>
          <a:prstGeom prst="line">
            <a:avLst/>
          </a:prstGeom>
          <a:noFill/>
          <a:ln w="38100">
            <a:solidFill>
              <a:srgbClr val="006600"/>
            </a:solidFill>
            <a:round/>
            <a:headEnd/>
            <a:tailEnd type="triangle" w="med" len="lg"/>
          </a:ln>
          <a:effectLst/>
        </p:spPr>
        <p:txBody>
          <a:bodyPr wrap="none" anchor="ctr"/>
          <a:lstStyle/>
          <a:p>
            <a:endParaRPr lang="zh-CN" altLang="en-US"/>
          </a:p>
        </p:txBody>
      </p:sp>
      <p:sp>
        <p:nvSpPr>
          <p:cNvPr id="137225" name="Line 9"/>
          <p:cNvSpPr>
            <a:spLocks noChangeShapeType="1"/>
          </p:cNvSpPr>
          <p:nvPr/>
        </p:nvSpPr>
        <p:spPr bwMode="auto">
          <a:xfrm>
            <a:off x="7543800" y="2819400"/>
            <a:ext cx="685800" cy="381000"/>
          </a:xfrm>
          <a:prstGeom prst="line">
            <a:avLst/>
          </a:prstGeom>
          <a:noFill/>
          <a:ln w="38100">
            <a:solidFill>
              <a:srgbClr val="FF00FF"/>
            </a:solidFill>
            <a:round/>
            <a:headEnd/>
            <a:tailEnd type="triangle" w="med" len="lg"/>
          </a:ln>
          <a:effectLst/>
        </p:spPr>
        <p:txBody>
          <a:bodyPr wrap="none" anchor="ctr"/>
          <a:lstStyle/>
          <a:p>
            <a:endParaRPr lang="zh-CN" altLang="en-US"/>
          </a:p>
        </p:txBody>
      </p:sp>
      <p:grpSp>
        <p:nvGrpSpPr>
          <p:cNvPr id="137226" name="Group 10"/>
          <p:cNvGrpSpPr>
            <a:grpSpLocks/>
          </p:cNvGrpSpPr>
          <p:nvPr/>
        </p:nvGrpSpPr>
        <p:grpSpPr bwMode="auto">
          <a:xfrm>
            <a:off x="1676400" y="1371600"/>
            <a:ext cx="6324600" cy="3429000"/>
            <a:chOff x="1008" y="768"/>
            <a:chExt cx="3984" cy="2160"/>
          </a:xfrm>
        </p:grpSpPr>
        <p:sp>
          <p:nvSpPr>
            <p:cNvPr id="137227" name="Line 11"/>
            <p:cNvSpPr>
              <a:spLocks noChangeShapeType="1"/>
            </p:cNvSpPr>
            <p:nvPr/>
          </p:nvSpPr>
          <p:spPr bwMode="auto">
            <a:xfrm flipH="1">
              <a:off x="2112" y="960"/>
              <a:ext cx="528" cy="240"/>
            </a:xfrm>
            <a:prstGeom prst="line">
              <a:avLst/>
            </a:prstGeom>
            <a:noFill/>
            <a:ln w="38100">
              <a:solidFill>
                <a:srgbClr val="336699"/>
              </a:solidFill>
              <a:round/>
              <a:headEnd/>
              <a:tailEnd/>
            </a:ln>
            <a:effectLst/>
          </p:spPr>
          <p:txBody>
            <a:bodyPr wrap="none" anchor="ctr"/>
            <a:lstStyle/>
            <a:p>
              <a:endParaRPr lang="zh-CN" altLang="en-US"/>
            </a:p>
          </p:txBody>
        </p:sp>
        <p:sp>
          <p:nvSpPr>
            <p:cNvPr id="137228" name="Line 12"/>
            <p:cNvSpPr>
              <a:spLocks noChangeShapeType="1"/>
            </p:cNvSpPr>
            <p:nvPr/>
          </p:nvSpPr>
          <p:spPr bwMode="auto">
            <a:xfrm flipH="1">
              <a:off x="1392" y="1344"/>
              <a:ext cx="384" cy="240"/>
            </a:xfrm>
            <a:prstGeom prst="line">
              <a:avLst/>
            </a:prstGeom>
            <a:noFill/>
            <a:ln w="38100">
              <a:solidFill>
                <a:srgbClr val="666699"/>
              </a:solidFill>
              <a:round/>
              <a:headEnd/>
              <a:tailEnd/>
            </a:ln>
            <a:effectLst/>
          </p:spPr>
          <p:txBody>
            <a:bodyPr wrap="none" anchor="ctr"/>
            <a:lstStyle/>
            <a:p>
              <a:endParaRPr lang="zh-CN" altLang="en-US"/>
            </a:p>
          </p:txBody>
        </p:sp>
        <p:sp>
          <p:nvSpPr>
            <p:cNvPr id="137229" name="Line 13"/>
            <p:cNvSpPr>
              <a:spLocks noChangeShapeType="1"/>
            </p:cNvSpPr>
            <p:nvPr/>
          </p:nvSpPr>
          <p:spPr bwMode="auto">
            <a:xfrm>
              <a:off x="3072" y="960"/>
              <a:ext cx="480" cy="240"/>
            </a:xfrm>
            <a:prstGeom prst="line">
              <a:avLst/>
            </a:prstGeom>
            <a:noFill/>
            <a:ln w="38100">
              <a:solidFill>
                <a:srgbClr val="336699"/>
              </a:solidFill>
              <a:round/>
              <a:headEnd/>
              <a:tailEnd/>
            </a:ln>
            <a:effectLst/>
          </p:spPr>
          <p:txBody>
            <a:bodyPr wrap="none" anchor="ctr"/>
            <a:lstStyle/>
            <a:p>
              <a:endParaRPr lang="zh-CN" altLang="en-US"/>
            </a:p>
          </p:txBody>
        </p:sp>
        <p:sp>
          <p:nvSpPr>
            <p:cNvPr id="137230" name="Line 14"/>
            <p:cNvSpPr>
              <a:spLocks noChangeShapeType="1"/>
            </p:cNvSpPr>
            <p:nvPr/>
          </p:nvSpPr>
          <p:spPr bwMode="auto">
            <a:xfrm>
              <a:off x="2112" y="1344"/>
              <a:ext cx="384" cy="240"/>
            </a:xfrm>
            <a:prstGeom prst="line">
              <a:avLst/>
            </a:prstGeom>
            <a:noFill/>
            <a:ln w="38100">
              <a:solidFill>
                <a:srgbClr val="336699"/>
              </a:solidFill>
              <a:round/>
              <a:headEnd/>
              <a:tailEnd/>
            </a:ln>
            <a:effectLst/>
          </p:spPr>
          <p:txBody>
            <a:bodyPr wrap="none" anchor="ctr"/>
            <a:lstStyle/>
            <a:p>
              <a:endParaRPr lang="zh-CN" altLang="en-US"/>
            </a:p>
          </p:txBody>
        </p:sp>
        <p:sp>
          <p:nvSpPr>
            <p:cNvPr id="137231" name="Line 15"/>
            <p:cNvSpPr>
              <a:spLocks noChangeShapeType="1"/>
            </p:cNvSpPr>
            <p:nvPr/>
          </p:nvSpPr>
          <p:spPr bwMode="auto">
            <a:xfrm flipH="1">
              <a:off x="2186" y="1824"/>
              <a:ext cx="336" cy="240"/>
            </a:xfrm>
            <a:prstGeom prst="line">
              <a:avLst/>
            </a:prstGeom>
            <a:noFill/>
            <a:ln w="38100">
              <a:solidFill>
                <a:srgbClr val="336699"/>
              </a:solidFill>
              <a:round/>
              <a:headEnd/>
              <a:tailEnd/>
            </a:ln>
            <a:effectLst/>
          </p:spPr>
          <p:txBody>
            <a:bodyPr wrap="none" anchor="ctr"/>
            <a:lstStyle/>
            <a:p>
              <a:endParaRPr lang="zh-CN" altLang="en-US"/>
            </a:p>
          </p:txBody>
        </p:sp>
        <p:sp>
          <p:nvSpPr>
            <p:cNvPr id="137232" name="Line 16"/>
            <p:cNvSpPr>
              <a:spLocks noChangeShapeType="1"/>
            </p:cNvSpPr>
            <p:nvPr/>
          </p:nvSpPr>
          <p:spPr bwMode="auto">
            <a:xfrm>
              <a:off x="3936" y="1392"/>
              <a:ext cx="384" cy="192"/>
            </a:xfrm>
            <a:prstGeom prst="line">
              <a:avLst/>
            </a:prstGeom>
            <a:noFill/>
            <a:ln w="38100">
              <a:solidFill>
                <a:srgbClr val="336699"/>
              </a:solidFill>
              <a:round/>
              <a:headEnd/>
              <a:tailEnd/>
            </a:ln>
            <a:effectLst/>
          </p:spPr>
          <p:txBody>
            <a:bodyPr wrap="none" anchor="ctr"/>
            <a:lstStyle/>
            <a:p>
              <a:endParaRPr lang="zh-CN" altLang="en-US"/>
            </a:p>
          </p:txBody>
        </p:sp>
        <p:sp>
          <p:nvSpPr>
            <p:cNvPr id="137233" name="Line 17"/>
            <p:cNvSpPr>
              <a:spLocks noChangeShapeType="1"/>
            </p:cNvSpPr>
            <p:nvPr/>
          </p:nvSpPr>
          <p:spPr bwMode="auto">
            <a:xfrm flipH="1">
              <a:off x="3984" y="1824"/>
              <a:ext cx="384" cy="288"/>
            </a:xfrm>
            <a:prstGeom prst="line">
              <a:avLst/>
            </a:prstGeom>
            <a:noFill/>
            <a:ln w="38100">
              <a:solidFill>
                <a:srgbClr val="336699"/>
              </a:solidFill>
              <a:round/>
              <a:headEnd/>
              <a:tailEnd/>
            </a:ln>
            <a:effectLst/>
          </p:spPr>
          <p:txBody>
            <a:bodyPr wrap="none" anchor="ctr"/>
            <a:lstStyle/>
            <a:p>
              <a:endParaRPr lang="zh-CN" altLang="en-US"/>
            </a:p>
          </p:txBody>
        </p:sp>
        <p:sp>
          <p:nvSpPr>
            <p:cNvPr id="137234" name="Line 18"/>
            <p:cNvSpPr>
              <a:spLocks noChangeShapeType="1"/>
            </p:cNvSpPr>
            <p:nvPr/>
          </p:nvSpPr>
          <p:spPr bwMode="auto">
            <a:xfrm>
              <a:off x="4128" y="2365"/>
              <a:ext cx="480" cy="288"/>
            </a:xfrm>
            <a:prstGeom prst="line">
              <a:avLst/>
            </a:prstGeom>
            <a:noFill/>
            <a:ln w="38100">
              <a:solidFill>
                <a:srgbClr val="336699"/>
              </a:solidFill>
              <a:round/>
              <a:headEnd/>
              <a:tailEnd/>
            </a:ln>
            <a:effectLst/>
          </p:spPr>
          <p:txBody>
            <a:bodyPr wrap="none" anchor="ctr"/>
            <a:lstStyle/>
            <a:p>
              <a:endParaRPr lang="zh-CN" altLang="en-US"/>
            </a:p>
          </p:txBody>
        </p:sp>
        <p:sp>
          <p:nvSpPr>
            <p:cNvPr id="137235" name="Line 19"/>
            <p:cNvSpPr>
              <a:spLocks noChangeShapeType="1"/>
            </p:cNvSpPr>
            <p:nvPr/>
          </p:nvSpPr>
          <p:spPr bwMode="auto">
            <a:xfrm flipH="1">
              <a:off x="1536" y="2278"/>
              <a:ext cx="384" cy="288"/>
            </a:xfrm>
            <a:prstGeom prst="line">
              <a:avLst/>
            </a:prstGeom>
            <a:noFill/>
            <a:ln w="38100">
              <a:solidFill>
                <a:srgbClr val="336699"/>
              </a:solidFill>
              <a:round/>
              <a:headEnd/>
              <a:tailEnd/>
            </a:ln>
            <a:effectLst/>
          </p:spPr>
          <p:txBody>
            <a:bodyPr wrap="none" anchor="ctr"/>
            <a:lstStyle/>
            <a:p>
              <a:endParaRPr lang="zh-CN" altLang="en-US"/>
            </a:p>
          </p:txBody>
        </p:sp>
        <p:sp>
          <p:nvSpPr>
            <p:cNvPr id="137236" name="Oval 20"/>
            <p:cNvSpPr>
              <a:spLocks noChangeArrowheads="1"/>
            </p:cNvSpPr>
            <p:nvPr/>
          </p:nvSpPr>
          <p:spPr bwMode="auto">
            <a:xfrm>
              <a:off x="2640" y="768"/>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50</a:t>
              </a:r>
              <a:endParaRPr lang="en-US" altLang="zh-CN" b="1"/>
            </a:p>
          </p:txBody>
        </p:sp>
        <p:sp>
          <p:nvSpPr>
            <p:cNvPr id="137237" name="Oval 21"/>
            <p:cNvSpPr>
              <a:spLocks noChangeArrowheads="1"/>
            </p:cNvSpPr>
            <p:nvPr/>
          </p:nvSpPr>
          <p:spPr bwMode="auto">
            <a:xfrm>
              <a:off x="1728" y="1104"/>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30</a:t>
              </a:r>
              <a:endParaRPr lang="en-US" altLang="zh-CN" b="1"/>
            </a:p>
          </p:txBody>
        </p:sp>
        <p:sp>
          <p:nvSpPr>
            <p:cNvPr id="137238" name="Oval 22"/>
            <p:cNvSpPr>
              <a:spLocks noChangeArrowheads="1"/>
            </p:cNvSpPr>
            <p:nvPr/>
          </p:nvSpPr>
          <p:spPr bwMode="auto">
            <a:xfrm>
              <a:off x="3552" y="1104"/>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80</a:t>
              </a:r>
              <a:endParaRPr lang="en-US" altLang="zh-CN" b="1"/>
            </a:p>
          </p:txBody>
        </p:sp>
        <p:sp>
          <p:nvSpPr>
            <p:cNvPr id="137239" name="Oval 23"/>
            <p:cNvSpPr>
              <a:spLocks noChangeArrowheads="1"/>
            </p:cNvSpPr>
            <p:nvPr/>
          </p:nvSpPr>
          <p:spPr bwMode="auto">
            <a:xfrm>
              <a:off x="1008" y="1536"/>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20</a:t>
              </a:r>
              <a:endParaRPr lang="en-US" altLang="zh-CN" b="1"/>
            </a:p>
          </p:txBody>
        </p:sp>
        <p:sp>
          <p:nvSpPr>
            <p:cNvPr id="137240" name="Oval 24"/>
            <p:cNvSpPr>
              <a:spLocks noChangeArrowheads="1"/>
            </p:cNvSpPr>
            <p:nvPr/>
          </p:nvSpPr>
          <p:spPr bwMode="auto">
            <a:xfrm>
              <a:off x="4272" y="1536"/>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90</a:t>
              </a:r>
              <a:endParaRPr lang="en-US" altLang="zh-CN" b="1"/>
            </a:p>
          </p:txBody>
        </p:sp>
        <p:sp>
          <p:nvSpPr>
            <p:cNvPr id="137241" name="Oval 25"/>
            <p:cNvSpPr>
              <a:spLocks noChangeArrowheads="1"/>
            </p:cNvSpPr>
            <p:nvPr/>
          </p:nvSpPr>
          <p:spPr bwMode="auto">
            <a:xfrm>
              <a:off x="3744" y="2112"/>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85</a:t>
              </a:r>
              <a:endParaRPr lang="en-US" altLang="zh-CN" b="1"/>
            </a:p>
          </p:txBody>
        </p:sp>
        <p:sp>
          <p:nvSpPr>
            <p:cNvPr id="137242" name="Oval 26"/>
            <p:cNvSpPr>
              <a:spLocks noChangeArrowheads="1"/>
            </p:cNvSpPr>
            <p:nvPr/>
          </p:nvSpPr>
          <p:spPr bwMode="auto">
            <a:xfrm>
              <a:off x="2448" y="1536"/>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40</a:t>
              </a:r>
              <a:endParaRPr lang="en-US" altLang="zh-CN" b="1"/>
            </a:p>
          </p:txBody>
        </p:sp>
        <p:sp>
          <p:nvSpPr>
            <p:cNvPr id="137243" name="Oval 27"/>
            <p:cNvSpPr>
              <a:spLocks noChangeArrowheads="1"/>
            </p:cNvSpPr>
            <p:nvPr/>
          </p:nvSpPr>
          <p:spPr bwMode="auto">
            <a:xfrm>
              <a:off x="1872" y="2038"/>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35</a:t>
              </a:r>
              <a:endParaRPr lang="en-US" altLang="zh-CN" b="1"/>
            </a:p>
          </p:txBody>
        </p:sp>
        <p:sp>
          <p:nvSpPr>
            <p:cNvPr id="137244" name="Oval 28"/>
            <p:cNvSpPr>
              <a:spLocks noChangeArrowheads="1"/>
            </p:cNvSpPr>
            <p:nvPr/>
          </p:nvSpPr>
          <p:spPr bwMode="auto">
            <a:xfrm>
              <a:off x="4560" y="2592"/>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88</a:t>
              </a:r>
              <a:endParaRPr lang="en-US" altLang="zh-CN" b="1"/>
            </a:p>
          </p:txBody>
        </p:sp>
        <p:sp>
          <p:nvSpPr>
            <p:cNvPr id="137245" name="Oval 29"/>
            <p:cNvSpPr>
              <a:spLocks noChangeArrowheads="1"/>
            </p:cNvSpPr>
            <p:nvPr/>
          </p:nvSpPr>
          <p:spPr bwMode="auto">
            <a:xfrm>
              <a:off x="1248" y="2566"/>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32</a:t>
              </a:r>
              <a:endParaRPr lang="en-US" altLang="zh-CN" b="1"/>
            </a:p>
          </p:txBody>
        </p:sp>
      </p:grpSp>
      <p:sp>
        <p:nvSpPr>
          <p:cNvPr id="137247" name="Text Box 31"/>
          <p:cNvSpPr txBox="1">
            <a:spLocks noChangeArrowheads="1"/>
          </p:cNvSpPr>
          <p:nvPr/>
        </p:nvSpPr>
        <p:spPr bwMode="auto">
          <a:xfrm>
            <a:off x="2084388" y="525463"/>
            <a:ext cx="2478087" cy="641350"/>
          </a:xfrm>
          <a:prstGeom prst="rect">
            <a:avLst/>
          </a:prstGeom>
          <a:noFill/>
          <a:ln w="9525">
            <a:noFill/>
            <a:miter lim="800000"/>
            <a:headEnd/>
            <a:tailEnd/>
          </a:ln>
          <a:effectLst/>
        </p:spPr>
        <p:txBody>
          <a:bodyPr wrap="none">
            <a:spAutoFit/>
          </a:bodyPr>
          <a:lstStyle/>
          <a:p>
            <a:r>
              <a:rPr lang="zh-CN" altLang="en-US" sz="3600" b="1">
                <a:solidFill>
                  <a:srgbClr val="CC3300"/>
                </a:solidFill>
                <a:ea typeface="隶书" pitchFamily="49" charset="-122"/>
              </a:rPr>
              <a:t>二叉排序树</a:t>
            </a:r>
            <a:endParaRPr lang="zh-CN" altLang="en-US" b="1"/>
          </a:p>
        </p:txBody>
      </p:sp>
      <p:sp>
        <p:nvSpPr>
          <p:cNvPr id="137248" name="Freeform 32"/>
          <p:cNvSpPr>
            <a:spLocks/>
          </p:cNvSpPr>
          <p:nvPr/>
        </p:nvSpPr>
        <p:spPr bwMode="auto">
          <a:xfrm>
            <a:off x="4572000" y="609600"/>
            <a:ext cx="1066800" cy="762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p:spPr>
        <p:txBody>
          <a:bodyPr wrap="none" anchor="ctr"/>
          <a:lstStyle/>
          <a:p>
            <a:endParaRPr lang="zh-CN" altLang="en-US"/>
          </a:p>
        </p:txBody>
      </p:sp>
      <p:sp>
        <p:nvSpPr>
          <p:cNvPr id="137249" name="Text Box 33"/>
          <p:cNvSpPr txBox="1">
            <a:spLocks noChangeArrowheads="1"/>
          </p:cNvSpPr>
          <p:nvPr/>
        </p:nvSpPr>
        <p:spPr bwMode="auto">
          <a:xfrm>
            <a:off x="838200" y="5073650"/>
            <a:ext cx="2478088" cy="641350"/>
          </a:xfrm>
          <a:prstGeom prst="rect">
            <a:avLst/>
          </a:prstGeom>
          <a:noFill/>
          <a:ln w="9525">
            <a:noFill/>
            <a:miter lim="800000"/>
            <a:headEnd/>
            <a:tailEnd/>
          </a:ln>
          <a:effectLst/>
        </p:spPr>
        <p:txBody>
          <a:bodyPr wrap="none">
            <a:spAutoFit/>
          </a:bodyPr>
          <a:lstStyle/>
          <a:p>
            <a:r>
              <a:rPr lang="zh-CN" altLang="en-US" sz="3600" b="1">
                <a:solidFill>
                  <a:srgbClr val="CC3300"/>
                </a:solidFill>
                <a:ea typeface="隶书" pitchFamily="49" charset="-122"/>
              </a:rPr>
              <a:t>查找关键字</a:t>
            </a:r>
            <a:endParaRPr lang="zh-CN" altLang="en-US" b="1"/>
          </a:p>
        </p:txBody>
      </p:sp>
      <p:sp>
        <p:nvSpPr>
          <p:cNvPr id="137250" name="Text Box 34"/>
          <p:cNvSpPr txBox="1">
            <a:spLocks noChangeArrowheads="1"/>
          </p:cNvSpPr>
          <p:nvPr/>
        </p:nvSpPr>
        <p:spPr bwMode="auto">
          <a:xfrm>
            <a:off x="1524000" y="5819775"/>
            <a:ext cx="1504950" cy="641350"/>
          </a:xfrm>
          <a:prstGeom prst="rect">
            <a:avLst/>
          </a:prstGeom>
          <a:noFill/>
          <a:ln w="9525">
            <a:noFill/>
            <a:miter lim="800000"/>
            <a:headEnd/>
            <a:tailEnd/>
          </a:ln>
          <a:effectLst/>
        </p:spPr>
        <p:txBody>
          <a:bodyPr wrap="none">
            <a:spAutoFit/>
          </a:bodyPr>
          <a:lstStyle/>
          <a:p>
            <a:r>
              <a:rPr lang="en-US" altLang="zh-CN" sz="3600" b="1">
                <a:solidFill>
                  <a:srgbClr val="CC3300"/>
                </a:solidFill>
                <a:ea typeface="隶书" pitchFamily="49" charset="-122"/>
              </a:rPr>
              <a:t>== 50 ,</a:t>
            </a:r>
            <a:endParaRPr lang="en-US" altLang="zh-CN" b="1"/>
          </a:p>
        </p:txBody>
      </p:sp>
      <p:sp>
        <p:nvSpPr>
          <p:cNvPr id="137251" name="Oval 35"/>
          <p:cNvSpPr>
            <a:spLocks noChangeArrowheads="1"/>
          </p:cNvSpPr>
          <p:nvPr/>
        </p:nvSpPr>
        <p:spPr bwMode="auto">
          <a:xfrm>
            <a:off x="4267200" y="1371600"/>
            <a:ext cx="685800" cy="533400"/>
          </a:xfrm>
          <a:prstGeom prst="ellipse">
            <a:avLst/>
          </a:prstGeom>
          <a:solidFill>
            <a:schemeClr val="hlink"/>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50</a:t>
            </a:r>
            <a:endParaRPr lang="en-US" altLang="zh-CN" b="1"/>
          </a:p>
        </p:txBody>
      </p:sp>
      <p:sp>
        <p:nvSpPr>
          <p:cNvPr id="137252" name="Oval 36"/>
          <p:cNvSpPr>
            <a:spLocks noChangeArrowheads="1"/>
          </p:cNvSpPr>
          <p:nvPr/>
        </p:nvSpPr>
        <p:spPr bwMode="auto">
          <a:xfrm>
            <a:off x="4267200" y="1371600"/>
            <a:ext cx="685800" cy="533400"/>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50</a:t>
            </a:r>
            <a:endParaRPr lang="en-US" altLang="zh-CN" b="1"/>
          </a:p>
        </p:txBody>
      </p:sp>
      <p:sp>
        <p:nvSpPr>
          <p:cNvPr id="137253" name="Text Box 37"/>
          <p:cNvSpPr txBox="1">
            <a:spLocks noChangeArrowheads="1"/>
          </p:cNvSpPr>
          <p:nvPr/>
        </p:nvSpPr>
        <p:spPr bwMode="auto">
          <a:xfrm>
            <a:off x="3032125" y="5835650"/>
            <a:ext cx="869950" cy="641350"/>
          </a:xfrm>
          <a:prstGeom prst="rect">
            <a:avLst/>
          </a:prstGeom>
          <a:noFill/>
          <a:ln w="9525">
            <a:noFill/>
            <a:miter lim="800000"/>
            <a:headEnd/>
            <a:tailEnd/>
          </a:ln>
          <a:effectLst/>
        </p:spPr>
        <p:txBody>
          <a:bodyPr wrap="none">
            <a:spAutoFit/>
          </a:bodyPr>
          <a:lstStyle/>
          <a:p>
            <a:r>
              <a:rPr lang="en-US" altLang="zh-CN" sz="3600" b="1">
                <a:solidFill>
                  <a:srgbClr val="3333FF"/>
                </a:solidFill>
              </a:rPr>
              <a:t>35 ,</a:t>
            </a:r>
            <a:endParaRPr lang="en-US" altLang="zh-CN" sz="3600" b="1"/>
          </a:p>
        </p:txBody>
      </p:sp>
      <p:sp>
        <p:nvSpPr>
          <p:cNvPr id="137254" name="Oval 38"/>
          <p:cNvSpPr>
            <a:spLocks noChangeArrowheads="1"/>
          </p:cNvSpPr>
          <p:nvPr/>
        </p:nvSpPr>
        <p:spPr bwMode="auto">
          <a:xfrm>
            <a:off x="4267200" y="1371600"/>
            <a:ext cx="685800" cy="533400"/>
          </a:xfrm>
          <a:prstGeom prst="ellipse">
            <a:avLst/>
          </a:prstGeom>
          <a:solidFill>
            <a:schemeClr val="hlink"/>
          </a:solidFill>
          <a:ln w="19050" cap="sq">
            <a:solidFill>
              <a:schemeClr val="accent2"/>
            </a:solidFill>
            <a:round/>
            <a:headEnd type="none" w="sm" len="sm"/>
            <a:tailEnd type="none" w="sm" len="sm"/>
          </a:ln>
          <a:effectLst/>
        </p:spPr>
        <p:txBody>
          <a:bodyPr wrap="none" anchor="ctr"/>
          <a:lstStyle/>
          <a:p>
            <a:pPr algn="ctr"/>
            <a:r>
              <a:rPr lang="en-US" altLang="zh-CN" sz="3600" b="1">
                <a:solidFill>
                  <a:srgbClr val="990033"/>
                </a:solidFill>
              </a:rPr>
              <a:t>50</a:t>
            </a:r>
            <a:endParaRPr lang="en-US" altLang="zh-CN" b="1"/>
          </a:p>
        </p:txBody>
      </p:sp>
      <p:sp>
        <p:nvSpPr>
          <p:cNvPr id="137255" name="Oval 39"/>
          <p:cNvSpPr>
            <a:spLocks noChangeArrowheads="1"/>
          </p:cNvSpPr>
          <p:nvPr/>
        </p:nvSpPr>
        <p:spPr bwMode="auto">
          <a:xfrm>
            <a:off x="2819400" y="1905000"/>
            <a:ext cx="685800" cy="533400"/>
          </a:xfrm>
          <a:prstGeom prst="ellipse">
            <a:avLst/>
          </a:prstGeom>
          <a:solidFill>
            <a:schemeClr val="hlink"/>
          </a:solidFill>
          <a:ln w="25400" cap="sq">
            <a:solidFill>
              <a:schemeClr val="accent2"/>
            </a:solidFill>
            <a:round/>
            <a:headEnd type="none" w="sm" len="sm"/>
            <a:tailEnd type="none" w="sm" len="sm"/>
          </a:ln>
          <a:effectLst/>
        </p:spPr>
        <p:txBody>
          <a:bodyPr wrap="none" anchor="ctr"/>
          <a:lstStyle/>
          <a:p>
            <a:pPr algn="ctr"/>
            <a:r>
              <a:rPr lang="en-US" altLang="zh-CN" sz="3600" b="1">
                <a:solidFill>
                  <a:srgbClr val="990033"/>
                </a:solidFill>
              </a:rPr>
              <a:t>30</a:t>
            </a:r>
            <a:endParaRPr lang="en-US" altLang="zh-CN" b="1"/>
          </a:p>
        </p:txBody>
      </p:sp>
      <p:sp>
        <p:nvSpPr>
          <p:cNvPr id="137256" name="Oval 40"/>
          <p:cNvSpPr>
            <a:spLocks noChangeArrowheads="1"/>
          </p:cNvSpPr>
          <p:nvPr/>
        </p:nvSpPr>
        <p:spPr bwMode="auto">
          <a:xfrm>
            <a:off x="3962400" y="2590800"/>
            <a:ext cx="685800" cy="533400"/>
          </a:xfrm>
          <a:prstGeom prst="ellipse">
            <a:avLst/>
          </a:prstGeom>
          <a:solidFill>
            <a:schemeClr val="hlink"/>
          </a:solidFill>
          <a:ln w="25400" cap="sq">
            <a:solidFill>
              <a:schemeClr val="accent2"/>
            </a:solidFill>
            <a:round/>
            <a:headEnd type="none" w="sm" len="sm"/>
            <a:tailEnd type="none" w="sm" len="sm"/>
          </a:ln>
          <a:effectLst/>
        </p:spPr>
        <p:txBody>
          <a:bodyPr wrap="none" anchor="ctr"/>
          <a:lstStyle/>
          <a:p>
            <a:pPr algn="ctr"/>
            <a:r>
              <a:rPr lang="en-US" altLang="zh-CN" sz="3600" b="1">
                <a:solidFill>
                  <a:srgbClr val="990033"/>
                </a:solidFill>
              </a:rPr>
              <a:t>40</a:t>
            </a:r>
            <a:endParaRPr lang="en-US" altLang="zh-CN" b="1"/>
          </a:p>
        </p:txBody>
      </p:sp>
      <p:sp>
        <p:nvSpPr>
          <p:cNvPr id="137257" name="Oval 41"/>
          <p:cNvSpPr>
            <a:spLocks noChangeArrowheads="1"/>
          </p:cNvSpPr>
          <p:nvPr/>
        </p:nvSpPr>
        <p:spPr bwMode="auto">
          <a:xfrm>
            <a:off x="3048000" y="3387725"/>
            <a:ext cx="685800" cy="533400"/>
          </a:xfrm>
          <a:prstGeom prst="ellipse">
            <a:avLst/>
          </a:prstGeom>
          <a:solidFill>
            <a:schemeClr val="hlink"/>
          </a:solidFill>
          <a:ln w="25400" cap="sq">
            <a:solidFill>
              <a:schemeClr val="accent2"/>
            </a:solidFill>
            <a:round/>
            <a:headEnd type="none" w="sm" len="sm"/>
            <a:tailEnd type="none" w="sm" len="sm"/>
          </a:ln>
          <a:effectLst/>
        </p:spPr>
        <p:txBody>
          <a:bodyPr wrap="none" anchor="ctr"/>
          <a:lstStyle/>
          <a:p>
            <a:pPr algn="ctr"/>
            <a:r>
              <a:rPr lang="en-US" altLang="zh-CN" sz="3600" b="1">
                <a:solidFill>
                  <a:srgbClr val="3333FF"/>
                </a:solidFill>
              </a:rPr>
              <a:t>35</a:t>
            </a:r>
            <a:endParaRPr lang="en-US" altLang="zh-CN" b="1"/>
          </a:p>
        </p:txBody>
      </p:sp>
      <p:sp>
        <p:nvSpPr>
          <p:cNvPr id="137258" name="Oval 42"/>
          <p:cNvSpPr>
            <a:spLocks noChangeArrowheads="1"/>
          </p:cNvSpPr>
          <p:nvPr/>
        </p:nvSpPr>
        <p:spPr bwMode="auto">
          <a:xfrm>
            <a:off x="4267200" y="1371600"/>
            <a:ext cx="685800" cy="533400"/>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50</a:t>
            </a:r>
            <a:endParaRPr lang="en-US" altLang="zh-CN" b="1"/>
          </a:p>
        </p:txBody>
      </p:sp>
      <p:sp>
        <p:nvSpPr>
          <p:cNvPr id="137259" name="Text Box 43"/>
          <p:cNvSpPr txBox="1">
            <a:spLocks noChangeArrowheads="1"/>
          </p:cNvSpPr>
          <p:nvPr/>
        </p:nvSpPr>
        <p:spPr bwMode="auto">
          <a:xfrm>
            <a:off x="3946525" y="5835650"/>
            <a:ext cx="869950" cy="641350"/>
          </a:xfrm>
          <a:prstGeom prst="rect">
            <a:avLst/>
          </a:prstGeom>
          <a:noFill/>
          <a:ln w="9525">
            <a:noFill/>
            <a:miter lim="800000"/>
            <a:headEnd/>
            <a:tailEnd/>
          </a:ln>
          <a:effectLst/>
        </p:spPr>
        <p:txBody>
          <a:bodyPr wrap="none">
            <a:spAutoFit/>
          </a:bodyPr>
          <a:lstStyle/>
          <a:p>
            <a:r>
              <a:rPr lang="en-US" altLang="zh-CN" sz="3600" b="1">
                <a:solidFill>
                  <a:srgbClr val="006600"/>
                </a:solidFill>
              </a:rPr>
              <a:t>90 ,</a:t>
            </a:r>
            <a:endParaRPr lang="en-US" altLang="zh-CN" sz="3600" b="1"/>
          </a:p>
        </p:txBody>
      </p:sp>
      <p:sp>
        <p:nvSpPr>
          <p:cNvPr id="137260" name="Oval 44"/>
          <p:cNvSpPr>
            <a:spLocks noChangeArrowheads="1"/>
          </p:cNvSpPr>
          <p:nvPr/>
        </p:nvSpPr>
        <p:spPr bwMode="auto">
          <a:xfrm>
            <a:off x="4267200" y="1371600"/>
            <a:ext cx="685800" cy="533400"/>
          </a:xfrm>
          <a:prstGeom prst="ellipse">
            <a:avLst/>
          </a:prstGeom>
          <a:solidFill>
            <a:schemeClr val="hlink"/>
          </a:solidFill>
          <a:ln w="25400" cap="sq">
            <a:solidFill>
              <a:srgbClr val="006600"/>
            </a:solidFill>
            <a:round/>
            <a:headEnd type="none" w="sm" len="sm"/>
            <a:tailEnd type="none" w="sm" len="sm"/>
          </a:ln>
          <a:effectLst/>
        </p:spPr>
        <p:txBody>
          <a:bodyPr wrap="none" anchor="ctr"/>
          <a:lstStyle/>
          <a:p>
            <a:pPr algn="ctr"/>
            <a:r>
              <a:rPr lang="en-US" altLang="zh-CN" sz="3600" b="1">
                <a:solidFill>
                  <a:srgbClr val="A50021"/>
                </a:solidFill>
              </a:rPr>
              <a:t>50</a:t>
            </a:r>
            <a:endParaRPr lang="en-US" altLang="zh-CN" b="1"/>
          </a:p>
        </p:txBody>
      </p:sp>
      <p:sp>
        <p:nvSpPr>
          <p:cNvPr id="137261" name="Oval 45"/>
          <p:cNvSpPr>
            <a:spLocks noChangeArrowheads="1"/>
          </p:cNvSpPr>
          <p:nvPr/>
        </p:nvSpPr>
        <p:spPr bwMode="auto">
          <a:xfrm>
            <a:off x="5715000" y="1905000"/>
            <a:ext cx="685800" cy="533400"/>
          </a:xfrm>
          <a:prstGeom prst="ellipse">
            <a:avLst/>
          </a:prstGeom>
          <a:solidFill>
            <a:schemeClr val="hlink"/>
          </a:solidFill>
          <a:ln w="25400" cap="sq">
            <a:solidFill>
              <a:srgbClr val="006600"/>
            </a:solidFill>
            <a:round/>
            <a:headEnd type="none" w="sm" len="sm"/>
            <a:tailEnd type="none" w="sm" len="sm"/>
          </a:ln>
          <a:effectLst/>
        </p:spPr>
        <p:txBody>
          <a:bodyPr wrap="none" anchor="ctr"/>
          <a:lstStyle/>
          <a:p>
            <a:pPr algn="ctr"/>
            <a:r>
              <a:rPr lang="en-US" altLang="zh-CN" sz="3600" b="1">
                <a:solidFill>
                  <a:srgbClr val="A50021"/>
                </a:solidFill>
              </a:rPr>
              <a:t>80</a:t>
            </a:r>
            <a:endParaRPr lang="en-US" altLang="zh-CN" b="1"/>
          </a:p>
        </p:txBody>
      </p:sp>
      <p:sp>
        <p:nvSpPr>
          <p:cNvPr id="137262" name="Oval 46"/>
          <p:cNvSpPr>
            <a:spLocks noChangeArrowheads="1"/>
          </p:cNvSpPr>
          <p:nvPr/>
        </p:nvSpPr>
        <p:spPr bwMode="auto">
          <a:xfrm>
            <a:off x="6858000" y="2590800"/>
            <a:ext cx="685800" cy="533400"/>
          </a:xfrm>
          <a:prstGeom prst="ellipse">
            <a:avLst/>
          </a:prstGeom>
          <a:solidFill>
            <a:schemeClr val="hlink"/>
          </a:solidFill>
          <a:ln w="25400" cap="sq">
            <a:solidFill>
              <a:srgbClr val="006600"/>
            </a:solidFill>
            <a:round/>
            <a:headEnd type="none" w="sm" len="sm"/>
            <a:tailEnd type="none" w="sm" len="sm"/>
          </a:ln>
          <a:effectLst/>
        </p:spPr>
        <p:txBody>
          <a:bodyPr wrap="none" anchor="ctr"/>
          <a:lstStyle/>
          <a:p>
            <a:pPr algn="ctr"/>
            <a:r>
              <a:rPr lang="en-US" altLang="zh-CN" sz="3600" b="1">
                <a:solidFill>
                  <a:srgbClr val="006600"/>
                </a:solidFill>
              </a:rPr>
              <a:t>90</a:t>
            </a:r>
            <a:endParaRPr lang="en-US" altLang="zh-CN" b="1"/>
          </a:p>
        </p:txBody>
      </p:sp>
      <p:sp>
        <p:nvSpPr>
          <p:cNvPr id="137263" name="Text Box 47"/>
          <p:cNvSpPr txBox="1">
            <a:spLocks noChangeArrowheads="1"/>
          </p:cNvSpPr>
          <p:nvPr/>
        </p:nvSpPr>
        <p:spPr bwMode="auto">
          <a:xfrm>
            <a:off x="4845050" y="5835650"/>
            <a:ext cx="869950" cy="641350"/>
          </a:xfrm>
          <a:prstGeom prst="rect">
            <a:avLst/>
          </a:prstGeom>
          <a:noFill/>
          <a:ln w="9525">
            <a:noFill/>
            <a:miter lim="800000"/>
            <a:headEnd/>
            <a:tailEnd/>
          </a:ln>
          <a:effectLst/>
        </p:spPr>
        <p:txBody>
          <a:bodyPr wrap="none">
            <a:spAutoFit/>
          </a:bodyPr>
          <a:lstStyle/>
          <a:p>
            <a:r>
              <a:rPr lang="en-US" altLang="zh-CN" sz="3600" b="1">
                <a:solidFill>
                  <a:srgbClr val="FF0000"/>
                </a:solidFill>
              </a:rPr>
              <a:t>95 ,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47"/>
                                        </p:tgtEl>
                                        <p:attrNameLst>
                                          <p:attrName>style.visibility</p:attrName>
                                        </p:attrNameLst>
                                      </p:cBhvr>
                                      <p:to>
                                        <p:strVal val="visible"/>
                                      </p:to>
                                    </p:set>
                                    <p:animEffect transition="in" filter="wipe(left)">
                                      <p:cBhvr>
                                        <p:cTn id="7" dur="500"/>
                                        <p:tgtEl>
                                          <p:spTgt spid="1372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7226"/>
                                        </p:tgtEl>
                                        <p:attrNameLst>
                                          <p:attrName>style.visibility</p:attrName>
                                        </p:attrNameLst>
                                      </p:cBhvr>
                                      <p:to>
                                        <p:strVal val="visible"/>
                                      </p:to>
                                    </p:set>
                                    <p:animEffect transition="in" filter="wipe(up)">
                                      <p:cBhvr>
                                        <p:cTn id="12" dur="500"/>
                                        <p:tgtEl>
                                          <p:spTgt spid="13722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37248"/>
                                        </p:tgtEl>
                                        <p:attrNameLst>
                                          <p:attrName>style.visibility</p:attrName>
                                        </p:attrNameLst>
                                      </p:cBhvr>
                                      <p:to>
                                        <p:strVal val="visible"/>
                                      </p:to>
                                    </p:set>
                                    <p:animEffect transition="in" filter="wipe(up)">
                                      <p:cBhvr>
                                        <p:cTn id="16" dur="500"/>
                                        <p:tgtEl>
                                          <p:spTgt spid="13724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7249"/>
                                        </p:tgtEl>
                                        <p:attrNameLst>
                                          <p:attrName>style.visibility</p:attrName>
                                        </p:attrNameLst>
                                      </p:cBhvr>
                                      <p:to>
                                        <p:strVal val="visible"/>
                                      </p:to>
                                    </p:set>
                                    <p:animEffect transition="in" filter="wipe(left)">
                                      <p:cBhvr>
                                        <p:cTn id="21" dur="500"/>
                                        <p:tgtEl>
                                          <p:spTgt spid="13724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7250"/>
                                        </p:tgtEl>
                                        <p:attrNameLst>
                                          <p:attrName>style.visibility</p:attrName>
                                        </p:attrNameLst>
                                      </p:cBhvr>
                                      <p:to>
                                        <p:strVal val="visible"/>
                                      </p:to>
                                    </p:set>
                                    <p:animEffect transition="in" filter="wipe(left)">
                                      <p:cBhvr>
                                        <p:cTn id="26" dur="500"/>
                                        <p:tgtEl>
                                          <p:spTgt spid="13725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37251"/>
                                        </p:tgtEl>
                                        <p:attrNameLst>
                                          <p:attrName>style.visibility</p:attrName>
                                        </p:attrNameLst>
                                      </p:cBhvr>
                                      <p:to>
                                        <p:strVal val="visible"/>
                                      </p:to>
                                    </p:set>
                                    <p:animEffect transition="in" filter="wipe(up)">
                                      <p:cBhvr>
                                        <p:cTn id="31" dur="500"/>
                                        <p:tgtEl>
                                          <p:spTgt spid="137251"/>
                                        </p:tgtEl>
                                      </p:cBhvr>
                                    </p:animEffect>
                                  </p:childTnLst>
                                  <p:subTnLst>
                                    <p:audio>
                                      <p:cMediaNode>
                                        <p:cTn display="0" masterRel="sameClick">
                                          <p:stCondLst>
                                            <p:cond evt="begin" delay="0">
                                              <p:tn val="29"/>
                                            </p:cond>
                                          </p:stCondLst>
                                          <p:endCondLst>
                                            <p:cond evt="onStopAudio" delay="0">
                                              <p:tgtEl>
                                                <p:sldTgt/>
                                              </p:tgtEl>
                                            </p:cond>
                                          </p:endCondLst>
                                        </p:cTn>
                                        <p:tgtEl>
                                          <p:sndTgt r:embed="rId2" name="CHIMES.WAV"/>
                                        </p:tgtEl>
                                      </p:cMediaNode>
                                    </p:audio>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7253"/>
                                        </p:tgtEl>
                                        <p:attrNameLst>
                                          <p:attrName>style.visibility</p:attrName>
                                        </p:attrNameLst>
                                      </p:cBhvr>
                                      <p:to>
                                        <p:strVal val="visible"/>
                                      </p:to>
                                    </p:set>
                                    <p:animEffect transition="in" filter="wipe(left)">
                                      <p:cBhvr>
                                        <p:cTn id="36" dur="500"/>
                                        <p:tgtEl>
                                          <p:spTgt spid="137253"/>
                                        </p:tgtEl>
                                      </p:cBhvr>
                                    </p:animEffect>
                                  </p:childTnLst>
                                  <p:subTnLst>
                                    <p:cmd type="evt" cmd="onstopaudio">
                                      <p:cBhvr>
                                        <p:cTn display="0" masterRel="sameClick">
                                          <p:stCondLst>
                                            <p:cond evt="begin" delay="0">
                                              <p:tn val="34"/>
                                            </p:cond>
                                          </p:stCondLst>
                                        </p:cTn>
                                        <p:tgtEl>
                                          <p:sldTgt/>
                                        </p:tgtEl>
                                      </p:cBhvr>
                                    </p:cmd>
                                  </p:sub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37252"/>
                                        </p:tgtEl>
                                        <p:attrNameLst>
                                          <p:attrName>style.visibility</p:attrName>
                                        </p:attrNameLst>
                                      </p:cBhvr>
                                      <p:to>
                                        <p:strVal val="visible"/>
                                      </p:to>
                                    </p:set>
                                    <p:animEffect transition="in" filter="wipe(up)">
                                      <p:cBhvr>
                                        <p:cTn id="40" dur="500"/>
                                        <p:tgtEl>
                                          <p:spTgt spid="1372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7254"/>
                                        </p:tgtEl>
                                        <p:attrNameLst>
                                          <p:attrName>style.visibility</p:attrName>
                                        </p:attrNameLst>
                                      </p:cBhvr>
                                      <p:to>
                                        <p:strVal val="visible"/>
                                      </p:to>
                                    </p:set>
                                    <p:animEffect transition="in" filter="wipe(up)">
                                      <p:cBhvr>
                                        <p:cTn id="45" dur="500"/>
                                        <p:tgtEl>
                                          <p:spTgt spid="13725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37220"/>
                                        </p:tgtEl>
                                        <p:attrNameLst>
                                          <p:attrName>style.visibility</p:attrName>
                                        </p:attrNameLst>
                                      </p:cBhvr>
                                      <p:to>
                                        <p:strVal val="visible"/>
                                      </p:to>
                                    </p:set>
                                    <p:animEffect transition="in" filter="wipe(up)">
                                      <p:cBhvr>
                                        <p:cTn id="50" dur="500"/>
                                        <p:tgtEl>
                                          <p:spTgt spid="137220"/>
                                        </p:tgtEl>
                                      </p:cBhvr>
                                    </p:animEffec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137255"/>
                                        </p:tgtEl>
                                        <p:attrNameLst>
                                          <p:attrName>style.visibility</p:attrName>
                                        </p:attrNameLst>
                                      </p:cBhvr>
                                      <p:to>
                                        <p:strVal val="visible"/>
                                      </p:to>
                                    </p:set>
                                    <p:animEffect transition="in" filter="wipe(up)">
                                      <p:cBhvr>
                                        <p:cTn id="54" dur="500"/>
                                        <p:tgtEl>
                                          <p:spTgt spid="13725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37221"/>
                                        </p:tgtEl>
                                        <p:attrNameLst>
                                          <p:attrName>style.visibility</p:attrName>
                                        </p:attrNameLst>
                                      </p:cBhvr>
                                      <p:to>
                                        <p:strVal val="visible"/>
                                      </p:to>
                                    </p:set>
                                    <p:animEffect transition="in" filter="wipe(up)">
                                      <p:cBhvr>
                                        <p:cTn id="59" dur="500"/>
                                        <p:tgtEl>
                                          <p:spTgt spid="137221"/>
                                        </p:tgtEl>
                                      </p:cBhvr>
                                    </p:animEffect>
                                  </p:childTnLst>
                                </p:cTn>
                              </p:par>
                            </p:childTnLst>
                          </p:cTn>
                        </p:par>
                        <p:par>
                          <p:cTn id="60" fill="hold">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137256"/>
                                        </p:tgtEl>
                                        <p:attrNameLst>
                                          <p:attrName>style.visibility</p:attrName>
                                        </p:attrNameLst>
                                      </p:cBhvr>
                                      <p:to>
                                        <p:strVal val="visible"/>
                                      </p:to>
                                    </p:set>
                                    <p:animEffect transition="in" filter="wipe(up)">
                                      <p:cBhvr>
                                        <p:cTn id="63" dur="500"/>
                                        <p:tgtEl>
                                          <p:spTgt spid="13725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37222"/>
                                        </p:tgtEl>
                                        <p:attrNameLst>
                                          <p:attrName>style.visibility</p:attrName>
                                        </p:attrNameLst>
                                      </p:cBhvr>
                                      <p:to>
                                        <p:strVal val="visible"/>
                                      </p:to>
                                    </p:set>
                                    <p:animEffect transition="in" filter="wipe(up)">
                                      <p:cBhvr>
                                        <p:cTn id="68" dur="500"/>
                                        <p:tgtEl>
                                          <p:spTgt spid="137222"/>
                                        </p:tgtEl>
                                      </p:cBhvr>
                                    </p:animEffect>
                                  </p:childTnLst>
                                </p:cTn>
                              </p:par>
                            </p:childTnLst>
                          </p:cTn>
                        </p:par>
                        <p:par>
                          <p:cTn id="69" fill="hold">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137257"/>
                                        </p:tgtEl>
                                        <p:attrNameLst>
                                          <p:attrName>style.visibility</p:attrName>
                                        </p:attrNameLst>
                                      </p:cBhvr>
                                      <p:to>
                                        <p:strVal val="visible"/>
                                      </p:to>
                                    </p:set>
                                    <p:animEffect transition="in" filter="wipe(up)">
                                      <p:cBhvr>
                                        <p:cTn id="72" dur="500"/>
                                        <p:tgtEl>
                                          <p:spTgt spid="137257"/>
                                        </p:tgtEl>
                                      </p:cBhvr>
                                    </p:animEffect>
                                  </p:childTnLst>
                                  <p:subTnLst>
                                    <p:audio>
                                      <p:cMediaNode>
                                        <p:cTn display="0" masterRel="sameClick">
                                          <p:stCondLst>
                                            <p:cond evt="begin" delay="0">
                                              <p:tn val="70"/>
                                            </p:cond>
                                          </p:stCondLst>
                                          <p:endCondLst>
                                            <p:cond evt="onStopAudio" delay="0">
                                              <p:tgtEl>
                                                <p:sldTgt/>
                                              </p:tgtEl>
                                            </p:cond>
                                          </p:endCondLst>
                                        </p:cTn>
                                        <p:tgtEl>
                                          <p:sndTgt r:embed="rId2" name="CHIMES.WAV"/>
                                        </p:tgtEl>
                                      </p:cMediaNode>
                                    </p:audio>
                                  </p:sub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37259"/>
                                        </p:tgtEl>
                                        <p:attrNameLst>
                                          <p:attrName>style.visibility</p:attrName>
                                        </p:attrNameLst>
                                      </p:cBhvr>
                                      <p:to>
                                        <p:strVal val="visible"/>
                                      </p:to>
                                    </p:set>
                                    <p:animEffect transition="in" filter="wipe(left)">
                                      <p:cBhvr>
                                        <p:cTn id="77" dur="500"/>
                                        <p:tgtEl>
                                          <p:spTgt spid="137259"/>
                                        </p:tgtEl>
                                      </p:cBhvr>
                                    </p:animEffect>
                                  </p:childTnLst>
                                  <p:subTnLst>
                                    <p:cmd type="evt" cmd="onstopaudio">
                                      <p:cBhvr>
                                        <p:cTn display="0" masterRel="sameClick">
                                          <p:stCondLst>
                                            <p:cond evt="begin" delay="0">
                                              <p:tn val="75"/>
                                            </p:cond>
                                          </p:stCondLst>
                                        </p:cTn>
                                        <p:tgtEl>
                                          <p:sldTgt/>
                                        </p:tgtEl>
                                      </p:cBhvr>
                                    </p:cmd>
                                  </p:sub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137258"/>
                                        </p:tgtEl>
                                        <p:attrNameLst>
                                          <p:attrName>style.visibility</p:attrName>
                                        </p:attrNameLst>
                                      </p:cBhvr>
                                      <p:to>
                                        <p:strVal val="visible"/>
                                      </p:to>
                                    </p:set>
                                    <p:animEffect transition="in" filter="wipe(up)">
                                      <p:cBhvr>
                                        <p:cTn id="81" dur="500"/>
                                        <p:tgtEl>
                                          <p:spTgt spid="13725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137260"/>
                                        </p:tgtEl>
                                        <p:attrNameLst>
                                          <p:attrName>style.visibility</p:attrName>
                                        </p:attrNameLst>
                                      </p:cBhvr>
                                      <p:to>
                                        <p:strVal val="visible"/>
                                      </p:to>
                                    </p:set>
                                    <p:animEffect transition="in" filter="wipe(up)">
                                      <p:cBhvr>
                                        <p:cTn id="86" dur="500"/>
                                        <p:tgtEl>
                                          <p:spTgt spid="13726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37223"/>
                                        </p:tgtEl>
                                        <p:attrNameLst>
                                          <p:attrName>style.visibility</p:attrName>
                                        </p:attrNameLst>
                                      </p:cBhvr>
                                      <p:to>
                                        <p:strVal val="visible"/>
                                      </p:to>
                                    </p:set>
                                    <p:animEffect transition="in" filter="wipe(up)">
                                      <p:cBhvr>
                                        <p:cTn id="91" dur="500"/>
                                        <p:tgtEl>
                                          <p:spTgt spid="137223"/>
                                        </p:tgtEl>
                                      </p:cBhvr>
                                    </p:animEffect>
                                  </p:childTnLst>
                                </p:cTn>
                              </p:par>
                            </p:childTnLst>
                          </p:cTn>
                        </p:par>
                        <p:par>
                          <p:cTn id="92" fill="hold">
                            <p:stCondLst>
                              <p:cond delay="500"/>
                            </p:stCondLst>
                            <p:childTnLst>
                              <p:par>
                                <p:cTn id="93" presetID="22" presetClass="entr" presetSubtype="1" fill="hold" grpId="0" nodeType="afterEffect">
                                  <p:stCondLst>
                                    <p:cond delay="0"/>
                                  </p:stCondLst>
                                  <p:childTnLst>
                                    <p:set>
                                      <p:cBhvr>
                                        <p:cTn id="94" dur="1" fill="hold">
                                          <p:stCondLst>
                                            <p:cond delay="0"/>
                                          </p:stCondLst>
                                        </p:cTn>
                                        <p:tgtEl>
                                          <p:spTgt spid="137261"/>
                                        </p:tgtEl>
                                        <p:attrNameLst>
                                          <p:attrName>style.visibility</p:attrName>
                                        </p:attrNameLst>
                                      </p:cBhvr>
                                      <p:to>
                                        <p:strVal val="visible"/>
                                      </p:to>
                                    </p:set>
                                    <p:animEffect transition="in" filter="wipe(up)">
                                      <p:cBhvr>
                                        <p:cTn id="95" dur="500"/>
                                        <p:tgtEl>
                                          <p:spTgt spid="13726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137224"/>
                                        </p:tgtEl>
                                        <p:attrNameLst>
                                          <p:attrName>style.visibility</p:attrName>
                                        </p:attrNameLst>
                                      </p:cBhvr>
                                      <p:to>
                                        <p:strVal val="visible"/>
                                      </p:to>
                                    </p:set>
                                    <p:animEffect transition="in" filter="wipe(up)">
                                      <p:cBhvr>
                                        <p:cTn id="100" dur="500"/>
                                        <p:tgtEl>
                                          <p:spTgt spid="137224"/>
                                        </p:tgtEl>
                                      </p:cBhvr>
                                    </p:animEffect>
                                  </p:childTnLst>
                                </p:cTn>
                              </p:par>
                            </p:childTnLst>
                          </p:cTn>
                        </p:par>
                        <p:par>
                          <p:cTn id="101" fill="hold">
                            <p:stCondLst>
                              <p:cond delay="500"/>
                            </p:stCondLst>
                            <p:childTnLst>
                              <p:par>
                                <p:cTn id="102" presetID="22" presetClass="entr" presetSubtype="1" fill="hold" grpId="0" nodeType="afterEffect">
                                  <p:stCondLst>
                                    <p:cond delay="0"/>
                                  </p:stCondLst>
                                  <p:childTnLst>
                                    <p:set>
                                      <p:cBhvr>
                                        <p:cTn id="103" dur="1" fill="hold">
                                          <p:stCondLst>
                                            <p:cond delay="0"/>
                                          </p:stCondLst>
                                        </p:cTn>
                                        <p:tgtEl>
                                          <p:spTgt spid="137262"/>
                                        </p:tgtEl>
                                        <p:attrNameLst>
                                          <p:attrName>style.visibility</p:attrName>
                                        </p:attrNameLst>
                                      </p:cBhvr>
                                      <p:to>
                                        <p:strVal val="visible"/>
                                      </p:to>
                                    </p:set>
                                    <p:animEffect transition="in" filter="wipe(up)">
                                      <p:cBhvr>
                                        <p:cTn id="104" dur="500"/>
                                        <p:tgtEl>
                                          <p:spTgt spid="137262"/>
                                        </p:tgtEl>
                                      </p:cBhvr>
                                    </p:animEffect>
                                  </p:childTnLst>
                                  <p:subTnLst>
                                    <p:audio>
                                      <p:cMediaNode>
                                        <p:cTn display="0" masterRel="sameClick">
                                          <p:stCondLst>
                                            <p:cond evt="begin" delay="0">
                                              <p:tn val="102"/>
                                            </p:cond>
                                          </p:stCondLst>
                                          <p:endCondLst>
                                            <p:cond evt="onStopAudio" delay="0">
                                              <p:tgtEl>
                                                <p:sldTgt/>
                                              </p:tgtEl>
                                            </p:cond>
                                          </p:endCondLst>
                                        </p:cTn>
                                        <p:tgtEl>
                                          <p:sndTgt r:embed="rId2" name="CHIMES.WAV"/>
                                        </p:tgtEl>
                                      </p:cMediaNode>
                                    </p:audio>
                                  </p:sub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37263"/>
                                        </p:tgtEl>
                                        <p:attrNameLst>
                                          <p:attrName>style.visibility</p:attrName>
                                        </p:attrNameLst>
                                      </p:cBhvr>
                                      <p:to>
                                        <p:strVal val="visible"/>
                                      </p:to>
                                    </p:set>
                                    <p:animEffect transition="in" filter="wipe(left)">
                                      <p:cBhvr>
                                        <p:cTn id="109" dur="500"/>
                                        <p:tgtEl>
                                          <p:spTgt spid="137263"/>
                                        </p:tgtEl>
                                      </p:cBhvr>
                                    </p:animEffect>
                                  </p:childTnLst>
                                  <p:subTnLst>
                                    <p:cmd type="evt" cmd="onstopaudio">
                                      <p:cBhvr>
                                        <p:cTn display="0" masterRel="sameClick">
                                          <p:stCondLst>
                                            <p:cond evt="begin" delay="0">
                                              <p:tn val="107"/>
                                            </p:cond>
                                          </p:stCondLst>
                                        </p:cTn>
                                        <p:tgtEl>
                                          <p:sldTgt/>
                                        </p:tgtEl>
                                      </p:cBhvr>
                                    </p:cmd>
                                  </p:sub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137225"/>
                                        </p:tgtEl>
                                        <p:attrNameLst>
                                          <p:attrName>style.visibility</p:attrName>
                                        </p:attrNameLst>
                                      </p:cBhvr>
                                      <p:to>
                                        <p:strVal val="visible"/>
                                      </p:to>
                                    </p:set>
                                    <p:animEffect transition="in" filter="wipe(up)">
                                      <p:cBhvr>
                                        <p:cTn id="114" dur="500"/>
                                        <p:tgtEl>
                                          <p:spTgt spid="137225"/>
                                        </p:tgtEl>
                                      </p:cBhvr>
                                    </p:animEffect>
                                  </p:childTnLst>
                                  <p:subTnLst>
                                    <p:audio>
                                      <p:cMediaNode>
                                        <p:cTn display="0" masterRel="sameClick">
                                          <p:stCondLst>
                                            <p:cond evt="begin" delay="0">
                                              <p:tn val="112"/>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nimBg="1"/>
      <p:bldP spid="137221" grpId="0" animBg="1"/>
      <p:bldP spid="137222" grpId="0" animBg="1"/>
      <p:bldP spid="137223" grpId="0" animBg="1"/>
      <p:bldP spid="137224" grpId="0" animBg="1"/>
      <p:bldP spid="137225" grpId="0" animBg="1"/>
      <p:bldP spid="137247" grpId="0" autoUpdateAnimBg="0"/>
      <p:bldP spid="137248" grpId="0" animBg="1"/>
      <p:bldP spid="137249" grpId="0" autoUpdateAnimBg="0"/>
      <p:bldP spid="137250" grpId="0" autoUpdateAnimBg="0"/>
      <p:bldP spid="137251" grpId="0" animBg="1" autoUpdateAnimBg="0"/>
      <p:bldP spid="137252" grpId="0" animBg="1" autoUpdateAnimBg="0"/>
      <p:bldP spid="137253" grpId="0" autoUpdateAnimBg="0"/>
      <p:bldP spid="137254" grpId="0" animBg="1" autoUpdateAnimBg="0"/>
      <p:bldP spid="137255" grpId="0" animBg="1" autoUpdateAnimBg="0"/>
      <p:bldP spid="137256" grpId="0" animBg="1" autoUpdateAnimBg="0"/>
      <p:bldP spid="137257" grpId="0" animBg="1" autoUpdateAnimBg="0"/>
      <p:bldP spid="137258" grpId="0" animBg="1" autoUpdateAnimBg="0"/>
      <p:bldP spid="137259" grpId="0" autoUpdateAnimBg="0"/>
      <p:bldP spid="137260" grpId="0" animBg="1" autoUpdateAnimBg="0"/>
      <p:bldP spid="137261" grpId="0" animBg="1" autoUpdateAnimBg="0"/>
      <p:bldP spid="137262" grpId="0" animBg="1" autoUpdateAnimBg="0"/>
      <p:bldP spid="13726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Text Box 4"/>
          <p:cNvSpPr txBox="1">
            <a:spLocks noChangeArrowheads="1"/>
          </p:cNvSpPr>
          <p:nvPr/>
        </p:nvSpPr>
        <p:spPr bwMode="auto">
          <a:xfrm>
            <a:off x="533400" y="349250"/>
            <a:ext cx="4787900" cy="641350"/>
          </a:xfrm>
          <a:prstGeom prst="rect">
            <a:avLst/>
          </a:prstGeom>
          <a:noFill/>
          <a:ln w="9525">
            <a:noFill/>
            <a:miter lim="800000"/>
            <a:headEnd/>
            <a:tailEnd/>
          </a:ln>
          <a:effectLst/>
        </p:spPr>
        <p:txBody>
          <a:bodyPr wrap="none">
            <a:spAutoFit/>
          </a:bodyPr>
          <a:lstStyle/>
          <a:p>
            <a:r>
              <a:rPr lang="zh-CN" altLang="en-US" sz="3600" b="1">
                <a:solidFill>
                  <a:srgbClr val="A50021"/>
                </a:solidFill>
                <a:ea typeface="楷体_GB2312" pitchFamily="49" charset="-122"/>
              </a:rPr>
              <a:t>从上述查找过程可见：</a:t>
            </a:r>
            <a:endParaRPr lang="zh-CN" altLang="en-US" sz="3600" b="1">
              <a:ea typeface="楷体_GB2312" pitchFamily="49" charset="-122"/>
            </a:endParaRPr>
          </a:p>
        </p:txBody>
      </p:sp>
      <p:sp>
        <p:nvSpPr>
          <p:cNvPr id="143365" name="Text Box 5"/>
          <p:cNvSpPr txBox="1">
            <a:spLocks noChangeArrowheads="1"/>
          </p:cNvSpPr>
          <p:nvPr/>
        </p:nvSpPr>
        <p:spPr bwMode="auto">
          <a:xfrm>
            <a:off x="854075" y="1096963"/>
            <a:ext cx="7146925" cy="579437"/>
          </a:xfrm>
          <a:prstGeom prst="rect">
            <a:avLst/>
          </a:prstGeom>
          <a:noFill/>
          <a:ln w="9525">
            <a:noFill/>
            <a:miter lim="800000"/>
            <a:headEnd/>
            <a:tailEnd/>
          </a:ln>
          <a:effectLst/>
        </p:spPr>
        <p:txBody>
          <a:bodyPr wrap="none">
            <a:spAutoFit/>
          </a:bodyPr>
          <a:lstStyle/>
          <a:p>
            <a:r>
              <a:rPr lang="zh-CN" altLang="en-US" sz="3200" b="1">
                <a:solidFill>
                  <a:srgbClr val="A50021"/>
                </a:solidFill>
                <a:ea typeface="楷体_GB2312" pitchFamily="49" charset="-122"/>
              </a:rPr>
              <a:t>在查找过程中，生成了一条</a:t>
            </a:r>
            <a:r>
              <a:rPr lang="zh-CN" altLang="en-US" sz="3200" b="1">
                <a:solidFill>
                  <a:schemeClr val="tx2"/>
                </a:solidFill>
                <a:ea typeface="楷体_GB2312" pitchFamily="49" charset="-122"/>
              </a:rPr>
              <a:t>查找路径</a:t>
            </a:r>
            <a:r>
              <a:rPr lang="zh-CN" altLang="en-US" sz="3200" b="1">
                <a:solidFill>
                  <a:srgbClr val="A50021"/>
                </a:solidFill>
                <a:ea typeface="楷体_GB2312" pitchFamily="49" charset="-122"/>
              </a:rPr>
              <a:t>：</a:t>
            </a:r>
            <a:endParaRPr lang="zh-CN" altLang="en-US" sz="3200" b="1">
              <a:ea typeface="楷体_GB2312" pitchFamily="49" charset="-122"/>
            </a:endParaRPr>
          </a:p>
        </p:txBody>
      </p:sp>
      <p:sp>
        <p:nvSpPr>
          <p:cNvPr id="143366" name="Text Box 6"/>
          <p:cNvSpPr txBox="1">
            <a:spLocks noChangeArrowheads="1"/>
          </p:cNvSpPr>
          <p:nvPr/>
        </p:nvSpPr>
        <p:spPr bwMode="auto">
          <a:xfrm>
            <a:off x="533400" y="1676400"/>
            <a:ext cx="8337550" cy="1260475"/>
          </a:xfrm>
          <a:prstGeom prst="rect">
            <a:avLst/>
          </a:prstGeom>
          <a:noFill/>
          <a:ln w="9525">
            <a:noFill/>
            <a:miter lim="800000"/>
            <a:headEnd/>
            <a:tailEnd/>
          </a:ln>
          <a:effectLst/>
        </p:spPr>
        <p:txBody>
          <a:bodyPr>
            <a:spAutoFit/>
          </a:bodyPr>
          <a:lstStyle/>
          <a:p>
            <a:pPr>
              <a:lnSpc>
                <a:spcPct val="120000"/>
              </a:lnSpc>
            </a:pPr>
            <a:r>
              <a:rPr lang="en-US" altLang="zh-CN" sz="3200" b="1">
                <a:solidFill>
                  <a:srgbClr val="A50021"/>
                </a:solidFill>
                <a:ea typeface="楷体_GB2312" pitchFamily="49" charset="-122"/>
              </a:rPr>
              <a:t>    </a:t>
            </a:r>
            <a:r>
              <a:rPr lang="zh-CN" altLang="en-US" sz="3200" b="1">
                <a:solidFill>
                  <a:srgbClr val="3333FF"/>
                </a:solidFill>
                <a:ea typeface="楷体_GB2312" pitchFamily="49" charset="-122"/>
              </a:rPr>
              <a:t>从根结点出发，沿着左分支或右分支逐层向下直至关键字等于给定值的结点</a:t>
            </a:r>
            <a:r>
              <a:rPr lang="en-US" altLang="zh-CN" sz="3200" b="1">
                <a:solidFill>
                  <a:srgbClr val="3333FF"/>
                </a:solidFill>
                <a:ea typeface="楷体_GB2312" pitchFamily="49" charset="-122"/>
              </a:rPr>
              <a:t>;</a:t>
            </a:r>
          </a:p>
        </p:txBody>
      </p:sp>
      <p:sp>
        <p:nvSpPr>
          <p:cNvPr id="143367" name="Text Box 7"/>
          <p:cNvSpPr txBox="1">
            <a:spLocks noChangeArrowheads="1"/>
          </p:cNvSpPr>
          <p:nvPr/>
        </p:nvSpPr>
        <p:spPr bwMode="auto">
          <a:xfrm>
            <a:off x="533400" y="3505200"/>
            <a:ext cx="1003300" cy="579438"/>
          </a:xfrm>
          <a:prstGeom prst="rect">
            <a:avLst/>
          </a:prstGeom>
          <a:noFill/>
          <a:ln w="9525">
            <a:noFill/>
            <a:miter lim="800000"/>
            <a:headEnd/>
            <a:tailEnd/>
          </a:ln>
          <a:effectLst/>
        </p:spPr>
        <p:txBody>
          <a:bodyPr wrap="none">
            <a:spAutoFit/>
          </a:bodyPr>
          <a:lstStyle/>
          <a:p>
            <a:r>
              <a:rPr lang="zh-CN" altLang="en-US" sz="3200" b="1">
                <a:solidFill>
                  <a:srgbClr val="A50021"/>
                </a:solidFill>
                <a:ea typeface="楷体_GB2312" pitchFamily="49" charset="-122"/>
              </a:rPr>
              <a:t>或者</a:t>
            </a:r>
            <a:endParaRPr lang="zh-CN" altLang="en-US" sz="3200" b="1">
              <a:ea typeface="楷体_GB2312" pitchFamily="49" charset="-122"/>
            </a:endParaRPr>
          </a:p>
        </p:txBody>
      </p:sp>
      <p:sp>
        <p:nvSpPr>
          <p:cNvPr id="143368" name="Text Box 8"/>
          <p:cNvSpPr txBox="1">
            <a:spLocks noChangeArrowheads="1"/>
          </p:cNvSpPr>
          <p:nvPr/>
        </p:nvSpPr>
        <p:spPr bwMode="auto">
          <a:xfrm>
            <a:off x="533400" y="4191000"/>
            <a:ext cx="8337550" cy="1260475"/>
          </a:xfrm>
          <a:prstGeom prst="rect">
            <a:avLst/>
          </a:prstGeom>
          <a:noFill/>
          <a:ln w="9525">
            <a:noFill/>
            <a:miter lim="800000"/>
            <a:headEnd/>
            <a:tailEnd/>
          </a:ln>
          <a:effectLst/>
        </p:spPr>
        <p:txBody>
          <a:bodyPr>
            <a:spAutoFit/>
          </a:bodyPr>
          <a:lstStyle/>
          <a:p>
            <a:pPr>
              <a:lnSpc>
                <a:spcPct val="120000"/>
              </a:lnSpc>
            </a:pPr>
            <a:r>
              <a:rPr lang="en-US" altLang="zh-CN" sz="3200" b="1">
                <a:solidFill>
                  <a:schemeClr val="accent2"/>
                </a:solidFill>
                <a:ea typeface="楷体_GB2312" pitchFamily="49" charset="-122"/>
              </a:rPr>
              <a:t>    </a:t>
            </a:r>
            <a:r>
              <a:rPr lang="zh-CN" altLang="en-US" sz="3200" b="1">
                <a:solidFill>
                  <a:srgbClr val="3333CC"/>
                </a:solidFill>
                <a:ea typeface="楷体_GB2312" pitchFamily="49" charset="-122"/>
              </a:rPr>
              <a:t>从根结点出发，沿着左分支或右分支逐层向下直至指针指向空树为止。</a:t>
            </a:r>
          </a:p>
        </p:txBody>
      </p:sp>
      <p:sp>
        <p:nvSpPr>
          <p:cNvPr id="143369" name="Text Box 9"/>
          <p:cNvSpPr txBox="1">
            <a:spLocks noChangeArrowheads="1"/>
          </p:cNvSpPr>
          <p:nvPr/>
        </p:nvSpPr>
        <p:spPr bwMode="auto">
          <a:xfrm>
            <a:off x="4800600" y="3048000"/>
            <a:ext cx="3124200" cy="676275"/>
          </a:xfrm>
          <a:prstGeom prst="rect">
            <a:avLst/>
          </a:prstGeom>
          <a:noFill/>
          <a:ln w="9525">
            <a:noFill/>
            <a:miter lim="800000"/>
            <a:headEnd/>
            <a:tailEnd/>
          </a:ln>
          <a:effectLst/>
        </p:spPr>
        <p:txBody>
          <a:bodyPr>
            <a:spAutoFit/>
          </a:bodyPr>
          <a:lstStyle/>
          <a:p>
            <a:pPr>
              <a:lnSpc>
                <a:spcPct val="120000"/>
              </a:lnSpc>
            </a:pPr>
            <a:r>
              <a:rPr lang="en-US" altLang="zh-CN" sz="3200" b="1">
                <a:solidFill>
                  <a:srgbClr val="FF3300"/>
                </a:solidFill>
                <a:ea typeface="楷体_GB2312" pitchFamily="49" charset="-122"/>
              </a:rPr>
              <a:t> ——</a:t>
            </a:r>
            <a:r>
              <a:rPr lang="zh-CN" altLang="en-US" sz="3200" b="1">
                <a:solidFill>
                  <a:srgbClr val="FF3300"/>
                </a:solidFill>
                <a:ea typeface="楷体_GB2312" pitchFamily="49" charset="-122"/>
              </a:rPr>
              <a:t>查找成功</a:t>
            </a:r>
          </a:p>
        </p:txBody>
      </p:sp>
      <p:sp>
        <p:nvSpPr>
          <p:cNvPr id="143370" name="Text Box 10"/>
          <p:cNvSpPr txBox="1">
            <a:spLocks noChangeArrowheads="1"/>
          </p:cNvSpPr>
          <p:nvPr/>
        </p:nvSpPr>
        <p:spPr bwMode="auto">
          <a:xfrm>
            <a:off x="4876800" y="5600700"/>
            <a:ext cx="3581400" cy="676275"/>
          </a:xfrm>
          <a:prstGeom prst="rect">
            <a:avLst/>
          </a:prstGeom>
          <a:noFill/>
          <a:ln w="9525">
            <a:noFill/>
            <a:miter lim="800000"/>
            <a:headEnd/>
            <a:tailEnd/>
          </a:ln>
          <a:effectLst/>
        </p:spPr>
        <p:txBody>
          <a:bodyPr>
            <a:spAutoFit/>
          </a:bodyPr>
          <a:lstStyle/>
          <a:p>
            <a:pPr>
              <a:lnSpc>
                <a:spcPct val="120000"/>
              </a:lnSpc>
            </a:pPr>
            <a:r>
              <a:rPr lang="en-US" altLang="zh-CN" sz="3200" b="1">
                <a:solidFill>
                  <a:srgbClr val="FF3300"/>
                </a:solidFill>
                <a:ea typeface="楷体_GB2312" pitchFamily="49" charset="-122"/>
              </a:rPr>
              <a:t> ——</a:t>
            </a:r>
            <a:r>
              <a:rPr lang="zh-CN" altLang="en-US" sz="3200" b="1">
                <a:solidFill>
                  <a:srgbClr val="FF3300"/>
                </a:solidFill>
                <a:ea typeface="楷体_GB2312" pitchFamily="49" charset="-122"/>
              </a:rPr>
              <a:t>查找不成功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wipe(left)">
                                      <p:cBhvr>
                                        <p:cTn id="7" dur="500"/>
                                        <p:tgtEl>
                                          <p:spTgt spid="143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5"/>
                                        </p:tgtEl>
                                        <p:attrNameLst>
                                          <p:attrName>style.visibility</p:attrName>
                                        </p:attrNameLst>
                                      </p:cBhvr>
                                      <p:to>
                                        <p:strVal val="visible"/>
                                      </p:to>
                                    </p:set>
                                    <p:animEffect transition="in" filter="wipe(left)">
                                      <p:cBhvr>
                                        <p:cTn id="12" dur="500"/>
                                        <p:tgtEl>
                                          <p:spTgt spid="1433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66"/>
                                        </p:tgtEl>
                                        <p:attrNameLst>
                                          <p:attrName>style.visibility</p:attrName>
                                        </p:attrNameLst>
                                      </p:cBhvr>
                                      <p:to>
                                        <p:strVal val="visible"/>
                                      </p:to>
                                    </p:set>
                                    <p:animEffect transition="in" filter="wipe(left)">
                                      <p:cBhvr>
                                        <p:cTn id="17" dur="500"/>
                                        <p:tgtEl>
                                          <p:spTgt spid="1433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43369"/>
                                        </p:tgtEl>
                                        <p:attrNameLst>
                                          <p:attrName>style.visibility</p:attrName>
                                        </p:attrNameLst>
                                      </p:cBhvr>
                                      <p:to>
                                        <p:strVal val="visible"/>
                                      </p:to>
                                    </p:set>
                                    <p:animEffect transition="in" filter="wipe(left)">
                                      <p:cBhvr>
                                        <p:cTn id="22" dur="300"/>
                                        <p:tgtEl>
                                          <p:spTgt spid="1433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367"/>
                                        </p:tgtEl>
                                        <p:attrNameLst>
                                          <p:attrName>style.visibility</p:attrName>
                                        </p:attrNameLst>
                                      </p:cBhvr>
                                      <p:to>
                                        <p:strVal val="visible"/>
                                      </p:to>
                                    </p:set>
                                    <p:animEffect transition="in" filter="wipe(left)">
                                      <p:cBhvr>
                                        <p:cTn id="27" dur="500"/>
                                        <p:tgtEl>
                                          <p:spTgt spid="14336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43368"/>
                                        </p:tgtEl>
                                        <p:attrNameLst>
                                          <p:attrName>style.visibility</p:attrName>
                                        </p:attrNameLst>
                                      </p:cBhvr>
                                      <p:to>
                                        <p:strVal val="visible"/>
                                      </p:to>
                                    </p:set>
                                    <p:animEffect transition="in" filter="wipe(left)">
                                      <p:cBhvr>
                                        <p:cTn id="31" dur="500"/>
                                        <p:tgtEl>
                                          <p:spTgt spid="14336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iterate type="wd">
                                    <p:tmPct val="100000"/>
                                  </p:iterate>
                                  <p:childTnLst>
                                    <p:set>
                                      <p:cBhvr>
                                        <p:cTn id="35" dur="1" fill="hold">
                                          <p:stCondLst>
                                            <p:cond delay="0"/>
                                          </p:stCondLst>
                                        </p:cTn>
                                        <p:tgtEl>
                                          <p:spTgt spid="143370"/>
                                        </p:tgtEl>
                                        <p:attrNameLst>
                                          <p:attrName>style.visibility</p:attrName>
                                        </p:attrNameLst>
                                      </p:cBhvr>
                                      <p:to>
                                        <p:strVal val="visible"/>
                                      </p:to>
                                    </p:set>
                                    <p:animEffect transition="in" filter="wipe(left)">
                                      <p:cBhvr>
                                        <p:cTn id="36" dur="300"/>
                                        <p:tgtEl>
                                          <p:spTgt spid="143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utoUpdateAnimBg="0"/>
      <p:bldP spid="143365" grpId="0" autoUpdateAnimBg="0"/>
      <p:bldP spid="143366" grpId="0" autoUpdateAnimBg="0"/>
      <p:bldP spid="143367" grpId="0" autoUpdateAnimBg="0"/>
      <p:bldP spid="143368" grpId="0" autoUpdateAnimBg="0"/>
      <p:bldP spid="143369" grpId="0" autoUpdateAnimBg="0"/>
      <p:bldP spid="14337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09600" y="304800"/>
            <a:ext cx="7772400" cy="838200"/>
          </a:xfrm>
        </p:spPr>
        <p:txBody>
          <a:bodyPr/>
          <a:lstStyle/>
          <a:p>
            <a:r>
              <a:rPr lang="en-US" altLang="zh-CN">
                <a:solidFill>
                  <a:srgbClr val="FF030F"/>
                </a:solidFill>
              </a:rPr>
              <a:t>3</a:t>
            </a:r>
            <a:r>
              <a:rPr lang="zh-CN" altLang="en-US">
                <a:solidFill>
                  <a:srgbClr val="FF030F"/>
                </a:solidFill>
              </a:rPr>
              <a:t>、</a:t>
            </a:r>
            <a:r>
              <a:rPr lang="zh-CN" altLang="en-US" sz="4400">
                <a:solidFill>
                  <a:srgbClr val="FF030F"/>
                </a:solidFill>
              </a:rPr>
              <a:t>查找</a:t>
            </a:r>
          </a:p>
        </p:txBody>
      </p:sp>
      <p:sp>
        <p:nvSpPr>
          <p:cNvPr id="112644" name="Text Box 4"/>
          <p:cNvSpPr txBox="1">
            <a:spLocks noChangeArrowheads="1"/>
          </p:cNvSpPr>
          <p:nvPr/>
        </p:nvSpPr>
        <p:spPr bwMode="auto">
          <a:xfrm>
            <a:off x="228600" y="990600"/>
            <a:ext cx="8610600" cy="2068513"/>
          </a:xfrm>
          <a:prstGeom prst="rect">
            <a:avLst/>
          </a:prstGeom>
          <a:noFill/>
          <a:ln w="9525">
            <a:noFill/>
            <a:miter lim="800000"/>
            <a:headEnd/>
            <a:tailEnd/>
          </a:ln>
          <a:effectLst/>
        </p:spPr>
        <p:txBody>
          <a:bodyPr>
            <a:spAutoFit/>
          </a:bodyPr>
          <a:lstStyle/>
          <a:p>
            <a:pPr>
              <a:lnSpc>
                <a:spcPct val="120000"/>
              </a:lnSpc>
            </a:pPr>
            <a:r>
              <a:rPr lang="en-US" altLang="zh-CN" sz="3600" b="1">
                <a:ea typeface="楷体_GB2312" pitchFamily="49" charset="-122"/>
              </a:rPr>
              <a:t>        </a:t>
            </a:r>
            <a:r>
              <a:rPr lang="zh-CN" altLang="en-US" sz="3600" b="1">
                <a:solidFill>
                  <a:srgbClr val="3333FF"/>
                </a:solidFill>
                <a:ea typeface="楷体_GB2312" pitchFamily="49" charset="-122"/>
              </a:rPr>
              <a:t>根据某个</a:t>
            </a:r>
            <a:r>
              <a:rPr lang="zh-CN" altLang="en-US" sz="3600" b="1">
                <a:solidFill>
                  <a:srgbClr val="A50021"/>
                </a:solidFill>
                <a:ea typeface="楷体_GB2312" pitchFamily="49" charset="-122"/>
              </a:rPr>
              <a:t>给定值</a:t>
            </a:r>
            <a:r>
              <a:rPr lang="en-US" altLang="zh-CN" sz="3600" b="1">
                <a:ea typeface="楷体_GB2312" pitchFamily="49" charset="-122"/>
              </a:rPr>
              <a:t>,  </a:t>
            </a:r>
            <a:r>
              <a:rPr lang="zh-CN" altLang="en-US" sz="3600" b="1">
                <a:solidFill>
                  <a:srgbClr val="3333FF"/>
                </a:solidFill>
                <a:ea typeface="楷体_GB2312" pitchFamily="49" charset="-122"/>
              </a:rPr>
              <a:t>在列表中</a:t>
            </a:r>
            <a:r>
              <a:rPr lang="zh-CN" altLang="en-US" sz="3600" b="1">
                <a:solidFill>
                  <a:srgbClr val="0000FF"/>
                </a:solidFill>
                <a:ea typeface="楷体_GB2312" pitchFamily="49" charset="-122"/>
              </a:rPr>
              <a:t>确定其</a:t>
            </a:r>
            <a:r>
              <a:rPr lang="zh-CN" altLang="en-US" sz="3600" b="1">
                <a:solidFill>
                  <a:srgbClr val="A50021"/>
                </a:solidFill>
                <a:ea typeface="楷体_GB2312" pitchFamily="49" charset="-122"/>
              </a:rPr>
              <a:t>关键字等于给定值</a:t>
            </a:r>
            <a:r>
              <a:rPr lang="zh-CN" altLang="en-US" sz="3600" b="1">
                <a:solidFill>
                  <a:srgbClr val="0000FF"/>
                </a:solidFill>
                <a:ea typeface="楷体_GB2312" pitchFamily="49" charset="-122"/>
              </a:rPr>
              <a:t>的数据元素</a:t>
            </a:r>
            <a:r>
              <a:rPr lang="en-US" altLang="zh-CN" sz="3600" b="1">
                <a:solidFill>
                  <a:srgbClr val="0000FF"/>
                </a:solidFill>
                <a:ea typeface="楷体_GB2312" pitchFamily="49" charset="-122"/>
              </a:rPr>
              <a:t>(</a:t>
            </a:r>
            <a:r>
              <a:rPr lang="zh-CN" altLang="en-US" sz="3600" b="1">
                <a:solidFill>
                  <a:srgbClr val="0000FF"/>
                </a:solidFill>
                <a:ea typeface="楷体_GB2312" pitchFamily="49" charset="-122"/>
              </a:rPr>
              <a:t>记录</a:t>
            </a:r>
            <a:r>
              <a:rPr lang="en-US" altLang="zh-CN" sz="3600" b="1">
                <a:solidFill>
                  <a:srgbClr val="0000FF"/>
                </a:solidFill>
                <a:ea typeface="楷体_GB2312" pitchFamily="49" charset="-122"/>
              </a:rPr>
              <a:t>)</a:t>
            </a:r>
            <a:r>
              <a:rPr lang="zh-CN" altLang="en-US" sz="3600" b="1">
                <a:solidFill>
                  <a:srgbClr val="0000FF"/>
                </a:solidFill>
                <a:ea typeface="楷体_GB2312" pitchFamily="49" charset="-122"/>
              </a:rPr>
              <a:t>的过程称为</a:t>
            </a:r>
            <a:r>
              <a:rPr lang="zh-CN" altLang="en-US" sz="3600" b="1">
                <a:solidFill>
                  <a:srgbClr val="A50021"/>
                </a:solidFill>
                <a:ea typeface="楷体_GB2312" pitchFamily="49" charset="-122"/>
              </a:rPr>
              <a:t>查找</a:t>
            </a:r>
            <a:r>
              <a:rPr lang="zh-CN" altLang="en-US" sz="3600" b="1">
                <a:solidFill>
                  <a:srgbClr val="0000FF"/>
                </a:solidFill>
                <a:ea typeface="楷体_GB2312" pitchFamily="49" charset="-122"/>
              </a:rPr>
              <a:t>。</a:t>
            </a:r>
            <a:r>
              <a:rPr lang="zh-CN" altLang="en-US" sz="3600" b="1">
                <a:ea typeface="楷体_GB2312" pitchFamily="49" charset="-122"/>
              </a:rPr>
              <a:t>  </a:t>
            </a:r>
          </a:p>
        </p:txBody>
      </p:sp>
      <p:sp>
        <p:nvSpPr>
          <p:cNvPr id="112645" name="Text Box 5"/>
          <p:cNvSpPr txBox="1">
            <a:spLocks noChangeArrowheads="1"/>
          </p:cNvSpPr>
          <p:nvPr/>
        </p:nvSpPr>
        <p:spPr bwMode="auto">
          <a:xfrm>
            <a:off x="152400" y="2881305"/>
            <a:ext cx="8839200" cy="2068512"/>
          </a:xfrm>
          <a:prstGeom prst="rect">
            <a:avLst/>
          </a:prstGeom>
          <a:noFill/>
          <a:ln w="9525">
            <a:noFill/>
            <a:miter lim="800000"/>
            <a:headEnd/>
            <a:tailEnd/>
          </a:ln>
          <a:effectLst/>
        </p:spPr>
        <p:txBody>
          <a:bodyPr>
            <a:spAutoFit/>
          </a:bodyPr>
          <a:lstStyle/>
          <a:p>
            <a:pPr>
              <a:lnSpc>
                <a:spcPct val="120000"/>
              </a:lnSpc>
            </a:pPr>
            <a:r>
              <a:rPr lang="en-US" altLang="zh-CN" sz="3600" b="1" dirty="0">
                <a:ea typeface="楷体_GB2312" pitchFamily="49" charset="-122"/>
              </a:rPr>
              <a:t>        </a:t>
            </a:r>
            <a:r>
              <a:rPr lang="zh-CN" altLang="en-US" sz="3600" b="1" dirty="0">
                <a:solidFill>
                  <a:srgbClr val="3333CC"/>
                </a:solidFill>
                <a:ea typeface="楷体_GB2312" pitchFamily="49" charset="-122"/>
              </a:rPr>
              <a:t>若列表中存在待查记录</a:t>
            </a:r>
            <a:r>
              <a:rPr lang="en-US" altLang="zh-CN" sz="3600" b="1" dirty="0">
                <a:solidFill>
                  <a:srgbClr val="3333CC"/>
                </a:solidFill>
                <a:ea typeface="楷体_GB2312" pitchFamily="49" charset="-122"/>
              </a:rPr>
              <a:t>,  </a:t>
            </a:r>
            <a:r>
              <a:rPr lang="zh-CN" altLang="en-US" sz="3600" b="1" dirty="0">
                <a:solidFill>
                  <a:srgbClr val="3333CC"/>
                </a:solidFill>
                <a:ea typeface="楷体_GB2312" pitchFamily="49" charset="-122"/>
              </a:rPr>
              <a:t>则称“</a:t>
            </a:r>
            <a:r>
              <a:rPr lang="zh-CN" altLang="en-US" sz="3600" b="1" dirty="0">
                <a:solidFill>
                  <a:srgbClr val="A50021"/>
                </a:solidFill>
                <a:ea typeface="楷体_GB2312" pitchFamily="49" charset="-122"/>
              </a:rPr>
              <a:t>查找成功</a:t>
            </a:r>
            <a:r>
              <a:rPr lang="zh-CN" altLang="en-US" sz="3600" b="1" dirty="0">
                <a:solidFill>
                  <a:srgbClr val="3333CC"/>
                </a:solidFill>
                <a:ea typeface="楷体_GB2312" pitchFamily="49" charset="-122"/>
              </a:rPr>
              <a:t>”。查找结果给出整个记录的信息</a:t>
            </a:r>
            <a:r>
              <a:rPr lang="en-US" altLang="zh-CN" sz="3600" b="1" dirty="0">
                <a:solidFill>
                  <a:srgbClr val="3333CC"/>
                </a:solidFill>
                <a:ea typeface="楷体_GB2312" pitchFamily="49" charset="-122"/>
              </a:rPr>
              <a:t>, </a:t>
            </a:r>
            <a:r>
              <a:rPr lang="zh-CN" altLang="en-US" sz="3600" b="1" dirty="0">
                <a:solidFill>
                  <a:srgbClr val="3333CC"/>
                </a:solidFill>
                <a:ea typeface="楷体_GB2312" pitchFamily="49" charset="-122"/>
              </a:rPr>
              <a:t>或指示该记录在列表中的位置；</a:t>
            </a:r>
            <a:r>
              <a:rPr lang="zh-CN" altLang="en-US" sz="3600" b="1" dirty="0">
                <a:solidFill>
                  <a:schemeClr val="accent2"/>
                </a:solidFill>
                <a:ea typeface="楷体_GB2312" pitchFamily="49" charset="-122"/>
              </a:rPr>
              <a:t>        </a:t>
            </a:r>
          </a:p>
        </p:txBody>
      </p:sp>
      <p:sp>
        <p:nvSpPr>
          <p:cNvPr id="112646" name="Rectangle 6"/>
          <p:cNvSpPr>
            <a:spLocks noChangeArrowheads="1"/>
          </p:cNvSpPr>
          <p:nvPr/>
        </p:nvSpPr>
        <p:spPr bwMode="auto">
          <a:xfrm>
            <a:off x="152400" y="4816494"/>
            <a:ext cx="9129777" cy="2169825"/>
          </a:xfrm>
          <a:prstGeom prst="rect">
            <a:avLst/>
          </a:prstGeom>
          <a:noFill/>
          <a:ln w="9525">
            <a:noFill/>
            <a:miter lim="800000"/>
            <a:headEnd/>
            <a:tailEnd/>
          </a:ln>
          <a:effectLst/>
        </p:spPr>
        <p:txBody>
          <a:bodyPr wrap="square">
            <a:spAutoFit/>
          </a:bodyPr>
          <a:lstStyle/>
          <a:p>
            <a:pPr>
              <a:lnSpc>
                <a:spcPct val="125000"/>
              </a:lnSpc>
            </a:pPr>
            <a:r>
              <a:rPr lang="en-US" altLang="zh-CN" sz="3600" b="1" dirty="0">
                <a:solidFill>
                  <a:schemeClr val="accent2"/>
                </a:solidFill>
                <a:ea typeface="楷体_GB2312" pitchFamily="49" charset="-122"/>
              </a:rPr>
              <a:t>      </a:t>
            </a:r>
            <a:r>
              <a:rPr lang="zh-CN" altLang="en-US" sz="3600" b="1" dirty="0">
                <a:solidFill>
                  <a:srgbClr val="3333CC"/>
                </a:solidFill>
                <a:ea typeface="楷体_GB2312" pitchFamily="49" charset="-122"/>
              </a:rPr>
              <a:t>若列表中不存在待查纪录</a:t>
            </a:r>
            <a:r>
              <a:rPr lang="en-US" altLang="zh-CN" sz="3600" b="1" dirty="0">
                <a:solidFill>
                  <a:srgbClr val="3333CC"/>
                </a:solidFill>
                <a:ea typeface="楷体_GB2312" pitchFamily="49" charset="-122"/>
              </a:rPr>
              <a:t>, </a:t>
            </a:r>
            <a:r>
              <a:rPr lang="zh-CN" altLang="en-US" sz="3600" b="1" dirty="0">
                <a:solidFill>
                  <a:srgbClr val="3333CC"/>
                </a:solidFill>
                <a:ea typeface="楷体_GB2312" pitchFamily="49" charset="-122"/>
              </a:rPr>
              <a:t>则称“</a:t>
            </a:r>
            <a:r>
              <a:rPr lang="zh-CN" altLang="en-US" sz="3600" b="1" dirty="0">
                <a:solidFill>
                  <a:srgbClr val="A50021"/>
                </a:solidFill>
                <a:ea typeface="楷体_GB2312" pitchFamily="49" charset="-122"/>
              </a:rPr>
              <a:t>查找不成功</a:t>
            </a:r>
            <a:r>
              <a:rPr lang="zh-CN" altLang="en-US" sz="3600" b="1" dirty="0">
                <a:solidFill>
                  <a:srgbClr val="3333CC"/>
                </a:solidFill>
                <a:ea typeface="楷体_GB2312" pitchFamily="49" charset="-122"/>
              </a:rPr>
              <a:t>”</a:t>
            </a:r>
            <a:r>
              <a:rPr lang="en-US" altLang="zh-CN" sz="3600" b="1" dirty="0">
                <a:solidFill>
                  <a:srgbClr val="3333CC"/>
                </a:solidFill>
                <a:ea typeface="楷体_GB2312" pitchFamily="49" charset="-122"/>
              </a:rPr>
              <a:t>. </a:t>
            </a:r>
            <a:r>
              <a:rPr lang="zh-CN" altLang="en-US" sz="3600" b="1" dirty="0">
                <a:solidFill>
                  <a:srgbClr val="3333CC"/>
                </a:solidFill>
                <a:ea typeface="楷体_GB2312" pitchFamily="49" charset="-122"/>
              </a:rPr>
              <a:t>查找结果给出“空记录”或“空指针”。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 calcmode="lin" valueType="num">
                                      <p:cBhvr>
                                        <p:cTn id="7" dur="500" fill="hold"/>
                                        <p:tgtEl>
                                          <p:spTgt spid="112644"/>
                                        </p:tgtEl>
                                        <p:attrNameLst>
                                          <p:attrName>ppt_x</p:attrName>
                                        </p:attrNameLst>
                                      </p:cBhvr>
                                      <p:tavLst>
                                        <p:tav tm="0">
                                          <p:val>
                                            <p:strVal val="#ppt_x-#ppt_w/2"/>
                                          </p:val>
                                        </p:tav>
                                        <p:tav tm="100000">
                                          <p:val>
                                            <p:strVal val="#ppt_x"/>
                                          </p:val>
                                        </p:tav>
                                      </p:tavLst>
                                    </p:anim>
                                    <p:anim calcmode="lin" valueType="num">
                                      <p:cBhvr>
                                        <p:cTn id="8" dur="500" fill="hold"/>
                                        <p:tgtEl>
                                          <p:spTgt spid="112644"/>
                                        </p:tgtEl>
                                        <p:attrNameLst>
                                          <p:attrName>ppt_y</p:attrName>
                                        </p:attrNameLst>
                                      </p:cBhvr>
                                      <p:tavLst>
                                        <p:tav tm="0">
                                          <p:val>
                                            <p:strVal val="#ppt_y"/>
                                          </p:val>
                                        </p:tav>
                                        <p:tav tm="100000">
                                          <p:val>
                                            <p:strVal val="#ppt_y"/>
                                          </p:val>
                                        </p:tav>
                                      </p:tavLst>
                                    </p:anim>
                                    <p:anim calcmode="lin" valueType="num">
                                      <p:cBhvr>
                                        <p:cTn id="9" dur="500" fill="hold"/>
                                        <p:tgtEl>
                                          <p:spTgt spid="112644"/>
                                        </p:tgtEl>
                                        <p:attrNameLst>
                                          <p:attrName>ppt_w</p:attrName>
                                        </p:attrNameLst>
                                      </p:cBhvr>
                                      <p:tavLst>
                                        <p:tav tm="0">
                                          <p:val>
                                            <p:fltVal val="0"/>
                                          </p:val>
                                        </p:tav>
                                        <p:tav tm="100000">
                                          <p:val>
                                            <p:strVal val="#ppt_w"/>
                                          </p:val>
                                        </p:tav>
                                      </p:tavLst>
                                    </p:anim>
                                    <p:anim calcmode="lin" valueType="num">
                                      <p:cBhvr>
                                        <p:cTn id="10" dur="500" fill="hold"/>
                                        <p:tgtEl>
                                          <p:spTgt spid="11264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12645"/>
                                        </p:tgtEl>
                                        <p:attrNameLst>
                                          <p:attrName>style.visibility</p:attrName>
                                        </p:attrNameLst>
                                      </p:cBhvr>
                                      <p:to>
                                        <p:strVal val="visible"/>
                                      </p:to>
                                    </p:set>
                                    <p:animEffect transition="in" filter="strips(downRight)">
                                      <p:cBhvr>
                                        <p:cTn id="15" dur="500"/>
                                        <p:tgtEl>
                                          <p:spTgt spid="11264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12646"/>
                                        </p:tgtEl>
                                        <p:attrNameLst>
                                          <p:attrName>style.visibility</p:attrName>
                                        </p:attrNameLst>
                                      </p:cBhvr>
                                      <p:to>
                                        <p:strVal val="visible"/>
                                      </p:to>
                                    </p:set>
                                    <p:anim calcmode="lin" valueType="num">
                                      <p:cBhvr additive="base">
                                        <p:cTn id="20" dur="500" fill="hold"/>
                                        <p:tgtEl>
                                          <p:spTgt spid="112646"/>
                                        </p:tgtEl>
                                        <p:attrNameLst>
                                          <p:attrName>ppt_x</p:attrName>
                                        </p:attrNameLst>
                                      </p:cBhvr>
                                      <p:tavLst>
                                        <p:tav tm="0">
                                          <p:val>
                                            <p:strVal val="0-#ppt_w/2"/>
                                          </p:val>
                                        </p:tav>
                                        <p:tav tm="100000">
                                          <p:val>
                                            <p:strVal val="#ppt_x"/>
                                          </p:val>
                                        </p:tav>
                                      </p:tavLst>
                                    </p:anim>
                                    <p:anim calcmode="lin" valueType="num">
                                      <p:cBhvr additive="base">
                                        <p:cTn id="21" dur="500" fill="hold"/>
                                        <p:tgtEl>
                                          <p:spTgt spid="1126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utoUpdateAnimBg="0"/>
      <p:bldP spid="112645" grpId="0" autoUpdateAnimBg="0"/>
      <p:bldP spid="11264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228600" y="1295400"/>
            <a:ext cx="8686800" cy="4791075"/>
          </a:xfrm>
          <a:prstGeom prst="rect">
            <a:avLst/>
          </a:prstGeom>
          <a:noFill/>
          <a:ln w="9525">
            <a:noFill/>
            <a:miter lim="800000"/>
            <a:headEnd/>
            <a:tailEnd/>
          </a:ln>
          <a:effectLst/>
        </p:spPr>
        <p:txBody>
          <a:bodyPr>
            <a:spAutoFit/>
          </a:bodyPr>
          <a:lstStyle/>
          <a:p>
            <a:pPr algn="just">
              <a:lnSpc>
                <a:spcPct val="110000"/>
              </a:lnSpc>
            </a:pPr>
            <a:r>
              <a:rPr lang="en-US" altLang="zh-CN" sz="2800" b="1">
                <a:solidFill>
                  <a:srgbClr val="800000"/>
                </a:solidFill>
                <a:latin typeface="Gungsuh" pitchFamily="18" charset="-127"/>
                <a:ea typeface="Gungsuh" pitchFamily="18" charset="-127"/>
              </a:rPr>
              <a:t>BSTree  SearchBST(BSTree bst, KeyType key)</a:t>
            </a:r>
          </a:p>
          <a:p>
            <a:pPr algn="just">
              <a:lnSpc>
                <a:spcPct val="110000"/>
              </a:lnSpc>
            </a:pPr>
            <a:r>
              <a:rPr lang="en-US" altLang="zh-CN" sz="2800" b="1">
                <a:solidFill>
                  <a:srgbClr val="800000"/>
                </a:solidFill>
                <a:latin typeface="Gungsuh" pitchFamily="18" charset="-127"/>
                <a:ea typeface="Gungsuh" pitchFamily="18" charset="-127"/>
              </a:rPr>
              <a:t>{if (!bst) return NULL;</a:t>
            </a:r>
          </a:p>
          <a:p>
            <a:pPr algn="just">
              <a:lnSpc>
                <a:spcPct val="110000"/>
              </a:lnSpc>
            </a:pPr>
            <a:r>
              <a:rPr lang="en-US" altLang="zh-CN" sz="2800" b="1">
                <a:solidFill>
                  <a:srgbClr val="800000"/>
                </a:solidFill>
                <a:latin typeface="Gungsuh" pitchFamily="18" charset="-127"/>
                <a:ea typeface="Gungsuh" pitchFamily="18" charset="-127"/>
              </a:rPr>
              <a:t>    else </a:t>
            </a:r>
          </a:p>
          <a:p>
            <a:pPr algn="just">
              <a:lnSpc>
                <a:spcPct val="110000"/>
              </a:lnSpc>
            </a:pPr>
            <a:r>
              <a:rPr lang="en-US" altLang="zh-CN" sz="2800" b="1">
                <a:solidFill>
                  <a:srgbClr val="800000"/>
                </a:solidFill>
                <a:latin typeface="Gungsuh" pitchFamily="18" charset="-127"/>
                <a:ea typeface="Gungsuh" pitchFamily="18" charset="-127"/>
              </a:rPr>
              <a:t>      </a:t>
            </a:r>
            <a:r>
              <a:rPr lang="en-US" altLang="zh-CN" sz="2800" b="1">
                <a:solidFill>
                  <a:srgbClr val="FF030F"/>
                </a:solidFill>
                <a:latin typeface="Gungsuh" pitchFamily="18" charset="-127"/>
                <a:ea typeface="Gungsuh" pitchFamily="18" charset="-127"/>
              </a:rPr>
              <a:t>if (bst-&gt; key==key) return bst;</a:t>
            </a:r>
          </a:p>
          <a:p>
            <a:pPr algn="just">
              <a:lnSpc>
                <a:spcPct val="110000"/>
              </a:lnSpc>
            </a:pPr>
            <a:r>
              <a:rPr lang="en-US" altLang="zh-CN" sz="2800" b="1">
                <a:solidFill>
                  <a:srgbClr val="800000"/>
                </a:solidFill>
                <a:latin typeface="Gungsuh" pitchFamily="18" charset="-127"/>
                <a:ea typeface="Gungsuh" pitchFamily="18" charset="-127"/>
              </a:rPr>
              <a:t>         else   </a:t>
            </a:r>
          </a:p>
          <a:p>
            <a:pPr algn="just">
              <a:lnSpc>
                <a:spcPct val="110000"/>
              </a:lnSpc>
            </a:pPr>
            <a:r>
              <a:rPr lang="en-US" altLang="zh-CN" sz="2800" b="1">
                <a:solidFill>
                  <a:srgbClr val="800000"/>
                </a:solidFill>
                <a:latin typeface="Gungsuh" pitchFamily="18" charset="-127"/>
                <a:ea typeface="Gungsuh" pitchFamily="18" charset="-127"/>
              </a:rPr>
              <a:t>            </a:t>
            </a:r>
            <a:r>
              <a:rPr lang="en-US" altLang="zh-CN" sz="2800" b="1">
                <a:solidFill>
                  <a:srgbClr val="3333CC"/>
                </a:solidFill>
                <a:latin typeface="Gungsuh" pitchFamily="18" charset="-127"/>
                <a:ea typeface="Gungsuh" pitchFamily="18" charset="-127"/>
              </a:rPr>
              <a:t>if (key &lt; bst-&gt; key)</a:t>
            </a:r>
          </a:p>
          <a:p>
            <a:pPr algn="just">
              <a:lnSpc>
                <a:spcPct val="110000"/>
              </a:lnSpc>
            </a:pPr>
            <a:r>
              <a:rPr lang="en-US" altLang="zh-CN" sz="2800" b="1">
                <a:solidFill>
                  <a:srgbClr val="3333CC"/>
                </a:solidFill>
                <a:latin typeface="Gungsuh" pitchFamily="18" charset="-127"/>
                <a:ea typeface="Gungsuh" pitchFamily="18" charset="-127"/>
              </a:rPr>
              <a:t>             return SearchBST(bst-&gt;lchild, key);</a:t>
            </a:r>
          </a:p>
          <a:p>
            <a:pPr algn="just">
              <a:lnSpc>
                <a:spcPct val="110000"/>
              </a:lnSpc>
            </a:pPr>
            <a:r>
              <a:rPr lang="en-US" altLang="zh-CN" sz="2800" b="1">
                <a:solidFill>
                  <a:srgbClr val="800000"/>
                </a:solidFill>
                <a:latin typeface="Gungsuh" pitchFamily="18" charset="-127"/>
                <a:ea typeface="Gungsuh" pitchFamily="18" charset="-127"/>
              </a:rPr>
              <a:t>            else </a:t>
            </a:r>
          </a:p>
          <a:p>
            <a:pPr algn="just">
              <a:lnSpc>
                <a:spcPct val="110000"/>
              </a:lnSpc>
            </a:pPr>
            <a:r>
              <a:rPr lang="en-US" altLang="zh-CN" sz="2800" b="1">
                <a:solidFill>
                  <a:srgbClr val="800000"/>
                </a:solidFill>
                <a:latin typeface="Gungsuh" pitchFamily="18" charset="-127"/>
                <a:ea typeface="Gungsuh" pitchFamily="18" charset="-127"/>
              </a:rPr>
              <a:t>             </a:t>
            </a:r>
            <a:r>
              <a:rPr lang="en-US" altLang="zh-CN" sz="2800" b="1">
                <a:solidFill>
                  <a:srgbClr val="277D33"/>
                </a:solidFill>
                <a:latin typeface="Gungsuh" pitchFamily="18" charset="-127"/>
                <a:ea typeface="Gungsuh" pitchFamily="18" charset="-127"/>
              </a:rPr>
              <a:t>return SearchBST(bst-&gt;rchild,key);</a:t>
            </a:r>
          </a:p>
          <a:p>
            <a:pPr>
              <a:lnSpc>
                <a:spcPct val="110000"/>
              </a:lnSpc>
            </a:pPr>
            <a:r>
              <a:rPr lang="en-US" altLang="zh-CN" sz="2800" b="1">
                <a:solidFill>
                  <a:srgbClr val="800000"/>
                </a:solidFill>
                <a:latin typeface="Gungsuh" pitchFamily="18" charset="-127"/>
                <a:ea typeface="Gungsuh" pitchFamily="18" charset="-127"/>
              </a:rPr>
              <a:t>  } </a:t>
            </a:r>
          </a:p>
        </p:txBody>
      </p:sp>
      <p:sp>
        <p:nvSpPr>
          <p:cNvPr id="46085" name="Rectangle 5"/>
          <p:cNvSpPr>
            <a:spLocks noGrp="1" noChangeArrowheads="1"/>
          </p:cNvSpPr>
          <p:nvPr>
            <p:ph type="title" idx="4294967295"/>
          </p:nvPr>
        </p:nvSpPr>
        <p:spPr>
          <a:xfrm>
            <a:off x="609600" y="381000"/>
            <a:ext cx="7772400" cy="838200"/>
          </a:xfrm>
        </p:spPr>
        <p:txBody>
          <a:bodyPr/>
          <a:lstStyle/>
          <a:p>
            <a:r>
              <a:rPr lang="zh-CN" altLang="en-US">
                <a:solidFill>
                  <a:srgbClr val="FF030F"/>
                </a:solidFill>
              </a:rPr>
              <a:t>二叉排序树查找的递归算法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additive="base">
                                        <p:cTn id="7" dur="500" fill="hold"/>
                                        <p:tgtEl>
                                          <p:spTgt spid="46083"/>
                                        </p:tgtEl>
                                        <p:attrNameLst>
                                          <p:attrName>ppt_x</p:attrName>
                                        </p:attrNameLst>
                                      </p:cBhvr>
                                      <p:tavLst>
                                        <p:tav tm="0">
                                          <p:val>
                                            <p:strVal val="0-#ppt_w/2"/>
                                          </p:val>
                                        </p:tav>
                                        <p:tav tm="100000">
                                          <p:val>
                                            <p:strVal val="#ppt_x"/>
                                          </p:val>
                                        </p:tav>
                                      </p:tavLst>
                                    </p:anim>
                                    <p:anim calcmode="lin" valueType="num">
                                      <p:cBhvr additive="base">
                                        <p:cTn id="8" dur="500" fill="hold"/>
                                        <p:tgtEl>
                                          <p:spTgt spid="460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228600" y="1066800"/>
            <a:ext cx="8763000" cy="5349875"/>
          </a:xfrm>
          <a:prstGeom prst="rect">
            <a:avLst/>
          </a:prstGeom>
          <a:noFill/>
          <a:ln w="9525">
            <a:noFill/>
            <a:miter lim="800000"/>
            <a:headEnd/>
            <a:tailEnd/>
          </a:ln>
          <a:effectLst/>
        </p:spPr>
        <p:txBody>
          <a:bodyPr>
            <a:spAutoFit/>
          </a:bodyPr>
          <a:lstStyle/>
          <a:p>
            <a:pPr algn="just">
              <a:lnSpc>
                <a:spcPct val="120000"/>
              </a:lnSpc>
            </a:pPr>
            <a:r>
              <a:rPr lang="en-US" altLang="zh-CN" sz="3200" b="1">
                <a:solidFill>
                  <a:srgbClr val="800000"/>
                </a:solidFill>
                <a:latin typeface="Arial Narrow" pitchFamily="34" charset="0"/>
                <a:ea typeface="GungsuhChe" pitchFamily="49" charset="-127"/>
              </a:rPr>
              <a:t>BSTree  SearchBST(BSTree bst, KeyType key)</a:t>
            </a:r>
          </a:p>
          <a:p>
            <a:pPr algn="just">
              <a:lnSpc>
                <a:spcPct val="120000"/>
              </a:lnSpc>
            </a:pPr>
            <a:r>
              <a:rPr lang="en-US" altLang="zh-CN" sz="3200" b="1">
                <a:solidFill>
                  <a:srgbClr val="800000"/>
                </a:solidFill>
                <a:latin typeface="Gungsuh" pitchFamily="18" charset="-127"/>
                <a:ea typeface="Gungsuh" pitchFamily="18" charset="-127"/>
              </a:rPr>
              <a:t>{ BSTree q; q=bst;</a:t>
            </a:r>
          </a:p>
          <a:p>
            <a:pPr algn="just">
              <a:lnSpc>
                <a:spcPct val="120000"/>
              </a:lnSpc>
            </a:pPr>
            <a:r>
              <a:rPr lang="en-US" altLang="zh-CN" sz="3200" b="1">
                <a:solidFill>
                  <a:srgbClr val="800000"/>
                </a:solidFill>
                <a:latin typeface="Gungsuh" pitchFamily="18" charset="-127"/>
                <a:ea typeface="Gungsuh" pitchFamily="18" charset="-127"/>
              </a:rPr>
              <a:t>  while(q)</a:t>
            </a:r>
          </a:p>
          <a:p>
            <a:pPr algn="just">
              <a:lnSpc>
                <a:spcPct val="120000"/>
              </a:lnSpc>
            </a:pPr>
            <a:r>
              <a:rPr lang="en-US" altLang="zh-CN" sz="3200" b="1">
                <a:solidFill>
                  <a:srgbClr val="800000"/>
                </a:solidFill>
                <a:latin typeface="Gungsuh" pitchFamily="18" charset="-127"/>
                <a:ea typeface="Gungsuh" pitchFamily="18" charset="-127"/>
              </a:rPr>
              <a:t>   {</a:t>
            </a:r>
            <a:r>
              <a:rPr lang="en-US" altLang="zh-CN" sz="3200" b="1">
                <a:solidFill>
                  <a:srgbClr val="FF030F"/>
                </a:solidFill>
                <a:latin typeface="Gungsuh" pitchFamily="18" charset="-127"/>
                <a:ea typeface="Gungsuh" pitchFamily="18" charset="-127"/>
              </a:rPr>
              <a:t>if (q-&gt;key==k)  return q;</a:t>
            </a:r>
          </a:p>
          <a:p>
            <a:pPr algn="just">
              <a:lnSpc>
                <a:spcPct val="120000"/>
              </a:lnSpc>
            </a:pPr>
            <a:r>
              <a:rPr lang="en-US" altLang="zh-CN" sz="3200" b="1">
                <a:solidFill>
                  <a:srgbClr val="800000"/>
                </a:solidFill>
                <a:latin typeface="Gungsuh" pitchFamily="18" charset="-127"/>
                <a:ea typeface="Gungsuh" pitchFamily="18" charset="-127"/>
              </a:rPr>
              <a:t>    </a:t>
            </a:r>
            <a:r>
              <a:rPr lang="en-US" altLang="zh-CN" sz="3200" b="1">
                <a:solidFill>
                  <a:srgbClr val="3333CC"/>
                </a:solidFill>
                <a:latin typeface="Gungsuh" pitchFamily="18" charset="-127"/>
                <a:ea typeface="Gungsuh" pitchFamily="18" charset="-127"/>
              </a:rPr>
              <a:t>if (key &lt; q-&gt;key)  q=q-&gt;lchild;</a:t>
            </a:r>
          </a:p>
          <a:p>
            <a:pPr algn="just">
              <a:lnSpc>
                <a:spcPct val="120000"/>
              </a:lnSpc>
            </a:pPr>
            <a:r>
              <a:rPr lang="en-US" altLang="zh-CN" sz="3200" b="1">
                <a:solidFill>
                  <a:srgbClr val="800000"/>
                </a:solidFill>
                <a:latin typeface="Gungsuh" pitchFamily="18" charset="-127"/>
                <a:ea typeface="Gungsuh" pitchFamily="18" charset="-127"/>
              </a:rPr>
              <a:t>        </a:t>
            </a:r>
            <a:r>
              <a:rPr lang="en-US" altLang="zh-CN" sz="3200" b="1">
                <a:solidFill>
                  <a:srgbClr val="277D33"/>
                </a:solidFill>
                <a:latin typeface="Gungsuh" pitchFamily="18" charset="-127"/>
                <a:ea typeface="Gungsuh" pitchFamily="18" charset="-127"/>
              </a:rPr>
              <a:t>else q=q-&gt;rchild; </a:t>
            </a:r>
          </a:p>
          <a:p>
            <a:pPr algn="just">
              <a:lnSpc>
                <a:spcPct val="120000"/>
              </a:lnSpc>
            </a:pPr>
            <a:r>
              <a:rPr lang="en-US" altLang="zh-CN" sz="3200" b="1">
                <a:solidFill>
                  <a:srgbClr val="800000"/>
                </a:solidFill>
                <a:latin typeface="Gungsuh" pitchFamily="18" charset="-127"/>
                <a:ea typeface="Gungsuh" pitchFamily="18" charset="-127"/>
              </a:rPr>
              <a:t>     }</a:t>
            </a:r>
          </a:p>
          <a:p>
            <a:pPr algn="just">
              <a:lnSpc>
                <a:spcPct val="120000"/>
              </a:lnSpc>
            </a:pPr>
            <a:r>
              <a:rPr lang="en-US" altLang="zh-CN" sz="3200" b="1">
                <a:solidFill>
                  <a:srgbClr val="800000"/>
                </a:solidFill>
                <a:latin typeface="Gungsuh" pitchFamily="18" charset="-127"/>
                <a:ea typeface="Gungsuh" pitchFamily="18" charset="-127"/>
              </a:rPr>
              <a:t>   return NULL;</a:t>
            </a:r>
          </a:p>
          <a:p>
            <a:pPr>
              <a:lnSpc>
                <a:spcPct val="120000"/>
              </a:lnSpc>
            </a:pPr>
            <a:r>
              <a:rPr lang="en-US" altLang="zh-CN" sz="3200" b="1">
                <a:solidFill>
                  <a:srgbClr val="800000"/>
                </a:solidFill>
                <a:latin typeface="Gungsuh" pitchFamily="18" charset="-127"/>
                <a:ea typeface="Gungsuh" pitchFamily="18" charset="-127"/>
              </a:rPr>
              <a:t> }</a:t>
            </a:r>
          </a:p>
        </p:txBody>
      </p:sp>
      <p:sp>
        <p:nvSpPr>
          <p:cNvPr id="47109" name="Rectangle 5"/>
          <p:cNvSpPr>
            <a:spLocks noGrp="1" noChangeArrowheads="1"/>
          </p:cNvSpPr>
          <p:nvPr>
            <p:ph type="title" idx="4294967295"/>
          </p:nvPr>
        </p:nvSpPr>
        <p:spPr/>
        <p:txBody>
          <a:bodyPr/>
          <a:lstStyle/>
          <a:p>
            <a:r>
              <a:rPr lang="zh-CN" altLang="en-US">
                <a:solidFill>
                  <a:srgbClr val="FF030F"/>
                </a:solidFill>
              </a:rPr>
              <a:t>二叉排序树查找的非递归算法</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a:solidFill>
                  <a:srgbClr val="6600CC"/>
                </a:solidFill>
              </a:rPr>
              <a:t>三、插入</a:t>
            </a:r>
          </a:p>
        </p:txBody>
      </p:sp>
      <p:sp>
        <p:nvSpPr>
          <p:cNvPr id="138244" name="Text Box 4"/>
          <p:cNvSpPr txBox="1">
            <a:spLocks noChangeArrowheads="1"/>
          </p:cNvSpPr>
          <p:nvPr/>
        </p:nvSpPr>
        <p:spPr bwMode="auto">
          <a:xfrm>
            <a:off x="533400" y="2362200"/>
            <a:ext cx="8686800" cy="2189163"/>
          </a:xfrm>
          <a:prstGeom prst="rect">
            <a:avLst/>
          </a:prstGeom>
          <a:noFill/>
          <a:ln w="9525">
            <a:noFill/>
            <a:miter lim="800000"/>
            <a:headEnd/>
            <a:tailEnd/>
          </a:ln>
          <a:effectLst/>
        </p:spPr>
        <p:txBody>
          <a:bodyPr>
            <a:spAutoFit/>
          </a:bodyPr>
          <a:lstStyle/>
          <a:p>
            <a:pPr>
              <a:spcBef>
                <a:spcPct val="10000"/>
              </a:spcBef>
            </a:pPr>
            <a:r>
              <a:rPr lang="en-US" altLang="zh-CN" sz="3200" b="1">
                <a:solidFill>
                  <a:srgbClr val="3333CC"/>
                </a:solidFill>
                <a:latin typeface="楷体_GB2312" pitchFamily="49" charset="-122"/>
                <a:ea typeface="楷体_GB2312" pitchFamily="49" charset="-122"/>
              </a:rPr>
              <a:t>1</a:t>
            </a:r>
            <a:r>
              <a:rPr lang="zh-CN" altLang="en-US" sz="3200" b="1">
                <a:solidFill>
                  <a:srgbClr val="3333CC"/>
                </a:solidFill>
                <a:latin typeface="楷体_GB2312" pitchFamily="49" charset="-122"/>
                <a:ea typeface="楷体_GB2312" pitchFamily="49" charset="-122"/>
              </a:rPr>
              <a:t>、若二叉排序树为空树，则</a:t>
            </a:r>
            <a:r>
              <a:rPr lang="en-US" altLang="zh-CN" sz="3200" b="1">
                <a:solidFill>
                  <a:srgbClr val="3333CC"/>
                </a:solidFill>
                <a:latin typeface="楷体_GB2312" pitchFamily="49" charset="-122"/>
                <a:ea typeface="楷体_GB2312" pitchFamily="49" charset="-122"/>
              </a:rPr>
              <a:t>s</a:t>
            </a:r>
            <a:r>
              <a:rPr lang="zh-CN" altLang="en-US" sz="3200" b="1">
                <a:solidFill>
                  <a:srgbClr val="3333CC"/>
                </a:solidFill>
                <a:latin typeface="楷体_GB2312" pitchFamily="49" charset="-122"/>
                <a:ea typeface="楷体_GB2312" pitchFamily="49" charset="-122"/>
              </a:rPr>
              <a:t>成为二叉排序树</a:t>
            </a:r>
          </a:p>
          <a:p>
            <a:pPr>
              <a:spcBef>
                <a:spcPct val="10000"/>
              </a:spcBef>
            </a:pPr>
            <a:r>
              <a:rPr lang="zh-CN" altLang="en-US" sz="3200" b="1">
                <a:solidFill>
                  <a:srgbClr val="3333CC"/>
                </a:solidFill>
                <a:latin typeface="楷体_GB2312" pitchFamily="49" charset="-122"/>
                <a:ea typeface="楷体_GB2312" pitchFamily="49" charset="-122"/>
              </a:rPr>
              <a:t>   的根；      </a:t>
            </a:r>
          </a:p>
          <a:p>
            <a:pPr>
              <a:spcBef>
                <a:spcPct val="10000"/>
              </a:spcBef>
            </a:pPr>
            <a:r>
              <a:rPr lang="en-US" altLang="zh-CN" sz="3200" b="1">
                <a:solidFill>
                  <a:srgbClr val="3333CC"/>
                </a:solidFill>
                <a:latin typeface="楷体_GB2312" pitchFamily="49" charset="-122"/>
                <a:ea typeface="楷体_GB2312" pitchFamily="49" charset="-122"/>
              </a:rPr>
              <a:t>2</a:t>
            </a:r>
            <a:r>
              <a:rPr lang="zh-CN" altLang="en-US" sz="3200" b="1">
                <a:solidFill>
                  <a:srgbClr val="3333CC"/>
                </a:solidFill>
                <a:latin typeface="楷体_GB2312" pitchFamily="49" charset="-122"/>
                <a:ea typeface="楷体_GB2312" pitchFamily="49" charset="-122"/>
              </a:rPr>
              <a:t>、若二叉树排序树非空，则将</a:t>
            </a:r>
            <a:r>
              <a:rPr lang="en-US" altLang="zh-CN" sz="3200" b="1">
                <a:solidFill>
                  <a:srgbClr val="3333CC"/>
                </a:solidFill>
                <a:latin typeface="楷体_GB2312" pitchFamily="49" charset="-122"/>
                <a:ea typeface="楷体_GB2312" pitchFamily="49" charset="-122"/>
              </a:rPr>
              <a:t>key</a:t>
            </a:r>
            <a:r>
              <a:rPr lang="zh-CN" altLang="en-US" sz="3200" b="1">
                <a:solidFill>
                  <a:srgbClr val="3333CC"/>
                </a:solidFill>
                <a:latin typeface="楷体_GB2312" pitchFamily="49" charset="-122"/>
                <a:ea typeface="楷体_GB2312" pitchFamily="49" charset="-122"/>
              </a:rPr>
              <a:t>与二叉树排</a:t>
            </a:r>
          </a:p>
          <a:p>
            <a:pPr>
              <a:spcBef>
                <a:spcPct val="10000"/>
              </a:spcBef>
            </a:pPr>
            <a:r>
              <a:rPr lang="zh-CN" altLang="en-US" sz="3200" b="1">
                <a:solidFill>
                  <a:srgbClr val="3333CC"/>
                </a:solidFill>
                <a:latin typeface="楷体_GB2312" pitchFamily="49" charset="-122"/>
                <a:ea typeface="楷体_GB2312" pitchFamily="49" charset="-122"/>
              </a:rPr>
              <a:t>   序树根结点的值</a:t>
            </a:r>
            <a:r>
              <a:rPr lang="en-US" altLang="zh-CN" sz="3200" b="1">
                <a:solidFill>
                  <a:srgbClr val="3333CC"/>
                </a:solidFill>
                <a:latin typeface="楷体_GB2312" pitchFamily="49" charset="-122"/>
                <a:ea typeface="楷体_GB2312" pitchFamily="49" charset="-122"/>
              </a:rPr>
              <a:t>t</a:t>
            </a:r>
            <a:r>
              <a:rPr lang="zh-CN" altLang="en-US" sz="3200" b="1">
                <a:solidFill>
                  <a:srgbClr val="3333CC"/>
                </a:solidFill>
                <a:latin typeface="楷体_GB2312" pitchFamily="49" charset="-122"/>
                <a:ea typeface="楷体_GB2312" pitchFamily="49" charset="-122"/>
              </a:rPr>
              <a:t>进行比较，如果</a:t>
            </a:r>
            <a:r>
              <a:rPr lang="en-US" altLang="zh-CN" sz="3200" b="1">
                <a:solidFill>
                  <a:srgbClr val="3333CC"/>
                </a:solidFill>
                <a:latin typeface="楷体_GB2312" pitchFamily="49" charset="-122"/>
                <a:ea typeface="楷体_GB2312" pitchFamily="49" charset="-122"/>
              </a:rPr>
              <a:t>:</a:t>
            </a:r>
          </a:p>
        </p:txBody>
      </p:sp>
      <p:sp>
        <p:nvSpPr>
          <p:cNvPr id="138245" name="Text Box 5"/>
          <p:cNvSpPr txBox="1">
            <a:spLocks noChangeArrowheads="1"/>
          </p:cNvSpPr>
          <p:nvPr/>
        </p:nvSpPr>
        <p:spPr bwMode="auto">
          <a:xfrm>
            <a:off x="457200" y="1143000"/>
            <a:ext cx="8229600" cy="1212850"/>
          </a:xfrm>
          <a:prstGeom prst="rect">
            <a:avLst/>
          </a:prstGeom>
          <a:noFill/>
          <a:ln w="9525">
            <a:noFill/>
            <a:miter lim="800000"/>
            <a:headEnd/>
            <a:tailEnd/>
          </a:ln>
          <a:effectLst/>
        </p:spPr>
        <p:txBody>
          <a:bodyPr>
            <a:spAutoFit/>
          </a:bodyPr>
          <a:lstStyle/>
          <a:p>
            <a:pPr>
              <a:lnSpc>
                <a:spcPct val="115000"/>
              </a:lnSpc>
              <a:spcBef>
                <a:spcPct val="50000"/>
              </a:spcBef>
            </a:pPr>
            <a:r>
              <a:rPr lang="en-US" altLang="zh-CN" sz="3200" b="1">
                <a:solidFill>
                  <a:srgbClr val="800000"/>
                </a:solidFill>
                <a:latin typeface="楷体_GB2312" pitchFamily="49" charset="-122"/>
                <a:ea typeface="楷体_GB2312" pitchFamily="49" charset="-122"/>
              </a:rPr>
              <a:t>   </a:t>
            </a:r>
            <a:r>
              <a:rPr lang="zh-CN" altLang="en-US" sz="3200" b="1">
                <a:solidFill>
                  <a:srgbClr val="800000"/>
                </a:solidFill>
                <a:latin typeface="楷体_GB2312" pitchFamily="49" charset="-122"/>
                <a:ea typeface="楷体_GB2312" pitchFamily="49" charset="-122"/>
              </a:rPr>
              <a:t>已知关键字值为</a:t>
            </a:r>
            <a:r>
              <a:rPr lang="en-US" altLang="zh-CN" sz="3200" b="1">
                <a:solidFill>
                  <a:srgbClr val="800000"/>
                </a:solidFill>
                <a:latin typeface="楷体_GB2312" pitchFamily="49" charset="-122"/>
                <a:ea typeface="楷体_GB2312" pitchFamily="49" charset="-122"/>
              </a:rPr>
              <a:t>Key</a:t>
            </a:r>
            <a:r>
              <a:rPr lang="zh-CN" altLang="en-US" sz="3200" b="1">
                <a:solidFill>
                  <a:srgbClr val="800000"/>
                </a:solidFill>
                <a:latin typeface="楷体_GB2312" pitchFamily="49" charset="-122"/>
                <a:ea typeface="楷体_GB2312" pitchFamily="49" charset="-122"/>
              </a:rPr>
              <a:t>的结点由</a:t>
            </a:r>
            <a:r>
              <a:rPr lang="en-US" altLang="zh-CN" sz="3200" b="1">
                <a:solidFill>
                  <a:srgbClr val="800000"/>
                </a:solidFill>
                <a:latin typeface="楷体_GB2312" pitchFamily="49" charset="-122"/>
                <a:ea typeface="楷体_GB2312" pitchFamily="49" charset="-122"/>
              </a:rPr>
              <a:t>s</a:t>
            </a:r>
            <a:r>
              <a:rPr lang="zh-CN" altLang="en-US" sz="3200" b="1">
                <a:solidFill>
                  <a:srgbClr val="800000"/>
                </a:solidFill>
                <a:latin typeface="楷体_GB2312" pitchFamily="49" charset="-122"/>
                <a:ea typeface="楷体_GB2312" pitchFamily="49" charset="-122"/>
              </a:rPr>
              <a:t>指示，将其插入二叉排序树的过程为：</a:t>
            </a:r>
          </a:p>
        </p:txBody>
      </p:sp>
      <p:sp>
        <p:nvSpPr>
          <p:cNvPr id="138249" name="Text Box 9"/>
          <p:cNvSpPr txBox="1">
            <a:spLocks noChangeArrowheads="1"/>
          </p:cNvSpPr>
          <p:nvPr/>
        </p:nvSpPr>
        <p:spPr bwMode="auto">
          <a:xfrm>
            <a:off x="990600" y="4495800"/>
            <a:ext cx="7924800" cy="1554163"/>
          </a:xfrm>
          <a:prstGeom prst="rect">
            <a:avLst/>
          </a:prstGeom>
          <a:noFill/>
          <a:ln w="9525">
            <a:noFill/>
            <a:miter lim="800000"/>
            <a:headEnd/>
            <a:tailEnd/>
          </a:ln>
          <a:effectLst/>
        </p:spPr>
        <p:txBody>
          <a:bodyPr>
            <a:spAutoFit/>
          </a:bodyPr>
          <a:lstStyle/>
          <a:p>
            <a:r>
              <a:rPr lang="zh-CN" altLang="en-US" sz="3200" b="1">
                <a:solidFill>
                  <a:srgbClr val="3333CC"/>
                </a:solidFill>
                <a:latin typeface="楷体_GB2312" pitchFamily="49" charset="-122"/>
                <a:ea typeface="楷体_GB2312" pitchFamily="49" charset="-122"/>
              </a:rPr>
              <a:t>（</a:t>
            </a:r>
            <a:r>
              <a:rPr lang="en-US" altLang="zh-CN" sz="3200" b="1">
                <a:solidFill>
                  <a:srgbClr val="3333CC"/>
                </a:solidFill>
                <a:latin typeface="楷体_GB2312" pitchFamily="49" charset="-122"/>
                <a:ea typeface="楷体_GB2312" pitchFamily="49" charset="-122"/>
              </a:rPr>
              <a:t>1</a:t>
            </a:r>
            <a:r>
              <a:rPr lang="zh-CN" altLang="en-US" sz="3200" b="1">
                <a:solidFill>
                  <a:srgbClr val="3333CC"/>
                </a:solidFill>
                <a:latin typeface="楷体_GB2312" pitchFamily="49" charset="-122"/>
                <a:ea typeface="楷体_GB2312" pitchFamily="49" charset="-122"/>
              </a:rPr>
              <a:t>）</a:t>
            </a:r>
            <a:r>
              <a:rPr lang="en-US" altLang="zh-CN" sz="3200" b="1">
                <a:solidFill>
                  <a:srgbClr val="3333CC"/>
                </a:solidFill>
                <a:latin typeface="楷体_GB2312" pitchFamily="49" charset="-122"/>
                <a:ea typeface="楷体_GB2312" pitchFamily="49" charset="-122"/>
              </a:rPr>
              <a:t>key=t</a:t>
            </a:r>
            <a:r>
              <a:rPr lang="zh-CN" altLang="en-US" sz="3200" b="1">
                <a:solidFill>
                  <a:srgbClr val="3333CC"/>
                </a:solidFill>
                <a:latin typeface="楷体_GB2312" pitchFamily="49" charset="-122"/>
                <a:ea typeface="楷体_GB2312" pitchFamily="49" charset="-122"/>
              </a:rPr>
              <a:t>：不进行插入； </a:t>
            </a:r>
          </a:p>
          <a:p>
            <a:r>
              <a:rPr lang="zh-CN" altLang="en-US" sz="3200" b="1">
                <a:solidFill>
                  <a:srgbClr val="3333CC"/>
                </a:solidFill>
                <a:latin typeface="楷体_GB2312" pitchFamily="49" charset="-122"/>
                <a:ea typeface="楷体_GB2312" pitchFamily="49" charset="-122"/>
              </a:rPr>
              <a:t>（</a:t>
            </a:r>
            <a:r>
              <a:rPr lang="en-US" altLang="zh-CN" sz="3200" b="1">
                <a:solidFill>
                  <a:srgbClr val="3333CC"/>
                </a:solidFill>
                <a:latin typeface="楷体_GB2312" pitchFamily="49" charset="-122"/>
                <a:ea typeface="楷体_GB2312" pitchFamily="49" charset="-122"/>
              </a:rPr>
              <a:t>2</a:t>
            </a:r>
            <a:r>
              <a:rPr lang="zh-CN" altLang="en-US" sz="3200" b="1">
                <a:solidFill>
                  <a:srgbClr val="3333CC"/>
                </a:solidFill>
                <a:latin typeface="楷体_GB2312" pitchFamily="49" charset="-122"/>
                <a:ea typeface="楷体_GB2312" pitchFamily="49" charset="-122"/>
              </a:rPr>
              <a:t>）</a:t>
            </a:r>
            <a:r>
              <a:rPr lang="en-US" altLang="zh-CN" sz="3200" b="1">
                <a:solidFill>
                  <a:srgbClr val="3333CC"/>
                </a:solidFill>
                <a:latin typeface="楷体_GB2312" pitchFamily="49" charset="-122"/>
                <a:ea typeface="楷体_GB2312" pitchFamily="49" charset="-122"/>
              </a:rPr>
              <a:t>key&lt;t</a:t>
            </a:r>
            <a:r>
              <a:rPr lang="zh-CN" altLang="en-US" sz="3200" b="1">
                <a:solidFill>
                  <a:srgbClr val="3333CC"/>
                </a:solidFill>
                <a:latin typeface="楷体_GB2312" pitchFamily="49" charset="-122"/>
                <a:ea typeface="楷体_GB2312" pitchFamily="49" charset="-122"/>
              </a:rPr>
              <a:t>：则将</a:t>
            </a:r>
            <a:r>
              <a:rPr lang="en-US" altLang="zh-CN" sz="3200" b="1">
                <a:solidFill>
                  <a:srgbClr val="3333CC"/>
                </a:solidFill>
                <a:latin typeface="楷体_GB2312" pitchFamily="49" charset="-122"/>
                <a:ea typeface="楷体_GB2312" pitchFamily="49" charset="-122"/>
              </a:rPr>
              <a:t>s</a:t>
            </a:r>
            <a:r>
              <a:rPr lang="zh-CN" altLang="en-US" sz="3200" b="1">
                <a:solidFill>
                  <a:srgbClr val="3333CC"/>
                </a:solidFill>
                <a:latin typeface="楷体_GB2312" pitchFamily="49" charset="-122"/>
                <a:ea typeface="楷体_GB2312" pitchFamily="49" charset="-122"/>
              </a:rPr>
              <a:t>插入左子树； </a:t>
            </a:r>
          </a:p>
          <a:p>
            <a:r>
              <a:rPr lang="zh-CN" altLang="en-US" sz="3200" b="1">
                <a:solidFill>
                  <a:srgbClr val="3333CC"/>
                </a:solidFill>
                <a:latin typeface="楷体_GB2312" pitchFamily="49" charset="-122"/>
                <a:ea typeface="楷体_GB2312" pitchFamily="49" charset="-122"/>
              </a:rPr>
              <a:t>（</a:t>
            </a:r>
            <a:r>
              <a:rPr lang="en-US" altLang="zh-CN" sz="3200" b="1">
                <a:solidFill>
                  <a:srgbClr val="3333CC"/>
                </a:solidFill>
                <a:latin typeface="楷体_GB2312" pitchFamily="49" charset="-122"/>
                <a:ea typeface="楷体_GB2312" pitchFamily="49" charset="-122"/>
              </a:rPr>
              <a:t>3</a:t>
            </a:r>
            <a:r>
              <a:rPr lang="zh-CN" altLang="en-US" sz="3200" b="1">
                <a:solidFill>
                  <a:srgbClr val="3333CC"/>
                </a:solidFill>
                <a:latin typeface="楷体_GB2312" pitchFamily="49" charset="-122"/>
                <a:ea typeface="楷体_GB2312" pitchFamily="49" charset="-122"/>
              </a:rPr>
              <a:t>）</a:t>
            </a:r>
            <a:r>
              <a:rPr lang="en-US" altLang="zh-CN" sz="3200" b="1">
                <a:solidFill>
                  <a:srgbClr val="3333CC"/>
                </a:solidFill>
                <a:latin typeface="楷体_GB2312" pitchFamily="49" charset="-122"/>
                <a:ea typeface="楷体_GB2312" pitchFamily="49" charset="-122"/>
              </a:rPr>
              <a:t>key&gt;t</a:t>
            </a:r>
            <a:r>
              <a:rPr lang="zh-CN" altLang="en-US" sz="3200" b="1">
                <a:solidFill>
                  <a:srgbClr val="3333CC"/>
                </a:solidFill>
                <a:latin typeface="楷体_GB2312" pitchFamily="49" charset="-122"/>
                <a:ea typeface="楷体_GB2312" pitchFamily="49" charset="-122"/>
              </a:rPr>
              <a:t>：则将</a:t>
            </a:r>
            <a:r>
              <a:rPr lang="en-US" altLang="zh-CN" sz="3200" b="1">
                <a:solidFill>
                  <a:srgbClr val="3333CC"/>
                </a:solidFill>
                <a:latin typeface="楷体_GB2312" pitchFamily="49" charset="-122"/>
                <a:ea typeface="楷体_GB2312" pitchFamily="49" charset="-122"/>
              </a:rPr>
              <a:t>s</a:t>
            </a:r>
            <a:r>
              <a:rPr lang="zh-CN" altLang="en-US" sz="3200" b="1">
                <a:solidFill>
                  <a:srgbClr val="3333CC"/>
                </a:solidFill>
                <a:latin typeface="楷体_GB2312" pitchFamily="49" charset="-122"/>
                <a:ea typeface="楷体_GB2312" pitchFamily="49" charset="-122"/>
              </a:rPr>
              <a:t>插入右子树。 </a:t>
            </a:r>
          </a:p>
        </p:txBody>
      </p:sp>
      <p:sp>
        <p:nvSpPr>
          <p:cNvPr id="138250" name="Rectangle 10"/>
          <p:cNvSpPr>
            <a:spLocks noChangeArrowheads="1"/>
          </p:cNvSpPr>
          <p:nvPr/>
        </p:nvSpPr>
        <p:spPr bwMode="auto">
          <a:xfrm>
            <a:off x="685800" y="6019800"/>
            <a:ext cx="6508750" cy="579438"/>
          </a:xfrm>
          <a:prstGeom prst="rect">
            <a:avLst/>
          </a:prstGeom>
          <a:noFill/>
          <a:ln w="9525">
            <a:noFill/>
            <a:miter lim="800000"/>
            <a:headEnd/>
            <a:tailEnd/>
          </a:ln>
          <a:effectLst/>
        </p:spPr>
        <p:txBody>
          <a:bodyPr wrap="none">
            <a:spAutoFit/>
          </a:bodyPr>
          <a:lstStyle/>
          <a:p>
            <a:r>
              <a:rPr lang="en-US" altLang="zh-CN" sz="3200" b="1">
                <a:solidFill>
                  <a:srgbClr val="800000"/>
                </a:solidFill>
                <a:latin typeface="楷体_GB2312" pitchFamily="49" charset="-122"/>
                <a:ea typeface="楷体_GB2312" pitchFamily="49" charset="-122"/>
              </a:rPr>
              <a:t> </a:t>
            </a:r>
            <a:r>
              <a:rPr lang="zh-CN" altLang="en-US" sz="3200" b="1">
                <a:solidFill>
                  <a:srgbClr val="800000"/>
                </a:solidFill>
                <a:latin typeface="楷体_GB2312" pitchFamily="49" charset="-122"/>
                <a:ea typeface="楷体_GB2312" pitchFamily="49" charset="-122"/>
              </a:rPr>
              <a:t>显然，可以用递归算法实现插入。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 calcmode="lin" valueType="num">
                                      <p:cBhvr additive="base">
                                        <p:cTn id="7" dur="500" fill="hold"/>
                                        <p:tgtEl>
                                          <p:spTgt spid="138245"/>
                                        </p:tgtEl>
                                        <p:attrNameLst>
                                          <p:attrName>ppt_x</p:attrName>
                                        </p:attrNameLst>
                                      </p:cBhvr>
                                      <p:tavLst>
                                        <p:tav tm="0">
                                          <p:val>
                                            <p:strVal val="0-#ppt_w/2"/>
                                          </p:val>
                                        </p:tav>
                                        <p:tav tm="100000">
                                          <p:val>
                                            <p:strVal val="#ppt_x"/>
                                          </p:val>
                                        </p:tav>
                                      </p:tavLst>
                                    </p:anim>
                                    <p:anim calcmode="lin" valueType="num">
                                      <p:cBhvr additive="base">
                                        <p:cTn id="8" dur="500" fill="hold"/>
                                        <p:tgtEl>
                                          <p:spTgt spid="1382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8244"/>
                                        </p:tgtEl>
                                        <p:attrNameLst>
                                          <p:attrName>style.visibility</p:attrName>
                                        </p:attrNameLst>
                                      </p:cBhvr>
                                      <p:to>
                                        <p:strVal val="visible"/>
                                      </p:to>
                                    </p:set>
                                    <p:anim calcmode="lin" valueType="num">
                                      <p:cBhvr additive="base">
                                        <p:cTn id="13" dur="500" fill="hold"/>
                                        <p:tgtEl>
                                          <p:spTgt spid="138244"/>
                                        </p:tgtEl>
                                        <p:attrNameLst>
                                          <p:attrName>ppt_x</p:attrName>
                                        </p:attrNameLst>
                                      </p:cBhvr>
                                      <p:tavLst>
                                        <p:tav tm="0">
                                          <p:val>
                                            <p:strVal val="0-#ppt_w/2"/>
                                          </p:val>
                                        </p:tav>
                                        <p:tav tm="100000">
                                          <p:val>
                                            <p:strVal val="#ppt_x"/>
                                          </p:val>
                                        </p:tav>
                                      </p:tavLst>
                                    </p:anim>
                                    <p:anim calcmode="lin" valueType="num">
                                      <p:cBhvr additive="base">
                                        <p:cTn id="14" dur="500" fill="hold"/>
                                        <p:tgtEl>
                                          <p:spTgt spid="1382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8249"/>
                                        </p:tgtEl>
                                        <p:attrNameLst>
                                          <p:attrName>style.visibility</p:attrName>
                                        </p:attrNameLst>
                                      </p:cBhvr>
                                      <p:to>
                                        <p:strVal val="visible"/>
                                      </p:to>
                                    </p:set>
                                    <p:anim calcmode="lin" valueType="num">
                                      <p:cBhvr additive="base">
                                        <p:cTn id="19" dur="500" fill="hold"/>
                                        <p:tgtEl>
                                          <p:spTgt spid="138249"/>
                                        </p:tgtEl>
                                        <p:attrNameLst>
                                          <p:attrName>ppt_x</p:attrName>
                                        </p:attrNameLst>
                                      </p:cBhvr>
                                      <p:tavLst>
                                        <p:tav tm="0">
                                          <p:val>
                                            <p:strVal val="0-#ppt_w/2"/>
                                          </p:val>
                                        </p:tav>
                                        <p:tav tm="100000">
                                          <p:val>
                                            <p:strVal val="#ppt_x"/>
                                          </p:val>
                                        </p:tav>
                                      </p:tavLst>
                                    </p:anim>
                                    <p:anim calcmode="lin" valueType="num">
                                      <p:cBhvr additive="base">
                                        <p:cTn id="20" dur="500" fill="hold"/>
                                        <p:tgtEl>
                                          <p:spTgt spid="13824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8250"/>
                                        </p:tgtEl>
                                        <p:attrNameLst>
                                          <p:attrName>style.visibility</p:attrName>
                                        </p:attrNameLst>
                                      </p:cBhvr>
                                      <p:to>
                                        <p:strVal val="visible"/>
                                      </p:to>
                                    </p:set>
                                    <p:anim calcmode="lin" valueType="num">
                                      <p:cBhvr additive="base">
                                        <p:cTn id="25" dur="500" fill="hold"/>
                                        <p:tgtEl>
                                          <p:spTgt spid="138250"/>
                                        </p:tgtEl>
                                        <p:attrNameLst>
                                          <p:attrName>ppt_x</p:attrName>
                                        </p:attrNameLst>
                                      </p:cBhvr>
                                      <p:tavLst>
                                        <p:tav tm="0">
                                          <p:val>
                                            <p:strVal val="0-#ppt_w/2"/>
                                          </p:val>
                                        </p:tav>
                                        <p:tav tm="100000">
                                          <p:val>
                                            <p:strVal val="#ppt_x"/>
                                          </p:val>
                                        </p:tav>
                                      </p:tavLst>
                                    </p:anim>
                                    <p:anim calcmode="lin" valueType="num">
                                      <p:cBhvr additive="base">
                                        <p:cTn id="26" dur="500" fill="hold"/>
                                        <p:tgtEl>
                                          <p:spTgt spid="1382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45" grpId="0" autoUpdateAnimBg="0"/>
      <p:bldP spid="138249" grpId="0" autoUpdateAnimBg="0"/>
      <p:bldP spid="13825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381000" y="1066800"/>
            <a:ext cx="8305800" cy="5643563"/>
          </a:xfrm>
          <a:prstGeom prst="rect">
            <a:avLst/>
          </a:prstGeom>
          <a:noFill/>
          <a:ln w="9525">
            <a:noFill/>
            <a:miter lim="800000"/>
            <a:headEnd/>
            <a:tailEnd/>
          </a:ln>
          <a:effectLst/>
        </p:spPr>
        <p:txBody>
          <a:bodyPr>
            <a:spAutoFit/>
          </a:bodyPr>
          <a:lstStyle/>
          <a:p>
            <a:pPr algn="just"/>
            <a:r>
              <a:rPr lang="en-US" altLang="zh-CN" sz="2800" b="1">
                <a:solidFill>
                  <a:srgbClr val="800000"/>
                </a:solidFill>
                <a:latin typeface="Gungsuh" pitchFamily="18" charset="-127"/>
                <a:ea typeface="Gungsuh" pitchFamily="18" charset="-127"/>
              </a:rPr>
              <a:t>void InsertBST(BSTree *bst, KeyType key)</a:t>
            </a:r>
          </a:p>
          <a:p>
            <a:pPr algn="just"/>
            <a:r>
              <a:rPr lang="en-US" altLang="zh-CN" sz="2800" b="1">
                <a:solidFill>
                  <a:srgbClr val="800000"/>
                </a:solidFill>
                <a:latin typeface="Gungsuh" pitchFamily="18" charset="-127"/>
                <a:ea typeface="Gungsuh" pitchFamily="18" charset="-127"/>
              </a:rPr>
              <a:t>{ BiTree s;</a:t>
            </a:r>
          </a:p>
          <a:p>
            <a:pPr algn="just"/>
            <a:r>
              <a:rPr lang="en-US" altLang="zh-CN" sz="2800" b="1">
                <a:solidFill>
                  <a:srgbClr val="800000"/>
                </a:solidFill>
                <a:latin typeface="Gungsuh" pitchFamily="18" charset="-127"/>
                <a:ea typeface="Gungsuh" pitchFamily="18" charset="-127"/>
              </a:rPr>
              <a:t>  </a:t>
            </a:r>
            <a:r>
              <a:rPr lang="en-US" altLang="zh-CN" sz="2800" b="1">
                <a:solidFill>
                  <a:srgbClr val="FF030F"/>
                </a:solidFill>
                <a:latin typeface="Gungsuh" pitchFamily="18" charset="-127"/>
                <a:ea typeface="Gungsuh" pitchFamily="18" charset="-127"/>
              </a:rPr>
              <a:t>if (*bst==NULL)</a:t>
            </a:r>
          </a:p>
          <a:p>
            <a:pPr algn="just"/>
            <a:r>
              <a:rPr lang="en-US" altLang="zh-CN" sz="2800" b="1">
                <a:solidFill>
                  <a:srgbClr val="FF030F"/>
                </a:solidFill>
                <a:latin typeface="Gungsuh" pitchFamily="18" charset="-127"/>
                <a:ea typeface="Gungsuh" pitchFamily="18" charset="-127"/>
              </a:rPr>
              <a:t>     {s=(BSTree)malloc(sizeof(BSTNode));</a:t>
            </a:r>
          </a:p>
          <a:p>
            <a:pPr algn="just"/>
            <a:r>
              <a:rPr lang="en-US" altLang="zh-CN" sz="2800" b="1">
                <a:solidFill>
                  <a:srgbClr val="FF030F"/>
                </a:solidFill>
                <a:latin typeface="Gungsuh" pitchFamily="18" charset="-127"/>
                <a:ea typeface="Gungsuh" pitchFamily="18" charset="-127"/>
              </a:rPr>
              <a:t>       s-&gt; key=key;      *bst=s; </a:t>
            </a:r>
          </a:p>
          <a:p>
            <a:pPr algn="just"/>
            <a:r>
              <a:rPr lang="en-US" altLang="zh-CN" sz="2800" b="1">
                <a:solidFill>
                  <a:srgbClr val="FF030F"/>
                </a:solidFill>
                <a:latin typeface="Gungsuh" pitchFamily="18" charset="-127"/>
                <a:ea typeface="Gungsuh" pitchFamily="18" charset="-127"/>
              </a:rPr>
              <a:t>       s-&gt;lchild=NULL;   s-&gt;rchild=NULL;}</a:t>
            </a:r>
            <a:r>
              <a:rPr lang="en-US" altLang="zh-CN" sz="2800" b="1">
                <a:solidFill>
                  <a:srgbClr val="800000"/>
                </a:solidFill>
                <a:latin typeface="Gungsuh" pitchFamily="18" charset="-127"/>
                <a:ea typeface="Gungsuh" pitchFamily="18" charset="-127"/>
              </a:rPr>
              <a:t> </a:t>
            </a:r>
          </a:p>
          <a:p>
            <a:pPr algn="just"/>
            <a:r>
              <a:rPr lang="en-US" altLang="zh-CN" sz="2800" b="1">
                <a:solidFill>
                  <a:srgbClr val="800000"/>
                </a:solidFill>
                <a:latin typeface="Gungsuh" pitchFamily="18" charset="-127"/>
                <a:ea typeface="Gungsuh" pitchFamily="18" charset="-127"/>
              </a:rPr>
              <a:t>    else  </a:t>
            </a:r>
          </a:p>
          <a:p>
            <a:pPr algn="just"/>
            <a:r>
              <a:rPr lang="en-US" altLang="zh-CN" sz="2800" b="1">
                <a:solidFill>
                  <a:srgbClr val="800000"/>
                </a:solidFill>
                <a:latin typeface="Gungsuh" pitchFamily="18" charset="-127"/>
                <a:ea typeface="Gungsuh" pitchFamily="18" charset="-127"/>
              </a:rPr>
              <a:t>      </a:t>
            </a:r>
            <a:r>
              <a:rPr lang="en-US" altLang="zh-CN" sz="2800" b="1">
                <a:solidFill>
                  <a:srgbClr val="3333CC"/>
                </a:solidFill>
                <a:latin typeface="Gungsuh" pitchFamily="18" charset="-127"/>
                <a:ea typeface="Gungsuh" pitchFamily="18" charset="-127"/>
              </a:rPr>
              <a:t>if (key &lt; (*bst)-&gt;key)</a:t>
            </a:r>
          </a:p>
          <a:p>
            <a:pPr algn="just"/>
            <a:r>
              <a:rPr lang="en-US" altLang="zh-CN" sz="2800" b="1">
                <a:solidFill>
                  <a:srgbClr val="3333CC"/>
                </a:solidFill>
                <a:latin typeface="Gungsuh" pitchFamily="18" charset="-127"/>
                <a:ea typeface="Gungsuh" pitchFamily="18" charset="-127"/>
              </a:rPr>
              <a:t>        InsertBST(&amp;((*bst)-&gt;lchild), key);</a:t>
            </a:r>
          </a:p>
          <a:p>
            <a:pPr algn="just"/>
            <a:r>
              <a:rPr lang="en-US" altLang="zh-CN" sz="2800" b="1">
                <a:solidFill>
                  <a:srgbClr val="800000"/>
                </a:solidFill>
                <a:latin typeface="Gungsuh" pitchFamily="18" charset="-127"/>
                <a:ea typeface="Gungsuh" pitchFamily="18" charset="-127"/>
              </a:rPr>
              <a:t>     else  </a:t>
            </a:r>
          </a:p>
          <a:p>
            <a:pPr algn="just"/>
            <a:r>
              <a:rPr lang="en-US" altLang="zh-CN" sz="2800" b="1">
                <a:solidFill>
                  <a:srgbClr val="800000"/>
                </a:solidFill>
                <a:latin typeface="Gungsuh" pitchFamily="18" charset="-127"/>
                <a:ea typeface="Gungsuh" pitchFamily="18" charset="-127"/>
              </a:rPr>
              <a:t>      </a:t>
            </a:r>
            <a:r>
              <a:rPr lang="en-US" altLang="zh-CN" sz="2800" b="1">
                <a:solidFill>
                  <a:srgbClr val="277D33"/>
                </a:solidFill>
                <a:latin typeface="Gungsuh" pitchFamily="18" charset="-127"/>
                <a:ea typeface="Gungsuh" pitchFamily="18" charset="-127"/>
              </a:rPr>
              <a:t>if (key &gt; (*bst)-&gt;key)  </a:t>
            </a:r>
          </a:p>
          <a:p>
            <a:pPr algn="just"/>
            <a:r>
              <a:rPr lang="en-US" altLang="zh-CN" sz="2800" b="1">
                <a:solidFill>
                  <a:srgbClr val="277D33"/>
                </a:solidFill>
                <a:latin typeface="Gungsuh" pitchFamily="18" charset="-127"/>
                <a:ea typeface="Gungsuh" pitchFamily="18" charset="-127"/>
              </a:rPr>
              <a:t>        InsertBST(&amp;((*bst)-&gt;rchild), key);</a:t>
            </a:r>
          </a:p>
          <a:p>
            <a:pPr algn="just"/>
            <a:r>
              <a:rPr lang="en-US" altLang="zh-CN" sz="2800" b="1">
                <a:solidFill>
                  <a:srgbClr val="800000"/>
                </a:solidFill>
                <a:latin typeface="Gungsuh" pitchFamily="18" charset="-127"/>
                <a:ea typeface="Gungsuh" pitchFamily="18" charset="-127"/>
              </a:rPr>
              <a:t>} </a:t>
            </a:r>
          </a:p>
        </p:txBody>
      </p:sp>
      <p:sp>
        <p:nvSpPr>
          <p:cNvPr id="31749" name="Rectangle 5"/>
          <p:cNvSpPr>
            <a:spLocks noGrp="1" noChangeArrowheads="1"/>
          </p:cNvSpPr>
          <p:nvPr>
            <p:ph type="title" idx="4294967295"/>
          </p:nvPr>
        </p:nvSpPr>
        <p:spPr/>
        <p:txBody>
          <a:bodyPr/>
          <a:lstStyle/>
          <a:p>
            <a:r>
              <a:rPr lang="zh-CN" altLang="en-US">
                <a:solidFill>
                  <a:srgbClr val="FF030F"/>
                </a:solidFill>
              </a:rPr>
              <a:t>二叉排序树插入算法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additive="base">
                                        <p:cTn id="7" dur="500" fill="hold"/>
                                        <p:tgtEl>
                                          <p:spTgt spid="31747"/>
                                        </p:tgtEl>
                                        <p:attrNameLst>
                                          <p:attrName>ppt_x</p:attrName>
                                        </p:attrNameLst>
                                      </p:cBhvr>
                                      <p:tavLst>
                                        <p:tav tm="0">
                                          <p:val>
                                            <p:strVal val="0-#ppt_w/2"/>
                                          </p:val>
                                        </p:tav>
                                        <p:tav tm="100000">
                                          <p:val>
                                            <p:strVal val="#ppt_x"/>
                                          </p:val>
                                        </p:tav>
                                      </p:tavLst>
                                    </p:anim>
                                    <p:anim calcmode="lin" valueType="num">
                                      <p:cBhvr additive="base">
                                        <p:cTn id="8" dur="500" fill="hold"/>
                                        <p:tgtEl>
                                          <p:spTgt spid="317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381000" y="381000"/>
            <a:ext cx="7772400" cy="838200"/>
          </a:xfrm>
        </p:spPr>
        <p:txBody>
          <a:bodyPr/>
          <a:lstStyle/>
          <a:p>
            <a:r>
              <a:rPr lang="zh-CN" altLang="en-US">
                <a:solidFill>
                  <a:srgbClr val="FF030F"/>
                </a:solidFill>
              </a:rPr>
              <a:t>二叉排序树的生成算法</a:t>
            </a:r>
          </a:p>
        </p:txBody>
      </p:sp>
      <p:sp>
        <p:nvSpPr>
          <p:cNvPr id="140293" name="Text Box 5"/>
          <p:cNvSpPr txBox="1">
            <a:spLocks noChangeArrowheads="1"/>
          </p:cNvSpPr>
          <p:nvPr/>
        </p:nvSpPr>
        <p:spPr bwMode="auto">
          <a:xfrm>
            <a:off x="457200" y="1219200"/>
            <a:ext cx="8382000" cy="946150"/>
          </a:xfrm>
          <a:prstGeom prst="rect">
            <a:avLst/>
          </a:prstGeom>
          <a:noFill/>
          <a:ln w="9525">
            <a:noFill/>
            <a:miter lim="800000"/>
            <a:headEnd/>
            <a:tailEnd/>
          </a:ln>
          <a:effectLst/>
        </p:spPr>
        <p:txBody>
          <a:bodyPr>
            <a:spAutoFit/>
          </a:bodyPr>
          <a:lstStyle/>
          <a:p>
            <a:pPr>
              <a:spcBef>
                <a:spcPct val="50000"/>
              </a:spcBef>
            </a:pPr>
            <a:r>
              <a:rPr lang="en-US" altLang="zh-CN" sz="2800" b="1">
                <a:solidFill>
                  <a:srgbClr val="800000"/>
                </a:solidFill>
                <a:latin typeface="楷体_GB2312" pitchFamily="49" charset="-122"/>
                <a:ea typeface="楷体_GB2312" pitchFamily="49" charset="-122"/>
              </a:rPr>
              <a:t>    </a:t>
            </a:r>
            <a:r>
              <a:rPr lang="zh-CN" altLang="en-US" sz="2800" b="1">
                <a:solidFill>
                  <a:srgbClr val="800000"/>
                </a:solidFill>
                <a:latin typeface="楷体_GB2312" pitchFamily="49" charset="-122"/>
                <a:ea typeface="楷体_GB2312" pitchFamily="49" charset="-122"/>
              </a:rPr>
              <a:t>给定一个元素序列，可以利用插入算法逐步创建一棵二叉排序树。</a:t>
            </a:r>
          </a:p>
        </p:txBody>
      </p:sp>
      <p:sp>
        <p:nvSpPr>
          <p:cNvPr id="140294" name="Rectangle 6"/>
          <p:cNvSpPr>
            <a:spLocks noChangeArrowheads="1"/>
          </p:cNvSpPr>
          <p:nvPr/>
        </p:nvSpPr>
        <p:spPr bwMode="auto">
          <a:xfrm>
            <a:off x="457200" y="2209800"/>
            <a:ext cx="8458200" cy="1800225"/>
          </a:xfrm>
          <a:prstGeom prst="rect">
            <a:avLst/>
          </a:prstGeom>
          <a:noFill/>
          <a:ln w="9525">
            <a:noFill/>
            <a:miter lim="800000"/>
            <a:headEnd/>
            <a:tailEnd/>
          </a:ln>
          <a:effectLst/>
        </p:spPr>
        <p:txBody>
          <a:bodyPr>
            <a:spAutoFit/>
          </a:bodyPr>
          <a:lstStyle/>
          <a:p>
            <a:r>
              <a:rPr lang="en-US" altLang="zh-CN" sz="2800" b="1">
                <a:solidFill>
                  <a:srgbClr val="800000"/>
                </a:solidFill>
                <a:latin typeface="楷体_GB2312" pitchFamily="49" charset="-122"/>
                <a:ea typeface="楷体_GB2312" pitchFamily="49" charset="-122"/>
              </a:rPr>
              <a:t>    </a:t>
            </a:r>
            <a:r>
              <a:rPr lang="zh-CN" altLang="en-US" sz="2800" b="1">
                <a:solidFill>
                  <a:srgbClr val="800000"/>
                </a:solidFill>
                <a:latin typeface="楷体_GB2312" pitchFamily="49" charset="-122"/>
                <a:ea typeface="楷体_GB2312" pitchFamily="49" charset="-122"/>
              </a:rPr>
              <a:t>将二叉排序树初始化为一棵空树，然后逐个读入元素，每读入一个元素，就调用上述插入算法将新元素插入当前已生成的二叉排序树中，直至元素序列插入完毕。</a:t>
            </a:r>
          </a:p>
        </p:txBody>
      </p:sp>
      <p:sp>
        <p:nvSpPr>
          <p:cNvPr id="140295" name="Text Box 7"/>
          <p:cNvSpPr txBox="1">
            <a:spLocks noChangeArrowheads="1"/>
          </p:cNvSpPr>
          <p:nvPr/>
        </p:nvSpPr>
        <p:spPr bwMode="auto">
          <a:xfrm>
            <a:off x="609600" y="4038600"/>
            <a:ext cx="8305800" cy="2530475"/>
          </a:xfrm>
          <a:prstGeom prst="rect">
            <a:avLst/>
          </a:prstGeom>
          <a:noFill/>
          <a:ln w="9525">
            <a:noFill/>
            <a:miter lim="800000"/>
            <a:headEnd/>
            <a:tailEnd/>
          </a:ln>
          <a:effectLst/>
        </p:spPr>
        <p:txBody>
          <a:bodyPr>
            <a:spAutoFit/>
          </a:bodyPr>
          <a:lstStyle/>
          <a:p>
            <a:pPr algn="just">
              <a:lnSpc>
                <a:spcPct val="95000"/>
              </a:lnSpc>
            </a:pPr>
            <a:r>
              <a:rPr lang="en-US" altLang="zh-CN" sz="2800" b="1">
                <a:solidFill>
                  <a:srgbClr val="3333CC"/>
                </a:solidFill>
                <a:ea typeface="Gungsuh" pitchFamily="18" charset="-127"/>
              </a:rPr>
              <a:t>void  CreateBST(BSTree  *bst)</a:t>
            </a:r>
          </a:p>
          <a:p>
            <a:pPr algn="just">
              <a:lnSpc>
                <a:spcPct val="95000"/>
              </a:lnSpc>
            </a:pPr>
            <a:r>
              <a:rPr lang="en-US" altLang="zh-CN" sz="2800" b="1">
                <a:solidFill>
                  <a:srgbClr val="3333CC"/>
                </a:solidFill>
                <a:ea typeface="Gungsuh" pitchFamily="18" charset="-127"/>
              </a:rPr>
              <a:t>{  KeyType key;</a:t>
            </a:r>
          </a:p>
          <a:p>
            <a:pPr algn="just">
              <a:lnSpc>
                <a:spcPct val="95000"/>
              </a:lnSpc>
            </a:pPr>
            <a:r>
              <a:rPr lang="en-US" altLang="zh-CN" sz="2800" b="1">
                <a:solidFill>
                  <a:srgbClr val="3333CC"/>
                </a:solidFill>
                <a:ea typeface="Gungsuh" pitchFamily="18" charset="-127"/>
              </a:rPr>
              <a:t>   *bst=NULL;</a:t>
            </a:r>
          </a:p>
          <a:p>
            <a:pPr algn="just">
              <a:lnSpc>
                <a:spcPct val="95000"/>
              </a:lnSpc>
            </a:pPr>
            <a:r>
              <a:rPr lang="en-US" altLang="zh-CN" sz="2800" b="1">
                <a:solidFill>
                  <a:srgbClr val="3333CC"/>
                </a:solidFill>
                <a:ea typeface="Gungsuh" pitchFamily="18" charset="-127"/>
              </a:rPr>
              <a:t>   scanf("%d", &amp;key);</a:t>
            </a:r>
          </a:p>
          <a:p>
            <a:pPr algn="just">
              <a:lnSpc>
                <a:spcPct val="95000"/>
              </a:lnSpc>
            </a:pPr>
            <a:r>
              <a:rPr lang="en-US" altLang="zh-CN" sz="2800" b="1">
                <a:solidFill>
                  <a:srgbClr val="3333CC"/>
                </a:solidFill>
                <a:ea typeface="Gungsuh" pitchFamily="18" charset="-127"/>
              </a:rPr>
              <a:t>   while (key!=ENDKEY)</a:t>
            </a:r>
          </a:p>
          <a:p>
            <a:pPr algn="just">
              <a:lnSpc>
                <a:spcPct val="95000"/>
              </a:lnSpc>
            </a:pPr>
            <a:r>
              <a:rPr lang="en-US" altLang="zh-CN" sz="2800" b="1">
                <a:solidFill>
                  <a:srgbClr val="3333CC"/>
                </a:solidFill>
                <a:ea typeface="Gungsuh" pitchFamily="18" charset="-127"/>
              </a:rPr>
              <a:t>     {  InsertBST(bst, key);   scanf("%d", &amp;key);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 calcmode="lin" valueType="num">
                                      <p:cBhvr additive="base">
                                        <p:cTn id="7" dur="500" fill="hold"/>
                                        <p:tgtEl>
                                          <p:spTgt spid="140293"/>
                                        </p:tgtEl>
                                        <p:attrNameLst>
                                          <p:attrName>ppt_x</p:attrName>
                                        </p:attrNameLst>
                                      </p:cBhvr>
                                      <p:tavLst>
                                        <p:tav tm="0">
                                          <p:val>
                                            <p:strVal val="0-#ppt_w/2"/>
                                          </p:val>
                                        </p:tav>
                                        <p:tav tm="100000">
                                          <p:val>
                                            <p:strVal val="#ppt_x"/>
                                          </p:val>
                                        </p:tav>
                                      </p:tavLst>
                                    </p:anim>
                                    <p:anim calcmode="lin" valueType="num">
                                      <p:cBhvr additive="base">
                                        <p:cTn id="8" dur="500" fill="hold"/>
                                        <p:tgtEl>
                                          <p:spTgt spid="1402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0294"/>
                                        </p:tgtEl>
                                        <p:attrNameLst>
                                          <p:attrName>style.visibility</p:attrName>
                                        </p:attrNameLst>
                                      </p:cBhvr>
                                      <p:to>
                                        <p:strVal val="visible"/>
                                      </p:to>
                                    </p:set>
                                    <p:anim calcmode="lin" valueType="num">
                                      <p:cBhvr additive="base">
                                        <p:cTn id="13" dur="500" fill="hold"/>
                                        <p:tgtEl>
                                          <p:spTgt spid="140294"/>
                                        </p:tgtEl>
                                        <p:attrNameLst>
                                          <p:attrName>ppt_x</p:attrName>
                                        </p:attrNameLst>
                                      </p:cBhvr>
                                      <p:tavLst>
                                        <p:tav tm="0">
                                          <p:val>
                                            <p:strVal val="0-#ppt_w/2"/>
                                          </p:val>
                                        </p:tav>
                                        <p:tav tm="100000">
                                          <p:val>
                                            <p:strVal val="#ppt_x"/>
                                          </p:val>
                                        </p:tav>
                                      </p:tavLst>
                                    </p:anim>
                                    <p:anim calcmode="lin" valueType="num">
                                      <p:cBhvr additive="base">
                                        <p:cTn id="14" dur="500" fill="hold"/>
                                        <p:tgtEl>
                                          <p:spTgt spid="14029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0295"/>
                                        </p:tgtEl>
                                        <p:attrNameLst>
                                          <p:attrName>style.visibility</p:attrName>
                                        </p:attrNameLst>
                                      </p:cBhvr>
                                      <p:to>
                                        <p:strVal val="visible"/>
                                      </p:to>
                                    </p:set>
                                    <p:anim calcmode="lin" valueType="num">
                                      <p:cBhvr additive="base">
                                        <p:cTn id="19" dur="500" fill="hold"/>
                                        <p:tgtEl>
                                          <p:spTgt spid="140295"/>
                                        </p:tgtEl>
                                        <p:attrNameLst>
                                          <p:attrName>ppt_x</p:attrName>
                                        </p:attrNameLst>
                                      </p:cBhvr>
                                      <p:tavLst>
                                        <p:tav tm="0">
                                          <p:val>
                                            <p:strVal val="0-#ppt_w/2"/>
                                          </p:val>
                                        </p:tav>
                                        <p:tav tm="100000">
                                          <p:val>
                                            <p:strVal val="#ppt_x"/>
                                          </p:val>
                                        </p:tav>
                                      </p:tavLst>
                                    </p:anim>
                                    <p:anim calcmode="lin" valueType="num">
                                      <p:cBhvr additive="base">
                                        <p:cTn id="20" dur="500" fill="hold"/>
                                        <p:tgtEl>
                                          <p:spTgt spid="1402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autoUpdateAnimBg="0"/>
      <p:bldP spid="140294" grpId="0" autoUpdateAnimBg="0"/>
      <p:bldP spid="14029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304800" y="304800"/>
            <a:ext cx="1746250" cy="838200"/>
          </a:xfrm>
        </p:spPr>
        <p:txBody>
          <a:bodyPr/>
          <a:lstStyle/>
          <a:p>
            <a:r>
              <a:rPr lang="zh-CN" altLang="en-US"/>
              <a:t>例如：</a:t>
            </a:r>
          </a:p>
        </p:txBody>
      </p:sp>
      <p:sp>
        <p:nvSpPr>
          <p:cNvPr id="141316" name="Rectangle 4"/>
          <p:cNvSpPr>
            <a:spLocks noChangeArrowheads="1"/>
          </p:cNvSpPr>
          <p:nvPr/>
        </p:nvSpPr>
        <p:spPr bwMode="auto">
          <a:xfrm>
            <a:off x="533400" y="381000"/>
            <a:ext cx="8305800" cy="1457325"/>
          </a:xfrm>
          <a:prstGeom prst="rect">
            <a:avLst/>
          </a:prstGeom>
          <a:noFill/>
          <a:ln w="9525">
            <a:noFill/>
            <a:miter lim="800000"/>
            <a:headEnd/>
            <a:tailEnd/>
          </a:ln>
          <a:effectLst/>
        </p:spPr>
        <p:txBody>
          <a:bodyPr>
            <a:spAutoFit/>
          </a:bodyPr>
          <a:lstStyle/>
          <a:p>
            <a:pPr>
              <a:lnSpc>
                <a:spcPct val="140000"/>
              </a:lnSpc>
            </a:pPr>
            <a:r>
              <a:rPr lang="en-US" altLang="zh-CN" sz="3200" b="1">
                <a:solidFill>
                  <a:srgbClr val="800000"/>
                </a:solidFill>
                <a:latin typeface="楷体_GB2312" pitchFamily="49" charset="-122"/>
                <a:ea typeface="楷体_GB2312" pitchFamily="49" charset="-122"/>
              </a:rPr>
              <a:t>     </a:t>
            </a:r>
            <a:r>
              <a:rPr lang="zh-CN" altLang="en-US" sz="3200" b="1">
                <a:solidFill>
                  <a:srgbClr val="800000"/>
                </a:solidFill>
                <a:latin typeface="楷体_GB2312" pitchFamily="49" charset="-122"/>
                <a:ea typeface="楷体_GB2312" pitchFamily="49" charset="-122"/>
              </a:rPr>
              <a:t>元素输入序列为：</a:t>
            </a:r>
            <a:r>
              <a:rPr lang="en-US" altLang="zh-CN" sz="3200" b="1">
                <a:solidFill>
                  <a:srgbClr val="800000"/>
                </a:solidFill>
                <a:latin typeface="楷体_GB2312" pitchFamily="49" charset="-122"/>
                <a:ea typeface="楷体_GB2312" pitchFamily="49" charset="-122"/>
              </a:rPr>
              <a:t>45,24,53,12,28,90,</a:t>
            </a:r>
          </a:p>
          <a:p>
            <a:pPr>
              <a:lnSpc>
                <a:spcPct val="140000"/>
              </a:lnSpc>
            </a:pPr>
            <a:r>
              <a:rPr lang="zh-CN" altLang="en-US" sz="3200" b="1">
                <a:solidFill>
                  <a:srgbClr val="800000"/>
                </a:solidFill>
                <a:latin typeface="楷体_GB2312" pitchFamily="49" charset="-122"/>
                <a:ea typeface="楷体_GB2312" pitchFamily="49" charset="-122"/>
              </a:rPr>
              <a:t>按上述算法生成的二叉排序树的过程：</a:t>
            </a:r>
          </a:p>
        </p:txBody>
      </p:sp>
      <p:grpSp>
        <p:nvGrpSpPr>
          <p:cNvPr id="141317" name="Group 5"/>
          <p:cNvGrpSpPr>
            <a:grpSpLocks/>
          </p:cNvGrpSpPr>
          <p:nvPr/>
        </p:nvGrpSpPr>
        <p:grpSpPr bwMode="auto">
          <a:xfrm>
            <a:off x="1295400" y="2286000"/>
            <a:ext cx="762000" cy="1082675"/>
            <a:chOff x="816" y="1776"/>
            <a:chExt cx="480" cy="682"/>
          </a:xfrm>
        </p:grpSpPr>
        <p:grpSp>
          <p:nvGrpSpPr>
            <p:cNvPr id="141318" name="Group 6"/>
            <p:cNvGrpSpPr>
              <a:grpSpLocks/>
            </p:cNvGrpSpPr>
            <p:nvPr/>
          </p:nvGrpSpPr>
          <p:grpSpPr bwMode="auto">
            <a:xfrm>
              <a:off x="960" y="1776"/>
              <a:ext cx="192" cy="384"/>
              <a:chOff x="960" y="1536"/>
              <a:chExt cx="192" cy="384"/>
            </a:xfrm>
          </p:grpSpPr>
          <p:sp>
            <p:nvSpPr>
              <p:cNvPr id="141319" name="Oval 7"/>
              <p:cNvSpPr>
                <a:spLocks noChangeArrowheads="1"/>
              </p:cNvSpPr>
              <p:nvPr/>
            </p:nvSpPr>
            <p:spPr bwMode="auto">
              <a:xfrm>
                <a:off x="960" y="1632"/>
                <a:ext cx="192" cy="144"/>
              </a:xfrm>
              <a:prstGeom prst="ellipse">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1320" name="Line 8"/>
              <p:cNvSpPr>
                <a:spLocks noChangeShapeType="1"/>
              </p:cNvSpPr>
              <p:nvPr/>
            </p:nvSpPr>
            <p:spPr bwMode="auto">
              <a:xfrm flipH="1">
                <a:off x="1008" y="1536"/>
                <a:ext cx="96" cy="384"/>
              </a:xfrm>
              <a:prstGeom prst="line">
                <a:avLst/>
              </a:prstGeom>
              <a:noFill/>
              <a:ln w="9525">
                <a:solidFill>
                  <a:schemeClr val="tx1"/>
                </a:solidFill>
                <a:miter lim="800000"/>
                <a:headEnd/>
                <a:tailEnd/>
              </a:ln>
              <a:effectLst/>
            </p:spPr>
            <p:txBody>
              <a:bodyPr wrap="none"/>
              <a:lstStyle/>
              <a:p>
                <a:endParaRPr lang="zh-CN" altLang="en-US"/>
              </a:p>
            </p:txBody>
          </p:sp>
        </p:grpSp>
        <p:sp>
          <p:nvSpPr>
            <p:cNvPr id="141321" name="Text Box 9"/>
            <p:cNvSpPr txBox="1">
              <a:spLocks noChangeArrowheads="1"/>
            </p:cNvSpPr>
            <p:nvPr/>
          </p:nvSpPr>
          <p:spPr bwMode="auto">
            <a:xfrm>
              <a:off x="816" y="2208"/>
              <a:ext cx="480"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33CC"/>
                  </a:solidFill>
                </a:rPr>
                <a:t>空树</a:t>
              </a:r>
            </a:p>
          </p:txBody>
        </p:sp>
      </p:grpSp>
      <p:grpSp>
        <p:nvGrpSpPr>
          <p:cNvPr id="141322" name="Group 10"/>
          <p:cNvGrpSpPr>
            <a:grpSpLocks/>
          </p:cNvGrpSpPr>
          <p:nvPr/>
        </p:nvGrpSpPr>
        <p:grpSpPr bwMode="auto">
          <a:xfrm>
            <a:off x="2514600" y="2362200"/>
            <a:ext cx="1066800" cy="1006475"/>
            <a:chOff x="1584" y="1872"/>
            <a:chExt cx="672" cy="634"/>
          </a:xfrm>
        </p:grpSpPr>
        <p:sp>
          <p:nvSpPr>
            <p:cNvPr id="141323" name="Oval 11"/>
            <p:cNvSpPr>
              <a:spLocks noChangeArrowheads="1"/>
            </p:cNvSpPr>
            <p:nvPr/>
          </p:nvSpPr>
          <p:spPr bwMode="auto">
            <a:xfrm>
              <a:off x="1776" y="1872"/>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45</a:t>
              </a:r>
            </a:p>
          </p:txBody>
        </p:sp>
        <p:sp>
          <p:nvSpPr>
            <p:cNvPr id="141324" name="Text Box 12"/>
            <p:cNvSpPr txBox="1">
              <a:spLocks noChangeArrowheads="1"/>
            </p:cNvSpPr>
            <p:nvPr/>
          </p:nvSpPr>
          <p:spPr bwMode="auto">
            <a:xfrm>
              <a:off x="1584" y="2256"/>
              <a:ext cx="67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33CC"/>
                  </a:solidFill>
                </a:rPr>
                <a:t>插入</a:t>
              </a:r>
              <a:r>
                <a:rPr lang="en-US" altLang="zh-CN" sz="2000" b="1">
                  <a:solidFill>
                    <a:srgbClr val="3333CC"/>
                  </a:solidFill>
                </a:rPr>
                <a:t>45</a:t>
              </a:r>
            </a:p>
          </p:txBody>
        </p:sp>
      </p:grpSp>
      <p:grpSp>
        <p:nvGrpSpPr>
          <p:cNvPr id="141325" name="Group 13"/>
          <p:cNvGrpSpPr>
            <a:grpSpLocks/>
          </p:cNvGrpSpPr>
          <p:nvPr/>
        </p:nvGrpSpPr>
        <p:grpSpPr bwMode="auto">
          <a:xfrm>
            <a:off x="4114800" y="2041525"/>
            <a:ext cx="1066800" cy="1539875"/>
            <a:chOff x="2352" y="1536"/>
            <a:chExt cx="672" cy="970"/>
          </a:xfrm>
        </p:grpSpPr>
        <p:grpSp>
          <p:nvGrpSpPr>
            <p:cNvPr id="141326" name="Group 14"/>
            <p:cNvGrpSpPr>
              <a:grpSpLocks/>
            </p:cNvGrpSpPr>
            <p:nvPr/>
          </p:nvGrpSpPr>
          <p:grpSpPr bwMode="auto">
            <a:xfrm>
              <a:off x="2448" y="1536"/>
              <a:ext cx="480" cy="624"/>
              <a:chOff x="2352" y="1536"/>
              <a:chExt cx="480" cy="624"/>
            </a:xfrm>
          </p:grpSpPr>
          <p:sp>
            <p:nvSpPr>
              <p:cNvPr id="141327" name="Oval 15"/>
              <p:cNvSpPr>
                <a:spLocks noChangeArrowheads="1"/>
              </p:cNvSpPr>
              <p:nvPr/>
            </p:nvSpPr>
            <p:spPr bwMode="auto">
              <a:xfrm>
                <a:off x="2592" y="1536"/>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45</a:t>
                </a:r>
              </a:p>
            </p:txBody>
          </p:sp>
          <p:sp>
            <p:nvSpPr>
              <p:cNvPr id="141328" name="Oval 16"/>
              <p:cNvSpPr>
                <a:spLocks noChangeArrowheads="1"/>
              </p:cNvSpPr>
              <p:nvPr/>
            </p:nvSpPr>
            <p:spPr bwMode="auto">
              <a:xfrm>
                <a:off x="2352" y="1920"/>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24</a:t>
                </a:r>
              </a:p>
            </p:txBody>
          </p:sp>
          <p:sp>
            <p:nvSpPr>
              <p:cNvPr id="141329" name="Line 17"/>
              <p:cNvSpPr>
                <a:spLocks noChangeShapeType="1"/>
              </p:cNvSpPr>
              <p:nvPr/>
            </p:nvSpPr>
            <p:spPr bwMode="auto">
              <a:xfrm flipH="1">
                <a:off x="2544" y="1776"/>
                <a:ext cx="144" cy="144"/>
              </a:xfrm>
              <a:prstGeom prst="line">
                <a:avLst/>
              </a:prstGeom>
              <a:noFill/>
              <a:ln w="9525">
                <a:solidFill>
                  <a:schemeClr val="tx1"/>
                </a:solidFill>
                <a:miter lim="800000"/>
                <a:headEnd/>
                <a:tailEnd/>
              </a:ln>
              <a:effectLst/>
            </p:spPr>
            <p:txBody>
              <a:bodyPr wrap="none"/>
              <a:lstStyle/>
              <a:p>
                <a:endParaRPr lang="zh-CN" altLang="en-US"/>
              </a:p>
            </p:txBody>
          </p:sp>
        </p:grpSp>
        <p:sp>
          <p:nvSpPr>
            <p:cNvPr id="141330" name="Text Box 18"/>
            <p:cNvSpPr txBox="1">
              <a:spLocks noChangeArrowheads="1"/>
            </p:cNvSpPr>
            <p:nvPr/>
          </p:nvSpPr>
          <p:spPr bwMode="auto">
            <a:xfrm>
              <a:off x="2352" y="2256"/>
              <a:ext cx="67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33CC"/>
                  </a:solidFill>
                </a:rPr>
                <a:t>插入</a:t>
              </a:r>
              <a:r>
                <a:rPr lang="en-US" altLang="zh-CN" sz="2000" b="1">
                  <a:solidFill>
                    <a:srgbClr val="3333CC"/>
                  </a:solidFill>
                </a:rPr>
                <a:t>24</a:t>
              </a:r>
            </a:p>
          </p:txBody>
        </p:sp>
      </p:grpSp>
      <p:grpSp>
        <p:nvGrpSpPr>
          <p:cNvPr id="141331" name="Group 19"/>
          <p:cNvGrpSpPr>
            <a:grpSpLocks/>
          </p:cNvGrpSpPr>
          <p:nvPr/>
        </p:nvGrpSpPr>
        <p:grpSpPr bwMode="auto">
          <a:xfrm>
            <a:off x="5943600" y="2041525"/>
            <a:ext cx="1295400" cy="1539875"/>
            <a:chOff x="3552" y="1536"/>
            <a:chExt cx="816" cy="970"/>
          </a:xfrm>
        </p:grpSpPr>
        <p:grpSp>
          <p:nvGrpSpPr>
            <p:cNvPr id="141332" name="Group 20"/>
            <p:cNvGrpSpPr>
              <a:grpSpLocks/>
            </p:cNvGrpSpPr>
            <p:nvPr/>
          </p:nvGrpSpPr>
          <p:grpSpPr bwMode="auto">
            <a:xfrm>
              <a:off x="3552" y="1536"/>
              <a:ext cx="816" cy="624"/>
              <a:chOff x="3552" y="1536"/>
              <a:chExt cx="816" cy="624"/>
            </a:xfrm>
          </p:grpSpPr>
          <p:sp>
            <p:nvSpPr>
              <p:cNvPr id="141333" name="Oval 21"/>
              <p:cNvSpPr>
                <a:spLocks noChangeArrowheads="1"/>
              </p:cNvSpPr>
              <p:nvPr/>
            </p:nvSpPr>
            <p:spPr bwMode="auto">
              <a:xfrm>
                <a:off x="3792" y="1536"/>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45</a:t>
                </a:r>
              </a:p>
            </p:txBody>
          </p:sp>
          <p:sp>
            <p:nvSpPr>
              <p:cNvPr id="141334" name="Oval 22"/>
              <p:cNvSpPr>
                <a:spLocks noChangeArrowheads="1"/>
              </p:cNvSpPr>
              <p:nvPr/>
            </p:nvSpPr>
            <p:spPr bwMode="auto">
              <a:xfrm>
                <a:off x="3552" y="1920"/>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24</a:t>
                </a:r>
              </a:p>
            </p:txBody>
          </p:sp>
          <p:sp>
            <p:nvSpPr>
              <p:cNvPr id="141335" name="Line 23"/>
              <p:cNvSpPr>
                <a:spLocks noChangeShapeType="1"/>
              </p:cNvSpPr>
              <p:nvPr/>
            </p:nvSpPr>
            <p:spPr bwMode="auto">
              <a:xfrm flipH="1">
                <a:off x="3744" y="1776"/>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41336" name="Oval 24"/>
              <p:cNvSpPr>
                <a:spLocks noChangeArrowheads="1"/>
              </p:cNvSpPr>
              <p:nvPr/>
            </p:nvSpPr>
            <p:spPr bwMode="auto">
              <a:xfrm>
                <a:off x="4128" y="1920"/>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53</a:t>
                </a:r>
              </a:p>
            </p:txBody>
          </p:sp>
          <p:sp>
            <p:nvSpPr>
              <p:cNvPr id="141337" name="Line 25"/>
              <p:cNvSpPr>
                <a:spLocks noChangeShapeType="1"/>
              </p:cNvSpPr>
              <p:nvPr/>
            </p:nvSpPr>
            <p:spPr bwMode="auto">
              <a:xfrm>
                <a:off x="3984" y="1776"/>
                <a:ext cx="192" cy="192"/>
              </a:xfrm>
              <a:prstGeom prst="line">
                <a:avLst/>
              </a:prstGeom>
              <a:noFill/>
              <a:ln w="9525">
                <a:solidFill>
                  <a:schemeClr val="tx1"/>
                </a:solidFill>
                <a:miter lim="800000"/>
                <a:headEnd/>
                <a:tailEnd/>
              </a:ln>
              <a:effectLst/>
            </p:spPr>
            <p:txBody>
              <a:bodyPr wrap="none"/>
              <a:lstStyle/>
              <a:p>
                <a:endParaRPr lang="zh-CN" altLang="en-US"/>
              </a:p>
            </p:txBody>
          </p:sp>
        </p:grpSp>
        <p:sp>
          <p:nvSpPr>
            <p:cNvPr id="141338" name="Text Box 26"/>
            <p:cNvSpPr txBox="1">
              <a:spLocks noChangeArrowheads="1"/>
            </p:cNvSpPr>
            <p:nvPr/>
          </p:nvSpPr>
          <p:spPr bwMode="auto">
            <a:xfrm>
              <a:off x="3600" y="2256"/>
              <a:ext cx="67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33CC"/>
                  </a:solidFill>
                </a:rPr>
                <a:t>插入</a:t>
              </a:r>
              <a:r>
                <a:rPr lang="en-US" altLang="zh-CN" sz="2000" b="1">
                  <a:solidFill>
                    <a:srgbClr val="3333CC"/>
                  </a:solidFill>
                </a:rPr>
                <a:t>53</a:t>
              </a:r>
            </a:p>
          </p:txBody>
        </p:sp>
      </p:grpSp>
      <p:grpSp>
        <p:nvGrpSpPr>
          <p:cNvPr id="141339" name="Group 27"/>
          <p:cNvGrpSpPr>
            <a:grpSpLocks/>
          </p:cNvGrpSpPr>
          <p:nvPr/>
        </p:nvGrpSpPr>
        <p:grpSpPr bwMode="auto">
          <a:xfrm>
            <a:off x="990600" y="3870325"/>
            <a:ext cx="1676400" cy="2225675"/>
            <a:chOff x="624" y="2688"/>
            <a:chExt cx="1056" cy="1402"/>
          </a:xfrm>
        </p:grpSpPr>
        <p:grpSp>
          <p:nvGrpSpPr>
            <p:cNvPr id="141340" name="Group 28"/>
            <p:cNvGrpSpPr>
              <a:grpSpLocks/>
            </p:cNvGrpSpPr>
            <p:nvPr/>
          </p:nvGrpSpPr>
          <p:grpSpPr bwMode="auto">
            <a:xfrm>
              <a:off x="624" y="2688"/>
              <a:ext cx="1056" cy="1056"/>
              <a:chOff x="624" y="2688"/>
              <a:chExt cx="1056" cy="1056"/>
            </a:xfrm>
          </p:grpSpPr>
          <p:sp>
            <p:nvSpPr>
              <p:cNvPr id="141341" name="Oval 29"/>
              <p:cNvSpPr>
                <a:spLocks noChangeArrowheads="1"/>
              </p:cNvSpPr>
              <p:nvPr/>
            </p:nvSpPr>
            <p:spPr bwMode="auto">
              <a:xfrm>
                <a:off x="1104" y="2688"/>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45</a:t>
                </a:r>
              </a:p>
            </p:txBody>
          </p:sp>
          <p:sp>
            <p:nvSpPr>
              <p:cNvPr id="141342" name="Oval 30"/>
              <p:cNvSpPr>
                <a:spLocks noChangeArrowheads="1"/>
              </p:cNvSpPr>
              <p:nvPr/>
            </p:nvSpPr>
            <p:spPr bwMode="auto">
              <a:xfrm>
                <a:off x="864" y="3072"/>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24</a:t>
                </a:r>
              </a:p>
            </p:txBody>
          </p:sp>
          <p:sp>
            <p:nvSpPr>
              <p:cNvPr id="141343" name="Line 31"/>
              <p:cNvSpPr>
                <a:spLocks noChangeShapeType="1"/>
              </p:cNvSpPr>
              <p:nvPr/>
            </p:nvSpPr>
            <p:spPr bwMode="auto">
              <a:xfrm flipH="1">
                <a:off x="1056" y="2928"/>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41344" name="Oval 32"/>
              <p:cNvSpPr>
                <a:spLocks noChangeArrowheads="1"/>
              </p:cNvSpPr>
              <p:nvPr/>
            </p:nvSpPr>
            <p:spPr bwMode="auto">
              <a:xfrm>
                <a:off x="1440" y="3072"/>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53</a:t>
                </a:r>
              </a:p>
            </p:txBody>
          </p:sp>
          <p:sp>
            <p:nvSpPr>
              <p:cNvPr id="141345" name="Line 33"/>
              <p:cNvSpPr>
                <a:spLocks noChangeShapeType="1"/>
              </p:cNvSpPr>
              <p:nvPr/>
            </p:nvSpPr>
            <p:spPr bwMode="auto">
              <a:xfrm>
                <a:off x="1296" y="2928"/>
                <a:ext cx="192" cy="192"/>
              </a:xfrm>
              <a:prstGeom prst="line">
                <a:avLst/>
              </a:prstGeom>
              <a:noFill/>
              <a:ln w="9525">
                <a:solidFill>
                  <a:schemeClr val="tx1"/>
                </a:solidFill>
                <a:miter lim="800000"/>
                <a:headEnd/>
                <a:tailEnd/>
              </a:ln>
              <a:effectLst/>
            </p:spPr>
            <p:txBody>
              <a:bodyPr wrap="none"/>
              <a:lstStyle/>
              <a:p>
                <a:endParaRPr lang="zh-CN" altLang="en-US"/>
              </a:p>
            </p:txBody>
          </p:sp>
          <p:sp>
            <p:nvSpPr>
              <p:cNvPr id="141346" name="Oval 34"/>
              <p:cNvSpPr>
                <a:spLocks noChangeArrowheads="1"/>
              </p:cNvSpPr>
              <p:nvPr/>
            </p:nvSpPr>
            <p:spPr bwMode="auto">
              <a:xfrm>
                <a:off x="624" y="3504"/>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12</a:t>
                </a:r>
              </a:p>
            </p:txBody>
          </p:sp>
          <p:sp>
            <p:nvSpPr>
              <p:cNvPr id="141347" name="Line 35"/>
              <p:cNvSpPr>
                <a:spLocks noChangeShapeType="1"/>
              </p:cNvSpPr>
              <p:nvPr/>
            </p:nvSpPr>
            <p:spPr bwMode="auto">
              <a:xfrm flipH="1">
                <a:off x="768" y="3312"/>
                <a:ext cx="144" cy="192"/>
              </a:xfrm>
              <a:prstGeom prst="line">
                <a:avLst/>
              </a:prstGeom>
              <a:noFill/>
              <a:ln w="9525">
                <a:solidFill>
                  <a:schemeClr val="tx1"/>
                </a:solidFill>
                <a:miter lim="800000"/>
                <a:headEnd/>
                <a:tailEnd/>
              </a:ln>
              <a:effectLst/>
            </p:spPr>
            <p:txBody>
              <a:bodyPr wrap="none"/>
              <a:lstStyle/>
              <a:p>
                <a:endParaRPr lang="zh-CN" altLang="en-US"/>
              </a:p>
            </p:txBody>
          </p:sp>
        </p:grpSp>
        <p:sp>
          <p:nvSpPr>
            <p:cNvPr id="141348" name="Text Box 36"/>
            <p:cNvSpPr txBox="1">
              <a:spLocks noChangeArrowheads="1"/>
            </p:cNvSpPr>
            <p:nvPr/>
          </p:nvSpPr>
          <p:spPr bwMode="auto">
            <a:xfrm>
              <a:off x="864" y="3840"/>
              <a:ext cx="67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33CC"/>
                  </a:solidFill>
                </a:rPr>
                <a:t>插入</a:t>
              </a:r>
              <a:r>
                <a:rPr lang="en-US" altLang="zh-CN" sz="2000" b="1">
                  <a:solidFill>
                    <a:srgbClr val="3333CC"/>
                  </a:solidFill>
                </a:rPr>
                <a:t>12</a:t>
              </a:r>
            </a:p>
          </p:txBody>
        </p:sp>
      </p:grpSp>
      <p:grpSp>
        <p:nvGrpSpPr>
          <p:cNvPr id="141349" name="Group 37"/>
          <p:cNvGrpSpPr>
            <a:grpSpLocks/>
          </p:cNvGrpSpPr>
          <p:nvPr/>
        </p:nvGrpSpPr>
        <p:grpSpPr bwMode="auto">
          <a:xfrm>
            <a:off x="3276600" y="3870325"/>
            <a:ext cx="1676400" cy="2225675"/>
            <a:chOff x="2064" y="2688"/>
            <a:chExt cx="1056" cy="1402"/>
          </a:xfrm>
        </p:grpSpPr>
        <p:grpSp>
          <p:nvGrpSpPr>
            <p:cNvPr id="141350" name="Group 38"/>
            <p:cNvGrpSpPr>
              <a:grpSpLocks/>
            </p:cNvGrpSpPr>
            <p:nvPr/>
          </p:nvGrpSpPr>
          <p:grpSpPr bwMode="auto">
            <a:xfrm>
              <a:off x="2064" y="2688"/>
              <a:ext cx="1056" cy="1056"/>
              <a:chOff x="1920" y="2688"/>
              <a:chExt cx="1056" cy="1056"/>
            </a:xfrm>
          </p:grpSpPr>
          <p:sp>
            <p:nvSpPr>
              <p:cNvPr id="141351" name="Oval 39"/>
              <p:cNvSpPr>
                <a:spLocks noChangeArrowheads="1"/>
              </p:cNvSpPr>
              <p:nvPr/>
            </p:nvSpPr>
            <p:spPr bwMode="auto">
              <a:xfrm>
                <a:off x="2400" y="2688"/>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45</a:t>
                </a:r>
              </a:p>
            </p:txBody>
          </p:sp>
          <p:sp>
            <p:nvSpPr>
              <p:cNvPr id="141352" name="Oval 40"/>
              <p:cNvSpPr>
                <a:spLocks noChangeArrowheads="1"/>
              </p:cNvSpPr>
              <p:nvPr/>
            </p:nvSpPr>
            <p:spPr bwMode="auto">
              <a:xfrm>
                <a:off x="2160" y="3072"/>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24</a:t>
                </a:r>
              </a:p>
            </p:txBody>
          </p:sp>
          <p:sp>
            <p:nvSpPr>
              <p:cNvPr id="141353" name="Line 41"/>
              <p:cNvSpPr>
                <a:spLocks noChangeShapeType="1"/>
              </p:cNvSpPr>
              <p:nvPr/>
            </p:nvSpPr>
            <p:spPr bwMode="auto">
              <a:xfrm flipH="1">
                <a:off x="2352" y="2928"/>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41354" name="Oval 42"/>
              <p:cNvSpPr>
                <a:spLocks noChangeArrowheads="1"/>
              </p:cNvSpPr>
              <p:nvPr/>
            </p:nvSpPr>
            <p:spPr bwMode="auto">
              <a:xfrm>
                <a:off x="2736" y="3072"/>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53</a:t>
                </a:r>
              </a:p>
            </p:txBody>
          </p:sp>
          <p:sp>
            <p:nvSpPr>
              <p:cNvPr id="141355" name="Line 43"/>
              <p:cNvSpPr>
                <a:spLocks noChangeShapeType="1"/>
              </p:cNvSpPr>
              <p:nvPr/>
            </p:nvSpPr>
            <p:spPr bwMode="auto">
              <a:xfrm>
                <a:off x="2592" y="2880"/>
                <a:ext cx="192" cy="192"/>
              </a:xfrm>
              <a:prstGeom prst="line">
                <a:avLst/>
              </a:prstGeom>
              <a:noFill/>
              <a:ln w="9525">
                <a:solidFill>
                  <a:schemeClr val="tx1"/>
                </a:solidFill>
                <a:miter lim="800000"/>
                <a:headEnd/>
                <a:tailEnd/>
              </a:ln>
              <a:effectLst/>
            </p:spPr>
            <p:txBody>
              <a:bodyPr wrap="none"/>
              <a:lstStyle/>
              <a:p>
                <a:endParaRPr lang="zh-CN" altLang="en-US"/>
              </a:p>
            </p:txBody>
          </p:sp>
          <p:sp>
            <p:nvSpPr>
              <p:cNvPr id="141356" name="Oval 44"/>
              <p:cNvSpPr>
                <a:spLocks noChangeArrowheads="1"/>
              </p:cNvSpPr>
              <p:nvPr/>
            </p:nvSpPr>
            <p:spPr bwMode="auto">
              <a:xfrm>
                <a:off x="1920" y="3504"/>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12</a:t>
                </a:r>
              </a:p>
            </p:txBody>
          </p:sp>
          <p:sp>
            <p:nvSpPr>
              <p:cNvPr id="141357" name="Line 45"/>
              <p:cNvSpPr>
                <a:spLocks noChangeShapeType="1"/>
              </p:cNvSpPr>
              <p:nvPr/>
            </p:nvSpPr>
            <p:spPr bwMode="auto">
              <a:xfrm flipH="1">
                <a:off x="2064" y="3312"/>
                <a:ext cx="144" cy="192"/>
              </a:xfrm>
              <a:prstGeom prst="line">
                <a:avLst/>
              </a:prstGeom>
              <a:noFill/>
              <a:ln w="9525">
                <a:solidFill>
                  <a:schemeClr val="tx1"/>
                </a:solidFill>
                <a:miter lim="800000"/>
                <a:headEnd/>
                <a:tailEnd/>
              </a:ln>
              <a:effectLst/>
            </p:spPr>
            <p:txBody>
              <a:bodyPr wrap="none"/>
              <a:lstStyle/>
              <a:p>
                <a:endParaRPr lang="zh-CN" altLang="en-US"/>
              </a:p>
            </p:txBody>
          </p:sp>
          <p:sp>
            <p:nvSpPr>
              <p:cNvPr id="141358" name="Oval 46"/>
              <p:cNvSpPr>
                <a:spLocks noChangeArrowheads="1"/>
              </p:cNvSpPr>
              <p:nvPr/>
            </p:nvSpPr>
            <p:spPr bwMode="auto">
              <a:xfrm>
                <a:off x="2400" y="3504"/>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28</a:t>
                </a:r>
              </a:p>
            </p:txBody>
          </p:sp>
          <p:sp>
            <p:nvSpPr>
              <p:cNvPr id="141359" name="Line 47"/>
              <p:cNvSpPr>
                <a:spLocks noChangeShapeType="1"/>
              </p:cNvSpPr>
              <p:nvPr/>
            </p:nvSpPr>
            <p:spPr bwMode="auto">
              <a:xfrm>
                <a:off x="2352" y="3312"/>
                <a:ext cx="144" cy="192"/>
              </a:xfrm>
              <a:prstGeom prst="line">
                <a:avLst/>
              </a:prstGeom>
              <a:noFill/>
              <a:ln w="9525">
                <a:solidFill>
                  <a:schemeClr val="tx1"/>
                </a:solidFill>
                <a:miter lim="800000"/>
                <a:headEnd/>
                <a:tailEnd/>
              </a:ln>
              <a:effectLst/>
            </p:spPr>
            <p:txBody>
              <a:bodyPr wrap="none"/>
              <a:lstStyle/>
              <a:p>
                <a:endParaRPr lang="zh-CN" altLang="en-US"/>
              </a:p>
            </p:txBody>
          </p:sp>
        </p:grpSp>
        <p:sp>
          <p:nvSpPr>
            <p:cNvPr id="141360" name="Text Box 48"/>
            <p:cNvSpPr txBox="1">
              <a:spLocks noChangeArrowheads="1"/>
            </p:cNvSpPr>
            <p:nvPr/>
          </p:nvSpPr>
          <p:spPr bwMode="auto">
            <a:xfrm>
              <a:off x="2304" y="3840"/>
              <a:ext cx="67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33CC"/>
                  </a:solidFill>
                </a:rPr>
                <a:t>插入</a:t>
              </a:r>
              <a:r>
                <a:rPr lang="en-US" altLang="zh-CN" sz="2000" b="1">
                  <a:solidFill>
                    <a:srgbClr val="3333CC"/>
                  </a:solidFill>
                </a:rPr>
                <a:t>28</a:t>
              </a:r>
            </a:p>
          </p:txBody>
        </p:sp>
      </p:grpSp>
      <p:grpSp>
        <p:nvGrpSpPr>
          <p:cNvPr id="141361" name="Group 49"/>
          <p:cNvGrpSpPr>
            <a:grpSpLocks/>
          </p:cNvGrpSpPr>
          <p:nvPr/>
        </p:nvGrpSpPr>
        <p:grpSpPr bwMode="auto">
          <a:xfrm>
            <a:off x="5715000" y="3794125"/>
            <a:ext cx="2133600" cy="2225675"/>
            <a:chOff x="3600" y="2640"/>
            <a:chExt cx="1344" cy="1402"/>
          </a:xfrm>
        </p:grpSpPr>
        <p:grpSp>
          <p:nvGrpSpPr>
            <p:cNvPr id="141362" name="Group 50"/>
            <p:cNvGrpSpPr>
              <a:grpSpLocks/>
            </p:cNvGrpSpPr>
            <p:nvPr/>
          </p:nvGrpSpPr>
          <p:grpSpPr bwMode="auto">
            <a:xfrm>
              <a:off x="3600" y="2640"/>
              <a:ext cx="1344" cy="1056"/>
              <a:chOff x="3600" y="2640"/>
              <a:chExt cx="1344" cy="1056"/>
            </a:xfrm>
          </p:grpSpPr>
          <p:sp>
            <p:nvSpPr>
              <p:cNvPr id="141363" name="Oval 51"/>
              <p:cNvSpPr>
                <a:spLocks noChangeArrowheads="1"/>
              </p:cNvSpPr>
              <p:nvPr/>
            </p:nvSpPr>
            <p:spPr bwMode="auto">
              <a:xfrm>
                <a:off x="4080" y="2640"/>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45</a:t>
                </a:r>
              </a:p>
            </p:txBody>
          </p:sp>
          <p:sp>
            <p:nvSpPr>
              <p:cNvPr id="141364" name="Oval 52"/>
              <p:cNvSpPr>
                <a:spLocks noChangeArrowheads="1"/>
              </p:cNvSpPr>
              <p:nvPr/>
            </p:nvSpPr>
            <p:spPr bwMode="auto">
              <a:xfrm>
                <a:off x="3840" y="3024"/>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24</a:t>
                </a:r>
              </a:p>
            </p:txBody>
          </p:sp>
          <p:sp>
            <p:nvSpPr>
              <p:cNvPr id="141365" name="Line 53"/>
              <p:cNvSpPr>
                <a:spLocks noChangeShapeType="1"/>
              </p:cNvSpPr>
              <p:nvPr/>
            </p:nvSpPr>
            <p:spPr bwMode="auto">
              <a:xfrm flipH="1">
                <a:off x="4032" y="2880"/>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41366" name="Oval 54"/>
              <p:cNvSpPr>
                <a:spLocks noChangeArrowheads="1"/>
              </p:cNvSpPr>
              <p:nvPr/>
            </p:nvSpPr>
            <p:spPr bwMode="auto">
              <a:xfrm>
                <a:off x="4416" y="3024"/>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53</a:t>
                </a:r>
              </a:p>
            </p:txBody>
          </p:sp>
          <p:sp>
            <p:nvSpPr>
              <p:cNvPr id="141367" name="Line 55"/>
              <p:cNvSpPr>
                <a:spLocks noChangeShapeType="1"/>
              </p:cNvSpPr>
              <p:nvPr/>
            </p:nvSpPr>
            <p:spPr bwMode="auto">
              <a:xfrm>
                <a:off x="4272" y="2832"/>
                <a:ext cx="192" cy="192"/>
              </a:xfrm>
              <a:prstGeom prst="line">
                <a:avLst/>
              </a:prstGeom>
              <a:noFill/>
              <a:ln w="9525">
                <a:solidFill>
                  <a:schemeClr val="tx1"/>
                </a:solidFill>
                <a:miter lim="800000"/>
                <a:headEnd/>
                <a:tailEnd/>
              </a:ln>
              <a:effectLst/>
            </p:spPr>
            <p:txBody>
              <a:bodyPr wrap="none"/>
              <a:lstStyle/>
              <a:p>
                <a:endParaRPr lang="zh-CN" altLang="en-US"/>
              </a:p>
            </p:txBody>
          </p:sp>
          <p:sp>
            <p:nvSpPr>
              <p:cNvPr id="141368" name="Oval 56"/>
              <p:cNvSpPr>
                <a:spLocks noChangeArrowheads="1"/>
              </p:cNvSpPr>
              <p:nvPr/>
            </p:nvSpPr>
            <p:spPr bwMode="auto">
              <a:xfrm>
                <a:off x="3600" y="3456"/>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12</a:t>
                </a:r>
              </a:p>
            </p:txBody>
          </p:sp>
          <p:sp>
            <p:nvSpPr>
              <p:cNvPr id="141369" name="Line 57"/>
              <p:cNvSpPr>
                <a:spLocks noChangeShapeType="1"/>
              </p:cNvSpPr>
              <p:nvPr/>
            </p:nvSpPr>
            <p:spPr bwMode="auto">
              <a:xfrm flipH="1">
                <a:off x="3744" y="3264"/>
                <a:ext cx="144" cy="192"/>
              </a:xfrm>
              <a:prstGeom prst="line">
                <a:avLst/>
              </a:prstGeom>
              <a:noFill/>
              <a:ln w="9525">
                <a:solidFill>
                  <a:schemeClr val="tx1"/>
                </a:solidFill>
                <a:miter lim="800000"/>
                <a:headEnd/>
                <a:tailEnd/>
              </a:ln>
              <a:effectLst/>
            </p:spPr>
            <p:txBody>
              <a:bodyPr wrap="none"/>
              <a:lstStyle/>
              <a:p>
                <a:endParaRPr lang="zh-CN" altLang="en-US"/>
              </a:p>
            </p:txBody>
          </p:sp>
          <p:sp>
            <p:nvSpPr>
              <p:cNvPr id="141370" name="Oval 58"/>
              <p:cNvSpPr>
                <a:spLocks noChangeArrowheads="1"/>
              </p:cNvSpPr>
              <p:nvPr/>
            </p:nvSpPr>
            <p:spPr bwMode="auto">
              <a:xfrm>
                <a:off x="4080" y="3456"/>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28</a:t>
                </a:r>
              </a:p>
            </p:txBody>
          </p:sp>
          <p:sp>
            <p:nvSpPr>
              <p:cNvPr id="141371" name="Line 59"/>
              <p:cNvSpPr>
                <a:spLocks noChangeShapeType="1"/>
              </p:cNvSpPr>
              <p:nvPr/>
            </p:nvSpPr>
            <p:spPr bwMode="auto">
              <a:xfrm>
                <a:off x="4032" y="3264"/>
                <a:ext cx="144" cy="192"/>
              </a:xfrm>
              <a:prstGeom prst="line">
                <a:avLst/>
              </a:prstGeom>
              <a:noFill/>
              <a:ln w="9525">
                <a:solidFill>
                  <a:schemeClr val="tx1"/>
                </a:solidFill>
                <a:miter lim="800000"/>
                <a:headEnd/>
                <a:tailEnd/>
              </a:ln>
              <a:effectLst/>
            </p:spPr>
            <p:txBody>
              <a:bodyPr wrap="none"/>
              <a:lstStyle/>
              <a:p>
                <a:endParaRPr lang="zh-CN" altLang="en-US"/>
              </a:p>
            </p:txBody>
          </p:sp>
          <p:sp>
            <p:nvSpPr>
              <p:cNvPr id="141372" name="Oval 60"/>
              <p:cNvSpPr>
                <a:spLocks noChangeArrowheads="1"/>
              </p:cNvSpPr>
              <p:nvPr/>
            </p:nvSpPr>
            <p:spPr bwMode="auto">
              <a:xfrm>
                <a:off x="4704" y="3456"/>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3333CC"/>
                    </a:solidFill>
                  </a:rPr>
                  <a:t>90</a:t>
                </a:r>
              </a:p>
            </p:txBody>
          </p:sp>
          <p:sp>
            <p:nvSpPr>
              <p:cNvPr id="141373" name="Line 61"/>
              <p:cNvSpPr>
                <a:spLocks noChangeShapeType="1"/>
              </p:cNvSpPr>
              <p:nvPr/>
            </p:nvSpPr>
            <p:spPr bwMode="auto">
              <a:xfrm>
                <a:off x="4608" y="3264"/>
                <a:ext cx="192" cy="192"/>
              </a:xfrm>
              <a:prstGeom prst="line">
                <a:avLst/>
              </a:prstGeom>
              <a:noFill/>
              <a:ln w="9525">
                <a:solidFill>
                  <a:schemeClr val="tx1"/>
                </a:solidFill>
                <a:miter lim="800000"/>
                <a:headEnd/>
                <a:tailEnd/>
              </a:ln>
              <a:effectLst/>
            </p:spPr>
            <p:txBody>
              <a:bodyPr wrap="none"/>
              <a:lstStyle/>
              <a:p>
                <a:endParaRPr lang="zh-CN" altLang="en-US"/>
              </a:p>
            </p:txBody>
          </p:sp>
        </p:grpSp>
        <p:sp>
          <p:nvSpPr>
            <p:cNvPr id="141374" name="Text Box 62"/>
            <p:cNvSpPr txBox="1">
              <a:spLocks noChangeArrowheads="1"/>
            </p:cNvSpPr>
            <p:nvPr/>
          </p:nvSpPr>
          <p:spPr bwMode="auto">
            <a:xfrm>
              <a:off x="3984" y="3792"/>
              <a:ext cx="67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33CC"/>
                  </a:solidFill>
                </a:rPr>
                <a:t>插入</a:t>
              </a:r>
              <a:r>
                <a:rPr lang="en-US" altLang="zh-CN" sz="2000" b="1">
                  <a:solidFill>
                    <a:srgbClr val="3333CC"/>
                  </a:solidFill>
                </a:rPr>
                <a:t>90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 calcmode="lin" valueType="num">
                                      <p:cBhvr additive="base">
                                        <p:cTn id="7" dur="500" fill="hold"/>
                                        <p:tgtEl>
                                          <p:spTgt spid="141316"/>
                                        </p:tgtEl>
                                        <p:attrNameLst>
                                          <p:attrName>ppt_x</p:attrName>
                                        </p:attrNameLst>
                                      </p:cBhvr>
                                      <p:tavLst>
                                        <p:tav tm="0">
                                          <p:val>
                                            <p:strVal val="1+#ppt_w/2"/>
                                          </p:val>
                                        </p:tav>
                                        <p:tav tm="100000">
                                          <p:val>
                                            <p:strVal val="#ppt_x"/>
                                          </p:val>
                                        </p:tav>
                                      </p:tavLst>
                                    </p:anim>
                                    <p:anim calcmode="lin" valueType="num">
                                      <p:cBhvr additive="base">
                                        <p:cTn id="8" dur="500" fill="hold"/>
                                        <p:tgtEl>
                                          <p:spTgt spid="1413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1317"/>
                                        </p:tgtEl>
                                        <p:attrNameLst>
                                          <p:attrName>style.visibility</p:attrName>
                                        </p:attrNameLst>
                                      </p:cBhvr>
                                      <p:to>
                                        <p:strVal val="visible"/>
                                      </p:to>
                                    </p:set>
                                    <p:anim calcmode="lin" valueType="num">
                                      <p:cBhvr additive="base">
                                        <p:cTn id="13" dur="500" fill="hold"/>
                                        <p:tgtEl>
                                          <p:spTgt spid="141317"/>
                                        </p:tgtEl>
                                        <p:attrNameLst>
                                          <p:attrName>ppt_x</p:attrName>
                                        </p:attrNameLst>
                                      </p:cBhvr>
                                      <p:tavLst>
                                        <p:tav tm="0">
                                          <p:val>
                                            <p:strVal val="0-#ppt_w/2"/>
                                          </p:val>
                                        </p:tav>
                                        <p:tav tm="100000">
                                          <p:val>
                                            <p:strVal val="#ppt_x"/>
                                          </p:val>
                                        </p:tav>
                                      </p:tavLst>
                                    </p:anim>
                                    <p:anim calcmode="lin" valueType="num">
                                      <p:cBhvr additive="base">
                                        <p:cTn id="14" dur="500" fill="hold"/>
                                        <p:tgtEl>
                                          <p:spTgt spid="1413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41322"/>
                                        </p:tgtEl>
                                        <p:attrNameLst>
                                          <p:attrName>style.visibility</p:attrName>
                                        </p:attrNameLst>
                                      </p:cBhvr>
                                      <p:to>
                                        <p:strVal val="visible"/>
                                      </p:to>
                                    </p:set>
                                    <p:anim calcmode="lin" valueType="num">
                                      <p:cBhvr additive="base">
                                        <p:cTn id="19" dur="500" fill="hold"/>
                                        <p:tgtEl>
                                          <p:spTgt spid="141322"/>
                                        </p:tgtEl>
                                        <p:attrNameLst>
                                          <p:attrName>ppt_x</p:attrName>
                                        </p:attrNameLst>
                                      </p:cBhvr>
                                      <p:tavLst>
                                        <p:tav tm="0">
                                          <p:val>
                                            <p:strVal val="1+#ppt_w/2"/>
                                          </p:val>
                                        </p:tav>
                                        <p:tav tm="100000">
                                          <p:val>
                                            <p:strVal val="#ppt_x"/>
                                          </p:val>
                                        </p:tav>
                                      </p:tavLst>
                                    </p:anim>
                                    <p:anim calcmode="lin" valueType="num">
                                      <p:cBhvr additive="base">
                                        <p:cTn id="20" dur="500" fill="hold"/>
                                        <p:tgtEl>
                                          <p:spTgt spid="1413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41325"/>
                                        </p:tgtEl>
                                        <p:attrNameLst>
                                          <p:attrName>style.visibility</p:attrName>
                                        </p:attrNameLst>
                                      </p:cBhvr>
                                      <p:to>
                                        <p:strVal val="visible"/>
                                      </p:to>
                                    </p:set>
                                    <p:anim calcmode="lin" valueType="num">
                                      <p:cBhvr additive="base">
                                        <p:cTn id="25" dur="500" fill="hold"/>
                                        <p:tgtEl>
                                          <p:spTgt spid="141325"/>
                                        </p:tgtEl>
                                        <p:attrNameLst>
                                          <p:attrName>ppt_x</p:attrName>
                                        </p:attrNameLst>
                                      </p:cBhvr>
                                      <p:tavLst>
                                        <p:tav tm="0">
                                          <p:val>
                                            <p:strVal val="1+#ppt_w/2"/>
                                          </p:val>
                                        </p:tav>
                                        <p:tav tm="100000">
                                          <p:val>
                                            <p:strVal val="#ppt_x"/>
                                          </p:val>
                                        </p:tav>
                                      </p:tavLst>
                                    </p:anim>
                                    <p:anim calcmode="lin" valueType="num">
                                      <p:cBhvr additive="base">
                                        <p:cTn id="26" dur="500" fill="hold"/>
                                        <p:tgtEl>
                                          <p:spTgt spid="14132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41331"/>
                                        </p:tgtEl>
                                        <p:attrNameLst>
                                          <p:attrName>style.visibility</p:attrName>
                                        </p:attrNameLst>
                                      </p:cBhvr>
                                      <p:to>
                                        <p:strVal val="visible"/>
                                      </p:to>
                                    </p:set>
                                    <p:anim calcmode="lin" valueType="num">
                                      <p:cBhvr additive="base">
                                        <p:cTn id="31" dur="500" fill="hold"/>
                                        <p:tgtEl>
                                          <p:spTgt spid="141331"/>
                                        </p:tgtEl>
                                        <p:attrNameLst>
                                          <p:attrName>ppt_x</p:attrName>
                                        </p:attrNameLst>
                                      </p:cBhvr>
                                      <p:tavLst>
                                        <p:tav tm="0">
                                          <p:val>
                                            <p:strVal val="1+#ppt_w/2"/>
                                          </p:val>
                                        </p:tav>
                                        <p:tav tm="100000">
                                          <p:val>
                                            <p:strVal val="#ppt_x"/>
                                          </p:val>
                                        </p:tav>
                                      </p:tavLst>
                                    </p:anim>
                                    <p:anim calcmode="lin" valueType="num">
                                      <p:cBhvr additive="base">
                                        <p:cTn id="32" dur="500" fill="hold"/>
                                        <p:tgtEl>
                                          <p:spTgt spid="14133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1339"/>
                                        </p:tgtEl>
                                        <p:attrNameLst>
                                          <p:attrName>style.visibility</p:attrName>
                                        </p:attrNameLst>
                                      </p:cBhvr>
                                      <p:to>
                                        <p:strVal val="visible"/>
                                      </p:to>
                                    </p:set>
                                    <p:anim calcmode="lin" valueType="num">
                                      <p:cBhvr additive="base">
                                        <p:cTn id="37" dur="500" fill="hold"/>
                                        <p:tgtEl>
                                          <p:spTgt spid="141339"/>
                                        </p:tgtEl>
                                        <p:attrNameLst>
                                          <p:attrName>ppt_x</p:attrName>
                                        </p:attrNameLst>
                                      </p:cBhvr>
                                      <p:tavLst>
                                        <p:tav tm="0">
                                          <p:val>
                                            <p:strVal val="0-#ppt_w/2"/>
                                          </p:val>
                                        </p:tav>
                                        <p:tav tm="100000">
                                          <p:val>
                                            <p:strVal val="#ppt_x"/>
                                          </p:val>
                                        </p:tav>
                                      </p:tavLst>
                                    </p:anim>
                                    <p:anim calcmode="lin" valueType="num">
                                      <p:cBhvr additive="base">
                                        <p:cTn id="38" dur="500" fill="hold"/>
                                        <p:tgtEl>
                                          <p:spTgt spid="14133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1349"/>
                                        </p:tgtEl>
                                        <p:attrNameLst>
                                          <p:attrName>style.visibility</p:attrName>
                                        </p:attrNameLst>
                                      </p:cBhvr>
                                      <p:to>
                                        <p:strVal val="visible"/>
                                      </p:to>
                                    </p:set>
                                    <p:anim calcmode="lin" valueType="num">
                                      <p:cBhvr additive="base">
                                        <p:cTn id="43" dur="500" fill="hold"/>
                                        <p:tgtEl>
                                          <p:spTgt spid="141349"/>
                                        </p:tgtEl>
                                        <p:attrNameLst>
                                          <p:attrName>ppt_x</p:attrName>
                                        </p:attrNameLst>
                                      </p:cBhvr>
                                      <p:tavLst>
                                        <p:tav tm="0">
                                          <p:val>
                                            <p:strVal val="#ppt_x"/>
                                          </p:val>
                                        </p:tav>
                                        <p:tav tm="100000">
                                          <p:val>
                                            <p:strVal val="#ppt_x"/>
                                          </p:val>
                                        </p:tav>
                                      </p:tavLst>
                                    </p:anim>
                                    <p:anim calcmode="lin" valueType="num">
                                      <p:cBhvr additive="base">
                                        <p:cTn id="44" dur="500" fill="hold"/>
                                        <p:tgtEl>
                                          <p:spTgt spid="14134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141361"/>
                                        </p:tgtEl>
                                        <p:attrNameLst>
                                          <p:attrName>style.visibility</p:attrName>
                                        </p:attrNameLst>
                                      </p:cBhvr>
                                      <p:to>
                                        <p:strVal val="visible"/>
                                      </p:to>
                                    </p:set>
                                    <p:anim calcmode="lin" valueType="num">
                                      <p:cBhvr additive="base">
                                        <p:cTn id="49" dur="500" fill="hold"/>
                                        <p:tgtEl>
                                          <p:spTgt spid="141361"/>
                                        </p:tgtEl>
                                        <p:attrNameLst>
                                          <p:attrName>ppt_x</p:attrName>
                                        </p:attrNameLst>
                                      </p:cBhvr>
                                      <p:tavLst>
                                        <p:tav tm="0">
                                          <p:val>
                                            <p:strVal val="1+#ppt_w/2"/>
                                          </p:val>
                                        </p:tav>
                                        <p:tav tm="100000">
                                          <p:val>
                                            <p:strVal val="#ppt_x"/>
                                          </p:val>
                                        </p:tav>
                                      </p:tavLst>
                                    </p:anim>
                                    <p:anim calcmode="lin" valueType="num">
                                      <p:cBhvr additive="base">
                                        <p:cTn id="50" dur="500" fill="hold"/>
                                        <p:tgtEl>
                                          <p:spTgt spid="1413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33400" y="685800"/>
            <a:ext cx="8305800" cy="1066800"/>
          </a:xfrm>
          <a:prstGeom prst="rect">
            <a:avLst/>
          </a:prstGeom>
          <a:noFill/>
          <a:ln w="9525">
            <a:noFill/>
            <a:miter lim="800000"/>
            <a:headEnd/>
            <a:tailEnd/>
          </a:ln>
          <a:effectLst/>
        </p:spPr>
        <p:txBody>
          <a:bodyPr>
            <a:spAutoFit/>
          </a:bodyPr>
          <a:lstStyle/>
          <a:p>
            <a:pPr>
              <a:spcBef>
                <a:spcPct val="50000"/>
              </a:spcBef>
            </a:pPr>
            <a:r>
              <a:rPr lang="en-US" altLang="zh-CN" sz="3200" b="1">
                <a:solidFill>
                  <a:srgbClr val="800000"/>
                </a:solidFill>
                <a:latin typeface="楷体_GB2312" pitchFamily="49" charset="-122"/>
                <a:ea typeface="楷体_GB2312" pitchFamily="49" charset="-122"/>
              </a:rPr>
              <a:t>   </a:t>
            </a:r>
            <a:r>
              <a:rPr lang="zh-CN" altLang="en-US" sz="3200" b="1">
                <a:solidFill>
                  <a:srgbClr val="800000"/>
                </a:solidFill>
                <a:latin typeface="楷体_GB2312" pitchFamily="49" charset="-122"/>
                <a:ea typeface="楷体_GB2312" pitchFamily="49" charset="-122"/>
              </a:rPr>
              <a:t>对同样一组元素值，如果输入的顺序不同，所建的二叉排序树形态也不同。</a:t>
            </a:r>
          </a:p>
        </p:txBody>
      </p:sp>
      <p:grpSp>
        <p:nvGrpSpPr>
          <p:cNvPr id="35857" name="Group 17"/>
          <p:cNvGrpSpPr>
            <a:grpSpLocks/>
          </p:cNvGrpSpPr>
          <p:nvPr/>
        </p:nvGrpSpPr>
        <p:grpSpPr bwMode="auto">
          <a:xfrm>
            <a:off x="2133600" y="3124200"/>
            <a:ext cx="4267200" cy="3321050"/>
            <a:chOff x="1344" y="1968"/>
            <a:chExt cx="2688" cy="2092"/>
          </a:xfrm>
        </p:grpSpPr>
        <p:sp>
          <p:nvSpPr>
            <p:cNvPr id="35843" name="Oval 3"/>
            <p:cNvSpPr>
              <a:spLocks noChangeArrowheads="1"/>
            </p:cNvSpPr>
            <p:nvPr/>
          </p:nvSpPr>
          <p:spPr bwMode="auto">
            <a:xfrm>
              <a:off x="2184" y="1968"/>
              <a:ext cx="504" cy="364"/>
            </a:xfrm>
            <a:prstGeom prst="ellipse">
              <a:avLst/>
            </a:prstGeom>
            <a:solidFill>
              <a:schemeClr val="accent1"/>
            </a:solidFill>
            <a:ln w="38100">
              <a:solidFill>
                <a:srgbClr val="3333CC"/>
              </a:solidFill>
              <a:miter lim="800000"/>
              <a:headEnd/>
              <a:tailEnd/>
            </a:ln>
            <a:effectLst/>
          </p:spPr>
          <p:txBody>
            <a:bodyPr wrap="none" anchor="ctr"/>
            <a:lstStyle/>
            <a:p>
              <a:pPr algn="ctr"/>
              <a:r>
                <a:rPr lang="en-US" altLang="zh-CN" b="1">
                  <a:solidFill>
                    <a:srgbClr val="3333CC"/>
                  </a:solidFill>
                </a:rPr>
                <a:t>24</a:t>
              </a:r>
            </a:p>
          </p:txBody>
        </p:sp>
        <p:sp>
          <p:nvSpPr>
            <p:cNvPr id="35844" name="Oval 4"/>
            <p:cNvSpPr>
              <a:spLocks noChangeArrowheads="1"/>
            </p:cNvSpPr>
            <p:nvPr/>
          </p:nvSpPr>
          <p:spPr bwMode="auto">
            <a:xfrm>
              <a:off x="1344" y="2454"/>
              <a:ext cx="504" cy="364"/>
            </a:xfrm>
            <a:prstGeom prst="ellipse">
              <a:avLst/>
            </a:prstGeom>
            <a:solidFill>
              <a:schemeClr val="accent1"/>
            </a:solidFill>
            <a:ln w="38100">
              <a:solidFill>
                <a:srgbClr val="3333CC"/>
              </a:solidFill>
              <a:miter lim="800000"/>
              <a:headEnd/>
              <a:tailEnd/>
            </a:ln>
            <a:effectLst/>
          </p:spPr>
          <p:txBody>
            <a:bodyPr wrap="none" anchor="ctr"/>
            <a:lstStyle/>
            <a:p>
              <a:pPr algn="ctr"/>
              <a:r>
                <a:rPr lang="en-US" altLang="zh-CN" b="1">
                  <a:solidFill>
                    <a:srgbClr val="3333CC"/>
                  </a:solidFill>
                </a:rPr>
                <a:t>12</a:t>
              </a:r>
            </a:p>
          </p:txBody>
        </p:sp>
        <p:sp>
          <p:nvSpPr>
            <p:cNvPr id="35845" name="Oval 5"/>
            <p:cNvSpPr>
              <a:spLocks noChangeArrowheads="1"/>
            </p:cNvSpPr>
            <p:nvPr/>
          </p:nvSpPr>
          <p:spPr bwMode="auto">
            <a:xfrm>
              <a:off x="2268" y="3061"/>
              <a:ext cx="504" cy="364"/>
            </a:xfrm>
            <a:prstGeom prst="ellipse">
              <a:avLst/>
            </a:prstGeom>
            <a:solidFill>
              <a:schemeClr val="accent1"/>
            </a:solidFill>
            <a:ln w="38100">
              <a:solidFill>
                <a:srgbClr val="3333CC"/>
              </a:solidFill>
              <a:miter lim="800000"/>
              <a:headEnd/>
              <a:tailEnd/>
            </a:ln>
            <a:effectLst/>
          </p:spPr>
          <p:txBody>
            <a:bodyPr wrap="none" anchor="ctr"/>
            <a:lstStyle/>
            <a:p>
              <a:pPr algn="ctr"/>
              <a:r>
                <a:rPr lang="en-US" altLang="zh-CN" b="1">
                  <a:solidFill>
                    <a:srgbClr val="3333CC"/>
                  </a:solidFill>
                </a:rPr>
                <a:t>28</a:t>
              </a:r>
            </a:p>
          </p:txBody>
        </p:sp>
        <p:sp>
          <p:nvSpPr>
            <p:cNvPr id="35846" name="Oval 6"/>
            <p:cNvSpPr>
              <a:spLocks noChangeArrowheads="1"/>
            </p:cNvSpPr>
            <p:nvPr/>
          </p:nvSpPr>
          <p:spPr bwMode="auto">
            <a:xfrm>
              <a:off x="2856" y="2514"/>
              <a:ext cx="504" cy="365"/>
            </a:xfrm>
            <a:prstGeom prst="ellipse">
              <a:avLst/>
            </a:prstGeom>
            <a:solidFill>
              <a:schemeClr val="accent1"/>
            </a:solidFill>
            <a:ln w="38100">
              <a:solidFill>
                <a:srgbClr val="3333CC"/>
              </a:solidFill>
              <a:miter lim="800000"/>
              <a:headEnd/>
              <a:tailEnd/>
            </a:ln>
            <a:effectLst/>
          </p:spPr>
          <p:txBody>
            <a:bodyPr wrap="none" anchor="ctr"/>
            <a:lstStyle/>
            <a:p>
              <a:pPr algn="ctr"/>
              <a:r>
                <a:rPr lang="en-US" altLang="zh-CN" b="1">
                  <a:solidFill>
                    <a:srgbClr val="3333CC"/>
                  </a:solidFill>
                </a:rPr>
                <a:t>53</a:t>
              </a:r>
            </a:p>
          </p:txBody>
        </p:sp>
        <p:sp>
          <p:nvSpPr>
            <p:cNvPr id="35847" name="Oval 7"/>
            <p:cNvSpPr>
              <a:spLocks noChangeArrowheads="1"/>
            </p:cNvSpPr>
            <p:nvPr/>
          </p:nvSpPr>
          <p:spPr bwMode="auto">
            <a:xfrm>
              <a:off x="3528" y="3061"/>
              <a:ext cx="504" cy="364"/>
            </a:xfrm>
            <a:prstGeom prst="ellipse">
              <a:avLst/>
            </a:prstGeom>
            <a:solidFill>
              <a:schemeClr val="accent1"/>
            </a:solidFill>
            <a:ln w="38100">
              <a:solidFill>
                <a:srgbClr val="3333CC"/>
              </a:solidFill>
              <a:miter lim="800000"/>
              <a:headEnd/>
              <a:tailEnd/>
            </a:ln>
            <a:effectLst/>
          </p:spPr>
          <p:txBody>
            <a:bodyPr wrap="none" anchor="ctr"/>
            <a:lstStyle/>
            <a:p>
              <a:pPr algn="ctr"/>
              <a:r>
                <a:rPr lang="en-US" altLang="zh-CN" b="1">
                  <a:solidFill>
                    <a:srgbClr val="3333CC"/>
                  </a:solidFill>
                </a:rPr>
                <a:t>90</a:t>
              </a:r>
            </a:p>
          </p:txBody>
        </p:sp>
        <p:sp>
          <p:nvSpPr>
            <p:cNvPr id="35848" name="Oval 8"/>
            <p:cNvSpPr>
              <a:spLocks noChangeArrowheads="1"/>
            </p:cNvSpPr>
            <p:nvPr/>
          </p:nvSpPr>
          <p:spPr bwMode="auto">
            <a:xfrm>
              <a:off x="2784" y="3696"/>
              <a:ext cx="504" cy="364"/>
            </a:xfrm>
            <a:prstGeom prst="ellipse">
              <a:avLst/>
            </a:prstGeom>
            <a:solidFill>
              <a:schemeClr val="accent1"/>
            </a:solidFill>
            <a:ln w="38100">
              <a:solidFill>
                <a:srgbClr val="3333CC"/>
              </a:solidFill>
              <a:miter lim="800000"/>
              <a:headEnd/>
              <a:tailEnd/>
            </a:ln>
            <a:effectLst/>
          </p:spPr>
          <p:txBody>
            <a:bodyPr wrap="none" anchor="ctr"/>
            <a:lstStyle/>
            <a:p>
              <a:pPr algn="ctr"/>
              <a:r>
                <a:rPr lang="en-US" altLang="zh-CN" b="1">
                  <a:solidFill>
                    <a:srgbClr val="3333CC"/>
                  </a:solidFill>
                </a:rPr>
                <a:t>45</a:t>
              </a:r>
            </a:p>
          </p:txBody>
        </p:sp>
        <p:sp>
          <p:nvSpPr>
            <p:cNvPr id="35849" name="Line 9"/>
            <p:cNvSpPr>
              <a:spLocks noChangeShapeType="1"/>
            </p:cNvSpPr>
            <p:nvPr/>
          </p:nvSpPr>
          <p:spPr bwMode="auto">
            <a:xfrm flipH="1">
              <a:off x="1764" y="2256"/>
              <a:ext cx="444" cy="258"/>
            </a:xfrm>
            <a:prstGeom prst="line">
              <a:avLst/>
            </a:prstGeom>
            <a:noFill/>
            <a:ln w="38100">
              <a:solidFill>
                <a:srgbClr val="3333CC"/>
              </a:solidFill>
              <a:miter lim="800000"/>
              <a:headEnd/>
              <a:tailEnd/>
            </a:ln>
            <a:effectLst/>
          </p:spPr>
          <p:txBody>
            <a:bodyPr wrap="none"/>
            <a:lstStyle/>
            <a:p>
              <a:endParaRPr lang="zh-CN" altLang="en-US"/>
            </a:p>
          </p:txBody>
        </p:sp>
        <p:sp>
          <p:nvSpPr>
            <p:cNvPr id="35850" name="Line 10"/>
            <p:cNvSpPr>
              <a:spLocks noChangeShapeType="1"/>
            </p:cNvSpPr>
            <p:nvPr/>
          </p:nvSpPr>
          <p:spPr bwMode="auto">
            <a:xfrm>
              <a:off x="2640" y="2256"/>
              <a:ext cx="384" cy="288"/>
            </a:xfrm>
            <a:prstGeom prst="line">
              <a:avLst/>
            </a:prstGeom>
            <a:noFill/>
            <a:ln w="38100">
              <a:solidFill>
                <a:srgbClr val="3333CC"/>
              </a:solidFill>
              <a:miter lim="800000"/>
              <a:headEnd/>
              <a:tailEnd/>
            </a:ln>
            <a:effectLst/>
          </p:spPr>
          <p:txBody>
            <a:bodyPr wrap="none"/>
            <a:lstStyle/>
            <a:p>
              <a:endParaRPr lang="zh-CN" altLang="en-US"/>
            </a:p>
          </p:txBody>
        </p:sp>
        <p:sp>
          <p:nvSpPr>
            <p:cNvPr id="35851" name="Line 11"/>
            <p:cNvSpPr>
              <a:spLocks noChangeShapeType="1"/>
            </p:cNvSpPr>
            <p:nvPr/>
          </p:nvSpPr>
          <p:spPr bwMode="auto">
            <a:xfrm flipH="1">
              <a:off x="2640" y="2832"/>
              <a:ext cx="300" cy="240"/>
            </a:xfrm>
            <a:prstGeom prst="line">
              <a:avLst/>
            </a:prstGeom>
            <a:noFill/>
            <a:ln w="38100">
              <a:solidFill>
                <a:srgbClr val="3333CC"/>
              </a:solidFill>
              <a:miter lim="800000"/>
              <a:headEnd/>
              <a:tailEnd/>
            </a:ln>
            <a:effectLst/>
          </p:spPr>
          <p:txBody>
            <a:bodyPr wrap="none"/>
            <a:lstStyle/>
            <a:p>
              <a:endParaRPr lang="zh-CN" altLang="en-US"/>
            </a:p>
          </p:txBody>
        </p:sp>
        <p:sp>
          <p:nvSpPr>
            <p:cNvPr id="35852" name="Line 12"/>
            <p:cNvSpPr>
              <a:spLocks noChangeShapeType="1"/>
            </p:cNvSpPr>
            <p:nvPr/>
          </p:nvSpPr>
          <p:spPr bwMode="auto">
            <a:xfrm>
              <a:off x="3312" y="2784"/>
              <a:ext cx="336" cy="303"/>
            </a:xfrm>
            <a:prstGeom prst="line">
              <a:avLst/>
            </a:prstGeom>
            <a:noFill/>
            <a:ln w="38100">
              <a:solidFill>
                <a:srgbClr val="3333CC"/>
              </a:solidFill>
              <a:miter lim="800000"/>
              <a:headEnd/>
              <a:tailEnd/>
            </a:ln>
            <a:effectLst/>
          </p:spPr>
          <p:txBody>
            <a:bodyPr wrap="none"/>
            <a:lstStyle/>
            <a:p>
              <a:endParaRPr lang="zh-CN" altLang="en-US"/>
            </a:p>
          </p:txBody>
        </p:sp>
        <p:sp>
          <p:nvSpPr>
            <p:cNvPr id="35853" name="Line 13"/>
            <p:cNvSpPr>
              <a:spLocks noChangeShapeType="1"/>
            </p:cNvSpPr>
            <p:nvPr/>
          </p:nvSpPr>
          <p:spPr bwMode="auto">
            <a:xfrm>
              <a:off x="2604" y="3425"/>
              <a:ext cx="336" cy="303"/>
            </a:xfrm>
            <a:prstGeom prst="line">
              <a:avLst/>
            </a:prstGeom>
            <a:noFill/>
            <a:ln w="38100">
              <a:solidFill>
                <a:srgbClr val="3333CC"/>
              </a:solidFill>
              <a:miter lim="800000"/>
              <a:headEnd/>
              <a:tailEnd/>
            </a:ln>
            <a:effectLst/>
          </p:spPr>
          <p:txBody>
            <a:bodyPr wrap="none"/>
            <a:lstStyle/>
            <a:p>
              <a:endParaRPr lang="zh-CN" altLang="en-US"/>
            </a:p>
          </p:txBody>
        </p:sp>
      </p:grpSp>
      <p:sp>
        <p:nvSpPr>
          <p:cNvPr id="35856" name="Rectangle 16"/>
          <p:cNvSpPr>
            <a:spLocks noChangeArrowheads="1"/>
          </p:cNvSpPr>
          <p:nvPr/>
        </p:nvSpPr>
        <p:spPr bwMode="auto">
          <a:xfrm>
            <a:off x="533400" y="1828800"/>
            <a:ext cx="8458200" cy="1066800"/>
          </a:xfrm>
          <a:prstGeom prst="rect">
            <a:avLst/>
          </a:prstGeom>
          <a:noFill/>
          <a:ln w="9525">
            <a:noFill/>
            <a:miter lim="800000"/>
            <a:headEnd/>
            <a:tailEnd/>
          </a:ln>
          <a:effectLst/>
        </p:spPr>
        <p:txBody>
          <a:bodyPr>
            <a:spAutoFit/>
          </a:bodyPr>
          <a:lstStyle/>
          <a:p>
            <a:r>
              <a:rPr lang="zh-CN" altLang="en-US" sz="3200" b="1">
                <a:solidFill>
                  <a:srgbClr val="800000"/>
                </a:solidFill>
                <a:latin typeface="楷体_GB2312" pitchFamily="49" charset="-122"/>
                <a:ea typeface="楷体_GB2312" pitchFamily="49" charset="-122"/>
              </a:rPr>
              <a:t>如将上述关键字顺序变为</a:t>
            </a:r>
            <a:r>
              <a:rPr lang="en-US" altLang="zh-CN" sz="3200" b="1">
                <a:solidFill>
                  <a:srgbClr val="800000"/>
                </a:solidFill>
                <a:latin typeface="楷体_GB2312" pitchFamily="49" charset="-122"/>
                <a:ea typeface="楷体_GB2312" pitchFamily="49" charset="-122"/>
              </a:rPr>
              <a:t>:24,53,90,12,28,45, </a:t>
            </a:r>
            <a:r>
              <a:rPr lang="zh-CN" altLang="en-US" sz="3200" b="1">
                <a:solidFill>
                  <a:srgbClr val="800000"/>
                </a:solidFill>
                <a:latin typeface="楷体_GB2312" pitchFamily="49" charset="-122"/>
                <a:ea typeface="楷体_GB2312" pitchFamily="49" charset="-122"/>
              </a:rPr>
              <a:t>则生成的二叉排序树为：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0-#ppt_w/2"/>
                                          </p:val>
                                        </p:tav>
                                        <p:tav tm="100000">
                                          <p:val>
                                            <p:strVal val="#ppt_x"/>
                                          </p:val>
                                        </p:tav>
                                      </p:tavLst>
                                    </p:anim>
                                    <p:anim calcmode="lin" valueType="num">
                                      <p:cBhvr additive="base">
                                        <p:cTn id="8" dur="500" fill="hold"/>
                                        <p:tgtEl>
                                          <p:spTgt spid="358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56"/>
                                        </p:tgtEl>
                                        <p:attrNameLst>
                                          <p:attrName>style.visibility</p:attrName>
                                        </p:attrNameLst>
                                      </p:cBhvr>
                                      <p:to>
                                        <p:strVal val="visible"/>
                                      </p:to>
                                    </p:set>
                                    <p:anim calcmode="lin" valueType="num">
                                      <p:cBhvr additive="base">
                                        <p:cTn id="13" dur="500" fill="hold"/>
                                        <p:tgtEl>
                                          <p:spTgt spid="35856"/>
                                        </p:tgtEl>
                                        <p:attrNameLst>
                                          <p:attrName>ppt_x</p:attrName>
                                        </p:attrNameLst>
                                      </p:cBhvr>
                                      <p:tavLst>
                                        <p:tav tm="0">
                                          <p:val>
                                            <p:strVal val="0-#ppt_w/2"/>
                                          </p:val>
                                        </p:tav>
                                        <p:tav tm="100000">
                                          <p:val>
                                            <p:strVal val="#ppt_x"/>
                                          </p:val>
                                        </p:tav>
                                      </p:tavLst>
                                    </p:anim>
                                    <p:anim calcmode="lin" valueType="num">
                                      <p:cBhvr additive="base">
                                        <p:cTn id="14" dur="500" fill="hold"/>
                                        <p:tgtEl>
                                          <p:spTgt spid="3585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5857"/>
                                        </p:tgtEl>
                                        <p:attrNameLst>
                                          <p:attrName>style.visibility</p:attrName>
                                        </p:attrNameLst>
                                      </p:cBhvr>
                                      <p:to>
                                        <p:strVal val="visible"/>
                                      </p:to>
                                    </p:set>
                                    <p:anim calcmode="lin" valueType="num">
                                      <p:cBhvr additive="base">
                                        <p:cTn id="19" dur="500" fill="hold"/>
                                        <p:tgtEl>
                                          <p:spTgt spid="35857"/>
                                        </p:tgtEl>
                                        <p:attrNameLst>
                                          <p:attrName>ppt_x</p:attrName>
                                        </p:attrNameLst>
                                      </p:cBhvr>
                                      <p:tavLst>
                                        <p:tav tm="0">
                                          <p:val>
                                            <p:strVal val="0-#ppt_w/2"/>
                                          </p:val>
                                        </p:tav>
                                        <p:tav tm="100000">
                                          <p:val>
                                            <p:strVal val="#ppt_x"/>
                                          </p:val>
                                        </p:tav>
                                      </p:tavLst>
                                    </p:anim>
                                    <p:anim calcmode="lin" valueType="num">
                                      <p:cBhvr additive="base">
                                        <p:cTn id="20" dur="500" fill="hold"/>
                                        <p:tgtEl>
                                          <p:spTgt spid="358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5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a:solidFill>
                  <a:srgbClr val="6600CC"/>
                </a:solidFill>
              </a:rPr>
              <a:t>四、删除</a:t>
            </a:r>
          </a:p>
        </p:txBody>
      </p:sp>
      <p:sp>
        <p:nvSpPr>
          <p:cNvPr id="142340" name="Text Box 4"/>
          <p:cNvSpPr txBox="1">
            <a:spLocks noChangeArrowheads="1"/>
          </p:cNvSpPr>
          <p:nvPr/>
        </p:nvSpPr>
        <p:spPr bwMode="auto">
          <a:xfrm>
            <a:off x="457200" y="3411538"/>
            <a:ext cx="8547100" cy="2503487"/>
          </a:xfrm>
          <a:prstGeom prst="rect">
            <a:avLst/>
          </a:prstGeom>
          <a:noFill/>
          <a:ln w="9525">
            <a:noFill/>
            <a:miter lim="800000"/>
            <a:headEnd/>
            <a:tailEnd/>
          </a:ln>
          <a:effectLst/>
        </p:spPr>
        <p:txBody>
          <a:bodyPr wrap="none">
            <a:spAutoFit/>
          </a:bodyPr>
          <a:lstStyle/>
          <a:p>
            <a:pPr>
              <a:lnSpc>
                <a:spcPct val="120000"/>
              </a:lnSpc>
            </a:pPr>
            <a:r>
              <a:rPr lang="zh-CN" altLang="en-US" sz="3600" b="1">
                <a:ea typeface="楷体_GB2312" pitchFamily="49" charset="-122"/>
              </a:rPr>
              <a:t>可分</a:t>
            </a:r>
            <a:r>
              <a:rPr lang="zh-CN" altLang="en-US" sz="3600" b="1">
                <a:solidFill>
                  <a:srgbClr val="0000FF"/>
                </a:solidFill>
                <a:ea typeface="楷体_GB2312" pitchFamily="49" charset="-122"/>
              </a:rPr>
              <a:t>三种情况</a:t>
            </a:r>
            <a:r>
              <a:rPr lang="zh-CN" altLang="en-US" sz="3600" b="1">
                <a:ea typeface="楷体_GB2312" pitchFamily="49" charset="-122"/>
              </a:rPr>
              <a:t>讨论：</a:t>
            </a:r>
          </a:p>
          <a:p>
            <a:pPr>
              <a:lnSpc>
                <a:spcPct val="120000"/>
              </a:lnSpc>
            </a:pPr>
            <a:r>
              <a:rPr lang="zh-CN" altLang="en-US" sz="3200" b="1">
                <a:ea typeface="楷体_GB2312" pitchFamily="49" charset="-122"/>
              </a:rPr>
              <a:t>（</a:t>
            </a:r>
            <a:r>
              <a:rPr lang="en-US" altLang="zh-CN" sz="3200" b="1">
                <a:ea typeface="楷体_GB2312" pitchFamily="49" charset="-122"/>
              </a:rPr>
              <a:t>1</a:t>
            </a:r>
            <a:r>
              <a:rPr lang="zh-CN" altLang="en-US" sz="3200" b="1">
                <a:ea typeface="楷体_GB2312" pitchFamily="49" charset="-122"/>
              </a:rPr>
              <a:t>）被删除的结点</a:t>
            </a:r>
            <a:r>
              <a:rPr lang="zh-CN" altLang="en-US" sz="3200" b="1">
                <a:solidFill>
                  <a:srgbClr val="0000FF"/>
                </a:solidFill>
                <a:ea typeface="楷体_GB2312" pitchFamily="49" charset="-122"/>
              </a:rPr>
              <a:t>是叶子</a:t>
            </a:r>
            <a:r>
              <a:rPr lang="zh-CN" altLang="en-US" sz="3200" b="1">
                <a:ea typeface="楷体_GB2312" pitchFamily="49" charset="-122"/>
              </a:rPr>
              <a:t>；</a:t>
            </a:r>
          </a:p>
          <a:p>
            <a:pPr>
              <a:lnSpc>
                <a:spcPct val="120000"/>
              </a:lnSpc>
            </a:pPr>
            <a:r>
              <a:rPr lang="zh-CN" altLang="en-US" sz="3200" b="1">
                <a:ea typeface="楷体_GB2312" pitchFamily="49" charset="-122"/>
              </a:rPr>
              <a:t>（</a:t>
            </a:r>
            <a:r>
              <a:rPr lang="en-US" altLang="zh-CN" sz="3200" b="1">
                <a:ea typeface="楷体_GB2312" pitchFamily="49" charset="-122"/>
              </a:rPr>
              <a:t>2</a:t>
            </a:r>
            <a:r>
              <a:rPr lang="zh-CN" altLang="en-US" sz="3200" b="1">
                <a:ea typeface="楷体_GB2312" pitchFamily="49" charset="-122"/>
              </a:rPr>
              <a:t>）被删除的结点</a:t>
            </a:r>
            <a:r>
              <a:rPr lang="zh-CN" altLang="en-US" sz="3200" b="1">
                <a:solidFill>
                  <a:srgbClr val="0000FF"/>
                </a:solidFill>
                <a:ea typeface="楷体_GB2312" pitchFamily="49" charset="-122"/>
              </a:rPr>
              <a:t>只有左子树</a:t>
            </a:r>
            <a:r>
              <a:rPr lang="zh-CN" altLang="en-US" sz="3200" b="1">
                <a:ea typeface="楷体_GB2312" pitchFamily="49" charset="-122"/>
              </a:rPr>
              <a:t>或</a:t>
            </a:r>
            <a:r>
              <a:rPr lang="zh-CN" altLang="en-US" sz="3200" b="1">
                <a:solidFill>
                  <a:srgbClr val="0000FF"/>
                </a:solidFill>
                <a:ea typeface="楷体_GB2312" pitchFamily="49" charset="-122"/>
              </a:rPr>
              <a:t>只有右子树</a:t>
            </a:r>
            <a:r>
              <a:rPr lang="zh-CN" altLang="en-US" sz="3200" b="1">
                <a:ea typeface="楷体_GB2312" pitchFamily="49" charset="-122"/>
              </a:rPr>
              <a:t>；</a:t>
            </a:r>
          </a:p>
          <a:p>
            <a:pPr>
              <a:lnSpc>
                <a:spcPct val="120000"/>
              </a:lnSpc>
            </a:pPr>
            <a:r>
              <a:rPr lang="zh-CN" altLang="en-US" sz="3200" b="1">
                <a:ea typeface="楷体_GB2312" pitchFamily="49" charset="-122"/>
              </a:rPr>
              <a:t>（</a:t>
            </a:r>
            <a:r>
              <a:rPr lang="en-US" altLang="zh-CN" sz="3200" b="1">
                <a:ea typeface="楷体_GB2312" pitchFamily="49" charset="-122"/>
              </a:rPr>
              <a:t>3</a:t>
            </a:r>
            <a:r>
              <a:rPr lang="zh-CN" altLang="en-US" sz="3200" b="1">
                <a:ea typeface="楷体_GB2312" pitchFamily="49" charset="-122"/>
              </a:rPr>
              <a:t>）被删除的结点</a:t>
            </a:r>
            <a:r>
              <a:rPr lang="zh-CN" altLang="en-US" sz="3200" b="1">
                <a:solidFill>
                  <a:srgbClr val="0000FF"/>
                </a:solidFill>
                <a:ea typeface="楷体_GB2312" pitchFamily="49" charset="-122"/>
              </a:rPr>
              <a:t>左、右子树都有</a:t>
            </a:r>
            <a:r>
              <a:rPr lang="zh-CN" altLang="en-US" sz="3200" b="1">
                <a:ea typeface="楷体_GB2312" pitchFamily="49" charset="-122"/>
              </a:rPr>
              <a:t>。</a:t>
            </a:r>
          </a:p>
        </p:txBody>
      </p:sp>
      <p:sp>
        <p:nvSpPr>
          <p:cNvPr id="142341" name="Text Box 5"/>
          <p:cNvSpPr txBox="1">
            <a:spLocks noChangeArrowheads="1"/>
          </p:cNvSpPr>
          <p:nvPr/>
        </p:nvSpPr>
        <p:spPr bwMode="auto">
          <a:xfrm>
            <a:off x="533400" y="1208088"/>
            <a:ext cx="8305800" cy="1992312"/>
          </a:xfrm>
          <a:prstGeom prst="rect">
            <a:avLst/>
          </a:prstGeom>
          <a:noFill/>
          <a:ln w="9525">
            <a:noFill/>
            <a:miter lim="800000"/>
            <a:headEnd/>
            <a:tailEnd/>
          </a:ln>
          <a:effectLst/>
        </p:spPr>
        <p:txBody>
          <a:bodyPr>
            <a:spAutoFit/>
          </a:bodyPr>
          <a:lstStyle/>
          <a:p>
            <a:pPr>
              <a:lnSpc>
                <a:spcPct val="130000"/>
              </a:lnSpc>
            </a:pPr>
            <a:r>
              <a:rPr lang="en-US" altLang="zh-CN" sz="3200" b="1">
                <a:ea typeface="楷体_GB2312" pitchFamily="49" charset="-122"/>
              </a:rPr>
              <a:t>        </a:t>
            </a:r>
            <a:r>
              <a:rPr lang="zh-CN" altLang="en-US" sz="3200" b="1">
                <a:ea typeface="楷体_GB2312" pitchFamily="49" charset="-122"/>
              </a:rPr>
              <a:t>和插入相反，删除在</a:t>
            </a:r>
            <a:r>
              <a:rPr lang="zh-CN" altLang="en-US" sz="3200" b="1">
                <a:solidFill>
                  <a:srgbClr val="FF0000"/>
                </a:solidFill>
                <a:ea typeface="楷体_GB2312" pitchFamily="49" charset="-122"/>
              </a:rPr>
              <a:t>查找成功</a:t>
            </a:r>
            <a:r>
              <a:rPr lang="zh-CN" altLang="en-US" sz="3200" b="1">
                <a:ea typeface="楷体_GB2312" pitchFamily="49" charset="-122"/>
              </a:rPr>
              <a:t>之后进行</a:t>
            </a:r>
            <a:r>
              <a:rPr lang="en-US" altLang="zh-CN" sz="3200" b="1">
                <a:ea typeface="楷体_GB2312" pitchFamily="49" charset="-122"/>
              </a:rPr>
              <a:t>,</a:t>
            </a:r>
            <a:r>
              <a:rPr lang="zh-CN" altLang="en-US" sz="3200" b="1">
                <a:ea typeface="楷体_GB2312" pitchFamily="49" charset="-122"/>
              </a:rPr>
              <a:t>并且要求在删除二叉排序树上某个结点之后</a:t>
            </a:r>
            <a:r>
              <a:rPr lang="en-US" altLang="zh-CN" sz="3200" b="1">
                <a:ea typeface="楷体_GB2312" pitchFamily="49" charset="-122"/>
              </a:rPr>
              <a:t>,</a:t>
            </a:r>
            <a:r>
              <a:rPr lang="zh-CN" altLang="en-US" sz="3200" b="1">
                <a:solidFill>
                  <a:srgbClr val="FF0000"/>
                </a:solidFill>
                <a:ea typeface="楷体_GB2312" pitchFamily="49" charset="-122"/>
              </a:rPr>
              <a:t>仍然保持二叉排序树的特性</a:t>
            </a:r>
            <a:r>
              <a:rPr lang="zh-CN" altLang="en-US" sz="3200" b="1">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2341"/>
                                        </p:tgtEl>
                                        <p:attrNameLst>
                                          <p:attrName>style.visibility</p:attrName>
                                        </p:attrNameLst>
                                      </p:cBhvr>
                                      <p:to>
                                        <p:strVal val="visible"/>
                                      </p:to>
                                    </p:set>
                                    <p:animEffect transition="in" filter="strips(downRight)">
                                      <p:cBhvr>
                                        <p:cTn id="7" dur="500"/>
                                        <p:tgtEl>
                                          <p:spTgt spid="1423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340"/>
                                        </p:tgtEl>
                                        <p:attrNameLst>
                                          <p:attrName>style.visibility</p:attrName>
                                        </p:attrNameLst>
                                      </p:cBhvr>
                                      <p:to>
                                        <p:strVal val="visible"/>
                                      </p:to>
                                    </p:set>
                                    <p:animEffect transition="in" filter="wipe(left)">
                                      <p:cBhvr>
                                        <p:cTn id="12"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utoUpdateAnimBg="0"/>
      <p:bldP spid="14234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381000" y="228600"/>
            <a:ext cx="7772400" cy="838200"/>
          </a:xfrm>
        </p:spPr>
        <p:txBody>
          <a:bodyPr/>
          <a:lstStyle/>
          <a:p>
            <a:r>
              <a:rPr lang="zh-CN" altLang="en-US" sz="3600">
                <a:solidFill>
                  <a:srgbClr val="3333CC"/>
                </a:solidFill>
              </a:rPr>
              <a:t>（</a:t>
            </a:r>
            <a:r>
              <a:rPr lang="en-US" altLang="zh-CN" sz="3600">
                <a:solidFill>
                  <a:srgbClr val="3333CC"/>
                </a:solidFill>
              </a:rPr>
              <a:t>1</a:t>
            </a:r>
            <a:r>
              <a:rPr lang="zh-CN" altLang="en-US" sz="3600">
                <a:solidFill>
                  <a:srgbClr val="3333CC"/>
                </a:solidFill>
              </a:rPr>
              <a:t>）被删除的结点是叶子结点</a:t>
            </a:r>
          </a:p>
        </p:txBody>
      </p:sp>
      <p:grpSp>
        <p:nvGrpSpPr>
          <p:cNvPr id="144388" name="Group 4"/>
          <p:cNvGrpSpPr>
            <a:grpSpLocks/>
          </p:cNvGrpSpPr>
          <p:nvPr/>
        </p:nvGrpSpPr>
        <p:grpSpPr bwMode="auto">
          <a:xfrm>
            <a:off x="685800" y="1981200"/>
            <a:ext cx="6207125" cy="3429000"/>
            <a:chOff x="432" y="1248"/>
            <a:chExt cx="3910" cy="2160"/>
          </a:xfrm>
        </p:grpSpPr>
        <p:sp>
          <p:nvSpPr>
            <p:cNvPr id="144389" name="Line 5"/>
            <p:cNvSpPr>
              <a:spLocks noChangeShapeType="1"/>
            </p:cNvSpPr>
            <p:nvPr/>
          </p:nvSpPr>
          <p:spPr bwMode="auto">
            <a:xfrm>
              <a:off x="1536" y="1824"/>
              <a:ext cx="384" cy="240"/>
            </a:xfrm>
            <a:prstGeom prst="line">
              <a:avLst/>
            </a:prstGeom>
            <a:noFill/>
            <a:ln w="38100">
              <a:solidFill>
                <a:srgbClr val="336699"/>
              </a:solidFill>
              <a:round/>
              <a:headEnd/>
              <a:tailEnd/>
            </a:ln>
            <a:effectLst/>
          </p:spPr>
          <p:txBody>
            <a:bodyPr wrap="none" anchor="ctr"/>
            <a:lstStyle/>
            <a:p>
              <a:endParaRPr lang="zh-CN" altLang="en-US"/>
            </a:p>
          </p:txBody>
        </p:sp>
        <p:sp>
          <p:nvSpPr>
            <p:cNvPr id="144390" name="Line 6"/>
            <p:cNvSpPr>
              <a:spLocks noChangeShapeType="1"/>
            </p:cNvSpPr>
            <p:nvPr/>
          </p:nvSpPr>
          <p:spPr bwMode="auto">
            <a:xfrm flipH="1">
              <a:off x="1536" y="1440"/>
              <a:ext cx="528" cy="240"/>
            </a:xfrm>
            <a:prstGeom prst="line">
              <a:avLst/>
            </a:prstGeom>
            <a:noFill/>
            <a:ln w="38100">
              <a:solidFill>
                <a:srgbClr val="336699"/>
              </a:solidFill>
              <a:round/>
              <a:headEnd/>
              <a:tailEnd/>
            </a:ln>
            <a:effectLst/>
          </p:spPr>
          <p:txBody>
            <a:bodyPr wrap="none" anchor="ctr"/>
            <a:lstStyle/>
            <a:p>
              <a:endParaRPr lang="zh-CN" altLang="en-US"/>
            </a:p>
          </p:txBody>
        </p:sp>
        <p:sp>
          <p:nvSpPr>
            <p:cNvPr id="144391" name="Line 7"/>
            <p:cNvSpPr>
              <a:spLocks noChangeShapeType="1"/>
            </p:cNvSpPr>
            <p:nvPr/>
          </p:nvSpPr>
          <p:spPr bwMode="auto">
            <a:xfrm flipH="1">
              <a:off x="803" y="1837"/>
              <a:ext cx="384" cy="240"/>
            </a:xfrm>
            <a:prstGeom prst="line">
              <a:avLst/>
            </a:prstGeom>
            <a:noFill/>
            <a:ln w="38100">
              <a:solidFill>
                <a:srgbClr val="666699"/>
              </a:solidFill>
              <a:round/>
              <a:headEnd/>
              <a:tailEnd/>
            </a:ln>
            <a:effectLst/>
          </p:spPr>
          <p:txBody>
            <a:bodyPr wrap="none" anchor="ctr"/>
            <a:lstStyle/>
            <a:p>
              <a:endParaRPr lang="zh-CN" altLang="en-US"/>
            </a:p>
          </p:txBody>
        </p:sp>
        <p:sp>
          <p:nvSpPr>
            <p:cNvPr id="144392" name="Line 8"/>
            <p:cNvSpPr>
              <a:spLocks noChangeShapeType="1"/>
            </p:cNvSpPr>
            <p:nvPr/>
          </p:nvSpPr>
          <p:spPr bwMode="auto">
            <a:xfrm>
              <a:off x="2496" y="1440"/>
              <a:ext cx="480" cy="240"/>
            </a:xfrm>
            <a:prstGeom prst="line">
              <a:avLst/>
            </a:prstGeom>
            <a:noFill/>
            <a:ln w="38100">
              <a:solidFill>
                <a:srgbClr val="336699"/>
              </a:solidFill>
              <a:round/>
              <a:headEnd/>
              <a:tailEnd/>
            </a:ln>
            <a:effectLst/>
          </p:spPr>
          <p:txBody>
            <a:bodyPr wrap="none" anchor="ctr"/>
            <a:lstStyle/>
            <a:p>
              <a:endParaRPr lang="zh-CN" altLang="en-US"/>
            </a:p>
          </p:txBody>
        </p:sp>
        <p:sp>
          <p:nvSpPr>
            <p:cNvPr id="144393" name="Line 9"/>
            <p:cNvSpPr>
              <a:spLocks noChangeShapeType="1"/>
            </p:cNvSpPr>
            <p:nvPr/>
          </p:nvSpPr>
          <p:spPr bwMode="auto">
            <a:xfrm flipH="1">
              <a:off x="1597" y="2304"/>
              <a:ext cx="336" cy="240"/>
            </a:xfrm>
            <a:prstGeom prst="line">
              <a:avLst/>
            </a:prstGeom>
            <a:noFill/>
            <a:ln w="38100">
              <a:solidFill>
                <a:srgbClr val="336699"/>
              </a:solidFill>
              <a:round/>
              <a:headEnd/>
              <a:tailEnd/>
            </a:ln>
            <a:effectLst/>
          </p:spPr>
          <p:txBody>
            <a:bodyPr wrap="none" anchor="ctr"/>
            <a:lstStyle/>
            <a:p>
              <a:endParaRPr lang="zh-CN" altLang="en-US"/>
            </a:p>
          </p:txBody>
        </p:sp>
        <p:sp>
          <p:nvSpPr>
            <p:cNvPr id="144394" name="Line 10"/>
            <p:cNvSpPr>
              <a:spLocks noChangeShapeType="1"/>
            </p:cNvSpPr>
            <p:nvPr/>
          </p:nvSpPr>
          <p:spPr bwMode="auto">
            <a:xfrm>
              <a:off x="3312" y="1824"/>
              <a:ext cx="384" cy="192"/>
            </a:xfrm>
            <a:prstGeom prst="line">
              <a:avLst/>
            </a:prstGeom>
            <a:noFill/>
            <a:ln w="38100">
              <a:solidFill>
                <a:srgbClr val="336699"/>
              </a:solidFill>
              <a:round/>
              <a:headEnd/>
              <a:tailEnd/>
            </a:ln>
            <a:effectLst/>
          </p:spPr>
          <p:txBody>
            <a:bodyPr wrap="none" anchor="ctr"/>
            <a:lstStyle/>
            <a:p>
              <a:endParaRPr lang="zh-CN" altLang="en-US"/>
            </a:p>
          </p:txBody>
        </p:sp>
        <p:sp>
          <p:nvSpPr>
            <p:cNvPr id="144395" name="Line 11"/>
            <p:cNvSpPr>
              <a:spLocks noChangeShapeType="1"/>
            </p:cNvSpPr>
            <p:nvPr/>
          </p:nvSpPr>
          <p:spPr bwMode="auto">
            <a:xfrm flipH="1">
              <a:off x="3421" y="2278"/>
              <a:ext cx="336" cy="240"/>
            </a:xfrm>
            <a:prstGeom prst="line">
              <a:avLst/>
            </a:prstGeom>
            <a:noFill/>
            <a:ln w="38100">
              <a:solidFill>
                <a:srgbClr val="336699"/>
              </a:solidFill>
              <a:round/>
              <a:headEnd/>
              <a:tailEnd/>
            </a:ln>
            <a:effectLst/>
          </p:spPr>
          <p:txBody>
            <a:bodyPr wrap="none" anchor="ctr"/>
            <a:lstStyle/>
            <a:p>
              <a:endParaRPr lang="zh-CN" altLang="en-US"/>
            </a:p>
          </p:txBody>
        </p:sp>
        <p:sp>
          <p:nvSpPr>
            <p:cNvPr id="144396" name="Line 12"/>
            <p:cNvSpPr>
              <a:spLocks noChangeShapeType="1"/>
            </p:cNvSpPr>
            <p:nvPr/>
          </p:nvSpPr>
          <p:spPr bwMode="auto">
            <a:xfrm>
              <a:off x="3491" y="2771"/>
              <a:ext cx="480" cy="288"/>
            </a:xfrm>
            <a:prstGeom prst="line">
              <a:avLst/>
            </a:prstGeom>
            <a:noFill/>
            <a:ln w="38100">
              <a:solidFill>
                <a:srgbClr val="336699"/>
              </a:solidFill>
              <a:round/>
              <a:headEnd/>
              <a:tailEnd/>
            </a:ln>
            <a:effectLst/>
          </p:spPr>
          <p:txBody>
            <a:bodyPr wrap="none" anchor="ctr"/>
            <a:lstStyle/>
            <a:p>
              <a:endParaRPr lang="zh-CN" altLang="en-US"/>
            </a:p>
          </p:txBody>
        </p:sp>
        <p:sp>
          <p:nvSpPr>
            <p:cNvPr id="144397" name="Line 13"/>
            <p:cNvSpPr>
              <a:spLocks noChangeShapeType="1"/>
            </p:cNvSpPr>
            <p:nvPr/>
          </p:nvSpPr>
          <p:spPr bwMode="auto">
            <a:xfrm flipH="1">
              <a:off x="960" y="2784"/>
              <a:ext cx="384" cy="288"/>
            </a:xfrm>
            <a:prstGeom prst="line">
              <a:avLst/>
            </a:prstGeom>
            <a:noFill/>
            <a:ln w="38100">
              <a:solidFill>
                <a:srgbClr val="336699"/>
              </a:solidFill>
              <a:round/>
              <a:headEnd/>
              <a:tailEnd/>
            </a:ln>
            <a:effectLst/>
          </p:spPr>
          <p:txBody>
            <a:bodyPr wrap="none" anchor="ctr"/>
            <a:lstStyle/>
            <a:p>
              <a:endParaRPr lang="zh-CN" altLang="en-US"/>
            </a:p>
          </p:txBody>
        </p:sp>
        <p:sp>
          <p:nvSpPr>
            <p:cNvPr id="144398" name="Oval 14"/>
            <p:cNvSpPr>
              <a:spLocks noChangeArrowheads="1"/>
            </p:cNvSpPr>
            <p:nvPr/>
          </p:nvSpPr>
          <p:spPr bwMode="auto">
            <a:xfrm>
              <a:off x="2064" y="1248"/>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50</a:t>
              </a:r>
              <a:endParaRPr lang="en-US" altLang="zh-CN" b="1"/>
            </a:p>
          </p:txBody>
        </p:sp>
        <p:sp>
          <p:nvSpPr>
            <p:cNvPr id="144399" name="Oval 15"/>
            <p:cNvSpPr>
              <a:spLocks noChangeArrowheads="1"/>
            </p:cNvSpPr>
            <p:nvPr/>
          </p:nvSpPr>
          <p:spPr bwMode="auto">
            <a:xfrm>
              <a:off x="2915" y="1597"/>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80</a:t>
              </a:r>
              <a:endParaRPr lang="en-US" altLang="zh-CN" b="1"/>
            </a:p>
          </p:txBody>
        </p:sp>
        <p:sp>
          <p:nvSpPr>
            <p:cNvPr id="144400" name="Oval 16"/>
            <p:cNvSpPr>
              <a:spLocks noChangeArrowheads="1"/>
            </p:cNvSpPr>
            <p:nvPr/>
          </p:nvSpPr>
          <p:spPr bwMode="auto">
            <a:xfrm>
              <a:off x="432" y="2016"/>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20</a:t>
              </a:r>
              <a:endParaRPr lang="en-US" altLang="zh-CN" b="1"/>
            </a:p>
          </p:txBody>
        </p:sp>
        <p:sp>
          <p:nvSpPr>
            <p:cNvPr id="144401" name="Oval 17"/>
            <p:cNvSpPr>
              <a:spLocks noChangeArrowheads="1"/>
            </p:cNvSpPr>
            <p:nvPr/>
          </p:nvSpPr>
          <p:spPr bwMode="auto">
            <a:xfrm>
              <a:off x="3648" y="1968"/>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90</a:t>
              </a:r>
              <a:endParaRPr lang="en-US" altLang="zh-CN" b="1"/>
            </a:p>
          </p:txBody>
        </p:sp>
        <p:sp>
          <p:nvSpPr>
            <p:cNvPr id="144402" name="Oval 18"/>
            <p:cNvSpPr>
              <a:spLocks noChangeArrowheads="1"/>
            </p:cNvSpPr>
            <p:nvPr/>
          </p:nvSpPr>
          <p:spPr bwMode="auto">
            <a:xfrm>
              <a:off x="1872" y="2016"/>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40</a:t>
              </a:r>
              <a:endParaRPr lang="en-US" altLang="zh-CN" b="1"/>
            </a:p>
          </p:txBody>
        </p:sp>
        <p:sp>
          <p:nvSpPr>
            <p:cNvPr id="144403" name="Oval 19"/>
            <p:cNvSpPr>
              <a:spLocks noChangeArrowheads="1"/>
            </p:cNvSpPr>
            <p:nvPr/>
          </p:nvSpPr>
          <p:spPr bwMode="auto">
            <a:xfrm>
              <a:off x="1296" y="2544"/>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35</a:t>
              </a:r>
              <a:endParaRPr lang="en-US" altLang="zh-CN" b="1"/>
            </a:p>
          </p:txBody>
        </p:sp>
        <p:sp>
          <p:nvSpPr>
            <p:cNvPr id="144404" name="Oval 20"/>
            <p:cNvSpPr>
              <a:spLocks noChangeArrowheads="1"/>
            </p:cNvSpPr>
            <p:nvPr/>
          </p:nvSpPr>
          <p:spPr bwMode="auto">
            <a:xfrm>
              <a:off x="3910" y="2998"/>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88</a:t>
              </a:r>
              <a:endParaRPr lang="en-US" altLang="zh-CN" b="1"/>
            </a:p>
          </p:txBody>
        </p:sp>
        <p:sp>
          <p:nvSpPr>
            <p:cNvPr id="144405" name="Oval 21"/>
            <p:cNvSpPr>
              <a:spLocks noChangeArrowheads="1"/>
            </p:cNvSpPr>
            <p:nvPr/>
          </p:nvSpPr>
          <p:spPr bwMode="auto">
            <a:xfrm>
              <a:off x="672" y="3072"/>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32</a:t>
              </a:r>
              <a:endParaRPr lang="en-US" altLang="zh-CN" b="1"/>
            </a:p>
          </p:txBody>
        </p:sp>
        <p:sp>
          <p:nvSpPr>
            <p:cNvPr id="144406" name="Oval 22"/>
            <p:cNvSpPr>
              <a:spLocks noChangeArrowheads="1"/>
            </p:cNvSpPr>
            <p:nvPr/>
          </p:nvSpPr>
          <p:spPr bwMode="auto">
            <a:xfrm>
              <a:off x="3120" y="2496"/>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85</a:t>
              </a:r>
              <a:endParaRPr lang="en-US" altLang="zh-CN" b="1"/>
            </a:p>
          </p:txBody>
        </p:sp>
        <p:sp>
          <p:nvSpPr>
            <p:cNvPr id="144407" name="Oval 23"/>
            <p:cNvSpPr>
              <a:spLocks noChangeArrowheads="1"/>
            </p:cNvSpPr>
            <p:nvPr/>
          </p:nvSpPr>
          <p:spPr bwMode="auto">
            <a:xfrm>
              <a:off x="1152" y="1584"/>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30</a:t>
              </a:r>
              <a:endParaRPr lang="en-US" altLang="zh-CN" b="1"/>
            </a:p>
          </p:txBody>
        </p:sp>
      </p:grpSp>
      <p:sp useBgFill="1">
        <p:nvSpPr>
          <p:cNvPr id="144409" name="Rectangle 25"/>
          <p:cNvSpPr>
            <a:spLocks noChangeArrowheads="1"/>
          </p:cNvSpPr>
          <p:nvPr/>
        </p:nvSpPr>
        <p:spPr bwMode="auto">
          <a:xfrm>
            <a:off x="598488" y="2928938"/>
            <a:ext cx="1295400" cy="1219200"/>
          </a:xfrm>
          <a:prstGeom prst="rect">
            <a:avLst/>
          </a:prstGeom>
          <a:ln w="9525">
            <a:noFill/>
            <a:miter lim="800000"/>
            <a:headEnd/>
            <a:tailEnd/>
          </a:ln>
          <a:effectLst/>
        </p:spPr>
        <p:txBody>
          <a:bodyPr wrap="none" anchor="ctr"/>
          <a:lstStyle/>
          <a:p>
            <a:endParaRPr lang="zh-CN" altLang="en-US"/>
          </a:p>
        </p:txBody>
      </p:sp>
      <p:sp useBgFill="1">
        <p:nvSpPr>
          <p:cNvPr id="144410" name="Rectangle 26"/>
          <p:cNvSpPr>
            <a:spLocks noChangeArrowheads="1"/>
          </p:cNvSpPr>
          <p:nvPr/>
        </p:nvSpPr>
        <p:spPr bwMode="auto">
          <a:xfrm>
            <a:off x="5573713" y="4408488"/>
            <a:ext cx="1447800" cy="990600"/>
          </a:xfrm>
          <a:prstGeom prst="rect">
            <a:avLst/>
          </a:prstGeom>
          <a:ln w="9525">
            <a:noFill/>
            <a:miter lim="800000"/>
            <a:headEnd/>
            <a:tailEnd/>
          </a:ln>
          <a:effectLst/>
        </p:spPr>
        <p:txBody>
          <a:bodyPr wrap="none" anchor="ctr"/>
          <a:lstStyle/>
          <a:p>
            <a:endParaRPr lang="zh-CN" altLang="en-US"/>
          </a:p>
        </p:txBody>
      </p:sp>
      <p:sp>
        <p:nvSpPr>
          <p:cNvPr id="144411" name="Text Box 27"/>
          <p:cNvSpPr txBox="1">
            <a:spLocks noChangeArrowheads="1"/>
          </p:cNvSpPr>
          <p:nvPr/>
        </p:nvSpPr>
        <p:spPr bwMode="auto">
          <a:xfrm>
            <a:off x="365125" y="1187450"/>
            <a:ext cx="1254125" cy="641350"/>
          </a:xfrm>
          <a:prstGeom prst="rect">
            <a:avLst/>
          </a:prstGeom>
          <a:noFill/>
          <a:ln w="9525">
            <a:noFill/>
            <a:miter lim="800000"/>
            <a:headEnd/>
            <a:tailEnd/>
          </a:ln>
          <a:effectLst/>
        </p:spPr>
        <p:txBody>
          <a:bodyPr wrap="none">
            <a:spAutoFit/>
          </a:bodyPr>
          <a:lstStyle/>
          <a:p>
            <a:r>
              <a:rPr lang="zh-CN" altLang="en-US" sz="3600" b="1">
                <a:solidFill>
                  <a:srgbClr val="3333FF"/>
                </a:solidFill>
                <a:ea typeface="楷体_GB2312" pitchFamily="49" charset="-122"/>
              </a:rPr>
              <a:t>例如</a:t>
            </a:r>
            <a:r>
              <a:rPr lang="en-US" altLang="zh-CN" sz="3600" b="1">
                <a:solidFill>
                  <a:srgbClr val="3333FF"/>
                </a:solidFill>
                <a:ea typeface="楷体_GB2312" pitchFamily="49" charset="-122"/>
              </a:rPr>
              <a:t>:</a:t>
            </a:r>
            <a:endParaRPr lang="en-US" altLang="zh-CN" sz="3600" b="1">
              <a:ea typeface="楷体_GB2312" pitchFamily="49" charset="-122"/>
            </a:endParaRPr>
          </a:p>
        </p:txBody>
      </p:sp>
      <p:sp>
        <p:nvSpPr>
          <p:cNvPr id="144412" name="Text Box 28"/>
          <p:cNvSpPr txBox="1">
            <a:spLocks noChangeArrowheads="1"/>
          </p:cNvSpPr>
          <p:nvPr/>
        </p:nvSpPr>
        <p:spPr bwMode="auto">
          <a:xfrm>
            <a:off x="5318125" y="1263650"/>
            <a:ext cx="3424238" cy="641350"/>
          </a:xfrm>
          <a:prstGeom prst="rect">
            <a:avLst/>
          </a:prstGeom>
          <a:noFill/>
          <a:ln w="9525">
            <a:noFill/>
            <a:miter lim="800000"/>
            <a:headEnd/>
            <a:tailEnd/>
          </a:ln>
          <a:effectLst/>
        </p:spPr>
        <p:txBody>
          <a:bodyPr wrap="none">
            <a:spAutoFit/>
          </a:bodyPr>
          <a:lstStyle/>
          <a:p>
            <a:r>
              <a:rPr lang="zh-CN" altLang="en-US" sz="3600" b="1">
                <a:solidFill>
                  <a:srgbClr val="3333FF"/>
                </a:solidFill>
                <a:ea typeface="楷体_GB2312" pitchFamily="49" charset="-122"/>
              </a:rPr>
              <a:t>被删关键字 </a:t>
            </a:r>
            <a:r>
              <a:rPr lang="en-US" altLang="zh-CN" sz="3600" b="1">
                <a:solidFill>
                  <a:srgbClr val="3333FF"/>
                </a:solidFill>
                <a:ea typeface="楷体_GB2312" pitchFamily="49" charset="-122"/>
              </a:rPr>
              <a:t>= 20</a:t>
            </a:r>
            <a:endParaRPr lang="en-US" altLang="zh-CN" sz="3600" b="1">
              <a:ea typeface="楷体_GB2312" pitchFamily="49" charset="-122"/>
            </a:endParaRPr>
          </a:p>
        </p:txBody>
      </p:sp>
      <p:sp useBgFill="1">
        <p:nvSpPr>
          <p:cNvPr id="144413" name="Text Box 29"/>
          <p:cNvSpPr txBox="1">
            <a:spLocks noChangeArrowheads="1"/>
          </p:cNvSpPr>
          <p:nvPr/>
        </p:nvSpPr>
        <p:spPr bwMode="auto">
          <a:xfrm>
            <a:off x="8121650" y="1263650"/>
            <a:ext cx="641350" cy="641350"/>
          </a:xfrm>
          <a:prstGeom prst="rect">
            <a:avLst/>
          </a:prstGeom>
          <a:ln w="9525">
            <a:noFill/>
            <a:miter lim="800000"/>
            <a:headEnd/>
            <a:tailEnd/>
          </a:ln>
          <a:effectLst/>
        </p:spPr>
        <p:txBody>
          <a:bodyPr wrap="none">
            <a:spAutoFit/>
          </a:bodyPr>
          <a:lstStyle/>
          <a:p>
            <a:r>
              <a:rPr lang="en-US" altLang="zh-CN" sz="3600" b="1">
                <a:solidFill>
                  <a:srgbClr val="006600"/>
                </a:solidFill>
              </a:rPr>
              <a:t>88</a:t>
            </a:r>
            <a:endParaRPr lang="en-US" altLang="zh-CN" sz="3600" b="1"/>
          </a:p>
        </p:txBody>
      </p:sp>
      <p:sp>
        <p:nvSpPr>
          <p:cNvPr id="144414" name="Text Box 30"/>
          <p:cNvSpPr txBox="1">
            <a:spLocks noChangeArrowheads="1"/>
          </p:cNvSpPr>
          <p:nvPr/>
        </p:nvSpPr>
        <p:spPr bwMode="auto">
          <a:xfrm>
            <a:off x="441325" y="5835650"/>
            <a:ext cx="8442325" cy="641350"/>
          </a:xfrm>
          <a:prstGeom prst="rect">
            <a:avLst/>
          </a:prstGeom>
          <a:noFill/>
          <a:ln w="9525">
            <a:noFill/>
            <a:miter lim="800000"/>
            <a:headEnd/>
            <a:tailEnd/>
          </a:ln>
          <a:effectLst/>
        </p:spPr>
        <p:txBody>
          <a:bodyPr wrap="none">
            <a:spAutoFit/>
          </a:bodyPr>
          <a:lstStyle/>
          <a:p>
            <a:r>
              <a:rPr lang="zh-CN" altLang="en-US" sz="3600" b="1">
                <a:solidFill>
                  <a:srgbClr val="A50021"/>
                </a:solidFill>
                <a:ea typeface="楷体_GB2312" pitchFamily="49" charset="-122"/>
              </a:rPr>
              <a:t>其双亲结点中相应指针域的值改为“空”</a:t>
            </a:r>
            <a:endParaRPr lang="zh-CN" altLang="en-US" sz="3600" b="1">
              <a:ea typeface="楷体_GB2312" pitchFamily="49" charset="-122"/>
            </a:endParaRPr>
          </a:p>
        </p:txBody>
      </p:sp>
      <p:sp>
        <p:nvSpPr>
          <p:cNvPr id="144415" name="Freeform 31"/>
          <p:cNvSpPr>
            <a:spLocks/>
          </p:cNvSpPr>
          <p:nvPr/>
        </p:nvSpPr>
        <p:spPr bwMode="auto">
          <a:xfrm>
            <a:off x="3581400" y="1219200"/>
            <a:ext cx="1066800" cy="762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4411"/>
                                        </p:tgtEl>
                                        <p:attrNameLst>
                                          <p:attrName>style.visibility</p:attrName>
                                        </p:attrNameLst>
                                      </p:cBhvr>
                                      <p:to>
                                        <p:strVal val="visible"/>
                                      </p:to>
                                    </p:set>
                                    <p:anim calcmode="lin" valueType="num">
                                      <p:cBhvr additive="base">
                                        <p:cTn id="7" dur="500" fill="hold"/>
                                        <p:tgtEl>
                                          <p:spTgt spid="144411"/>
                                        </p:tgtEl>
                                        <p:attrNameLst>
                                          <p:attrName>ppt_x</p:attrName>
                                        </p:attrNameLst>
                                      </p:cBhvr>
                                      <p:tavLst>
                                        <p:tav tm="0">
                                          <p:val>
                                            <p:strVal val="0-#ppt_w/2"/>
                                          </p:val>
                                        </p:tav>
                                        <p:tav tm="100000">
                                          <p:val>
                                            <p:strVal val="#ppt_x"/>
                                          </p:val>
                                        </p:tav>
                                      </p:tavLst>
                                    </p:anim>
                                    <p:anim calcmode="lin" valueType="num">
                                      <p:cBhvr additive="base">
                                        <p:cTn id="8" dur="500" fill="hold"/>
                                        <p:tgtEl>
                                          <p:spTgt spid="1444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44388"/>
                                        </p:tgtEl>
                                        <p:attrNameLst>
                                          <p:attrName>style.visibility</p:attrName>
                                        </p:attrNameLst>
                                      </p:cBhvr>
                                      <p:to>
                                        <p:strVal val="visible"/>
                                      </p:to>
                                    </p:set>
                                    <p:animEffect transition="in" filter="wipe(up)">
                                      <p:cBhvr>
                                        <p:cTn id="12" dur="500"/>
                                        <p:tgtEl>
                                          <p:spTgt spid="1443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4415"/>
                                        </p:tgtEl>
                                        <p:attrNameLst>
                                          <p:attrName>style.visibility</p:attrName>
                                        </p:attrNameLst>
                                      </p:cBhvr>
                                      <p:to>
                                        <p:strVal val="visible"/>
                                      </p:to>
                                    </p:set>
                                    <p:animEffect transition="in" filter="wipe(up)">
                                      <p:cBhvr>
                                        <p:cTn id="17" dur="500"/>
                                        <p:tgtEl>
                                          <p:spTgt spid="14441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144412"/>
                                        </p:tgtEl>
                                        <p:attrNameLst>
                                          <p:attrName>style.visibility</p:attrName>
                                        </p:attrNameLst>
                                      </p:cBhvr>
                                      <p:to>
                                        <p:strVal val="visible"/>
                                      </p:to>
                                    </p:set>
                                    <p:anim calcmode="lin" valueType="num">
                                      <p:cBhvr additive="base">
                                        <p:cTn id="22" dur="500" fill="hold"/>
                                        <p:tgtEl>
                                          <p:spTgt spid="144412"/>
                                        </p:tgtEl>
                                        <p:attrNameLst>
                                          <p:attrName>ppt_x</p:attrName>
                                        </p:attrNameLst>
                                      </p:cBhvr>
                                      <p:tavLst>
                                        <p:tav tm="0">
                                          <p:val>
                                            <p:strVal val="#ppt_x"/>
                                          </p:val>
                                        </p:tav>
                                        <p:tav tm="100000">
                                          <p:val>
                                            <p:strVal val="#ppt_x"/>
                                          </p:val>
                                        </p:tav>
                                      </p:tavLst>
                                    </p:anim>
                                    <p:anim calcmode="lin" valueType="num">
                                      <p:cBhvr additive="base">
                                        <p:cTn id="23" dur="500" fill="hold"/>
                                        <p:tgtEl>
                                          <p:spTgt spid="144412"/>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44409"/>
                                        </p:tgtEl>
                                        <p:attrNameLst>
                                          <p:attrName>style.visibility</p:attrName>
                                        </p:attrNameLst>
                                      </p:cBhvr>
                                      <p:to>
                                        <p:strVal val="visible"/>
                                      </p:to>
                                    </p:set>
                                    <p:animEffect transition="in" filter="wipe(up)">
                                      <p:cBhvr>
                                        <p:cTn id="28" dur="500"/>
                                        <p:tgtEl>
                                          <p:spTgt spid="14440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4413"/>
                                        </p:tgtEl>
                                        <p:attrNameLst>
                                          <p:attrName>style.visibility</p:attrName>
                                        </p:attrNameLst>
                                      </p:cBhvr>
                                      <p:to>
                                        <p:strVal val="visible"/>
                                      </p:to>
                                    </p:set>
                                    <p:animEffect transition="in" filter="wipe(left)">
                                      <p:cBhvr>
                                        <p:cTn id="33" dur="500"/>
                                        <p:tgtEl>
                                          <p:spTgt spid="1444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44410"/>
                                        </p:tgtEl>
                                        <p:attrNameLst>
                                          <p:attrName>style.visibility</p:attrName>
                                        </p:attrNameLst>
                                      </p:cBhvr>
                                      <p:to>
                                        <p:strVal val="visible"/>
                                      </p:to>
                                    </p:set>
                                    <p:animEffect transition="in" filter="wipe(up)">
                                      <p:cBhvr>
                                        <p:cTn id="38" dur="500"/>
                                        <p:tgtEl>
                                          <p:spTgt spid="14441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4414"/>
                                        </p:tgtEl>
                                        <p:attrNameLst>
                                          <p:attrName>style.visibility</p:attrName>
                                        </p:attrNameLst>
                                      </p:cBhvr>
                                      <p:to>
                                        <p:strVal val="visible"/>
                                      </p:to>
                                    </p:set>
                                    <p:anim calcmode="lin" valueType="num">
                                      <p:cBhvr additive="base">
                                        <p:cTn id="43" dur="500" fill="hold"/>
                                        <p:tgtEl>
                                          <p:spTgt spid="144414"/>
                                        </p:tgtEl>
                                        <p:attrNameLst>
                                          <p:attrName>ppt_x</p:attrName>
                                        </p:attrNameLst>
                                      </p:cBhvr>
                                      <p:tavLst>
                                        <p:tav tm="0">
                                          <p:val>
                                            <p:strVal val="0-#ppt_w/2"/>
                                          </p:val>
                                        </p:tav>
                                        <p:tav tm="100000">
                                          <p:val>
                                            <p:strVal val="#ppt_x"/>
                                          </p:val>
                                        </p:tav>
                                      </p:tavLst>
                                    </p:anim>
                                    <p:anim calcmode="lin" valueType="num">
                                      <p:cBhvr additive="base">
                                        <p:cTn id="44" dur="500" fill="hold"/>
                                        <p:tgtEl>
                                          <p:spTgt spid="1444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09" grpId="0" animBg="1"/>
      <p:bldP spid="144410" grpId="0" animBg="1"/>
      <p:bldP spid="144411" grpId="0" autoUpdateAnimBg="0"/>
      <p:bldP spid="144412" grpId="0" autoUpdateAnimBg="0"/>
      <p:bldP spid="144413" grpId="0" animBg="1" autoUpdateAnimBg="0"/>
      <p:bldP spid="144414" grpId="0" autoUpdateAnimBg="0"/>
      <p:bldP spid="1444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52400" y="228600"/>
            <a:ext cx="8915400" cy="838200"/>
          </a:xfrm>
        </p:spPr>
        <p:txBody>
          <a:bodyPr/>
          <a:lstStyle/>
          <a:p>
            <a:r>
              <a:rPr lang="zh-CN" altLang="en-US" sz="3600">
                <a:solidFill>
                  <a:srgbClr val="3333CC"/>
                </a:solidFill>
              </a:rPr>
              <a:t>（</a:t>
            </a:r>
            <a:r>
              <a:rPr lang="en-US" altLang="zh-CN" sz="3600">
                <a:solidFill>
                  <a:srgbClr val="3333CC"/>
                </a:solidFill>
              </a:rPr>
              <a:t>2</a:t>
            </a:r>
            <a:r>
              <a:rPr lang="zh-CN" altLang="en-US" sz="3600">
                <a:solidFill>
                  <a:srgbClr val="3333CC"/>
                </a:solidFill>
              </a:rPr>
              <a:t>）被删除结点只有左子树或只有右子树</a:t>
            </a:r>
            <a:endParaRPr lang="zh-CN" altLang="en-US" sz="2400">
              <a:solidFill>
                <a:srgbClr val="3333CC"/>
              </a:solidFill>
            </a:endParaRPr>
          </a:p>
        </p:txBody>
      </p:sp>
      <p:sp>
        <p:nvSpPr>
          <p:cNvPr id="145426" name="Text Box 18"/>
          <p:cNvSpPr txBox="1">
            <a:spLocks noChangeArrowheads="1"/>
          </p:cNvSpPr>
          <p:nvPr/>
        </p:nvSpPr>
        <p:spPr bwMode="auto">
          <a:xfrm>
            <a:off x="228600" y="5257800"/>
            <a:ext cx="8686800" cy="1260475"/>
          </a:xfrm>
          <a:prstGeom prst="rect">
            <a:avLst/>
          </a:prstGeom>
          <a:noFill/>
          <a:ln w="9525">
            <a:noFill/>
            <a:miter lim="800000"/>
            <a:headEnd/>
            <a:tailEnd/>
          </a:ln>
          <a:effectLst/>
        </p:spPr>
        <p:txBody>
          <a:bodyPr>
            <a:spAutoFit/>
          </a:bodyPr>
          <a:lstStyle/>
          <a:p>
            <a:pPr>
              <a:lnSpc>
                <a:spcPct val="120000"/>
              </a:lnSpc>
              <a:spcBef>
                <a:spcPct val="50000"/>
              </a:spcBef>
            </a:pP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其双亲结点的相应指针域的值改为“指向被删除结点的左子树或右子树”。</a:t>
            </a:r>
            <a:endParaRPr lang="zh-CN" altLang="en-US" sz="3200" b="1">
              <a:ea typeface="楷体_GB2312" pitchFamily="49" charset="-122"/>
            </a:endParaRPr>
          </a:p>
        </p:txBody>
      </p:sp>
      <p:sp>
        <p:nvSpPr>
          <p:cNvPr id="145428" name="Text Box 20"/>
          <p:cNvSpPr txBox="1">
            <a:spLocks noChangeArrowheads="1"/>
          </p:cNvSpPr>
          <p:nvPr/>
        </p:nvSpPr>
        <p:spPr bwMode="auto">
          <a:xfrm>
            <a:off x="5181600" y="1447800"/>
            <a:ext cx="3203575" cy="641350"/>
          </a:xfrm>
          <a:prstGeom prst="rect">
            <a:avLst/>
          </a:prstGeom>
          <a:noFill/>
          <a:ln w="9525">
            <a:noFill/>
            <a:miter lim="800000"/>
            <a:headEnd/>
            <a:tailEnd/>
          </a:ln>
          <a:effectLst/>
        </p:spPr>
        <p:txBody>
          <a:bodyPr wrap="none">
            <a:spAutoFit/>
          </a:bodyPr>
          <a:lstStyle/>
          <a:p>
            <a:r>
              <a:rPr lang="zh-CN" altLang="en-US" sz="3600" b="1">
                <a:solidFill>
                  <a:srgbClr val="3333FF"/>
                </a:solidFill>
                <a:ea typeface="楷体_GB2312" pitchFamily="49" charset="-122"/>
              </a:rPr>
              <a:t>被删关键字</a:t>
            </a:r>
            <a:r>
              <a:rPr lang="en-US" altLang="zh-CN" sz="3600" b="1">
                <a:solidFill>
                  <a:srgbClr val="3333FF"/>
                </a:solidFill>
                <a:ea typeface="楷体_GB2312" pitchFamily="49" charset="-122"/>
              </a:rPr>
              <a:t>=40</a:t>
            </a:r>
            <a:endParaRPr lang="en-US" altLang="zh-CN" sz="3600" b="1">
              <a:ea typeface="楷体_GB2312" pitchFamily="49" charset="-122"/>
            </a:endParaRPr>
          </a:p>
        </p:txBody>
      </p:sp>
      <p:sp useBgFill="1">
        <p:nvSpPr>
          <p:cNvPr id="145429" name="Rectangle 21"/>
          <p:cNvSpPr>
            <a:spLocks noChangeArrowheads="1"/>
          </p:cNvSpPr>
          <p:nvPr/>
        </p:nvSpPr>
        <p:spPr bwMode="auto">
          <a:xfrm>
            <a:off x="7772400" y="1416050"/>
            <a:ext cx="641350" cy="641350"/>
          </a:xfrm>
          <a:prstGeom prst="rect">
            <a:avLst/>
          </a:prstGeom>
          <a:ln w="9525">
            <a:noFill/>
            <a:miter lim="800000"/>
            <a:headEnd/>
            <a:tailEnd/>
          </a:ln>
          <a:effectLst/>
        </p:spPr>
        <p:txBody>
          <a:bodyPr wrap="none">
            <a:spAutoFit/>
          </a:bodyPr>
          <a:lstStyle/>
          <a:p>
            <a:r>
              <a:rPr lang="en-US" altLang="zh-CN" sz="3600" b="1">
                <a:solidFill>
                  <a:srgbClr val="FF0000"/>
                </a:solidFill>
                <a:ea typeface="楷体_GB2312" pitchFamily="49" charset="-122"/>
              </a:rPr>
              <a:t>80</a:t>
            </a:r>
            <a:endParaRPr lang="en-US" altLang="zh-CN" sz="3600" b="1">
              <a:solidFill>
                <a:srgbClr val="3333FF"/>
              </a:solidFill>
              <a:ea typeface="楷体_GB2312" pitchFamily="49" charset="-122"/>
            </a:endParaRPr>
          </a:p>
        </p:txBody>
      </p:sp>
      <p:grpSp>
        <p:nvGrpSpPr>
          <p:cNvPr id="145440" name="Group 32"/>
          <p:cNvGrpSpPr>
            <a:grpSpLocks/>
          </p:cNvGrpSpPr>
          <p:nvPr/>
        </p:nvGrpSpPr>
        <p:grpSpPr bwMode="auto">
          <a:xfrm>
            <a:off x="685800" y="1143000"/>
            <a:ext cx="6227763" cy="3962400"/>
            <a:chOff x="432" y="720"/>
            <a:chExt cx="3923" cy="2496"/>
          </a:xfrm>
        </p:grpSpPr>
        <p:sp>
          <p:nvSpPr>
            <p:cNvPr id="145412" name="Line 4"/>
            <p:cNvSpPr>
              <a:spLocks noChangeShapeType="1"/>
            </p:cNvSpPr>
            <p:nvPr/>
          </p:nvSpPr>
          <p:spPr bwMode="auto">
            <a:xfrm>
              <a:off x="1536" y="1632"/>
              <a:ext cx="480" cy="240"/>
            </a:xfrm>
            <a:prstGeom prst="line">
              <a:avLst/>
            </a:prstGeom>
            <a:noFill/>
            <a:ln w="38100">
              <a:solidFill>
                <a:srgbClr val="336699"/>
              </a:solidFill>
              <a:round/>
              <a:headEnd/>
              <a:tailEnd/>
            </a:ln>
            <a:effectLst/>
          </p:spPr>
          <p:txBody>
            <a:bodyPr wrap="none" anchor="ctr"/>
            <a:lstStyle/>
            <a:p>
              <a:endParaRPr lang="zh-CN" altLang="en-US"/>
            </a:p>
          </p:txBody>
        </p:sp>
        <p:sp>
          <p:nvSpPr>
            <p:cNvPr id="145413" name="Line 5"/>
            <p:cNvSpPr>
              <a:spLocks noChangeShapeType="1"/>
            </p:cNvSpPr>
            <p:nvPr/>
          </p:nvSpPr>
          <p:spPr bwMode="auto">
            <a:xfrm flipH="1">
              <a:off x="1680" y="2125"/>
              <a:ext cx="336" cy="240"/>
            </a:xfrm>
            <a:prstGeom prst="line">
              <a:avLst/>
            </a:prstGeom>
            <a:noFill/>
            <a:ln w="38100">
              <a:solidFill>
                <a:srgbClr val="336699"/>
              </a:solidFill>
              <a:round/>
              <a:headEnd/>
              <a:tailEnd/>
            </a:ln>
            <a:effectLst/>
          </p:spPr>
          <p:txBody>
            <a:bodyPr wrap="none" anchor="ctr"/>
            <a:lstStyle/>
            <a:p>
              <a:endParaRPr lang="zh-CN" altLang="en-US"/>
            </a:p>
          </p:txBody>
        </p:sp>
        <p:sp>
          <p:nvSpPr>
            <p:cNvPr id="145414" name="Oval 6"/>
            <p:cNvSpPr>
              <a:spLocks noChangeArrowheads="1"/>
            </p:cNvSpPr>
            <p:nvPr/>
          </p:nvSpPr>
          <p:spPr bwMode="auto">
            <a:xfrm>
              <a:off x="2950" y="1405"/>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80</a:t>
              </a:r>
              <a:endParaRPr lang="en-US" altLang="zh-CN" b="1"/>
            </a:p>
          </p:txBody>
        </p:sp>
        <p:sp>
          <p:nvSpPr>
            <p:cNvPr id="145415" name="Oval 7"/>
            <p:cNvSpPr>
              <a:spLocks noChangeArrowheads="1"/>
            </p:cNvSpPr>
            <p:nvPr/>
          </p:nvSpPr>
          <p:spPr bwMode="auto">
            <a:xfrm>
              <a:off x="1920" y="1824"/>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40</a:t>
              </a:r>
              <a:endParaRPr lang="en-US" altLang="zh-CN" b="1"/>
            </a:p>
          </p:txBody>
        </p:sp>
        <p:sp>
          <p:nvSpPr>
            <p:cNvPr id="145416" name="Line 8"/>
            <p:cNvSpPr>
              <a:spLocks noChangeShapeType="1"/>
            </p:cNvSpPr>
            <p:nvPr/>
          </p:nvSpPr>
          <p:spPr bwMode="auto">
            <a:xfrm flipH="1">
              <a:off x="1536" y="1248"/>
              <a:ext cx="528" cy="240"/>
            </a:xfrm>
            <a:prstGeom prst="line">
              <a:avLst/>
            </a:prstGeom>
            <a:noFill/>
            <a:ln w="38100">
              <a:solidFill>
                <a:srgbClr val="336699"/>
              </a:solidFill>
              <a:round/>
              <a:headEnd/>
              <a:tailEnd/>
            </a:ln>
            <a:effectLst/>
          </p:spPr>
          <p:txBody>
            <a:bodyPr wrap="none" anchor="ctr"/>
            <a:lstStyle/>
            <a:p>
              <a:endParaRPr lang="zh-CN" altLang="en-US"/>
            </a:p>
          </p:txBody>
        </p:sp>
        <p:sp>
          <p:nvSpPr>
            <p:cNvPr id="145417" name="Line 9"/>
            <p:cNvSpPr>
              <a:spLocks noChangeShapeType="1"/>
            </p:cNvSpPr>
            <p:nvPr/>
          </p:nvSpPr>
          <p:spPr bwMode="auto">
            <a:xfrm flipH="1">
              <a:off x="816" y="1632"/>
              <a:ext cx="384" cy="240"/>
            </a:xfrm>
            <a:prstGeom prst="line">
              <a:avLst/>
            </a:prstGeom>
            <a:noFill/>
            <a:ln w="38100">
              <a:solidFill>
                <a:srgbClr val="666699"/>
              </a:solidFill>
              <a:round/>
              <a:headEnd/>
              <a:tailEnd/>
            </a:ln>
            <a:effectLst/>
          </p:spPr>
          <p:txBody>
            <a:bodyPr wrap="none" anchor="ctr"/>
            <a:lstStyle/>
            <a:p>
              <a:endParaRPr lang="zh-CN" altLang="en-US"/>
            </a:p>
          </p:txBody>
        </p:sp>
        <p:sp>
          <p:nvSpPr>
            <p:cNvPr id="145418" name="Line 10"/>
            <p:cNvSpPr>
              <a:spLocks noChangeShapeType="1"/>
            </p:cNvSpPr>
            <p:nvPr/>
          </p:nvSpPr>
          <p:spPr bwMode="auto">
            <a:xfrm>
              <a:off x="2496" y="1248"/>
              <a:ext cx="480" cy="240"/>
            </a:xfrm>
            <a:prstGeom prst="line">
              <a:avLst/>
            </a:prstGeom>
            <a:noFill/>
            <a:ln w="38100">
              <a:solidFill>
                <a:srgbClr val="336699"/>
              </a:solidFill>
              <a:round/>
              <a:headEnd/>
              <a:tailEnd/>
            </a:ln>
            <a:effectLst/>
          </p:spPr>
          <p:txBody>
            <a:bodyPr wrap="none" anchor="ctr"/>
            <a:lstStyle/>
            <a:p>
              <a:endParaRPr lang="zh-CN" altLang="en-US"/>
            </a:p>
          </p:txBody>
        </p:sp>
        <p:sp>
          <p:nvSpPr>
            <p:cNvPr id="145419" name="Line 11"/>
            <p:cNvSpPr>
              <a:spLocks noChangeShapeType="1"/>
            </p:cNvSpPr>
            <p:nvPr/>
          </p:nvSpPr>
          <p:spPr bwMode="auto">
            <a:xfrm>
              <a:off x="3334" y="1654"/>
              <a:ext cx="480" cy="253"/>
            </a:xfrm>
            <a:prstGeom prst="line">
              <a:avLst/>
            </a:prstGeom>
            <a:noFill/>
            <a:ln w="38100">
              <a:solidFill>
                <a:srgbClr val="336699"/>
              </a:solidFill>
              <a:round/>
              <a:headEnd/>
              <a:tailEnd/>
            </a:ln>
            <a:effectLst/>
          </p:spPr>
          <p:txBody>
            <a:bodyPr wrap="none" anchor="ctr"/>
            <a:lstStyle/>
            <a:p>
              <a:endParaRPr lang="zh-CN" altLang="en-US"/>
            </a:p>
          </p:txBody>
        </p:sp>
        <p:sp>
          <p:nvSpPr>
            <p:cNvPr id="145420" name="Line 12"/>
            <p:cNvSpPr>
              <a:spLocks noChangeShapeType="1"/>
            </p:cNvSpPr>
            <p:nvPr/>
          </p:nvSpPr>
          <p:spPr bwMode="auto">
            <a:xfrm flipH="1">
              <a:off x="3469" y="2147"/>
              <a:ext cx="336" cy="240"/>
            </a:xfrm>
            <a:prstGeom prst="line">
              <a:avLst/>
            </a:prstGeom>
            <a:noFill/>
            <a:ln w="38100">
              <a:solidFill>
                <a:srgbClr val="336699"/>
              </a:solidFill>
              <a:round/>
              <a:headEnd/>
              <a:tailEnd/>
            </a:ln>
            <a:effectLst/>
          </p:spPr>
          <p:txBody>
            <a:bodyPr wrap="none" anchor="ctr"/>
            <a:lstStyle/>
            <a:p>
              <a:endParaRPr lang="zh-CN" altLang="en-US"/>
            </a:p>
          </p:txBody>
        </p:sp>
        <p:sp>
          <p:nvSpPr>
            <p:cNvPr id="145421" name="Line 13"/>
            <p:cNvSpPr>
              <a:spLocks noChangeShapeType="1"/>
            </p:cNvSpPr>
            <p:nvPr/>
          </p:nvSpPr>
          <p:spPr bwMode="auto">
            <a:xfrm>
              <a:off x="3500" y="2640"/>
              <a:ext cx="480" cy="288"/>
            </a:xfrm>
            <a:prstGeom prst="line">
              <a:avLst/>
            </a:prstGeom>
            <a:noFill/>
            <a:ln w="38100">
              <a:solidFill>
                <a:srgbClr val="336699"/>
              </a:solidFill>
              <a:round/>
              <a:headEnd/>
              <a:tailEnd/>
            </a:ln>
            <a:effectLst/>
          </p:spPr>
          <p:txBody>
            <a:bodyPr wrap="none" anchor="ctr"/>
            <a:lstStyle/>
            <a:p>
              <a:endParaRPr lang="zh-CN" altLang="en-US"/>
            </a:p>
          </p:txBody>
        </p:sp>
        <p:sp>
          <p:nvSpPr>
            <p:cNvPr id="145422" name="Line 14"/>
            <p:cNvSpPr>
              <a:spLocks noChangeShapeType="1"/>
            </p:cNvSpPr>
            <p:nvPr/>
          </p:nvSpPr>
          <p:spPr bwMode="auto">
            <a:xfrm flipH="1">
              <a:off x="1069" y="2605"/>
              <a:ext cx="384" cy="288"/>
            </a:xfrm>
            <a:prstGeom prst="line">
              <a:avLst/>
            </a:prstGeom>
            <a:noFill/>
            <a:ln w="38100">
              <a:solidFill>
                <a:srgbClr val="336699"/>
              </a:solidFill>
              <a:round/>
              <a:headEnd/>
              <a:tailEnd/>
            </a:ln>
            <a:effectLst/>
          </p:spPr>
          <p:txBody>
            <a:bodyPr wrap="none" anchor="ctr"/>
            <a:lstStyle/>
            <a:p>
              <a:endParaRPr lang="zh-CN" altLang="en-US"/>
            </a:p>
          </p:txBody>
        </p:sp>
        <p:sp>
          <p:nvSpPr>
            <p:cNvPr id="145427" name="Freeform 19"/>
            <p:cNvSpPr>
              <a:spLocks/>
            </p:cNvSpPr>
            <p:nvPr/>
          </p:nvSpPr>
          <p:spPr bwMode="auto">
            <a:xfrm flipH="1">
              <a:off x="1584" y="720"/>
              <a:ext cx="528" cy="432"/>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p:spPr>
          <p:txBody>
            <a:bodyPr wrap="none" anchor="ctr"/>
            <a:lstStyle/>
            <a:p>
              <a:endParaRPr lang="zh-CN" altLang="en-US"/>
            </a:p>
          </p:txBody>
        </p:sp>
        <p:sp>
          <p:nvSpPr>
            <p:cNvPr id="145431" name="Oval 23"/>
            <p:cNvSpPr>
              <a:spLocks noChangeArrowheads="1"/>
            </p:cNvSpPr>
            <p:nvPr/>
          </p:nvSpPr>
          <p:spPr bwMode="auto">
            <a:xfrm>
              <a:off x="2064" y="1056"/>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50</a:t>
              </a:r>
              <a:endParaRPr lang="en-US" altLang="zh-CN" b="1"/>
            </a:p>
          </p:txBody>
        </p:sp>
        <p:sp>
          <p:nvSpPr>
            <p:cNvPr id="145432" name="Oval 24"/>
            <p:cNvSpPr>
              <a:spLocks noChangeArrowheads="1"/>
            </p:cNvSpPr>
            <p:nvPr/>
          </p:nvSpPr>
          <p:spPr bwMode="auto">
            <a:xfrm>
              <a:off x="432" y="1824"/>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20</a:t>
              </a:r>
              <a:endParaRPr lang="en-US" altLang="zh-CN" b="1"/>
            </a:p>
          </p:txBody>
        </p:sp>
        <p:sp>
          <p:nvSpPr>
            <p:cNvPr id="145433" name="Oval 25"/>
            <p:cNvSpPr>
              <a:spLocks noChangeArrowheads="1"/>
            </p:cNvSpPr>
            <p:nvPr/>
          </p:nvSpPr>
          <p:spPr bwMode="auto">
            <a:xfrm>
              <a:off x="3683" y="1824"/>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90</a:t>
              </a:r>
              <a:endParaRPr lang="en-US" altLang="zh-CN" b="1"/>
            </a:p>
          </p:txBody>
        </p:sp>
        <p:sp>
          <p:nvSpPr>
            <p:cNvPr id="145434" name="Oval 26"/>
            <p:cNvSpPr>
              <a:spLocks noChangeArrowheads="1"/>
            </p:cNvSpPr>
            <p:nvPr/>
          </p:nvSpPr>
          <p:spPr bwMode="auto">
            <a:xfrm>
              <a:off x="3142" y="2352"/>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85</a:t>
              </a:r>
              <a:endParaRPr lang="en-US" altLang="zh-CN" b="1"/>
            </a:p>
          </p:txBody>
        </p:sp>
        <p:sp>
          <p:nvSpPr>
            <p:cNvPr id="145435" name="Oval 27"/>
            <p:cNvSpPr>
              <a:spLocks noChangeArrowheads="1"/>
            </p:cNvSpPr>
            <p:nvPr/>
          </p:nvSpPr>
          <p:spPr bwMode="auto">
            <a:xfrm>
              <a:off x="3923" y="2880"/>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88</a:t>
              </a:r>
              <a:endParaRPr lang="en-US" altLang="zh-CN" b="1"/>
            </a:p>
          </p:txBody>
        </p:sp>
        <p:sp>
          <p:nvSpPr>
            <p:cNvPr id="145436" name="Oval 28"/>
            <p:cNvSpPr>
              <a:spLocks noChangeArrowheads="1"/>
            </p:cNvSpPr>
            <p:nvPr/>
          </p:nvSpPr>
          <p:spPr bwMode="auto">
            <a:xfrm>
              <a:off x="781" y="2880"/>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32</a:t>
              </a:r>
              <a:endParaRPr lang="en-US" altLang="zh-CN" b="1"/>
            </a:p>
          </p:txBody>
        </p:sp>
        <p:sp>
          <p:nvSpPr>
            <p:cNvPr id="145438" name="Oval 30"/>
            <p:cNvSpPr>
              <a:spLocks noChangeArrowheads="1"/>
            </p:cNvSpPr>
            <p:nvPr/>
          </p:nvSpPr>
          <p:spPr bwMode="auto">
            <a:xfrm>
              <a:off x="1152" y="1392"/>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30</a:t>
              </a:r>
              <a:endParaRPr lang="en-US" altLang="zh-CN" b="1"/>
            </a:p>
          </p:txBody>
        </p:sp>
        <p:sp>
          <p:nvSpPr>
            <p:cNvPr id="145439" name="Oval 31"/>
            <p:cNvSpPr>
              <a:spLocks noChangeArrowheads="1"/>
            </p:cNvSpPr>
            <p:nvPr/>
          </p:nvSpPr>
          <p:spPr bwMode="auto">
            <a:xfrm>
              <a:off x="1392" y="2352"/>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35</a:t>
              </a:r>
              <a:endParaRPr lang="en-US" altLang="zh-CN" b="1"/>
            </a:p>
          </p:txBody>
        </p:sp>
      </p:grpSp>
      <p:grpSp>
        <p:nvGrpSpPr>
          <p:cNvPr id="145441" name="Group 33"/>
          <p:cNvGrpSpPr>
            <a:grpSpLocks/>
          </p:cNvGrpSpPr>
          <p:nvPr/>
        </p:nvGrpSpPr>
        <p:grpSpPr bwMode="auto">
          <a:xfrm>
            <a:off x="3962400" y="1995488"/>
            <a:ext cx="2057400" cy="1011237"/>
            <a:chOff x="2522" y="1257"/>
            <a:chExt cx="1296" cy="637"/>
          </a:xfrm>
        </p:grpSpPr>
        <p:sp>
          <p:nvSpPr>
            <p:cNvPr id="145425" name="Rectangle 17"/>
            <p:cNvSpPr>
              <a:spLocks noChangeArrowheads="1"/>
            </p:cNvSpPr>
            <p:nvPr/>
          </p:nvSpPr>
          <p:spPr bwMode="auto">
            <a:xfrm>
              <a:off x="2928" y="1357"/>
              <a:ext cx="528" cy="432"/>
            </a:xfrm>
            <a:prstGeom prst="rect">
              <a:avLst/>
            </a:prstGeom>
            <a:solidFill>
              <a:schemeClr val="bg1"/>
            </a:solidFill>
            <a:ln w="9525">
              <a:noFill/>
              <a:miter lim="800000"/>
              <a:headEnd/>
              <a:tailEnd/>
            </a:ln>
            <a:effectLst/>
          </p:spPr>
          <p:txBody>
            <a:bodyPr wrap="none" anchor="ctr"/>
            <a:lstStyle/>
            <a:p>
              <a:endParaRPr lang="zh-CN" altLang="en-US"/>
            </a:p>
          </p:txBody>
        </p:sp>
        <p:sp>
          <p:nvSpPr>
            <p:cNvPr id="145430" name="Line 22"/>
            <p:cNvSpPr>
              <a:spLocks noChangeShapeType="1"/>
            </p:cNvSpPr>
            <p:nvPr/>
          </p:nvSpPr>
          <p:spPr bwMode="auto">
            <a:xfrm>
              <a:off x="2522" y="1257"/>
              <a:ext cx="1296" cy="637"/>
            </a:xfrm>
            <a:prstGeom prst="line">
              <a:avLst/>
            </a:prstGeom>
            <a:noFill/>
            <a:ln w="63500">
              <a:solidFill>
                <a:srgbClr val="FF00FF"/>
              </a:solidFill>
              <a:round/>
              <a:headEnd/>
              <a:tailEnd type="triangle" w="med" len="lg"/>
            </a:ln>
            <a:effectLst/>
          </p:spPr>
          <p:txBody>
            <a:bodyPr wrap="none" anchor="ctr"/>
            <a:lstStyle/>
            <a:p>
              <a:endParaRPr lang="zh-CN" altLang="en-US"/>
            </a:p>
          </p:txBody>
        </p:sp>
      </p:grpSp>
      <p:grpSp>
        <p:nvGrpSpPr>
          <p:cNvPr id="145442" name="Group 34"/>
          <p:cNvGrpSpPr>
            <a:grpSpLocks/>
          </p:cNvGrpSpPr>
          <p:nvPr/>
        </p:nvGrpSpPr>
        <p:grpSpPr bwMode="auto">
          <a:xfrm>
            <a:off x="2286000" y="2514600"/>
            <a:ext cx="1600200" cy="1239838"/>
            <a:chOff x="1440" y="1584"/>
            <a:chExt cx="1008" cy="781"/>
          </a:xfrm>
        </p:grpSpPr>
        <p:sp useBgFill="1">
          <p:nvSpPr>
            <p:cNvPr id="145424" name="Rectangle 16"/>
            <p:cNvSpPr>
              <a:spLocks noChangeArrowheads="1"/>
            </p:cNvSpPr>
            <p:nvPr/>
          </p:nvSpPr>
          <p:spPr bwMode="auto">
            <a:xfrm>
              <a:off x="1584" y="1584"/>
              <a:ext cx="864" cy="768"/>
            </a:xfrm>
            <a:prstGeom prst="rect">
              <a:avLst/>
            </a:prstGeom>
            <a:ln w="9525">
              <a:noFill/>
              <a:miter lim="800000"/>
              <a:headEnd/>
              <a:tailEnd/>
            </a:ln>
            <a:effectLst/>
          </p:spPr>
          <p:txBody>
            <a:bodyPr wrap="none" anchor="ctr"/>
            <a:lstStyle/>
            <a:p>
              <a:endParaRPr lang="zh-CN" altLang="en-US"/>
            </a:p>
          </p:txBody>
        </p:sp>
        <p:sp>
          <p:nvSpPr>
            <p:cNvPr id="145437" name="Line 29"/>
            <p:cNvSpPr>
              <a:spLocks noChangeShapeType="1"/>
            </p:cNvSpPr>
            <p:nvPr/>
          </p:nvSpPr>
          <p:spPr bwMode="auto">
            <a:xfrm>
              <a:off x="1440" y="1693"/>
              <a:ext cx="192" cy="672"/>
            </a:xfrm>
            <a:prstGeom prst="line">
              <a:avLst/>
            </a:prstGeom>
            <a:noFill/>
            <a:ln w="57150">
              <a:solidFill>
                <a:srgbClr val="FF00FF"/>
              </a:solidFill>
              <a:round/>
              <a:headEnd/>
              <a:tailEnd type="triangle" w="med" len="med"/>
            </a:ln>
            <a:effectLst/>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5440"/>
                                        </p:tgtEl>
                                        <p:attrNameLst>
                                          <p:attrName>style.visibility</p:attrName>
                                        </p:attrNameLst>
                                      </p:cBhvr>
                                      <p:to>
                                        <p:strVal val="visible"/>
                                      </p:to>
                                    </p:set>
                                    <p:anim calcmode="lin" valueType="num">
                                      <p:cBhvr additive="base">
                                        <p:cTn id="7" dur="500" fill="hold"/>
                                        <p:tgtEl>
                                          <p:spTgt spid="145440"/>
                                        </p:tgtEl>
                                        <p:attrNameLst>
                                          <p:attrName>ppt_x</p:attrName>
                                        </p:attrNameLst>
                                      </p:cBhvr>
                                      <p:tavLst>
                                        <p:tav tm="0">
                                          <p:val>
                                            <p:strVal val="0-#ppt_w/2"/>
                                          </p:val>
                                        </p:tav>
                                        <p:tav tm="100000">
                                          <p:val>
                                            <p:strVal val="#ppt_x"/>
                                          </p:val>
                                        </p:tav>
                                      </p:tavLst>
                                    </p:anim>
                                    <p:anim calcmode="lin" valueType="num">
                                      <p:cBhvr additive="base">
                                        <p:cTn id="8" dur="500" fill="hold"/>
                                        <p:tgtEl>
                                          <p:spTgt spid="1454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5428"/>
                                        </p:tgtEl>
                                        <p:attrNameLst>
                                          <p:attrName>style.visibility</p:attrName>
                                        </p:attrNameLst>
                                      </p:cBhvr>
                                      <p:to>
                                        <p:strVal val="visible"/>
                                      </p:to>
                                    </p:set>
                                    <p:anim calcmode="lin" valueType="num">
                                      <p:cBhvr additive="base">
                                        <p:cTn id="13" dur="500" fill="hold"/>
                                        <p:tgtEl>
                                          <p:spTgt spid="145428"/>
                                        </p:tgtEl>
                                        <p:attrNameLst>
                                          <p:attrName>ppt_x</p:attrName>
                                        </p:attrNameLst>
                                      </p:cBhvr>
                                      <p:tavLst>
                                        <p:tav tm="0">
                                          <p:val>
                                            <p:strVal val="1+#ppt_w/2"/>
                                          </p:val>
                                        </p:tav>
                                        <p:tav tm="100000">
                                          <p:val>
                                            <p:strVal val="#ppt_x"/>
                                          </p:val>
                                        </p:tav>
                                      </p:tavLst>
                                    </p:anim>
                                    <p:anim calcmode="lin" valueType="num">
                                      <p:cBhvr additive="base">
                                        <p:cTn id="14" dur="500" fill="hold"/>
                                        <p:tgtEl>
                                          <p:spTgt spid="1454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45442"/>
                                        </p:tgtEl>
                                        <p:attrNameLst>
                                          <p:attrName>style.visibility</p:attrName>
                                        </p:attrNameLst>
                                      </p:cBhvr>
                                      <p:to>
                                        <p:strVal val="visible"/>
                                      </p:to>
                                    </p:set>
                                    <p:animEffect transition="in" filter="wipe(up)">
                                      <p:cBhvr>
                                        <p:cTn id="19" dur="500"/>
                                        <p:tgtEl>
                                          <p:spTgt spid="14544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5429"/>
                                        </p:tgtEl>
                                        <p:attrNameLst>
                                          <p:attrName>style.visibility</p:attrName>
                                        </p:attrNameLst>
                                      </p:cBhvr>
                                      <p:to>
                                        <p:strVal val="visible"/>
                                      </p:to>
                                    </p:set>
                                    <p:animEffect transition="in" filter="wipe(left)">
                                      <p:cBhvr>
                                        <p:cTn id="24" dur="500"/>
                                        <p:tgtEl>
                                          <p:spTgt spid="1454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45441"/>
                                        </p:tgtEl>
                                        <p:attrNameLst>
                                          <p:attrName>style.visibility</p:attrName>
                                        </p:attrNameLst>
                                      </p:cBhvr>
                                      <p:to>
                                        <p:strVal val="visible"/>
                                      </p:to>
                                    </p:set>
                                    <p:animEffect transition="in" filter="wipe(up)">
                                      <p:cBhvr>
                                        <p:cTn id="29" dur="500"/>
                                        <p:tgtEl>
                                          <p:spTgt spid="14544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5426"/>
                                        </p:tgtEl>
                                        <p:attrNameLst>
                                          <p:attrName>style.visibility</p:attrName>
                                        </p:attrNameLst>
                                      </p:cBhvr>
                                      <p:to>
                                        <p:strVal val="visible"/>
                                      </p:to>
                                    </p:set>
                                    <p:animEffect transition="in" filter="wipe(left)">
                                      <p:cBhvr>
                                        <p:cTn id="34" dur="500"/>
                                        <p:tgtEl>
                                          <p:spTgt spid="145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26" grpId="0" autoUpdateAnimBg="0"/>
      <p:bldP spid="145428" grpId="0" autoUpdateAnimBg="0"/>
      <p:bldP spid="14542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33400" y="304800"/>
            <a:ext cx="7772400" cy="838200"/>
          </a:xfrm>
        </p:spPr>
        <p:txBody>
          <a:bodyPr/>
          <a:lstStyle/>
          <a:p>
            <a:r>
              <a:rPr lang="en-US" altLang="zh-CN">
                <a:solidFill>
                  <a:srgbClr val="FF030F"/>
                </a:solidFill>
              </a:rPr>
              <a:t>4</a:t>
            </a:r>
            <a:r>
              <a:rPr lang="zh-CN" altLang="en-US">
                <a:solidFill>
                  <a:srgbClr val="FF030F"/>
                </a:solidFill>
              </a:rPr>
              <a:t>、查找表的分类</a:t>
            </a:r>
          </a:p>
        </p:txBody>
      </p:sp>
      <p:sp>
        <p:nvSpPr>
          <p:cNvPr id="111620" name="Text Box 4"/>
          <p:cNvSpPr txBox="1">
            <a:spLocks noChangeArrowheads="1"/>
          </p:cNvSpPr>
          <p:nvPr/>
        </p:nvSpPr>
        <p:spPr bwMode="auto">
          <a:xfrm>
            <a:off x="323850" y="1143000"/>
            <a:ext cx="9001125" cy="641350"/>
          </a:xfrm>
          <a:prstGeom prst="rect">
            <a:avLst/>
          </a:prstGeom>
          <a:noFill/>
          <a:ln w="9525">
            <a:noFill/>
            <a:miter lim="800000"/>
            <a:headEnd/>
            <a:tailEnd/>
          </a:ln>
          <a:effectLst/>
        </p:spPr>
        <p:txBody>
          <a:bodyPr>
            <a:spAutoFit/>
          </a:bodyPr>
          <a:lstStyle/>
          <a:p>
            <a:r>
              <a:rPr lang="en-US" altLang="zh-CN" sz="3600" b="1">
                <a:solidFill>
                  <a:srgbClr val="6600CC"/>
                </a:solidFill>
                <a:ea typeface="楷体_GB2312" pitchFamily="49" charset="-122"/>
              </a:rPr>
              <a:t>1)</a:t>
            </a:r>
            <a:r>
              <a:rPr lang="zh-CN" altLang="en-US" sz="3600" b="1">
                <a:solidFill>
                  <a:srgbClr val="6600CC"/>
                </a:solidFill>
                <a:ea typeface="楷体_GB2312" pitchFamily="49" charset="-122"/>
              </a:rPr>
              <a:t>静态查找表</a:t>
            </a:r>
            <a:r>
              <a:rPr lang="en-US" altLang="zh-CN" sz="3600" b="1">
                <a:solidFill>
                  <a:srgbClr val="6600CC"/>
                </a:solidFill>
                <a:ea typeface="楷体_GB2312" pitchFamily="49" charset="-122"/>
              </a:rPr>
              <a:t>:</a:t>
            </a:r>
            <a:r>
              <a:rPr lang="zh-CN" altLang="en-US" sz="3600" b="1">
                <a:ea typeface="楷体_GB2312" pitchFamily="49" charset="-122"/>
              </a:rPr>
              <a:t>仅作</a:t>
            </a:r>
            <a:r>
              <a:rPr lang="zh-CN" altLang="en-US" sz="3600" b="1">
                <a:solidFill>
                  <a:srgbClr val="CC0000"/>
                </a:solidFill>
                <a:ea typeface="楷体_GB2312" pitchFamily="49" charset="-122"/>
              </a:rPr>
              <a:t>查询</a:t>
            </a:r>
            <a:r>
              <a:rPr lang="zh-CN" altLang="en-US" sz="3600" b="1">
                <a:ea typeface="楷体_GB2312" pitchFamily="49" charset="-122"/>
              </a:rPr>
              <a:t>和</a:t>
            </a:r>
            <a:r>
              <a:rPr lang="zh-CN" altLang="en-US" sz="3600" b="1">
                <a:solidFill>
                  <a:srgbClr val="CC0000"/>
                </a:solidFill>
                <a:ea typeface="楷体_GB2312" pitchFamily="49" charset="-122"/>
              </a:rPr>
              <a:t>检索</a:t>
            </a:r>
            <a:r>
              <a:rPr lang="zh-CN" altLang="en-US" sz="3600" b="1">
                <a:ea typeface="楷体_GB2312" pitchFamily="49" charset="-122"/>
              </a:rPr>
              <a:t>操作的列表。</a:t>
            </a:r>
          </a:p>
        </p:txBody>
      </p:sp>
      <p:sp>
        <p:nvSpPr>
          <p:cNvPr id="111621" name="Text Box 5"/>
          <p:cNvSpPr txBox="1">
            <a:spLocks noChangeArrowheads="1"/>
          </p:cNvSpPr>
          <p:nvPr/>
        </p:nvSpPr>
        <p:spPr bwMode="auto">
          <a:xfrm>
            <a:off x="323850" y="1905000"/>
            <a:ext cx="8743950" cy="1190625"/>
          </a:xfrm>
          <a:prstGeom prst="rect">
            <a:avLst/>
          </a:prstGeom>
          <a:noFill/>
          <a:ln w="9525">
            <a:noFill/>
            <a:miter lim="800000"/>
            <a:headEnd/>
            <a:tailEnd/>
          </a:ln>
          <a:effectLst/>
        </p:spPr>
        <p:txBody>
          <a:bodyPr>
            <a:spAutoFit/>
          </a:bodyPr>
          <a:lstStyle/>
          <a:p>
            <a:r>
              <a:rPr lang="en-US" altLang="zh-CN" sz="3600" b="1">
                <a:solidFill>
                  <a:srgbClr val="6600CC"/>
                </a:solidFill>
                <a:ea typeface="楷体_GB2312" pitchFamily="49" charset="-122"/>
              </a:rPr>
              <a:t>2)</a:t>
            </a:r>
            <a:r>
              <a:rPr lang="zh-CN" altLang="en-US" sz="3600" b="1">
                <a:solidFill>
                  <a:srgbClr val="6600CC"/>
                </a:solidFill>
                <a:ea typeface="楷体_GB2312" pitchFamily="49" charset="-122"/>
              </a:rPr>
              <a:t>动态查找表</a:t>
            </a:r>
            <a:r>
              <a:rPr lang="en-US" altLang="zh-CN" sz="3600" b="1">
                <a:solidFill>
                  <a:srgbClr val="6600CC"/>
                </a:solidFill>
                <a:ea typeface="楷体_GB2312" pitchFamily="49" charset="-122"/>
              </a:rPr>
              <a:t>:</a:t>
            </a:r>
            <a:r>
              <a:rPr lang="zh-CN" altLang="en-US" sz="3600" b="1">
                <a:ea typeface="楷体_GB2312" pitchFamily="49" charset="-122"/>
              </a:rPr>
              <a:t>不仅作</a:t>
            </a:r>
            <a:r>
              <a:rPr lang="zh-CN" altLang="en-US" sz="3600" b="1">
                <a:solidFill>
                  <a:srgbClr val="CC0000"/>
                </a:solidFill>
                <a:ea typeface="楷体_GB2312" pitchFamily="49" charset="-122"/>
              </a:rPr>
              <a:t>查询</a:t>
            </a:r>
            <a:r>
              <a:rPr lang="zh-CN" altLang="en-US" sz="3600" b="1">
                <a:ea typeface="楷体_GB2312" pitchFamily="49" charset="-122"/>
              </a:rPr>
              <a:t>和</a:t>
            </a:r>
            <a:r>
              <a:rPr lang="zh-CN" altLang="en-US" sz="3600" b="1">
                <a:solidFill>
                  <a:srgbClr val="CC0000"/>
                </a:solidFill>
                <a:ea typeface="楷体_GB2312" pitchFamily="49" charset="-122"/>
              </a:rPr>
              <a:t>检索</a:t>
            </a:r>
            <a:r>
              <a:rPr lang="zh-CN" altLang="en-US" sz="3600" b="1">
                <a:ea typeface="楷体_GB2312" pitchFamily="49" charset="-122"/>
              </a:rPr>
              <a:t>操作，还</a:t>
            </a:r>
          </a:p>
          <a:p>
            <a:r>
              <a:rPr lang="zh-CN" altLang="en-US" sz="3600" b="1">
                <a:ea typeface="楷体_GB2312" pitchFamily="49" charset="-122"/>
              </a:rPr>
              <a:t>    经常进行</a:t>
            </a:r>
            <a:r>
              <a:rPr lang="zh-CN" altLang="en-US" sz="3600" b="1">
                <a:solidFill>
                  <a:srgbClr val="CC0000"/>
                </a:solidFill>
                <a:ea typeface="楷体_GB2312" pitchFamily="49" charset="-122"/>
              </a:rPr>
              <a:t>插入</a:t>
            </a:r>
            <a:r>
              <a:rPr lang="zh-CN" altLang="en-US" sz="3600" b="1">
                <a:ea typeface="楷体_GB2312" pitchFamily="49" charset="-122"/>
              </a:rPr>
              <a:t>和</a:t>
            </a:r>
            <a:r>
              <a:rPr lang="zh-CN" altLang="en-US" sz="3600" b="1">
                <a:solidFill>
                  <a:srgbClr val="CC0000"/>
                </a:solidFill>
                <a:ea typeface="楷体_GB2312" pitchFamily="49" charset="-122"/>
              </a:rPr>
              <a:t>删除</a:t>
            </a:r>
            <a:r>
              <a:rPr lang="zh-CN" altLang="en-US" sz="3600" b="1">
                <a:ea typeface="楷体_GB2312" pitchFamily="49" charset="-122"/>
              </a:rPr>
              <a:t>操作的列表。</a:t>
            </a:r>
          </a:p>
        </p:txBody>
      </p:sp>
      <p:sp>
        <p:nvSpPr>
          <p:cNvPr id="111623" name="Rectangle 7"/>
          <p:cNvSpPr>
            <a:spLocks noChangeArrowheads="1"/>
          </p:cNvSpPr>
          <p:nvPr/>
        </p:nvSpPr>
        <p:spPr bwMode="auto">
          <a:xfrm>
            <a:off x="304800" y="3032125"/>
            <a:ext cx="8686800" cy="641350"/>
          </a:xfrm>
          <a:prstGeom prst="rect">
            <a:avLst/>
          </a:prstGeom>
          <a:noFill/>
          <a:ln w="9525">
            <a:noFill/>
            <a:miter lim="800000"/>
            <a:headEnd/>
            <a:tailEnd/>
          </a:ln>
          <a:effectLst/>
        </p:spPr>
        <p:txBody>
          <a:bodyPr>
            <a:spAutoFit/>
          </a:bodyPr>
          <a:lstStyle/>
          <a:p>
            <a:r>
              <a:rPr lang="en-US" altLang="zh-CN" sz="3600" b="1">
                <a:ea typeface="楷体_GB2312" pitchFamily="49" charset="-122"/>
              </a:rPr>
              <a:t>     </a:t>
            </a:r>
          </a:p>
        </p:txBody>
      </p:sp>
      <p:sp>
        <p:nvSpPr>
          <p:cNvPr id="111624" name="Text Box 8"/>
          <p:cNvSpPr txBox="1">
            <a:spLocks noChangeArrowheads="1"/>
          </p:cNvSpPr>
          <p:nvPr/>
        </p:nvSpPr>
        <p:spPr bwMode="auto">
          <a:xfrm>
            <a:off x="381000" y="3124200"/>
            <a:ext cx="9015413" cy="3387725"/>
          </a:xfrm>
          <a:prstGeom prst="rect">
            <a:avLst/>
          </a:prstGeom>
          <a:noFill/>
          <a:ln w="9525">
            <a:noFill/>
            <a:miter lim="800000"/>
            <a:headEnd/>
            <a:tailEnd/>
          </a:ln>
          <a:effectLst/>
        </p:spPr>
        <p:txBody>
          <a:bodyPr>
            <a:spAutoFit/>
          </a:bodyPr>
          <a:lstStyle/>
          <a:p>
            <a:r>
              <a:rPr lang="zh-CN" altLang="en-US" sz="3600" b="1">
                <a:solidFill>
                  <a:srgbClr val="3333CC"/>
                </a:solidFill>
                <a:latin typeface="仿宋_GB2312" pitchFamily="49" charset="-122"/>
                <a:ea typeface="仿宋_GB2312" pitchFamily="49" charset="-122"/>
              </a:rPr>
              <a:t>在查找算法中要用到三类参量，即：</a:t>
            </a:r>
          </a:p>
          <a:p>
            <a:r>
              <a:rPr lang="zh-CN" altLang="en-US" sz="3600" b="1">
                <a:solidFill>
                  <a:srgbClr val="277D33"/>
                </a:solidFill>
                <a:latin typeface="仿宋_GB2312" pitchFamily="49" charset="-122"/>
                <a:ea typeface="仿宋_GB2312" pitchFamily="49" charset="-122"/>
              </a:rPr>
              <a:t>①查找对象</a:t>
            </a:r>
            <a:r>
              <a:rPr lang="en-US" altLang="zh-CN" sz="3600" b="1">
                <a:solidFill>
                  <a:srgbClr val="277D33"/>
                </a:solidFill>
                <a:latin typeface="仿宋_GB2312" pitchFamily="49" charset="-122"/>
                <a:ea typeface="仿宋_GB2312" pitchFamily="49" charset="-122"/>
              </a:rPr>
              <a:t>K</a:t>
            </a:r>
            <a:r>
              <a:rPr lang="zh-CN" altLang="en-US" sz="3600" b="1">
                <a:solidFill>
                  <a:srgbClr val="3333CC"/>
                </a:solidFill>
                <a:latin typeface="仿宋_GB2312" pitchFamily="49" charset="-122"/>
                <a:ea typeface="仿宋_GB2312" pitchFamily="49" charset="-122"/>
              </a:rPr>
              <a:t>（找什么）</a:t>
            </a:r>
          </a:p>
          <a:p>
            <a:r>
              <a:rPr lang="zh-CN" altLang="en-US" sz="3600" b="1">
                <a:solidFill>
                  <a:srgbClr val="277D33"/>
                </a:solidFill>
                <a:latin typeface="仿宋_GB2312" pitchFamily="49" charset="-122"/>
                <a:ea typeface="仿宋_GB2312" pitchFamily="49" charset="-122"/>
              </a:rPr>
              <a:t>②查找范围</a:t>
            </a:r>
            <a:r>
              <a:rPr lang="en-US" altLang="zh-CN" sz="3600" b="1">
                <a:solidFill>
                  <a:srgbClr val="277D33"/>
                </a:solidFill>
                <a:latin typeface="仿宋_GB2312" pitchFamily="49" charset="-122"/>
                <a:ea typeface="仿宋_GB2312" pitchFamily="49" charset="-122"/>
              </a:rPr>
              <a:t>L</a:t>
            </a:r>
            <a:r>
              <a:rPr lang="zh-CN" altLang="en-US" sz="3600" b="1">
                <a:solidFill>
                  <a:srgbClr val="3333CC"/>
                </a:solidFill>
                <a:latin typeface="仿宋_GB2312" pitchFamily="49" charset="-122"/>
                <a:ea typeface="仿宋_GB2312" pitchFamily="49" charset="-122"/>
              </a:rPr>
              <a:t>（在哪找）</a:t>
            </a:r>
          </a:p>
          <a:p>
            <a:r>
              <a:rPr lang="zh-CN" altLang="en-US" sz="3600" b="1">
                <a:solidFill>
                  <a:srgbClr val="277D33"/>
                </a:solidFill>
                <a:latin typeface="仿宋_GB2312" pitchFamily="49" charset="-122"/>
                <a:ea typeface="仿宋_GB2312" pitchFamily="49" charset="-122"/>
              </a:rPr>
              <a:t>③查找的结果</a:t>
            </a:r>
            <a:r>
              <a:rPr lang="zh-CN" altLang="en-US" sz="3600" b="1">
                <a:solidFill>
                  <a:srgbClr val="3333CC"/>
                </a:solidFill>
                <a:latin typeface="仿宋_GB2312" pitchFamily="49" charset="-122"/>
                <a:ea typeface="仿宋_GB2312" pitchFamily="49" charset="-122"/>
              </a:rPr>
              <a:t>（</a:t>
            </a:r>
            <a:r>
              <a:rPr lang="en-US" altLang="zh-CN" sz="3600" b="1">
                <a:solidFill>
                  <a:srgbClr val="3333CC"/>
                </a:solidFill>
                <a:latin typeface="仿宋_GB2312" pitchFamily="49" charset="-122"/>
                <a:ea typeface="仿宋_GB2312" pitchFamily="49" charset="-122"/>
              </a:rPr>
              <a:t>K</a:t>
            </a:r>
            <a:r>
              <a:rPr lang="zh-CN" altLang="en-US" sz="3600" b="1">
                <a:solidFill>
                  <a:srgbClr val="3333CC"/>
                </a:solidFill>
                <a:latin typeface="仿宋_GB2312" pitchFamily="49" charset="-122"/>
                <a:ea typeface="仿宋_GB2312" pitchFamily="49" charset="-122"/>
              </a:rPr>
              <a:t>在</a:t>
            </a:r>
            <a:r>
              <a:rPr lang="en-US" altLang="zh-CN" sz="3600" b="1">
                <a:solidFill>
                  <a:srgbClr val="3333CC"/>
                </a:solidFill>
                <a:latin typeface="仿宋_GB2312" pitchFamily="49" charset="-122"/>
                <a:ea typeface="仿宋_GB2312" pitchFamily="49" charset="-122"/>
              </a:rPr>
              <a:t>L</a:t>
            </a:r>
            <a:r>
              <a:rPr lang="zh-CN" altLang="en-US" sz="3600" b="1">
                <a:solidFill>
                  <a:srgbClr val="3333CC"/>
                </a:solidFill>
                <a:latin typeface="仿宋_GB2312" pitchFamily="49" charset="-122"/>
                <a:ea typeface="仿宋_GB2312" pitchFamily="49" charset="-122"/>
              </a:rPr>
              <a:t>中的位置）</a:t>
            </a:r>
          </a:p>
          <a:p>
            <a:r>
              <a:rPr lang="zh-CN" altLang="en-US" sz="3600" b="1">
                <a:solidFill>
                  <a:srgbClr val="3333CC"/>
                </a:solidFill>
                <a:latin typeface="仿宋_GB2312" pitchFamily="49" charset="-122"/>
                <a:ea typeface="仿宋_GB2312" pitchFamily="49" charset="-122"/>
              </a:rPr>
              <a:t>其中①②为输入参量，在函数中不可缺少；</a:t>
            </a:r>
          </a:p>
          <a:p>
            <a:r>
              <a:rPr lang="zh-CN" altLang="en-US" sz="3600" b="1">
                <a:solidFill>
                  <a:srgbClr val="3333CC"/>
                </a:solidFill>
                <a:latin typeface="仿宋_GB2312" pitchFamily="49" charset="-122"/>
                <a:ea typeface="仿宋_GB2312" pitchFamily="49" charset="-122"/>
              </a:rPr>
              <a:t>③为输出参量，可用函数返回值表示。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wipe(left)">
                                      <p:cBhvr>
                                        <p:cTn id="7" dur="500"/>
                                        <p:tgtEl>
                                          <p:spTgt spid="1116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21"/>
                                        </p:tgtEl>
                                        <p:attrNameLst>
                                          <p:attrName>style.visibility</p:attrName>
                                        </p:attrNameLst>
                                      </p:cBhvr>
                                      <p:to>
                                        <p:strVal val="visible"/>
                                      </p:to>
                                    </p:set>
                                    <p:animEffect transition="in" filter="wipe(left)">
                                      <p:cBhvr>
                                        <p:cTn id="12" dur="500"/>
                                        <p:tgtEl>
                                          <p:spTgt spid="1116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1623"/>
                                        </p:tgtEl>
                                        <p:attrNameLst>
                                          <p:attrName>style.visibility</p:attrName>
                                        </p:attrNameLst>
                                      </p:cBhvr>
                                      <p:to>
                                        <p:strVal val="visible"/>
                                      </p:to>
                                    </p:set>
                                    <p:anim calcmode="lin" valueType="num">
                                      <p:cBhvr additive="base">
                                        <p:cTn id="17" dur="500" fill="hold"/>
                                        <p:tgtEl>
                                          <p:spTgt spid="111623"/>
                                        </p:tgtEl>
                                        <p:attrNameLst>
                                          <p:attrName>ppt_x</p:attrName>
                                        </p:attrNameLst>
                                      </p:cBhvr>
                                      <p:tavLst>
                                        <p:tav tm="0">
                                          <p:val>
                                            <p:strVal val="0-#ppt_w/2"/>
                                          </p:val>
                                        </p:tav>
                                        <p:tav tm="100000">
                                          <p:val>
                                            <p:strVal val="#ppt_x"/>
                                          </p:val>
                                        </p:tav>
                                      </p:tavLst>
                                    </p:anim>
                                    <p:anim calcmode="lin" valueType="num">
                                      <p:cBhvr additive="base">
                                        <p:cTn id="18" dur="500" fill="hold"/>
                                        <p:tgtEl>
                                          <p:spTgt spid="11162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1624"/>
                                        </p:tgtEl>
                                        <p:attrNameLst>
                                          <p:attrName>style.visibility</p:attrName>
                                        </p:attrNameLst>
                                      </p:cBhvr>
                                      <p:to>
                                        <p:strVal val="visible"/>
                                      </p:to>
                                    </p:set>
                                    <p:anim calcmode="lin" valueType="num">
                                      <p:cBhvr additive="base">
                                        <p:cTn id="23" dur="500" fill="hold"/>
                                        <p:tgtEl>
                                          <p:spTgt spid="111624"/>
                                        </p:tgtEl>
                                        <p:attrNameLst>
                                          <p:attrName>ppt_x</p:attrName>
                                        </p:attrNameLst>
                                      </p:cBhvr>
                                      <p:tavLst>
                                        <p:tav tm="0">
                                          <p:val>
                                            <p:strVal val="0-#ppt_w/2"/>
                                          </p:val>
                                        </p:tav>
                                        <p:tav tm="100000">
                                          <p:val>
                                            <p:strVal val="#ppt_x"/>
                                          </p:val>
                                        </p:tav>
                                      </p:tavLst>
                                    </p:anim>
                                    <p:anim calcmode="lin" valueType="num">
                                      <p:cBhvr additive="base">
                                        <p:cTn id="24" dur="500" fill="hold"/>
                                        <p:tgtEl>
                                          <p:spTgt spid="1116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utoUpdateAnimBg="0"/>
      <p:bldP spid="111621" grpId="0" autoUpdateAnimBg="0"/>
      <p:bldP spid="111623" grpId="0" autoUpdateAnimBg="0"/>
      <p:bldP spid="11162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52400" y="152400"/>
            <a:ext cx="8763000" cy="838200"/>
          </a:xfrm>
        </p:spPr>
        <p:txBody>
          <a:bodyPr/>
          <a:lstStyle/>
          <a:p>
            <a:r>
              <a:rPr lang="zh-CN" altLang="en-US" sz="3600">
                <a:solidFill>
                  <a:srgbClr val="3333CC"/>
                </a:solidFill>
              </a:rPr>
              <a:t>（</a:t>
            </a:r>
            <a:r>
              <a:rPr lang="en-US" altLang="zh-CN" sz="3600">
                <a:solidFill>
                  <a:srgbClr val="3333CC"/>
                </a:solidFill>
              </a:rPr>
              <a:t>3</a:t>
            </a:r>
            <a:r>
              <a:rPr lang="zh-CN" altLang="en-US" sz="3600">
                <a:solidFill>
                  <a:srgbClr val="3333CC"/>
                </a:solidFill>
              </a:rPr>
              <a:t>）被删除的结点既有左子树也有右子树</a:t>
            </a:r>
          </a:p>
        </p:txBody>
      </p:sp>
      <p:sp>
        <p:nvSpPr>
          <p:cNvPr id="146479" name="Text Box 47"/>
          <p:cNvSpPr txBox="1">
            <a:spLocks noChangeArrowheads="1"/>
          </p:cNvSpPr>
          <p:nvPr/>
        </p:nvSpPr>
        <p:spPr bwMode="auto">
          <a:xfrm>
            <a:off x="323850" y="981075"/>
            <a:ext cx="8591550" cy="1373188"/>
          </a:xfrm>
          <a:prstGeom prst="rect">
            <a:avLst/>
          </a:prstGeom>
          <a:noFill/>
          <a:ln w="9525">
            <a:noFill/>
            <a:miter lim="800000"/>
            <a:headEnd/>
            <a:tailEnd/>
          </a:ln>
          <a:effectLst/>
        </p:spPr>
        <p:txBody>
          <a:bodyPr>
            <a:spAutoFit/>
          </a:bodyPr>
          <a:lstStyle/>
          <a:p>
            <a:r>
              <a:rPr lang="zh-CN" altLang="en-US" sz="2800" b="1">
                <a:solidFill>
                  <a:srgbClr val="FF030F"/>
                </a:solidFill>
                <a:latin typeface="仿宋_GB2312" pitchFamily="49" charset="-122"/>
                <a:ea typeface="仿宋_GB2312" pitchFamily="49" charset="-122"/>
              </a:rPr>
              <a:t>方法一：</a:t>
            </a:r>
            <a:r>
              <a:rPr lang="zh-CN" altLang="en-US" sz="2800" b="1">
                <a:solidFill>
                  <a:srgbClr val="800000"/>
                </a:solidFill>
                <a:latin typeface="仿宋_GB2312" pitchFamily="49" charset="-122"/>
                <a:ea typeface="仿宋_GB2312" pitchFamily="49" charset="-122"/>
              </a:rPr>
              <a:t>找被删结点</a:t>
            </a:r>
            <a:r>
              <a:rPr lang="en-US" altLang="zh-CN" sz="2800" b="1">
                <a:solidFill>
                  <a:srgbClr val="800000"/>
                </a:solidFill>
                <a:latin typeface="仿宋_GB2312" pitchFamily="49" charset="-122"/>
                <a:ea typeface="仿宋_GB2312" pitchFamily="49" charset="-122"/>
              </a:rPr>
              <a:t>p</a:t>
            </a:r>
            <a:r>
              <a:rPr lang="zh-CN" altLang="en-US" sz="2800" b="1">
                <a:solidFill>
                  <a:srgbClr val="800000"/>
                </a:solidFill>
                <a:latin typeface="仿宋_GB2312" pitchFamily="49" charset="-122"/>
                <a:ea typeface="仿宋_GB2312" pitchFamily="49" charset="-122"/>
              </a:rPr>
              <a:t>在中序序列中的直接前驱结点</a:t>
            </a:r>
            <a:r>
              <a:rPr lang="en-US" altLang="zh-CN" sz="2800" b="1">
                <a:solidFill>
                  <a:srgbClr val="800000"/>
                </a:solidFill>
                <a:latin typeface="仿宋_GB2312" pitchFamily="49" charset="-122"/>
                <a:ea typeface="仿宋_GB2312" pitchFamily="49" charset="-122"/>
              </a:rPr>
              <a:t>s (</a:t>
            </a:r>
            <a:r>
              <a:rPr lang="zh-CN" altLang="en-US" sz="2800" b="1">
                <a:solidFill>
                  <a:srgbClr val="800000"/>
                </a:solidFill>
                <a:latin typeface="仿宋_GB2312" pitchFamily="49" charset="-122"/>
                <a:ea typeface="仿宋_GB2312" pitchFamily="49" charset="-122"/>
              </a:rPr>
              <a:t>如图</a:t>
            </a:r>
            <a:r>
              <a:rPr lang="en-US" altLang="zh-CN" sz="2800" b="1">
                <a:solidFill>
                  <a:srgbClr val="800000"/>
                </a:solidFill>
                <a:latin typeface="仿宋_GB2312" pitchFamily="49" charset="-122"/>
                <a:ea typeface="仿宋_GB2312" pitchFamily="49" charset="-122"/>
              </a:rPr>
              <a:t>a</a:t>
            </a:r>
            <a:r>
              <a:rPr lang="zh-CN" altLang="en-US" sz="2800" b="1">
                <a:solidFill>
                  <a:srgbClr val="800000"/>
                </a:solidFill>
                <a:latin typeface="仿宋_GB2312" pitchFamily="49" charset="-122"/>
                <a:ea typeface="仿宋_GB2312" pitchFamily="49" charset="-122"/>
              </a:rPr>
              <a:t>所示</a:t>
            </a:r>
            <a:r>
              <a:rPr lang="en-US" altLang="zh-CN" sz="2800" b="1">
                <a:solidFill>
                  <a:srgbClr val="800000"/>
                </a:solidFill>
                <a:latin typeface="仿宋_GB2312" pitchFamily="49" charset="-122"/>
                <a:ea typeface="仿宋_GB2312" pitchFamily="49" charset="-122"/>
              </a:rPr>
              <a:t>),</a:t>
            </a:r>
            <a:r>
              <a:rPr lang="zh-CN" altLang="en-US" sz="2800" b="1">
                <a:solidFill>
                  <a:srgbClr val="800000"/>
                </a:solidFill>
                <a:latin typeface="仿宋_GB2312" pitchFamily="49" charset="-122"/>
                <a:ea typeface="仿宋_GB2312" pitchFamily="49" charset="-122"/>
              </a:rPr>
              <a:t>将</a:t>
            </a:r>
            <a:r>
              <a:rPr lang="en-US" altLang="zh-CN" sz="2800" b="1">
                <a:solidFill>
                  <a:srgbClr val="800000"/>
                </a:solidFill>
                <a:latin typeface="仿宋_GB2312" pitchFamily="49" charset="-122"/>
                <a:ea typeface="仿宋_GB2312" pitchFamily="49" charset="-122"/>
              </a:rPr>
              <a:t>p</a:t>
            </a:r>
            <a:r>
              <a:rPr lang="zh-CN" altLang="en-US" sz="2800" b="1">
                <a:solidFill>
                  <a:srgbClr val="800000"/>
                </a:solidFill>
                <a:latin typeface="仿宋_GB2312" pitchFamily="49" charset="-122"/>
                <a:ea typeface="仿宋_GB2312" pitchFamily="49" charset="-122"/>
              </a:rPr>
              <a:t>的左子树改为</a:t>
            </a:r>
            <a:r>
              <a:rPr lang="en-US" altLang="zh-CN" sz="2800" b="1">
                <a:solidFill>
                  <a:srgbClr val="800000"/>
                </a:solidFill>
                <a:latin typeface="仿宋_GB2312" pitchFamily="49" charset="-122"/>
                <a:ea typeface="仿宋_GB2312" pitchFamily="49" charset="-122"/>
              </a:rPr>
              <a:t>f(p</a:t>
            </a:r>
            <a:r>
              <a:rPr lang="zh-CN" altLang="en-US" sz="2800" b="1">
                <a:solidFill>
                  <a:srgbClr val="800000"/>
                </a:solidFill>
                <a:latin typeface="仿宋_GB2312" pitchFamily="49" charset="-122"/>
                <a:ea typeface="仿宋_GB2312" pitchFamily="49" charset="-122"/>
              </a:rPr>
              <a:t>的双亲</a:t>
            </a:r>
            <a:r>
              <a:rPr lang="en-US" altLang="zh-CN" sz="2800" b="1">
                <a:solidFill>
                  <a:srgbClr val="800000"/>
                </a:solidFill>
                <a:latin typeface="仿宋_GB2312" pitchFamily="49" charset="-122"/>
                <a:ea typeface="仿宋_GB2312" pitchFamily="49" charset="-122"/>
              </a:rPr>
              <a:t>)</a:t>
            </a:r>
            <a:r>
              <a:rPr lang="zh-CN" altLang="en-US" sz="2800" b="1">
                <a:solidFill>
                  <a:srgbClr val="800000"/>
                </a:solidFill>
                <a:latin typeface="仿宋_GB2312" pitchFamily="49" charset="-122"/>
                <a:ea typeface="仿宋_GB2312" pitchFamily="49" charset="-122"/>
              </a:rPr>
              <a:t>的左子树，</a:t>
            </a:r>
          </a:p>
          <a:p>
            <a:r>
              <a:rPr lang="zh-CN" altLang="en-US" sz="2800" b="1">
                <a:solidFill>
                  <a:srgbClr val="800000"/>
                </a:solidFill>
                <a:latin typeface="仿宋_GB2312" pitchFamily="49" charset="-122"/>
                <a:ea typeface="仿宋_GB2312" pitchFamily="49" charset="-122"/>
              </a:rPr>
              <a:t> 将</a:t>
            </a:r>
            <a:r>
              <a:rPr lang="en-US" altLang="zh-CN" sz="2800" b="1">
                <a:solidFill>
                  <a:srgbClr val="800000"/>
                </a:solidFill>
                <a:latin typeface="仿宋_GB2312" pitchFamily="49" charset="-122"/>
                <a:ea typeface="仿宋_GB2312" pitchFamily="49" charset="-122"/>
              </a:rPr>
              <a:t>p</a:t>
            </a:r>
            <a:r>
              <a:rPr lang="zh-CN" altLang="en-US" sz="2800" b="1">
                <a:solidFill>
                  <a:srgbClr val="800000"/>
                </a:solidFill>
                <a:latin typeface="仿宋_GB2312" pitchFamily="49" charset="-122"/>
                <a:ea typeface="仿宋_GB2312" pitchFamily="49" charset="-122"/>
              </a:rPr>
              <a:t>的右子树改为</a:t>
            </a:r>
            <a:r>
              <a:rPr lang="en-US" altLang="zh-CN" sz="2800" b="1">
                <a:solidFill>
                  <a:srgbClr val="800000"/>
                </a:solidFill>
                <a:latin typeface="仿宋_GB2312" pitchFamily="49" charset="-122"/>
                <a:ea typeface="仿宋_GB2312" pitchFamily="49" charset="-122"/>
              </a:rPr>
              <a:t>s</a:t>
            </a:r>
            <a:r>
              <a:rPr lang="zh-CN" altLang="en-US" sz="2800" b="1">
                <a:solidFill>
                  <a:srgbClr val="800000"/>
                </a:solidFill>
                <a:latin typeface="仿宋_GB2312" pitchFamily="49" charset="-122"/>
                <a:ea typeface="仿宋_GB2312" pitchFamily="49" charset="-122"/>
              </a:rPr>
              <a:t>的右子树</a:t>
            </a:r>
            <a:r>
              <a:rPr lang="en-US" altLang="zh-CN" sz="2800" b="1">
                <a:solidFill>
                  <a:srgbClr val="800000"/>
                </a:solidFill>
                <a:latin typeface="仿宋_GB2312" pitchFamily="49" charset="-122"/>
                <a:ea typeface="仿宋_GB2312" pitchFamily="49" charset="-122"/>
              </a:rPr>
              <a:t>, </a:t>
            </a:r>
            <a:r>
              <a:rPr lang="zh-CN" altLang="en-US" sz="2800" b="1">
                <a:solidFill>
                  <a:srgbClr val="800000"/>
                </a:solidFill>
                <a:latin typeface="仿宋_GB2312" pitchFamily="49" charset="-122"/>
                <a:ea typeface="仿宋_GB2312" pitchFamily="49" charset="-122"/>
              </a:rPr>
              <a:t>结果如图</a:t>
            </a:r>
            <a:r>
              <a:rPr lang="en-US" altLang="zh-CN" sz="2800" b="1">
                <a:solidFill>
                  <a:srgbClr val="800000"/>
                </a:solidFill>
                <a:latin typeface="仿宋_GB2312" pitchFamily="49" charset="-122"/>
                <a:ea typeface="仿宋_GB2312" pitchFamily="49" charset="-122"/>
              </a:rPr>
              <a:t>(b)</a:t>
            </a:r>
            <a:r>
              <a:rPr lang="zh-CN" altLang="en-US" sz="2800" b="1">
                <a:solidFill>
                  <a:srgbClr val="800000"/>
                </a:solidFill>
                <a:latin typeface="仿宋_GB2312" pitchFamily="49" charset="-122"/>
                <a:ea typeface="仿宋_GB2312" pitchFamily="49" charset="-122"/>
              </a:rPr>
              <a:t>所示。   </a:t>
            </a:r>
            <a:endParaRPr lang="zh-CN" altLang="en-US" sz="2800" b="1">
              <a:solidFill>
                <a:srgbClr val="800000"/>
              </a:solidFill>
              <a:latin typeface="Arial Narrow" pitchFamily="34" charset="0"/>
              <a:ea typeface="仿宋_GB2312" pitchFamily="49" charset="-122"/>
            </a:endParaRPr>
          </a:p>
        </p:txBody>
      </p:sp>
      <p:grpSp>
        <p:nvGrpSpPr>
          <p:cNvPr id="146480" name="Group 48"/>
          <p:cNvGrpSpPr>
            <a:grpSpLocks/>
          </p:cNvGrpSpPr>
          <p:nvPr/>
        </p:nvGrpSpPr>
        <p:grpSpPr bwMode="auto">
          <a:xfrm>
            <a:off x="971550" y="2781300"/>
            <a:ext cx="3276600" cy="3673475"/>
            <a:chOff x="672" y="1872"/>
            <a:chExt cx="2064" cy="2314"/>
          </a:xfrm>
        </p:grpSpPr>
        <p:grpSp>
          <p:nvGrpSpPr>
            <p:cNvPr id="146481" name="Group 49"/>
            <p:cNvGrpSpPr>
              <a:grpSpLocks/>
            </p:cNvGrpSpPr>
            <p:nvPr/>
          </p:nvGrpSpPr>
          <p:grpSpPr bwMode="auto">
            <a:xfrm>
              <a:off x="672" y="1872"/>
              <a:ext cx="2064" cy="1968"/>
              <a:chOff x="336" y="1968"/>
              <a:chExt cx="2400" cy="2208"/>
            </a:xfrm>
          </p:grpSpPr>
          <p:sp>
            <p:nvSpPr>
              <p:cNvPr id="146482" name="Oval 50"/>
              <p:cNvSpPr>
                <a:spLocks noChangeArrowheads="1"/>
              </p:cNvSpPr>
              <p:nvPr/>
            </p:nvSpPr>
            <p:spPr bwMode="auto">
              <a:xfrm>
                <a:off x="1536" y="2160"/>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F</a:t>
                </a:r>
              </a:p>
            </p:txBody>
          </p:sp>
          <p:sp>
            <p:nvSpPr>
              <p:cNvPr id="146483" name="Oval 51"/>
              <p:cNvSpPr>
                <a:spLocks noChangeArrowheads="1"/>
              </p:cNvSpPr>
              <p:nvPr/>
            </p:nvSpPr>
            <p:spPr bwMode="auto">
              <a:xfrm>
                <a:off x="1248" y="2496"/>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FF030F"/>
                    </a:solidFill>
                  </a:rPr>
                  <a:t>P</a:t>
                </a:r>
              </a:p>
            </p:txBody>
          </p:sp>
          <p:sp>
            <p:nvSpPr>
              <p:cNvPr id="146484" name="Oval 52"/>
              <p:cNvSpPr>
                <a:spLocks noChangeArrowheads="1"/>
              </p:cNvSpPr>
              <p:nvPr/>
            </p:nvSpPr>
            <p:spPr bwMode="auto">
              <a:xfrm>
                <a:off x="960" y="2832"/>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C</a:t>
                </a:r>
              </a:p>
            </p:txBody>
          </p:sp>
          <p:sp>
            <p:nvSpPr>
              <p:cNvPr id="146485" name="AutoShape 53"/>
              <p:cNvSpPr>
                <a:spLocks noChangeArrowheads="1"/>
              </p:cNvSpPr>
              <p:nvPr/>
            </p:nvSpPr>
            <p:spPr bwMode="auto">
              <a:xfrm>
                <a:off x="1584" y="2880"/>
                <a:ext cx="288" cy="192"/>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altLang="zh-CN" sz="1800" b="1">
                    <a:solidFill>
                      <a:srgbClr val="FF030F"/>
                    </a:solidFill>
                  </a:rPr>
                  <a:t>P</a:t>
                </a:r>
                <a:r>
                  <a:rPr lang="en-US" altLang="zh-CN" sz="1800" b="1" baseline="-25000">
                    <a:solidFill>
                      <a:srgbClr val="FF030F"/>
                    </a:solidFill>
                  </a:rPr>
                  <a:t>R</a:t>
                </a:r>
              </a:p>
            </p:txBody>
          </p:sp>
          <p:sp>
            <p:nvSpPr>
              <p:cNvPr id="146486" name="Freeform 54"/>
              <p:cNvSpPr>
                <a:spLocks/>
              </p:cNvSpPr>
              <p:nvPr/>
            </p:nvSpPr>
            <p:spPr bwMode="auto">
              <a:xfrm>
                <a:off x="1152" y="2112"/>
                <a:ext cx="380" cy="131"/>
              </a:xfrm>
              <a:custGeom>
                <a:avLst/>
                <a:gdLst/>
                <a:ahLst/>
                <a:cxnLst>
                  <a:cxn ang="0">
                    <a:pos x="0" y="17"/>
                  </a:cxn>
                  <a:cxn ang="0">
                    <a:pos x="233" y="29"/>
                  </a:cxn>
                  <a:cxn ang="0">
                    <a:pos x="306" y="127"/>
                  </a:cxn>
                  <a:cxn ang="0">
                    <a:pos x="380" y="151"/>
                  </a:cxn>
                  <a:cxn ang="0">
                    <a:pos x="429" y="164"/>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46487" name="Text Box 55"/>
              <p:cNvSpPr txBox="1">
                <a:spLocks noChangeArrowheads="1"/>
              </p:cNvSpPr>
              <p:nvPr/>
            </p:nvSpPr>
            <p:spPr bwMode="auto">
              <a:xfrm>
                <a:off x="960" y="1968"/>
                <a:ext cx="192" cy="323"/>
              </a:xfrm>
              <a:prstGeom prst="rect">
                <a:avLst/>
              </a:prstGeom>
              <a:noFill/>
              <a:ln w="9525">
                <a:noFill/>
                <a:miter lim="800000"/>
                <a:headEnd/>
                <a:tailEnd/>
              </a:ln>
              <a:effectLst/>
            </p:spPr>
            <p:txBody>
              <a:bodyPr>
                <a:spAutoFit/>
              </a:bodyPr>
              <a:lstStyle/>
              <a:p>
                <a:pPr>
                  <a:spcBef>
                    <a:spcPct val="50000"/>
                  </a:spcBef>
                </a:pPr>
                <a:r>
                  <a:rPr lang="en-US" altLang="zh-CN" b="1"/>
                  <a:t>f</a:t>
                </a:r>
              </a:p>
            </p:txBody>
          </p:sp>
          <p:sp>
            <p:nvSpPr>
              <p:cNvPr id="146488" name="Freeform 56"/>
              <p:cNvSpPr>
                <a:spLocks/>
              </p:cNvSpPr>
              <p:nvPr/>
            </p:nvSpPr>
            <p:spPr bwMode="auto">
              <a:xfrm>
                <a:off x="864" y="2496"/>
                <a:ext cx="380" cy="131"/>
              </a:xfrm>
              <a:custGeom>
                <a:avLst/>
                <a:gdLst/>
                <a:ahLst/>
                <a:cxnLst>
                  <a:cxn ang="0">
                    <a:pos x="0" y="17"/>
                  </a:cxn>
                  <a:cxn ang="0">
                    <a:pos x="233" y="29"/>
                  </a:cxn>
                  <a:cxn ang="0">
                    <a:pos x="306" y="127"/>
                  </a:cxn>
                  <a:cxn ang="0">
                    <a:pos x="380" y="151"/>
                  </a:cxn>
                  <a:cxn ang="0">
                    <a:pos x="429" y="164"/>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46489" name="Text Box 57"/>
              <p:cNvSpPr txBox="1">
                <a:spLocks noChangeArrowheads="1"/>
              </p:cNvSpPr>
              <p:nvPr/>
            </p:nvSpPr>
            <p:spPr bwMode="auto">
              <a:xfrm>
                <a:off x="672" y="2303"/>
                <a:ext cx="192" cy="324"/>
              </a:xfrm>
              <a:prstGeom prst="rect">
                <a:avLst/>
              </a:prstGeom>
              <a:noFill/>
              <a:ln w="9525">
                <a:noFill/>
                <a:miter lim="800000"/>
                <a:headEnd/>
                <a:tailEnd/>
              </a:ln>
              <a:effectLst/>
            </p:spPr>
            <p:txBody>
              <a:bodyPr>
                <a:spAutoFit/>
              </a:bodyPr>
              <a:lstStyle/>
              <a:p>
                <a:pPr>
                  <a:spcBef>
                    <a:spcPct val="50000"/>
                  </a:spcBef>
                </a:pPr>
                <a:r>
                  <a:rPr lang="en-US" altLang="zh-CN" b="1"/>
                  <a:t>p</a:t>
                </a:r>
              </a:p>
            </p:txBody>
          </p:sp>
          <p:sp>
            <p:nvSpPr>
              <p:cNvPr id="146490" name="Freeform 58"/>
              <p:cNvSpPr>
                <a:spLocks/>
              </p:cNvSpPr>
              <p:nvPr/>
            </p:nvSpPr>
            <p:spPr bwMode="auto">
              <a:xfrm>
                <a:off x="528" y="2832"/>
                <a:ext cx="428" cy="83"/>
              </a:xfrm>
              <a:custGeom>
                <a:avLst/>
                <a:gdLst/>
                <a:ahLst/>
                <a:cxnLst>
                  <a:cxn ang="0">
                    <a:pos x="0" y="17"/>
                  </a:cxn>
                  <a:cxn ang="0">
                    <a:pos x="233" y="29"/>
                  </a:cxn>
                  <a:cxn ang="0">
                    <a:pos x="306" y="127"/>
                  </a:cxn>
                  <a:cxn ang="0">
                    <a:pos x="380" y="151"/>
                  </a:cxn>
                  <a:cxn ang="0">
                    <a:pos x="429" y="164"/>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46491" name="Text Box 59"/>
              <p:cNvSpPr txBox="1">
                <a:spLocks noChangeArrowheads="1"/>
              </p:cNvSpPr>
              <p:nvPr/>
            </p:nvSpPr>
            <p:spPr bwMode="auto">
              <a:xfrm>
                <a:off x="336" y="2640"/>
                <a:ext cx="288" cy="323"/>
              </a:xfrm>
              <a:prstGeom prst="rect">
                <a:avLst/>
              </a:prstGeom>
              <a:noFill/>
              <a:ln w="9525">
                <a:noFill/>
                <a:miter lim="800000"/>
                <a:headEnd/>
                <a:tailEnd/>
              </a:ln>
              <a:effectLst/>
            </p:spPr>
            <p:txBody>
              <a:bodyPr>
                <a:spAutoFit/>
              </a:bodyPr>
              <a:lstStyle/>
              <a:p>
                <a:pPr>
                  <a:spcBef>
                    <a:spcPct val="50000"/>
                  </a:spcBef>
                </a:pPr>
                <a:r>
                  <a:rPr lang="en-US" altLang="zh-CN" b="1"/>
                  <a:t>c</a:t>
                </a:r>
              </a:p>
            </p:txBody>
          </p:sp>
          <p:sp>
            <p:nvSpPr>
              <p:cNvPr id="146492" name="Line 60"/>
              <p:cNvSpPr>
                <a:spLocks noChangeShapeType="1"/>
              </p:cNvSpPr>
              <p:nvPr/>
            </p:nvSpPr>
            <p:spPr bwMode="auto">
              <a:xfrm flipH="1">
                <a:off x="1440" y="2352"/>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46493" name="Line 61"/>
              <p:cNvSpPr>
                <a:spLocks noChangeShapeType="1"/>
              </p:cNvSpPr>
              <p:nvPr/>
            </p:nvSpPr>
            <p:spPr bwMode="auto">
              <a:xfrm flipH="1">
                <a:off x="1152" y="2736"/>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46494" name="Line 62"/>
              <p:cNvSpPr>
                <a:spLocks noChangeShapeType="1"/>
              </p:cNvSpPr>
              <p:nvPr/>
            </p:nvSpPr>
            <p:spPr bwMode="auto">
              <a:xfrm flipH="1">
                <a:off x="768" y="3072"/>
                <a:ext cx="240" cy="240"/>
              </a:xfrm>
              <a:prstGeom prst="line">
                <a:avLst/>
              </a:prstGeom>
              <a:noFill/>
              <a:ln w="9525">
                <a:solidFill>
                  <a:schemeClr val="tx1"/>
                </a:solidFill>
                <a:miter lim="800000"/>
                <a:headEnd/>
                <a:tailEnd/>
              </a:ln>
              <a:effectLst/>
            </p:spPr>
            <p:txBody>
              <a:bodyPr wrap="none"/>
              <a:lstStyle/>
              <a:p>
                <a:endParaRPr lang="zh-CN" altLang="en-US"/>
              </a:p>
            </p:txBody>
          </p:sp>
          <p:sp>
            <p:nvSpPr>
              <p:cNvPr id="146495" name="Line 63"/>
              <p:cNvSpPr>
                <a:spLocks noChangeShapeType="1"/>
              </p:cNvSpPr>
              <p:nvPr/>
            </p:nvSpPr>
            <p:spPr bwMode="auto">
              <a:xfrm>
                <a:off x="1776" y="2352"/>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46496" name="Line 64"/>
              <p:cNvSpPr>
                <a:spLocks noChangeShapeType="1"/>
              </p:cNvSpPr>
              <p:nvPr/>
            </p:nvSpPr>
            <p:spPr bwMode="auto">
              <a:xfrm>
                <a:off x="1488" y="2688"/>
                <a:ext cx="192" cy="192"/>
              </a:xfrm>
              <a:prstGeom prst="line">
                <a:avLst/>
              </a:prstGeom>
              <a:noFill/>
              <a:ln w="9525">
                <a:solidFill>
                  <a:schemeClr val="tx1"/>
                </a:solidFill>
                <a:miter lim="800000"/>
                <a:headEnd/>
                <a:tailEnd/>
              </a:ln>
              <a:effectLst/>
            </p:spPr>
            <p:txBody>
              <a:bodyPr wrap="none"/>
              <a:lstStyle/>
              <a:p>
                <a:endParaRPr lang="zh-CN" altLang="en-US"/>
              </a:p>
            </p:txBody>
          </p:sp>
          <p:sp>
            <p:nvSpPr>
              <p:cNvPr id="146497" name="Line 65"/>
              <p:cNvSpPr>
                <a:spLocks noChangeShapeType="1"/>
              </p:cNvSpPr>
              <p:nvPr/>
            </p:nvSpPr>
            <p:spPr bwMode="auto">
              <a:xfrm>
                <a:off x="1152" y="3024"/>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46498" name="Line 66"/>
              <p:cNvSpPr>
                <a:spLocks noChangeShapeType="1"/>
              </p:cNvSpPr>
              <p:nvPr/>
            </p:nvSpPr>
            <p:spPr bwMode="auto">
              <a:xfrm>
                <a:off x="1344" y="3216"/>
                <a:ext cx="144" cy="96"/>
              </a:xfrm>
              <a:prstGeom prst="line">
                <a:avLst/>
              </a:prstGeom>
              <a:noFill/>
              <a:ln w="38100">
                <a:solidFill>
                  <a:schemeClr val="tx1"/>
                </a:solidFill>
                <a:prstDash val="sysDot"/>
                <a:miter lim="800000"/>
                <a:headEnd/>
                <a:tailEnd/>
              </a:ln>
              <a:effectLst/>
            </p:spPr>
            <p:txBody>
              <a:bodyPr wrap="none"/>
              <a:lstStyle/>
              <a:p>
                <a:endParaRPr lang="zh-CN" altLang="en-US"/>
              </a:p>
            </p:txBody>
          </p:sp>
          <p:sp>
            <p:nvSpPr>
              <p:cNvPr id="146499" name="Oval 67"/>
              <p:cNvSpPr>
                <a:spLocks noChangeArrowheads="1"/>
              </p:cNvSpPr>
              <p:nvPr/>
            </p:nvSpPr>
            <p:spPr bwMode="auto">
              <a:xfrm>
                <a:off x="2064" y="3648"/>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FF030F"/>
                    </a:solidFill>
                  </a:rPr>
                  <a:t>S</a:t>
                </a:r>
              </a:p>
            </p:txBody>
          </p:sp>
          <p:sp>
            <p:nvSpPr>
              <p:cNvPr id="146500" name="Oval 68"/>
              <p:cNvSpPr>
                <a:spLocks noChangeArrowheads="1"/>
              </p:cNvSpPr>
              <p:nvPr/>
            </p:nvSpPr>
            <p:spPr bwMode="auto">
              <a:xfrm>
                <a:off x="1680" y="3360"/>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Q</a:t>
                </a:r>
              </a:p>
            </p:txBody>
          </p:sp>
          <p:sp>
            <p:nvSpPr>
              <p:cNvPr id="146501" name="AutoShape 69"/>
              <p:cNvSpPr>
                <a:spLocks noChangeArrowheads="1"/>
              </p:cNvSpPr>
              <p:nvPr/>
            </p:nvSpPr>
            <p:spPr bwMode="auto">
              <a:xfrm>
                <a:off x="1296" y="3648"/>
                <a:ext cx="288" cy="192"/>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altLang="zh-CN" sz="1800" b="1"/>
                  <a:t>Q</a:t>
                </a:r>
                <a:r>
                  <a:rPr lang="en-US" altLang="zh-CN" sz="1800" b="1" baseline="-25000"/>
                  <a:t>L</a:t>
                </a:r>
              </a:p>
            </p:txBody>
          </p:sp>
          <p:sp>
            <p:nvSpPr>
              <p:cNvPr id="146502" name="AutoShape 70"/>
              <p:cNvSpPr>
                <a:spLocks noChangeArrowheads="1"/>
              </p:cNvSpPr>
              <p:nvPr/>
            </p:nvSpPr>
            <p:spPr bwMode="auto">
              <a:xfrm>
                <a:off x="1728" y="3984"/>
                <a:ext cx="288" cy="192"/>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altLang="zh-CN" sz="1800" b="1"/>
                  <a:t>S</a:t>
                </a:r>
                <a:r>
                  <a:rPr lang="en-US" altLang="zh-CN" sz="1800" b="1" baseline="-25000"/>
                  <a:t>L</a:t>
                </a:r>
              </a:p>
            </p:txBody>
          </p:sp>
          <p:sp>
            <p:nvSpPr>
              <p:cNvPr id="146503" name="Line 71"/>
              <p:cNvSpPr>
                <a:spLocks noChangeShapeType="1"/>
              </p:cNvSpPr>
              <p:nvPr/>
            </p:nvSpPr>
            <p:spPr bwMode="auto">
              <a:xfrm>
                <a:off x="1584" y="3360"/>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46504" name="Line 72"/>
              <p:cNvSpPr>
                <a:spLocks noChangeShapeType="1"/>
              </p:cNvSpPr>
              <p:nvPr/>
            </p:nvSpPr>
            <p:spPr bwMode="auto">
              <a:xfrm flipH="1">
                <a:off x="1488" y="3552"/>
                <a:ext cx="192" cy="96"/>
              </a:xfrm>
              <a:prstGeom prst="line">
                <a:avLst/>
              </a:prstGeom>
              <a:noFill/>
              <a:ln w="9525">
                <a:solidFill>
                  <a:schemeClr val="tx1"/>
                </a:solidFill>
                <a:miter lim="800000"/>
                <a:headEnd/>
                <a:tailEnd/>
              </a:ln>
              <a:effectLst/>
            </p:spPr>
            <p:txBody>
              <a:bodyPr wrap="none"/>
              <a:lstStyle/>
              <a:p>
                <a:endParaRPr lang="zh-CN" altLang="en-US"/>
              </a:p>
            </p:txBody>
          </p:sp>
          <p:sp>
            <p:nvSpPr>
              <p:cNvPr id="146505" name="Line 73"/>
              <p:cNvSpPr>
                <a:spLocks noChangeShapeType="1"/>
              </p:cNvSpPr>
              <p:nvPr/>
            </p:nvSpPr>
            <p:spPr bwMode="auto">
              <a:xfrm flipH="1">
                <a:off x="1872" y="3840"/>
                <a:ext cx="192" cy="144"/>
              </a:xfrm>
              <a:prstGeom prst="line">
                <a:avLst/>
              </a:prstGeom>
              <a:noFill/>
              <a:ln w="9525">
                <a:solidFill>
                  <a:schemeClr val="tx1"/>
                </a:solidFill>
                <a:miter lim="800000"/>
                <a:headEnd/>
                <a:tailEnd/>
              </a:ln>
              <a:effectLst/>
            </p:spPr>
            <p:txBody>
              <a:bodyPr wrap="none"/>
              <a:lstStyle/>
              <a:p>
                <a:endParaRPr lang="zh-CN" altLang="en-US"/>
              </a:p>
            </p:txBody>
          </p:sp>
          <p:sp>
            <p:nvSpPr>
              <p:cNvPr id="146506" name="Line 74"/>
              <p:cNvSpPr>
                <a:spLocks noChangeShapeType="1"/>
              </p:cNvSpPr>
              <p:nvPr/>
            </p:nvSpPr>
            <p:spPr bwMode="auto">
              <a:xfrm>
                <a:off x="1920" y="3552"/>
                <a:ext cx="192" cy="144"/>
              </a:xfrm>
              <a:prstGeom prst="line">
                <a:avLst/>
              </a:prstGeom>
              <a:noFill/>
              <a:ln w="9525">
                <a:solidFill>
                  <a:schemeClr val="tx1"/>
                </a:solidFill>
                <a:miter lim="800000"/>
                <a:headEnd/>
                <a:tailEnd/>
              </a:ln>
              <a:effectLst/>
            </p:spPr>
            <p:txBody>
              <a:bodyPr wrap="none"/>
              <a:lstStyle/>
              <a:p>
                <a:endParaRPr lang="zh-CN" altLang="en-US"/>
              </a:p>
            </p:txBody>
          </p:sp>
          <p:sp>
            <p:nvSpPr>
              <p:cNvPr id="146507" name="Freeform 75"/>
              <p:cNvSpPr>
                <a:spLocks/>
              </p:cNvSpPr>
              <p:nvPr/>
            </p:nvSpPr>
            <p:spPr bwMode="auto">
              <a:xfrm>
                <a:off x="1912" y="3223"/>
                <a:ext cx="269" cy="202"/>
              </a:xfrm>
              <a:custGeom>
                <a:avLst/>
                <a:gdLst/>
                <a:ahLst/>
                <a:cxnLst>
                  <a:cxn ang="0">
                    <a:pos x="0" y="196"/>
                  </a:cxn>
                  <a:cxn ang="0">
                    <a:pos x="110" y="184"/>
                  </a:cxn>
                  <a:cxn ang="0">
                    <a:pos x="159" y="110"/>
                  </a:cxn>
                  <a:cxn ang="0">
                    <a:pos x="171" y="74"/>
                  </a:cxn>
                  <a:cxn ang="0">
                    <a:pos x="245" y="25"/>
                  </a:cxn>
                  <a:cxn ang="0">
                    <a:pos x="269" y="0"/>
                  </a:cxn>
                </a:cxnLst>
                <a:rect l="0" t="0" r="r" b="b"/>
                <a:pathLst>
                  <a:path w="269" h="202">
                    <a:moveTo>
                      <a:pt x="0" y="196"/>
                    </a:moveTo>
                    <a:cubicBezTo>
                      <a:pt x="37" y="192"/>
                      <a:pt x="78" y="202"/>
                      <a:pt x="110" y="184"/>
                    </a:cubicBezTo>
                    <a:cubicBezTo>
                      <a:pt x="136" y="170"/>
                      <a:pt x="150" y="138"/>
                      <a:pt x="159" y="110"/>
                    </a:cubicBezTo>
                    <a:cubicBezTo>
                      <a:pt x="163" y="98"/>
                      <a:pt x="162" y="83"/>
                      <a:pt x="171" y="74"/>
                    </a:cubicBezTo>
                    <a:cubicBezTo>
                      <a:pt x="192" y="53"/>
                      <a:pt x="225" y="46"/>
                      <a:pt x="245" y="25"/>
                    </a:cubicBezTo>
                    <a:cubicBezTo>
                      <a:pt x="253" y="17"/>
                      <a:pt x="261" y="8"/>
                      <a:pt x="269"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46508" name="Text Box 76"/>
              <p:cNvSpPr txBox="1">
                <a:spLocks noChangeArrowheads="1"/>
              </p:cNvSpPr>
              <p:nvPr/>
            </p:nvSpPr>
            <p:spPr bwMode="auto">
              <a:xfrm>
                <a:off x="2160" y="3024"/>
                <a:ext cx="192" cy="323"/>
              </a:xfrm>
              <a:prstGeom prst="rect">
                <a:avLst/>
              </a:prstGeom>
              <a:noFill/>
              <a:ln w="9525">
                <a:noFill/>
                <a:miter lim="800000"/>
                <a:headEnd/>
                <a:tailEnd/>
              </a:ln>
              <a:effectLst/>
            </p:spPr>
            <p:txBody>
              <a:bodyPr>
                <a:spAutoFit/>
              </a:bodyPr>
              <a:lstStyle/>
              <a:p>
                <a:pPr>
                  <a:spcBef>
                    <a:spcPct val="50000"/>
                  </a:spcBef>
                </a:pPr>
                <a:r>
                  <a:rPr lang="en-US" altLang="zh-CN" b="1"/>
                  <a:t>q</a:t>
                </a:r>
              </a:p>
            </p:txBody>
          </p:sp>
          <p:sp>
            <p:nvSpPr>
              <p:cNvPr id="146509" name="Freeform 77"/>
              <p:cNvSpPr>
                <a:spLocks/>
              </p:cNvSpPr>
              <p:nvPr/>
            </p:nvSpPr>
            <p:spPr bwMode="auto">
              <a:xfrm>
                <a:off x="2304" y="3504"/>
                <a:ext cx="269" cy="202"/>
              </a:xfrm>
              <a:custGeom>
                <a:avLst/>
                <a:gdLst/>
                <a:ahLst/>
                <a:cxnLst>
                  <a:cxn ang="0">
                    <a:pos x="0" y="196"/>
                  </a:cxn>
                  <a:cxn ang="0">
                    <a:pos x="110" y="184"/>
                  </a:cxn>
                  <a:cxn ang="0">
                    <a:pos x="159" y="110"/>
                  </a:cxn>
                  <a:cxn ang="0">
                    <a:pos x="171" y="74"/>
                  </a:cxn>
                  <a:cxn ang="0">
                    <a:pos x="245" y="25"/>
                  </a:cxn>
                  <a:cxn ang="0">
                    <a:pos x="269" y="0"/>
                  </a:cxn>
                </a:cxnLst>
                <a:rect l="0" t="0" r="r" b="b"/>
                <a:pathLst>
                  <a:path w="269" h="202">
                    <a:moveTo>
                      <a:pt x="0" y="196"/>
                    </a:moveTo>
                    <a:cubicBezTo>
                      <a:pt x="37" y="192"/>
                      <a:pt x="78" y="202"/>
                      <a:pt x="110" y="184"/>
                    </a:cubicBezTo>
                    <a:cubicBezTo>
                      <a:pt x="136" y="170"/>
                      <a:pt x="150" y="138"/>
                      <a:pt x="159" y="110"/>
                    </a:cubicBezTo>
                    <a:cubicBezTo>
                      <a:pt x="163" y="98"/>
                      <a:pt x="162" y="83"/>
                      <a:pt x="171" y="74"/>
                    </a:cubicBezTo>
                    <a:cubicBezTo>
                      <a:pt x="192" y="53"/>
                      <a:pt x="225" y="46"/>
                      <a:pt x="245" y="25"/>
                    </a:cubicBezTo>
                    <a:cubicBezTo>
                      <a:pt x="253" y="17"/>
                      <a:pt x="261" y="8"/>
                      <a:pt x="269"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46510" name="Text Box 78"/>
              <p:cNvSpPr txBox="1">
                <a:spLocks noChangeArrowheads="1"/>
              </p:cNvSpPr>
              <p:nvPr/>
            </p:nvSpPr>
            <p:spPr bwMode="auto">
              <a:xfrm>
                <a:off x="2544" y="3360"/>
                <a:ext cx="192" cy="323"/>
              </a:xfrm>
              <a:prstGeom prst="rect">
                <a:avLst/>
              </a:prstGeom>
              <a:noFill/>
              <a:ln w="9525">
                <a:noFill/>
                <a:miter lim="800000"/>
                <a:headEnd/>
                <a:tailEnd/>
              </a:ln>
              <a:effectLst/>
            </p:spPr>
            <p:txBody>
              <a:bodyPr>
                <a:spAutoFit/>
              </a:bodyPr>
              <a:lstStyle/>
              <a:p>
                <a:pPr>
                  <a:spcBef>
                    <a:spcPct val="50000"/>
                  </a:spcBef>
                </a:pPr>
                <a:r>
                  <a:rPr lang="en-US" altLang="zh-CN" b="1"/>
                  <a:t>s</a:t>
                </a:r>
              </a:p>
            </p:txBody>
          </p:sp>
          <p:sp>
            <p:nvSpPr>
              <p:cNvPr id="146511" name="Line 79"/>
              <p:cNvSpPr>
                <a:spLocks noChangeShapeType="1"/>
              </p:cNvSpPr>
              <p:nvPr/>
            </p:nvSpPr>
            <p:spPr bwMode="auto">
              <a:xfrm>
                <a:off x="1968" y="2544"/>
                <a:ext cx="144" cy="144"/>
              </a:xfrm>
              <a:prstGeom prst="line">
                <a:avLst/>
              </a:prstGeom>
              <a:noFill/>
              <a:ln w="38100">
                <a:solidFill>
                  <a:schemeClr val="tx1"/>
                </a:solidFill>
                <a:prstDash val="sysDot"/>
                <a:miter lim="800000"/>
                <a:headEnd/>
                <a:tailEnd/>
              </a:ln>
              <a:effectLst/>
            </p:spPr>
            <p:txBody>
              <a:bodyPr wrap="none"/>
              <a:lstStyle/>
              <a:p>
                <a:endParaRPr lang="zh-CN" altLang="en-US"/>
              </a:p>
            </p:txBody>
          </p:sp>
          <p:sp>
            <p:nvSpPr>
              <p:cNvPr id="146512" name="AutoShape 80"/>
              <p:cNvSpPr>
                <a:spLocks noChangeArrowheads="1"/>
              </p:cNvSpPr>
              <p:nvPr/>
            </p:nvSpPr>
            <p:spPr bwMode="auto">
              <a:xfrm>
                <a:off x="576" y="3312"/>
                <a:ext cx="288" cy="192"/>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altLang="zh-CN" sz="1800" b="1"/>
                  <a:t>C</a:t>
                </a:r>
                <a:r>
                  <a:rPr lang="en-US" altLang="zh-CN" sz="1800" b="1" baseline="-25000"/>
                  <a:t>L</a:t>
                </a:r>
              </a:p>
            </p:txBody>
          </p:sp>
        </p:grpSp>
        <p:sp>
          <p:nvSpPr>
            <p:cNvPr id="146513" name="Text Box 81"/>
            <p:cNvSpPr txBox="1">
              <a:spLocks noChangeArrowheads="1"/>
            </p:cNvSpPr>
            <p:nvPr/>
          </p:nvSpPr>
          <p:spPr bwMode="auto">
            <a:xfrm>
              <a:off x="912" y="3936"/>
              <a:ext cx="1728"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33CC"/>
                  </a:solidFill>
                </a:rPr>
                <a:t>(a) S</a:t>
              </a:r>
              <a:r>
                <a:rPr lang="zh-CN" altLang="en-US" sz="2000" b="1">
                  <a:solidFill>
                    <a:srgbClr val="3333CC"/>
                  </a:solidFill>
                </a:rPr>
                <a:t>为</a:t>
              </a:r>
              <a:r>
                <a:rPr lang="en-US" altLang="zh-CN" sz="2000" b="1">
                  <a:solidFill>
                    <a:srgbClr val="3333CC"/>
                  </a:solidFill>
                </a:rPr>
                <a:t>P</a:t>
              </a:r>
              <a:r>
                <a:rPr lang="zh-CN" altLang="en-US" sz="2000" b="1">
                  <a:solidFill>
                    <a:srgbClr val="3333CC"/>
                  </a:solidFill>
                </a:rPr>
                <a:t>的直接前驱</a:t>
              </a:r>
            </a:p>
          </p:txBody>
        </p:sp>
      </p:grpSp>
      <p:grpSp>
        <p:nvGrpSpPr>
          <p:cNvPr id="146537" name="Group 105"/>
          <p:cNvGrpSpPr>
            <a:grpSpLocks/>
          </p:cNvGrpSpPr>
          <p:nvPr/>
        </p:nvGrpSpPr>
        <p:grpSpPr bwMode="auto">
          <a:xfrm>
            <a:off x="4932363" y="3048000"/>
            <a:ext cx="3906837" cy="3368675"/>
            <a:chOff x="3107" y="1920"/>
            <a:chExt cx="2461" cy="2122"/>
          </a:xfrm>
        </p:grpSpPr>
        <p:grpSp>
          <p:nvGrpSpPr>
            <p:cNvPr id="146515" name="Group 83"/>
            <p:cNvGrpSpPr>
              <a:grpSpLocks/>
            </p:cNvGrpSpPr>
            <p:nvPr/>
          </p:nvGrpSpPr>
          <p:grpSpPr bwMode="auto">
            <a:xfrm>
              <a:off x="3408" y="1920"/>
              <a:ext cx="1344" cy="1584"/>
              <a:chOff x="3216" y="1920"/>
              <a:chExt cx="1632" cy="1968"/>
            </a:xfrm>
          </p:grpSpPr>
          <p:sp>
            <p:nvSpPr>
              <p:cNvPr id="146516" name="AutoShape 84"/>
              <p:cNvSpPr>
                <a:spLocks noChangeArrowheads="1"/>
              </p:cNvSpPr>
              <p:nvPr/>
            </p:nvSpPr>
            <p:spPr bwMode="auto">
              <a:xfrm>
                <a:off x="3408" y="2976"/>
                <a:ext cx="288" cy="192"/>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altLang="zh-CN" sz="1800" b="1"/>
                  <a:t>C</a:t>
                </a:r>
                <a:r>
                  <a:rPr lang="en-US" altLang="zh-CN" sz="1800" b="1" baseline="-25000"/>
                  <a:t>L</a:t>
                </a:r>
              </a:p>
            </p:txBody>
          </p:sp>
          <p:sp>
            <p:nvSpPr>
              <p:cNvPr id="146517" name="Oval 85"/>
              <p:cNvSpPr>
                <a:spLocks noChangeArrowheads="1"/>
              </p:cNvSpPr>
              <p:nvPr/>
            </p:nvSpPr>
            <p:spPr bwMode="auto">
              <a:xfrm>
                <a:off x="4032" y="2112"/>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F</a:t>
                </a:r>
              </a:p>
            </p:txBody>
          </p:sp>
          <p:sp>
            <p:nvSpPr>
              <p:cNvPr id="146518" name="Oval 86"/>
              <p:cNvSpPr>
                <a:spLocks noChangeArrowheads="1"/>
              </p:cNvSpPr>
              <p:nvPr/>
            </p:nvSpPr>
            <p:spPr bwMode="auto">
              <a:xfrm>
                <a:off x="3744" y="2544"/>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C</a:t>
                </a:r>
              </a:p>
            </p:txBody>
          </p:sp>
          <p:sp>
            <p:nvSpPr>
              <p:cNvPr id="146519" name="Oval 87"/>
              <p:cNvSpPr>
                <a:spLocks noChangeArrowheads="1"/>
              </p:cNvSpPr>
              <p:nvPr/>
            </p:nvSpPr>
            <p:spPr bwMode="auto">
              <a:xfrm>
                <a:off x="4176" y="3264"/>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FF030F"/>
                    </a:solidFill>
                  </a:rPr>
                  <a:t>S</a:t>
                </a:r>
              </a:p>
            </p:txBody>
          </p:sp>
          <p:sp>
            <p:nvSpPr>
              <p:cNvPr id="146520" name="AutoShape 88"/>
              <p:cNvSpPr>
                <a:spLocks noChangeArrowheads="1"/>
              </p:cNvSpPr>
              <p:nvPr/>
            </p:nvSpPr>
            <p:spPr bwMode="auto">
              <a:xfrm>
                <a:off x="3840" y="3696"/>
                <a:ext cx="288" cy="192"/>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altLang="zh-CN" sz="1800" b="1"/>
                  <a:t>S</a:t>
                </a:r>
                <a:r>
                  <a:rPr lang="en-US" altLang="zh-CN" sz="1800" b="1" baseline="-25000"/>
                  <a:t>L</a:t>
                </a:r>
              </a:p>
            </p:txBody>
          </p:sp>
          <p:sp>
            <p:nvSpPr>
              <p:cNvPr id="146521" name="AutoShape 89"/>
              <p:cNvSpPr>
                <a:spLocks noChangeArrowheads="1"/>
              </p:cNvSpPr>
              <p:nvPr/>
            </p:nvSpPr>
            <p:spPr bwMode="auto">
              <a:xfrm>
                <a:off x="4560" y="3696"/>
                <a:ext cx="288" cy="192"/>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altLang="zh-CN" sz="1800" b="1">
                    <a:solidFill>
                      <a:srgbClr val="FF030F"/>
                    </a:solidFill>
                  </a:rPr>
                  <a:t>P</a:t>
                </a:r>
                <a:r>
                  <a:rPr lang="en-US" altLang="zh-CN" sz="1800" b="1" baseline="-25000">
                    <a:solidFill>
                      <a:srgbClr val="FF030F"/>
                    </a:solidFill>
                  </a:rPr>
                  <a:t>R</a:t>
                </a:r>
              </a:p>
            </p:txBody>
          </p:sp>
          <p:sp>
            <p:nvSpPr>
              <p:cNvPr id="146522" name="Line 90"/>
              <p:cNvSpPr>
                <a:spLocks noChangeShapeType="1"/>
              </p:cNvSpPr>
              <p:nvPr/>
            </p:nvSpPr>
            <p:spPr bwMode="auto">
              <a:xfrm flipH="1">
                <a:off x="3888" y="2304"/>
                <a:ext cx="192" cy="240"/>
              </a:xfrm>
              <a:prstGeom prst="line">
                <a:avLst/>
              </a:prstGeom>
              <a:noFill/>
              <a:ln w="9525">
                <a:solidFill>
                  <a:schemeClr val="tx1"/>
                </a:solidFill>
                <a:miter lim="800000"/>
                <a:headEnd/>
                <a:tailEnd/>
              </a:ln>
              <a:effectLst/>
            </p:spPr>
            <p:txBody>
              <a:bodyPr wrap="none"/>
              <a:lstStyle/>
              <a:p>
                <a:endParaRPr lang="zh-CN" altLang="en-US"/>
              </a:p>
            </p:txBody>
          </p:sp>
          <p:sp>
            <p:nvSpPr>
              <p:cNvPr id="146523" name="Line 91"/>
              <p:cNvSpPr>
                <a:spLocks noChangeShapeType="1"/>
              </p:cNvSpPr>
              <p:nvPr/>
            </p:nvSpPr>
            <p:spPr bwMode="auto">
              <a:xfrm flipH="1">
                <a:off x="3600" y="2736"/>
                <a:ext cx="192" cy="240"/>
              </a:xfrm>
              <a:prstGeom prst="line">
                <a:avLst/>
              </a:prstGeom>
              <a:noFill/>
              <a:ln w="9525">
                <a:solidFill>
                  <a:schemeClr val="tx1"/>
                </a:solidFill>
                <a:miter lim="800000"/>
                <a:headEnd/>
                <a:tailEnd/>
              </a:ln>
              <a:effectLst/>
            </p:spPr>
            <p:txBody>
              <a:bodyPr wrap="none"/>
              <a:lstStyle/>
              <a:p>
                <a:endParaRPr lang="zh-CN" altLang="en-US"/>
              </a:p>
            </p:txBody>
          </p:sp>
          <p:sp>
            <p:nvSpPr>
              <p:cNvPr id="146524" name="Line 92"/>
              <p:cNvSpPr>
                <a:spLocks noChangeShapeType="1"/>
              </p:cNvSpPr>
              <p:nvPr/>
            </p:nvSpPr>
            <p:spPr bwMode="auto">
              <a:xfrm>
                <a:off x="3936" y="2736"/>
                <a:ext cx="144" cy="192"/>
              </a:xfrm>
              <a:prstGeom prst="line">
                <a:avLst/>
              </a:prstGeom>
              <a:noFill/>
              <a:ln w="9525">
                <a:solidFill>
                  <a:schemeClr val="tx1"/>
                </a:solidFill>
                <a:miter lim="800000"/>
                <a:headEnd/>
                <a:tailEnd/>
              </a:ln>
              <a:effectLst/>
            </p:spPr>
            <p:txBody>
              <a:bodyPr wrap="none"/>
              <a:lstStyle/>
              <a:p>
                <a:endParaRPr lang="zh-CN" altLang="en-US"/>
              </a:p>
            </p:txBody>
          </p:sp>
          <p:sp>
            <p:nvSpPr>
              <p:cNvPr id="146525" name="Line 93"/>
              <p:cNvSpPr>
                <a:spLocks noChangeShapeType="1"/>
              </p:cNvSpPr>
              <p:nvPr/>
            </p:nvSpPr>
            <p:spPr bwMode="auto">
              <a:xfrm>
                <a:off x="4080" y="2928"/>
                <a:ext cx="96" cy="192"/>
              </a:xfrm>
              <a:prstGeom prst="line">
                <a:avLst/>
              </a:prstGeom>
              <a:noFill/>
              <a:ln w="38100">
                <a:solidFill>
                  <a:schemeClr val="tx1"/>
                </a:solidFill>
                <a:prstDash val="sysDot"/>
                <a:miter lim="800000"/>
                <a:headEnd/>
                <a:tailEnd/>
              </a:ln>
              <a:effectLst/>
            </p:spPr>
            <p:txBody>
              <a:bodyPr wrap="none"/>
              <a:lstStyle/>
              <a:p>
                <a:endParaRPr lang="zh-CN" altLang="en-US"/>
              </a:p>
            </p:txBody>
          </p:sp>
          <p:sp>
            <p:nvSpPr>
              <p:cNvPr id="146526" name="Line 94"/>
              <p:cNvSpPr>
                <a:spLocks noChangeShapeType="1"/>
              </p:cNvSpPr>
              <p:nvPr/>
            </p:nvSpPr>
            <p:spPr bwMode="auto">
              <a:xfrm>
                <a:off x="4176" y="3120"/>
                <a:ext cx="96" cy="144"/>
              </a:xfrm>
              <a:prstGeom prst="line">
                <a:avLst/>
              </a:prstGeom>
              <a:noFill/>
              <a:ln w="9525">
                <a:solidFill>
                  <a:schemeClr val="tx1"/>
                </a:solidFill>
                <a:miter lim="800000"/>
                <a:headEnd/>
                <a:tailEnd/>
              </a:ln>
              <a:effectLst/>
            </p:spPr>
            <p:txBody>
              <a:bodyPr wrap="none"/>
              <a:lstStyle/>
              <a:p>
                <a:endParaRPr lang="zh-CN" altLang="en-US"/>
              </a:p>
            </p:txBody>
          </p:sp>
          <p:sp>
            <p:nvSpPr>
              <p:cNvPr id="146527" name="Line 95"/>
              <p:cNvSpPr>
                <a:spLocks noChangeShapeType="1"/>
              </p:cNvSpPr>
              <p:nvPr/>
            </p:nvSpPr>
            <p:spPr bwMode="auto">
              <a:xfrm flipH="1">
                <a:off x="3984" y="3456"/>
                <a:ext cx="240" cy="240"/>
              </a:xfrm>
              <a:prstGeom prst="line">
                <a:avLst/>
              </a:prstGeom>
              <a:noFill/>
              <a:ln w="9525">
                <a:solidFill>
                  <a:schemeClr val="tx1"/>
                </a:solidFill>
                <a:miter lim="800000"/>
                <a:headEnd/>
                <a:tailEnd/>
              </a:ln>
              <a:effectLst/>
            </p:spPr>
            <p:txBody>
              <a:bodyPr wrap="none"/>
              <a:lstStyle/>
              <a:p>
                <a:endParaRPr lang="zh-CN" altLang="en-US"/>
              </a:p>
            </p:txBody>
          </p:sp>
          <p:sp>
            <p:nvSpPr>
              <p:cNvPr id="146528" name="Line 96"/>
              <p:cNvSpPr>
                <a:spLocks noChangeShapeType="1"/>
              </p:cNvSpPr>
              <p:nvPr/>
            </p:nvSpPr>
            <p:spPr bwMode="auto">
              <a:xfrm>
                <a:off x="4416" y="3456"/>
                <a:ext cx="288" cy="240"/>
              </a:xfrm>
              <a:prstGeom prst="line">
                <a:avLst/>
              </a:prstGeom>
              <a:noFill/>
              <a:ln w="9525">
                <a:solidFill>
                  <a:schemeClr val="tx1"/>
                </a:solidFill>
                <a:miter lim="800000"/>
                <a:headEnd/>
                <a:tailEnd/>
              </a:ln>
              <a:effectLst/>
            </p:spPr>
            <p:txBody>
              <a:bodyPr wrap="none"/>
              <a:lstStyle/>
              <a:p>
                <a:endParaRPr lang="zh-CN" altLang="en-US"/>
              </a:p>
            </p:txBody>
          </p:sp>
          <p:sp>
            <p:nvSpPr>
              <p:cNvPr id="146529" name="Freeform 97"/>
              <p:cNvSpPr>
                <a:spLocks/>
              </p:cNvSpPr>
              <p:nvPr/>
            </p:nvSpPr>
            <p:spPr bwMode="auto">
              <a:xfrm>
                <a:off x="4400" y="3162"/>
                <a:ext cx="257" cy="196"/>
              </a:xfrm>
              <a:custGeom>
                <a:avLst/>
                <a:gdLst/>
                <a:ahLst/>
                <a:cxnLst>
                  <a:cxn ang="0">
                    <a:pos x="0" y="159"/>
                  </a:cxn>
                  <a:cxn ang="0">
                    <a:pos x="134" y="122"/>
                  </a:cxn>
                  <a:cxn ang="0">
                    <a:pos x="147" y="37"/>
                  </a:cxn>
                  <a:cxn ang="0">
                    <a:pos x="257" y="0"/>
                  </a:cxn>
                </a:cxnLst>
                <a:rect l="0" t="0" r="r" b="b"/>
                <a:pathLst>
                  <a:path w="257" h="196">
                    <a:moveTo>
                      <a:pt x="0" y="159"/>
                    </a:moveTo>
                    <a:cubicBezTo>
                      <a:pt x="62" y="180"/>
                      <a:pt x="110" y="196"/>
                      <a:pt x="134" y="122"/>
                    </a:cubicBezTo>
                    <a:cubicBezTo>
                      <a:pt x="138" y="94"/>
                      <a:pt x="135" y="63"/>
                      <a:pt x="147" y="37"/>
                    </a:cubicBezTo>
                    <a:cubicBezTo>
                      <a:pt x="163" y="2"/>
                      <a:pt x="227" y="0"/>
                      <a:pt x="257"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46530" name="Line 98"/>
              <p:cNvSpPr>
                <a:spLocks noChangeShapeType="1"/>
              </p:cNvSpPr>
              <p:nvPr/>
            </p:nvSpPr>
            <p:spPr bwMode="auto">
              <a:xfrm>
                <a:off x="4272" y="2304"/>
                <a:ext cx="192" cy="144"/>
              </a:xfrm>
              <a:prstGeom prst="line">
                <a:avLst/>
              </a:prstGeom>
              <a:noFill/>
              <a:ln w="9525">
                <a:solidFill>
                  <a:schemeClr val="tx1"/>
                </a:solidFill>
                <a:miter lim="800000"/>
                <a:headEnd/>
                <a:tailEnd/>
              </a:ln>
              <a:effectLst/>
            </p:spPr>
            <p:txBody>
              <a:bodyPr wrap="none"/>
              <a:lstStyle/>
              <a:p>
                <a:endParaRPr lang="zh-CN" altLang="en-US"/>
              </a:p>
            </p:txBody>
          </p:sp>
          <p:sp>
            <p:nvSpPr>
              <p:cNvPr id="146531" name="Freeform 99"/>
              <p:cNvSpPr>
                <a:spLocks/>
              </p:cNvSpPr>
              <p:nvPr/>
            </p:nvSpPr>
            <p:spPr bwMode="auto">
              <a:xfrm>
                <a:off x="3640" y="2022"/>
                <a:ext cx="392" cy="184"/>
              </a:xfrm>
              <a:custGeom>
                <a:avLst/>
                <a:gdLst/>
                <a:ahLst/>
                <a:cxnLst>
                  <a:cxn ang="0">
                    <a:pos x="0" y="49"/>
                  </a:cxn>
                  <a:cxn ang="0">
                    <a:pos x="110" y="0"/>
                  </a:cxn>
                  <a:cxn ang="0">
                    <a:pos x="196" y="37"/>
                  </a:cxn>
                  <a:cxn ang="0">
                    <a:pos x="392" y="184"/>
                  </a:cxn>
                </a:cxnLst>
                <a:rect l="0" t="0" r="r" b="b"/>
                <a:pathLst>
                  <a:path w="392" h="184">
                    <a:moveTo>
                      <a:pt x="0" y="49"/>
                    </a:moveTo>
                    <a:cubicBezTo>
                      <a:pt x="37" y="25"/>
                      <a:pt x="69" y="13"/>
                      <a:pt x="110" y="0"/>
                    </a:cubicBezTo>
                    <a:cubicBezTo>
                      <a:pt x="148" y="9"/>
                      <a:pt x="168" y="8"/>
                      <a:pt x="196" y="37"/>
                    </a:cubicBezTo>
                    <a:cubicBezTo>
                      <a:pt x="267" y="109"/>
                      <a:pt x="272" y="184"/>
                      <a:pt x="392" y="18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46532" name="Freeform 100"/>
              <p:cNvSpPr>
                <a:spLocks/>
              </p:cNvSpPr>
              <p:nvPr/>
            </p:nvSpPr>
            <p:spPr bwMode="auto">
              <a:xfrm>
                <a:off x="3408" y="2352"/>
                <a:ext cx="392" cy="184"/>
              </a:xfrm>
              <a:custGeom>
                <a:avLst/>
                <a:gdLst/>
                <a:ahLst/>
                <a:cxnLst>
                  <a:cxn ang="0">
                    <a:pos x="0" y="49"/>
                  </a:cxn>
                  <a:cxn ang="0">
                    <a:pos x="110" y="0"/>
                  </a:cxn>
                  <a:cxn ang="0">
                    <a:pos x="196" y="37"/>
                  </a:cxn>
                  <a:cxn ang="0">
                    <a:pos x="392" y="184"/>
                  </a:cxn>
                </a:cxnLst>
                <a:rect l="0" t="0" r="r" b="b"/>
                <a:pathLst>
                  <a:path w="392" h="184">
                    <a:moveTo>
                      <a:pt x="0" y="49"/>
                    </a:moveTo>
                    <a:cubicBezTo>
                      <a:pt x="37" y="25"/>
                      <a:pt x="69" y="13"/>
                      <a:pt x="110" y="0"/>
                    </a:cubicBezTo>
                    <a:cubicBezTo>
                      <a:pt x="148" y="9"/>
                      <a:pt x="168" y="8"/>
                      <a:pt x="196" y="37"/>
                    </a:cubicBezTo>
                    <a:cubicBezTo>
                      <a:pt x="267" y="109"/>
                      <a:pt x="272" y="184"/>
                      <a:pt x="392" y="18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46533" name="Text Box 101"/>
              <p:cNvSpPr txBox="1">
                <a:spLocks noChangeArrowheads="1"/>
              </p:cNvSpPr>
              <p:nvPr/>
            </p:nvSpPr>
            <p:spPr bwMode="auto">
              <a:xfrm>
                <a:off x="3408" y="1920"/>
                <a:ext cx="192" cy="358"/>
              </a:xfrm>
              <a:prstGeom prst="rect">
                <a:avLst/>
              </a:prstGeom>
              <a:noFill/>
              <a:ln w="9525">
                <a:noFill/>
                <a:miter lim="800000"/>
                <a:headEnd/>
                <a:tailEnd/>
              </a:ln>
              <a:effectLst/>
            </p:spPr>
            <p:txBody>
              <a:bodyPr>
                <a:spAutoFit/>
              </a:bodyPr>
              <a:lstStyle/>
              <a:p>
                <a:pPr>
                  <a:spcBef>
                    <a:spcPct val="50000"/>
                  </a:spcBef>
                </a:pPr>
                <a:r>
                  <a:rPr lang="en-US" altLang="zh-CN" b="1"/>
                  <a:t>f</a:t>
                </a:r>
              </a:p>
            </p:txBody>
          </p:sp>
          <p:sp>
            <p:nvSpPr>
              <p:cNvPr id="146534" name="Text Box 102"/>
              <p:cNvSpPr txBox="1">
                <a:spLocks noChangeArrowheads="1"/>
              </p:cNvSpPr>
              <p:nvPr/>
            </p:nvSpPr>
            <p:spPr bwMode="auto">
              <a:xfrm>
                <a:off x="3216" y="2304"/>
                <a:ext cx="192" cy="358"/>
              </a:xfrm>
              <a:prstGeom prst="rect">
                <a:avLst/>
              </a:prstGeom>
              <a:noFill/>
              <a:ln w="9525">
                <a:noFill/>
                <a:miter lim="800000"/>
                <a:headEnd/>
                <a:tailEnd/>
              </a:ln>
              <a:effectLst/>
            </p:spPr>
            <p:txBody>
              <a:bodyPr>
                <a:spAutoFit/>
              </a:bodyPr>
              <a:lstStyle/>
              <a:p>
                <a:pPr>
                  <a:spcBef>
                    <a:spcPct val="50000"/>
                  </a:spcBef>
                </a:pPr>
                <a:r>
                  <a:rPr lang="en-US" altLang="zh-CN" b="1"/>
                  <a:t>c</a:t>
                </a:r>
              </a:p>
            </p:txBody>
          </p:sp>
          <p:sp>
            <p:nvSpPr>
              <p:cNvPr id="146535" name="Line 103"/>
              <p:cNvSpPr>
                <a:spLocks noChangeShapeType="1"/>
              </p:cNvSpPr>
              <p:nvPr/>
            </p:nvSpPr>
            <p:spPr bwMode="auto">
              <a:xfrm>
                <a:off x="4512" y="2496"/>
                <a:ext cx="144" cy="144"/>
              </a:xfrm>
              <a:prstGeom prst="line">
                <a:avLst/>
              </a:prstGeom>
              <a:noFill/>
              <a:ln w="38100">
                <a:solidFill>
                  <a:schemeClr val="tx1"/>
                </a:solidFill>
                <a:prstDash val="sysDot"/>
                <a:miter lim="800000"/>
                <a:headEnd/>
                <a:tailEnd/>
              </a:ln>
              <a:effectLst/>
            </p:spPr>
            <p:txBody>
              <a:bodyPr wrap="none"/>
              <a:lstStyle/>
              <a:p>
                <a:endParaRPr lang="zh-CN" altLang="en-US"/>
              </a:p>
            </p:txBody>
          </p:sp>
        </p:grpSp>
        <p:sp>
          <p:nvSpPr>
            <p:cNvPr id="146536" name="Text Box 104"/>
            <p:cNvSpPr txBox="1">
              <a:spLocks noChangeArrowheads="1"/>
            </p:cNvSpPr>
            <p:nvPr/>
          </p:nvSpPr>
          <p:spPr bwMode="auto">
            <a:xfrm>
              <a:off x="3107" y="3600"/>
              <a:ext cx="2461" cy="442"/>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33CC"/>
                  </a:solidFill>
                </a:rPr>
                <a:t>(b) </a:t>
              </a:r>
              <a:r>
                <a:rPr lang="zh-CN" altLang="en-US" sz="2000" b="1">
                  <a:solidFill>
                    <a:srgbClr val="3333CC"/>
                  </a:solidFill>
                </a:rPr>
                <a:t>将</a:t>
              </a:r>
              <a:r>
                <a:rPr lang="en-US" altLang="zh-CN" sz="2000" b="1">
                  <a:solidFill>
                    <a:srgbClr val="3333CC"/>
                  </a:solidFill>
                </a:rPr>
                <a:t>P</a:t>
              </a:r>
              <a:r>
                <a:rPr lang="zh-CN" altLang="en-US" sz="2000" b="1">
                  <a:solidFill>
                    <a:srgbClr val="3333CC"/>
                  </a:solidFill>
                </a:rPr>
                <a:t>的左子树改为</a:t>
              </a:r>
              <a:r>
                <a:rPr lang="en-US" altLang="zh-CN" sz="2000" b="1">
                  <a:solidFill>
                    <a:srgbClr val="3333CC"/>
                  </a:solidFill>
                </a:rPr>
                <a:t>f </a:t>
              </a:r>
              <a:r>
                <a:rPr lang="zh-CN" altLang="en-US" sz="2000" b="1">
                  <a:solidFill>
                    <a:srgbClr val="3333CC"/>
                  </a:solidFill>
                </a:rPr>
                <a:t>的左子，</a:t>
              </a:r>
            </a:p>
            <a:p>
              <a:r>
                <a:rPr lang="zh-CN" altLang="en-US" sz="2000" b="1">
                  <a:solidFill>
                    <a:srgbClr val="3333CC"/>
                  </a:solidFill>
                </a:rPr>
                <a:t>     将</a:t>
              </a:r>
              <a:r>
                <a:rPr lang="en-US" altLang="zh-CN" sz="2000" b="1">
                  <a:solidFill>
                    <a:srgbClr val="3333CC"/>
                  </a:solidFill>
                </a:rPr>
                <a:t>P</a:t>
              </a:r>
              <a:r>
                <a:rPr lang="zh-CN" altLang="en-US" sz="2000" b="1">
                  <a:solidFill>
                    <a:srgbClr val="3333CC"/>
                  </a:solidFill>
                </a:rPr>
                <a:t>的右子树改为</a:t>
              </a:r>
              <a:r>
                <a:rPr lang="en-US" altLang="zh-CN" sz="2000" b="1">
                  <a:solidFill>
                    <a:srgbClr val="3333CC"/>
                  </a:solidFill>
                </a:rPr>
                <a:t>S</a:t>
              </a:r>
              <a:r>
                <a:rPr lang="zh-CN" altLang="en-US" sz="2000" b="1">
                  <a:solidFill>
                    <a:srgbClr val="3333CC"/>
                  </a:solidFill>
                </a:rPr>
                <a:t>的右子树。</a:t>
              </a:r>
            </a:p>
          </p:txBody>
        </p:sp>
      </p:grpSp>
      <p:sp>
        <p:nvSpPr>
          <p:cNvPr id="146538" name="Rectangle 106"/>
          <p:cNvSpPr>
            <a:spLocks noChangeArrowheads="1"/>
          </p:cNvSpPr>
          <p:nvPr/>
        </p:nvSpPr>
        <p:spPr bwMode="auto">
          <a:xfrm>
            <a:off x="1042988" y="2349500"/>
            <a:ext cx="7069137" cy="457200"/>
          </a:xfrm>
          <a:prstGeom prst="rect">
            <a:avLst/>
          </a:prstGeom>
          <a:noFill/>
          <a:ln w="9525">
            <a:noFill/>
            <a:miter lim="800000"/>
            <a:headEnd/>
            <a:tailEnd/>
          </a:ln>
          <a:effectLst/>
        </p:spPr>
        <p:txBody>
          <a:bodyPr wrap="none">
            <a:spAutoFit/>
          </a:bodyPr>
          <a:lstStyle/>
          <a:p>
            <a:r>
              <a:rPr lang="en-US" altLang="zh-CN" b="1">
                <a:solidFill>
                  <a:srgbClr val="800000"/>
                </a:solidFill>
              </a:rPr>
              <a:t>f-&gt;lchild=p-&gt;lchild</a:t>
            </a:r>
            <a:r>
              <a:rPr lang="zh-CN" altLang="en-US" b="1">
                <a:solidFill>
                  <a:srgbClr val="800000"/>
                </a:solidFill>
              </a:rPr>
              <a:t>；</a:t>
            </a:r>
            <a:r>
              <a:rPr lang="en-US" altLang="zh-CN" b="1">
                <a:solidFill>
                  <a:srgbClr val="800000"/>
                </a:solidFill>
              </a:rPr>
              <a:t>s-&gt;rchild= p-&gt;rchild</a:t>
            </a:r>
            <a:r>
              <a:rPr lang="zh-CN" altLang="en-US" b="1">
                <a:solidFill>
                  <a:srgbClr val="800000"/>
                </a:solidFill>
              </a:rPr>
              <a:t>；</a:t>
            </a:r>
            <a:r>
              <a:rPr lang="en-US" altLang="zh-CN" b="1">
                <a:solidFill>
                  <a:srgbClr val="800000"/>
                </a:solidFill>
              </a:rPr>
              <a:t>free(p)</a:t>
            </a:r>
            <a:r>
              <a:rPr lang="zh-CN" altLang="en-US" b="1">
                <a:solidFill>
                  <a:srgbClr val="8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79"/>
                                        </p:tgtEl>
                                        <p:attrNameLst>
                                          <p:attrName>style.visibility</p:attrName>
                                        </p:attrNameLst>
                                      </p:cBhvr>
                                      <p:to>
                                        <p:strVal val="visible"/>
                                      </p:to>
                                    </p:set>
                                    <p:anim calcmode="lin" valueType="num">
                                      <p:cBhvr additive="base">
                                        <p:cTn id="7" dur="500" fill="hold"/>
                                        <p:tgtEl>
                                          <p:spTgt spid="146479"/>
                                        </p:tgtEl>
                                        <p:attrNameLst>
                                          <p:attrName>ppt_x</p:attrName>
                                        </p:attrNameLst>
                                      </p:cBhvr>
                                      <p:tavLst>
                                        <p:tav tm="0">
                                          <p:val>
                                            <p:strVal val="0-#ppt_w/2"/>
                                          </p:val>
                                        </p:tav>
                                        <p:tav tm="100000">
                                          <p:val>
                                            <p:strVal val="#ppt_x"/>
                                          </p:val>
                                        </p:tav>
                                      </p:tavLst>
                                    </p:anim>
                                    <p:anim calcmode="lin" valueType="num">
                                      <p:cBhvr additive="base">
                                        <p:cTn id="8" dur="500" fill="hold"/>
                                        <p:tgtEl>
                                          <p:spTgt spid="1464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6480"/>
                                        </p:tgtEl>
                                        <p:attrNameLst>
                                          <p:attrName>style.visibility</p:attrName>
                                        </p:attrNameLst>
                                      </p:cBhvr>
                                      <p:to>
                                        <p:strVal val="visible"/>
                                      </p:to>
                                    </p:set>
                                    <p:anim calcmode="lin" valueType="num">
                                      <p:cBhvr additive="base">
                                        <p:cTn id="13" dur="500" fill="hold"/>
                                        <p:tgtEl>
                                          <p:spTgt spid="146480"/>
                                        </p:tgtEl>
                                        <p:attrNameLst>
                                          <p:attrName>ppt_x</p:attrName>
                                        </p:attrNameLst>
                                      </p:cBhvr>
                                      <p:tavLst>
                                        <p:tav tm="0">
                                          <p:val>
                                            <p:strVal val="0-#ppt_w/2"/>
                                          </p:val>
                                        </p:tav>
                                        <p:tav tm="100000">
                                          <p:val>
                                            <p:strVal val="#ppt_x"/>
                                          </p:val>
                                        </p:tav>
                                      </p:tavLst>
                                    </p:anim>
                                    <p:anim calcmode="lin" valueType="num">
                                      <p:cBhvr additive="base">
                                        <p:cTn id="14" dur="500" fill="hold"/>
                                        <p:tgtEl>
                                          <p:spTgt spid="14648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46537"/>
                                        </p:tgtEl>
                                        <p:attrNameLst>
                                          <p:attrName>style.visibility</p:attrName>
                                        </p:attrNameLst>
                                      </p:cBhvr>
                                      <p:to>
                                        <p:strVal val="visible"/>
                                      </p:to>
                                    </p:set>
                                    <p:anim calcmode="lin" valueType="num">
                                      <p:cBhvr additive="base">
                                        <p:cTn id="19" dur="500" fill="hold"/>
                                        <p:tgtEl>
                                          <p:spTgt spid="146537"/>
                                        </p:tgtEl>
                                        <p:attrNameLst>
                                          <p:attrName>ppt_x</p:attrName>
                                        </p:attrNameLst>
                                      </p:cBhvr>
                                      <p:tavLst>
                                        <p:tav tm="0">
                                          <p:val>
                                            <p:strVal val="1+#ppt_w/2"/>
                                          </p:val>
                                        </p:tav>
                                        <p:tav tm="100000">
                                          <p:val>
                                            <p:strVal val="#ppt_x"/>
                                          </p:val>
                                        </p:tav>
                                      </p:tavLst>
                                    </p:anim>
                                    <p:anim calcmode="lin" valueType="num">
                                      <p:cBhvr additive="base">
                                        <p:cTn id="20" dur="500" fill="hold"/>
                                        <p:tgtEl>
                                          <p:spTgt spid="14653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6538"/>
                                        </p:tgtEl>
                                        <p:attrNameLst>
                                          <p:attrName>style.visibility</p:attrName>
                                        </p:attrNameLst>
                                      </p:cBhvr>
                                      <p:to>
                                        <p:strVal val="visible"/>
                                      </p:to>
                                    </p:set>
                                    <p:anim calcmode="lin" valueType="num">
                                      <p:cBhvr additive="base">
                                        <p:cTn id="25" dur="500" fill="hold"/>
                                        <p:tgtEl>
                                          <p:spTgt spid="146538"/>
                                        </p:tgtEl>
                                        <p:attrNameLst>
                                          <p:attrName>ppt_x</p:attrName>
                                        </p:attrNameLst>
                                      </p:cBhvr>
                                      <p:tavLst>
                                        <p:tav tm="0">
                                          <p:val>
                                            <p:strVal val="0-#ppt_w/2"/>
                                          </p:val>
                                        </p:tav>
                                        <p:tav tm="100000">
                                          <p:val>
                                            <p:strVal val="#ppt_x"/>
                                          </p:val>
                                        </p:tav>
                                      </p:tavLst>
                                    </p:anim>
                                    <p:anim calcmode="lin" valueType="num">
                                      <p:cBhvr additive="base">
                                        <p:cTn id="26" dur="500" fill="hold"/>
                                        <p:tgtEl>
                                          <p:spTgt spid="1465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79" grpId="0" autoUpdateAnimBg="0"/>
      <p:bldP spid="14653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68313" y="142875"/>
            <a:ext cx="7772400" cy="838200"/>
          </a:xfrm>
        </p:spPr>
        <p:txBody>
          <a:bodyPr/>
          <a:lstStyle/>
          <a:p>
            <a:r>
              <a:rPr lang="zh-CN" altLang="en-US" sz="3600">
                <a:solidFill>
                  <a:srgbClr val="FF030F"/>
                </a:solidFill>
              </a:rPr>
              <a:t>方法二：</a:t>
            </a:r>
          </a:p>
        </p:txBody>
      </p:sp>
      <p:sp>
        <p:nvSpPr>
          <p:cNvPr id="147460" name="Text Box 4"/>
          <p:cNvSpPr txBox="1">
            <a:spLocks noChangeArrowheads="1"/>
          </p:cNvSpPr>
          <p:nvPr/>
        </p:nvSpPr>
        <p:spPr bwMode="auto">
          <a:xfrm>
            <a:off x="323850" y="914400"/>
            <a:ext cx="8785225" cy="1373188"/>
          </a:xfrm>
          <a:prstGeom prst="rect">
            <a:avLst/>
          </a:prstGeom>
          <a:noFill/>
          <a:ln w="9525">
            <a:noFill/>
            <a:miter lim="800000"/>
            <a:headEnd/>
            <a:tailEnd/>
          </a:ln>
          <a:effectLst/>
        </p:spPr>
        <p:txBody>
          <a:bodyPr>
            <a:spAutoFit/>
          </a:bodyPr>
          <a:lstStyle/>
          <a:p>
            <a:r>
              <a:rPr lang="en-US" altLang="zh-CN" sz="2800" b="1">
                <a:solidFill>
                  <a:srgbClr val="800000"/>
                </a:solidFill>
                <a:latin typeface="仿宋_GB2312" pitchFamily="49" charset="-122"/>
                <a:ea typeface="仿宋_GB2312" pitchFamily="49" charset="-122"/>
              </a:rPr>
              <a:t>   </a:t>
            </a:r>
            <a:r>
              <a:rPr lang="zh-CN" altLang="en-US" sz="2800" b="1">
                <a:solidFill>
                  <a:srgbClr val="800000"/>
                </a:solidFill>
                <a:latin typeface="仿宋_GB2312" pitchFamily="49" charset="-122"/>
                <a:ea typeface="仿宋_GB2312" pitchFamily="49" charset="-122"/>
              </a:rPr>
              <a:t>找到</a:t>
            </a:r>
            <a:r>
              <a:rPr lang="en-US" altLang="zh-CN" sz="2800" b="1">
                <a:solidFill>
                  <a:srgbClr val="800000"/>
                </a:solidFill>
                <a:latin typeface="仿宋_GB2312" pitchFamily="49" charset="-122"/>
                <a:ea typeface="仿宋_GB2312" pitchFamily="49" charset="-122"/>
              </a:rPr>
              <a:t>p</a:t>
            </a:r>
            <a:r>
              <a:rPr lang="zh-CN" altLang="en-US" sz="2800" b="1">
                <a:solidFill>
                  <a:srgbClr val="800000"/>
                </a:solidFill>
                <a:latin typeface="仿宋_GB2312" pitchFamily="49" charset="-122"/>
                <a:ea typeface="仿宋_GB2312" pitchFamily="49" charset="-122"/>
              </a:rPr>
              <a:t>结点在中序序列中的直接前驱结点</a:t>
            </a:r>
            <a:r>
              <a:rPr lang="en-US" altLang="zh-CN" sz="2800" b="1">
                <a:solidFill>
                  <a:srgbClr val="800000"/>
                </a:solidFill>
                <a:latin typeface="仿宋_GB2312" pitchFamily="49" charset="-122"/>
                <a:ea typeface="仿宋_GB2312" pitchFamily="49" charset="-122"/>
              </a:rPr>
              <a:t>s(</a:t>
            </a:r>
            <a:r>
              <a:rPr lang="zh-CN" altLang="en-US" sz="2800" b="1">
                <a:solidFill>
                  <a:srgbClr val="800000"/>
                </a:solidFill>
                <a:latin typeface="仿宋_GB2312" pitchFamily="49" charset="-122"/>
                <a:ea typeface="仿宋_GB2312" pitchFamily="49" charset="-122"/>
              </a:rPr>
              <a:t>如图</a:t>
            </a:r>
            <a:r>
              <a:rPr lang="en-US" altLang="zh-CN" sz="2800" b="1">
                <a:solidFill>
                  <a:srgbClr val="800000"/>
                </a:solidFill>
                <a:latin typeface="仿宋_GB2312" pitchFamily="49" charset="-122"/>
                <a:ea typeface="仿宋_GB2312" pitchFamily="49" charset="-122"/>
              </a:rPr>
              <a:t>a</a:t>
            </a:r>
            <a:r>
              <a:rPr lang="zh-CN" altLang="en-US" sz="2800" b="1">
                <a:solidFill>
                  <a:srgbClr val="800000"/>
                </a:solidFill>
                <a:latin typeface="仿宋_GB2312" pitchFamily="49" charset="-122"/>
                <a:ea typeface="仿宋_GB2312" pitchFamily="49" charset="-122"/>
              </a:rPr>
              <a:t>所示</a:t>
            </a:r>
            <a:r>
              <a:rPr lang="en-US" altLang="zh-CN" sz="2800" b="1">
                <a:solidFill>
                  <a:srgbClr val="800000"/>
                </a:solidFill>
                <a:latin typeface="仿宋_GB2312" pitchFamily="49" charset="-122"/>
                <a:ea typeface="仿宋_GB2312" pitchFamily="49" charset="-122"/>
              </a:rPr>
              <a:t>),</a:t>
            </a:r>
            <a:r>
              <a:rPr lang="zh-CN" altLang="en-US" sz="2800" b="1">
                <a:solidFill>
                  <a:srgbClr val="800000"/>
                </a:solidFill>
                <a:latin typeface="仿宋_GB2312" pitchFamily="49" charset="-122"/>
                <a:ea typeface="仿宋_GB2312" pitchFamily="49" charset="-122"/>
              </a:rPr>
              <a:t>用</a:t>
            </a:r>
            <a:r>
              <a:rPr lang="en-US" altLang="zh-CN" sz="2800" b="1">
                <a:solidFill>
                  <a:srgbClr val="800000"/>
                </a:solidFill>
                <a:latin typeface="仿宋_GB2312" pitchFamily="49" charset="-122"/>
                <a:ea typeface="仿宋_GB2312" pitchFamily="49" charset="-122"/>
              </a:rPr>
              <a:t>s</a:t>
            </a:r>
            <a:r>
              <a:rPr lang="zh-CN" altLang="en-US" sz="2800" b="1">
                <a:solidFill>
                  <a:srgbClr val="800000"/>
                </a:solidFill>
                <a:latin typeface="仿宋_GB2312" pitchFamily="49" charset="-122"/>
                <a:ea typeface="仿宋_GB2312" pitchFamily="49" charset="-122"/>
              </a:rPr>
              <a:t>结点的值替代</a:t>
            </a:r>
            <a:r>
              <a:rPr lang="en-US" altLang="zh-CN" sz="2800" b="1">
                <a:solidFill>
                  <a:srgbClr val="800000"/>
                </a:solidFill>
                <a:latin typeface="仿宋_GB2312" pitchFamily="49" charset="-122"/>
                <a:ea typeface="仿宋_GB2312" pitchFamily="49" charset="-122"/>
              </a:rPr>
              <a:t>p</a:t>
            </a:r>
            <a:r>
              <a:rPr lang="zh-CN" altLang="en-US" sz="2800" b="1">
                <a:solidFill>
                  <a:srgbClr val="800000"/>
                </a:solidFill>
                <a:latin typeface="仿宋_GB2312" pitchFamily="49" charset="-122"/>
                <a:ea typeface="仿宋_GB2312" pitchFamily="49" charset="-122"/>
              </a:rPr>
              <a:t>结点的值</a:t>
            </a:r>
            <a:r>
              <a:rPr lang="en-US" altLang="zh-CN" sz="2800" b="1">
                <a:solidFill>
                  <a:srgbClr val="800000"/>
                </a:solidFill>
                <a:latin typeface="仿宋_GB2312" pitchFamily="49" charset="-122"/>
                <a:ea typeface="仿宋_GB2312" pitchFamily="49" charset="-122"/>
              </a:rPr>
              <a:t>,</a:t>
            </a:r>
            <a:r>
              <a:rPr lang="zh-CN" altLang="en-US" sz="2800" b="1">
                <a:solidFill>
                  <a:srgbClr val="800000"/>
                </a:solidFill>
                <a:latin typeface="仿宋_GB2312" pitchFamily="49" charset="-122"/>
                <a:ea typeface="仿宋_GB2312" pitchFamily="49" charset="-122"/>
              </a:rPr>
              <a:t>再将</a:t>
            </a:r>
            <a:r>
              <a:rPr lang="en-US" altLang="zh-CN" sz="2800" b="1">
                <a:solidFill>
                  <a:srgbClr val="800000"/>
                </a:solidFill>
                <a:latin typeface="仿宋_GB2312" pitchFamily="49" charset="-122"/>
                <a:ea typeface="仿宋_GB2312" pitchFamily="49" charset="-122"/>
              </a:rPr>
              <a:t>s</a:t>
            </a:r>
            <a:r>
              <a:rPr lang="zh-CN" altLang="en-US" sz="2800" b="1">
                <a:solidFill>
                  <a:srgbClr val="800000"/>
                </a:solidFill>
                <a:latin typeface="仿宋_GB2312" pitchFamily="49" charset="-122"/>
                <a:ea typeface="仿宋_GB2312" pitchFamily="49" charset="-122"/>
              </a:rPr>
              <a:t>结点删除</a:t>
            </a:r>
            <a:r>
              <a:rPr lang="en-US" altLang="zh-CN" sz="2800" b="1">
                <a:solidFill>
                  <a:srgbClr val="800000"/>
                </a:solidFill>
                <a:latin typeface="仿宋_GB2312" pitchFamily="49" charset="-122"/>
                <a:ea typeface="仿宋_GB2312" pitchFamily="49" charset="-122"/>
              </a:rPr>
              <a:t>,</a:t>
            </a:r>
            <a:r>
              <a:rPr lang="zh-CN" altLang="en-US" sz="2800" b="1">
                <a:solidFill>
                  <a:srgbClr val="800000"/>
                </a:solidFill>
                <a:latin typeface="仿宋_GB2312" pitchFamily="49" charset="-122"/>
                <a:ea typeface="仿宋_GB2312" pitchFamily="49" charset="-122"/>
              </a:rPr>
              <a:t>原</a:t>
            </a:r>
            <a:r>
              <a:rPr lang="en-US" altLang="zh-CN" sz="2800" b="1">
                <a:solidFill>
                  <a:srgbClr val="800000"/>
                </a:solidFill>
                <a:latin typeface="仿宋_GB2312" pitchFamily="49" charset="-122"/>
                <a:ea typeface="仿宋_GB2312" pitchFamily="49" charset="-122"/>
              </a:rPr>
              <a:t>s</a:t>
            </a:r>
            <a:r>
              <a:rPr lang="zh-CN" altLang="en-US" sz="2800" b="1">
                <a:solidFill>
                  <a:srgbClr val="800000"/>
                </a:solidFill>
                <a:latin typeface="仿宋_GB2312" pitchFamily="49" charset="-122"/>
                <a:ea typeface="仿宋_GB2312" pitchFamily="49" charset="-122"/>
              </a:rPr>
              <a:t>结点的左子树改为</a:t>
            </a:r>
            <a:r>
              <a:rPr lang="en-US" altLang="zh-CN" sz="2800" b="1">
                <a:solidFill>
                  <a:srgbClr val="800000"/>
                </a:solidFill>
                <a:latin typeface="仿宋_GB2312" pitchFamily="49" charset="-122"/>
                <a:ea typeface="仿宋_GB2312" pitchFamily="49" charset="-122"/>
              </a:rPr>
              <a:t>s</a:t>
            </a:r>
            <a:r>
              <a:rPr lang="zh-CN" altLang="en-US" sz="2800" b="1">
                <a:solidFill>
                  <a:srgbClr val="800000"/>
                </a:solidFill>
                <a:latin typeface="仿宋_GB2312" pitchFamily="49" charset="-122"/>
                <a:ea typeface="仿宋_GB2312" pitchFamily="49" charset="-122"/>
              </a:rPr>
              <a:t>的双亲结点</a:t>
            </a:r>
            <a:r>
              <a:rPr lang="en-US" altLang="zh-CN" sz="2800" b="1">
                <a:solidFill>
                  <a:srgbClr val="800000"/>
                </a:solidFill>
                <a:latin typeface="仿宋_GB2312" pitchFamily="49" charset="-122"/>
                <a:ea typeface="仿宋_GB2312" pitchFamily="49" charset="-122"/>
              </a:rPr>
              <a:t>q</a:t>
            </a:r>
            <a:r>
              <a:rPr lang="zh-CN" altLang="en-US" sz="2800" b="1">
                <a:solidFill>
                  <a:srgbClr val="800000"/>
                </a:solidFill>
                <a:latin typeface="仿宋_GB2312" pitchFamily="49" charset="-122"/>
                <a:ea typeface="仿宋_GB2312" pitchFamily="49" charset="-122"/>
              </a:rPr>
              <a:t>的右子树</a:t>
            </a:r>
            <a:r>
              <a:rPr lang="en-US" altLang="zh-CN" sz="2800" b="1">
                <a:solidFill>
                  <a:srgbClr val="800000"/>
                </a:solidFill>
                <a:latin typeface="仿宋_GB2312" pitchFamily="49" charset="-122"/>
                <a:ea typeface="仿宋_GB2312" pitchFamily="49" charset="-122"/>
              </a:rPr>
              <a:t>,</a:t>
            </a:r>
            <a:r>
              <a:rPr lang="zh-CN" altLang="en-US" sz="2800" b="1">
                <a:solidFill>
                  <a:srgbClr val="800000"/>
                </a:solidFill>
                <a:latin typeface="仿宋_GB2312" pitchFamily="49" charset="-122"/>
                <a:ea typeface="仿宋_GB2312" pitchFamily="49" charset="-122"/>
              </a:rPr>
              <a:t>如图</a:t>
            </a:r>
            <a:r>
              <a:rPr lang="en-US" altLang="zh-CN" sz="2800" b="1">
                <a:solidFill>
                  <a:srgbClr val="800000"/>
                </a:solidFill>
                <a:latin typeface="仿宋_GB2312" pitchFamily="49" charset="-122"/>
                <a:ea typeface="仿宋_GB2312" pitchFamily="49" charset="-122"/>
              </a:rPr>
              <a:t>(b)</a:t>
            </a:r>
            <a:r>
              <a:rPr lang="zh-CN" altLang="en-US" sz="2800" b="1">
                <a:solidFill>
                  <a:srgbClr val="800000"/>
                </a:solidFill>
                <a:latin typeface="仿宋_GB2312" pitchFamily="49" charset="-122"/>
                <a:ea typeface="仿宋_GB2312" pitchFamily="49" charset="-122"/>
              </a:rPr>
              <a:t>所示。    </a:t>
            </a:r>
            <a:endParaRPr lang="zh-CN" altLang="en-US" sz="2800" b="1">
              <a:solidFill>
                <a:srgbClr val="800000"/>
              </a:solidFill>
              <a:latin typeface="Arial Narrow" pitchFamily="34" charset="0"/>
              <a:ea typeface="仿宋_GB2312" pitchFamily="49" charset="-122"/>
            </a:endParaRPr>
          </a:p>
        </p:txBody>
      </p:sp>
      <p:grpSp>
        <p:nvGrpSpPr>
          <p:cNvPr id="147526" name="Group 70"/>
          <p:cNvGrpSpPr>
            <a:grpSpLocks/>
          </p:cNvGrpSpPr>
          <p:nvPr/>
        </p:nvGrpSpPr>
        <p:grpSpPr bwMode="auto">
          <a:xfrm>
            <a:off x="684213" y="2781300"/>
            <a:ext cx="3636962" cy="3402013"/>
            <a:chOff x="624" y="1933"/>
            <a:chExt cx="2064" cy="2143"/>
          </a:xfrm>
        </p:grpSpPr>
        <p:grpSp>
          <p:nvGrpSpPr>
            <p:cNvPr id="147462" name="Group 6"/>
            <p:cNvGrpSpPr>
              <a:grpSpLocks/>
            </p:cNvGrpSpPr>
            <p:nvPr/>
          </p:nvGrpSpPr>
          <p:grpSpPr bwMode="auto">
            <a:xfrm>
              <a:off x="624" y="1933"/>
              <a:ext cx="2064" cy="1805"/>
              <a:chOff x="336" y="1968"/>
              <a:chExt cx="2400" cy="2208"/>
            </a:xfrm>
          </p:grpSpPr>
          <p:sp>
            <p:nvSpPr>
              <p:cNvPr id="147463" name="Oval 7"/>
              <p:cNvSpPr>
                <a:spLocks noChangeArrowheads="1"/>
              </p:cNvSpPr>
              <p:nvPr/>
            </p:nvSpPr>
            <p:spPr bwMode="auto">
              <a:xfrm>
                <a:off x="1536" y="2160"/>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F</a:t>
                </a:r>
              </a:p>
            </p:txBody>
          </p:sp>
          <p:sp>
            <p:nvSpPr>
              <p:cNvPr id="147464" name="Oval 8"/>
              <p:cNvSpPr>
                <a:spLocks noChangeArrowheads="1"/>
              </p:cNvSpPr>
              <p:nvPr/>
            </p:nvSpPr>
            <p:spPr bwMode="auto">
              <a:xfrm>
                <a:off x="1248" y="2496"/>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FF030F"/>
                    </a:solidFill>
                  </a:rPr>
                  <a:t>P</a:t>
                </a:r>
              </a:p>
            </p:txBody>
          </p:sp>
          <p:sp>
            <p:nvSpPr>
              <p:cNvPr id="147465" name="Oval 9"/>
              <p:cNvSpPr>
                <a:spLocks noChangeArrowheads="1"/>
              </p:cNvSpPr>
              <p:nvPr/>
            </p:nvSpPr>
            <p:spPr bwMode="auto">
              <a:xfrm>
                <a:off x="960" y="2832"/>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C</a:t>
                </a:r>
              </a:p>
            </p:txBody>
          </p:sp>
          <p:sp>
            <p:nvSpPr>
              <p:cNvPr id="147466" name="AutoShape 10"/>
              <p:cNvSpPr>
                <a:spLocks noChangeArrowheads="1"/>
              </p:cNvSpPr>
              <p:nvPr/>
            </p:nvSpPr>
            <p:spPr bwMode="auto">
              <a:xfrm>
                <a:off x="1584" y="2880"/>
                <a:ext cx="288" cy="192"/>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altLang="zh-CN" sz="1800" b="1"/>
                  <a:t>P</a:t>
                </a:r>
                <a:r>
                  <a:rPr lang="en-US" altLang="zh-CN" sz="1800" b="1" baseline="-25000"/>
                  <a:t>R</a:t>
                </a:r>
              </a:p>
            </p:txBody>
          </p:sp>
          <p:sp>
            <p:nvSpPr>
              <p:cNvPr id="147467" name="Freeform 11"/>
              <p:cNvSpPr>
                <a:spLocks/>
              </p:cNvSpPr>
              <p:nvPr/>
            </p:nvSpPr>
            <p:spPr bwMode="auto">
              <a:xfrm>
                <a:off x="1152" y="2112"/>
                <a:ext cx="380" cy="131"/>
              </a:xfrm>
              <a:custGeom>
                <a:avLst/>
                <a:gdLst/>
                <a:ahLst/>
                <a:cxnLst>
                  <a:cxn ang="0">
                    <a:pos x="0" y="17"/>
                  </a:cxn>
                  <a:cxn ang="0">
                    <a:pos x="233" y="29"/>
                  </a:cxn>
                  <a:cxn ang="0">
                    <a:pos x="306" y="127"/>
                  </a:cxn>
                  <a:cxn ang="0">
                    <a:pos x="380" y="151"/>
                  </a:cxn>
                  <a:cxn ang="0">
                    <a:pos x="429" y="164"/>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47468" name="Text Box 12"/>
              <p:cNvSpPr txBox="1">
                <a:spLocks noChangeArrowheads="1"/>
              </p:cNvSpPr>
              <p:nvPr/>
            </p:nvSpPr>
            <p:spPr bwMode="auto">
              <a:xfrm>
                <a:off x="960" y="1968"/>
                <a:ext cx="192" cy="352"/>
              </a:xfrm>
              <a:prstGeom prst="rect">
                <a:avLst/>
              </a:prstGeom>
              <a:noFill/>
              <a:ln w="9525">
                <a:noFill/>
                <a:miter lim="800000"/>
                <a:headEnd/>
                <a:tailEnd/>
              </a:ln>
              <a:effectLst/>
            </p:spPr>
            <p:txBody>
              <a:bodyPr>
                <a:spAutoFit/>
              </a:bodyPr>
              <a:lstStyle/>
              <a:p>
                <a:pPr>
                  <a:spcBef>
                    <a:spcPct val="50000"/>
                  </a:spcBef>
                </a:pPr>
                <a:r>
                  <a:rPr lang="en-US" altLang="zh-CN" b="1"/>
                  <a:t>f</a:t>
                </a:r>
              </a:p>
            </p:txBody>
          </p:sp>
          <p:sp>
            <p:nvSpPr>
              <p:cNvPr id="147469" name="Freeform 13"/>
              <p:cNvSpPr>
                <a:spLocks/>
              </p:cNvSpPr>
              <p:nvPr/>
            </p:nvSpPr>
            <p:spPr bwMode="auto">
              <a:xfrm>
                <a:off x="864" y="2496"/>
                <a:ext cx="380" cy="131"/>
              </a:xfrm>
              <a:custGeom>
                <a:avLst/>
                <a:gdLst/>
                <a:ahLst/>
                <a:cxnLst>
                  <a:cxn ang="0">
                    <a:pos x="0" y="17"/>
                  </a:cxn>
                  <a:cxn ang="0">
                    <a:pos x="233" y="29"/>
                  </a:cxn>
                  <a:cxn ang="0">
                    <a:pos x="306" y="127"/>
                  </a:cxn>
                  <a:cxn ang="0">
                    <a:pos x="380" y="151"/>
                  </a:cxn>
                  <a:cxn ang="0">
                    <a:pos x="429" y="164"/>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47470" name="Text Box 14"/>
              <p:cNvSpPr txBox="1">
                <a:spLocks noChangeArrowheads="1"/>
              </p:cNvSpPr>
              <p:nvPr/>
            </p:nvSpPr>
            <p:spPr bwMode="auto">
              <a:xfrm>
                <a:off x="672" y="2303"/>
                <a:ext cx="192" cy="353"/>
              </a:xfrm>
              <a:prstGeom prst="rect">
                <a:avLst/>
              </a:prstGeom>
              <a:noFill/>
              <a:ln w="9525">
                <a:noFill/>
                <a:miter lim="800000"/>
                <a:headEnd/>
                <a:tailEnd/>
              </a:ln>
              <a:effectLst/>
            </p:spPr>
            <p:txBody>
              <a:bodyPr>
                <a:spAutoFit/>
              </a:bodyPr>
              <a:lstStyle/>
              <a:p>
                <a:pPr>
                  <a:spcBef>
                    <a:spcPct val="50000"/>
                  </a:spcBef>
                </a:pPr>
                <a:r>
                  <a:rPr lang="en-US" altLang="zh-CN" b="1"/>
                  <a:t>p</a:t>
                </a:r>
              </a:p>
            </p:txBody>
          </p:sp>
          <p:sp>
            <p:nvSpPr>
              <p:cNvPr id="147471" name="Freeform 15"/>
              <p:cNvSpPr>
                <a:spLocks/>
              </p:cNvSpPr>
              <p:nvPr/>
            </p:nvSpPr>
            <p:spPr bwMode="auto">
              <a:xfrm>
                <a:off x="528" y="2832"/>
                <a:ext cx="428" cy="83"/>
              </a:xfrm>
              <a:custGeom>
                <a:avLst/>
                <a:gdLst/>
                <a:ahLst/>
                <a:cxnLst>
                  <a:cxn ang="0">
                    <a:pos x="0" y="17"/>
                  </a:cxn>
                  <a:cxn ang="0">
                    <a:pos x="233" y="29"/>
                  </a:cxn>
                  <a:cxn ang="0">
                    <a:pos x="306" y="127"/>
                  </a:cxn>
                  <a:cxn ang="0">
                    <a:pos x="380" y="151"/>
                  </a:cxn>
                  <a:cxn ang="0">
                    <a:pos x="429" y="164"/>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47472" name="Text Box 16"/>
              <p:cNvSpPr txBox="1">
                <a:spLocks noChangeArrowheads="1"/>
              </p:cNvSpPr>
              <p:nvPr/>
            </p:nvSpPr>
            <p:spPr bwMode="auto">
              <a:xfrm>
                <a:off x="336" y="2640"/>
                <a:ext cx="288" cy="352"/>
              </a:xfrm>
              <a:prstGeom prst="rect">
                <a:avLst/>
              </a:prstGeom>
              <a:noFill/>
              <a:ln w="9525">
                <a:noFill/>
                <a:miter lim="800000"/>
                <a:headEnd/>
                <a:tailEnd/>
              </a:ln>
              <a:effectLst/>
            </p:spPr>
            <p:txBody>
              <a:bodyPr>
                <a:spAutoFit/>
              </a:bodyPr>
              <a:lstStyle/>
              <a:p>
                <a:pPr>
                  <a:spcBef>
                    <a:spcPct val="50000"/>
                  </a:spcBef>
                </a:pPr>
                <a:r>
                  <a:rPr lang="en-US" altLang="zh-CN" b="1"/>
                  <a:t>c</a:t>
                </a:r>
              </a:p>
            </p:txBody>
          </p:sp>
          <p:sp>
            <p:nvSpPr>
              <p:cNvPr id="147473" name="Line 17"/>
              <p:cNvSpPr>
                <a:spLocks noChangeShapeType="1"/>
              </p:cNvSpPr>
              <p:nvPr/>
            </p:nvSpPr>
            <p:spPr bwMode="auto">
              <a:xfrm flipH="1">
                <a:off x="1440" y="2352"/>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47474" name="Line 18"/>
              <p:cNvSpPr>
                <a:spLocks noChangeShapeType="1"/>
              </p:cNvSpPr>
              <p:nvPr/>
            </p:nvSpPr>
            <p:spPr bwMode="auto">
              <a:xfrm flipH="1">
                <a:off x="1152" y="2736"/>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47475" name="Line 19"/>
              <p:cNvSpPr>
                <a:spLocks noChangeShapeType="1"/>
              </p:cNvSpPr>
              <p:nvPr/>
            </p:nvSpPr>
            <p:spPr bwMode="auto">
              <a:xfrm flipH="1">
                <a:off x="768" y="3072"/>
                <a:ext cx="240" cy="240"/>
              </a:xfrm>
              <a:prstGeom prst="line">
                <a:avLst/>
              </a:prstGeom>
              <a:noFill/>
              <a:ln w="9525">
                <a:solidFill>
                  <a:schemeClr val="tx1"/>
                </a:solidFill>
                <a:miter lim="800000"/>
                <a:headEnd/>
                <a:tailEnd/>
              </a:ln>
              <a:effectLst/>
            </p:spPr>
            <p:txBody>
              <a:bodyPr wrap="none"/>
              <a:lstStyle/>
              <a:p>
                <a:endParaRPr lang="zh-CN" altLang="en-US"/>
              </a:p>
            </p:txBody>
          </p:sp>
          <p:sp>
            <p:nvSpPr>
              <p:cNvPr id="147476" name="Line 20"/>
              <p:cNvSpPr>
                <a:spLocks noChangeShapeType="1"/>
              </p:cNvSpPr>
              <p:nvPr/>
            </p:nvSpPr>
            <p:spPr bwMode="auto">
              <a:xfrm>
                <a:off x="1776" y="2352"/>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47477" name="Line 21"/>
              <p:cNvSpPr>
                <a:spLocks noChangeShapeType="1"/>
              </p:cNvSpPr>
              <p:nvPr/>
            </p:nvSpPr>
            <p:spPr bwMode="auto">
              <a:xfrm>
                <a:off x="1488" y="2688"/>
                <a:ext cx="192" cy="192"/>
              </a:xfrm>
              <a:prstGeom prst="line">
                <a:avLst/>
              </a:prstGeom>
              <a:noFill/>
              <a:ln w="9525">
                <a:solidFill>
                  <a:schemeClr val="tx1"/>
                </a:solidFill>
                <a:miter lim="800000"/>
                <a:headEnd/>
                <a:tailEnd/>
              </a:ln>
              <a:effectLst/>
            </p:spPr>
            <p:txBody>
              <a:bodyPr wrap="none"/>
              <a:lstStyle/>
              <a:p>
                <a:endParaRPr lang="zh-CN" altLang="en-US"/>
              </a:p>
            </p:txBody>
          </p:sp>
          <p:sp>
            <p:nvSpPr>
              <p:cNvPr id="147478" name="Line 22"/>
              <p:cNvSpPr>
                <a:spLocks noChangeShapeType="1"/>
              </p:cNvSpPr>
              <p:nvPr/>
            </p:nvSpPr>
            <p:spPr bwMode="auto">
              <a:xfrm>
                <a:off x="1152" y="3024"/>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47479" name="Line 23"/>
              <p:cNvSpPr>
                <a:spLocks noChangeShapeType="1"/>
              </p:cNvSpPr>
              <p:nvPr/>
            </p:nvSpPr>
            <p:spPr bwMode="auto">
              <a:xfrm>
                <a:off x="1344" y="3216"/>
                <a:ext cx="144" cy="96"/>
              </a:xfrm>
              <a:prstGeom prst="line">
                <a:avLst/>
              </a:prstGeom>
              <a:noFill/>
              <a:ln w="38100">
                <a:solidFill>
                  <a:schemeClr val="tx1"/>
                </a:solidFill>
                <a:prstDash val="sysDot"/>
                <a:miter lim="800000"/>
                <a:headEnd/>
                <a:tailEnd/>
              </a:ln>
              <a:effectLst/>
            </p:spPr>
            <p:txBody>
              <a:bodyPr wrap="none"/>
              <a:lstStyle/>
              <a:p>
                <a:endParaRPr lang="zh-CN" altLang="en-US"/>
              </a:p>
            </p:txBody>
          </p:sp>
          <p:sp>
            <p:nvSpPr>
              <p:cNvPr id="147480" name="Oval 24"/>
              <p:cNvSpPr>
                <a:spLocks noChangeArrowheads="1"/>
              </p:cNvSpPr>
              <p:nvPr/>
            </p:nvSpPr>
            <p:spPr bwMode="auto">
              <a:xfrm>
                <a:off x="2064" y="3648"/>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FF030F"/>
                    </a:solidFill>
                  </a:rPr>
                  <a:t>S</a:t>
                </a:r>
              </a:p>
            </p:txBody>
          </p:sp>
          <p:sp>
            <p:nvSpPr>
              <p:cNvPr id="147481" name="Oval 25"/>
              <p:cNvSpPr>
                <a:spLocks noChangeArrowheads="1"/>
              </p:cNvSpPr>
              <p:nvPr/>
            </p:nvSpPr>
            <p:spPr bwMode="auto">
              <a:xfrm>
                <a:off x="1680" y="3360"/>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Q</a:t>
                </a:r>
              </a:p>
            </p:txBody>
          </p:sp>
          <p:sp>
            <p:nvSpPr>
              <p:cNvPr id="147482" name="AutoShape 26"/>
              <p:cNvSpPr>
                <a:spLocks noChangeArrowheads="1"/>
              </p:cNvSpPr>
              <p:nvPr/>
            </p:nvSpPr>
            <p:spPr bwMode="auto">
              <a:xfrm>
                <a:off x="1296" y="3648"/>
                <a:ext cx="288" cy="192"/>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altLang="zh-CN" sz="1800" b="1"/>
                  <a:t>Q</a:t>
                </a:r>
                <a:r>
                  <a:rPr lang="en-US" altLang="zh-CN" sz="1800" b="1" baseline="-25000"/>
                  <a:t>L</a:t>
                </a:r>
              </a:p>
            </p:txBody>
          </p:sp>
          <p:sp>
            <p:nvSpPr>
              <p:cNvPr id="147483" name="AutoShape 27"/>
              <p:cNvSpPr>
                <a:spLocks noChangeArrowheads="1"/>
              </p:cNvSpPr>
              <p:nvPr/>
            </p:nvSpPr>
            <p:spPr bwMode="auto">
              <a:xfrm>
                <a:off x="1728" y="3984"/>
                <a:ext cx="288" cy="192"/>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altLang="zh-CN" sz="1800" b="1">
                    <a:solidFill>
                      <a:srgbClr val="FF030F"/>
                    </a:solidFill>
                  </a:rPr>
                  <a:t>S</a:t>
                </a:r>
                <a:r>
                  <a:rPr lang="en-US" altLang="zh-CN" sz="1800" b="1" baseline="-25000">
                    <a:solidFill>
                      <a:srgbClr val="FF030F"/>
                    </a:solidFill>
                  </a:rPr>
                  <a:t>L</a:t>
                </a:r>
              </a:p>
            </p:txBody>
          </p:sp>
          <p:sp>
            <p:nvSpPr>
              <p:cNvPr id="147484" name="Line 28"/>
              <p:cNvSpPr>
                <a:spLocks noChangeShapeType="1"/>
              </p:cNvSpPr>
              <p:nvPr/>
            </p:nvSpPr>
            <p:spPr bwMode="auto">
              <a:xfrm>
                <a:off x="1584" y="3360"/>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47485" name="Line 29"/>
              <p:cNvSpPr>
                <a:spLocks noChangeShapeType="1"/>
              </p:cNvSpPr>
              <p:nvPr/>
            </p:nvSpPr>
            <p:spPr bwMode="auto">
              <a:xfrm flipH="1">
                <a:off x="1488" y="3552"/>
                <a:ext cx="192" cy="96"/>
              </a:xfrm>
              <a:prstGeom prst="line">
                <a:avLst/>
              </a:prstGeom>
              <a:noFill/>
              <a:ln w="9525">
                <a:solidFill>
                  <a:schemeClr val="tx1"/>
                </a:solidFill>
                <a:miter lim="800000"/>
                <a:headEnd/>
                <a:tailEnd/>
              </a:ln>
              <a:effectLst/>
            </p:spPr>
            <p:txBody>
              <a:bodyPr wrap="none"/>
              <a:lstStyle/>
              <a:p>
                <a:endParaRPr lang="zh-CN" altLang="en-US"/>
              </a:p>
            </p:txBody>
          </p:sp>
          <p:sp>
            <p:nvSpPr>
              <p:cNvPr id="147486" name="Line 30"/>
              <p:cNvSpPr>
                <a:spLocks noChangeShapeType="1"/>
              </p:cNvSpPr>
              <p:nvPr/>
            </p:nvSpPr>
            <p:spPr bwMode="auto">
              <a:xfrm flipH="1">
                <a:off x="1872" y="3840"/>
                <a:ext cx="192" cy="144"/>
              </a:xfrm>
              <a:prstGeom prst="line">
                <a:avLst/>
              </a:prstGeom>
              <a:noFill/>
              <a:ln w="9525">
                <a:solidFill>
                  <a:schemeClr val="tx1"/>
                </a:solidFill>
                <a:miter lim="800000"/>
                <a:headEnd/>
                <a:tailEnd/>
              </a:ln>
              <a:effectLst/>
            </p:spPr>
            <p:txBody>
              <a:bodyPr wrap="none"/>
              <a:lstStyle/>
              <a:p>
                <a:endParaRPr lang="zh-CN" altLang="en-US"/>
              </a:p>
            </p:txBody>
          </p:sp>
          <p:sp>
            <p:nvSpPr>
              <p:cNvPr id="147487" name="Line 31"/>
              <p:cNvSpPr>
                <a:spLocks noChangeShapeType="1"/>
              </p:cNvSpPr>
              <p:nvPr/>
            </p:nvSpPr>
            <p:spPr bwMode="auto">
              <a:xfrm>
                <a:off x="1920" y="3552"/>
                <a:ext cx="192" cy="144"/>
              </a:xfrm>
              <a:prstGeom prst="line">
                <a:avLst/>
              </a:prstGeom>
              <a:noFill/>
              <a:ln w="9525">
                <a:solidFill>
                  <a:schemeClr val="tx1"/>
                </a:solidFill>
                <a:miter lim="800000"/>
                <a:headEnd/>
                <a:tailEnd/>
              </a:ln>
              <a:effectLst/>
            </p:spPr>
            <p:txBody>
              <a:bodyPr wrap="none"/>
              <a:lstStyle/>
              <a:p>
                <a:endParaRPr lang="zh-CN" altLang="en-US"/>
              </a:p>
            </p:txBody>
          </p:sp>
          <p:sp>
            <p:nvSpPr>
              <p:cNvPr id="147488" name="Freeform 32"/>
              <p:cNvSpPr>
                <a:spLocks/>
              </p:cNvSpPr>
              <p:nvPr/>
            </p:nvSpPr>
            <p:spPr bwMode="auto">
              <a:xfrm>
                <a:off x="1912" y="3223"/>
                <a:ext cx="269" cy="202"/>
              </a:xfrm>
              <a:custGeom>
                <a:avLst/>
                <a:gdLst/>
                <a:ahLst/>
                <a:cxnLst>
                  <a:cxn ang="0">
                    <a:pos x="0" y="196"/>
                  </a:cxn>
                  <a:cxn ang="0">
                    <a:pos x="110" y="184"/>
                  </a:cxn>
                  <a:cxn ang="0">
                    <a:pos x="159" y="110"/>
                  </a:cxn>
                  <a:cxn ang="0">
                    <a:pos x="171" y="74"/>
                  </a:cxn>
                  <a:cxn ang="0">
                    <a:pos x="245" y="25"/>
                  </a:cxn>
                  <a:cxn ang="0">
                    <a:pos x="269" y="0"/>
                  </a:cxn>
                </a:cxnLst>
                <a:rect l="0" t="0" r="r" b="b"/>
                <a:pathLst>
                  <a:path w="269" h="202">
                    <a:moveTo>
                      <a:pt x="0" y="196"/>
                    </a:moveTo>
                    <a:cubicBezTo>
                      <a:pt x="37" y="192"/>
                      <a:pt x="78" y="202"/>
                      <a:pt x="110" y="184"/>
                    </a:cubicBezTo>
                    <a:cubicBezTo>
                      <a:pt x="136" y="170"/>
                      <a:pt x="150" y="138"/>
                      <a:pt x="159" y="110"/>
                    </a:cubicBezTo>
                    <a:cubicBezTo>
                      <a:pt x="163" y="98"/>
                      <a:pt x="162" y="83"/>
                      <a:pt x="171" y="74"/>
                    </a:cubicBezTo>
                    <a:cubicBezTo>
                      <a:pt x="192" y="53"/>
                      <a:pt x="225" y="46"/>
                      <a:pt x="245" y="25"/>
                    </a:cubicBezTo>
                    <a:cubicBezTo>
                      <a:pt x="253" y="17"/>
                      <a:pt x="261" y="8"/>
                      <a:pt x="269"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47489" name="Text Box 33"/>
              <p:cNvSpPr txBox="1">
                <a:spLocks noChangeArrowheads="1"/>
              </p:cNvSpPr>
              <p:nvPr/>
            </p:nvSpPr>
            <p:spPr bwMode="auto">
              <a:xfrm>
                <a:off x="2160" y="3024"/>
                <a:ext cx="192" cy="352"/>
              </a:xfrm>
              <a:prstGeom prst="rect">
                <a:avLst/>
              </a:prstGeom>
              <a:noFill/>
              <a:ln w="9525">
                <a:noFill/>
                <a:miter lim="800000"/>
                <a:headEnd/>
                <a:tailEnd/>
              </a:ln>
              <a:effectLst/>
            </p:spPr>
            <p:txBody>
              <a:bodyPr>
                <a:spAutoFit/>
              </a:bodyPr>
              <a:lstStyle/>
              <a:p>
                <a:pPr>
                  <a:spcBef>
                    <a:spcPct val="50000"/>
                  </a:spcBef>
                </a:pPr>
                <a:r>
                  <a:rPr lang="en-US" altLang="zh-CN" b="1"/>
                  <a:t>q</a:t>
                </a:r>
              </a:p>
            </p:txBody>
          </p:sp>
          <p:sp>
            <p:nvSpPr>
              <p:cNvPr id="147490" name="Freeform 34"/>
              <p:cNvSpPr>
                <a:spLocks/>
              </p:cNvSpPr>
              <p:nvPr/>
            </p:nvSpPr>
            <p:spPr bwMode="auto">
              <a:xfrm>
                <a:off x="2304" y="3504"/>
                <a:ext cx="269" cy="202"/>
              </a:xfrm>
              <a:custGeom>
                <a:avLst/>
                <a:gdLst/>
                <a:ahLst/>
                <a:cxnLst>
                  <a:cxn ang="0">
                    <a:pos x="0" y="196"/>
                  </a:cxn>
                  <a:cxn ang="0">
                    <a:pos x="110" y="184"/>
                  </a:cxn>
                  <a:cxn ang="0">
                    <a:pos x="159" y="110"/>
                  </a:cxn>
                  <a:cxn ang="0">
                    <a:pos x="171" y="74"/>
                  </a:cxn>
                  <a:cxn ang="0">
                    <a:pos x="245" y="25"/>
                  </a:cxn>
                  <a:cxn ang="0">
                    <a:pos x="269" y="0"/>
                  </a:cxn>
                </a:cxnLst>
                <a:rect l="0" t="0" r="r" b="b"/>
                <a:pathLst>
                  <a:path w="269" h="202">
                    <a:moveTo>
                      <a:pt x="0" y="196"/>
                    </a:moveTo>
                    <a:cubicBezTo>
                      <a:pt x="37" y="192"/>
                      <a:pt x="78" y="202"/>
                      <a:pt x="110" y="184"/>
                    </a:cubicBezTo>
                    <a:cubicBezTo>
                      <a:pt x="136" y="170"/>
                      <a:pt x="150" y="138"/>
                      <a:pt x="159" y="110"/>
                    </a:cubicBezTo>
                    <a:cubicBezTo>
                      <a:pt x="163" y="98"/>
                      <a:pt x="162" y="83"/>
                      <a:pt x="171" y="74"/>
                    </a:cubicBezTo>
                    <a:cubicBezTo>
                      <a:pt x="192" y="53"/>
                      <a:pt x="225" y="46"/>
                      <a:pt x="245" y="25"/>
                    </a:cubicBezTo>
                    <a:cubicBezTo>
                      <a:pt x="253" y="17"/>
                      <a:pt x="261" y="8"/>
                      <a:pt x="269"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47491" name="Text Box 35"/>
              <p:cNvSpPr txBox="1">
                <a:spLocks noChangeArrowheads="1"/>
              </p:cNvSpPr>
              <p:nvPr/>
            </p:nvSpPr>
            <p:spPr bwMode="auto">
              <a:xfrm>
                <a:off x="2544" y="3360"/>
                <a:ext cx="192" cy="353"/>
              </a:xfrm>
              <a:prstGeom prst="rect">
                <a:avLst/>
              </a:prstGeom>
              <a:noFill/>
              <a:ln w="9525">
                <a:noFill/>
                <a:miter lim="800000"/>
                <a:headEnd/>
                <a:tailEnd/>
              </a:ln>
              <a:effectLst/>
            </p:spPr>
            <p:txBody>
              <a:bodyPr>
                <a:spAutoFit/>
              </a:bodyPr>
              <a:lstStyle/>
              <a:p>
                <a:pPr>
                  <a:spcBef>
                    <a:spcPct val="50000"/>
                  </a:spcBef>
                </a:pPr>
                <a:r>
                  <a:rPr lang="en-US" altLang="zh-CN" b="1"/>
                  <a:t>s</a:t>
                </a:r>
              </a:p>
            </p:txBody>
          </p:sp>
          <p:sp>
            <p:nvSpPr>
              <p:cNvPr id="147492" name="Line 36"/>
              <p:cNvSpPr>
                <a:spLocks noChangeShapeType="1"/>
              </p:cNvSpPr>
              <p:nvPr/>
            </p:nvSpPr>
            <p:spPr bwMode="auto">
              <a:xfrm>
                <a:off x="1968" y="2544"/>
                <a:ext cx="144" cy="144"/>
              </a:xfrm>
              <a:prstGeom prst="line">
                <a:avLst/>
              </a:prstGeom>
              <a:noFill/>
              <a:ln w="38100">
                <a:solidFill>
                  <a:schemeClr val="tx1"/>
                </a:solidFill>
                <a:prstDash val="sysDot"/>
                <a:miter lim="800000"/>
                <a:headEnd/>
                <a:tailEnd/>
              </a:ln>
              <a:effectLst/>
            </p:spPr>
            <p:txBody>
              <a:bodyPr wrap="none"/>
              <a:lstStyle/>
              <a:p>
                <a:endParaRPr lang="zh-CN" altLang="en-US"/>
              </a:p>
            </p:txBody>
          </p:sp>
          <p:sp>
            <p:nvSpPr>
              <p:cNvPr id="147493" name="AutoShape 37"/>
              <p:cNvSpPr>
                <a:spLocks noChangeArrowheads="1"/>
              </p:cNvSpPr>
              <p:nvPr/>
            </p:nvSpPr>
            <p:spPr bwMode="auto">
              <a:xfrm>
                <a:off x="576" y="3312"/>
                <a:ext cx="288" cy="192"/>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altLang="zh-CN" sz="1800" b="1"/>
                  <a:t>C</a:t>
                </a:r>
                <a:r>
                  <a:rPr lang="en-US" altLang="zh-CN" sz="1800" b="1" baseline="-25000"/>
                  <a:t>L</a:t>
                </a:r>
              </a:p>
            </p:txBody>
          </p:sp>
        </p:grpSp>
        <p:sp>
          <p:nvSpPr>
            <p:cNvPr id="147494" name="Text Box 38"/>
            <p:cNvSpPr txBox="1">
              <a:spLocks noChangeArrowheads="1"/>
            </p:cNvSpPr>
            <p:nvPr/>
          </p:nvSpPr>
          <p:spPr bwMode="auto">
            <a:xfrm>
              <a:off x="864" y="3826"/>
              <a:ext cx="1728"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33CC"/>
                  </a:solidFill>
                </a:rPr>
                <a:t>(a) S</a:t>
              </a:r>
              <a:r>
                <a:rPr lang="zh-CN" altLang="en-US" sz="2000" b="1">
                  <a:solidFill>
                    <a:srgbClr val="3333CC"/>
                  </a:solidFill>
                </a:rPr>
                <a:t>为</a:t>
              </a:r>
              <a:r>
                <a:rPr lang="en-US" altLang="zh-CN" sz="2000" b="1">
                  <a:solidFill>
                    <a:srgbClr val="3333CC"/>
                  </a:solidFill>
                </a:rPr>
                <a:t>P</a:t>
              </a:r>
              <a:r>
                <a:rPr lang="zh-CN" altLang="en-US" sz="2000" b="1">
                  <a:solidFill>
                    <a:srgbClr val="3333CC"/>
                  </a:solidFill>
                </a:rPr>
                <a:t>的直接前驱</a:t>
              </a:r>
            </a:p>
          </p:txBody>
        </p:sp>
      </p:grpSp>
      <p:grpSp>
        <p:nvGrpSpPr>
          <p:cNvPr id="147525" name="Group 69"/>
          <p:cNvGrpSpPr>
            <a:grpSpLocks/>
          </p:cNvGrpSpPr>
          <p:nvPr/>
        </p:nvGrpSpPr>
        <p:grpSpPr bwMode="auto">
          <a:xfrm>
            <a:off x="4495800" y="2852738"/>
            <a:ext cx="4648200" cy="3308350"/>
            <a:chOff x="2832" y="1981"/>
            <a:chExt cx="2784" cy="2084"/>
          </a:xfrm>
        </p:grpSpPr>
        <p:sp>
          <p:nvSpPr>
            <p:cNvPr id="147496" name="Text Box 40"/>
            <p:cNvSpPr txBox="1">
              <a:spLocks noChangeArrowheads="1"/>
            </p:cNvSpPr>
            <p:nvPr/>
          </p:nvSpPr>
          <p:spPr bwMode="auto">
            <a:xfrm>
              <a:off x="2832" y="3661"/>
              <a:ext cx="2784" cy="404"/>
            </a:xfrm>
            <a:prstGeom prst="rect">
              <a:avLst/>
            </a:prstGeom>
            <a:noFill/>
            <a:ln w="9525">
              <a:noFill/>
              <a:miter lim="800000"/>
              <a:headEnd/>
              <a:tailEnd/>
            </a:ln>
            <a:effectLst/>
          </p:spPr>
          <p:txBody>
            <a:bodyPr>
              <a:spAutoFit/>
            </a:bodyPr>
            <a:lstStyle/>
            <a:p>
              <a:pPr>
                <a:spcBef>
                  <a:spcPct val="50000"/>
                </a:spcBef>
              </a:pPr>
              <a:r>
                <a:rPr lang="en-US" altLang="zh-CN" sz="1800" b="1">
                  <a:solidFill>
                    <a:srgbClr val="3333CC"/>
                  </a:solidFill>
                </a:rPr>
                <a:t>(b) </a:t>
              </a:r>
              <a:r>
                <a:rPr lang="zh-CN" altLang="en-US" sz="1800" b="1">
                  <a:solidFill>
                    <a:srgbClr val="3333CC"/>
                  </a:solidFill>
                </a:rPr>
                <a:t>将原</a:t>
              </a:r>
              <a:r>
                <a:rPr lang="en-US" altLang="zh-CN" sz="1800" b="1">
                  <a:solidFill>
                    <a:srgbClr val="3333CC"/>
                  </a:solidFill>
                </a:rPr>
                <a:t>P</a:t>
              </a:r>
              <a:r>
                <a:rPr lang="zh-CN" altLang="en-US" sz="1800" b="1">
                  <a:solidFill>
                    <a:srgbClr val="3333CC"/>
                  </a:solidFill>
                </a:rPr>
                <a:t>结点的值改为</a:t>
              </a:r>
              <a:r>
                <a:rPr lang="en-US" altLang="zh-CN" sz="1800" b="1">
                  <a:solidFill>
                    <a:srgbClr val="3333CC"/>
                  </a:solidFill>
                </a:rPr>
                <a:t>S</a:t>
              </a:r>
              <a:r>
                <a:rPr lang="zh-CN" altLang="en-US" sz="1800" b="1">
                  <a:solidFill>
                    <a:srgbClr val="3333CC"/>
                  </a:solidFill>
                </a:rPr>
                <a:t>结点的值，删除原</a:t>
              </a:r>
              <a:r>
                <a:rPr lang="en-US" altLang="zh-CN" sz="1800" b="1">
                  <a:solidFill>
                    <a:srgbClr val="3333CC"/>
                  </a:solidFill>
                </a:rPr>
                <a:t>S</a:t>
              </a:r>
              <a:r>
                <a:rPr lang="zh-CN" altLang="en-US" sz="1800" b="1">
                  <a:solidFill>
                    <a:srgbClr val="3333CC"/>
                  </a:solidFill>
                </a:rPr>
                <a:t>结点并将原</a:t>
              </a:r>
              <a:r>
                <a:rPr lang="en-US" altLang="zh-CN" sz="1800" b="1">
                  <a:solidFill>
                    <a:srgbClr val="3333CC"/>
                  </a:solidFill>
                </a:rPr>
                <a:t>S</a:t>
              </a:r>
              <a:r>
                <a:rPr lang="zh-CN" altLang="en-US" sz="1800" b="1">
                  <a:solidFill>
                    <a:srgbClr val="3333CC"/>
                  </a:solidFill>
                </a:rPr>
                <a:t>的左子树改为</a:t>
              </a:r>
              <a:r>
                <a:rPr lang="en-US" altLang="zh-CN" sz="1800" b="1">
                  <a:solidFill>
                    <a:srgbClr val="3333CC"/>
                  </a:solidFill>
                </a:rPr>
                <a:t>Q</a:t>
              </a:r>
              <a:r>
                <a:rPr lang="zh-CN" altLang="en-US" sz="1800" b="1">
                  <a:solidFill>
                    <a:srgbClr val="3333CC"/>
                  </a:solidFill>
                </a:rPr>
                <a:t>的右子树</a:t>
              </a:r>
            </a:p>
          </p:txBody>
        </p:sp>
        <p:sp>
          <p:nvSpPr>
            <p:cNvPr id="147498" name="Oval 42"/>
            <p:cNvSpPr>
              <a:spLocks noChangeArrowheads="1"/>
            </p:cNvSpPr>
            <p:nvPr/>
          </p:nvSpPr>
          <p:spPr bwMode="auto">
            <a:xfrm>
              <a:off x="4248" y="2138"/>
              <a:ext cx="206" cy="19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F</a:t>
              </a:r>
            </a:p>
          </p:txBody>
        </p:sp>
        <p:sp>
          <p:nvSpPr>
            <p:cNvPr id="147499" name="Oval 43"/>
            <p:cNvSpPr>
              <a:spLocks noChangeArrowheads="1"/>
            </p:cNvSpPr>
            <p:nvPr/>
          </p:nvSpPr>
          <p:spPr bwMode="auto">
            <a:xfrm>
              <a:off x="4000" y="2413"/>
              <a:ext cx="207" cy="19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solidFill>
                    <a:srgbClr val="FF030F"/>
                  </a:solidFill>
                </a:rPr>
                <a:t>S</a:t>
              </a:r>
            </a:p>
          </p:txBody>
        </p:sp>
        <p:sp>
          <p:nvSpPr>
            <p:cNvPr id="147500" name="Oval 44"/>
            <p:cNvSpPr>
              <a:spLocks noChangeArrowheads="1"/>
            </p:cNvSpPr>
            <p:nvPr/>
          </p:nvSpPr>
          <p:spPr bwMode="auto">
            <a:xfrm>
              <a:off x="3753" y="2687"/>
              <a:ext cx="206" cy="197"/>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C</a:t>
              </a:r>
            </a:p>
          </p:txBody>
        </p:sp>
        <p:sp>
          <p:nvSpPr>
            <p:cNvPr id="147501" name="AutoShape 45"/>
            <p:cNvSpPr>
              <a:spLocks noChangeArrowheads="1"/>
            </p:cNvSpPr>
            <p:nvPr/>
          </p:nvSpPr>
          <p:spPr bwMode="auto">
            <a:xfrm>
              <a:off x="4289" y="2727"/>
              <a:ext cx="248" cy="157"/>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altLang="zh-CN" sz="1800" b="1"/>
                <a:t>P</a:t>
              </a:r>
              <a:r>
                <a:rPr lang="en-US" altLang="zh-CN" sz="1800" b="1" baseline="-25000"/>
                <a:t>R</a:t>
              </a:r>
            </a:p>
          </p:txBody>
        </p:sp>
        <p:sp>
          <p:nvSpPr>
            <p:cNvPr id="147502" name="Freeform 46"/>
            <p:cNvSpPr>
              <a:spLocks/>
            </p:cNvSpPr>
            <p:nvPr/>
          </p:nvSpPr>
          <p:spPr bwMode="auto">
            <a:xfrm>
              <a:off x="3918" y="2099"/>
              <a:ext cx="327" cy="107"/>
            </a:xfrm>
            <a:custGeom>
              <a:avLst/>
              <a:gdLst/>
              <a:ahLst/>
              <a:cxnLst>
                <a:cxn ang="0">
                  <a:pos x="0" y="17"/>
                </a:cxn>
                <a:cxn ang="0">
                  <a:pos x="233" y="29"/>
                </a:cxn>
                <a:cxn ang="0">
                  <a:pos x="306" y="127"/>
                </a:cxn>
                <a:cxn ang="0">
                  <a:pos x="380" y="151"/>
                </a:cxn>
                <a:cxn ang="0">
                  <a:pos x="429" y="164"/>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47503" name="Text Box 47"/>
            <p:cNvSpPr txBox="1">
              <a:spLocks noChangeArrowheads="1"/>
            </p:cNvSpPr>
            <p:nvPr/>
          </p:nvSpPr>
          <p:spPr bwMode="auto">
            <a:xfrm>
              <a:off x="3753" y="1981"/>
              <a:ext cx="165" cy="288"/>
            </a:xfrm>
            <a:prstGeom prst="rect">
              <a:avLst/>
            </a:prstGeom>
            <a:noFill/>
            <a:ln w="9525">
              <a:noFill/>
              <a:miter lim="800000"/>
              <a:headEnd/>
              <a:tailEnd/>
            </a:ln>
            <a:effectLst/>
          </p:spPr>
          <p:txBody>
            <a:bodyPr>
              <a:spAutoFit/>
            </a:bodyPr>
            <a:lstStyle/>
            <a:p>
              <a:pPr>
                <a:spcBef>
                  <a:spcPct val="50000"/>
                </a:spcBef>
              </a:pPr>
              <a:r>
                <a:rPr lang="en-US" altLang="zh-CN" b="1"/>
                <a:t>f</a:t>
              </a:r>
            </a:p>
          </p:txBody>
        </p:sp>
        <p:sp>
          <p:nvSpPr>
            <p:cNvPr id="147504" name="Freeform 48"/>
            <p:cNvSpPr>
              <a:spLocks/>
            </p:cNvSpPr>
            <p:nvPr/>
          </p:nvSpPr>
          <p:spPr bwMode="auto">
            <a:xfrm>
              <a:off x="3670" y="2413"/>
              <a:ext cx="327" cy="107"/>
            </a:xfrm>
            <a:custGeom>
              <a:avLst/>
              <a:gdLst/>
              <a:ahLst/>
              <a:cxnLst>
                <a:cxn ang="0">
                  <a:pos x="0" y="17"/>
                </a:cxn>
                <a:cxn ang="0">
                  <a:pos x="233" y="29"/>
                </a:cxn>
                <a:cxn ang="0">
                  <a:pos x="306" y="127"/>
                </a:cxn>
                <a:cxn ang="0">
                  <a:pos x="380" y="151"/>
                </a:cxn>
                <a:cxn ang="0">
                  <a:pos x="429" y="164"/>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47505" name="Text Box 49"/>
            <p:cNvSpPr txBox="1">
              <a:spLocks noChangeArrowheads="1"/>
            </p:cNvSpPr>
            <p:nvPr/>
          </p:nvSpPr>
          <p:spPr bwMode="auto">
            <a:xfrm>
              <a:off x="3505" y="2255"/>
              <a:ext cx="165" cy="288"/>
            </a:xfrm>
            <a:prstGeom prst="rect">
              <a:avLst/>
            </a:prstGeom>
            <a:noFill/>
            <a:ln w="9525">
              <a:noFill/>
              <a:miter lim="800000"/>
              <a:headEnd/>
              <a:tailEnd/>
            </a:ln>
            <a:effectLst/>
          </p:spPr>
          <p:txBody>
            <a:bodyPr>
              <a:spAutoFit/>
            </a:bodyPr>
            <a:lstStyle/>
            <a:p>
              <a:pPr>
                <a:spcBef>
                  <a:spcPct val="50000"/>
                </a:spcBef>
              </a:pPr>
              <a:r>
                <a:rPr lang="en-US" altLang="zh-CN" b="1"/>
                <a:t>p</a:t>
              </a:r>
            </a:p>
          </p:txBody>
        </p:sp>
        <p:sp>
          <p:nvSpPr>
            <p:cNvPr id="147506" name="Freeform 50"/>
            <p:cNvSpPr>
              <a:spLocks/>
            </p:cNvSpPr>
            <p:nvPr/>
          </p:nvSpPr>
          <p:spPr bwMode="auto">
            <a:xfrm>
              <a:off x="3381" y="2687"/>
              <a:ext cx="368" cy="68"/>
            </a:xfrm>
            <a:custGeom>
              <a:avLst/>
              <a:gdLst/>
              <a:ahLst/>
              <a:cxnLst>
                <a:cxn ang="0">
                  <a:pos x="0" y="17"/>
                </a:cxn>
                <a:cxn ang="0">
                  <a:pos x="233" y="29"/>
                </a:cxn>
                <a:cxn ang="0">
                  <a:pos x="306" y="127"/>
                </a:cxn>
                <a:cxn ang="0">
                  <a:pos x="380" y="151"/>
                </a:cxn>
                <a:cxn ang="0">
                  <a:pos x="429" y="164"/>
                </a:cxn>
              </a:cxnLst>
              <a:rect l="0" t="0" r="r" b="b"/>
              <a:pathLst>
                <a:path w="429" h="164">
                  <a:moveTo>
                    <a:pt x="0" y="17"/>
                  </a:moveTo>
                  <a:cubicBezTo>
                    <a:pt x="80" y="0"/>
                    <a:pt x="154" y="4"/>
                    <a:pt x="233" y="29"/>
                  </a:cubicBezTo>
                  <a:cubicBezTo>
                    <a:pt x="257" y="66"/>
                    <a:pt x="262" y="108"/>
                    <a:pt x="306" y="127"/>
                  </a:cubicBezTo>
                  <a:cubicBezTo>
                    <a:pt x="330" y="138"/>
                    <a:pt x="355" y="144"/>
                    <a:pt x="380" y="151"/>
                  </a:cubicBezTo>
                  <a:cubicBezTo>
                    <a:pt x="396" y="155"/>
                    <a:pt x="429" y="164"/>
                    <a:pt x="429" y="16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47507" name="Text Box 51"/>
            <p:cNvSpPr txBox="1">
              <a:spLocks noChangeArrowheads="1"/>
            </p:cNvSpPr>
            <p:nvPr/>
          </p:nvSpPr>
          <p:spPr bwMode="auto">
            <a:xfrm>
              <a:off x="3216" y="2530"/>
              <a:ext cx="248" cy="288"/>
            </a:xfrm>
            <a:prstGeom prst="rect">
              <a:avLst/>
            </a:prstGeom>
            <a:noFill/>
            <a:ln w="9525">
              <a:noFill/>
              <a:miter lim="800000"/>
              <a:headEnd/>
              <a:tailEnd/>
            </a:ln>
            <a:effectLst/>
          </p:spPr>
          <p:txBody>
            <a:bodyPr>
              <a:spAutoFit/>
            </a:bodyPr>
            <a:lstStyle/>
            <a:p>
              <a:pPr>
                <a:spcBef>
                  <a:spcPct val="50000"/>
                </a:spcBef>
              </a:pPr>
              <a:r>
                <a:rPr lang="en-US" altLang="zh-CN" b="1"/>
                <a:t>c</a:t>
              </a:r>
            </a:p>
          </p:txBody>
        </p:sp>
        <p:sp>
          <p:nvSpPr>
            <p:cNvPr id="147508" name="Line 52"/>
            <p:cNvSpPr>
              <a:spLocks noChangeShapeType="1"/>
            </p:cNvSpPr>
            <p:nvPr/>
          </p:nvSpPr>
          <p:spPr bwMode="auto">
            <a:xfrm flipH="1">
              <a:off x="4165" y="2295"/>
              <a:ext cx="124" cy="118"/>
            </a:xfrm>
            <a:prstGeom prst="line">
              <a:avLst/>
            </a:prstGeom>
            <a:noFill/>
            <a:ln w="9525">
              <a:solidFill>
                <a:schemeClr val="tx1"/>
              </a:solidFill>
              <a:miter lim="800000"/>
              <a:headEnd/>
              <a:tailEnd/>
            </a:ln>
            <a:effectLst/>
          </p:spPr>
          <p:txBody>
            <a:bodyPr wrap="none"/>
            <a:lstStyle/>
            <a:p>
              <a:endParaRPr lang="zh-CN" altLang="en-US"/>
            </a:p>
          </p:txBody>
        </p:sp>
        <p:sp>
          <p:nvSpPr>
            <p:cNvPr id="147509" name="Line 53"/>
            <p:cNvSpPr>
              <a:spLocks noChangeShapeType="1"/>
            </p:cNvSpPr>
            <p:nvPr/>
          </p:nvSpPr>
          <p:spPr bwMode="auto">
            <a:xfrm flipH="1">
              <a:off x="3918" y="2609"/>
              <a:ext cx="124" cy="118"/>
            </a:xfrm>
            <a:prstGeom prst="line">
              <a:avLst/>
            </a:prstGeom>
            <a:noFill/>
            <a:ln w="9525">
              <a:solidFill>
                <a:schemeClr val="tx1"/>
              </a:solidFill>
              <a:miter lim="800000"/>
              <a:headEnd/>
              <a:tailEnd/>
            </a:ln>
            <a:effectLst/>
          </p:spPr>
          <p:txBody>
            <a:bodyPr wrap="none"/>
            <a:lstStyle/>
            <a:p>
              <a:endParaRPr lang="zh-CN" altLang="en-US"/>
            </a:p>
          </p:txBody>
        </p:sp>
        <p:sp>
          <p:nvSpPr>
            <p:cNvPr id="147510" name="Line 54"/>
            <p:cNvSpPr>
              <a:spLocks noChangeShapeType="1"/>
            </p:cNvSpPr>
            <p:nvPr/>
          </p:nvSpPr>
          <p:spPr bwMode="auto">
            <a:xfrm flipH="1">
              <a:off x="3588" y="2884"/>
              <a:ext cx="206" cy="196"/>
            </a:xfrm>
            <a:prstGeom prst="line">
              <a:avLst/>
            </a:prstGeom>
            <a:noFill/>
            <a:ln w="9525">
              <a:solidFill>
                <a:schemeClr val="tx1"/>
              </a:solidFill>
              <a:miter lim="800000"/>
              <a:headEnd/>
              <a:tailEnd/>
            </a:ln>
            <a:effectLst/>
          </p:spPr>
          <p:txBody>
            <a:bodyPr wrap="none"/>
            <a:lstStyle/>
            <a:p>
              <a:endParaRPr lang="zh-CN" altLang="en-US"/>
            </a:p>
          </p:txBody>
        </p:sp>
        <p:sp>
          <p:nvSpPr>
            <p:cNvPr id="147511" name="Line 55"/>
            <p:cNvSpPr>
              <a:spLocks noChangeShapeType="1"/>
            </p:cNvSpPr>
            <p:nvPr/>
          </p:nvSpPr>
          <p:spPr bwMode="auto">
            <a:xfrm>
              <a:off x="4454" y="2295"/>
              <a:ext cx="124" cy="118"/>
            </a:xfrm>
            <a:prstGeom prst="line">
              <a:avLst/>
            </a:prstGeom>
            <a:noFill/>
            <a:ln w="9525">
              <a:solidFill>
                <a:schemeClr val="tx1"/>
              </a:solidFill>
              <a:miter lim="800000"/>
              <a:headEnd/>
              <a:tailEnd/>
            </a:ln>
            <a:effectLst/>
          </p:spPr>
          <p:txBody>
            <a:bodyPr wrap="none"/>
            <a:lstStyle/>
            <a:p>
              <a:endParaRPr lang="zh-CN" altLang="en-US"/>
            </a:p>
          </p:txBody>
        </p:sp>
        <p:sp>
          <p:nvSpPr>
            <p:cNvPr id="147512" name="Line 56"/>
            <p:cNvSpPr>
              <a:spLocks noChangeShapeType="1"/>
            </p:cNvSpPr>
            <p:nvPr/>
          </p:nvSpPr>
          <p:spPr bwMode="auto">
            <a:xfrm>
              <a:off x="4207" y="2570"/>
              <a:ext cx="165" cy="157"/>
            </a:xfrm>
            <a:prstGeom prst="line">
              <a:avLst/>
            </a:prstGeom>
            <a:noFill/>
            <a:ln w="9525">
              <a:solidFill>
                <a:schemeClr val="tx1"/>
              </a:solidFill>
              <a:miter lim="800000"/>
              <a:headEnd/>
              <a:tailEnd/>
            </a:ln>
            <a:effectLst/>
          </p:spPr>
          <p:txBody>
            <a:bodyPr wrap="none"/>
            <a:lstStyle/>
            <a:p>
              <a:endParaRPr lang="zh-CN" altLang="en-US"/>
            </a:p>
          </p:txBody>
        </p:sp>
        <p:sp>
          <p:nvSpPr>
            <p:cNvPr id="147513" name="Line 57"/>
            <p:cNvSpPr>
              <a:spLocks noChangeShapeType="1"/>
            </p:cNvSpPr>
            <p:nvPr/>
          </p:nvSpPr>
          <p:spPr bwMode="auto">
            <a:xfrm>
              <a:off x="3918" y="2844"/>
              <a:ext cx="124" cy="118"/>
            </a:xfrm>
            <a:prstGeom prst="line">
              <a:avLst/>
            </a:prstGeom>
            <a:noFill/>
            <a:ln w="9525">
              <a:solidFill>
                <a:schemeClr val="tx1"/>
              </a:solidFill>
              <a:miter lim="800000"/>
              <a:headEnd/>
              <a:tailEnd/>
            </a:ln>
            <a:effectLst/>
          </p:spPr>
          <p:txBody>
            <a:bodyPr wrap="none"/>
            <a:lstStyle/>
            <a:p>
              <a:endParaRPr lang="zh-CN" altLang="en-US"/>
            </a:p>
          </p:txBody>
        </p:sp>
        <p:sp>
          <p:nvSpPr>
            <p:cNvPr id="147514" name="Line 58"/>
            <p:cNvSpPr>
              <a:spLocks noChangeShapeType="1"/>
            </p:cNvSpPr>
            <p:nvPr/>
          </p:nvSpPr>
          <p:spPr bwMode="auto">
            <a:xfrm>
              <a:off x="4083" y="3001"/>
              <a:ext cx="124" cy="79"/>
            </a:xfrm>
            <a:prstGeom prst="line">
              <a:avLst/>
            </a:prstGeom>
            <a:noFill/>
            <a:ln w="38100">
              <a:solidFill>
                <a:schemeClr val="tx1"/>
              </a:solidFill>
              <a:prstDash val="sysDot"/>
              <a:miter lim="800000"/>
              <a:headEnd/>
              <a:tailEnd/>
            </a:ln>
            <a:effectLst/>
          </p:spPr>
          <p:txBody>
            <a:bodyPr wrap="none"/>
            <a:lstStyle/>
            <a:p>
              <a:endParaRPr lang="zh-CN" altLang="en-US"/>
            </a:p>
          </p:txBody>
        </p:sp>
        <p:sp>
          <p:nvSpPr>
            <p:cNvPr id="147515" name="Oval 59"/>
            <p:cNvSpPr>
              <a:spLocks noChangeArrowheads="1"/>
            </p:cNvSpPr>
            <p:nvPr/>
          </p:nvSpPr>
          <p:spPr bwMode="auto">
            <a:xfrm>
              <a:off x="4372" y="3119"/>
              <a:ext cx="206" cy="19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Q</a:t>
              </a:r>
            </a:p>
          </p:txBody>
        </p:sp>
        <p:sp>
          <p:nvSpPr>
            <p:cNvPr id="147516" name="AutoShape 60"/>
            <p:cNvSpPr>
              <a:spLocks noChangeArrowheads="1"/>
            </p:cNvSpPr>
            <p:nvPr/>
          </p:nvSpPr>
          <p:spPr bwMode="auto">
            <a:xfrm>
              <a:off x="4042" y="3431"/>
              <a:ext cx="247" cy="181"/>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altLang="zh-CN" sz="1800" b="1"/>
                <a:t>Q</a:t>
              </a:r>
              <a:r>
                <a:rPr lang="en-US" altLang="zh-CN" sz="1800" b="1" baseline="-25000"/>
                <a:t>L</a:t>
              </a:r>
            </a:p>
          </p:txBody>
        </p:sp>
        <p:sp>
          <p:nvSpPr>
            <p:cNvPr id="147517" name="AutoShape 61"/>
            <p:cNvSpPr>
              <a:spLocks noChangeArrowheads="1"/>
            </p:cNvSpPr>
            <p:nvPr/>
          </p:nvSpPr>
          <p:spPr bwMode="auto">
            <a:xfrm>
              <a:off x="4704" y="3430"/>
              <a:ext cx="248" cy="182"/>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altLang="zh-CN" sz="1800" b="1">
                  <a:solidFill>
                    <a:srgbClr val="FF030F"/>
                  </a:solidFill>
                </a:rPr>
                <a:t>S</a:t>
              </a:r>
              <a:r>
                <a:rPr lang="en-US" altLang="zh-CN" sz="1800" b="1" baseline="-25000">
                  <a:solidFill>
                    <a:srgbClr val="FF030F"/>
                  </a:solidFill>
                </a:rPr>
                <a:t>L</a:t>
              </a:r>
            </a:p>
          </p:txBody>
        </p:sp>
        <p:sp>
          <p:nvSpPr>
            <p:cNvPr id="147518" name="Line 62"/>
            <p:cNvSpPr>
              <a:spLocks noChangeShapeType="1"/>
            </p:cNvSpPr>
            <p:nvPr/>
          </p:nvSpPr>
          <p:spPr bwMode="auto">
            <a:xfrm>
              <a:off x="4289" y="3119"/>
              <a:ext cx="83" cy="78"/>
            </a:xfrm>
            <a:prstGeom prst="line">
              <a:avLst/>
            </a:prstGeom>
            <a:noFill/>
            <a:ln w="9525">
              <a:solidFill>
                <a:schemeClr val="tx1"/>
              </a:solidFill>
              <a:miter lim="800000"/>
              <a:headEnd/>
              <a:tailEnd/>
            </a:ln>
            <a:effectLst/>
          </p:spPr>
          <p:txBody>
            <a:bodyPr wrap="none"/>
            <a:lstStyle/>
            <a:p>
              <a:endParaRPr lang="zh-CN" altLang="en-US"/>
            </a:p>
          </p:txBody>
        </p:sp>
        <p:sp>
          <p:nvSpPr>
            <p:cNvPr id="147519" name="Line 63"/>
            <p:cNvSpPr>
              <a:spLocks noChangeShapeType="1"/>
            </p:cNvSpPr>
            <p:nvPr/>
          </p:nvSpPr>
          <p:spPr bwMode="auto">
            <a:xfrm flipH="1">
              <a:off x="4195" y="3276"/>
              <a:ext cx="177" cy="154"/>
            </a:xfrm>
            <a:prstGeom prst="line">
              <a:avLst/>
            </a:prstGeom>
            <a:noFill/>
            <a:ln w="9525">
              <a:solidFill>
                <a:schemeClr val="tx1"/>
              </a:solidFill>
              <a:miter lim="800000"/>
              <a:headEnd/>
              <a:tailEnd/>
            </a:ln>
            <a:effectLst/>
          </p:spPr>
          <p:txBody>
            <a:bodyPr wrap="none"/>
            <a:lstStyle/>
            <a:p>
              <a:endParaRPr lang="zh-CN" altLang="en-US"/>
            </a:p>
          </p:txBody>
        </p:sp>
        <p:sp>
          <p:nvSpPr>
            <p:cNvPr id="147520" name="Line 64"/>
            <p:cNvSpPr>
              <a:spLocks noChangeShapeType="1"/>
            </p:cNvSpPr>
            <p:nvPr/>
          </p:nvSpPr>
          <p:spPr bwMode="auto">
            <a:xfrm>
              <a:off x="4578" y="3276"/>
              <a:ext cx="252" cy="154"/>
            </a:xfrm>
            <a:prstGeom prst="line">
              <a:avLst/>
            </a:prstGeom>
            <a:noFill/>
            <a:ln w="9525">
              <a:solidFill>
                <a:schemeClr val="tx1"/>
              </a:solidFill>
              <a:miter lim="800000"/>
              <a:headEnd/>
              <a:tailEnd/>
            </a:ln>
            <a:effectLst/>
          </p:spPr>
          <p:txBody>
            <a:bodyPr wrap="none"/>
            <a:lstStyle/>
            <a:p>
              <a:endParaRPr lang="zh-CN" altLang="en-US"/>
            </a:p>
          </p:txBody>
        </p:sp>
        <p:sp>
          <p:nvSpPr>
            <p:cNvPr id="147521" name="Text Box 65"/>
            <p:cNvSpPr txBox="1">
              <a:spLocks noChangeArrowheads="1"/>
            </p:cNvSpPr>
            <p:nvPr/>
          </p:nvSpPr>
          <p:spPr bwMode="auto">
            <a:xfrm>
              <a:off x="3888" y="3085"/>
              <a:ext cx="165" cy="288"/>
            </a:xfrm>
            <a:prstGeom prst="rect">
              <a:avLst/>
            </a:prstGeom>
            <a:noFill/>
            <a:ln w="9525">
              <a:noFill/>
              <a:miter lim="800000"/>
              <a:headEnd/>
              <a:tailEnd/>
            </a:ln>
            <a:effectLst/>
          </p:spPr>
          <p:txBody>
            <a:bodyPr>
              <a:spAutoFit/>
            </a:bodyPr>
            <a:lstStyle/>
            <a:p>
              <a:pPr>
                <a:spcBef>
                  <a:spcPct val="50000"/>
                </a:spcBef>
              </a:pPr>
              <a:r>
                <a:rPr lang="en-US" altLang="zh-CN" b="1"/>
                <a:t>q</a:t>
              </a:r>
            </a:p>
          </p:txBody>
        </p:sp>
        <p:sp>
          <p:nvSpPr>
            <p:cNvPr id="147522" name="Line 66"/>
            <p:cNvSpPr>
              <a:spLocks noChangeShapeType="1"/>
            </p:cNvSpPr>
            <p:nvPr/>
          </p:nvSpPr>
          <p:spPr bwMode="auto">
            <a:xfrm>
              <a:off x="4620" y="2452"/>
              <a:ext cx="123" cy="118"/>
            </a:xfrm>
            <a:prstGeom prst="line">
              <a:avLst/>
            </a:prstGeom>
            <a:noFill/>
            <a:ln w="38100">
              <a:solidFill>
                <a:schemeClr val="tx1"/>
              </a:solidFill>
              <a:prstDash val="sysDot"/>
              <a:miter lim="800000"/>
              <a:headEnd/>
              <a:tailEnd/>
            </a:ln>
            <a:effectLst/>
          </p:spPr>
          <p:txBody>
            <a:bodyPr wrap="none"/>
            <a:lstStyle/>
            <a:p>
              <a:endParaRPr lang="zh-CN" altLang="en-US"/>
            </a:p>
          </p:txBody>
        </p:sp>
        <p:sp>
          <p:nvSpPr>
            <p:cNvPr id="147523" name="AutoShape 67"/>
            <p:cNvSpPr>
              <a:spLocks noChangeArrowheads="1"/>
            </p:cNvSpPr>
            <p:nvPr/>
          </p:nvSpPr>
          <p:spPr bwMode="auto">
            <a:xfrm>
              <a:off x="3422" y="3080"/>
              <a:ext cx="248" cy="157"/>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altLang="zh-CN" sz="1800" b="1"/>
                <a:t>C</a:t>
              </a:r>
              <a:r>
                <a:rPr lang="en-US" altLang="zh-CN" sz="1800" b="1" baseline="-25000"/>
                <a:t>L</a:t>
              </a:r>
            </a:p>
          </p:txBody>
        </p:sp>
        <p:sp>
          <p:nvSpPr>
            <p:cNvPr id="147524" name="Freeform 68"/>
            <p:cNvSpPr>
              <a:spLocks/>
            </p:cNvSpPr>
            <p:nvPr/>
          </p:nvSpPr>
          <p:spPr bwMode="auto">
            <a:xfrm>
              <a:off x="4080" y="3181"/>
              <a:ext cx="282" cy="86"/>
            </a:xfrm>
            <a:custGeom>
              <a:avLst/>
              <a:gdLst/>
              <a:ahLst/>
              <a:cxnLst>
                <a:cxn ang="0">
                  <a:pos x="0" y="86"/>
                </a:cxn>
                <a:cxn ang="0">
                  <a:pos x="98" y="0"/>
                </a:cxn>
                <a:cxn ang="0">
                  <a:pos x="196" y="74"/>
                </a:cxn>
                <a:cxn ang="0">
                  <a:pos x="282" y="49"/>
                </a:cxn>
              </a:cxnLst>
              <a:rect l="0" t="0" r="r" b="b"/>
              <a:pathLst>
                <a:path w="282" h="86">
                  <a:moveTo>
                    <a:pt x="0" y="86"/>
                  </a:moveTo>
                  <a:cubicBezTo>
                    <a:pt x="86" y="29"/>
                    <a:pt x="58" y="62"/>
                    <a:pt x="98" y="0"/>
                  </a:cubicBezTo>
                  <a:cubicBezTo>
                    <a:pt x="150" y="17"/>
                    <a:pt x="150" y="43"/>
                    <a:pt x="196" y="74"/>
                  </a:cubicBezTo>
                  <a:cubicBezTo>
                    <a:pt x="267" y="59"/>
                    <a:pt x="239" y="70"/>
                    <a:pt x="282" y="49"/>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grpSp>
      <p:sp>
        <p:nvSpPr>
          <p:cNvPr id="147527" name="Rectangle 71"/>
          <p:cNvSpPr>
            <a:spLocks noChangeArrowheads="1"/>
          </p:cNvSpPr>
          <p:nvPr/>
        </p:nvSpPr>
        <p:spPr bwMode="auto">
          <a:xfrm>
            <a:off x="1258888" y="2349500"/>
            <a:ext cx="6683375" cy="457200"/>
          </a:xfrm>
          <a:prstGeom prst="rect">
            <a:avLst/>
          </a:prstGeom>
          <a:noFill/>
          <a:ln w="9525">
            <a:noFill/>
            <a:miter lim="800000"/>
            <a:headEnd/>
            <a:tailEnd/>
          </a:ln>
          <a:effectLst/>
        </p:spPr>
        <p:txBody>
          <a:bodyPr wrap="none">
            <a:spAutoFit/>
          </a:bodyPr>
          <a:lstStyle/>
          <a:p>
            <a:r>
              <a:rPr lang="en-US" altLang="zh-CN" b="1">
                <a:solidFill>
                  <a:srgbClr val="800000"/>
                </a:solidFill>
              </a:rPr>
              <a:t>p-&gt;data=s-&gt;data</a:t>
            </a:r>
            <a:r>
              <a:rPr lang="zh-CN" altLang="en-US" b="1">
                <a:solidFill>
                  <a:srgbClr val="800000"/>
                </a:solidFill>
              </a:rPr>
              <a:t>；</a:t>
            </a:r>
            <a:r>
              <a:rPr lang="en-US" altLang="zh-CN" b="1">
                <a:solidFill>
                  <a:srgbClr val="800000"/>
                </a:solidFill>
              </a:rPr>
              <a:t>q-&gt;rchild= s-&gt;lchild</a:t>
            </a:r>
            <a:r>
              <a:rPr lang="zh-CN" altLang="en-US" b="1">
                <a:solidFill>
                  <a:srgbClr val="800000"/>
                </a:solidFill>
              </a:rPr>
              <a:t>；</a:t>
            </a:r>
            <a:r>
              <a:rPr lang="en-US" altLang="zh-CN" b="1">
                <a:solidFill>
                  <a:srgbClr val="800000"/>
                </a:solidFill>
              </a:rPr>
              <a:t>free(s)</a:t>
            </a:r>
            <a:r>
              <a:rPr lang="zh-CN" altLang="en-US" b="1">
                <a:solidFill>
                  <a:srgbClr val="8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60"/>
                                        </p:tgtEl>
                                        <p:attrNameLst>
                                          <p:attrName>style.visibility</p:attrName>
                                        </p:attrNameLst>
                                      </p:cBhvr>
                                      <p:to>
                                        <p:strVal val="visible"/>
                                      </p:to>
                                    </p:set>
                                    <p:anim calcmode="lin" valueType="num">
                                      <p:cBhvr additive="base">
                                        <p:cTn id="7" dur="500" fill="hold"/>
                                        <p:tgtEl>
                                          <p:spTgt spid="147460"/>
                                        </p:tgtEl>
                                        <p:attrNameLst>
                                          <p:attrName>ppt_x</p:attrName>
                                        </p:attrNameLst>
                                      </p:cBhvr>
                                      <p:tavLst>
                                        <p:tav tm="0">
                                          <p:val>
                                            <p:strVal val="0-#ppt_w/2"/>
                                          </p:val>
                                        </p:tav>
                                        <p:tav tm="100000">
                                          <p:val>
                                            <p:strVal val="#ppt_x"/>
                                          </p:val>
                                        </p:tav>
                                      </p:tavLst>
                                    </p:anim>
                                    <p:anim calcmode="lin" valueType="num">
                                      <p:cBhvr additive="base">
                                        <p:cTn id="8" dur="500" fill="hold"/>
                                        <p:tgtEl>
                                          <p:spTgt spid="1474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7526"/>
                                        </p:tgtEl>
                                        <p:attrNameLst>
                                          <p:attrName>style.visibility</p:attrName>
                                        </p:attrNameLst>
                                      </p:cBhvr>
                                      <p:to>
                                        <p:strVal val="visible"/>
                                      </p:to>
                                    </p:set>
                                    <p:anim calcmode="lin" valueType="num">
                                      <p:cBhvr additive="base">
                                        <p:cTn id="13" dur="500" fill="hold"/>
                                        <p:tgtEl>
                                          <p:spTgt spid="147526"/>
                                        </p:tgtEl>
                                        <p:attrNameLst>
                                          <p:attrName>ppt_x</p:attrName>
                                        </p:attrNameLst>
                                      </p:cBhvr>
                                      <p:tavLst>
                                        <p:tav tm="0">
                                          <p:val>
                                            <p:strVal val="0-#ppt_w/2"/>
                                          </p:val>
                                        </p:tav>
                                        <p:tav tm="100000">
                                          <p:val>
                                            <p:strVal val="#ppt_x"/>
                                          </p:val>
                                        </p:tav>
                                      </p:tavLst>
                                    </p:anim>
                                    <p:anim calcmode="lin" valueType="num">
                                      <p:cBhvr additive="base">
                                        <p:cTn id="14" dur="500" fill="hold"/>
                                        <p:tgtEl>
                                          <p:spTgt spid="1475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47525"/>
                                        </p:tgtEl>
                                        <p:attrNameLst>
                                          <p:attrName>style.visibility</p:attrName>
                                        </p:attrNameLst>
                                      </p:cBhvr>
                                      <p:to>
                                        <p:strVal val="visible"/>
                                      </p:to>
                                    </p:set>
                                    <p:anim calcmode="lin" valueType="num">
                                      <p:cBhvr additive="base">
                                        <p:cTn id="19" dur="500" fill="hold"/>
                                        <p:tgtEl>
                                          <p:spTgt spid="147525"/>
                                        </p:tgtEl>
                                        <p:attrNameLst>
                                          <p:attrName>ppt_x</p:attrName>
                                        </p:attrNameLst>
                                      </p:cBhvr>
                                      <p:tavLst>
                                        <p:tav tm="0">
                                          <p:val>
                                            <p:strVal val="1+#ppt_w/2"/>
                                          </p:val>
                                        </p:tav>
                                        <p:tav tm="100000">
                                          <p:val>
                                            <p:strVal val="#ppt_x"/>
                                          </p:val>
                                        </p:tav>
                                      </p:tavLst>
                                    </p:anim>
                                    <p:anim calcmode="lin" valueType="num">
                                      <p:cBhvr additive="base">
                                        <p:cTn id="20" dur="500" fill="hold"/>
                                        <p:tgtEl>
                                          <p:spTgt spid="14752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7527"/>
                                        </p:tgtEl>
                                        <p:attrNameLst>
                                          <p:attrName>style.visibility</p:attrName>
                                        </p:attrNameLst>
                                      </p:cBhvr>
                                      <p:to>
                                        <p:strVal val="visible"/>
                                      </p:to>
                                    </p:set>
                                    <p:anim calcmode="lin" valueType="num">
                                      <p:cBhvr additive="base">
                                        <p:cTn id="25" dur="500" fill="hold"/>
                                        <p:tgtEl>
                                          <p:spTgt spid="147527"/>
                                        </p:tgtEl>
                                        <p:attrNameLst>
                                          <p:attrName>ppt_x</p:attrName>
                                        </p:attrNameLst>
                                      </p:cBhvr>
                                      <p:tavLst>
                                        <p:tav tm="0">
                                          <p:val>
                                            <p:strVal val="0-#ppt_w/2"/>
                                          </p:val>
                                        </p:tav>
                                        <p:tav tm="100000">
                                          <p:val>
                                            <p:strVal val="#ppt_x"/>
                                          </p:val>
                                        </p:tav>
                                      </p:tavLst>
                                    </p:anim>
                                    <p:anim calcmode="lin" valueType="num">
                                      <p:cBhvr additive="base">
                                        <p:cTn id="26" dur="500" fill="hold"/>
                                        <p:tgtEl>
                                          <p:spTgt spid="1475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autoUpdateAnimBg="0"/>
      <p:bldP spid="14752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zh-CN" altLang="en-US"/>
              <a:t>例：</a:t>
            </a:r>
            <a:r>
              <a:rPr lang="zh-CN" altLang="en-US" sz="3200"/>
              <a:t>方法二</a:t>
            </a:r>
            <a:endParaRPr lang="zh-CN" altLang="en-US"/>
          </a:p>
        </p:txBody>
      </p:sp>
      <p:sp>
        <p:nvSpPr>
          <p:cNvPr id="148489" name="Text Box 9"/>
          <p:cNvSpPr txBox="1">
            <a:spLocks noChangeArrowheads="1"/>
          </p:cNvSpPr>
          <p:nvPr/>
        </p:nvSpPr>
        <p:spPr bwMode="auto">
          <a:xfrm>
            <a:off x="5638800" y="1162050"/>
            <a:ext cx="3505200" cy="579438"/>
          </a:xfrm>
          <a:prstGeom prst="rect">
            <a:avLst/>
          </a:prstGeom>
          <a:noFill/>
          <a:ln w="9525">
            <a:noFill/>
            <a:miter lim="800000"/>
            <a:headEnd/>
            <a:tailEnd/>
          </a:ln>
          <a:effectLst/>
        </p:spPr>
        <p:txBody>
          <a:bodyPr>
            <a:spAutoFit/>
          </a:bodyPr>
          <a:lstStyle/>
          <a:p>
            <a:r>
              <a:rPr lang="zh-CN" altLang="en-US" sz="3200" b="1">
                <a:solidFill>
                  <a:srgbClr val="3333FF"/>
                </a:solidFill>
                <a:ea typeface="楷体_GB2312" pitchFamily="49" charset="-122"/>
              </a:rPr>
              <a:t>被删关键字 </a:t>
            </a:r>
            <a:r>
              <a:rPr lang="en-US" altLang="zh-CN" sz="3200" b="1">
                <a:solidFill>
                  <a:srgbClr val="3333FF"/>
                </a:solidFill>
                <a:ea typeface="楷体_GB2312" pitchFamily="49" charset="-122"/>
              </a:rPr>
              <a:t>= 50</a:t>
            </a:r>
            <a:endParaRPr lang="en-US" altLang="zh-CN" sz="3200" b="1">
              <a:ea typeface="楷体_GB2312" pitchFamily="49" charset="-122"/>
            </a:endParaRPr>
          </a:p>
        </p:txBody>
      </p:sp>
      <p:grpSp>
        <p:nvGrpSpPr>
          <p:cNvPr id="148526" name="Group 46"/>
          <p:cNvGrpSpPr>
            <a:grpSpLocks/>
          </p:cNvGrpSpPr>
          <p:nvPr/>
        </p:nvGrpSpPr>
        <p:grpSpPr bwMode="auto">
          <a:xfrm>
            <a:off x="1050925" y="990600"/>
            <a:ext cx="6172200" cy="3886200"/>
            <a:chOff x="662" y="624"/>
            <a:chExt cx="3888" cy="2448"/>
          </a:xfrm>
        </p:grpSpPr>
        <p:sp>
          <p:nvSpPr>
            <p:cNvPr id="148484" name="Line 4"/>
            <p:cNvSpPr>
              <a:spLocks noChangeShapeType="1"/>
            </p:cNvSpPr>
            <p:nvPr/>
          </p:nvSpPr>
          <p:spPr bwMode="auto">
            <a:xfrm>
              <a:off x="2726" y="1104"/>
              <a:ext cx="480" cy="240"/>
            </a:xfrm>
            <a:prstGeom prst="line">
              <a:avLst/>
            </a:prstGeom>
            <a:noFill/>
            <a:ln w="38100">
              <a:solidFill>
                <a:srgbClr val="336699"/>
              </a:solidFill>
              <a:round/>
              <a:headEnd/>
              <a:tailEnd/>
            </a:ln>
            <a:effectLst/>
          </p:spPr>
          <p:txBody>
            <a:bodyPr wrap="none" anchor="ctr"/>
            <a:lstStyle/>
            <a:p>
              <a:endParaRPr lang="zh-CN" altLang="en-US"/>
            </a:p>
          </p:txBody>
        </p:sp>
        <p:sp>
          <p:nvSpPr>
            <p:cNvPr id="148485" name="Line 5"/>
            <p:cNvSpPr>
              <a:spLocks noChangeShapeType="1"/>
            </p:cNvSpPr>
            <p:nvPr/>
          </p:nvSpPr>
          <p:spPr bwMode="auto">
            <a:xfrm>
              <a:off x="3542" y="1488"/>
              <a:ext cx="384" cy="192"/>
            </a:xfrm>
            <a:prstGeom prst="line">
              <a:avLst/>
            </a:prstGeom>
            <a:noFill/>
            <a:ln w="38100">
              <a:solidFill>
                <a:srgbClr val="336699"/>
              </a:solidFill>
              <a:round/>
              <a:headEnd/>
              <a:tailEnd/>
            </a:ln>
            <a:effectLst/>
          </p:spPr>
          <p:txBody>
            <a:bodyPr wrap="none" anchor="ctr"/>
            <a:lstStyle/>
            <a:p>
              <a:endParaRPr lang="zh-CN" altLang="en-US"/>
            </a:p>
          </p:txBody>
        </p:sp>
        <p:sp>
          <p:nvSpPr>
            <p:cNvPr id="148486" name="Line 6"/>
            <p:cNvSpPr>
              <a:spLocks noChangeShapeType="1"/>
            </p:cNvSpPr>
            <p:nvPr/>
          </p:nvSpPr>
          <p:spPr bwMode="auto">
            <a:xfrm flipH="1">
              <a:off x="3638" y="1933"/>
              <a:ext cx="336" cy="240"/>
            </a:xfrm>
            <a:prstGeom prst="line">
              <a:avLst/>
            </a:prstGeom>
            <a:noFill/>
            <a:ln w="38100">
              <a:solidFill>
                <a:srgbClr val="336699"/>
              </a:solidFill>
              <a:round/>
              <a:headEnd/>
              <a:tailEnd/>
            </a:ln>
            <a:effectLst/>
          </p:spPr>
          <p:txBody>
            <a:bodyPr wrap="none" anchor="ctr"/>
            <a:lstStyle/>
            <a:p>
              <a:endParaRPr lang="zh-CN" altLang="en-US"/>
            </a:p>
          </p:txBody>
        </p:sp>
        <p:sp>
          <p:nvSpPr>
            <p:cNvPr id="148487" name="Line 7"/>
            <p:cNvSpPr>
              <a:spLocks noChangeShapeType="1"/>
            </p:cNvSpPr>
            <p:nvPr/>
          </p:nvSpPr>
          <p:spPr bwMode="auto">
            <a:xfrm>
              <a:off x="3699" y="2413"/>
              <a:ext cx="480" cy="288"/>
            </a:xfrm>
            <a:prstGeom prst="line">
              <a:avLst/>
            </a:prstGeom>
            <a:noFill/>
            <a:ln w="38100">
              <a:solidFill>
                <a:srgbClr val="336699"/>
              </a:solidFill>
              <a:round/>
              <a:headEnd/>
              <a:tailEnd/>
            </a:ln>
            <a:effectLst/>
          </p:spPr>
          <p:txBody>
            <a:bodyPr wrap="none" anchor="ctr"/>
            <a:lstStyle/>
            <a:p>
              <a:endParaRPr lang="zh-CN" altLang="en-US"/>
            </a:p>
          </p:txBody>
        </p:sp>
        <p:sp>
          <p:nvSpPr>
            <p:cNvPr id="148488" name="Freeform 8"/>
            <p:cNvSpPr>
              <a:spLocks/>
            </p:cNvSpPr>
            <p:nvPr/>
          </p:nvSpPr>
          <p:spPr bwMode="auto">
            <a:xfrm flipH="1">
              <a:off x="1574" y="624"/>
              <a:ext cx="720" cy="384"/>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p:spPr>
          <p:txBody>
            <a:bodyPr wrap="none" anchor="ctr"/>
            <a:lstStyle/>
            <a:p>
              <a:endParaRPr lang="zh-CN" altLang="en-US"/>
            </a:p>
          </p:txBody>
        </p:sp>
        <p:sp>
          <p:nvSpPr>
            <p:cNvPr id="148490" name="Line 10"/>
            <p:cNvSpPr>
              <a:spLocks noChangeShapeType="1"/>
            </p:cNvSpPr>
            <p:nvPr/>
          </p:nvSpPr>
          <p:spPr bwMode="auto">
            <a:xfrm>
              <a:off x="1766" y="1501"/>
              <a:ext cx="480" cy="240"/>
            </a:xfrm>
            <a:prstGeom prst="line">
              <a:avLst/>
            </a:prstGeom>
            <a:noFill/>
            <a:ln w="38100">
              <a:solidFill>
                <a:srgbClr val="336699"/>
              </a:solidFill>
              <a:round/>
              <a:headEnd/>
              <a:tailEnd/>
            </a:ln>
            <a:effectLst/>
          </p:spPr>
          <p:txBody>
            <a:bodyPr wrap="none" anchor="ctr"/>
            <a:lstStyle/>
            <a:p>
              <a:endParaRPr lang="zh-CN" altLang="en-US"/>
            </a:p>
          </p:txBody>
        </p:sp>
        <p:sp>
          <p:nvSpPr>
            <p:cNvPr id="148491" name="Line 11"/>
            <p:cNvSpPr>
              <a:spLocks noChangeShapeType="1"/>
            </p:cNvSpPr>
            <p:nvPr/>
          </p:nvSpPr>
          <p:spPr bwMode="auto">
            <a:xfrm flipH="1">
              <a:off x="1910" y="1981"/>
              <a:ext cx="336" cy="240"/>
            </a:xfrm>
            <a:prstGeom prst="line">
              <a:avLst/>
            </a:prstGeom>
            <a:noFill/>
            <a:ln w="38100">
              <a:solidFill>
                <a:srgbClr val="336699"/>
              </a:solidFill>
              <a:round/>
              <a:headEnd/>
              <a:tailEnd/>
            </a:ln>
            <a:effectLst/>
          </p:spPr>
          <p:txBody>
            <a:bodyPr wrap="none" anchor="ctr"/>
            <a:lstStyle/>
            <a:p>
              <a:endParaRPr lang="zh-CN" altLang="en-US"/>
            </a:p>
          </p:txBody>
        </p:sp>
        <p:sp>
          <p:nvSpPr>
            <p:cNvPr id="148492" name="Oval 12"/>
            <p:cNvSpPr>
              <a:spLocks noChangeArrowheads="1"/>
            </p:cNvSpPr>
            <p:nvPr/>
          </p:nvSpPr>
          <p:spPr bwMode="auto">
            <a:xfrm>
              <a:off x="2150" y="1680"/>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40</a:t>
              </a:r>
              <a:endParaRPr lang="en-US" altLang="zh-CN" b="1"/>
            </a:p>
          </p:txBody>
        </p:sp>
        <p:sp>
          <p:nvSpPr>
            <p:cNvPr id="148493" name="Line 13"/>
            <p:cNvSpPr>
              <a:spLocks noChangeShapeType="1"/>
            </p:cNvSpPr>
            <p:nvPr/>
          </p:nvSpPr>
          <p:spPr bwMode="auto">
            <a:xfrm flipH="1">
              <a:off x="1766" y="1104"/>
              <a:ext cx="528" cy="240"/>
            </a:xfrm>
            <a:prstGeom prst="line">
              <a:avLst/>
            </a:prstGeom>
            <a:noFill/>
            <a:ln w="38100">
              <a:solidFill>
                <a:srgbClr val="336699"/>
              </a:solidFill>
              <a:round/>
              <a:headEnd/>
              <a:tailEnd/>
            </a:ln>
            <a:effectLst/>
          </p:spPr>
          <p:txBody>
            <a:bodyPr wrap="none" anchor="ctr"/>
            <a:lstStyle/>
            <a:p>
              <a:endParaRPr lang="zh-CN" altLang="en-US"/>
            </a:p>
          </p:txBody>
        </p:sp>
        <p:sp>
          <p:nvSpPr>
            <p:cNvPr id="148494" name="Line 14"/>
            <p:cNvSpPr>
              <a:spLocks noChangeShapeType="1"/>
            </p:cNvSpPr>
            <p:nvPr/>
          </p:nvSpPr>
          <p:spPr bwMode="auto">
            <a:xfrm flipH="1">
              <a:off x="1046" y="1488"/>
              <a:ext cx="384" cy="240"/>
            </a:xfrm>
            <a:prstGeom prst="line">
              <a:avLst/>
            </a:prstGeom>
            <a:noFill/>
            <a:ln w="38100">
              <a:solidFill>
                <a:srgbClr val="666699"/>
              </a:solidFill>
              <a:round/>
              <a:headEnd/>
              <a:tailEnd/>
            </a:ln>
            <a:effectLst/>
          </p:spPr>
          <p:txBody>
            <a:bodyPr wrap="none" anchor="ctr"/>
            <a:lstStyle/>
            <a:p>
              <a:endParaRPr lang="zh-CN" altLang="en-US"/>
            </a:p>
          </p:txBody>
        </p:sp>
        <p:sp>
          <p:nvSpPr>
            <p:cNvPr id="148495" name="Line 15"/>
            <p:cNvSpPr>
              <a:spLocks noChangeShapeType="1"/>
            </p:cNvSpPr>
            <p:nvPr/>
          </p:nvSpPr>
          <p:spPr bwMode="auto">
            <a:xfrm flipH="1">
              <a:off x="1299" y="2461"/>
              <a:ext cx="384" cy="288"/>
            </a:xfrm>
            <a:prstGeom prst="line">
              <a:avLst/>
            </a:prstGeom>
            <a:noFill/>
            <a:ln w="38100">
              <a:solidFill>
                <a:srgbClr val="336699"/>
              </a:solidFill>
              <a:round/>
              <a:headEnd/>
              <a:tailEnd/>
            </a:ln>
            <a:effectLst/>
          </p:spPr>
          <p:txBody>
            <a:bodyPr wrap="none" anchor="ctr"/>
            <a:lstStyle/>
            <a:p>
              <a:endParaRPr lang="zh-CN" altLang="en-US"/>
            </a:p>
          </p:txBody>
        </p:sp>
        <p:sp>
          <p:nvSpPr>
            <p:cNvPr id="148496" name="Oval 16"/>
            <p:cNvSpPr>
              <a:spLocks noChangeArrowheads="1"/>
            </p:cNvSpPr>
            <p:nvPr/>
          </p:nvSpPr>
          <p:spPr bwMode="auto">
            <a:xfrm>
              <a:off x="2294" y="912"/>
              <a:ext cx="432" cy="336"/>
            </a:xfrm>
            <a:prstGeom prst="ellipse">
              <a:avLst/>
            </a:prstGeom>
            <a:no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50</a:t>
              </a:r>
              <a:endParaRPr lang="en-US" altLang="zh-CN" b="1"/>
            </a:p>
          </p:txBody>
        </p:sp>
        <p:sp>
          <p:nvSpPr>
            <p:cNvPr id="148498" name="Oval 18"/>
            <p:cNvSpPr>
              <a:spLocks noChangeArrowheads="1"/>
            </p:cNvSpPr>
            <p:nvPr/>
          </p:nvSpPr>
          <p:spPr bwMode="auto">
            <a:xfrm>
              <a:off x="3158" y="1248"/>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80</a:t>
              </a:r>
              <a:endParaRPr lang="en-US" altLang="zh-CN" b="1"/>
            </a:p>
          </p:txBody>
        </p:sp>
        <p:sp>
          <p:nvSpPr>
            <p:cNvPr id="148499" name="Oval 19"/>
            <p:cNvSpPr>
              <a:spLocks noChangeArrowheads="1"/>
            </p:cNvSpPr>
            <p:nvPr/>
          </p:nvSpPr>
          <p:spPr bwMode="auto">
            <a:xfrm>
              <a:off x="3878" y="1632"/>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90</a:t>
              </a:r>
              <a:endParaRPr lang="en-US" altLang="zh-CN" b="1"/>
            </a:p>
          </p:txBody>
        </p:sp>
        <p:sp>
          <p:nvSpPr>
            <p:cNvPr id="148500" name="Oval 20"/>
            <p:cNvSpPr>
              <a:spLocks noChangeArrowheads="1"/>
            </p:cNvSpPr>
            <p:nvPr/>
          </p:nvSpPr>
          <p:spPr bwMode="auto">
            <a:xfrm>
              <a:off x="3350" y="2160"/>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85</a:t>
              </a:r>
              <a:endParaRPr lang="en-US" altLang="zh-CN" b="1"/>
            </a:p>
          </p:txBody>
        </p:sp>
        <p:sp>
          <p:nvSpPr>
            <p:cNvPr id="148501" name="Oval 21"/>
            <p:cNvSpPr>
              <a:spLocks noChangeArrowheads="1"/>
            </p:cNvSpPr>
            <p:nvPr/>
          </p:nvSpPr>
          <p:spPr bwMode="auto">
            <a:xfrm>
              <a:off x="4118" y="2640"/>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88</a:t>
              </a:r>
              <a:endParaRPr lang="en-US" altLang="zh-CN" b="1"/>
            </a:p>
          </p:txBody>
        </p:sp>
        <p:sp>
          <p:nvSpPr>
            <p:cNvPr id="148502" name="Oval 22"/>
            <p:cNvSpPr>
              <a:spLocks noChangeArrowheads="1"/>
            </p:cNvSpPr>
            <p:nvPr/>
          </p:nvSpPr>
          <p:spPr bwMode="auto">
            <a:xfrm>
              <a:off x="662" y="1680"/>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20</a:t>
              </a:r>
              <a:endParaRPr lang="en-US" altLang="zh-CN" b="1"/>
            </a:p>
          </p:txBody>
        </p:sp>
        <p:sp>
          <p:nvSpPr>
            <p:cNvPr id="148503" name="Oval 23"/>
            <p:cNvSpPr>
              <a:spLocks noChangeArrowheads="1"/>
            </p:cNvSpPr>
            <p:nvPr/>
          </p:nvSpPr>
          <p:spPr bwMode="auto">
            <a:xfrm>
              <a:off x="1011" y="2736"/>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32</a:t>
              </a:r>
              <a:endParaRPr lang="en-US" altLang="zh-CN" b="1"/>
            </a:p>
          </p:txBody>
        </p:sp>
        <p:sp>
          <p:nvSpPr>
            <p:cNvPr id="148507" name="Oval 27"/>
            <p:cNvSpPr>
              <a:spLocks noChangeArrowheads="1"/>
            </p:cNvSpPr>
            <p:nvPr/>
          </p:nvSpPr>
          <p:spPr bwMode="auto">
            <a:xfrm>
              <a:off x="1382" y="1248"/>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30</a:t>
              </a:r>
              <a:endParaRPr lang="en-US" altLang="zh-CN" b="1"/>
            </a:p>
          </p:txBody>
        </p:sp>
        <p:sp>
          <p:nvSpPr>
            <p:cNvPr id="148508" name="Oval 28"/>
            <p:cNvSpPr>
              <a:spLocks noChangeArrowheads="1"/>
            </p:cNvSpPr>
            <p:nvPr/>
          </p:nvSpPr>
          <p:spPr bwMode="auto">
            <a:xfrm>
              <a:off x="1622" y="2208"/>
              <a:ext cx="432" cy="336"/>
            </a:xfrm>
            <a:prstGeom prst="ellipse">
              <a:avLst/>
            </a:prstGeom>
            <a:solidFill>
              <a:schemeClr val="bg1"/>
            </a:solidFill>
            <a:ln w="25400"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35</a:t>
              </a:r>
              <a:endParaRPr lang="en-US" altLang="zh-CN" b="1"/>
            </a:p>
          </p:txBody>
        </p:sp>
      </p:grpSp>
      <p:grpSp>
        <p:nvGrpSpPr>
          <p:cNvPr id="148527" name="Group 47"/>
          <p:cNvGrpSpPr>
            <a:grpSpLocks/>
          </p:cNvGrpSpPr>
          <p:nvPr/>
        </p:nvGrpSpPr>
        <p:grpSpPr bwMode="auto">
          <a:xfrm>
            <a:off x="152400" y="5943600"/>
            <a:ext cx="4038600" cy="381000"/>
            <a:chOff x="96" y="3744"/>
            <a:chExt cx="2544" cy="240"/>
          </a:xfrm>
        </p:grpSpPr>
        <p:sp>
          <p:nvSpPr>
            <p:cNvPr id="148509" name="Rectangle 29"/>
            <p:cNvSpPr>
              <a:spLocks noChangeArrowheads="1"/>
            </p:cNvSpPr>
            <p:nvPr/>
          </p:nvSpPr>
          <p:spPr bwMode="auto">
            <a:xfrm>
              <a:off x="96" y="3744"/>
              <a:ext cx="2544" cy="240"/>
            </a:xfrm>
            <a:prstGeom prst="rect">
              <a:avLst/>
            </a:prstGeom>
            <a:solidFill>
              <a:schemeClr val="hlink"/>
            </a:solidFill>
            <a:ln w="9525">
              <a:solidFill>
                <a:srgbClr val="A50021"/>
              </a:solidFill>
              <a:miter lim="800000"/>
              <a:headEnd/>
              <a:tailEnd/>
            </a:ln>
            <a:effectLst/>
          </p:spPr>
          <p:txBody>
            <a:bodyPr wrap="none" anchor="ctr"/>
            <a:lstStyle/>
            <a:p>
              <a:endParaRPr lang="zh-CN" altLang="en-US"/>
            </a:p>
          </p:txBody>
        </p:sp>
        <p:sp>
          <p:nvSpPr>
            <p:cNvPr id="148510" name="Oval 30"/>
            <p:cNvSpPr>
              <a:spLocks noChangeArrowheads="1"/>
            </p:cNvSpPr>
            <p:nvPr/>
          </p:nvSpPr>
          <p:spPr bwMode="auto">
            <a:xfrm>
              <a:off x="1632" y="3744"/>
              <a:ext cx="240" cy="240"/>
            </a:xfrm>
            <a:prstGeom prst="ellipse">
              <a:avLst/>
            </a:prstGeom>
            <a:solidFill>
              <a:srgbClr val="FFEDCD"/>
            </a:solidFill>
            <a:ln w="9525">
              <a:solidFill>
                <a:srgbClr val="A50021"/>
              </a:solidFill>
              <a:round/>
              <a:headEnd/>
              <a:tailEnd/>
            </a:ln>
            <a:effectLst/>
          </p:spPr>
          <p:txBody>
            <a:bodyPr wrap="none" anchor="ctr"/>
            <a:lstStyle/>
            <a:p>
              <a:endParaRPr lang="zh-CN" altLang="en-US"/>
            </a:p>
          </p:txBody>
        </p:sp>
        <p:sp>
          <p:nvSpPr>
            <p:cNvPr id="148512" name="Oval 32"/>
            <p:cNvSpPr>
              <a:spLocks noChangeArrowheads="1"/>
            </p:cNvSpPr>
            <p:nvPr/>
          </p:nvSpPr>
          <p:spPr bwMode="auto">
            <a:xfrm>
              <a:off x="96" y="3744"/>
              <a:ext cx="240" cy="240"/>
            </a:xfrm>
            <a:prstGeom prst="ellipse">
              <a:avLst/>
            </a:prstGeom>
            <a:solidFill>
              <a:srgbClr val="FFEDCD"/>
            </a:solidFill>
            <a:ln w="9525">
              <a:solidFill>
                <a:srgbClr val="A50021"/>
              </a:solidFill>
              <a:round/>
              <a:headEnd/>
              <a:tailEnd/>
            </a:ln>
            <a:effectLst/>
          </p:spPr>
          <p:txBody>
            <a:bodyPr wrap="none" anchor="ctr"/>
            <a:lstStyle/>
            <a:p>
              <a:endParaRPr lang="zh-CN" altLang="en-US"/>
            </a:p>
          </p:txBody>
        </p:sp>
        <p:sp>
          <p:nvSpPr>
            <p:cNvPr id="148513" name="Oval 33"/>
            <p:cNvSpPr>
              <a:spLocks noChangeArrowheads="1"/>
            </p:cNvSpPr>
            <p:nvPr/>
          </p:nvSpPr>
          <p:spPr bwMode="auto">
            <a:xfrm>
              <a:off x="2400" y="3744"/>
              <a:ext cx="240" cy="240"/>
            </a:xfrm>
            <a:prstGeom prst="ellipse">
              <a:avLst/>
            </a:prstGeom>
            <a:solidFill>
              <a:srgbClr val="FFEDCD"/>
            </a:solidFill>
            <a:ln w="9525">
              <a:solidFill>
                <a:srgbClr val="A50021"/>
              </a:solidFill>
              <a:round/>
              <a:headEnd/>
              <a:tailEnd/>
            </a:ln>
            <a:effectLst/>
          </p:spPr>
          <p:txBody>
            <a:bodyPr wrap="none" anchor="ctr"/>
            <a:lstStyle/>
            <a:p>
              <a:endParaRPr lang="zh-CN" altLang="en-US"/>
            </a:p>
          </p:txBody>
        </p:sp>
        <p:sp useBgFill="1">
          <p:nvSpPr>
            <p:cNvPr id="148514" name="Oval 34"/>
            <p:cNvSpPr>
              <a:spLocks noChangeArrowheads="1"/>
            </p:cNvSpPr>
            <p:nvPr/>
          </p:nvSpPr>
          <p:spPr bwMode="auto">
            <a:xfrm>
              <a:off x="576" y="3840"/>
              <a:ext cx="48" cy="48"/>
            </a:xfrm>
            <a:prstGeom prst="ellipse">
              <a:avLst/>
            </a:prstGeom>
            <a:ln w="9525">
              <a:solidFill>
                <a:srgbClr val="A50021"/>
              </a:solidFill>
              <a:round/>
              <a:headEnd/>
              <a:tailEnd/>
            </a:ln>
            <a:effectLst/>
          </p:spPr>
          <p:txBody>
            <a:bodyPr wrap="none" anchor="ctr"/>
            <a:lstStyle/>
            <a:p>
              <a:endParaRPr lang="zh-CN" altLang="en-US"/>
            </a:p>
          </p:txBody>
        </p:sp>
        <p:sp useBgFill="1">
          <p:nvSpPr>
            <p:cNvPr id="148515" name="Oval 35"/>
            <p:cNvSpPr>
              <a:spLocks noChangeArrowheads="1"/>
            </p:cNvSpPr>
            <p:nvPr/>
          </p:nvSpPr>
          <p:spPr bwMode="auto">
            <a:xfrm>
              <a:off x="720" y="3840"/>
              <a:ext cx="48" cy="48"/>
            </a:xfrm>
            <a:prstGeom prst="ellipse">
              <a:avLst/>
            </a:prstGeom>
            <a:ln w="9525">
              <a:solidFill>
                <a:srgbClr val="A50021"/>
              </a:solidFill>
              <a:round/>
              <a:headEnd/>
              <a:tailEnd/>
            </a:ln>
            <a:effectLst/>
          </p:spPr>
          <p:txBody>
            <a:bodyPr wrap="none" anchor="ctr"/>
            <a:lstStyle/>
            <a:p>
              <a:endParaRPr lang="zh-CN" altLang="en-US"/>
            </a:p>
          </p:txBody>
        </p:sp>
        <p:sp useBgFill="1">
          <p:nvSpPr>
            <p:cNvPr id="148516" name="Oval 36"/>
            <p:cNvSpPr>
              <a:spLocks noChangeArrowheads="1"/>
            </p:cNvSpPr>
            <p:nvPr/>
          </p:nvSpPr>
          <p:spPr bwMode="auto">
            <a:xfrm>
              <a:off x="864" y="3840"/>
              <a:ext cx="48" cy="48"/>
            </a:xfrm>
            <a:prstGeom prst="ellipse">
              <a:avLst/>
            </a:prstGeom>
            <a:ln w="9525">
              <a:solidFill>
                <a:srgbClr val="A50021"/>
              </a:solidFill>
              <a:round/>
              <a:headEnd/>
              <a:tailEnd/>
            </a:ln>
            <a:effectLst/>
          </p:spPr>
          <p:txBody>
            <a:bodyPr wrap="none" anchor="ctr"/>
            <a:lstStyle/>
            <a:p>
              <a:endParaRPr lang="zh-CN" altLang="en-US"/>
            </a:p>
          </p:txBody>
        </p:sp>
        <p:sp useBgFill="1">
          <p:nvSpPr>
            <p:cNvPr id="148517" name="Oval 37"/>
            <p:cNvSpPr>
              <a:spLocks noChangeArrowheads="1"/>
            </p:cNvSpPr>
            <p:nvPr/>
          </p:nvSpPr>
          <p:spPr bwMode="auto">
            <a:xfrm>
              <a:off x="1968" y="3840"/>
              <a:ext cx="48" cy="48"/>
            </a:xfrm>
            <a:prstGeom prst="ellipse">
              <a:avLst/>
            </a:prstGeom>
            <a:ln w="9525">
              <a:solidFill>
                <a:srgbClr val="A50021"/>
              </a:solidFill>
              <a:round/>
              <a:headEnd/>
              <a:tailEnd/>
            </a:ln>
            <a:effectLst/>
          </p:spPr>
          <p:txBody>
            <a:bodyPr wrap="none" anchor="ctr"/>
            <a:lstStyle/>
            <a:p>
              <a:endParaRPr lang="zh-CN" altLang="en-US"/>
            </a:p>
          </p:txBody>
        </p:sp>
        <p:sp useBgFill="1">
          <p:nvSpPr>
            <p:cNvPr id="148518" name="Oval 38"/>
            <p:cNvSpPr>
              <a:spLocks noChangeArrowheads="1"/>
            </p:cNvSpPr>
            <p:nvPr/>
          </p:nvSpPr>
          <p:spPr bwMode="auto">
            <a:xfrm>
              <a:off x="2112" y="3840"/>
              <a:ext cx="48" cy="48"/>
            </a:xfrm>
            <a:prstGeom prst="ellipse">
              <a:avLst/>
            </a:prstGeom>
            <a:ln w="9525">
              <a:solidFill>
                <a:srgbClr val="A50021"/>
              </a:solidFill>
              <a:round/>
              <a:headEnd/>
              <a:tailEnd/>
            </a:ln>
            <a:effectLst/>
          </p:spPr>
          <p:txBody>
            <a:bodyPr wrap="none" anchor="ctr"/>
            <a:lstStyle/>
            <a:p>
              <a:endParaRPr lang="zh-CN" altLang="en-US"/>
            </a:p>
          </p:txBody>
        </p:sp>
        <p:sp useBgFill="1">
          <p:nvSpPr>
            <p:cNvPr id="148519" name="Oval 39"/>
            <p:cNvSpPr>
              <a:spLocks noChangeArrowheads="1"/>
            </p:cNvSpPr>
            <p:nvPr/>
          </p:nvSpPr>
          <p:spPr bwMode="auto">
            <a:xfrm>
              <a:off x="2256" y="3840"/>
              <a:ext cx="48" cy="48"/>
            </a:xfrm>
            <a:prstGeom prst="ellipse">
              <a:avLst/>
            </a:prstGeom>
            <a:ln w="9525">
              <a:solidFill>
                <a:srgbClr val="A50021"/>
              </a:solidFill>
              <a:round/>
              <a:headEnd/>
              <a:tailEnd/>
            </a:ln>
            <a:effectLst/>
          </p:spPr>
          <p:txBody>
            <a:bodyPr wrap="none" anchor="ctr"/>
            <a:lstStyle/>
            <a:p>
              <a:endParaRPr lang="zh-CN" altLang="en-US"/>
            </a:p>
          </p:txBody>
        </p:sp>
      </p:grpSp>
      <p:sp>
        <p:nvSpPr>
          <p:cNvPr id="148521" name="Text Box 41"/>
          <p:cNvSpPr txBox="1">
            <a:spLocks noChangeArrowheads="1"/>
          </p:cNvSpPr>
          <p:nvPr/>
        </p:nvSpPr>
        <p:spPr bwMode="auto">
          <a:xfrm>
            <a:off x="4648200" y="5029200"/>
            <a:ext cx="4359275" cy="1260475"/>
          </a:xfrm>
          <a:prstGeom prst="rect">
            <a:avLst/>
          </a:prstGeom>
          <a:noFill/>
          <a:ln w="9525">
            <a:noFill/>
            <a:miter lim="800000"/>
            <a:headEnd/>
            <a:tailEnd/>
          </a:ln>
          <a:effectLst/>
        </p:spPr>
        <p:txBody>
          <a:bodyPr>
            <a:spAutoFit/>
          </a:bodyPr>
          <a:lstStyle/>
          <a:p>
            <a:pPr>
              <a:lnSpc>
                <a:spcPct val="120000"/>
              </a:lnSpc>
            </a:pPr>
            <a:r>
              <a:rPr lang="zh-CN" altLang="en-US" sz="3200" b="1">
                <a:solidFill>
                  <a:srgbClr val="A50021"/>
                </a:solidFill>
                <a:ea typeface="楷体_GB2312" pitchFamily="49" charset="-122"/>
              </a:rPr>
              <a:t>以其前驱替代之，然后再删除该前驱结点</a:t>
            </a:r>
          </a:p>
        </p:txBody>
      </p:sp>
      <p:sp>
        <p:nvSpPr>
          <p:cNvPr id="148504" name="Oval 24"/>
          <p:cNvSpPr>
            <a:spLocks noChangeArrowheads="1"/>
          </p:cNvSpPr>
          <p:nvPr/>
        </p:nvSpPr>
        <p:spPr bwMode="auto">
          <a:xfrm>
            <a:off x="3429000" y="2667000"/>
            <a:ext cx="685800" cy="533400"/>
          </a:xfrm>
          <a:prstGeom prst="ellipse">
            <a:avLst/>
          </a:prstGeom>
          <a:solidFill>
            <a:schemeClr val="folHlink"/>
          </a:solidFill>
          <a:ln w="34925" cap="sq">
            <a:solidFill>
              <a:srgbClr val="006600"/>
            </a:solidFill>
            <a:round/>
            <a:headEnd type="none" w="sm" len="sm"/>
            <a:tailEnd type="none" w="sm" len="sm"/>
          </a:ln>
          <a:effectLst/>
        </p:spPr>
        <p:txBody>
          <a:bodyPr wrap="none" anchor="ctr"/>
          <a:lstStyle/>
          <a:p>
            <a:pPr algn="ctr"/>
            <a:r>
              <a:rPr lang="en-US" altLang="zh-CN" sz="3600" b="1">
                <a:solidFill>
                  <a:srgbClr val="006600"/>
                </a:solidFill>
              </a:rPr>
              <a:t>40</a:t>
            </a:r>
            <a:endParaRPr lang="en-US" altLang="zh-CN" b="1">
              <a:solidFill>
                <a:srgbClr val="006600"/>
              </a:solidFill>
            </a:endParaRPr>
          </a:p>
        </p:txBody>
      </p:sp>
      <p:sp>
        <p:nvSpPr>
          <p:cNvPr id="148497" name="Oval 17"/>
          <p:cNvSpPr>
            <a:spLocks noChangeArrowheads="1"/>
          </p:cNvSpPr>
          <p:nvPr/>
        </p:nvSpPr>
        <p:spPr bwMode="auto">
          <a:xfrm>
            <a:off x="3622675" y="1447800"/>
            <a:ext cx="685800" cy="533400"/>
          </a:xfrm>
          <a:prstGeom prst="ellipse">
            <a:avLst/>
          </a:prstGeom>
          <a:solidFill>
            <a:srgbClr val="FFFF99"/>
          </a:solidFill>
          <a:ln w="34925" cap="sq">
            <a:solidFill>
              <a:srgbClr val="800000"/>
            </a:solidFill>
            <a:round/>
            <a:headEnd type="none" w="sm" len="sm"/>
            <a:tailEnd type="none" w="sm" len="sm"/>
          </a:ln>
          <a:effectLst/>
        </p:spPr>
        <p:txBody>
          <a:bodyPr wrap="none" anchor="ctr"/>
          <a:lstStyle/>
          <a:p>
            <a:pPr algn="ctr"/>
            <a:r>
              <a:rPr lang="en-US" altLang="zh-CN" sz="3600" b="1">
                <a:solidFill>
                  <a:srgbClr val="990033"/>
                </a:solidFill>
              </a:rPr>
              <a:t>40</a:t>
            </a:r>
            <a:endParaRPr lang="en-US" altLang="zh-CN" b="1"/>
          </a:p>
        </p:txBody>
      </p:sp>
      <p:sp useBgFill="1">
        <p:nvSpPr>
          <p:cNvPr id="148505" name="Rectangle 25"/>
          <p:cNvSpPr>
            <a:spLocks noChangeArrowheads="1"/>
          </p:cNvSpPr>
          <p:nvPr/>
        </p:nvSpPr>
        <p:spPr bwMode="auto">
          <a:xfrm>
            <a:off x="2819400" y="2362200"/>
            <a:ext cx="1371600" cy="1143000"/>
          </a:xfrm>
          <a:prstGeom prst="rect">
            <a:avLst/>
          </a:prstGeom>
          <a:ln w="9525">
            <a:noFill/>
            <a:miter lim="800000"/>
            <a:headEnd/>
            <a:tailEnd/>
          </a:ln>
          <a:effectLst/>
        </p:spPr>
        <p:txBody>
          <a:bodyPr wrap="none" anchor="ctr"/>
          <a:lstStyle/>
          <a:p>
            <a:endParaRPr lang="zh-CN" altLang="en-US"/>
          </a:p>
        </p:txBody>
      </p:sp>
      <p:sp>
        <p:nvSpPr>
          <p:cNvPr id="148506" name="Line 26"/>
          <p:cNvSpPr>
            <a:spLocks noChangeShapeType="1"/>
          </p:cNvSpPr>
          <p:nvPr/>
        </p:nvSpPr>
        <p:spPr bwMode="auto">
          <a:xfrm>
            <a:off x="2625725" y="2459038"/>
            <a:ext cx="304800" cy="1066800"/>
          </a:xfrm>
          <a:prstGeom prst="line">
            <a:avLst/>
          </a:prstGeom>
          <a:noFill/>
          <a:ln w="57150">
            <a:solidFill>
              <a:srgbClr val="FF00FF"/>
            </a:solidFill>
            <a:round/>
            <a:headEnd/>
            <a:tailEnd type="triangle" w="med" len="med"/>
          </a:ln>
          <a:effectLst/>
        </p:spPr>
        <p:txBody>
          <a:bodyPr anchor="ctr">
            <a:spAutoFit/>
          </a:bodyPr>
          <a:lstStyle/>
          <a:p>
            <a:endParaRPr lang="zh-CN" altLang="en-US"/>
          </a:p>
        </p:txBody>
      </p:sp>
      <p:sp>
        <p:nvSpPr>
          <p:cNvPr id="148511" name="Oval 31"/>
          <p:cNvSpPr>
            <a:spLocks noChangeArrowheads="1"/>
          </p:cNvSpPr>
          <p:nvPr/>
        </p:nvSpPr>
        <p:spPr bwMode="auto">
          <a:xfrm>
            <a:off x="2139950" y="5943600"/>
            <a:ext cx="381000" cy="381000"/>
          </a:xfrm>
          <a:prstGeom prst="ellipse">
            <a:avLst/>
          </a:prstGeom>
          <a:solidFill>
            <a:srgbClr val="FFFF00"/>
          </a:solidFill>
          <a:ln w="9525">
            <a:solidFill>
              <a:srgbClr val="A50021"/>
            </a:solidFill>
            <a:round/>
            <a:headEnd/>
            <a:tailEnd/>
          </a:ln>
          <a:effectLst/>
        </p:spPr>
        <p:txBody>
          <a:bodyPr wrap="none" anchor="ctr"/>
          <a:lstStyle/>
          <a:p>
            <a:endParaRPr lang="zh-CN" altLang="en-US"/>
          </a:p>
        </p:txBody>
      </p:sp>
      <p:sp>
        <p:nvSpPr>
          <p:cNvPr id="148520" name="Oval 40"/>
          <p:cNvSpPr>
            <a:spLocks noChangeArrowheads="1"/>
          </p:cNvSpPr>
          <p:nvPr/>
        </p:nvSpPr>
        <p:spPr bwMode="auto">
          <a:xfrm>
            <a:off x="2597150" y="5943600"/>
            <a:ext cx="381000" cy="381000"/>
          </a:xfrm>
          <a:prstGeom prst="ellipse">
            <a:avLst/>
          </a:prstGeom>
          <a:solidFill>
            <a:srgbClr val="FFFF00"/>
          </a:solidFill>
          <a:ln w="9525">
            <a:solidFill>
              <a:srgbClr val="A50021"/>
            </a:solidFill>
            <a:round/>
            <a:headEnd/>
            <a:tailEnd/>
          </a:ln>
          <a:effectLst/>
        </p:spPr>
        <p:txBody>
          <a:bodyPr wrap="none" anchor="ctr"/>
          <a:lstStyle/>
          <a:p>
            <a:endParaRPr lang="zh-CN" altLang="en-US"/>
          </a:p>
        </p:txBody>
      </p:sp>
      <p:sp>
        <p:nvSpPr>
          <p:cNvPr id="148522" name="AutoShape 42"/>
          <p:cNvSpPr>
            <a:spLocks noChangeArrowheads="1"/>
          </p:cNvSpPr>
          <p:nvPr/>
        </p:nvSpPr>
        <p:spPr bwMode="auto">
          <a:xfrm>
            <a:off x="2784475" y="5348288"/>
            <a:ext cx="76200" cy="609600"/>
          </a:xfrm>
          <a:prstGeom prst="downArrow">
            <a:avLst>
              <a:gd name="adj1" fmla="val 50000"/>
              <a:gd name="adj2" fmla="val 200000"/>
            </a:avLst>
          </a:prstGeom>
          <a:solidFill>
            <a:srgbClr val="A50021"/>
          </a:solidFill>
          <a:ln w="9525">
            <a:solidFill>
              <a:srgbClr val="A50021"/>
            </a:solidFill>
            <a:miter lim="800000"/>
            <a:headEnd/>
            <a:tailEnd/>
          </a:ln>
          <a:effectLst/>
        </p:spPr>
        <p:txBody>
          <a:bodyPr vert="eaVert" wrap="none" anchor="ctr"/>
          <a:lstStyle/>
          <a:p>
            <a:endParaRPr lang="zh-CN" altLang="en-US"/>
          </a:p>
        </p:txBody>
      </p:sp>
      <p:sp>
        <p:nvSpPr>
          <p:cNvPr id="148523" name="Text Box 43"/>
          <p:cNvSpPr txBox="1">
            <a:spLocks noChangeArrowheads="1"/>
          </p:cNvSpPr>
          <p:nvPr/>
        </p:nvSpPr>
        <p:spPr bwMode="auto">
          <a:xfrm>
            <a:off x="2784475" y="5195888"/>
            <a:ext cx="1787525" cy="519112"/>
          </a:xfrm>
          <a:prstGeom prst="rect">
            <a:avLst/>
          </a:prstGeom>
          <a:noFill/>
          <a:ln w="9525">
            <a:noFill/>
            <a:miter lim="800000"/>
            <a:headEnd/>
            <a:tailEnd/>
          </a:ln>
          <a:effectLst/>
        </p:spPr>
        <p:txBody>
          <a:bodyPr>
            <a:spAutoFit/>
          </a:bodyPr>
          <a:lstStyle/>
          <a:p>
            <a:r>
              <a:rPr lang="zh-CN" altLang="en-US" sz="2800" b="1">
                <a:solidFill>
                  <a:srgbClr val="A50021"/>
                </a:solidFill>
                <a:ea typeface="楷体_GB2312" pitchFamily="49" charset="-122"/>
              </a:rPr>
              <a:t>被删结点</a:t>
            </a:r>
            <a:endParaRPr lang="zh-CN" altLang="en-US" sz="3200" b="1"/>
          </a:p>
        </p:txBody>
      </p:sp>
      <p:sp>
        <p:nvSpPr>
          <p:cNvPr id="148524" name="AutoShape 44"/>
          <p:cNvSpPr>
            <a:spLocks noChangeArrowheads="1"/>
          </p:cNvSpPr>
          <p:nvPr/>
        </p:nvSpPr>
        <p:spPr bwMode="auto">
          <a:xfrm>
            <a:off x="2292350" y="5334000"/>
            <a:ext cx="76200" cy="609600"/>
          </a:xfrm>
          <a:prstGeom prst="downArrow">
            <a:avLst>
              <a:gd name="adj1" fmla="val 50000"/>
              <a:gd name="adj2" fmla="val 200000"/>
            </a:avLst>
          </a:prstGeom>
          <a:solidFill>
            <a:srgbClr val="006600"/>
          </a:solidFill>
          <a:ln w="9525">
            <a:solidFill>
              <a:srgbClr val="006600"/>
            </a:solidFill>
            <a:miter lim="800000"/>
            <a:headEnd/>
            <a:tailEnd/>
          </a:ln>
          <a:effectLst/>
        </p:spPr>
        <p:txBody>
          <a:bodyPr vert="eaVert" wrap="none" anchor="ctr"/>
          <a:lstStyle/>
          <a:p>
            <a:endParaRPr lang="zh-CN" altLang="en-US"/>
          </a:p>
        </p:txBody>
      </p:sp>
      <p:sp>
        <p:nvSpPr>
          <p:cNvPr id="148525" name="Text Box 45"/>
          <p:cNvSpPr txBox="1">
            <a:spLocks noChangeArrowheads="1"/>
          </p:cNvSpPr>
          <p:nvPr/>
        </p:nvSpPr>
        <p:spPr bwMode="auto">
          <a:xfrm>
            <a:off x="762000" y="5195888"/>
            <a:ext cx="1828800" cy="519112"/>
          </a:xfrm>
          <a:prstGeom prst="rect">
            <a:avLst/>
          </a:prstGeom>
          <a:noFill/>
          <a:ln w="9525">
            <a:noFill/>
            <a:miter lim="800000"/>
            <a:headEnd/>
            <a:tailEnd/>
          </a:ln>
          <a:effectLst/>
        </p:spPr>
        <p:txBody>
          <a:bodyPr>
            <a:spAutoFit/>
          </a:bodyPr>
          <a:lstStyle/>
          <a:p>
            <a:r>
              <a:rPr lang="zh-CN" altLang="en-US" sz="2800" b="1">
                <a:solidFill>
                  <a:srgbClr val="006600"/>
                </a:solidFill>
                <a:ea typeface="楷体_GB2312" pitchFamily="49" charset="-122"/>
              </a:rPr>
              <a:t>前驱结点</a:t>
            </a:r>
            <a:endParaRPr lang="zh-CN" altLang="en-US"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8526"/>
                                        </p:tgtEl>
                                        <p:attrNameLst>
                                          <p:attrName>style.visibility</p:attrName>
                                        </p:attrNameLst>
                                      </p:cBhvr>
                                      <p:to>
                                        <p:strVal val="visible"/>
                                      </p:to>
                                    </p:set>
                                    <p:anim calcmode="lin" valueType="num">
                                      <p:cBhvr additive="base">
                                        <p:cTn id="7" dur="500" fill="hold"/>
                                        <p:tgtEl>
                                          <p:spTgt spid="148526"/>
                                        </p:tgtEl>
                                        <p:attrNameLst>
                                          <p:attrName>ppt_x</p:attrName>
                                        </p:attrNameLst>
                                      </p:cBhvr>
                                      <p:tavLst>
                                        <p:tav tm="0">
                                          <p:val>
                                            <p:strVal val="0-#ppt_w/2"/>
                                          </p:val>
                                        </p:tav>
                                        <p:tav tm="100000">
                                          <p:val>
                                            <p:strVal val="#ppt_x"/>
                                          </p:val>
                                        </p:tav>
                                      </p:tavLst>
                                    </p:anim>
                                    <p:anim calcmode="lin" valueType="num">
                                      <p:cBhvr additive="base">
                                        <p:cTn id="8" dur="500" fill="hold"/>
                                        <p:tgtEl>
                                          <p:spTgt spid="1485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8527"/>
                                        </p:tgtEl>
                                        <p:attrNameLst>
                                          <p:attrName>style.visibility</p:attrName>
                                        </p:attrNameLst>
                                      </p:cBhvr>
                                      <p:to>
                                        <p:strVal val="visible"/>
                                      </p:to>
                                    </p:set>
                                    <p:anim calcmode="lin" valueType="num">
                                      <p:cBhvr additive="base">
                                        <p:cTn id="13" dur="500" fill="hold"/>
                                        <p:tgtEl>
                                          <p:spTgt spid="148527"/>
                                        </p:tgtEl>
                                        <p:attrNameLst>
                                          <p:attrName>ppt_x</p:attrName>
                                        </p:attrNameLst>
                                      </p:cBhvr>
                                      <p:tavLst>
                                        <p:tav tm="0">
                                          <p:val>
                                            <p:strVal val="0-#ppt_w/2"/>
                                          </p:val>
                                        </p:tav>
                                        <p:tav tm="100000">
                                          <p:val>
                                            <p:strVal val="#ppt_x"/>
                                          </p:val>
                                        </p:tav>
                                      </p:tavLst>
                                    </p:anim>
                                    <p:anim calcmode="lin" valueType="num">
                                      <p:cBhvr additive="base">
                                        <p:cTn id="14" dur="500" fill="hold"/>
                                        <p:tgtEl>
                                          <p:spTgt spid="1485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grpId="0" nodeType="clickEffect">
                                  <p:stCondLst>
                                    <p:cond delay="0"/>
                                  </p:stCondLst>
                                  <p:childTnLst>
                                    <p:set>
                                      <p:cBhvr>
                                        <p:cTn id="18" dur="1" fill="hold">
                                          <p:stCondLst>
                                            <p:cond delay="0"/>
                                          </p:stCondLst>
                                        </p:cTn>
                                        <p:tgtEl>
                                          <p:spTgt spid="148522"/>
                                        </p:tgtEl>
                                        <p:attrNameLst>
                                          <p:attrName>style.visibility</p:attrName>
                                        </p:attrNameLst>
                                      </p:cBhvr>
                                      <p:to>
                                        <p:strVal val="visible"/>
                                      </p:to>
                                    </p:set>
                                    <p:anim calcmode="lin" valueType="num">
                                      <p:cBhvr>
                                        <p:cTn id="19" dur="500" fill="hold"/>
                                        <p:tgtEl>
                                          <p:spTgt spid="148522"/>
                                        </p:tgtEl>
                                        <p:attrNameLst>
                                          <p:attrName>ppt_x</p:attrName>
                                        </p:attrNameLst>
                                      </p:cBhvr>
                                      <p:tavLst>
                                        <p:tav tm="0">
                                          <p:val>
                                            <p:strVal val="#ppt_x"/>
                                          </p:val>
                                        </p:tav>
                                        <p:tav tm="100000">
                                          <p:val>
                                            <p:strVal val="#ppt_x"/>
                                          </p:val>
                                        </p:tav>
                                      </p:tavLst>
                                    </p:anim>
                                    <p:anim calcmode="lin" valueType="num">
                                      <p:cBhvr>
                                        <p:cTn id="20" dur="500" fill="hold"/>
                                        <p:tgtEl>
                                          <p:spTgt spid="148522"/>
                                        </p:tgtEl>
                                        <p:attrNameLst>
                                          <p:attrName>ppt_y</p:attrName>
                                        </p:attrNameLst>
                                      </p:cBhvr>
                                      <p:tavLst>
                                        <p:tav tm="0">
                                          <p:val>
                                            <p:strVal val="#ppt_y-#ppt_h/2"/>
                                          </p:val>
                                        </p:tav>
                                        <p:tav tm="100000">
                                          <p:val>
                                            <p:strVal val="#ppt_y"/>
                                          </p:val>
                                        </p:tav>
                                      </p:tavLst>
                                    </p:anim>
                                    <p:anim calcmode="lin" valueType="num">
                                      <p:cBhvr>
                                        <p:cTn id="21" dur="500" fill="hold"/>
                                        <p:tgtEl>
                                          <p:spTgt spid="148522"/>
                                        </p:tgtEl>
                                        <p:attrNameLst>
                                          <p:attrName>ppt_w</p:attrName>
                                        </p:attrNameLst>
                                      </p:cBhvr>
                                      <p:tavLst>
                                        <p:tav tm="0">
                                          <p:val>
                                            <p:strVal val="#ppt_w"/>
                                          </p:val>
                                        </p:tav>
                                        <p:tav tm="100000">
                                          <p:val>
                                            <p:strVal val="#ppt_w"/>
                                          </p:val>
                                        </p:tav>
                                      </p:tavLst>
                                    </p:anim>
                                    <p:anim calcmode="lin" valueType="num">
                                      <p:cBhvr>
                                        <p:cTn id="22" dur="500" fill="hold"/>
                                        <p:tgtEl>
                                          <p:spTgt spid="148522"/>
                                        </p:tgtEl>
                                        <p:attrNameLst>
                                          <p:attrName>ppt_h</p:attrName>
                                        </p:attrNameLst>
                                      </p:cBhvr>
                                      <p:tavLst>
                                        <p:tav tm="0">
                                          <p:val>
                                            <p:fltVal val="0"/>
                                          </p:val>
                                        </p:tav>
                                        <p:tav tm="100000">
                                          <p:val>
                                            <p:strVal val="#ppt_h"/>
                                          </p:val>
                                        </p:tav>
                                      </p:tavLst>
                                    </p:anim>
                                  </p:childTnLst>
                                </p:cTn>
                              </p:par>
                            </p:childTnLst>
                          </p:cTn>
                        </p:par>
                        <p:par>
                          <p:cTn id="23" fill="hold">
                            <p:stCondLst>
                              <p:cond delay="500"/>
                            </p:stCondLst>
                            <p:childTnLst>
                              <p:par>
                                <p:cTn id="24" presetID="12" presetClass="entr" presetSubtype="8" fill="hold" grpId="0" nodeType="afterEffect">
                                  <p:stCondLst>
                                    <p:cond delay="0"/>
                                  </p:stCondLst>
                                  <p:childTnLst>
                                    <p:set>
                                      <p:cBhvr>
                                        <p:cTn id="25" dur="1" fill="hold">
                                          <p:stCondLst>
                                            <p:cond delay="0"/>
                                          </p:stCondLst>
                                        </p:cTn>
                                        <p:tgtEl>
                                          <p:spTgt spid="148523"/>
                                        </p:tgtEl>
                                        <p:attrNameLst>
                                          <p:attrName>style.visibility</p:attrName>
                                        </p:attrNameLst>
                                      </p:cBhvr>
                                      <p:to>
                                        <p:strVal val="visible"/>
                                      </p:to>
                                    </p:set>
                                    <p:animEffect transition="in" filter="slide(fromLeft)">
                                      <p:cBhvr>
                                        <p:cTn id="26" dur="500"/>
                                        <p:tgtEl>
                                          <p:spTgt spid="148523"/>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148524"/>
                                        </p:tgtEl>
                                        <p:attrNameLst>
                                          <p:attrName>style.visibility</p:attrName>
                                        </p:attrNameLst>
                                      </p:cBhvr>
                                      <p:to>
                                        <p:strVal val="visible"/>
                                      </p:to>
                                    </p:set>
                                    <p:anim calcmode="lin" valueType="num">
                                      <p:cBhvr>
                                        <p:cTn id="31" dur="500" fill="hold"/>
                                        <p:tgtEl>
                                          <p:spTgt spid="148524"/>
                                        </p:tgtEl>
                                        <p:attrNameLst>
                                          <p:attrName>ppt_x</p:attrName>
                                        </p:attrNameLst>
                                      </p:cBhvr>
                                      <p:tavLst>
                                        <p:tav tm="0">
                                          <p:val>
                                            <p:strVal val="#ppt_x"/>
                                          </p:val>
                                        </p:tav>
                                        <p:tav tm="100000">
                                          <p:val>
                                            <p:strVal val="#ppt_x"/>
                                          </p:val>
                                        </p:tav>
                                      </p:tavLst>
                                    </p:anim>
                                    <p:anim calcmode="lin" valueType="num">
                                      <p:cBhvr>
                                        <p:cTn id="32" dur="500" fill="hold"/>
                                        <p:tgtEl>
                                          <p:spTgt spid="148524"/>
                                        </p:tgtEl>
                                        <p:attrNameLst>
                                          <p:attrName>ppt_y</p:attrName>
                                        </p:attrNameLst>
                                      </p:cBhvr>
                                      <p:tavLst>
                                        <p:tav tm="0">
                                          <p:val>
                                            <p:strVal val="#ppt_y-#ppt_h/2"/>
                                          </p:val>
                                        </p:tav>
                                        <p:tav tm="100000">
                                          <p:val>
                                            <p:strVal val="#ppt_y"/>
                                          </p:val>
                                        </p:tav>
                                      </p:tavLst>
                                    </p:anim>
                                    <p:anim calcmode="lin" valueType="num">
                                      <p:cBhvr>
                                        <p:cTn id="33" dur="500" fill="hold"/>
                                        <p:tgtEl>
                                          <p:spTgt spid="148524"/>
                                        </p:tgtEl>
                                        <p:attrNameLst>
                                          <p:attrName>ppt_w</p:attrName>
                                        </p:attrNameLst>
                                      </p:cBhvr>
                                      <p:tavLst>
                                        <p:tav tm="0">
                                          <p:val>
                                            <p:strVal val="#ppt_w"/>
                                          </p:val>
                                        </p:tav>
                                        <p:tav tm="100000">
                                          <p:val>
                                            <p:strVal val="#ppt_w"/>
                                          </p:val>
                                        </p:tav>
                                      </p:tavLst>
                                    </p:anim>
                                    <p:anim calcmode="lin" valueType="num">
                                      <p:cBhvr>
                                        <p:cTn id="34" dur="500" fill="hold"/>
                                        <p:tgtEl>
                                          <p:spTgt spid="148524"/>
                                        </p:tgtEl>
                                        <p:attrNameLst>
                                          <p:attrName>ppt_h</p:attrName>
                                        </p:attrNameLst>
                                      </p:cBhvr>
                                      <p:tavLst>
                                        <p:tav tm="0">
                                          <p:val>
                                            <p:fltVal val="0"/>
                                          </p:val>
                                        </p:tav>
                                        <p:tav tm="100000">
                                          <p:val>
                                            <p:strVal val="#ppt_h"/>
                                          </p:val>
                                        </p:tav>
                                      </p:tavLst>
                                    </p:anim>
                                  </p:childTnLst>
                                </p:cTn>
                              </p:par>
                            </p:childTnLst>
                          </p:cTn>
                        </p:par>
                        <p:par>
                          <p:cTn id="35" fill="hold">
                            <p:stCondLst>
                              <p:cond delay="500"/>
                            </p:stCondLst>
                            <p:childTnLst>
                              <p:par>
                                <p:cTn id="36" presetID="12" presetClass="entr" presetSubtype="8" fill="hold" grpId="0" nodeType="afterEffect">
                                  <p:stCondLst>
                                    <p:cond delay="0"/>
                                  </p:stCondLst>
                                  <p:childTnLst>
                                    <p:set>
                                      <p:cBhvr>
                                        <p:cTn id="37" dur="1" fill="hold">
                                          <p:stCondLst>
                                            <p:cond delay="0"/>
                                          </p:stCondLst>
                                        </p:cTn>
                                        <p:tgtEl>
                                          <p:spTgt spid="148525"/>
                                        </p:tgtEl>
                                        <p:attrNameLst>
                                          <p:attrName>style.visibility</p:attrName>
                                        </p:attrNameLst>
                                      </p:cBhvr>
                                      <p:to>
                                        <p:strVal val="visible"/>
                                      </p:to>
                                    </p:set>
                                    <p:animEffect transition="in" filter="slide(fromLeft)">
                                      <p:cBhvr>
                                        <p:cTn id="38" dur="500"/>
                                        <p:tgtEl>
                                          <p:spTgt spid="148525"/>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148511"/>
                                        </p:tgtEl>
                                        <p:attrNameLst>
                                          <p:attrName>style.visibility</p:attrName>
                                        </p:attrNameLst>
                                      </p:cBhvr>
                                      <p:to>
                                        <p:strVal val="visible"/>
                                      </p:to>
                                    </p:set>
                                    <p:animEffect transition="in" filter="wipe(left)">
                                      <p:cBhvr>
                                        <p:cTn id="42" dur="500"/>
                                        <p:tgtEl>
                                          <p:spTgt spid="148511"/>
                                        </p:tgtEl>
                                      </p:cBhvr>
                                    </p:animEffect>
                                  </p:childTnLst>
                                  <p:subTnLst>
                                    <p:set>
                                      <p:cBhvr override="childStyle">
                                        <p:cTn dur="1" fill="hold" display="0" masterRel="nextClick" afterEffect="1"/>
                                        <p:tgtEl>
                                          <p:spTgt spid="148511"/>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8520"/>
                                        </p:tgtEl>
                                        <p:attrNameLst>
                                          <p:attrName>style.visibility</p:attrName>
                                        </p:attrNameLst>
                                      </p:cBhvr>
                                      <p:to>
                                        <p:strVal val="visible"/>
                                      </p:to>
                                    </p:set>
                                    <p:animEffect transition="in" filter="wipe(left)">
                                      <p:cBhvr>
                                        <p:cTn id="47" dur="500"/>
                                        <p:tgtEl>
                                          <p:spTgt spid="14852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3" fill="hold" grpId="0" nodeType="clickEffect">
                                  <p:stCondLst>
                                    <p:cond delay="0"/>
                                  </p:stCondLst>
                                  <p:childTnLst>
                                    <p:set>
                                      <p:cBhvr>
                                        <p:cTn id="51" dur="1" fill="hold">
                                          <p:stCondLst>
                                            <p:cond delay="0"/>
                                          </p:stCondLst>
                                        </p:cTn>
                                        <p:tgtEl>
                                          <p:spTgt spid="148489"/>
                                        </p:tgtEl>
                                        <p:attrNameLst>
                                          <p:attrName>style.visibility</p:attrName>
                                        </p:attrNameLst>
                                      </p:cBhvr>
                                      <p:to>
                                        <p:strVal val="visible"/>
                                      </p:to>
                                    </p:set>
                                    <p:anim calcmode="lin" valueType="num">
                                      <p:cBhvr additive="base">
                                        <p:cTn id="52" dur="500" fill="hold"/>
                                        <p:tgtEl>
                                          <p:spTgt spid="148489"/>
                                        </p:tgtEl>
                                        <p:attrNameLst>
                                          <p:attrName>ppt_x</p:attrName>
                                        </p:attrNameLst>
                                      </p:cBhvr>
                                      <p:tavLst>
                                        <p:tav tm="0">
                                          <p:val>
                                            <p:strVal val="1+#ppt_w/2"/>
                                          </p:val>
                                        </p:tav>
                                        <p:tav tm="100000">
                                          <p:val>
                                            <p:strVal val="#ppt_x"/>
                                          </p:val>
                                        </p:tav>
                                      </p:tavLst>
                                    </p:anim>
                                    <p:anim calcmode="lin" valueType="num">
                                      <p:cBhvr additive="base">
                                        <p:cTn id="53" dur="500" fill="hold"/>
                                        <p:tgtEl>
                                          <p:spTgt spid="148489"/>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48504"/>
                                        </p:tgtEl>
                                        <p:attrNameLst>
                                          <p:attrName>style.visibility</p:attrName>
                                        </p:attrNameLst>
                                      </p:cBhvr>
                                      <p:to>
                                        <p:strVal val="visible"/>
                                      </p:to>
                                    </p:set>
                                    <p:animEffect transition="in" filter="wipe(down)">
                                      <p:cBhvr>
                                        <p:cTn id="58" dur="500"/>
                                        <p:tgtEl>
                                          <p:spTgt spid="148504"/>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148497"/>
                                        </p:tgtEl>
                                        <p:attrNameLst>
                                          <p:attrName>style.visibility</p:attrName>
                                        </p:attrNameLst>
                                      </p:cBhvr>
                                      <p:to>
                                        <p:strVal val="visible"/>
                                      </p:to>
                                    </p:set>
                                    <p:animEffect transition="in" filter="wipe(left)">
                                      <p:cBhvr>
                                        <p:cTn id="62" dur="500"/>
                                        <p:tgtEl>
                                          <p:spTgt spid="14849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48506"/>
                                        </p:tgtEl>
                                        <p:attrNameLst>
                                          <p:attrName>style.visibility</p:attrName>
                                        </p:attrNameLst>
                                      </p:cBhvr>
                                      <p:to>
                                        <p:strVal val="visible"/>
                                      </p:to>
                                    </p:set>
                                    <p:animEffect transition="in" filter="wipe(up)">
                                      <p:cBhvr>
                                        <p:cTn id="67" dur="500"/>
                                        <p:tgtEl>
                                          <p:spTgt spid="148506"/>
                                        </p:tgtEl>
                                      </p:cBhvr>
                                    </p:animEffect>
                                  </p:childTnLst>
                                </p:cTn>
                              </p:par>
                            </p:childTnLst>
                          </p:cTn>
                        </p:par>
                        <p:par>
                          <p:cTn id="68" fill="hold">
                            <p:stCondLst>
                              <p:cond delay="500"/>
                            </p:stCondLst>
                            <p:childTnLst>
                              <p:par>
                                <p:cTn id="69" presetID="22" presetClass="entr" presetSubtype="1" fill="hold" grpId="0" nodeType="afterEffect">
                                  <p:stCondLst>
                                    <p:cond delay="1000"/>
                                  </p:stCondLst>
                                  <p:childTnLst>
                                    <p:set>
                                      <p:cBhvr>
                                        <p:cTn id="70" dur="1" fill="hold">
                                          <p:stCondLst>
                                            <p:cond delay="0"/>
                                          </p:stCondLst>
                                        </p:cTn>
                                        <p:tgtEl>
                                          <p:spTgt spid="148505"/>
                                        </p:tgtEl>
                                        <p:attrNameLst>
                                          <p:attrName>style.visibility</p:attrName>
                                        </p:attrNameLst>
                                      </p:cBhvr>
                                      <p:to>
                                        <p:strVal val="visible"/>
                                      </p:to>
                                    </p:set>
                                    <p:animEffect transition="in" filter="wipe(up)">
                                      <p:cBhvr>
                                        <p:cTn id="71" dur="500"/>
                                        <p:tgtEl>
                                          <p:spTgt spid="14850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48521"/>
                                        </p:tgtEl>
                                        <p:attrNameLst>
                                          <p:attrName>style.visibility</p:attrName>
                                        </p:attrNameLst>
                                      </p:cBhvr>
                                      <p:to>
                                        <p:strVal val="visible"/>
                                      </p:to>
                                    </p:set>
                                    <p:animEffect transition="in" filter="wipe(left)">
                                      <p:cBhvr>
                                        <p:cTn id="76" dur="500"/>
                                        <p:tgtEl>
                                          <p:spTgt spid="148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9" grpId="0" autoUpdateAnimBg="0"/>
      <p:bldP spid="148521" grpId="0" autoUpdateAnimBg="0"/>
      <p:bldP spid="148504" grpId="0" animBg="1" autoUpdateAnimBg="0"/>
      <p:bldP spid="148497" grpId="0" animBg="1" autoUpdateAnimBg="0"/>
      <p:bldP spid="148505" grpId="0" animBg="1"/>
      <p:bldP spid="148506" grpId="0" animBg="1"/>
      <p:bldP spid="148511" grpId="0" animBg="1"/>
      <p:bldP spid="148520" grpId="0" animBg="1"/>
      <p:bldP spid="148522" grpId="0" animBg="1"/>
      <p:bldP spid="148523" grpId="0" autoUpdateAnimBg="0"/>
      <p:bldP spid="148524" grpId="0" animBg="1"/>
      <p:bldP spid="14852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11188" y="333375"/>
            <a:ext cx="7772400" cy="838200"/>
          </a:xfrm>
        </p:spPr>
        <p:txBody>
          <a:bodyPr/>
          <a:lstStyle/>
          <a:p>
            <a:r>
              <a:rPr lang="zh-CN" altLang="en-US">
                <a:solidFill>
                  <a:srgbClr val="3333CC"/>
                </a:solidFill>
              </a:rPr>
              <a:t>二叉排序树删除算法</a:t>
            </a:r>
          </a:p>
        </p:txBody>
      </p:sp>
      <p:sp>
        <p:nvSpPr>
          <p:cNvPr id="149508" name="Text Box 4"/>
          <p:cNvSpPr txBox="1">
            <a:spLocks noChangeArrowheads="1"/>
          </p:cNvSpPr>
          <p:nvPr/>
        </p:nvSpPr>
        <p:spPr bwMode="auto">
          <a:xfrm>
            <a:off x="755650" y="1196975"/>
            <a:ext cx="7056438" cy="5203825"/>
          </a:xfrm>
          <a:prstGeom prst="rect">
            <a:avLst/>
          </a:prstGeom>
          <a:noFill/>
          <a:ln w="9525">
            <a:noFill/>
            <a:miter lim="800000"/>
            <a:headEnd/>
            <a:tailEnd/>
          </a:ln>
          <a:effectLst/>
        </p:spPr>
        <p:txBody>
          <a:bodyPr>
            <a:spAutoFit/>
          </a:bodyPr>
          <a:lstStyle/>
          <a:p>
            <a:pPr algn="just"/>
            <a:r>
              <a:rPr lang="en-US" altLang="zh-CN" b="1">
                <a:solidFill>
                  <a:srgbClr val="800000"/>
                </a:solidFill>
              </a:rPr>
              <a:t>BSTNode  * DelBST(BSTree t, KeyType  k)</a:t>
            </a:r>
          </a:p>
          <a:p>
            <a:pPr algn="just"/>
            <a:r>
              <a:rPr lang="en-US" altLang="zh-CN" b="1">
                <a:solidFill>
                  <a:srgbClr val="800000"/>
                </a:solidFill>
              </a:rPr>
              <a:t>  { BSTNode  *p, *f,*s ,*q;</a:t>
            </a:r>
          </a:p>
          <a:p>
            <a:pPr algn="just"/>
            <a:r>
              <a:rPr lang="en-US" altLang="zh-CN" b="1">
                <a:solidFill>
                  <a:srgbClr val="800000"/>
                </a:solidFill>
              </a:rPr>
              <a:t>    p=t;f=NULL;</a:t>
            </a:r>
          </a:p>
          <a:p>
            <a:pPr algn="just"/>
            <a:r>
              <a:rPr lang="en-US" altLang="zh-CN" b="1">
                <a:solidFill>
                  <a:srgbClr val="800000"/>
                </a:solidFill>
              </a:rPr>
              <a:t>    </a:t>
            </a:r>
            <a:r>
              <a:rPr lang="en-US" altLang="zh-CN" b="1">
                <a:solidFill>
                  <a:srgbClr val="3333CC"/>
                </a:solidFill>
              </a:rPr>
              <a:t>while(p)</a:t>
            </a:r>
          </a:p>
          <a:p>
            <a:pPr algn="just"/>
            <a:r>
              <a:rPr lang="en-US" altLang="zh-CN" b="1">
                <a:solidFill>
                  <a:srgbClr val="3333CC"/>
                </a:solidFill>
              </a:rPr>
              <a:t>      { if (p-&gt;key==k ) break;  </a:t>
            </a:r>
          </a:p>
          <a:p>
            <a:pPr algn="just"/>
            <a:r>
              <a:rPr lang="en-US" altLang="zh-CN" b="1">
                <a:solidFill>
                  <a:srgbClr val="3333CC"/>
                </a:solidFill>
              </a:rPr>
              <a:t>         f=p;  </a:t>
            </a:r>
          </a:p>
          <a:p>
            <a:pPr algn="just"/>
            <a:r>
              <a:rPr lang="en-US" altLang="zh-CN" b="1">
                <a:solidFill>
                  <a:srgbClr val="3333CC"/>
                </a:solidFill>
              </a:rPr>
              <a:t>        if</a:t>
            </a:r>
            <a:r>
              <a:rPr lang="zh-CN" altLang="en-US" b="1">
                <a:solidFill>
                  <a:srgbClr val="3333CC"/>
                </a:solidFill>
              </a:rPr>
              <a:t>（</a:t>
            </a:r>
            <a:r>
              <a:rPr lang="en-US" altLang="zh-CN" b="1">
                <a:solidFill>
                  <a:srgbClr val="3333CC"/>
                </a:solidFill>
              </a:rPr>
              <a:t>p-&gt;key&gt;k</a:t>
            </a:r>
            <a:r>
              <a:rPr lang="zh-CN" altLang="en-US" b="1">
                <a:solidFill>
                  <a:srgbClr val="3333CC"/>
                </a:solidFill>
              </a:rPr>
              <a:t>） </a:t>
            </a:r>
            <a:r>
              <a:rPr lang="en-US" altLang="zh-CN" b="1">
                <a:solidFill>
                  <a:srgbClr val="3333CC"/>
                </a:solidFill>
              </a:rPr>
              <a:t>p=p-&gt;lchild;</a:t>
            </a:r>
          </a:p>
          <a:p>
            <a:pPr algn="just"/>
            <a:r>
              <a:rPr lang="en-US" altLang="zh-CN" b="1">
                <a:solidFill>
                  <a:srgbClr val="3333CC"/>
                </a:solidFill>
              </a:rPr>
              <a:t>           else p=p-&gt;rchild;}</a:t>
            </a:r>
            <a:r>
              <a:rPr lang="en-US" altLang="zh-CN" b="1">
                <a:solidFill>
                  <a:srgbClr val="800000"/>
                </a:solidFill>
              </a:rPr>
              <a:t> </a:t>
            </a:r>
          </a:p>
          <a:p>
            <a:r>
              <a:rPr lang="en-US" altLang="zh-CN" b="1">
                <a:solidFill>
                  <a:srgbClr val="800000"/>
                </a:solidFill>
              </a:rPr>
              <a:t>  </a:t>
            </a:r>
            <a:r>
              <a:rPr lang="en-US" altLang="zh-CN" b="1">
                <a:solidFill>
                  <a:srgbClr val="277D33"/>
                </a:solidFill>
              </a:rPr>
              <a:t>if (p==NULL) returnt;</a:t>
            </a:r>
          </a:p>
          <a:p>
            <a:r>
              <a:rPr lang="en-US" altLang="zh-CN" b="1">
                <a:solidFill>
                  <a:srgbClr val="800000"/>
                </a:solidFill>
              </a:rPr>
              <a:t>  if (p-&gt;lchild==NULL)                 </a:t>
            </a:r>
            <a:r>
              <a:rPr lang="en-US" altLang="zh-CN" b="1">
                <a:solidFill>
                  <a:srgbClr val="20AC37"/>
                </a:solidFill>
              </a:rPr>
              <a:t>/*p</a:t>
            </a:r>
            <a:r>
              <a:rPr lang="zh-CN" altLang="en-US" b="1">
                <a:solidFill>
                  <a:srgbClr val="20AC37"/>
                </a:solidFill>
              </a:rPr>
              <a:t>没有左子树*</a:t>
            </a:r>
            <a:r>
              <a:rPr lang="en-US" altLang="zh-CN" b="1">
                <a:solidFill>
                  <a:srgbClr val="20AC37"/>
                </a:solidFill>
              </a:rPr>
              <a:t>/</a:t>
            </a:r>
          </a:p>
          <a:p>
            <a:r>
              <a:rPr lang="en-US" altLang="zh-CN" b="1">
                <a:solidFill>
                  <a:srgbClr val="800000"/>
                </a:solidFill>
              </a:rPr>
              <a:t>   {</a:t>
            </a:r>
            <a:r>
              <a:rPr lang="en-US" altLang="zh-CN" b="1">
                <a:solidFill>
                  <a:srgbClr val="E81ECB"/>
                </a:solidFill>
              </a:rPr>
              <a:t>if (f==NULL) t=p-&gt;rchild;</a:t>
            </a:r>
            <a:r>
              <a:rPr lang="en-US" altLang="zh-CN" b="1">
                <a:solidFill>
                  <a:srgbClr val="800000"/>
                </a:solidFill>
              </a:rPr>
              <a:t>  </a:t>
            </a:r>
          </a:p>
          <a:p>
            <a:r>
              <a:rPr lang="en-US" altLang="zh-CN" b="1">
                <a:solidFill>
                  <a:srgbClr val="800000"/>
                </a:solidFill>
              </a:rPr>
              <a:t>     </a:t>
            </a:r>
            <a:r>
              <a:rPr lang="en-US" altLang="zh-CN" b="1">
                <a:solidFill>
                  <a:srgbClr val="3333CC"/>
                </a:solidFill>
              </a:rPr>
              <a:t>else if (f-&gt;lchild==p) f-&gt;lchild=p-&gt;rchild </a:t>
            </a:r>
            <a:r>
              <a:rPr lang="zh-CN" altLang="en-US" b="1">
                <a:solidFill>
                  <a:srgbClr val="3333CC"/>
                </a:solidFill>
              </a:rPr>
              <a:t>；</a:t>
            </a:r>
          </a:p>
          <a:p>
            <a:r>
              <a:rPr lang="zh-CN" altLang="en-US" b="1">
                <a:solidFill>
                  <a:srgbClr val="800000"/>
                </a:solidFill>
              </a:rPr>
              <a:t>               </a:t>
            </a:r>
            <a:r>
              <a:rPr lang="en-US" altLang="zh-CN" b="1">
                <a:solidFill>
                  <a:srgbClr val="800000"/>
                </a:solidFill>
              </a:rPr>
              <a:t>else f-&gt;rchild=p-&gt;rchild;</a:t>
            </a:r>
          </a:p>
          <a:p>
            <a:r>
              <a:rPr lang="en-US" altLang="zh-CN" b="1">
                <a:solidFill>
                  <a:srgbClr val="800000"/>
                </a:solidFill>
              </a:rPr>
              <a:t>   free(p);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8"/>
                                        </p:tgtEl>
                                        <p:attrNameLst>
                                          <p:attrName>style.visibility</p:attrName>
                                        </p:attrNameLst>
                                      </p:cBhvr>
                                      <p:to>
                                        <p:strVal val="visible"/>
                                      </p:to>
                                    </p:set>
                                    <p:anim calcmode="lin" valueType="num">
                                      <p:cBhvr additive="base">
                                        <p:cTn id="7" dur="500" fill="hold"/>
                                        <p:tgtEl>
                                          <p:spTgt spid="149508"/>
                                        </p:tgtEl>
                                        <p:attrNameLst>
                                          <p:attrName>ppt_x</p:attrName>
                                        </p:attrNameLst>
                                      </p:cBhvr>
                                      <p:tavLst>
                                        <p:tav tm="0">
                                          <p:val>
                                            <p:strVal val="0-#ppt_w/2"/>
                                          </p:val>
                                        </p:tav>
                                        <p:tav tm="100000">
                                          <p:val>
                                            <p:strVal val="#ppt_x"/>
                                          </p:val>
                                        </p:tav>
                                      </p:tavLst>
                                    </p:anim>
                                    <p:anim calcmode="lin" valueType="num">
                                      <p:cBhvr additive="base">
                                        <p:cTn id="8" dur="500" fill="hold"/>
                                        <p:tgtEl>
                                          <p:spTgt spid="149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039813" y="1196975"/>
            <a:ext cx="7061200" cy="4362450"/>
          </a:xfrm>
          <a:prstGeom prst="rect">
            <a:avLst/>
          </a:prstGeom>
          <a:noFill/>
          <a:ln w="9525">
            <a:noFill/>
            <a:miter lim="800000"/>
            <a:headEnd/>
            <a:tailEnd/>
          </a:ln>
          <a:effectLst/>
        </p:spPr>
        <p:txBody>
          <a:bodyPr>
            <a:spAutoFit/>
          </a:bodyPr>
          <a:lstStyle/>
          <a:p>
            <a:pPr algn="just"/>
            <a:r>
              <a:rPr lang="en-US" altLang="zh-CN" sz="2800" b="1">
                <a:solidFill>
                  <a:srgbClr val="800000"/>
                </a:solidFill>
              </a:rPr>
              <a:t>else                                  </a:t>
            </a:r>
            <a:r>
              <a:rPr lang="en-US" altLang="zh-CN" sz="2800" b="1">
                <a:solidFill>
                  <a:srgbClr val="20AC37"/>
                </a:solidFill>
              </a:rPr>
              <a:t>/*p</a:t>
            </a:r>
            <a:r>
              <a:rPr lang="zh-CN" altLang="en-US" sz="2800" b="1">
                <a:solidFill>
                  <a:srgbClr val="20AC37"/>
                </a:solidFill>
              </a:rPr>
              <a:t>有左子树*</a:t>
            </a:r>
            <a:r>
              <a:rPr lang="en-US" altLang="zh-CN" sz="2800" b="1">
                <a:solidFill>
                  <a:srgbClr val="20AC37"/>
                </a:solidFill>
              </a:rPr>
              <a:t>/      </a:t>
            </a:r>
          </a:p>
          <a:p>
            <a:pPr algn="just"/>
            <a:r>
              <a:rPr lang="en-US" altLang="zh-CN" sz="2800" b="1">
                <a:solidFill>
                  <a:srgbClr val="800000"/>
                </a:solidFill>
              </a:rPr>
              <a:t>    { q=p;s=p-&gt;lchild;</a:t>
            </a:r>
          </a:p>
          <a:p>
            <a:pPr algn="just"/>
            <a:r>
              <a:rPr lang="en-US" altLang="zh-CN" sz="2800" b="1">
                <a:solidFill>
                  <a:srgbClr val="800000"/>
                </a:solidFill>
              </a:rPr>
              <a:t>      </a:t>
            </a:r>
            <a:r>
              <a:rPr lang="en-US" altLang="zh-CN" sz="2800" b="1">
                <a:solidFill>
                  <a:srgbClr val="E81ECB"/>
                </a:solidFill>
              </a:rPr>
              <a:t>while(s-&gt;rchild)  </a:t>
            </a:r>
          </a:p>
          <a:p>
            <a:pPr algn="just"/>
            <a:r>
              <a:rPr lang="en-US" altLang="zh-CN" sz="2800" b="1">
                <a:solidFill>
                  <a:srgbClr val="E81ECB"/>
                </a:solidFill>
              </a:rPr>
              <a:t>        {q=s;s=s-&gt;rchild;}</a:t>
            </a:r>
          </a:p>
          <a:p>
            <a:pPr algn="just"/>
            <a:r>
              <a:rPr lang="en-US" altLang="zh-CN" sz="2800" b="1">
                <a:solidFill>
                  <a:srgbClr val="800000"/>
                </a:solidFill>
              </a:rPr>
              <a:t>      </a:t>
            </a:r>
            <a:r>
              <a:rPr lang="en-US" altLang="zh-CN" sz="2800" b="1">
                <a:solidFill>
                  <a:srgbClr val="3333CC"/>
                </a:solidFill>
              </a:rPr>
              <a:t>if(q==p) q-&gt;lchild=s-&gt;lchild ;</a:t>
            </a:r>
            <a:r>
              <a:rPr lang="en-US" altLang="zh-CN" sz="2800" b="1">
                <a:solidFill>
                  <a:srgbClr val="800000"/>
                </a:solidFill>
              </a:rPr>
              <a:t>  </a:t>
            </a:r>
          </a:p>
          <a:p>
            <a:pPr algn="just"/>
            <a:r>
              <a:rPr lang="en-US" altLang="zh-CN" sz="2800" b="1">
                <a:solidFill>
                  <a:srgbClr val="800000"/>
                </a:solidFill>
              </a:rPr>
              <a:t>          </a:t>
            </a:r>
            <a:r>
              <a:rPr lang="en-US" altLang="zh-CN" sz="2800" b="1">
                <a:solidFill>
                  <a:srgbClr val="277D33"/>
                </a:solidFill>
              </a:rPr>
              <a:t>else q-&gt;rchild=s-&gt;lchild;</a:t>
            </a:r>
          </a:p>
          <a:p>
            <a:pPr algn="just"/>
            <a:r>
              <a:rPr lang="en-US" altLang="zh-CN" sz="2800" b="1">
                <a:solidFill>
                  <a:srgbClr val="800000"/>
                </a:solidFill>
              </a:rPr>
              <a:t>      p-&gt;key=s-&gt;key;  </a:t>
            </a:r>
          </a:p>
          <a:p>
            <a:pPr algn="just"/>
            <a:r>
              <a:rPr lang="en-US" altLang="zh-CN" sz="2800" b="1">
                <a:solidFill>
                  <a:srgbClr val="800000"/>
                </a:solidFill>
              </a:rPr>
              <a:t>     free(s);</a:t>
            </a:r>
          </a:p>
          <a:p>
            <a:pPr algn="just"/>
            <a:r>
              <a:rPr lang="en-US" altLang="zh-CN" sz="2800" b="1">
                <a:solidFill>
                  <a:srgbClr val="800000"/>
                </a:solidFill>
              </a:rPr>
              <a:t>    }</a:t>
            </a:r>
          </a:p>
          <a:p>
            <a:pPr algn="just"/>
            <a:r>
              <a:rPr lang="en-US" altLang="zh-CN" sz="2800" b="1">
                <a:solidFill>
                  <a:srgbClr val="800000"/>
                </a:solidFill>
              </a:rPr>
              <a:t>return t;}    </a:t>
            </a:r>
          </a:p>
        </p:txBody>
      </p:sp>
      <p:sp>
        <p:nvSpPr>
          <p:cNvPr id="44036" name="Rectangle 4"/>
          <p:cNvSpPr>
            <a:spLocks noChangeArrowheads="1"/>
          </p:cNvSpPr>
          <p:nvPr/>
        </p:nvSpPr>
        <p:spPr bwMode="auto">
          <a:xfrm>
            <a:off x="1066800" y="5791200"/>
            <a:ext cx="4459288" cy="519113"/>
          </a:xfrm>
          <a:prstGeom prst="rect">
            <a:avLst/>
          </a:prstGeom>
          <a:noFill/>
          <a:ln w="9525">
            <a:noFill/>
            <a:miter lim="800000"/>
            <a:headEnd/>
            <a:tailEnd/>
          </a:ln>
          <a:effectLst/>
        </p:spPr>
        <p:txBody>
          <a:bodyPr wrap="none">
            <a:spAutoFit/>
          </a:bodyPr>
          <a:lstStyle/>
          <a:p>
            <a:r>
              <a:rPr lang="en-US" altLang="zh-CN" sz="2800" b="1">
                <a:solidFill>
                  <a:srgbClr val="20AC37"/>
                </a:solidFill>
                <a:latin typeface="Arial" charset="0"/>
              </a:rPr>
              <a:t> </a:t>
            </a:r>
            <a:r>
              <a:rPr lang="zh-CN" altLang="en-US" sz="2800" b="1">
                <a:solidFill>
                  <a:srgbClr val="3333CC"/>
                </a:solidFill>
                <a:latin typeface="Arial" charset="0"/>
              </a:rPr>
              <a:t>时间复杂度为：</a:t>
            </a:r>
            <a:r>
              <a:rPr lang="en-US" altLang="zh-CN" sz="2800" b="1">
                <a:solidFill>
                  <a:srgbClr val="3333CC"/>
                </a:solidFill>
                <a:latin typeface="Arial" charset="0"/>
              </a:rPr>
              <a:t>O(LOG</a:t>
            </a:r>
            <a:r>
              <a:rPr lang="en-US" altLang="zh-CN" sz="2800" b="1" baseline="-25000">
                <a:solidFill>
                  <a:srgbClr val="3333CC"/>
                </a:solidFill>
                <a:latin typeface="Arial" charset="0"/>
              </a:rPr>
              <a:t>2</a:t>
            </a:r>
            <a:r>
              <a:rPr lang="en-US" altLang="zh-CN" sz="2800" b="1">
                <a:solidFill>
                  <a:srgbClr val="3333CC"/>
                </a:solidFill>
                <a:latin typeface="Arial" charset="0"/>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 calcmode="lin" valueType="num">
                                      <p:cBhvr additive="base">
                                        <p:cTn id="7" dur="500" fill="hold"/>
                                        <p:tgtEl>
                                          <p:spTgt spid="44036"/>
                                        </p:tgtEl>
                                        <p:attrNameLst>
                                          <p:attrName>ppt_x</p:attrName>
                                        </p:attrNameLst>
                                      </p:cBhvr>
                                      <p:tavLst>
                                        <p:tav tm="0">
                                          <p:val>
                                            <p:strVal val="0-#ppt_w/2"/>
                                          </p:val>
                                        </p:tav>
                                        <p:tav tm="100000">
                                          <p:val>
                                            <p:strVal val="#ppt_x"/>
                                          </p:val>
                                        </p:tav>
                                      </p:tavLst>
                                    </p:anim>
                                    <p:anim calcmode="lin" valueType="num">
                                      <p:cBhvr additive="base">
                                        <p:cTn id="8" dur="500" fill="hold"/>
                                        <p:tgtEl>
                                          <p:spTgt spid="44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09600" y="228600"/>
            <a:ext cx="7772400" cy="838200"/>
          </a:xfrm>
        </p:spPr>
        <p:txBody>
          <a:bodyPr/>
          <a:lstStyle/>
          <a:p>
            <a:r>
              <a:rPr lang="zh-CN" altLang="en-US">
                <a:solidFill>
                  <a:srgbClr val="3333CC"/>
                </a:solidFill>
              </a:rPr>
              <a:t>五、二叉排序树的查找性能</a:t>
            </a:r>
          </a:p>
        </p:txBody>
      </p:sp>
      <p:sp>
        <p:nvSpPr>
          <p:cNvPr id="150532" name="Text Box 4"/>
          <p:cNvSpPr txBox="1">
            <a:spLocks noChangeArrowheads="1"/>
          </p:cNvSpPr>
          <p:nvPr/>
        </p:nvSpPr>
        <p:spPr bwMode="auto">
          <a:xfrm>
            <a:off x="395288" y="1052513"/>
            <a:ext cx="8713787" cy="2227262"/>
          </a:xfrm>
          <a:prstGeom prst="rect">
            <a:avLst/>
          </a:prstGeom>
          <a:noFill/>
          <a:ln w="9525">
            <a:noFill/>
            <a:miter lim="800000"/>
            <a:headEnd/>
            <a:tailEnd/>
          </a:ln>
          <a:effectLst/>
        </p:spPr>
        <p:txBody>
          <a:bodyPr>
            <a:spAutoFit/>
          </a:bodyPr>
          <a:lstStyle/>
          <a:p>
            <a:r>
              <a:rPr lang="en-US" altLang="zh-CN" sz="2800" b="1">
                <a:solidFill>
                  <a:srgbClr val="800000"/>
                </a:solidFill>
                <a:latin typeface="仿宋_GB2312" pitchFamily="49" charset="-122"/>
                <a:ea typeface="仿宋_GB2312" pitchFamily="49" charset="-122"/>
              </a:rPr>
              <a:t>   </a:t>
            </a:r>
            <a:r>
              <a:rPr lang="zh-CN" altLang="en-US" sz="2800" b="1">
                <a:solidFill>
                  <a:srgbClr val="800000"/>
                </a:solidFill>
                <a:latin typeface="仿宋_GB2312" pitchFamily="49" charset="-122"/>
                <a:ea typeface="仿宋_GB2312" pitchFamily="49" charset="-122"/>
              </a:rPr>
              <a:t>对于一组相同的关键字序列，关键字插入的先后次序不同，所构成的二叉排序树的形态及深度即不同。</a:t>
            </a:r>
          </a:p>
          <a:p>
            <a:r>
              <a:rPr lang="zh-CN" altLang="en-US" sz="2800" b="1">
                <a:solidFill>
                  <a:srgbClr val="800000"/>
                </a:solidFill>
                <a:latin typeface="仿宋_GB2312" pitchFamily="49" charset="-122"/>
                <a:ea typeface="仿宋_GB2312" pitchFamily="49" charset="-122"/>
              </a:rPr>
              <a:t>   二叉排序树的平均查找长度</a:t>
            </a:r>
            <a:r>
              <a:rPr lang="en-US" altLang="zh-CN" sz="2800" b="1">
                <a:solidFill>
                  <a:srgbClr val="800000"/>
                </a:solidFill>
                <a:latin typeface="仿宋_GB2312" pitchFamily="49" charset="-122"/>
                <a:ea typeface="仿宋_GB2312" pitchFamily="49" charset="-122"/>
              </a:rPr>
              <a:t>ASL</a:t>
            </a:r>
            <a:r>
              <a:rPr lang="zh-CN" altLang="en-US" sz="2800" b="1">
                <a:solidFill>
                  <a:srgbClr val="800000"/>
                </a:solidFill>
                <a:latin typeface="仿宋_GB2312" pitchFamily="49" charset="-122"/>
                <a:ea typeface="仿宋_GB2312" pitchFamily="49" charset="-122"/>
              </a:rPr>
              <a:t>与二叉排序树的形态有关：二叉排序树的各分支越均衡</a:t>
            </a:r>
            <a:r>
              <a:rPr lang="en-US" altLang="zh-CN" sz="2800" b="1">
                <a:solidFill>
                  <a:srgbClr val="800000"/>
                </a:solidFill>
                <a:latin typeface="仿宋_GB2312" pitchFamily="49" charset="-122"/>
                <a:ea typeface="仿宋_GB2312" pitchFamily="49" charset="-122"/>
              </a:rPr>
              <a:t>,</a:t>
            </a:r>
            <a:r>
              <a:rPr lang="zh-CN" altLang="en-US" sz="2800" b="1">
                <a:solidFill>
                  <a:srgbClr val="800000"/>
                </a:solidFill>
                <a:latin typeface="仿宋_GB2312" pitchFamily="49" charset="-122"/>
                <a:ea typeface="仿宋_GB2312" pitchFamily="49" charset="-122"/>
              </a:rPr>
              <a:t>树的深度越浅，其平均查找长度</a:t>
            </a:r>
            <a:r>
              <a:rPr lang="en-US" altLang="zh-CN" sz="2800" b="1">
                <a:solidFill>
                  <a:srgbClr val="800000"/>
                </a:solidFill>
                <a:latin typeface="仿宋_GB2312" pitchFamily="49" charset="-122"/>
                <a:ea typeface="仿宋_GB2312" pitchFamily="49" charset="-122"/>
              </a:rPr>
              <a:t>ASL</a:t>
            </a:r>
            <a:r>
              <a:rPr lang="zh-CN" altLang="en-US" sz="2800" b="1">
                <a:solidFill>
                  <a:srgbClr val="800000"/>
                </a:solidFill>
                <a:latin typeface="仿宋_GB2312" pitchFamily="49" charset="-122"/>
                <a:ea typeface="仿宋_GB2312" pitchFamily="49" charset="-122"/>
              </a:rPr>
              <a:t>越小。 例如：</a:t>
            </a:r>
          </a:p>
        </p:txBody>
      </p:sp>
      <p:grpSp>
        <p:nvGrpSpPr>
          <p:cNvPr id="150533" name="Group 5"/>
          <p:cNvGrpSpPr>
            <a:grpSpLocks/>
          </p:cNvGrpSpPr>
          <p:nvPr/>
        </p:nvGrpSpPr>
        <p:grpSpPr bwMode="auto">
          <a:xfrm>
            <a:off x="685800" y="3627438"/>
            <a:ext cx="4114800" cy="2682875"/>
            <a:chOff x="432" y="2496"/>
            <a:chExt cx="2592" cy="1690"/>
          </a:xfrm>
        </p:grpSpPr>
        <p:grpSp>
          <p:nvGrpSpPr>
            <p:cNvPr id="150534" name="Group 6"/>
            <p:cNvGrpSpPr>
              <a:grpSpLocks/>
            </p:cNvGrpSpPr>
            <p:nvPr/>
          </p:nvGrpSpPr>
          <p:grpSpPr bwMode="auto">
            <a:xfrm>
              <a:off x="720" y="2496"/>
              <a:ext cx="1680" cy="1152"/>
              <a:chOff x="624" y="2496"/>
              <a:chExt cx="1680" cy="1152"/>
            </a:xfrm>
          </p:grpSpPr>
          <p:sp>
            <p:nvSpPr>
              <p:cNvPr id="150535" name="Oval 7"/>
              <p:cNvSpPr>
                <a:spLocks noChangeArrowheads="1"/>
              </p:cNvSpPr>
              <p:nvPr/>
            </p:nvSpPr>
            <p:spPr bwMode="auto">
              <a:xfrm>
                <a:off x="1392" y="2496"/>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45</a:t>
                </a:r>
              </a:p>
            </p:txBody>
          </p:sp>
          <p:sp>
            <p:nvSpPr>
              <p:cNvPr id="150536" name="Oval 8"/>
              <p:cNvSpPr>
                <a:spLocks noChangeArrowheads="1"/>
              </p:cNvSpPr>
              <p:nvPr/>
            </p:nvSpPr>
            <p:spPr bwMode="auto">
              <a:xfrm>
                <a:off x="912" y="2928"/>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24</a:t>
                </a:r>
              </a:p>
            </p:txBody>
          </p:sp>
          <p:sp>
            <p:nvSpPr>
              <p:cNvPr id="150537" name="Oval 9"/>
              <p:cNvSpPr>
                <a:spLocks noChangeArrowheads="1"/>
              </p:cNvSpPr>
              <p:nvPr/>
            </p:nvSpPr>
            <p:spPr bwMode="auto">
              <a:xfrm>
                <a:off x="624" y="3408"/>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12</a:t>
                </a:r>
              </a:p>
            </p:txBody>
          </p:sp>
          <p:sp>
            <p:nvSpPr>
              <p:cNvPr id="150538" name="Oval 10"/>
              <p:cNvSpPr>
                <a:spLocks noChangeArrowheads="1"/>
              </p:cNvSpPr>
              <p:nvPr/>
            </p:nvSpPr>
            <p:spPr bwMode="auto">
              <a:xfrm>
                <a:off x="1200" y="3408"/>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37</a:t>
                </a:r>
              </a:p>
            </p:txBody>
          </p:sp>
          <p:sp>
            <p:nvSpPr>
              <p:cNvPr id="150539" name="Oval 11"/>
              <p:cNvSpPr>
                <a:spLocks noChangeArrowheads="1"/>
              </p:cNvSpPr>
              <p:nvPr/>
            </p:nvSpPr>
            <p:spPr bwMode="auto">
              <a:xfrm>
                <a:off x="1776" y="2928"/>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53</a:t>
                </a:r>
              </a:p>
            </p:txBody>
          </p:sp>
          <p:sp>
            <p:nvSpPr>
              <p:cNvPr id="150540" name="Oval 12"/>
              <p:cNvSpPr>
                <a:spLocks noChangeArrowheads="1"/>
              </p:cNvSpPr>
              <p:nvPr/>
            </p:nvSpPr>
            <p:spPr bwMode="auto">
              <a:xfrm>
                <a:off x="2064" y="3408"/>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93</a:t>
                </a:r>
              </a:p>
            </p:txBody>
          </p:sp>
          <p:sp>
            <p:nvSpPr>
              <p:cNvPr id="150541" name="Line 13"/>
              <p:cNvSpPr>
                <a:spLocks noChangeShapeType="1"/>
              </p:cNvSpPr>
              <p:nvPr/>
            </p:nvSpPr>
            <p:spPr bwMode="auto">
              <a:xfrm flipH="1">
                <a:off x="1152" y="2688"/>
                <a:ext cx="288" cy="288"/>
              </a:xfrm>
              <a:prstGeom prst="line">
                <a:avLst/>
              </a:prstGeom>
              <a:noFill/>
              <a:ln w="9525">
                <a:solidFill>
                  <a:schemeClr val="tx1"/>
                </a:solidFill>
                <a:miter lim="800000"/>
                <a:headEnd/>
                <a:tailEnd/>
              </a:ln>
              <a:effectLst/>
            </p:spPr>
            <p:txBody>
              <a:bodyPr wrap="none"/>
              <a:lstStyle/>
              <a:p>
                <a:endParaRPr lang="zh-CN" altLang="en-US"/>
              </a:p>
            </p:txBody>
          </p:sp>
          <p:sp>
            <p:nvSpPr>
              <p:cNvPr id="150542" name="Line 14"/>
              <p:cNvSpPr>
                <a:spLocks noChangeShapeType="1"/>
              </p:cNvSpPr>
              <p:nvPr/>
            </p:nvSpPr>
            <p:spPr bwMode="auto">
              <a:xfrm flipH="1">
                <a:off x="768" y="3168"/>
                <a:ext cx="192" cy="240"/>
              </a:xfrm>
              <a:prstGeom prst="line">
                <a:avLst/>
              </a:prstGeom>
              <a:noFill/>
              <a:ln w="9525">
                <a:solidFill>
                  <a:schemeClr val="tx1"/>
                </a:solidFill>
                <a:miter lim="800000"/>
                <a:headEnd/>
                <a:tailEnd/>
              </a:ln>
              <a:effectLst/>
            </p:spPr>
            <p:txBody>
              <a:bodyPr wrap="none"/>
              <a:lstStyle/>
              <a:p>
                <a:endParaRPr lang="zh-CN" altLang="en-US"/>
              </a:p>
            </p:txBody>
          </p:sp>
          <p:sp>
            <p:nvSpPr>
              <p:cNvPr id="150543" name="Line 15"/>
              <p:cNvSpPr>
                <a:spLocks noChangeShapeType="1"/>
              </p:cNvSpPr>
              <p:nvPr/>
            </p:nvSpPr>
            <p:spPr bwMode="auto">
              <a:xfrm>
                <a:off x="1104" y="3168"/>
                <a:ext cx="144" cy="240"/>
              </a:xfrm>
              <a:prstGeom prst="line">
                <a:avLst/>
              </a:prstGeom>
              <a:noFill/>
              <a:ln w="9525">
                <a:solidFill>
                  <a:schemeClr val="tx1"/>
                </a:solidFill>
                <a:miter lim="800000"/>
                <a:headEnd/>
                <a:tailEnd/>
              </a:ln>
              <a:effectLst/>
            </p:spPr>
            <p:txBody>
              <a:bodyPr wrap="none"/>
              <a:lstStyle/>
              <a:p>
                <a:endParaRPr lang="zh-CN" altLang="en-US"/>
              </a:p>
            </p:txBody>
          </p:sp>
          <p:sp>
            <p:nvSpPr>
              <p:cNvPr id="150544" name="Line 16"/>
              <p:cNvSpPr>
                <a:spLocks noChangeShapeType="1"/>
              </p:cNvSpPr>
              <p:nvPr/>
            </p:nvSpPr>
            <p:spPr bwMode="auto">
              <a:xfrm>
                <a:off x="1632" y="2688"/>
                <a:ext cx="192" cy="240"/>
              </a:xfrm>
              <a:prstGeom prst="line">
                <a:avLst/>
              </a:prstGeom>
              <a:noFill/>
              <a:ln w="9525">
                <a:solidFill>
                  <a:schemeClr val="tx1"/>
                </a:solidFill>
                <a:miter lim="800000"/>
                <a:headEnd/>
                <a:tailEnd/>
              </a:ln>
              <a:effectLst/>
            </p:spPr>
            <p:txBody>
              <a:bodyPr wrap="none"/>
              <a:lstStyle/>
              <a:p>
                <a:endParaRPr lang="zh-CN" altLang="en-US"/>
              </a:p>
            </p:txBody>
          </p:sp>
          <p:sp>
            <p:nvSpPr>
              <p:cNvPr id="150545" name="Line 17"/>
              <p:cNvSpPr>
                <a:spLocks noChangeShapeType="1"/>
              </p:cNvSpPr>
              <p:nvPr/>
            </p:nvSpPr>
            <p:spPr bwMode="auto">
              <a:xfrm>
                <a:off x="1968" y="3168"/>
                <a:ext cx="192" cy="240"/>
              </a:xfrm>
              <a:prstGeom prst="line">
                <a:avLst/>
              </a:prstGeom>
              <a:noFill/>
              <a:ln w="9525">
                <a:solidFill>
                  <a:schemeClr val="tx1"/>
                </a:solidFill>
                <a:miter lim="800000"/>
                <a:headEnd/>
                <a:tailEnd/>
              </a:ln>
              <a:effectLst/>
            </p:spPr>
            <p:txBody>
              <a:bodyPr wrap="none"/>
              <a:lstStyle/>
              <a:p>
                <a:endParaRPr lang="zh-CN" altLang="en-US"/>
              </a:p>
            </p:txBody>
          </p:sp>
        </p:grpSp>
        <p:sp>
          <p:nvSpPr>
            <p:cNvPr id="150546" name="Text Box 18"/>
            <p:cNvSpPr txBox="1">
              <a:spLocks noChangeArrowheads="1"/>
            </p:cNvSpPr>
            <p:nvPr/>
          </p:nvSpPr>
          <p:spPr bwMode="auto">
            <a:xfrm>
              <a:off x="432" y="3744"/>
              <a:ext cx="2592" cy="442"/>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33CC"/>
                  </a:solidFill>
                </a:rPr>
                <a:t>(a) </a:t>
              </a:r>
              <a:r>
                <a:rPr lang="zh-CN" altLang="en-US" sz="2000" b="1">
                  <a:solidFill>
                    <a:srgbClr val="3333CC"/>
                  </a:solidFill>
                </a:rPr>
                <a:t>输入关键字序列为</a:t>
              </a:r>
              <a:r>
                <a:rPr lang="en-US" altLang="zh-CN" sz="2000" b="1">
                  <a:solidFill>
                    <a:srgbClr val="3333CC"/>
                  </a:solidFill>
                </a:rPr>
                <a:t>{45,24,53,12,37,93}</a:t>
              </a:r>
              <a:r>
                <a:rPr lang="zh-CN" altLang="en-US" sz="2000" b="1">
                  <a:solidFill>
                    <a:srgbClr val="3333CC"/>
                  </a:solidFill>
                </a:rPr>
                <a:t>时的二叉排序树</a:t>
              </a:r>
            </a:p>
          </p:txBody>
        </p:sp>
      </p:grpSp>
      <p:grpSp>
        <p:nvGrpSpPr>
          <p:cNvPr id="150547" name="Group 19"/>
          <p:cNvGrpSpPr>
            <a:grpSpLocks/>
          </p:cNvGrpSpPr>
          <p:nvPr/>
        </p:nvGrpSpPr>
        <p:grpSpPr bwMode="auto">
          <a:xfrm>
            <a:off x="4876800" y="3551238"/>
            <a:ext cx="4038600" cy="2682875"/>
            <a:chOff x="3072" y="2448"/>
            <a:chExt cx="2544" cy="1690"/>
          </a:xfrm>
        </p:grpSpPr>
        <p:grpSp>
          <p:nvGrpSpPr>
            <p:cNvPr id="150548" name="Group 20"/>
            <p:cNvGrpSpPr>
              <a:grpSpLocks/>
            </p:cNvGrpSpPr>
            <p:nvPr/>
          </p:nvGrpSpPr>
          <p:grpSpPr bwMode="auto">
            <a:xfrm>
              <a:off x="3168" y="2448"/>
              <a:ext cx="1824" cy="1344"/>
              <a:chOff x="3120" y="2544"/>
              <a:chExt cx="1920" cy="1440"/>
            </a:xfrm>
          </p:grpSpPr>
          <p:sp>
            <p:nvSpPr>
              <p:cNvPr id="150549" name="Oval 21"/>
              <p:cNvSpPr>
                <a:spLocks noChangeArrowheads="1"/>
              </p:cNvSpPr>
              <p:nvPr/>
            </p:nvSpPr>
            <p:spPr bwMode="auto">
              <a:xfrm>
                <a:off x="3120" y="2544"/>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12</a:t>
                </a:r>
              </a:p>
            </p:txBody>
          </p:sp>
          <p:sp>
            <p:nvSpPr>
              <p:cNvPr id="150550" name="Oval 22"/>
              <p:cNvSpPr>
                <a:spLocks noChangeArrowheads="1"/>
              </p:cNvSpPr>
              <p:nvPr/>
            </p:nvSpPr>
            <p:spPr bwMode="auto">
              <a:xfrm>
                <a:off x="3120" y="2544"/>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12</a:t>
                </a:r>
              </a:p>
            </p:txBody>
          </p:sp>
          <p:sp>
            <p:nvSpPr>
              <p:cNvPr id="150551" name="Oval 23"/>
              <p:cNvSpPr>
                <a:spLocks noChangeArrowheads="1"/>
              </p:cNvSpPr>
              <p:nvPr/>
            </p:nvSpPr>
            <p:spPr bwMode="auto">
              <a:xfrm>
                <a:off x="3456" y="2784"/>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24</a:t>
                </a:r>
              </a:p>
            </p:txBody>
          </p:sp>
          <p:sp>
            <p:nvSpPr>
              <p:cNvPr id="150552" name="Oval 24"/>
              <p:cNvSpPr>
                <a:spLocks noChangeArrowheads="1"/>
              </p:cNvSpPr>
              <p:nvPr/>
            </p:nvSpPr>
            <p:spPr bwMode="auto">
              <a:xfrm>
                <a:off x="3792" y="3024"/>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37</a:t>
                </a:r>
              </a:p>
            </p:txBody>
          </p:sp>
          <p:sp>
            <p:nvSpPr>
              <p:cNvPr id="150553" name="Oval 25"/>
              <p:cNvSpPr>
                <a:spLocks noChangeArrowheads="1"/>
              </p:cNvSpPr>
              <p:nvPr/>
            </p:nvSpPr>
            <p:spPr bwMode="auto">
              <a:xfrm>
                <a:off x="4128" y="3264"/>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45</a:t>
                </a:r>
              </a:p>
            </p:txBody>
          </p:sp>
          <p:sp>
            <p:nvSpPr>
              <p:cNvPr id="150554" name="Oval 26"/>
              <p:cNvSpPr>
                <a:spLocks noChangeArrowheads="1"/>
              </p:cNvSpPr>
              <p:nvPr/>
            </p:nvSpPr>
            <p:spPr bwMode="auto">
              <a:xfrm>
                <a:off x="4464" y="3504"/>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53</a:t>
                </a:r>
              </a:p>
            </p:txBody>
          </p:sp>
          <p:sp>
            <p:nvSpPr>
              <p:cNvPr id="150555" name="Oval 27"/>
              <p:cNvSpPr>
                <a:spLocks noChangeArrowheads="1"/>
              </p:cNvSpPr>
              <p:nvPr/>
            </p:nvSpPr>
            <p:spPr bwMode="auto">
              <a:xfrm>
                <a:off x="4800" y="3744"/>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b="1"/>
                  <a:t>93</a:t>
                </a:r>
              </a:p>
            </p:txBody>
          </p:sp>
          <p:sp>
            <p:nvSpPr>
              <p:cNvPr id="150556" name="Line 28"/>
              <p:cNvSpPr>
                <a:spLocks noChangeShapeType="1"/>
              </p:cNvSpPr>
              <p:nvPr/>
            </p:nvSpPr>
            <p:spPr bwMode="auto">
              <a:xfrm>
                <a:off x="3360" y="2736"/>
                <a:ext cx="144" cy="96"/>
              </a:xfrm>
              <a:prstGeom prst="line">
                <a:avLst/>
              </a:prstGeom>
              <a:noFill/>
              <a:ln w="9525">
                <a:solidFill>
                  <a:schemeClr val="tx1"/>
                </a:solidFill>
                <a:miter lim="800000"/>
                <a:headEnd/>
                <a:tailEnd/>
              </a:ln>
              <a:effectLst/>
            </p:spPr>
            <p:txBody>
              <a:bodyPr wrap="none"/>
              <a:lstStyle/>
              <a:p>
                <a:endParaRPr lang="zh-CN" altLang="en-US"/>
              </a:p>
            </p:txBody>
          </p:sp>
          <p:sp>
            <p:nvSpPr>
              <p:cNvPr id="150557" name="Line 29"/>
              <p:cNvSpPr>
                <a:spLocks noChangeShapeType="1"/>
              </p:cNvSpPr>
              <p:nvPr/>
            </p:nvSpPr>
            <p:spPr bwMode="auto">
              <a:xfrm>
                <a:off x="3696" y="2976"/>
                <a:ext cx="144" cy="96"/>
              </a:xfrm>
              <a:prstGeom prst="line">
                <a:avLst/>
              </a:prstGeom>
              <a:noFill/>
              <a:ln w="9525">
                <a:solidFill>
                  <a:schemeClr val="tx1"/>
                </a:solidFill>
                <a:miter lim="800000"/>
                <a:headEnd/>
                <a:tailEnd/>
              </a:ln>
              <a:effectLst/>
            </p:spPr>
            <p:txBody>
              <a:bodyPr wrap="none"/>
              <a:lstStyle/>
              <a:p>
                <a:endParaRPr lang="zh-CN" altLang="en-US"/>
              </a:p>
            </p:txBody>
          </p:sp>
          <p:sp>
            <p:nvSpPr>
              <p:cNvPr id="150558" name="Line 30"/>
              <p:cNvSpPr>
                <a:spLocks noChangeShapeType="1"/>
              </p:cNvSpPr>
              <p:nvPr/>
            </p:nvSpPr>
            <p:spPr bwMode="auto">
              <a:xfrm>
                <a:off x="4032" y="3216"/>
                <a:ext cx="144" cy="96"/>
              </a:xfrm>
              <a:prstGeom prst="line">
                <a:avLst/>
              </a:prstGeom>
              <a:noFill/>
              <a:ln w="9525">
                <a:solidFill>
                  <a:schemeClr val="tx1"/>
                </a:solidFill>
                <a:miter lim="800000"/>
                <a:headEnd/>
                <a:tailEnd/>
              </a:ln>
              <a:effectLst/>
            </p:spPr>
            <p:txBody>
              <a:bodyPr wrap="none"/>
              <a:lstStyle/>
              <a:p>
                <a:endParaRPr lang="zh-CN" altLang="en-US"/>
              </a:p>
            </p:txBody>
          </p:sp>
          <p:sp>
            <p:nvSpPr>
              <p:cNvPr id="150559" name="Line 31"/>
              <p:cNvSpPr>
                <a:spLocks noChangeShapeType="1"/>
              </p:cNvSpPr>
              <p:nvPr/>
            </p:nvSpPr>
            <p:spPr bwMode="auto">
              <a:xfrm>
                <a:off x="4368" y="3456"/>
                <a:ext cx="144" cy="96"/>
              </a:xfrm>
              <a:prstGeom prst="line">
                <a:avLst/>
              </a:prstGeom>
              <a:noFill/>
              <a:ln w="9525">
                <a:solidFill>
                  <a:schemeClr val="tx1"/>
                </a:solidFill>
                <a:miter lim="800000"/>
                <a:headEnd/>
                <a:tailEnd/>
              </a:ln>
              <a:effectLst/>
            </p:spPr>
            <p:txBody>
              <a:bodyPr wrap="none"/>
              <a:lstStyle/>
              <a:p>
                <a:endParaRPr lang="zh-CN" altLang="en-US"/>
              </a:p>
            </p:txBody>
          </p:sp>
          <p:sp>
            <p:nvSpPr>
              <p:cNvPr id="150560" name="Line 32"/>
              <p:cNvSpPr>
                <a:spLocks noChangeShapeType="1"/>
              </p:cNvSpPr>
              <p:nvPr/>
            </p:nvSpPr>
            <p:spPr bwMode="auto">
              <a:xfrm>
                <a:off x="4704" y="3696"/>
                <a:ext cx="144" cy="144"/>
              </a:xfrm>
              <a:prstGeom prst="line">
                <a:avLst/>
              </a:prstGeom>
              <a:noFill/>
              <a:ln w="9525">
                <a:solidFill>
                  <a:schemeClr val="tx1"/>
                </a:solidFill>
                <a:miter lim="800000"/>
                <a:headEnd/>
                <a:tailEnd/>
              </a:ln>
              <a:effectLst/>
            </p:spPr>
            <p:txBody>
              <a:bodyPr wrap="none"/>
              <a:lstStyle/>
              <a:p>
                <a:endParaRPr lang="zh-CN" altLang="en-US"/>
              </a:p>
            </p:txBody>
          </p:sp>
        </p:grpSp>
        <p:sp>
          <p:nvSpPr>
            <p:cNvPr id="150561" name="Text Box 33"/>
            <p:cNvSpPr txBox="1">
              <a:spLocks noChangeArrowheads="1"/>
            </p:cNvSpPr>
            <p:nvPr/>
          </p:nvSpPr>
          <p:spPr bwMode="auto">
            <a:xfrm>
              <a:off x="3072" y="3696"/>
              <a:ext cx="2544" cy="442"/>
            </a:xfrm>
            <a:prstGeom prst="rect">
              <a:avLst/>
            </a:prstGeom>
            <a:noFill/>
            <a:ln w="9525">
              <a:noFill/>
              <a:miter lim="800000"/>
              <a:headEnd/>
              <a:tailEnd/>
            </a:ln>
            <a:effectLst/>
          </p:spPr>
          <p:txBody>
            <a:bodyPr>
              <a:spAutoFit/>
            </a:bodyPr>
            <a:lstStyle/>
            <a:p>
              <a:pPr>
                <a:spcBef>
                  <a:spcPct val="50000"/>
                </a:spcBef>
              </a:pPr>
              <a:r>
                <a:rPr lang="en-US" altLang="zh-CN" sz="1800" b="1">
                  <a:solidFill>
                    <a:srgbClr val="3333CC"/>
                  </a:solidFill>
                </a:rPr>
                <a:t>(b)</a:t>
              </a:r>
              <a:r>
                <a:rPr lang="zh-CN" altLang="en-US" sz="2000" b="1">
                  <a:solidFill>
                    <a:srgbClr val="3333CC"/>
                  </a:solidFill>
                </a:rPr>
                <a:t>输入关键字序列为</a:t>
              </a:r>
              <a:r>
                <a:rPr lang="en-US" altLang="zh-CN" sz="2000" b="1">
                  <a:solidFill>
                    <a:srgbClr val="3333CC"/>
                  </a:solidFill>
                </a:rPr>
                <a:t>{12,24,37,45,53,93}</a:t>
              </a:r>
              <a:r>
                <a:rPr lang="zh-CN" altLang="en-US" sz="2000" b="1">
                  <a:solidFill>
                    <a:srgbClr val="3333CC"/>
                  </a:solidFill>
                </a:rPr>
                <a:t>时的二叉排序树</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2"/>
                                        </p:tgtEl>
                                        <p:attrNameLst>
                                          <p:attrName>style.visibility</p:attrName>
                                        </p:attrNameLst>
                                      </p:cBhvr>
                                      <p:to>
                                        <p:strVal val="visible"/>
                                      </p:to>
                                    </p:set>
                                    <p:anim calcmode="lin" valueType="num">
                                      <p:cBhvr additive="base">
                                        <p:cTn id="7" dur="500" fill="hold"/>
                                        <p:tgtEl>
                                          <p:spTgt spid="150532"/>
                                        </p:tgtEl>
                                        <p:attrNameLst>
                                          <p:attrName>ppt_x</p:attrName>
                                        </p:attrNameLst>
                                      </p:cBhvr>
                                      <p:tavLst>
                                        <p:tav tm="0">
                                          <p:val>
                                            <p:strVal val="0-#ppt_w/2"/>
                                          </p:val>
                                        </p:tav>
                                        <p:tav tm="100000">
                                          <p:val>
                                            <p:strVal val="#ppt_x"/>
                                          </p:val>
                                        </p:tav>
                                      </p:tavLst>
                                    </p:anim>
                                    <p:anim calcmode="lin" valueType="num">
                                      <p:cBhvr additive="base">
                                        <p:cTn id="8" dur="500" fill="hold"/>
                                        <p:tgtEl>
                                          <p:spTgt spid="1505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0533"/>
                                        </p:tgtEl>
                                        <p:attrNameLst>
                                          <p:attrName>style.visibility</p:attrName>
                                        </p:attrNameLst>
                                      </p:cBhvr>
                                      <p:to>
                                        <p:strVal val="visible"/>
                                      </p:to>
                                    </p:set>
                                    <p:anim calcmode="lin" valueType="num">
                                      <p:cBhvr additive="base">
                                        <p:cTn id="13" dur="500" fill="hold"/>
                                        <p:tgtEl>
                                          <p:spTgt spid="150533"/>
                                        </p:tgtEl>
                                        <p:attrNameLst>
                                          <p:attrName>ppt_x</p:attrName>
                                        </p:attrNameLst>
                                      </p:cBhvr>
                                      <p:tavLst>
                                        <p:tav tm="0">
                                          <p:val>
                                            <p:strVal val="0-#ppt_w/2"/>
                                          </p:val>
                                        </p:tav>
                                        <p:tav tm="100000">
                                          <p:val>
                                            <p:strVal val="#ppt_x"/>
                                          </p:val>
                                        </p:tav>
                                      </p:tavLst>
                                    </p:anim>
                                    <p:anim calcmode="lin" valueType="num">
                                      <p:cBhvr additive="base">
                                        <p:cTn id="14" dur="500" fill="hold"/>
                                        <p:tgtEl>
                                          <p:spTgt spid="1505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50547"/>
                                        </p:tgtEl>
                                        <p:attrNameLst>
                                          <p:attrName>style.visibility</p:attrName>
                                        </p:attrNameLst>
                                      </p:cBhvr>
                                      <p:to>
                                        <p:strVal val="visible"/>
                                      </p:to>
                                    </p:set>
                                    <p:anim calcmode="lin" valueType="num">
                                      <p:cBhvr additive="base">
                                        <p:cTn id="19" dur="500" fill="hold"/>
                                        <p:tgtEl>
                                          <p:spTgt spid="150547"/>
                                        </p:tgtEl>
                                        <p:attrNameLst>
                                          <p:attrName>ppt_x</p:attrName>
                                        </p:attrNameLst>
                                      </p:cBhvr>
                                      <p:tavLst>
                                        <p:tav tm="0">
                                          <p:val>
                                            <p:strVal val="1+#ppt_w/2"/>
                                          </p:val>
                                        </p:tav>
                                        <p:tav tm="100000">
                                          <p:val>
                                            <p:strVal val="#ppt_x"/>
                                          </p:val>
                                        </p:tav>
                                      </p:tavLst>
                                    </p:anim>
                                    <p:anim calcmode="lin" valueType="num">
                                      <p:cBhvr additive="base">
                                        <p:cTn id="20" dur="500" fill="hold"/>
                                        <p:tgtEl>
                                          <p:spTgt spid="1505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539750" y="620713"/>
            <a:ext cx="8229600" cy="1066800"/>
          </a:xfrm>
          <a:prstGeom prst="rect">
            <a:avLst/>
          </a:prstGeom>
          <a:noFill/>
          <a:ln w="9525">
            <a:noFill/>
            <a:miter lim="800000"/>
            <a:headEnd/>
            <a:tailEnd/>
          </a:ln>
          <a:effectLst/>
        </p:spPr>
        <p:txBody>
          <a:bodyPr>
            <a:spAutoFit/>
          </a:bodyPr>
          <a:lstStyle/>
          <a:p>
            <a:pPr>
              <a:spcBef>
                <a:spcPct val="50000"/>
              </a:spcBef>
            </a:pPr>
            <a:r>
              <a:rPr lang="en-US" altLang="zh-CN" sz="3200" b="1">
                <a:solidFill>
                  <a:srgbClr val="800000"/>
                </a:solidFill>
                <a:latin typeface="楷体_GB2312" pitchFamily="49" charset="-122"/>
                <a:ea typeface="楷体_GB2312" pitchFamily="49" charset="-122"/>
              </a:rPr>
              <a:t>    </a:t>
            </a:r>
            <a:r>
              <a:rPr lang="zh-CN" altLang="en-US" sz="3200" b="1">
                <a:solidFill>
                  <a:srgbClr val="800000"/>
                </a:solidFill>
                <a:latin typeface="楷体_GB2312" pitchFamily="49" charset="-122"/>
                <a:ea typeface="楷体_GB2312" pitchFamily="49" charset="-122"/>
              </a:rPr>
              <a:t>假设每个元素的查找概率相等，则它们的平均查找长度分别是： </a:t>
            </a:r>
          </a:p>
        </p:txBody>
      </p:sp>
      <p:sp>
        <p:nvSpPr>
          <p:cNvPr id="49155" name="Text Box 3"/>
          <p:cNvSpPr txBox="1">
            <a:spLocks noChangeArrowheads="1"/>
          </p:cNvSpPr>
          <p:nvPr/>
        </p:nvSpPr>
        <p:spPr bwMode="auto">
          <a:xfrm>
            <a:off x="1331913" y="1700213"/>
            <a:ext cx="6124614" cy="1160462"/>
          </a:xfrm>
          <a:prstGeom prst="rect">
            <a:avLst/>
          </a:prstGeom>
          <a:noFill/>
          <a:ln w="9525">
            <a:noFill/>
            <a:miter lim="800000"/>
            <a:headEnd/>
            <a:tailEnd/>
          </a:ln>
          <a:effectLst/>
        </p:spPr>
        <p:txBody>
          <a:bodyPr wrap="square">
            <a:spAutoFit/>
          </a:bodyPr>
          <a:lstStyle/>
          <a:p>
            <a:pPr>
              <a:spcBef>
                <a:spcPct val="50000"/>
              </a:spcBef>
            </a:pPr>
            <a:r>
              <a:rPr lang="en-US" altLang="zh-CN" sz="2800" b="1" dirty="0">
                <a:solidFill>
                  <a:srgbClr val="800000"/>
                </a:solidFill>
                <a:latin typeface="楷体_GB2312" pitchFamily="49" charset="-122"/>
                <a:ea typeface="楷体_GB2312" pitchFamily="49" charset="-122"/>
              </a:rPr>
              <a:t>ASL=(1+2+2+3+3+3)/6=14/6</a:t>
            </a:r>
          </a:p>
          <a:p>
            <a:pPr>
              <a:spcBef>
                <a:spcPct val="50000"/>
              </a:spcBef>
            </a:pPr>
            <a:r>
              <a:rPr lang="en-US" altLang="zh-CN" sz="2800" b="1" dirty="0">
                <a:solidFill>
                  <a:srgbClr val="800000"/>
                </a:solidFill>
                <a:latin typeface="楷体_GB2312" pitchFamily="49" charset="-122"/>
                <a:ea typeface="楷体_GB2312" pitchFamily="49" charset="-122"/>
              </a:rPr>
              <a:t>ASL=(1+2+3+4+5+6)/6=21/6</a:t>
            </a:r>
          </a:p>
        </p:txBody>
      </p:sp>
      <p:sp>
        <p:nvSpPr>
          <p:cNvPr id="49156" name="Text Box 4"/>
          <p:cNvSpPr txBox="1">
            <a:spLocks noChangeArrowheads="1"/>
          </p:cNvSpPr>
          <p:nvPr/>
        </p:nvSpPr>
        <p:spPr bwMode="auto">
          <a:xfrm>
            <a:off x="539750" y="2852738"/>
            <a:ext cx="8224838" cy="1066800"/>
          </a:xfrm>
          <a:prstGeom prst="rect">
            <a:avLst/>
          </a:prstGeom>
          <a:noFill/>
          <a:ln w="9525">
            <a:noFill/>
            <a:miter lim="800000"/>
            <a:headEnd/>
            <a:tailEnd/>
          </a:ln>
          <a:effectLst/>
        </p:spPr>
        <p:txBody>
          <a:bodyPr>
            <a:spAutoFit/>
          </a:bodyPr>
          <a:lstStyle/>
          <a:p>
            <a:pPr>
              <a:spcBef>
                <a:spcPct val="50000"/>
              </a:spcBef>
            </a:pPr>
            <a:r>
              <a:rPr lang="en-US" altLang="zh-CN" sz="3200" b="1">
                <a:solidFill>
                  <a:srgbClr val="800000"/>
                </a:solidFill>
                <a:latin typeface="楷体_GB2312" pitchFamily="49" charset="-122"/>
                <a:ea typeface="楷体_GB2312" pitchFamily="49" charset="-122"/>
              </a:rPr>
              <a:t>  </a:t>
            </a:r>
            <a:r>
              <a:rPr lang="zh-CN" altLang="en-US" sz="3200" b="1">
                <a:solidFill>
                  <a:srgbClr val="800000"/>
                </a:solidFill>
                <a:latin typeface="楷体_GB2312" pitchFamily="49" charset="-122"/>
                <a:ea typeface="楷体_GB2312" pitchFamily="49" charset="-122"/>
              </a:rPr>
              <a:t>由此可见，在二叉排序树上进行查找时的平均查找长度和二叉排序树的形态有关。 </a:t>
            </a:r>
          </a:p>
        </p:txBody>
      </p:sp>
      <p:sp>
        <p:nvSpPr>
          <p:cNvPr id="49157" name="Text Box 5"/>
          <p:cNvSpPr txBox="1">
            <a:spLocks noChangeArrowheads="1"/>
          </p:cNvSpPr>
          <p:nvPr/>
        </p:nvSpPr>
        <p:spPr bwMode="auto">
          <a:xfrm>
            <a:off x="611188" y="4124325"/>
            <a:ext cx="8367712" cy="2041525"/>
          </a:xfrm>
          <a:prstGeom prst="rect">
            <a:avLst/>
          </a:prstGeom>
          <a:noFill/>
          <a:ln w="9525">
            <a:noFill/>
            <a:miter lim="800000"/>
            <a:headEnd/>
            <a:tailEnd/>
          </a:ln>
          <a:effectLst/>
        </p:spPr>
        <p:txBody>
          <a:bodyPr>
            <a:spAutoFit/>
          </a:bodyPr>
          <a:lstStyle/>
          <a:p>
            <a:pPr>
              <a:spcBef>
                <a:spcPct val="50000"/>
              </a:spcBef>
            </a:pPr>
            <a:r>
              <a:rPr lang="en-US" altLang="zh-CN" sz="3200" b="1">
                <a:solidFill>
                  <a:srgbClr val="3333CC"/>
                </a:solidFill>
                <a:latin typeface="楷体_GB2312" pitchFamily="49" charset="-122"/>
                <a:ea typeface="楷体_GB2312" pitchFamily="49" charset="-122"/>
              </a:rPr>
              <a:t>  </a:t>
            </a:r>
            <a:r>
              <a:rPr lang="zh-CN" altLang="en-US" sz="3200" b="1">
                <a:solidFill>
                  <a:srgbClr val="3333CC"/>
                </a:solidFill>
                <a:latin typeface="楷体_GB2312" pitchFamily="49" charset="-122"/>
                <a:ea typeface="楷体_GB2312" pitchFamily="49" charset="-122"/>
              </a:rPr>
              <a:t>若考虑把</a:t>
            </a:r>
            <a:r>
              <a:rPr lang="en-US" altLang="zh-CN" sz="3200" b="1">
                <a:solidFill>
                  <a:srgbClr val="3333CC"/>
                </a:solidFill>
                <a:latin typeface="楷体_GB2312" pitchFamily="49" charset="-122"/>
                <a:ea typeface="楷体_GB2312" pitchFamily="49" charset="-122"/>
              </a:rPr>
              <a:t>n</a:t>
            </a:r>
            <a:r>
              <a:rPr lang="zh-CN" altLang="en-US" sz="3200" b="1">
                <a:solidFill>
                  <a:srgbClr val="3333CC"/>
                </a:solidFill>
                <a:latin typeface="楷体_GB2312" pitchFamily="49" charset="-122"/>
                <a:ea typeface="楷体_GB2312" pitchFamily="49" charset="-122"/>
              </a:rPr>
              <a:t>个结点，按各种可能的次序插入到二叉排序树中，则有</a:t>
            </a:r>
            <a:r>
              <a:rPr lang="en-US" altLang="zh-CN" sz="3200" b="1">
                <a:solidFill>
                  <a:srgbClr val="DF2354"/>
                </a:solidFill>
                <a:latin typeface="楷体_GB2312" pitchFamily="49" charset="-122"/>
                <a:ea typeface="楷体_GB2312" pitchFamily="49" charset="-122"/>
              </a:rPr>
              <a:t>n</a:t>
            </a:r>
            <a:r>
              <a:rPr lang="zh-CN" altLang="en-US" sz="3200" b="1">
                <a:solidFill>
                  <a:srgbClr val="DF2354"/>
                </a:solidFill>
                <a:latin typeface="楷体_GB2312" pitchFamily="49" charset="-122"/>
                <a:ea typeface="楷体_GB2312" pitchFamily="49" charset="-122"/>
              </a:rPr>
              <a:t>！</a:t>
            </a:r>
            <a:r>
              <a:rPr lang="zh-CN" altLang="en-US" sz="3200" b="1">
                <a:solidFill>
                  <a:srgbClr val="3333CC"/>
                </a:solidFill>
                <a:latin typeface="楷体_GB2312" pitchFamily="49" charset="-122"/>
                <a:ea typeface="楷体_GB2312" pitchFamily="49" charset="-122"/>
              </a:rPr>
              <a:t>棵二叉排序树（其中有的形态相同）</a:t>
            </a:r>
            <a:r>
              <a:rPr lang="en-US" altLang="zh-CN" sz="3200" b="1">
                <a:solidFill>
                  <a:srgbClr val="3333CC"/>
                </a:solidFill>
                <a:latin typeface="楷体_GB2312" pitchFamily="49" charset="-122"/>
                <a:ea typeface="楷体_GB2312" pitchFamily="49" charset="-122"/>
              </a:rPr>
              <a:t>,</a:t>
            </a:r>
            <a:r>
              <a:rPr lang="zh-CN" altLang="en-US" sz="3200" b="1">
                <a:solidFill>
                  <a:srgbClr val="3333CC"/>
                </a:solidFill>
                <a:latin typeface="楷体_GB2312" pitchFamily="49" charset="-122"/>
                <a:ea typeface="楷体_GB2312" pitchFamily="49" charset="-122"/>
              </a:rPr>
              <a:t>可以证明，这些二叉排序树的平均查找长度仍然是</a:t>
            </a:r>
            <a:r>
              <a:rPr lang="en-US" altLang="zh-CN" sz="3200" b="1">
                <a:solidFill>
                  <a:srgbClr val="3333CC"/>
                </a:solidFill>
                <a:latin typeface="楷体_GB2312" pitchFamily="49" charset="-122"/>
                <a:ea typeface="楷体_GB2312" pitchFamily="49" charset="-122"/>
              </a:rPr>
              <a:t>O(log</a:t>
            </a:r>
            <a:r>
              <a:rPr lang="en-US" altLang="zh-CN" sz="3200" b="1" baseline="-25000">
                <a:solidFill>
                  <a:srgbClr val="3333CC"/>
                </a:solidFill>
                <a:latin typeface="楷体_GB2312" pitchFamily="49" charset="-122"/>
                <a:ea typeface="楷体_GB2312" pitchFamily="49" charset="-122"/>
              </a:rPr>
              <a:t>2</a:t>
            </a:r>
            <a:r>
              <a:rPr lang="en-US" altLang="zh-CN" sz="3200" b="1">
                <a:solidFill>
                  <a:srgbClr val="3333CC"/>
                </a:solidFill>
                <a:latin typeface="楷体_GB2312" pitchFamily="49" charset="-122"/>
                <a:ea typeface="楷体_GB2312" pitchFamily="49" charset="-122"/>
              </a:rPr>
              <a:t>n)</a:t>
            </a:r>
            <a:r>
              <a:rPr lang="zh-CN" altLang="en-US" sz="3200" b="1">
                <a:solidFill>
                  <a:srgbClr val="3333CC"/>
                </a:solidFill>
                <a:latin typeface="楷体_GB2312" pitchFamily="49" charset="-122"/>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fill="hold"/>
                                        <p:tgtEl>
                                          <p:spTgt spid="49154"/>
                                        </p:tgtEl>
                                        <p:attrNameLst>
                                          <p:attrName>ppt_x</p:attrName>
                                        </p:attrNameLst>
                                      </p:cBhvr>
                                      <p:tavLst>
                                        <p:tav tm="0">
                                          <p:val>
                                            <p:strVal val="0-#ppt_w/2"/>
                                          </p:val>
                                        </p:tav>
                                        <p:tav tm="100000">
                                          <p:val>
                                            <p:strVal val="#ppt_x"/>
                                          </p:val>
                                        </p:tav>
                                      </p:tavLst>
                                    </p:anim>
                                    <p:anim calcmode="lin" valueType="num">
                                      <p:cBhvr additive="base">
                                        <p:cTn id="8" dur="500" fill="hold"/>
                                        <p:tgtEl>
                                          <p:spTgt spid="491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5"/>
                                        </p:tgtEl>
                                        <p:attrNameLst>
                                          <p:attrName>style.visibility</p:attrName>
                                        </p:attrNameLst>
                                      </p:cBhvr>
                                      <p:to>
                                        <p:strVal val="visible"/>
                                      </p:to>
                                    </p:set>
                                    <p:anim calcmode="lin" valueType="num">
                                      <p:cBhvr additive="base">
                                        <p:cTn id="13" dur="500" fill="hold"/>
                                        <p:tgtEl>
                                          <p:spTgt spid="49155"/>
                                        </p:tgtEl>
                                        <p:attrNameLst>
                                          <p:attrName>ppt_x</p:attrName>
                                        </p:attrNameLst>
                                      </p:cBhvr>
                                      <p:tavLst>
                                        <p:tav tm="0">
                                          <p:val>
                                            <p:strVal val="0-#ppt_w/2"/>
                                          </p:val>
                                        </p:tav>
                                        <p:tav tm="100000">
                                          <p:val>
                                            <p:strVal val="#ppt_x"/>
                                          </p:val>
                                        </p:tav>
                                      </p:tavLst>
                                    </p:anim>
                                    <p:anim calcmode="lin" valueType="num">
                                      <p:cBhvr additive="base">
                                        <p:cTn id="14" dur="500" fill="hold"/>
                                        <p:tgtEl>
                                          <p:spTgt spid="491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56"/>
                                        </p:tgtEl>
                                        <p:attrNameLst>
                                          <p:attrName>style.visibility</p:attrName>
                                        </p:attrNameLst>
                                      </p:cBhvr>
                                      <p:to>
                                        <p:strVal val="visible"/>
                                      </p:to>
                                    </p:set>
                                    <p:anim calcmode="lin" valueType="num">
                                      <p:cBhvr additive="base">
                                        <p:cTn id="19" dur="500" fill="hold"/>
                                        <p:tgtEl>
                                          <p:spTgt spid="49156"/>
                                        </p:tgtEl>
                                        <p:attrNameLst>
                                          <p:attrName>ppt_x</p:attrName>
                                        </p:attrNameLst>
                                      </p:cBhvr>
                                      <p:tavLst>
                                        <p:tav tm="0">
                                          <p:val>
                                            <p:strVal val="0-#ppt_w/2"/>
                                          </p:val>
                                        </p:tav>
                                        <p:tav tm="100000">
                                          <p:val>
                                            <p:strVal val="#ppt_x"/>
                                          </p:val>
                                        </p:tav>
                                      </p:tavLst>
                                    </p:anim>
                                    <p:anim calcmode="lin" valueType="num">
                                      <p:cBhvr additive="base">
                                        <p:cTn id="20" dur="500" fill="hold"/>
                                        <p:tgtEl>
                                          <p:spTgt spid="4915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157"/>
                                        </p:tgtEl>
                                        <p:attrNameLst>
                                          <p:attrName>style.visibility</p:attrName>
                                        </p:attrNameLst>
                                      </p:cBhvr>
                                      <p:to>
                                        <p:strVal val="visible"/>
                                      </p:to>
                                    </p:set>
                                    <p:anim calcmode="lin" valueType="num">
                                      <p:cBhvr additive="base">
                                        <p:cTn id="25" dur="500" fill="hold"/>
                                        <p:tgtEl>
                                          <p:spTgt spid="49157"/>
                                        </p:tgtEl>
                                        <p:attrNameLst>
                                          <p:attrName>ppt_x</p:attrName>
                                        </p:attrNameLst>
                                      </p:cBhvr>
                                      <p:tavLst>
                                        <p:tav tm="0">
                                          <p:val>
                                            <p:strVal val="0-#ppt_w/2"/>
                                          </p:val>
                                        </p:tav>
                                        <p:tav tm="100000">
                                          <p:val>
                                            <p:strVal val="#ppt_x"/>
                                          </p:val>
                                        </p:tav>
                                      </p:tavLst>
                                    </p:anim>
                                    <p:anim calcmode="lin" valueType="num">
                                      <p:cBhvr additive="base">
                                        <p:cTn id="26" dur="500" fill="hold"/>
                                        <p:tgtEl>
                                          <p:spTgt spid="49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55" grpId="0" autoUpdateAnimBg="0"/>
      <p:bldP spid="49156" grpId="0" autoUpdateAnimBg="0"/>
      <p:bldP spid="4915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381000" y="304800"/>
            <a:ext cx="5867400" cy="838200"/>
          </a:xfrm>
        </p:spPr>
        <p:txBody>
          <a:bodyPr/>
          <a:lstStyle/>
          <a:p>
            <a:r>
              <a:rPr lang="en-US" altLang="zh-CN">
                <a:solidFill>
                  <a:srgbClr val="DF2354"/>
                </a:solidFill>
                <a:latin typeface="楷体_GB2312" pitchFamily="49" charset="-122"/>
              </a:rPr>
              <a:t>8.3.2 </a:t>
            </a:r>
            <a:r>
              <a:rPr lang="zh-CN" altLang="en-US">
                <a:solidFill>
                  <a:srgbClr val="DF2354"/>
                </a:solidFill>
                <a:latin typeface="楷体_GB2312" pitchFamily="49" charset="-122"/>
              </a:rPr>
              <a:t>平衡二叉排序树</a:t>
            </a:r>
          </a:p>
        </p:txBody>
      </p:sp>
      <p:sp>
        <p:nvSpPr>
          <p:cNvPr id="151556" name="Text Box 4"/>
          <p:cNvSpPr txBox="1">
            <a:spLocks noChangeArrowheads="1"/>
          </p:cNvSpPr>
          <p:nvPr/>
        </p:nvSpPr>
        <p:spPr bwMode="auto">
          <a:xfrm>
            <a:off x="228600" y="1158875"/>
            <a:ext cx="8763000" cy="2511425"/>
          </a:xfrm>
          <a:prstGeom prst="rect">
            <a:avLst/>
          </a:prstGeom>
          <a:noFill/>
          <a:ln w="9525">
            <a:noFill/>
            <a:miter lim="800000"/>
            <a:headEnd/>
            <a:tailEnd/>
          </a:ln>
          <a:effectLst/>
        </p:spPr>
        <p:txBody>
          <a:bodyPr>
            <a:spAutoFit/>
          </a:bodyPr>
          <a:lstStyle/>
          <a:p>
            <a:pPr>
              <a:lnSpc>
                <a:spcPct val="110000"/>
              </a:lnSpc>
            </a:pPr>
            <a:r>
              <a:rPr lang="en-US" altLang="zh-CN" sz="3600" b="1">
                <a:latin typeface="楷体_GB2312" pitchFamily="49" charset="-122"/>
                <a:ea typeface="楷体_GB2312" pitchFamily="49" charset="-122"/>
              </a:rPr>
              <a:t>   </a:t>
            </a:r>
            <a:r>
              <a:rPr lang="zh-CN" altLang="en-US" sz="3600" b="1">
                <a:solidFill>
                  <a:srgbClr val="6600CC"/>
                </a:solidFill>
                <a:latin typeface="楷体_GB2312" pitchFamily="49" charset="-122"/>
                <a:ea typeface="楷体_GB2312" pitchFamily="49" charset="-122"/>
              </a:rPr>
              <a:t>对于二叉排序树</a:t>
            </a:r>
            <a:r>
              <a:rPr lang="en-US" altLang="zh-CN" sz="3600" b="1">
                <a:solidFill>
                  <a:srgbClr val="6600CC"/>
                </a:solidFill>
                <a:latin typeface="楷体_GB2312" pitchFamily="49" charset="-122"/>
                <a:ea typeface="楷体_GB2312" pitchFamily="49" charset="-122"/>
              </a:rPr>
              <a:t>,</a:t>
            </a:r>
            <a:r>
              <a:rPr lang="zh-CN" altLang="en-US" sz="3600" b="1">
                <a:solidFill>
                  <a:srgbClr val="6600CC"/>
                </a:solidFill>
                <a:latin typeface="楷体_GB2312" pitchFamily="49" charset="-122"/>
                <a:ea typeface="楷体_GB2312" pitchFamily="49" charset="-122"/>
              </a:rPr>
              <a:t>高度越低查找速度就越快。为此可在构造二叉排序树的过程中进行树形的优化，即平衡化处理</a:t>
            </a:r>
            <a:r>
              <a:rPr lang="en-US" altLang="zh-CN" sz="3600" b="1">
                <a:solidFill>
                  <a:srgbClr val="6600CC"/>
                </a:solidFill>
                <a:latin typeface="楷体_GB2312" pitchFamily="49" charset="-122"/>
                <a:ea typeface="楷体_GB2312" pitchFamily="49" charset="-122"/>
              </a:rPr>
              <a:t>, </a:t>
            </a:r>
            <a:r>
              <a:rPr lang="zh-CN" altLang="en-US" sz="3600" b="1">
                <a:solidFill>
                  <a:srgbClr val="6600CC"/>
                </a:solidFill>
                <a:latin typeface="楷体_GB2312" pitchFamily="49" charset="-122"/>
                <a:ea typeface="楷体_GB2312" pitchFamily="49" charset="-122"/>
              </a:rPr>
              <a:t>使其成为平衡二叉排序树。</a:t>
            </a:r>
            <a:endParaRPr lang="zh-CN" altLang="en-US" sz="3600" b="1">
              <a:latin typeface="楷体_GB2312" pitchFamily="49" charset="-122"/>
              <a:ea typeface="楷体_GB2312" pitchFamily="49" charset="-122"/>
            </a:endParaRPr>
          </a:p>
        </p:txBody>
      </p:sp>
      <p:grpSp>
        <p:nvGrpSpPr>
          <p:cNvPr id="151557" name="Group 5"/>
          <p:cNvGrpSpPr>
            <a:grpSpLocks/>
          </p:cNvGrpSpPr>
          <p:nvPr/>
        </p:nvGrpSpPr>
        <p:grpSpPr bwMode="auto">
          <a:xfrm>
            <a:off x="457200" y="4968875"/>
            <a:ext cx="8305800" cy="1431925"/>
            <a:chOff x="288" y="1152"/>
            <a:chExt cx="5232" cy="902"/>
          </a:xfrm>
        </p:grpSpPr>
        <p:sp>
          <p:nvSpPr>
            <p:cNvPr id="151558" name="Rectangle 6"/>
            <p:cNvSpPr>
              <a:spLocks noChangeArrowheads="1"/>
            </p:cNvSpPr>
            <p:nvPr/>
          </p:nvSpPr>
          <p:spPr bwMode="auto">
            <a:xfrm>
              <a:off x="288" y="1152"/>
              <a:ext cx="5232" cy="902"/>
            </a:xfrm>
            <a:prstGeom prst="rect">
              <a:avLst/>
            </a:prstGeom>
            <a:noFill/>
            <a:ln w="9525">
              <a:noFill/>
              <a:miter lim="800000"/>
              <a:headEnd/>
              <a:tailEnd/>
            </a:ln>
            <a:effectLst/>
          </p:spPr>
          <p:txBody>
            <a:bodyPr>
              <a:spAutoFit/>
            </a:bodyPr>
            <a:lstStyle/>
            <a:p>
              <a:pPr>
                <a:lnSpc>
                  <a:spcPct val="110000"/>
                </a:lnSpc>
              </a:pPr>
              <a:r>
                <a:rPr lang="en-US" altLang="zh-CN" sz="4000" b="1">
                  <a:solidFill>
                    <a:srgbClr val="FF0000"/>
                  </a:solidFill>
                  <a:ea typeface="楷体_GB2312" pitchFamily="49" charset="-122"/>
                </a:rPr>
                <a:t>    </a:t>
              </a:r>
              <a:r>
                <a:rPr lang="zh-CN" altLang="en-US" sz="4000" b="1">
                  <a:solidFill>
                    <a:srgbClr val="FF0000"/>
                  </a:solidFill>
                  <a:ea typeface="楷体_GB2312" pitchFamily="49" charset="-122"/>
                </a:rPr>
                <a:t>树中每个结点的左、右子树深度之差的绝对值不大于</a:t>
              </a:r>
              <a:r>
                <a:rPr lang="en-US" altLang="zh-CN" sz="4000" b="1">
                  <a:solidFill>
                    <a:srgbClr val="FF0000"/>
                  </a:solidFill>
                  <a:ea typeface="楷体_GB2312" pitchFamily="49" charset="-122"/>
                </a:rPr>
                <a:t>1 </a:t>
              </a:r>
              <a:r>
                <a:rPr lang="zh-CN" altLang="en-US" sz="4000" b="1">
                  <a:solidFill>
                    <a:srgbClr val="FF0000"/>
                  </a:solidFill>
                  <a:ea typeface="楷体_GB2312" pitchFamily="49" charset="-122"/>
                </a:rPr>
                <a:t>，            </a:t>
              </a:r>
              <a:r>
                <a:rPr lang="zh-CN" altLang="en-US" sz="4000">
                  <a:solidFill>
                    <a:srgbClr val="FF0000"/>
                  </a:solidFill>
                  <a:ea typeface="楷体_GB2312" pitchFamily="49" charset="-122"/>
                </a:rPr>
                <a:t>。</a:t>
              </a:r>
            </a:p>
          </p:txBody>
        </p:sp>
        <p:graphicFrame>
          <p:nvGraphicFramePr>
            <p:cNvPr id="151559" name="Object 7"/>
            <p:cNvGraphicFramePr>
              <a:graphicFrameLocks noChangeAspect="1"/>
            </p:cNvGraphicFramePr>
            <p:nvPr/>
          </p:nvGraphicFramePr>
          <p:xfrm>
            <a:off x="3648" y="1728"/>
            <a:ext cx="1072" cy="320"/>
          </p:xfrm>
          <a:graphic>
            <a:graphicData uri="http://schemas.openxmlformats.org/presentationml/2006/ole">
              <mc:AlternateContent xmlns:mc="http://schemas.openxmlformats.org/markup-compatibility/2006">
                <mc:Choice xmlns:v="urn:schemas-microsoft-com:vml" Requires="v">
                  <p:oleObj spid="_x0000_s151560" name="公式" r:id="rId3" imgW="1701800" imgH="508000" progId="Equation.3">
                    <p:embed/>
                  </p:oleObj>
                </mc:Choice>
                <mc:Fallback>
                  <p:oleObj name="公式" r:id="rId3" imgW="1701800" imgH="5080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1728"/>
                          <a:ext cx="1072"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1560" name="Rectangle 8"/>
          <p:cNvSpPr>
            <a:spLocks noChangeArrowheads="1"/>
          </p:cNvSpPr>
          <p:nvPr/>
        </p:nvSpPr>
        <p:spPr bwMode="auto">
          <a:xfrm>
            <a:off x="304800" y="3590925"/>
            <a:ext cx="8534400" cy="1366838"/>
          </a:xfrm>
          <a:prstGeom prst="rect">
            <a:avLst/>
          </a:prstGeom>
          <a:noFill/>
          <a:ln w="9525">
            <a:noFill/>
            <a:miter lim="800000"/>
            <a:headEnd/>
            <a:tailEnd/>
          </a:ln>
          <a:effectLst/>
        </p:spPr>
        <p:txBody>
          <a:bodyPr>
            <a:spAutoFit/>
          </a:bodyPr>
          <a:lstStyle/>
          <a:p>
            <a:pPr>
              <a:lnSpc>
                <a:spcPct val="110000"/>
              </a:lnSpc>
            </a:pPr>
            <a:r>
              <a:rPr lang="en-US" altLang="zh-CN" sz="4000" b="1">
                <a:solidFill>
                  <a:srgbClr val="A50021"/>
                </a:solidFill>
                <a:latin typeface="楷体_GB2312" pitchFamily="49" charset="-122"/>
                <a:ea typeface="楷体_GB2312" pitchFamily="49" charset="-122"/>
              </a:rPr>
              <a:t>1</a:t>
            </a:r>
            <a:r>
              <a:rPr lang="zh-CN" altLang="en-US" sz="4000" b="1">
                <a:solidFill>
                  <a:srgbClr val="A50021"/>
                </a:solidFill>
                <a:latin typeface="楷体_GB2312" pitchFamily="49" charset="-122"/>
                <a:ea typeface="楷体_GB2312" pitchFamily="49" charset="-122"/>
              </a:rPr>
              <a:t>、定义：</a:t>
            </a:r>
            <a:r>
              <a:rPr lang="zh-CN" altLang="en-US" sz="3600" b="1">
                <a:solidFill>
                  <a:srgbClr val="3333FF"/>
                </a:solidFill>
                <a:latin typeface="楷体_GB2312" pitchFamily="49" charset="-122"/>
                <a:ea typeface="楷体_GB2312" pitchFamily="49" charset="-122"/>
              </a:rPr>
              <a:t>平衡二叉树</a:t>
            </a:r>
            <a:r>
              <a:rPr lang="en-US" altLang="zh-CN" sz="3600" b="1">
                <a:solidFill>
                  <a:srgbClr val="3333FF"/>
                </a:solidFill>
                <a:latin typeface="楷体_GB2312" pitchFamily="49" charset="-122"/>
                <a:ea typeface="楷体_GB2312" pitchFamily="49" charset="-122"/>
              </a:rPr>
              <a:t>(AVL</a:t>
            </a:r>
            <a:r>
              <a:rPr lang="zh-CN" altLang="en-US" sz="3600" b="1">
                <a:solidFill>
                  <a:srgbClr val="3333FF"/>
                </a:solidFill>
                <a:latin typeface="楷体_GB2312" pitchFamily="49" charset="-122"/>
                <a:ea typeface="楷体_GB2312" pitchFamily="49" charset="-122"/>
              </a:rPr>
              <a:t>树</a:t>
            </a:r>
            <a:r>
              <a:rPr lang="en-US" altLang="zh-CN" sz="3600" b="1">
                <a:solidFill>
                  <a:srgbClr val="3333FF"/>
                </a:solidFill>
                <a:latin typeface="楷体_GB2312" pitchFamily="49" charset="-122"/>
                <a:ea typeface="楷体_GB2312" pitchFamily="49" charset="-122"/>
              </a:rPr>
              <a:t>)</a:t>
            </a:r>
            <a:r>
              <a:rPr lang="zh-CN" altLang="en-US" sz="3600" b="1">
                <a:solidFill>
                  <a:srgbClr val="3333FF"/>
                </a:solidFill>
                <a:latin typeface="楷体_GB2312" pitchFamily="49" charset="-122"/>
                <a:ea typeface="楷体_GB2312" pitchFamily="49" charset="-122"/>
              </a:rPr>
              <a:t>或是一颗空树，</a:t>
            </a:r>
            <a:r>
              <a:rPr lang="zh-CN" altLang="en-US" sz="3600" b="1">
                <a:solidFill>
                  <a:srgbClr val="3333FF"/>
                </a:solidFill>
                <a:ea typeface="楷体_GB2312" pitchFamily="49" charset="-122"/>
              </a:rPr>
              <a:t>或者是具有如下特性的二叉树：</a:t>
            </a:r>
            <a:endParaRPr lang="zh-CN" altLang="en-US" sz="3600" b="1">
              <a:solidFill>
                <a:srgbClr val="3333FF"/>
              </a:solidFill>
              <a:latin typeface="楷体_GB2312" pitchFamily="49" charset="-122"/>
              <a:ea typeface="楷体_GB2312" pitchFamily="49" charset="-122"/>
            </a:endParaRPr>
          </a:p>
        </p:txBody>
      </p:sp>
      <p:sp>
        <p:nvSpPr>
          <p:cNvPr id="151561" name="Rectangle 9">
            <a:hlinkClick r:id="rId5" action="ppaction://hlinksldjump"/>
          </p:cNvPr>
          <p:cNvSpPr>
            <a:spLocks noChangeArrowheads="1"/>
          </p:cNvSpPr>
          <p:nvPr/>
        </p:nvSpPr>
        <p:spPr bwMode="auto">
          <a:xfrm>
            <a:off x="6096000" y="457200"/>
            <a:ext cx="184150" cy="696913"/>
          </a:xfrm>
          <a:prstGeom prst="rect">
            <a:avLst/>
          </a:prstGeom>
          <a:noFill/>
          <a:ln w="9525">
            <a:noFill/>
            <a:miter lim="800000"/>
            <a:headEnd/>
            <a:tailEnd/>
          </a:ln>
          <a:effectLst/>
        </p:spPr>
        <p:txBody>
          <a:bodyPr wrap="none">
            <a:spAutoFit/>
          </a:bodyPr>
          <a:lstStyle/>
          <a:p>
            <a:pPr>
              <a:lnSpc>
                <a:spcPct val="110000"/>
              </a:lnSpc>
            </a:pPr>
            <a:endParaRPr lang="zh-CN" altLang="zh-CN" sz="3600" b="1">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nodePh="1">
                                  <p:stCondLst>
                                    <p:cond delay="0"/>
                                  </p:stCondLst>
                                  <p:endCondLst>
                                    <p:cond evt="begin" delay="0">
                                      <p:tn val="5"/>
                                    </p:cond>
                                  </p:endCondLst>
                                  <p:childTnLst>
                                    <p:set>
                                      <p:cBhvr>
                                        <p:cTn id="6" dur="1" fill="hold">
                                          <p:stCondLst>
                                            <p:cond delay="0"/>
                                          </p:stCondLst>
                                        </p:cTn>
                                        <p:tgtEl>
                                          <p:spTgt spid="151561"/>
                                        </p:tgtEl>
                                        <p:attrNameLst>
                                          <p:attrName>style.visibility</p:attrName>
                                        </p:attrNameLst>
                                      </p:cBhvr>
                                      <p:to>
                                        <p:strVal val="visible"/>
                                      </p:to>
                                    </p:set>
                                    <p:anim calcmode="lin" valueType="num">
                                      <p:cBhvr additive="base">
                                        <p:cTn id="7" dur="500" fill="hold"/>
                                        <p:tgtEl>
                                          <p:spTgt spid="151561"/>
                                        </p:tgtEl>
                                        <p:attrNameLst>
                                          <p:attrName>ppt_x</p:attrName>
                                        </p:attrNameLst>
                                      </p:cBhvr>
                                      <p:tavLst>
                                        <p:tav tm="0">
                                          <p:val>
                                            <p:strVal val="1+#ppt_w/2"/>
                                          </p:val>
                                        </p:tav>
                                        <p:tav tm="100000">
                                          <p:val>
                                            <p:strVal val="#ppt_x"/>
                                          </p:val>
                                        </p:tav>
                                      </p:tavLst>
                                    </p:anim>
                                    <p:anim calcmode="lin" valueType="num">
                                      <p:cBhvr additive="base">
                                        <p:cTn id="8" dur="500" fill="hold"/>
                                        <p:tgtEl>
                                          <p:spTgt spid="1515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1556"/>
                                        </p:tgtEl>
                                        <p:attrNameLst>
                                          <p:attrName>style.visibility</p:attrName>
                                        </p:attrNameLst>
                                      </p:cBhvr>
                                      <p:to>
                                        <p:strVal val="visible"/>
                                      </p:to>
                                    </p:set>
                                    <p:animEffect transition="in" filter="wipe(left)">
                                      <p:cBhvr>
                                        <p:cTn id="13" dur="500"/>
                                        <p:tgtEl>
                                          <p:spTgt spid="15155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51560"/>
                                        </p:tgtEl>
                                        <p:attrNameLst>
                                          <p:attrName>style.visibility</p:attrName>
                                        </p:attrNameLst>
                                      </p:cBhvr>
                                      <p:to>
                                        <p:strVal val="visible"/>
                                      </p:to>
                                    </p:set>
                                    <p:anim calcmode="lin" valueType="num">
                                      <p:cBhvr additive="base">
                                        <p:cTn id="18" dur="500" fill="hold"/>
                                        <p:tgtEl>
                                          <p:spTgt spid="151560"/>
                                        </p:tgtEl>
                                        <p:attrNameLst>
                                          <p:attrName>ppt_x</p:attrName>
                                        </p:attrNameLst>
                                      </p:cBhvr>
                                      <p:tavLst>
                                        <p:tav tm="0">
                                          <p:val>
                                            <p:strVal val="0-#ppt_w/2"/>
                                          </p:val>
                                        </p:tav>
                                        <p:tav tm="100000">
                                          <p:val>
                                            <p:strVal val="#ppt_x"/>
                                          </p:val>
                                        </p:tav>
                                      </p:tavLst>
                                    </p:anim>
                                    <p:anim calcmode="lin" valueType="num">
                                      <p:cBhvr additive="base">
                                        <p:cTn id="19" dur="500" fill="hold"/>
                                        <p:tgtEl>
                                          <p:spTgt spid="15156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51557"/>
                                        </p:tgtEl>
                                        <p:attrNameLst>
                                          <p:attrName>style.visibility</p:attrName>
                                        </p:attrNameLst>
                                      </p:cBhvr>
                                      <p:to>
                                        <p:strVal val="visible"/>
                                      </p:to>
                                    </p:set>
                                    <p:anim calcmode="lin" valueType="num">
                                      <p:cBhvr additive="base">
                                        <p:cTn id="24" dur="500" fill="hold"/>
                                        <p:tgtEl>
                                          <p:spTgt spid="151557"/>
                                        </p:tgtEl>
                                        <p:attrNameLst>
                                          <p:attrName>ppt_x</p:attrName>
                                        </p:attrNameLst>
                                      </p:cBhvr>
                                      <p:tavLst>
                                        <p:tav tm="0">
                                          <p:val>
                                            <p:strVal val="0-#ppt_w/2"/>
                                          </p:val>
                                        </p:tav>
                                        <p:tav tm="100000">
                                          <p:val>
                                            <p:strVal val="#ppt_x"/>
                                          </p:val>
                                        </p:tav>
                                      </p:tavLst>
                                    </p:anim>
                                    <p:anim calcmode="lin" valueType="num">
                                      <p:cBhvr additive="base">
                                        <p:cTn id="25" dur="500" fill="hold"/>
                                        <p:tgtEl>
                                          <p:spTgt spid="1515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autoUpdateAnimBg="0"/>
      <p:bldP spid="151560" grpId="0" autoUpdateAnimBg="0"/>
      <p:bldP spid="15156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09600" y="304800"/>
            <a:ext cx="7772400" cy="838200"/>
          </a:xfrm>
        </p:spPr>
        <p:txBody>
          <a:bodyPr/>
          <a:lstStyle/>
          <a:p>
            <a:r>
              <a:rPr lang="zh-CN" altLang="en-US">
                <a:solidFill>
                  <a:srgbClr val="A50021"/>
                </a:solidFill>
              </a:rPr>
              <a:t>例如：</a:t>
            </a:r>
          </a:p>
        </p:txBody>
      </p:sp>
      <p:grpSp>
        <p:nvGrpSpPr>
          <p:cNvPr id="152581" name="Group 5"/>
          <p:cNvGrpSpPr>
            <a:grpSpLocks/>
          </p:cNvGrpSpPr>
          <p:nvPr/>
        </p:nvGrpSpPr>
        <p:grpSpPr bwMode="auto">
          <a:xfrm>
            <a:off x="1143000" y="762000"/>
            <a:ext cx="2743200" cy="1981200"/>
            <a:chOff x="432" y="500"/>
            <a:chExt cx="1728" cy="1248"/>
          </a:xfrm>
        </p:grpSpPr>
        <p:sp>
          <p:nvSpPr>
            <p:cNvPr id="152582" name="Oval 6"/>
            <p:cNvSpPr>
              <a:spLocks noChangeArrowheads="1"/>
            </p:cNvSpPr>
            <p:nvPr/>
          </p:nvSpPr>
          <p:spPr bwMode="auto">
            <a:xfrm>
              <a:off x="1392" y="500"/>
              <a:ext cx="288" cy="288"/>
            </a:xfrm>
            <a:prstGeom prst="ellipse">
              <a:avLst/>
            </a:prstGeom>
            <a:solidFill>
              <a:srgbClr val="CCFFCC"/>
            </a:solidFill>
            <a:ln w="19050">
              <a:solidFill>
                <a:srgbClr val="003300"/>
              </a:solidFill>
              <a:round/>
              <a:headEnd/>
              <a:tailEnd/>
            </a:ln>
            <a:effectLst/>
          </p:spPr>
          <p:txBody>
            <a:bodyPr wrap="none" anchor="ctr"/>
            <a:lstStyle/>
            <a:p>
              <a:pPr algn="ctr"/>
              <a:r>
                <a:rPr lang="en-US" altLang="zh-CN" sz="3200" b="1">
                  <a:solidFill>
                    <a:srgbClr val="006600"/>
                  </a:solidFill>
                </a:rPr>
                <a:t>5</a:t>
              </a:r>
              <a:endParaRPr lang="en-US" altLang="zh-CN"/>
            </a:p>
          </p:txBody>
        </p:sp>
        <p:sp>
          <p:nvSpPr>
            <p:cNvPr id="152583" name="Oval 7"/>
            <p:cNvSpPr>
              <a:spLocks noChangeArrowheads="1"/>
            </p:cNvSpPr>
            <p:nvPr/>
          </p:nvSpPr>
          <p:spPr bwMode="auto">
            <a:xfrm>
              <a:off x="912" y="980"/>
              <a:ext cx="288" cy="288"/>
            </a:xfrm>
            <a:prstGeom prst="ellipse">
              <a:avLst/>
            </a:prstGeom>
            <a:solidFill>
              <a:srgbClr val="CCFFCC"/>
            </a:solidFill>
            <a:ln w="19050">
              <a:solidFill>
                <a:srgbClr val="003300"/>
              </a:solidFill>
              <a:round/>
              <a:headEnd/>
              <a:tailEnd/>
            </a:ln>
            <a:effectLst/>
          </p:spPr>
          <p:txBody>
            <a:bodyPr wrap="none" anchor="ctr"/>
            <a:lstStyle/>
            <a:p>
              <a:pPr algn="ctr"/>
              <a:r>
                <a:rPr lang="en-US" altLang="zh-CN" sz="3200" b="1">
                  <a:solidFill>
                    <a:srgbClr val="006600"/>
                  </a:solidFill>
                </a:rPr>
                <a:t>4</a:t>
              </a:r>
              <a:endParaRPr lang="en-US" altLang="zh-CN"/>
            </a:p>
          </p:txBody>
        </p:sp>
        <p:sp>
          <p:nvSpPr>
            <p:cNvPr id="152584" name="Oval 8"/>
            <p:cNvSpPr>
              <a:spLocks noChangeArrowheads="1"/>
            </p:cNvSpPr>
            <p:nvPr/>
          </p:nvSpPr>
          <p:spPr bwMode="auto">
            <a:xfrm>
              <a:off x="1872" y="980"/>
              <a:ext cx="288" cy="288"/>
            </a:xfrm>
            <a:prstGeom prst="ellipse">
              <a:avLst/>
            </a:prstGeom>
            <a:solidFill>
              <a:srgbClr val="CCFFCC"/>
            </a:solidFill>
            <a:ln w="19050">
              <a:solidFill>
                <a:srgbClr val="003300"/>
              </a:solidFill>
              <a:round/>
              <a:headEnd/>
              <a:tailEnd/>
            </a:ln>
            <a:effectLst/>
          </p:spPr>
          <p:txBody>
            <a:bodyPr wrap="none" anchor="ctr"/>
            <a:lstStyle/>
            <a:p>
              <a:pPr algn="ctr"/>
              <a:r>
                <a:rPr lang="en-US" altLang="zh-CN" sz="3200" b="1">
                  <a:solidFill>
                    <a:srgbClr val="006600"/>
                  </a:solidFill>
                </a:rPr>
                <a:t>7</a:t>
              </a:r>
              <a:endParaRPr lang="en-US" altLang="zh-CN"/>
            </a:p>
          </p:txBody>
        </p:sp>
        <p:sp>
          <p:nvSpPr>
            <p:cNvPr id="152585" name="Oval 9"/>
            <p:cNvSpPr>
              <a:spLocks noChangeArrowheads="1"/>
            </p:cNvSpPr>
            <p:nvPr/>
          </p:nvSpPr>
          <p:spPr bwMode="auto">
            <a:xfrm>
              <a:off x="432" y="1460"/>
              <a:ext cx="288" cy="288"/>
            </a:xfrm>
            <a:prstGeom prst="ellipse">
              <a:avLst/>
            </a:prstGeom>
            <a:solidFill>
              <a:srgbClr val="CCFFCC"/>
            </a:solidFill>
            <a:ln w="19050">
              <a:solidFill>
                <a:srgbClr val="003300"/>
              </a:solidFill>
              <a:round/>
              <a:headEnd/>
              <a:tailEnd/>
            </a:ln>
            <a:effectLst/>
          </p:spPr>
          <p:txBody>
            <a:bodyPr wrap="none" anchor="ctr"/>
            <a:lstStyle/>
            <a:p>
              <a:pPr algn="ctr"/>
              <a:r>
                <a:rPr lang="en-US" altLang="zh-CN" sz="3200" b="1">
                  <a:solidFill>
                    <a:srgbClr val="006600"/>
                  </a:solidFill>
                </a:rPr>
                <a:t>2</a:t>
              </a:r>
              <a:endParaRPr lang="en-US" altLang="zh-CN"/>
            </a:p>
          </p:txBody>
        </p:sp>
        <p:sp>
          <p:nvSpPr>
            <p:cNvPr id="152586" name="Line 10"/>
            <p:cNvSpPr>
              <a:spLocks noChangeShapeType="1"/>
            </p:cNvSpPr>
            <p:nvPr/>
          </p:nvSpPr>
          <p:spPr bwMode="auto">
            <a:xfrm flipH="1">
              <a:off x="1152" y="740"/>
              <a:ext cx="288" cy="288"/>
            </a:xfrm>
            <a:prstGeom prst="line">
              <a:avLst/>
            </a:prstGeom>
            <a:noFill/>
            <a:ln w="28575">
              <a:solidFill>
                <a:srgbClr val="006600"/>
              </a:solidFill>
              <a:round/>
              <a:headEnd/>
              <a:tailEnd/>
            </a:ln>
            <a:effectLst/>
          </p:spPr>
          <p:txBody>
            <a:bodyPr wrap="none" anchor="ctr"/>
            <a:lstStyle/>
            <a:p>
              <a:endParaRPr lang="zh-CN" altLang="en-US"/>
            </a:p>
          </p:txBody>
        </p:sp>
        <p:sp>
          <p:nvSpPr>
            <p:cNvPr id="152587" name="Line 11"/>
            <p:cNvSpPr>
              <a:spLocks noChangeShapeType="1"/>
            </p:cNvSpPr>
            <p:nvPr/>
          </p:nvSpPr>
          <p:spPr bwMode="auto">
            <a:xfrm flipH="1">
              <a:off x="672" y="1220"/>
              <a:ext cx="288" cy="288"/>
            </a:xfrm>
            <a:prstGeom prst="line">
              <a:avLst/>
            </a:prstGeom>
            <a:noFill/>
            <a:ln w="28575">
              <a:solidFill>
                <a:srgbClr val="006600"/>
              </a:solidFill>
              <a:round/>
              <a:headEnd/>
              <a:tailEnd/>
            </a:ln>
            <a:effectLst/>
          </p:spPr>
          <p:txBody>
            <a:bodyPr wrap="none" anchor="ctr"/>
            <a:lstStyle/>
            <a:p>
              <a:endParaRPr lang="zh-CN" altLang="en-US"/>
            </a:p>
          </p:txBody>
        </p:sp>
        <p:sp>
          <p:nvSpPr>
            <p:cNvPr id="152588" name="Line 12"/>
            <p:cNvSpPr>
              <a:spLocks noChangeShapeType="1"/>
            </p:cNvSpPr>
            <p:nvPr/>
          </p:nvSpPr>
          <p:spPr bwMode="auto">
            <a:xfrm>
              <a:off x="1632" y="740"/>
              <a:ext cx="288" cy="288"/>
            </a:xfrm>
            <a:prstGeom prst="line">
              <a:avLst/>
            </a:prstGeom>
            <a:noFill/>
            <a:ln w="28575">
              <a:solidFill>
                <a:srgbClr val="006600"/>
              </a:solidFill>
              <a:round/>
              <a:headEnd/>
              <a:tailEnd/>
            </a:ln>
            <a:effectLst/>
          </p:spPr>
          <p:txBody>
            <a:bodyPr wrap="none" anchor="ctr"/>
            <a:lstStyle/>
            <a:p>
              <a:endParaRPr lang="zh-CN" altLang="en-US"/>
            </a:p>
          </p:txBody>
        </p:sp>
      </p:grpSp>
      <p:sp>
        <p:nvSpPr>
          <p:cNvPr id="152589" name="Text Box 13"/>
          <p:cNvSpPr txBox="1">
            <a:spLocks noChangeArrowheads="1"/>
          </p:cNvSpPr>
          <p:nvPr/>
        </p:nvSpPr>
        <p:spPr bwMode="auto">
          <a:xfrm>
            <a:off x="1600200" y="2819400"/>
            <a:ext cx="2019300" cy="641350"/>
          </a:xfrm>
          <a:prstGeom prst="rect">
            <a:avLst/>
          </a:prstGeom>
          <a:noFill/>
          <a:ln w="9525">
            <a:noFill/>
            <a:miter lim="800000"/>
            <a:headEnd/>
            <a:tailEnd/>
          </a:ln>
          <a:effectLst/>
        </p:spPr>
        <p:txBody>
          <a:bodyPr wrap="none">
            <a:spAutoFit/>
          </a:bodyPr>
          <a:lstStyle/>
          <a:p>
            <a:r>
              <a:rPr lang="zh-CN" altLang="en-US" sz="3600" b="1">
                <a:solidFill>
                  <a:srgbClr val="FF0000"/>
                </a:solidFill>
                <a:ea typeface="隶书" pitchFamily="49" charset="-122"/>
              </a:rPr>
              <a:t>是平衡树</a:t>
            </a:r>
            <a:endParaRPr lang="zh-CN" altLang="en-US" sz="3600">
              <a:ea typeface="隶书" pitchFamily="49" charset="-122"/>
            </a:endParaRPr>
          </a:p>
        </p:txBody>
      </p:sp>
      <p:sp>
        <p:nvSpPr>
          <p:cNvPr id="152590" name="Text Box 14"/>
          <p:cNvSpPr txBox="1">
            <a:spLocks noChangeArrowheads="1"/>
          </p:cNvSpPr>
          <p:nvPr/>
        </p:nvSpPr>
        <p:spPr bwMode="auto">
          <a:xfrm>
            <a:off x="5181600" y="2819400"/>
            <a:ext cx="2486025" cy="641350"/>
          </a:xfrm>
          <a:prstGeom prst="rect">
            <a:avLst/>
          </a:prstGeom>
          <a:noFill/>
          <a:ln w="9525">
            <a:noFill/>
            <a:miter lim="800000"/>
            <a:headEnd/>
            <a:tailEnd/>
          </a:ln>
          <a:effectLst/>
        </p:spPr>
        <p:txBody>
          <a:bodyPr>
            <a:spAutoFit/>
          </a:bodyPr>
          <a:lstStyle/>
          <a:p>
            <a:r>
              <a:rPr lang="zh-CN" altLang="en-US" sz="3600" b="1">
                <a:solidFill>
                  <a:srgbClr val="FF0000"/>
                </a:solidFill>
                <a:ea typeface="隶书" pitchFamily="49" charset="-122"/>
              </a:rPr>
              <a:t>不是平衡树</a:t>
            </a:r>
            <a:endParaRPr lang="zh-CN" altLang="en-US" sz="3600">
              <a:ea typeface="隶书" pitchFamily="49" charset="-122"/>
            </a:endParaRPr>
          </a:p>
        </p:txBody>
      </p:sp>
      <p:grpSp>
        <p:nvGrpSpPr>
          <p:cNvPr id="152591" name="Group 15"/>
          <p:cNvGrpSpPr>
            <a:grpSpLocks/>
          </p:cNvGrpSpPr>
          <p:nvPr/>
        </p:nvGrpSpPr>
        <p:grpSpPr bwMode="auto">
          <a:xfrm>
            <a:off x="4038600" y="793750"/>
            <a:ext cx="4267200" cy="2743200"/>
            <a:chOff x="2592" y="500"/>
            <a:chExt cx="2688" cy="1728"/>
          </a:xfrm>
        </p:grpSpPr>
        <p:sp>
          <p:nvSpPr>
            <p:cNvPr id="152592" name="Oval 16"/>
            <p:cNvSpPr>
              <a:spLocks noChangeArrowheads="1"/>
            </p:cNvSpPr>
            <p:nvPr/>
          </p:nvSpPr>
          <p:spPr bwMode="auto">
            <a:xfrm>
              <a:off x="4032" y="500"/>
              <a:ext cx="288" cy="288"/>
            </a:xfrm>
            <a:prstGeom prst="ellipse">
              <a:avLst/>
            </a:prstGeom>
            <a:solidFill>
              <a:srgbClr val="CCFFCC"/>
            </a:solidFill>
            <a:ln w="19050">
              <a:solidFill>
                <a:srgbClr val="003300"/>
              </a:solidFill>
              <a:round/>
              <a:headEnd/>
              <a:tailEnd/>
            </a:ln>
            <a:effectLst/>
          </p:spPr>
          <p:txBody>
            <a:bodyPr wrap="none" anchor="ctr"/>
            <a:lstStyle/>
            <a:p>
              <a:pPr algn="ctr"/>
              <a:r>
                <a:rPr lang="en-US" altLang="zh-CN" sz="3200" b="1">
                  <a:solidFill>
                    <a:srgbClr val="006600"/>
                  </a:solidFill>
                </a:rPr>
                <a:t>5</a:t>
              </a:r>
              <a:endParaRPr lang="en-US" altLang="zh-CN"/>
            </a:p>
          </p:txBody>
        </p:sp>
        <p:sp>
          <p:nvSpPr>
            <p:cNvPr id="152593" name="Oval 17"/>
            <p:cNvSpPr>
              <a:spLocks noChangeArrowheads="1"/>
            </p:cNvSpPr>
            <p:nvPr/>
          </p:nvSpPr>
          <p:spPr bwMode="auto">
            <a:xfrm>
              <a:off x="3552" y="980"/>
              <a:ext cx="288" cy="288"/>
            </a:xfrm>
            <a:prstGeom prst="ellipse">
              <a:avLst/>
            </a:prstGeom>
            <a:solidFill>
              <a:srgbClr val="CCFFCC"/>
            </a:solidFill>
            <a:ln w="19050">
              <a:solidFill>
                <a:srgbClr val="003300"/>
              </a:solidFill>
              <a:round/>
              <a:headEnd/>
              <a:tailEnd/>
            </a:ln>
            <a:effectLst/>
          </p:spPr>
          <p:txBody>
            <a:bodyPr wrap="none" anchor="ctr"/>
            <a:lstStyle/>
            <a:p>
              <a:pPr algn="ctr"/>
              <a:r>
                <a:rPr lang="en-US" altLang="zh-CN" sz="3200" b="1">
                  <a:solidFill>
                    <a:srgbClr val="006600"/>
                  </a:solidFill>
                </a:rPr>
                <a:t>4</a:t>
              </a:r>
              <a:endParaRPr lang="en-US" altLang="zh-CN"/>
            </a:p>
          </p:txBody>
        </p:sp>
        <p:sp>
          <p:nvSpPr>
            <p:cNvPr id="152594" name="Oval 18"/>
            <p:cNvSpPr>
              <a:spLocks noChangeArrowheads="1"/>
            </p:cNvSpPr>
            <p:nvPr/>
          </p:nvSpPr>
          <p:spPr bwMode="auto">
            <a:xfrm>
              <a:off x="4512" y="980"/>
              <a:ext cx="288" cy="288"/>
            </a:xfrm>
            <a:prstGeom prst="ellipse">
              <a:avLst/>
            </a:prstGeom>
            <a:solidFill>
              <a:srgbClr val="CCFFCC"/>
            </a:solidFill>
            <a:ln w="19050">
              <a:solidFill>
                <a:srgbClr val="003300"/>
              </a:solidFill>
              <a:round/>
              <a:headEnd/>
              <a:tailEnd/>
            </a:ln>
            <a:effectLst/>
          </p:spPr>
          <p:txBody>
            <a:bodyPr wrap="none" anchor="ctr"/>
            <a:lstStyle/>
            <a:p>
              <a:pPr algn="ctr"/>
              <a:r>
                <a:rPr lang="en-US" altLang="zh-CN" sz="3200" b="1">
                  <a:solidFill>
                    <a:srgbClr val="006600"/>
                  </a:solidFill>
                </a:rPr>
                <a:t>7</a:t>
              </a:r>
              <a:endParaRPr lang="en-US" altLang="zh-CN"/>
            </a:p>
          </p:txBody>
        </p:sp>
        <p:sp>
          <p:nvSpPr>
            <p:cNvPr id="152595" name="Oval 19"/>
            <p:cNvSpPr>
              <a:spLocks noChangeArrowheads="1"/>
            </p:cNvSpPr>
            <p:nvPr/>
          </p:nvSpPr>
          <p:spPr bwMode="auto">
            <a:xfrm>
              <a:off x="3072" y="1460"/>
              <a:ext cx="288" cy="288"/>
            </a:xfrm>
            <a:prstGeom prst="ellipse">
              <a:avLst/>
            </a:prstGeom>
            <a:solidFill>
              <a:srgbClr val="CCFFCC"/>
            </a:solidFill>
            <a:ln w="19050">
              <a:solidFill>
                <a:srgbClr val="003300"/>
              </a:solidFill>
              <a:round/>
              <a:headEnd/>
              <a:tailEnd/>
            </a:ln>
            <a:effectLst/>
          </p:spPr>
          <p:txBody>
            <a:bodyPr wrap="none" anchor="ctr"/>
            <a:lstStyle/>
            <a:p>
              <a:pPr algn="ctr"/>
              <a:r>
                <a:rPr lang="en-US" altLang="zh-CN" sz="3200" b="1">
                  <a:solidFill>
                    <a:srgbClr val="006600"/>
                  </a:solidFill>
                </a:rPr>
                <a:t>2</a:t>
              </a:r>
              <a:endParaRPr lang="en-US" altLang="zh-CN"/>
            </a:p>
          </p:txBody>
        </p:sp>
        <p:sp>
          <p:nvSpPr>
            <p:cNvPr id="152596" name="Oval 20"/>
            <p:cNvSpPr>
              <a:spLocks noChangeArrowheads="1"/>
            </p:cNvSpPr>
            <p:nvPr/>
          </p:nvSpPr>
          <p:spPr bwMode="auto">
            <a:xfrm>
              <a:off x="2592" y="1940"/>
              <a:ext cx="288" cy="288"/>
            </a:xfrm>
            <a:prstGeom prst="ellipse">
              <a:avLst/>
            </a:prstGeom>
            <a:solidFill>
              <a:srgbClr val="CCFFCC"/>
            </a:solidFill>
            <a:ln w="19050">
              <a:solidFill>
                <a:srgbClr val="003300"/>
              </a:solidFill>
              <a:round/>
              <a:headEnd/>
              <a:tailEnd/>
            </a:ln>
            <a:effectLst/>
          </p:spPr>
          <p:txBody>
            <a:bodyPr wrap="none" anchor="ctr"/>
            <a:lstStyle/>
            <a:p>
              <a:pPr algn="ctr"/>
              <a:r>
                <a:rPr lang="en-US" altLang="zh-CN" sz="3200" b="1">
                  <a:solidFill>
                    <a:srgbClr val="006600"/>
                  </a:solidFill>
                </a:rPr>
                <a:t>1</a:t>
              </a:r>
              <a:endParaRPr lang="en-US" altLang="zh-CN"/>
            </a:p>
          </p:txBody>
        </p:sp>
        <p:sp>
          <p:nvSpPr>
            <p:cNvPr id="152597" name="Line 21"/>
            <p:cNvSpPr>
              <a:spLocks noChangeShapeType="1"/>
            </p:cNvSpPr>
            <p:nvPr/>
          </p:nvSpPr>
          <p:spPr bwMode="auto">
            <a:xfrm flipH="1">
              <a:off x="3792" y="740"/>
              <a:ext cx="288" cy="288"/>
            </a:xfrm>
            <a:prstGeom prst="line">
              <a:avLst/>
            </a:prstGeom>
            <a:noFill/>
            <a:ln w="28575">
              <a:solidFill>
                <a:srgbClr val="006600"/>
              </a:solidFill>
              <a:round/>
              <a:headEnd/>
              <a:tailEnd/>
            </a:ln>
            <a:effectLst/>
          </p:spPr>
          <p:txBody>
            <a:bodyPr wrap="none" anchor="ctr"/>
            <a:lstStyle/>
            <a:p>
              <a:endParaRPr lang="zh-CN" altLang="en-US"/>
            </a:p>
          </p:txBody>
        </p:sp>
        <p:sp>
          <p:nvSpPr>
            <p:cNvPr id="152598" name="Line 22"/>
            <p:cNvSpPr>
              <a:spLocks noChangeShapeType="1"/>
            </p:cNvSpPr>
            <p:nvPr/>
          </p:nvSpPr>
          <p:spPr bwMode="auto">
            <a:xfrm flipH="1">
              <a:off x="3312" y="1220"/>
              <a:ext cx="288" cy="288"/>
            </a:xfrm>
            <a:prstGeom prst="line">
              <a:avLst/>
            </a:prstGeom>
            <a:noFill/>
            <a:ln w="28575">
              <a:solidFill>
                <a:srgbClr val="006600"/>
              </a:solidFill>
              <a:round/>
              <a:headEnd/>
              <a:tailEnd/>
            </a:ln>
            <a:effectLst/>
          </p:spPr>
          <p:txBody>
            <a:bodyPr wrap="none" anchor="ctr"/>
            <a:lstStyle/>
            <a:p>
              <a:endParaRPr lang="zh-CN" altLang="en-US"/>
            </a:p>
          </p:txBody>
        </p:sp>
        <p:sp>
          <p:nvSpPr>
            <p:cNvPr id="152599" name="Line 23"/>
            <p:cNvSpPr>
              <a:spLocks noChangeShapeType="1"/>
            </p:cNvSpPr>
            <p:nvPr/>
          </p:nvSpPr>
          <p:spPr bwMode="auto">
            <a:xfrm flipH="1">
              <a:off x="2832" y="1700"/>
              <a:ext cx="288" cy="288"/>
            </a:xfrm>
            <a:prstGeom prst="line">
              <a:avLst/>
            </a:prstGeom>
            <a:noFill/>
            <a:ln w="28575">
              <a:solidFill>
                <a:srgbClr val="006600"/>
              </a:solidFill>
              <a:round/>
              <a:headEnd/>
              <a:tailEnd/>
            </a:ln>
            <a:effectLst/>
          </p:spPr>
          <p:txBody>
            <a:bodyPr wrap="none" anchor="ctr"/>
            <a:lstStyle/>
            <a:p>
              <a:endParaRPr lang="zh-CN" altLang="en-US"/>
            </a:p>
          </p:txBody>
        </p:sp>
        <p:sp>
          <p:nvSpPr>
            <p:cNvPr id="152600" name="Line 24"/>
            <p:cNvSpPr>
              <a:spLocks noChangeShapeType="1"/>
            </p:cNvSpPr>
            <p:nvPr/>
          </p:nvSpPr>
          <p:spPr bwMode="auto">
            <a:xfrm>
              <a:off x="4272" y="740"/>
              <a:ext cx="288" cy="288"/>
            </a:xfrm>
            <a:prstGeom prst="line">
              <a:avLst/>
            </a:prstGeom>
            <a:noFill/>
            <a:ln w="28575">
              <a:solidFill>
                <a:srgbClr val="006600"/>
              </a:solidFill>
              <a:round/>
              <a:headEnd/>
              <a:tailEnd/>
            </a:ln>
            <a:effectLst/>
          </p:spPr>
          <p:txBody>
            <a:bodyPr wrap="none" anchor="ctr"/>
            <a:lstStyle/>
            <a:p>
              <a:endParaRPr lang="zh-CN" altLang="en-US"/>
            </a:p>
          </p:txBody>
        </p:sp>
        <p:sp>
          <p:nvSpPr>
            <p:cNvPr id="152601" name="Oval 25"/>
            <p:cNvSpPr>
              <a:spLocks noChangeArrowheads="1"/>
            </p:cNvSpPr>
            <p:nvPr/>
          </p:nvSpPr>
          <p:spPr bwMode="auto">
            <a:xfrm>
              <a:off x="4992" y="1460"/>
              <a:ext cx="288" cy="288"/>
            </a:xfrm>
            <a:prstGeom prst="ellipse">
              <a:avLst/>
            </a:prstGeom>
            <a:solidFill>
              <a:srgbClr val="CCFFCC"/>
            </a:solidFill>
            <a:ln w="19050">
              <a:solidFill>
                <a:srgbClr val="003300"/>
              </a:solidFill>
              <a:round/>
              <a:headEnd/>
              <a:tailEnd/>
            </a:ln>
            <a:effectLst/>
          </p:spPr>
          <p:txBody>
            <a:bodyPr wrap="none" anchor="ctr"/>
            <a:lstStyle/>
            <a:p>
              <a:pPr algn="ctr"/>
              <a:r>
                <a:rPr lang="en-US" altLang="zh-CN" sz="3200" b="1">
                  <a:solidFill>
                    <a:srgbClr val="006600"/>
                  </a:solidFill>
                </a:rPr>
                <a:t>8</a:t>
              </a:r>
              <a:endParaRPr lang="en-US" altLang="zh-CN"/>
            </a:p>
          </p:txBody>
        </p:sp>
        <p:sp>
          <p:nvSpPr>
            <p:cNvPr id="152602" name="Line 26"/>
            <p:cNvSpPr>
              <a:spLocks noChangeShapeType="1"/>
            </p:cNvSpPr>
            <p:nvPr/>
          </p:nvSpPr>
          <p:spPr bwMode="auto">
            <a:xfrm>
              <a:off x="4752" y="1220"/>
              <a:ext cx="288" cy="288"/>
            </a:xfrm>
            <a:prstGeom prst="line">
              <a:avLst/>
            </a:prstGeom>
            <a:noFill/>
            <a:ln w="28575">
              <a:solidFill>
                <a:srgbClr val="006600"/>
              </a:solidFill>
              <a:round/>
              <a:headEnd/>
              <a:tailEnd/>
            </a:ln>
            <a:effectLst/>
          </p:spPr>
          <p:txBody>
            <a:bodyPr wrap="none" anchor="ctr"/>
            <a:lstStyle/>
            <a:p>
              <a:endParaRPr lang="zh-CN" altLang="en-US"/>
            </a:p>
          </p:txBody>
        </p:sp>
      </p:grpSp>
      <p:sp>
        <p:nvSpPr>
          <p:cNvPr id="152603" name="Text Box 27"/>
          <p:cNvSpPr txBox="1">
            <a:spLocks noChangeArrowheads="1"/>
          </p:cNvSpPr>
          <p:nvPr/>
        </p:nvSpPr>
        <p:spPr bwMode="auto">
          <a:xfrm>
            <a:off x="228600" y="3733800"/>
            <a:ext cx="8686800" cy="1190625"/>
          </a:xfrm>
          <a:prstGeom prst="rect">
            <a:avLst/>
          </a:prstGeom>
          <a:noFill/>
          <a:ln w="9525">
            <a:noFill/>
            <a:miter lim="800000"/>
            <a:headEnd/>
            <a:tailEnd/>
          </a:ln>
          <a:effectLst/>
        </p:spPr>
        <p:txBody>
          <a:bodyPr>
            <a:spAutoFit/>
          </a:bodyPr>
          <a:lstStyle/>
          <a:p>
            <a:r>
              <a:rPr lang="zh-CN" altLang="en-US" sz="3600" b="1">
                <a:solidFill>
                  <a:srgbClr val="A50021"/>
                </a:solidFill>
                <a:ea typeface="楷体_GB2312" pitchFamily="49" charset="-122"/>
              </a:rPr>
              <a:t>结点的平衡因子：</a:t>
            </a:r>
            <a:r>
              <a:rPr lang="zh-CN" altLang="en-US" sz="3600" b="1">
                <a:ea typeface="楷体_GB2312" pitchFamily="49" charset="-122"/>
              </a:rPr>
              <a:t>结点的左子树的深度减</a:t>
            </a:r>
          </a:p>
          <a:p>
            <a:r>
              <a:rPr lang="zh-CN" altLang="en-US" sz="3600" b="1">
                <a:ea typeface="楷体_GB2312" pitchFamily="49" charset="-122"/>
              </a:rPr>
              <a:t>                                去它的右子树的深度。</a:t>
            </a:r>
          </a:p>
        </p:txBody>
      </p:sp>
      <p:sp>
        <p:nvSpPr>
          <p:cNvPr id="152604" name="Rectangle 28"/>
          <p:cNvSpPr>
            <a:spLocks noChangeArrowheads="1"/>
          </p:cNvSpPr>
          <p:nvPr/>
        </p:nvSpPr>
        <p:spPr bwMode="auto">
          <a:xfrm>
            <a:off x="304800" y="4981575"/>
            <a:ext cx="8610600" cy="1190625"/>
          </a:xfrm>
          <a:prstGeom prst="rect">
            <a:avLst/>
          </a:prstGeom>
          <a:noFill/>
          <a:ln w="9525">
            <a:noFill/>
            <a:miter lim="800000"/>
            <a:headEnd/>
            <a:tailEnd/>
          </a:ln>
          <a:effectLst/>
        </p:spPr>
        <p:txBody>
          <a:bodyPr>
            <a:spAutoFit/>
          </a:bodyPr>
          <a:lstStyle/>
          <a:p>
            <a:r>
              <a:rPr lang="en-US" altLang="zh-CN" sz="3600" b="1">
                <a:ea typeface="楷体_GB2312" pitchFamily="49" charset="-122"/>
              </a:rPr>
              <a:t>     </a:t>
            </a:r>
            <a:r>
              <a:rPr lang="zh-CN" altLang="en-US" sz="3600" b="1">
                <a:solidFill>
                  <a:srgbClr val="6600CC"/>
                </a:solidFill>
                <a:ea typeface="楷体_GB2312" pitchFamily="49" charset="-122"/>
              </a:rPr>
              <a:t>平衡二叉树上所有结点的平衡因子只可能是</a:t>
            </a:r>
            <a:r>
              <a:rPr lang="en-US" altLang="zh-CN" sz="3600" b="1">
                <a:solidFill>
                  <a:srgbClr val="6600CC"/>
                </a:solidFill>
                <a:ea typeface="楷体_GB2312" pitchFamily="49" charset="-122"/>
              </a:rPr>
              <a:t>-1</a:t>
            </a:r>
            <a:r>
              <a:rPr lang="zh-CN" altLang="en-US" sz="3600" b="1">
                <a:solidFill>
                  <a:srgbClr val="6600CC"/>
                </a:solidFill>
                <a:ea typeface="楷体_GB2312" pitchFamily="49" charset="-122"/>
              </a:rPr>
              <a:t>、</a:t>
            </a:r>
            <a:r>
              <a:rPr lang="en-US" altLang="zh-CN" sz="3600" b="1">
                <a:solidFill>
                  <a:srgbClr val="6600CC"/>
                </a:solidFill>
                <a:ea typeface="楷体_GB2312" pitchFamily="49" charset="-122"/>
              </a:rPr>
              <a:t>0</a:t>
            </a:r>
            <a:r>
              <a:rPr lang="zh-CN" altLang="en-US" sz="3600" b="1">
                <a:solidFill>
                  <a:srgbClr val="6600CC"/>
                </a:solidFill>
                <a:ea typeface="楷体_GB2312" pitchFamily="49" charset="-122"/>
              </a:rPr>
              <a:t>、</a:t>
            </a:r>
            <a:r>
              <a:rPr lang="en-US" altLang="zh-CN" sz="3600" b="1">
                <a:solidFill>
                  <a:srgbClr val="6600CC"/>
                </a:solidFill>
                <a:ea typeface="楷体_GB2312" pitchFamily="49" charset="-122"/>
              </a:rPr>
              <a:t>1</a:t>
            </a:r>
            <a:r>
              <a:rPr lang="zh-CN" altLang="en-US" sz="3600" b="1">
                <a:solidFill>
                  <a:srgbClr val="6600CC"/>
                </a:solidFill>
                <a:ea typeface="楷体_GB2312" pitchFamily="49" charset="-122"/>
              </a:rPr>
              <a:t>，否则不是平衡二叉树。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2581"/>
                                        </p:tgtEl>
                                        <p:attrNameLst>
                                          <p:attrName>style.visibility</p:attrName>
                                        </p:attrNameLst>
                                      </p:cBhvr>
                                      <p:to>
                                        <p:strVal val="visible"/>
                                      </p:to>
                                    </p:set>
                                    <p:anim calcmode="lin" valueType="num">
                                      <p:cBhvr additive="base">
                                        <p:cTn id="7" dur="500" fill="hold"/>
                                        <p:tgtEl>
                                          <p:spTgt spid="152581"/>
                                        </p:tgtEl>
                                        <p:attrNameLst>
                                          <p:attrName>ppt_x</p:attrName>
                                        </p:attrNameLst>
                                      </p:cBhvr>
                                      <p:tavLst>
                                        <p:tav tm="0">
                                          <p:val>
                                            <p:strVal val="0-#ppt_w/2"/>
                                          </p:val>
                                        </p:tav>
                                        <p:tav tm="100000">
                                          <p:val>
                                            <p:strVal val="#ppt_x"/>
                                          </p:val>
                                        </p:tav>
                                      </p:tavLst>
                                    </p:anim>
                                    <p:anim calcmode="lin" valueType="num">
                                      <p:cBhvr additive="base">
                                        <p:cTn id="8" dur="500" fill="hold"/>
                                        <p:tgtEl>
                                          <p:spTgt spid="1525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152589"/>
                                        </p:tgtEl>
                                        <p:attrNameLst>
                                          <p:attrName>style.visibility</p:attrName>
                                        </p:attrNameLst>
                                      </p:cBhvr>
                                      <p:to>
                                        <p:strVal val="visible"/>
                                      </p:to>
                                    </p:set>
                                    <p:animEffect transition="in" filter="wipe(left)">
                                      <p:cBhvr>
                                        <p:cTn id="13" dur="300"/>
                                        <p:tgtEl>
                                          <p:spTgt spid="15258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52591"/>
                                        </p:tgtEl>
                                        <p:attrNameLst>
                                          <p:attrName>style.visibility</p:attrName>
                                        </p:attrNameLst>
                                      </p:cBhvr>
                                      <p:to>
                                        <p:strVal val="visible"/>
                                      </p:to>
                                    </p:set>
                                    <p:anim calcmode="lin" valueType="num">
                                      <p:cBhvr additive="base">
                                        <p:cTn id="18" dur="500" fill="hold"/>
                                        <p:tgtEl>
                                          <p:spTgt spid="152591"/>
                                        </p:tgtEl>
                                        <p:attrNameLst>
                                          <p:attrName>ppt_x</p:attrName>
                                        </p:attrNameLst>
                                      </p:cBhvr>
                                      <p:tavLst>
                                        <p:tav tm="0">
                                          <p:val>
                                            <p:strVal val="1+#ppt_w/2"/>
                                          </p:val>
                                        </p:tav>
                                        <p:tav tm="100000">
                                          <p:val>
                                            <p:strVal val="#ppt_x"/>
                                          </p:val>
                                        </p:tav>
                                      </p:tavLst>
                                    </p:anim>
                                    <p:anim calcmode="lin" valueType="num">
                                      <p:cBhvr additive="base">
                                        <p:cTn id="19" dur="500" fill="hold"/>
                                        <p:tgtEl>
                                          <p:spTgt spid="15259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type="wd">
                                    <p:tmPct val="100000"/>
                                  </p:iterate>
                                  <p:childTnLst>
                                    <p:set>
                                      <p:cBhvr>
                                        <p:cTn id="23" dur="1" fill="hold">
                                          <p:stCondLst>
                                            <p:cond delay="0"/>
                                          </p:stCondLst>
                                        </p:cTn>
                                        <p:tgtEl>
                                          <p:spTgt spid="152590"/>
                                        </p:tgtEl>
                                        <p:attrNameLst>
                                          <p:attrName>style.visibility</p:attrName>
                                        </p:attrNameLst>
                                      </p:cBhvr>
                                      <p:to>
                                        <p:strVal val="visible"/>
                                      </p:to>
                                    </p:set>
                                    <p:animEffect transition="in" filter="wipe(left)">
                                      <p:cBhvr>
                                        <p:cTn id="24" dur="300"/>
                                        <p:tgtEl>
                                          <p:spTgt spid="15259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52603"/>
                                        </p:tgtEl>
                                        <p:attrNameLst>
                                          <p:attrName>style.visibility</p:attrName>
                                        </p:attrNameLst>
                                      </p:cBhvr>
                                      <p:to>
                                        <p:strVal val="visible"/>
                                      </p:to>
                                    </p:set>
                                    <p:anim calcmode="lin" valueType="num">
                                      <p:cBhvr additive="base">
                                        <p:cTn id="29" dur="500" fill="hold"/>
                                        <p:tgtEl>
                                          <p:spTgt spid="152603"/>
                                        </p:tgtEl>
                                        <p:attrNameLst>
                                          <p:attrName>ppt_x</p:attrName>
                                        </p:attrNameLst>
                                      </p:cBhvr>
                                      <p:tavLst>
                                        <p:tav tm="0">
                                          <p:val>
                                            <p:strVal val="0-#ppt_w/2"/>
                                          </p:val>
                                        </p:tav>
                                        <p:tav tm="100000">
                                          <p:val>
                                            <p:strVal val="#ppt_x"/>
                                          </p:val>
                                        </p:tav>
                                      </p:tavLst>
                                    </p:anim>
                                    <p:anim calcmode="lin" valueType="num">
                                      <p:cBhvr additive="base">
                                        <p:cTn id="30" dur="500" fill="hold"/>
                                        <p:tgtEl>
                                          <p:spTgt spid="15260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52604"/>
                                        </p:tgtEl>
                                        <p:attrNameLst>
                                          <p:attrName>style.visibility</p:attrName>
                                        </p:attrNameLst>
                                      </p:cBhvr>
                                      <p:to>
                                        <p:strVal val="visible"/>
                                      </p:to>
                                    </p:set>
                                    <p:anim calcmode="lin" valueType="num">
                                      <p:cBhvr additive="base">
                                        <p:cTn id="35" dur="500" fill="hold"/>
                                        <p:tgtEl>
                                          <p:spTgt spid="152604"/>
                                        </p:tgtEl>
                                        <p:attrNameLst>
                                          <p:attrName>ppt_x</p:attrName>
                                        </p:attrNameLst>
                                      </p:cBhvr>
                                      <p:tavLst>
                                        <p:tav tm="0">
                                          <p:val>
                                            <p:strVal val="0-#ppt_w/2"/>
                                          </p:val>
                                        </p:tav>
                                        <p:tav tm="100000">
                                          <p:val>
                                            <p:strVal val="#ppt_x"/>
                                          </p:val>
                                        </p:tav>
                                      </p:tavLst>
                                    </p:anim>
                                    <p:anim calcmode="lin" valueType="num">
                                      <p:cBhvr additive="base">
                                        <p:cTn id="36" dur="500" fill="hold"/>
                                        <p:tgtEl>
                                          <p:spTgt spid="1526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9" grpId="0" autoUpdateAnimBg="0"/>
      <p:bldP spid="152590" grpId="0" autoUpdateAnimBg="0"/>
      <p:bldP spid="152603" grpId="0" autoUpdateAnimBg="0"/>
      <p:bldP spid="15260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zh-CN" altLang="en-US">
                <a:solidFill>
                  <a:srgbClr val="A50021"/>
                </a:solidFill>
                <a:ea typeface="隶书" pitchFamily="49" charset="-122"/>
              </a:rPr>
              <a:t>例如</a:t>
            </a:r>
            <a:r>
              <a:rPr lang="en-US" altLang="zh-CN">
                <a:solidFill>
                  <a:srgbClr val="A50021"/>
                </a:solidFill>
                <a:ea typeface="隶书" pitchFamily="49" charset="-122"/>
              </a:rPr>
              <a:t>:</a:t>
            </a:r>
          </a:p>
        </p:txBody>
      </p:sp>
      <p:sp>
        <p:nvSpPr>
          <p:cNvPr id="153605" name="Rectangle 5"/>
          <p:cNvSpPr>
            <a:spLocks noChangeArrowheads="1"/>
          </p:cNvSpPr>
          <p:nvPr/>
        </p:nvSpPr>
        <p:spPr bwMode="auto">
          <a:xfrm>
            <a:off x="1295400" y="2590800"/>
            <a:ext cx="2438400" cy="579438"/>
          </a:xfrm>
          <a:prstGeom prst="rect">
            <a:avLst/>
          </a:prstGeom>
          <a:noFill/>
          <a:ln w="9525">
            <a:noFill/>
            <a:miter lim="800000"/>
            <a:headEnd/>
            <a:tailEnd/>
          </a:ln>
          <a:effectLst/>
        </p:spPr>
        <p:txBody>
          <a:bodyPr>
            <a:spAutoFit/>
          </a:bodyPr>
          <a:lstStyle/>
          <a:p>
            <a:r>
              <a:rPr lang="zh-CN" altLang="en-US" sz="3200" b="1">
                <a:solidFill>
                  <a:srgbClr val="0000FF"/>
                </a:solidFill>
                <a:ea typeface="楷体_GB2312" pitchFamily="49" charset="-122"/>
              </a:rPr>
              <a:t>平衡二叉树</a:t>
            </a:r>
          </a:p>
        </p:txBody>
      </p:sp>
      <p:sp>
        <p:nvSpPr>
          <p:cNvPr id="153606" name="Rectangle 6"/>
          <p:cNvSpPr>
            <a:spLocks noChangeArrowheads="1"/>
          </p:cNvSpPr>
          <p:nvPr/>
        </p:nvSpPr>
        <p:spPr bwMode="auto">
          <a:xfrm>
            <a:off x="5715000" y="2895600"/>
            <a:ext cx="3200400" cy="579438"/>
          </a:xfrm>
          <a:prstGeom prst="rect">
            <a:avLst/>
          </a:prstGeom>
          <a:noFill/>
          <a:ln w="9525">
            <a:noFill/>
            <a:miter lim="800000"/>
            <a:headEnd/>
            <a:tailEnd/>
          </a:ln>
          <a:effectLst/>
        </p:spPr>
        <p:txBody>
          <a:bodyPr>
            <a:spAutoFit/>
          </a:bodyPr>
          <a:lstStyle/>
          <a:p>
            <a:r>
              <a:rPr lang="zh-CN" altLang="en-US" sz="3200" b="1">
                <a:solidFill>
                  <a:srgbClr val="0000FF"/>
                </a:solidFill>
                <a:ea typeface="楷体_GB2312" pitchFamily="49" charset="-122"/>
              </a:rPr>
              <a:t>不平衡的二叉树</a:t>
            </a:r>
          </a:p>
        </p:txBody>
      </p:sp>
      <p:grpSp>
        <p:nvGrpSpPr>
          <p:cNvPr id="153607" name="Group 7"/>
          <p:cNvGrpSpPr>
            <a:grpSpLocks/>
          </p:cNvGrpSpPr>
          <p:nvPr/>
        </p:nvGrpSpPr>
        <p:grpSpPr bwMode="auto">
          <a:xfrm>
            <a:off x="990600" y="762000"/>
            <a:ext cx="2784475" cy="1870075"/>
            <a:chOff x="454" y="1906"/>
            <a:chExt cx="1754" cy="1178"/>
          </a:xfrm>
        </p:grpSpPr>
        <p:sp>
          <p:nvSpPr>
            <p:cNvPr id="153608" name="Oval 8"/>
            <p:cNvSpPr>
              <a:spLocks noChangeArrowheads="1"/>
            </p:cNvSpPr>
            <p:nvPr/>
          </p:nvSpPr>
          <p:spPr bwMode="auto">
            <a:xfrm>
              <a:off x="816" y="2338"/>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1</a:t>
              </a:r>
            </a:p>
          </p:txBody>
        </p:sp>
        <p:sp>
          <p:nvSpPr>
            <p:cNvPr id="153609" name="Oval 9"/>
            <p:cNvSpPr>
              <a:spLocks noChangeArrowheads="1"/>
            </p:cNvSpPr>
            <p:nvPr/>
          </p:nvSpPr>
          <p:spPr bwMode="auto">
            <a:xfrm>
              <a:off x="454" y="2796"/>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0</a:t>
              </a:r>
            </a:p>
          </p:txBody>
        </p:sp>
        <p:sp>
          <p:nvSpPr>
            <p:cNvPr id="153610" name="Oval 10"/>
            <p:cNvSpPr>
              <a:spLocks noChangeArrowheads="1"/>
            </p:cNvSpPr>
            <p:nvPr/>
          </p:nvSpPr>
          <p:spPr bwMode="auto">
            <a:xfrm>
              <a:off x="1824" y="2366"/>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0</a:t>
              </a:r>
            </a:p>
          </p:txBody>
        </p:sp>
        <p:sp>
          <p:nvSpPr>
            <p:cNvPr id="153611" name="Oval 11"/>
            <p:cNvSpPr>
              <a:spLocks noChangeArrowheads="1"/>
            </p:cNvSpPr>
            <p:nvPr/>
          </p:nvSpPr>
          <p:spPr bwMode="auto">
            <a:xfrm>
              <a:off x="1392" y="1906"/>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1</a:t>
              </a:r>
            </a:p>
          </p:txBody>
        </p:sp>
        <p:sp>
          <p:nvSpPr>
            <p:cNvPr id="153612" name="Line 12"/>
            <p:cNvSpPr>
              <a:spLocks noChangeShapeType="1"/>
            </p:cNvSpPr>
            <p:nvPr/>
          </p:nvSpPr>
          <p:spPr bwMode="auto">
            <a:xfrm flipV="1">
              <a:off x="1152" y="2146"/>
              <a:ext cx="288" cy="240"/>
            </a:xfrm>
            <a:prstGeom prst="line">
              <a:avLst/>
            </a:prstGeom>
            <a:noFill/>
            <a:ln w="9525">
              <a:solidFill>
                <a:schemeClr val="tx1"/>
              </a:solidFill>
              <a:round/>
              <a:headEnd/>
              <a:tailEnd/>
            </a:ln>
            <a:effectLst/>
          </p:spPr>
          <p:txBody>
            <a:bodyPr/>
            <a:lstStyle/>
            <a:p>
              <a:endParaRPr lang="zh-CN" altLang="en-US"/>
            </a:p>
          </p:txBody>
        </p:sp>
        <p:sp>
          <p:nvSpPr>
            <p:cNvPr id="153613" name="Line 13"/>
            <p:cNvSpPr>
              <a:spLocks noChangeShapeType="1"/>
            </p:cNvSpPr>
            <p:nvPr/>
          </p:nvSpPr>
          <p:spPr bwMode="auto">
            <a:xfrm flipV="1">
              <a:off x="720" y="2604"/>
              <a:ext cx="192" cy="192"/>
            </a:xfrm>
            <a:prstGeom prst="line">
              <a:avLst/>
            </a:prstGeom>
            <a:noFill/>
            <a:ln w="9525">
              <a:solidFill>
                <a:schemeClr val="tx1"/>
              </a:solidFill>
              <a:round/>
              <a:headEnd/>
              <a:tailEnd/>
            </a:ln>
            <a:effectLst/>
          </p:spPr>
          <p:txBody>
            <a:bodyPr/>
            <a:lstStyle/>
            <a:p>
              <a:endParaRPr lang="zh-CN" altLang="en-US"/>
            </a:p>
          </p:txBody>
        </p:sp>
        <p:sp>
          <p:nvSpPr>
            <p:cNvPr id="153614" name="Line 14"/>
            <p:cNvSpPr>
              <a:spLocks noChangeShapeType="1"/>
            </p:cNvSpPr>
            <p:nvPr/>
          </p:nvSpPr>
          <p:spPr bwMode="auto">
            <a:xfrm>
              <a:off x="1728" y="2146"/>
              <a:ext cx="192" cy="240"/>
            </a:xfrm>
            <a:prstGeom prst="line">
              <a:avLst/>
            </a:prstGeom>
            <a:noFill/>
            <a:ln w="9525">
              <a:solidFill>
                <a:schemeClr val="tx1"/>
              </a:solidFill>
              <a:round/>
              <a:headEnd/>
              <a:tailEnd/>
            </a:ln>
            <a:effectLst/>
          </p:spPr>
          <p:txBody>
            <a:bodyPr/>
            <a:lstStyle/>
            <a:p>
              <a:endParaRPr lang="zh-CN" altLang="en-US"/>
            </a:p>
          </p:txBody>
        </p:sp>
      </p:grpSp>
      <p:grpSp>
        <p:nvGrpSpPr>
          <p:cNvPr id="153615" name="Group 15"/>
          <p:cNvGrpSpPr>
            <a:grpSpLocks/>
          </p:cNvGrpSpPr>
          <p:nvPr/>
        </p:nvGrpSpPr>
        <p:grpSpPr bwMode="auto">
          <a:xfrm>
            <a:off x="4495800" y="668338"/>
            <a:ext cx="2843213" cy="2760662"/>
            <a:chOff x="3072" y="1714"/>
            <a:chExt cx="1791" cy="1739"/>
          </a:xfrm>
        </p:grpSpPr>
        <p:sp>
          <p:nvSpPr>
            <p:cNvPr id="153616" name="Oval 16"/>
            <p:cNvSpPr>
              <a:spLocks noChangeArrowheads="1"/>
            </p:cNvSpPr>
            <p:nvPr/>
          </p:nvSpPr>
          <p:spPr bwMode="auto">
            <a:xfrm>
              <a:off x="3423" y="3165"/>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0</a:t>
              </a:r>
            </a:p>
          </p:txBody>
        </p:sp>
        <p:sp>
          <p:nvSpPr>
            <p:cNvPr id="153617" name="Oval 17"/>
            <p:cNvSpPr>
              <a:spLocks noChangeArrowheads="1"/>
            </p:cNvSpPr>
            <p:nvPr/>
          </p:nvSpPr>
          <p:spPr bwMode="auto">
            <a:xfrm>
              <a:off x="3792" y="2659"/>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1</a:t>
              </a:r>
            </a:p>
          </p:txBody>
        </p:sp>
        <p:sp>
          <p:nvSpPr>
            <p:cNvPr id="153618" name="Oval 18"/>
            <p:cNvSpPr>
              <a:spLocks noChangeArrowheads="1"/>
            </p:cNvSpPr>
            <p:nvPr/>
          </p:nvSpPr>
          <p:spPr bwMode="auto">
            <a:xfrm>
              <a:off x="3072" y="2659"/>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0</a:t>
              </a:r>
            </a:p>
          </p:txBody>
        </p:sp>
        <p:sp>
          <p:nvSpPr>
            <p:cNvPr id="153619" name="Oval 19"/>
            <p:cNvSpPr>
              <a:spLocks noChangeArrowheads="1"/>
            </p:cNvSpPr>
            <p:nvPr/>
          </p:nvSpPr>
          <p:spPr bwMode="auto">
            <a:xfrm>
              <a:off x="4479" y="2142"/>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0</a:t>
              </a:r>
            </a:p>
          </p:txBody>
        </p:sp>
        <p:sp>
          <p:nvSpPr>
            <p:cNvPr id="153620" name="Oval 20"/>
            <p:cNvSpPr>
              <a:spLocks noChangeArrowheads="1"/>
            </p:cNvSpPr>
            <p:nvPr/>
          </p:nvSpPr>
          <p:spPr bwMode="auto">
            <a:xfrm>
              <a:off x="3566" y="2138"/>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-1</a:t>
              </a:r>
            </a:p>
          </p:txBody>
        </p:sp>
        <p:sp>
          <p:nvSpPr>
            <p:cNvPr id="153621" name="Oval 21"/>
            <p:cNvSpPr>
              <a:spLocks noChangeArrowheads="1"/>
            </p:cNvSpPr>
            <p:nvPr/>
          </p:nvSpPr>
          <p:spPr bwMode="auto">
            <a:xfrm>
              <a:off x="3984" y="1714"/>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2</a:t>
              </a:r>
            </a:p>
          </p:txBody>
        </p:sp>
        <p:sp>
          <p:nvSpPr>
            <p:cNvPr id="153622" name="Line 22"/>
            <p:cNvSpPr>
              <a:spLocks noChangeShapeType="1"/>
            </p:cNvSpPr>
            <p:nvPr/>
          </p:nvSpPr>
          <p:spPr bwMode="auto">
            <a:xfrm flipV="1">
              <a:off x="3840" y="1960"/>
              <a:ext cx="192" cy="192"/>
            </a:xfrm>
            <a:prstGeom prst="line">
              <a:avLst/>
            </a:prstGeom>
            <a:noFill/>
            <a:ln w="9525">
              <a:solidFill>
                <a:schemeClr val="tx1"/>
              </a:solidFill>
              <a:round/>
              <a:headEnd/>
              <a:tailEnd/>
            </a:ln>
            <a:effectLst/>
          </p:spPr>
          <p:txBody>
            <a:bodyPr/>
            <a:lstStyle/>
            <a:p>
              <a:endParaRPr lang="zh-CN" altLang="en-US"/>
            </a:p>
          </p:txBody>
        </p:sp>
        <p:sp>
          <p:nvSpPr>
            <p:cNvPr id="153623" name="Line 23"/>
            <p:cNvSpPr>
              <a:spLocks noChangeShapeType="1"/>
            </p:cNvSpPr>
            <p:nvPr/>
          </p:nvSpPr>
          <p:spPr bwMode="auto">
            <a:xfrm flipV="1">
              <a:off x="3338" y="2386"/>
              <a:ext cx="288" cy="288"/>
            </a:xfrm>
            <a:prstGeom prst="line">
              <a:avLst/>
            </a:prstGeom>
            <a:noFill/>
            <a:ln w="9525">
              <a:solidFill>
                <a:schemeClr val="tx1"/>
              </a:solidFill>
              <a:round/>
              <a:headEnd/>
              <a:tailEnd/>
            </a:ln>
            <a:effectLst/>
          </p:spPr>
          <p:txBody>
            <a:bodyPr/>
            <a:lstStyle/>
            <a:p>
              <a:endParaRPr lang="zh-CN" altLang="en-US"/>
            </a:p>
          </p:txBody>
        </p:sp>
        <p:sp>
          <p:nvSpPr>
            <p:cNvPr id="153624" name="Line 24"/>
            <p:cNvSpPr>
              <a:spLocks noChangeShapeType="1"/>
            </p:cNvSpPr>
            <p:nvPr/>
          </p:nvSpPr>
          <p:spPr bwMode="auto">
            <a:xfrm>
              <a:off x="3840" y="2419"/>
              <a:ext cx="144" cy="240"/>
            </a:xfrm>
            <a:prstGeom prst="line">
              <a:avLst/>
            </a:prstGeom>
            <a:noFill/>
            <a:ln w="9525">
              <a:solidFill>
                <a:schemeClr val="tx1"/>
              </a:solidFill>
              <a:round/>
              <a:headEnd/>
              <a:tailEnd/>
            </a:ln>
            <a:effectLst/>
          </p:spPr>
          <p:txBody>
            <a:bodyPr/>
            <a:lstStyle/>
            <a:p>
              <a:endParaRPr lang="zh-CN" altLang="en-US"/>
            </a:p>
          </p:txBody>
        </p:sp>
        <p:sp>
          <p:nvSpPr>
            <p:cNvPr id="153625" name="Line 25"/>
            <p:cNvSpPr>
              <a:spLocks noChangeShapeType="1"/>
            </p:cNvSpPr>
            <p:nvPr/>
          </p:nvSpPr>
          <p:spPr bwMode="auto">
            <a:xfrm flipH="1">
              <a:off x="3696" y="2925"/>
              <a:ext cx="192" cy="262"/>
            </a:xfrm>
            <a:prstGeom prst="line">
              <a:avLst/>
            </a:prstGeom>
            <a:noFill/>
            <a:ln w="9525">
              <a:solidFill>
                <a:schemeClr val="tx1"/>
              </a:solidFill>
              <a:round/>
              <a:headEnd/>
              <a:tailEnd/>
            </a:ln>
            <a:effectLst/>
          </p:spPr>
          <p:txBody>
            <a:bodyPr/>
            <a:lstStyle/>
            <a:p>
              <a:endParaRPr lang="zh-CN" altLang="en-US"/>
            </a:p>
          </p:txBody>
        </p:sp>
        <p:sp>
          <p:nvSpPr>
            <p:cNvPr id="153626" name="Line 26"/>
            <p:cNvSpPr>
              <a:spLocks noChangeShapeType="1"/>
            </p:cNvSpPr>
            <p:nvPr/>
          </p:nvSpPr>
          <p:spPr bwMode="auto">
            <a:xfrm>
              <a:off x="4324" y="1965"/>
              <a:ext cx="240" cy="203"/>
            </a:xfrm>
            <a:prstGeom prst="line">
              <a:avLst/>
            </a:prstGeom>
            <a:noFill/>
            <a:ln w="9525">
              <a:solidFill>
                <a:schemeClr val="tx1"/>
              </a:solidFill>
              <a:round/>
              <a:headEnd/>
              <a:tailEnd/>
            </a:ln>
            <a:effectLst/>
          </p:spPr>
          <p:txBody>
            <a:bodyPr/>
            <a:lstStyle/>
            <a:p>
              <a:endParaRPr lang="zh-CN" altLang="en-US"/>
            </a:p>
          </p:txBody>
        </p:sp>
      </p:grpSp>
      <p:sp>
        <p:nvSpPr>
          <p:cNvPr id="153627" name="Text Box 27"/>
          <p:cNvSpPr txBox="1">
            <a:spLocks noChangeArrowheads="1"/>
          </p:cNvSpPr>
          <p:nvPr/>
        </p:nvSpPr>
        <p:spPr bwMode="auto">
          <a:xfrm>
            <a:off x="457200" y="5029200"/>
            <a:ext cx="8245475" cy="1190625"/>
          </a:xfrm>
          <a:prstGeom prst="rect">
            <a:avLst/>
          </a:prstGeom>
          <a:noFill/>
          <a:ln w="9525">
            <a:noFill/>
            <a:miter lim="800000"/>
            <a:headEnd/>
            <a:tailEnd/>
          </a:ln>
          <a:effectLst/>
        </p:spPr>
        <p:txBody>
          <a:bodyPr>
            <a:spAutoFit/>
          </a:bodyPr>
          <a:lstStyle/>
          <a:p>
            <a:r>
              <a:rPr lang="en-US" altLang="zh-CN" sz="3600" b="1">
                <a:solidFill>
                  <a:srgbClr val="A50021"/>
                </a:solidFill>
                <a:ea typeface="楷体_GB2312" pitchFamily="49" charset="-122"/>
              </a:rPr>
              <a:t>      </a:t>
            </a:r>
            <a:r>
              <a:rPr lang="zh-CN" altLang="en-US" sz="3600" b="1">
                <a:solidFill>
                  <a:srgbClr val="A50021"/>
                </a:solidFill>
                <a:ea typeface="楷体_GB2312" pitchFamily="49" charset="-122"/>
              </a:rPr>
              <a:t>因此，若构造的二叉树排序树是平衡二叉树，则可大大降低其查找长度。</a:t>
            </a:r>
          </a:p>
        </p:txBody>
      </p:sp>
      <p:sp>
        <p:nvSpPr>
          <p:cNvPr id="153628" name="Rectangle 28"/>
          <p:cNvSpPr>
            <a:spLocks noChangeArrowheads="1"/>
          </p:cNvSpPr>
          <p:nvPr/>
        </p:nvSpPr>
        <p:spPr bwMode="auto">
          <a:xfrm>
            <a:off x="304800" y="3505200"/>
            <a:ext cx="8610600" cy="1541463"/>
          </a:xfrm>
          <a:prstGeom prst="rect">
            <a:avLst/>
          </a:prstGeom>
          <a:noFill/>
          <a:ln w="9525">
            <a:noFill/>
            <a:miter lim="800000"/>
            <a:headEnd/>
            <a:tailEnd/>
          </a:ln>
          <a:effectLst/>
        </p:spPr>
        <p:txBody>
          <a:bodyPr>
            <a:spAutoFit/>
          </a:bodyPr>
          <a:lstStyle/>
          <a:p>
            <a:pPr>
              <a:lnSpc>
                <a:spcPct val="125000"/>
              </a:lnSpc>
            </a:pPr>
            <a:r>
              <a:rPr lang="en-US" altLang="zh-CN" sz="3600" b="1">
                <a:solidFill>
                  <a:srgbClr val="A50021"/>
                </a:solidFill>
                <a:ea typeface="楷体_GB2312" pitchFamily="49" charset="-122"/>
              </a:rPr>
              <a:t> </a:t>
            </a:r>
            <a:r>
              <a:rPr lang="zh-CN" altLang="en-US" sz="3600" b="1">
                <a:solidFill>
                  <a:srgbClr val="A50021"/>
                </a:solidFill>
                <a:ea typeface="楷体_GB2312" pitchFamily="49" charset="-122"/>
              </a:rPr>
              <a:t>可以证明：</a:t>
            </a:r>
            <a:r>
              <a:rPr lang="zh-CN" altLang="en-US" sz="3600" b="1">
                <a:solidFill>
                  <a:srgbClr val="3333FF"/>
                </a:solidFill>
                <a:ea typeface="楷体_GB2312" pitchFamily="49" charset="-122"/>
              </a:rPr>
              <a:t>平衡二叉树的深度与</a:t>
            </a:r>
            <a:r>
              <a:rPr lang="en-US" altLang="zh-CN" sz="3200" b="1">
                <a:solidFill>
                  <a:srgbClr val="3333FF"/>
                </a:solidFill>
                <a:ea typeface="楷体_GB2312" pitchFamily="49" charset="-122"/>
              </a:rPr>
              <a:t>log</a:t>
            </a:r>
            <a:r>
              <a:rPr lang="en-US" altLang="zh-CN" sz="4000" b="1">
                <a:solidFill>
                  <a:srgbClr val="3333FF"/>
                </a:solidFill>
                <a:ea typeface="楷体_GB2312" pitchFamily="49" charset="-122"/>
              </a:rPr>
              <a:t>n</a:t>
            </a:r>
            <a:r>
              <a:rPr lang="zh-CN" altLang="en-US" sz="3600" b="1">
                <a:solidFill>
                  <a:srgbClr val="3333FF"/>
                </a:solidFill>
                <a:ea typeface="楷体_GB2312" pitchFamily="49" charset="-122"/>
              </a:rPr>
              <a:t>是同</a:t>
            </a:r>
          </a:p>
          <a:p>
            <a:pPr>
              <a:lnSpc>
                <a:spcPct val="125000"/>
              </a:lnSpc>
            </a:pPr>
            <a:r>
              <a:rPr lang="zh-CN" altLang="en-US" sz="3600" b="1">
                <a:solidFill>
                  <a:srgbClr val="3333FF"/>
                </a:solidFill>
                <a:ea typeface="楷体_GB2312" pitchFamily="49" charset="-122"/>
              </a:rPr>
              <a:t>                      数量级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607"/>
                                        </p:tgtEl>
                                        <p:attrNameLst>
                                          <p:attrName>style.visibility</p:attrName>
                                        </p:attrNameLst>
                                      </p:cBhvr>
                                      <p:to>
                                        <p:strVal val="visible"/>
                                      </p:to>
                                    </p:set>
                                    <p:anim calcmode="lin" valueType="num">
                                      <p:cBhvr additive="base">
                                        <p:cTn id="7" dur="500" fill="hold"/>
                                        <p:tgtEl>
                                          <p:spTgt spid="153607"/>
                                        </p:tgtEl>
                                        <p:attrNameLst>
                                          <p:attrName>ppt_x</p:attrName>
                                        </p:attrNameLst>
                                      </p:cBhvr>
                                      <p:tavLst>
                                        <p:tav tm="0">
                                          <p:val>
                                            <p:strVal val="0-#ppt_w/2"/>
                                          </p:val>
                                        </p:tav>
                                        <p:tav tm="100000">
                                          <p:val>
                                            <p:strVal val="#ppt_x"/>
                                          </p:val>
                                        </p:tav>
                                      </p:tavLst>
                                    </p:anim>
                                    <p:anim calcmode="lin" valueType="num">
                                      <p:cBhvr additive="base">
                                        <p:cTn id="8" dur="500" fill="hold"/>
                                        <p:tgtEl>
                                          <p:spTgt spid="1536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05"/>
                                        </p:tgtEl>
                                        <p:attrNameLst>
                                          <p:attrName>style.visibility</p:attrName>
                                        </p:attrNameLst>
                                      </p:cBhvr>
                                      <p:to>
                                        <p:strVal val="visible"/>
                                      </p:to>
                                    </p:set>
                                    <p:anim calcmode="lin" valueType="num">
                                      <p:cBhvr additive="base">
                                        <p:cTn id="13" dur="500" fill="hold"/>
                                        <p:tgtEl>
                                          <p:spTgt spid="153605"/>
                                        </p:tgtEl>
                                        <p:attrNameLst>
                                          <p:attrName>ppt_x</p:attrName>
                                        </p:attrNameLst>
                                      </p:cBhvr>
                                      <p:tavLst>
                                        <p:tav tm="0">
                                          <p:val>
                                            <p:strVal val="0-#ppt_w/2"/>
                                          </p:val>
                                        </p:tav>
                                        <p:tav tm="100000">
                                          <p:val>
                                            <p:strVal val="#ppt_x"/>
                                          </p:val>
                                        </p:tav>
                                      </p:tavLst>
                                    </p:anim>
                                    <p:anim calcmode="lin" valueType="num">
                                      <p:cBhvr additive="base">
                                        <p:cTn id="14" dur="500" fill="hold"/>
                                        <p:tgtEl>
                                          <p:spTgt spid="15360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53615"/>
                                        </p:tgtEl>
                                        <p:attrNameLst>
                                          <p:attrName>style.visibility</p:attrName>
                                        </p:attrNameLst>
                                      </p:cBhvr>
                                      <p:to>
                                        <p:strVal val="visible"/>
                                      </p:to>
                                    </p:set>
                                    <p:anim calcmode="lin" valueType="num">
                                      <p:cBhvr additive="base">
                                        <p:cTn id="19" dur="500" fill="hold"/>
                                        <p:tgtEl>
                                          <p:spTgt spid="153615"/>
                                        </p:tgtEl>
                                        <p:attrNameLst>
                                          <p:attrName>ppt_x</p:attrName>
                                        </p:attrNameLst>
                                      </p:cBhvr>
                                      <p:tavLst>
                                        <p:tav tm="0">
                                          <p:val>
                                            <p:strVal val="1+#ppt_w/2"/>
                                          </p:val>
                                        </p:tav>
                                        <p:tav tm="100000">
                                          <p:val>
                                            <p:strVal val="#ppt_x"/>
                                          </p:val>
                                        </p:tav>
                                      </p:tavLst>
                                    </p:anim>
                                    <p:anim calcmode="lin" valueType="num">
                                      <p:cBhvr additive="base">
                                        <p:cTn id="20" dur="500" fill="hold"/>
                                        <p:tgtEl>
                                          <p:spTgt spid="1536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3606"/>
                                        </p:tgtEl>
                                        <p:attrNameLst>
                                          <p:attrName>style.visibility</p:attrName>
                                        </p:attrNameLst>
                                      </p:cBhvr>
                                      <p:to>
                                        <p:strVal val="visible"/>
                                      </p:to>
                                    </p:set>
                                    <p:anim calcmode="lin" valueType="num">
                                      <p:cBhvr additive="base">
                                        <p:cTn id="25" dur="500" fill="hold"/>
                                        <p:tgtEl>
                                          <p:spTgt spid="153606"/>
                                        </p:tgtEl>
                                        <p:attrNameLst>
                                          <p:attrName>ppt_x</p:attrName>
                                        </p:attrNameLst>
                                      </p:cBhvr>
                                      <p:tavLst>
                                        <p:tav tm="0">
                                          <p:val>
                                            <p:strVal val="1+#ppt_w/2"/>
                                          </p:val>
                                        </p:tav>
                                        <p:tav tm="100000">
                                          <p:val>
                                            <p:strVal val="#ppt_x"/>
                                          </p:val>
                                        </p:tav>
                                      </p:tavLst>
                                    </p:anim>
                                    <p:anim calcmode="lin" valueType="num">
                                      <p:cBhvr additive="base">
                                        <p:cTn id="26" dur="500" fill="hold"/>
                                        <p:tgtEl>
                                          <p:spTgt spid="15360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3628"/>
                                        </p:tgtEl>
                                        <p:attrNameLst>
                                          <p:attrName>style.visibility</p:attrName>
                                        </p:attrNameLst>
                                      </p:cBhvr>
                                      <p:to>
                                        <p:strVal val="visible"/>
                                      </p:to>
                                    </p:set>
                                    <p:anim calcmode="lin" valueType="num">
                                      <p:cBhvr additive="base">
                                        <p:cTn id="31" dur="500" fill="hold"/>
                                        <p:tgtEl>
                                          <p:spTgt spid="153628"/>
                                        </p:tgtEl>
                                        <p:attrNameLst>
                                          <p:attrName>ppt_x</p:attrName>
                                        </p:attrNameLst>
                                      </p:cBhvr>
                                      <p:tavLst>
                                        <p:tav tm="0">
                                          <p:val>
                                            <p:strVal val="0-#ppt_w/2"/>
                                          </p:val>
                                        </p:tav>
                                        <p:tav tm="100000">
                                          <p:val>
                                            <p:strVal val="#ppt_x"/>
                                          </p:val>
                                        </p:tav>
                                      </p:tavLst>
                                    </p:anim>
                                    <p:anim calcmode="lin" valueType="num">
                                      <p:cBhvr additive="base">
                                        <p:cTn id="32" dur="500" fill="hold"/>
                                        <p:tgtEl>
                                          <p:spTgt spid="15362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3627"/>
                                        </p:tgtEl>
                                        <p:attrNameLst>
                                          <p:attrName>style.visibility</p:attrName>
                                        </p:attrNameLst>
                                      </p:cBhvr>
                                      <p:to>
                                        <p:strVal val="visible"/>
                                      </p:to>
                                    </p:set>
                                    <p:anim calcmode="lin" valueType="num">
                                      <p:cBhvr additive="base">
                                        <p:cTn id="37" dur="500" fill="hold"/>
                                        <p:tgtEl>
                                          <p:spTgt spid="153627"/>
                                        </p:tgtEl>
                                        <p:attrNameLst>
                                          <p:attrName>ppt_x</p:attrName>
                                        </p:attrNameLst>
                                      </p:cBhvr>
                                      <p:tavLst>
                                        <p:tav tm="0">
                                          <p:val>
                                            <p:strVal val="0-#ppt_w/2"/>
                                          </p:val>
                                        </p:tav>
                                        <p:tav tm="100000">
                                          <p:val>
                                            <p:strVal val="#ppt_x"/>
                                          </p:val>
                                        </p:tav>
                                      </p:tavLst>
                                    </p:anim>
                                    <p:anim calcmode="lin" valueType="num">
                                      <p:cBhvr additive="base">
                                        <p:cTn id="38" dur="500" fill="hold"/>
                                        <p:tgtEl>
                                          <p:spTgt spid="1536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autoUpdateAnimBg="0"/>
      <p:bldP spid="153606" grpId="0" autoUpdateAnimBg="0"/>
      <p:bldP spid="153627" grpId="0" autoUpdateAnimBg="0"/>
      <p:bldP spid="15362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a:solidFill>
                  <a:srgbClr val="FF030F"/>
                </a:solidFill>
                <a:latin typeface="楷体_GB2312" pitchFamily="49" charset="-122"/>
              </a:rPr>
              <a:t>5</a:t>
            </a:r>
            <a:r>
              <a:rPr lang="zh-CN" altLang="en-US">
                <a:solidFill>
                  <a:srgbClr val="FF030F"/>
                </a:solidFill>
                <a:latin typeface="楷体_GB2312" pitchFamily="49" charset="-122"/>
              </a:rPr>
              <a:t>、平均查找长度</a:t>
            </a:r>
          </a:p>
        </p:txBody>
      </p:sp>
      <p:sp>
        <p:nvSpPr>
          <p:cNvPr id="113668" name="Text Box 4"/>
          <p:cNvSpPr txBox="1">
            <a:spLocks noChangeArrowheads="1"/>
          </p:cNvSpPr>
          <p:nvPr/>
        </p:nvSpPr>
        <p:spPr bwMode="auto">
          <a:xfrm>
            <a:off x="457200" y="1143000"/>
            <a:ext cx="8382000" cy="1625600"/>
          </a:xfrm>
          <a:prstGeom prst="rect">
            <a:avLst/>
          </a:prstGeom>
          <a:noFill/>
          <a:ln w="9525">
            <a:noFill/>
            <a:miter lim="800000"/>
            <a:headEnd/>
            <a:tailEnd/>
          </a:ln>
          <a:effectLst/>
        </p:spPr>
        <p:txBody>
          <a:bodyPr>
            <a:spAutoFit/>
          </a:bodyPr>
          <a:lstStyle/>
          <a:p>
            <a:pPr>
              <a:lnSpc>
                <a:spcPct val="105000"/>
              </a:lnSpc>
              <a:spcBef>
                <a:spcPct val="50000"/>
              </a:spcBef>
            </a:pPr>
            <a:r>
              <a:rPr lang="en-US" altLang="zh-CN" sz="3200" b="1">
                <a:solidFill>
                  <a:srgbClr val="800000"/>
                </a:solidFill>
                <a:latin typeface="仿宋_GB2312" pitchFamily="49" charset="-122"/>
                <a:ea typeface="仿宋_GB2312" pitchFamily="49" charset="-122"/>
              </a:rPr>
              <a:t>   </a:t>
            </a:r>
            <a:r>
              <a:rPr lang="zh-CN" altLang="en-US" sz="3200" b="1">
                <a:solidFill>
                  <a:srgbClr val="800000"/>
                </a:solidFill>
                <a:latin typeface="仿宋_GB2312" pitchFamily="49" charset="-122"/>
                <a:ea typeface="仿宋_GB2312" pitchFamily="49" charset="-122"/>
              </a:rPr>
              <a:t>为确定数据元素在列表中的位置，需和给定值进行比较的关键字个数的期望值，称为查找算法在查找成功时的平均查找长度。 </a:t>
            </a:r>
          </a:p>
        </p:txBody>
      </p:sp>
      <p:sp>
        <p:nvSpPr>
          <p:cNvPr id="113669" name="Text Box 5"/>
          <p:cNvSpPr txBox="1">
            <a:spLocks noChangeArrowheads="1"/>
          </p:cNvSpPr>
          <p:nvPr/>
        </p:nvSpPr>
        <p:spPr bwMode="auto">
          <a:xfrm>
            <a:off x="457200" y="2743200"/>
            <a:ext cx="8305800" cy="1066800"/>
          </a:xfrm>
          <a:prstGeom prst="rect">
            <a:avLst/>
          </a:prstGeom>
          <a:noFill/>
          <a:ln w="9525">
            <a:noFill/>
            <a:miter lim="800000"/>
            <a:headEnd/>
            <a:tailEnd/>
          </a:ln>
          <a:effectLst/>
        </p:spPr>
        <p:txBody>
          <a:bodyPr>
            <a:spAutoFit/>
          </a:bodyPr>
          <a:lstStyle/>
          <a:p>
            <a:pPr>
              <a:spcBef>
                <a:spcPct val="50000"/>
              </a:spcBef>
            </a:pPr>
            <a:r>
              <a:rPr lang="en-US" altLang="zh-CN" sz="3200" b="1">
                <a:solidFill>
                  <a:srgbClr val="800000"/>
                </a:solidFill>
                <a:latin typeface="仿宋_GB2312" pitchFamily="49" charset="-122"/>
                <a:ea typeface="仿宋_GB2312" pitchFamily="49" charset="-122"/>
              </a:rPr>
              <a:t>   </a:t>
            </a:r>
            <a:r>
              <a:rPr lang="zh-CN" altLang="en-US" sz="3200" b="1">
                <a:solidFill>
                  <a:srgbClr val="800000"/>
                </a:solidFill>
                <a:latin typeface="仿宋_GB2312" pitchFamily="49" charset="-122"/>
                <a:ea typeface="仿宋_GB2312" pitchFamily="49" charset="-122"/>
              </a:rPr>
              <a:t>对于长度为</a:t>
            </a:r>
            <a:r>
              <a:rPr lang="en-US" altLang="zh-CN" sz="3200" b="1">
                <a:solidFill>
                  <a:srgbClr val="800000"/>
                </a:solidFill>
                <a:latin typeface="仿宋_GB2312" pitchFamily="49" charset="-122"/>
                <a:ea typeface="仿宋_GB2312" pitchFamily="49" charset="-122"/>
              </a:rPr>
              <a:t>n</a:t>
            </a:r>
            <a:r>
              <a:rPr lang="zh-CN" altLang="en-US" sz="3200" b="1">
                <a:solidFill>
                  <a:srgbClr val="800000"/>
                </a:solidFill>
                <a:latin typeface="仿宋_GB2312" pitchFamily="49" charset="-122"/>
                <a:ea typeface="仿宋_GB2312" pitchFamily="49" charset="-122"/>
              </a:rPr>
              <a:t>的列表，查找成功时的平均查找长度为：</a:t>
            </a:r>
          </a:p>
        </p:txBody>
      </p:sp>
      <p:grpSp>
        <p:nvGrpSpPr>
          <p:cNvPr id="113680" name="Group 16"/>
          <p:cNvGrpSpPr>
            <a:grpSpLocks/>
          </p:cNvGrpSpPr>
          <p:nvPr/>
        </p:nvGrpSpPr>
        <p:grpSpPr bwMode="auto">
          <a:xfrm>
            <a:off x="1143000" y="3581400"/>
            <a:ext cx="6400800" cy="1204913"/>
            <a:chOff x="576" y="2256"/>
            <a:chExt cx="4032" cy="759"/>
          </a:xfrm>
        </p:grpSpPr>
        <p:sp>
          <p:nvSpPr>
            <p:cNvPr id="113676" name="Text Box 12"/>
            <p:cNvSpPr txBox="1">
              <a:spLocks noChangeArrowheads="1"/>
            </p:cNvSpPr>
            <p:nvPr/>
          </p:nvSpPr>
          <p:spPr bwMode="auto">
            <a:xfrm>
              <a:off x="3408" y="2256"/>
              <a:ext cx="423" cy="327"/>
            </a:xfrm>
            <a:prstGeom prst="rect">
              <a:avLst/>
            </a:prstGeom>
            <a:noFill/>
            <a:ln w="9525">
              <a:noFill/>
              <a:miter lim="800000"/>
              <a:headEnd/>
              <a:tailEnd/>
            </a:ln>
            <a:effectLst/>
          </p:spPr>
          <p:txBody>
            <a:bodyPr>
              <a:spAutoFit/>
            </a:bodyPr>
            <a:lstStyle/>
            <a:p>
              <a:pPr>
                <a:spcBef>
                  <a:spcPct val="50000"/>
                </a:spcBef>
              </a:pPr>
              <a:r>
                <a:rPr lang="en-US" altLang="zh-CN" sz="2800" b="1">
                  <a:solidFill>
                    <a:srgbClr val="3333CC"/>
                  </a:solidFill>
                </a:rPr>
                <a:t>n</a:t>
              </a:r>
            </a:p>
          </p:txBody>
        </p:sp>
        <p:grpSp>
          <p:nvGrpSpPr>
            <p:cNvPr id="113679" name="Group 15"/>
            <p:cNvGrpSpPr>
              <a:grpSpLocks/>
            </p:cNvGrpSpPr>
            <p:nvPr/>
          </p:nvGrpSpPr>
          <p:grpSpPr bwMode="auto">
            <a:xfrm>
              <a:off x="576" y="2400"/>
              <a:ext cx="4032" cy="615"/>
              <a:chOff x="576" y="2400"/>
              <a:chExt cx="4032" cy="615"/>
            </a:xfrm>
          </p:grpSpPr>
          <p:sp>
            <p:nvSpPr>
              <p:cNvPr id="113671" name="Text Box 7"/>
              <p:cNvSpPr txBox="1">
                <a:spLocks noChangeArrowheads="1"/>
              </p:cNvSpPr>
              <p:nvPr/>
            </p:nvSpPr>
            <p:spPr bwMode="auto">
              <a:xfrm>
                <a:off x="576" y="2447"/>
                <a:ext cx="3466" cy="327"/>
              </a:xfrm>
              <a:prstGeom prst="rect">
                <a:avLst/>
              </a:prstGeom>
              <a:noFill/>
              <a:ln w="9525">
                <a:noFill/>
                <a:miter lim="800000"/>
                <a:headEnd/>
                <a:tailEnd/>
              </a:ln>
              <a:effectLst/>
            </p:spPr>
            <p:txBody>
              <a:bodyPr>
                <a:spAutoFit/>
              </a:bodyPr>
              <a:lstStyle/>
              <a:p>
                <a:pPr>
                  <a:spcBef>
                    <a:spcPct val="50000"/>
                  </a:spcBef>
                </a:pPr>
                <a:r>
                  <a:rPr lang="en-US" altLang="zh-CN" sz="2800" b="1">
                    <a:solidFill>
                      <a:srgbClr val="3333CC"/>
                    </a:solidFill>
                  </a:rPr>
                  <a:t>ASL=P</a:t>
                </a:r>
                <a:r>
                  <a:rPr lang="en-US" altLang="zh-CN" sz="2800" b="1" baseline="-30000">
                    <a:solidFill>
                      <a:srgbClr val="3333CC"/>
                    </a:solidFill>
                  </a:rPr>
                  <a:t>1</a:t>
                </a:r>
                <a:r>
                  <a:rPr lang="en-US" altLang="zh-CN" sz="2800" b="1">
                    <a:solidFill>
                      <a:srgbClr val="3333CC"/>
                    </a:solidFill>
                  </a:rPr>
                  <a:t>C</a:t>
                </a:r>
                <a:r>
                  <a:rPr lang="en-US" altLang="zh-CN" sz="2800" b="1" baseline="-30000">
                    <a:solidFill>
                      <a:srgbClr val="3333CC"/>
                    </a:solidFill>
                  </a:rPr>
                  <a:t>1</a:t>
                </a:r>
                <a:r>
                  <a:rPr lang="en-US" altLang="zh-CN" sz="2800" b="1">
                    <a:solidFill>
                      <a:srgbClr val="3333CC"/>
                    </a:solidFill>
                  </a:rPr>
                  <a:t>+ P</a:t>
                </a:r>
                <a:r>
                  <a:rPr lang="en-US" altLang="zh-CN" sz="2800" b="1" baseline="-30000">
                    <a:solidFill>
                      <a:srgbClr val="3333CC"/>
                    </a:solidFill>
                  </a:rPr>
                  <a:t>2</a:t>
                </a:r>
                <a:r>
                  <a:rPr lang="en-US" altLang="zh-CN" sz="2800" b="1">
                    <a:solidFill>
                      <a:srgbClr val="3333CC"/>
                    </a:solidFill>
                  </a:rPr>
                  <a:t>C</a:t>
                </a:r>
                <a:r>
                  <a:rPr lang="en-US" altLang="zh-CN" sz="2800" b="1" baseline="-30000">
                    <a:solidFill>
                      <a:srgbClr val="3333CC"/>
                    </a:solidFill>
                  </a:rPr>
                  <a:t>2</a:t>
                </a:r>
                <a:r>
                  <a:rPr lang="en-US" altLang="zh-CN" sz="2800" b="1">
                    <a:solidFill>
                      <a:srgbClr val="3333CC"/>
                    </a:solidFill>
                  </a:rPr>
                  <a:t>+…+ P</a:t>
                </a:r>
                <a:r>
                  <a:rPr lang="en-US" altLang="zh-CN" sz="2800" b="1" baseline="-30000">
                    <a:solidFill>
                      <a:srgbClr val="3333CC"/>
                    </a:solidFill>
                  </a:rPr>
                  <a:t>n</a:t>
                </a:r>
                <a:r>
                  <a:rPr lang="en-US" altLang="zh-CN" sz="2800" b="1">
                    <a:solidFill>
                      <a:srgbClr val="3333CC"/>
                    </a:solidFill>
                  </a:rPr>
                  <a:t>C</a:t>
                </a:r>
                <a:r>
                  <a:rPr lang="en-US" altLang="zh-CN" sz="2800" b="1" baseline="-30000">
                    <a:solidFill>
                      <a:srgbClr val="3333CC"/>
                    </a:solidFill>
                  </a:rPr>
                  <a:t>n </a:t>
                </a:r>
                <a:r>
                  <a:rPr lang="en-US" altLang="zh-CN" sz="2800" b="1">
                    <a:solidFill>
                      <a:srgbClr val="3333CC"/>
                    </a:solidFill>
                  </a:rPr>
                  <a:t>= </a:t>
                </a:r>
              </a:p>
            </p:txBody>
          </p:sp>
          <p:sp>
            <p:nvSpPr>
              <p:cNvPr id="113674" name="Text Box 10"/>
              <p:cNvSpPr txBox="1">
                <a:spLocks noChangeArrowheads="1"/>
              </p:cNvSpPr>
              <p:nvPr/>
            </p:nvSpPr>
            <p:spPr bwMode="auto">
              <a:xfrm>
                <a:off x="3408" y="2448"/>
                <a:ext cx="494" cy="327"/>
              </a:xfrm>
              <a:prstGeom prst="rect">
                <a:avLst/>
              </a:prstGeom>
              <a:noFill/>
              <a:ln w="9525">
                <a:noFill/>
                <a:miter lim="800000"/>
                <a:headEnd/>
                <a:tailEnd/>
              </a:ln>
              <a:effectLst/>
            </p:spPr>
            <p:txBody>
              <a:bodyPr>
                <a:spAutoFit/>
              </a:bodyPr>
              <a:lstStyle/>
              <a:p>
                <a:pPr>
                  <a:spcBef>
                    <a:spcPct val="50000"/>
                  </a:spcBef>
                </a:pPr>
                <a:r>
                  <a:rPr lang="en-US" altLang="zh-CN" sz="2800">
                    <a:solidFill>
                      <a:srgbClr val="3333CC"/>
                    </a:solidFill>
                    <a:sym typeface="Symbol" pitchFamily="18" charset="2"/>
                  </a:rPr>
                  <a:t></a:t>
                </a:r>
                <a:endParaRPr lang="en-US" altLang="zh-CN" sz="2800">
                  <a:solidFill>
                    <a:srgbClr val="3333CC"/>
                  </a:solidFill>
                </a:endParaRPr>
              </a:p>
            </p:txBody>
          </p:sp>
          <p:sp>
            <p:nvSpPr>
              <p:cNvPr id="113675" name="Text Box 11"/>
              <p:cNvSpPr txBox="1">
                <a:spLocks noChangeArrowheads="1"/>
              </p:cNvSpPr>
              <p:nvPr/>
            </p:nvSpPr>
            <p:spPr bwMode="auto">
              <a:xfrm>
                <a:off x="3360" y="2688"/>
                <a:ext cx="494" cy="327"/>
              </a:xfrm>
              <a:prstGeom prst="rect">
                <a:avLst/>
              </a:prstGeom>
              <a:noFill/>
              <a:ln w="9525">
                <a:noFill/>
                <a:miter lim="800000"/>
                <a:headEnd/>
                <a:tailEnd/>
              </a:ln>
              <a:effectLst/>
            </p:spPr>
            <p:txBody>
              <a:bodyPr>
                <a:spAutoFit/>
              </a:bodyPr>
              <a:lstStyle/>
              <a:p>
                <a:pPr>
                  <a:spcBef>
                    <a:spcPct val="50000"/>
                  </a:spcBef>
                </a:pPr>
                <a:r>
                  <a:rPr lang="en-US" altLang="zh-CN" sz="2800" b="1">
                    <a:solidFill>
                      <a:srgbClr val="3333CC"/>
                    </a:solidFill>
                  </a:rPr>
                  <a:t>i=1</a:t>
                </a:r>
              </a:p>
            </p:txBody>
          </p:sp>
          <p:sp>
            <p:nvSpPr>
              <p:cNvPr id="113677" name="Text Box 13"/>
              <p:cNvSpPr txBox="1">
                <a:spLocks noChangeArrowheads="1"/>
              </p:cNvSpPr>
              <p:nvPr/>
            </p:nvSpPr>
            <p:spPr bwMode="auto">
              <a:xfrm>
                <a:off x="3690" y="2400"/>
                <a:ext cx="918" cy="327"/>
              </a:xfrm>
              <a:prstGeom prst="rect">
                <a:avLst/>
              </a:prstGeom>
              <a:noFill/>
              <a:ln w="9525">
                <a:noFill/>
                <a:miter lim="800000"/>
                <a:headEnd/>
                <a:tailEnd/>
              </a:ln>
              <a:effectLst/>
            </p:spPr>
            <p:txBody>
              <a:bodyPr>
                <a:spAutoFit/>
              </a:bodyPr>
              <a:lstStyle/>
              <a:p>
                <a:pPr>
                  <a:spcBef>
                    <a:spcPct val="50000"/>
                  </a:spcBef>
                </a:pPr>
                <a:r>
                  <a:rPr lang="en-US" altLang="zh-CN" sz="2800" b="1">
                    <a:solidFill>
                      <a:srgbClr val="3333CC"/>
                    </a:solidFill>
                  </a:rPr>
                  <a:t>P</a:t>
                </a:r>
                <a:r>
                  <a:rPr lang="en-US" altLang="zh-CN" sz="2800" b="1" baseline="-25000">
                    <a:solidFill>
                      <a:srgbClr val="3333CC"/>
                    </a:solidFill>
                  </a:rPr>
                  <a:t>i</a:t>
                </a:r>
                <a:r>
                  <a:rPr lang="en-US" altLang="zh-CN" sz="2800" b="1">
                    <a:solidFill>
                      <a:srgbClr val="3333CC"/>
                    </a:solidFill>
                  </a:rPr>
                  <a:t>C</a:t>
                </a:r>
                <a:r>
                  <a:rPr lang="en-US" altLang="zh-CN" sz="2800" b="1" baseline="-25000">
                    <a:solidFill>
                      <a:srgbClr val="3333CC"/>
                    </a:solidFill>
                  </a:rPr>
                  <a:t>i</a:t>
                </a:r>
              </a:p>
            </p:txBody>
          </p:sp>
        </p:grpSp>
      </p:grpSp>
      <p:sp>
        <p:nvSpPr>
          <p:cNvPr id="113678" name="Text Box 14"/>
          <p:cNvSpPr txBox="1">
            <a:spLocks noChangeArrowheads="1"/>
          </p:cNvSpPr>
          <p:nvPr/>
        </p:nvSpPr>
        <p:spPr bwMode="auto">
          <a:xfrm>
            <a:off x="533400" y="4646613"/>
            <a:ext cx="8610600" cy="1554162"/>
          </a:xfrm>
          <a:prstGeom prst="rect">
            <a:avLst/>
          </a:prstGeom>
          <a:noFill/>
          <a:ln w="9525">
            <a:noFill/>
            <a:miter lim="800000"/>
            <a:headEnd/>
            <a:tailEnd/>
          </a:ln>
          <a:effectLst/>
        </p:spPr>
        <p:txBody>
          <a:bodyPr>
            <a:spAutoFit/>
          </a:bodyPr>
          <a:lstStyle/>
          <a:p>
            <a:r>
              <a:rPr lang="zh-CN" altLang="en-US" sz="3200" b="1">
                <a:solidFill>
                  <a:srgbClr val="800000"/>
                </a:solidFill>
                <a:latin typeface="仿宋_GB2312" pitchFamily="49" charset="-122"/>
                <a:ea typeface="仿宋_GB2312" pitchFamily="49" charset="-122"/>
              </a:rPr>
              <a:t>其中：</a:t>
            </a:r>
            <a:r>
              <a:rPr lang="en-US" altLang="zh-CN" sz="3200" b="1">
                <a:solidFill>
                  <a:srgbClr val="3333CC"/>
                </a:solidFill>
                <a:latin typeface="仿宋_GB2312" pitchFamily="49" charset="-122"/>
                <a:ea typeface="仿宋_GB2312" pitchFamily="49" charset="-122"/>
              </a:rPr>
              <a:t>P</a:t>
            </a:r>
            <a:r>
              <a:rPr lang="en-US" altLang="zh-CN" sz="3200" b="1" baseline="-30000">
                <a:solidFill>
                  <a:srgbClr val="3333CC"/>
                </a:solidFill>
                <a:latin typeface="仿宋_GB2312" pitchFamily="49" charset="-122"/>
                <a:ea typeface="仿宋_GB2312" pitchFamily="49" charset="-122"/>
              </a:rPr>
              <a:t>i</a:t>
            </a:r>
            <a:r>
              <a:rPr lang="zh-CN" altLang="en-US" sz="3200" b="1">
                <a:solidFill>
                  <a:srgbClr val="800000"/>
                </a:solidFill>
                <a:latin typeface="仿宋_GB2312" pitchFamily="49" charset="-122"/>
                <a:ea typeface="仿宋_GB2312" pitchFamily="49" charset="-122"/>
              </a:rPr>
              <a:t>为查找列表中第</a:t>
            </a:r>
            <a:r>
              <a:rPr lang="en-US" altLang="zh-CN" sz="3200" b="1">
                <a:solidFill>
                  <a:srgbClr val="800000"/>
                </a:solidFill>
                <a:latin typeface="仿宋_GB2312" pitchFamily="49" charset="-122"/>
                <a:ea typeface="仿宋_GB2312" pitchFamily="49" charset="-122"/>
              </a:rPr>
              <a:t>i</a:t>
            </a:r>
            <a:r>
              <a:rPr lang="zh-CN" altLang="en-US" sz="3200" b="1">
                <a:solidFill>
                  <a:srgbClr val="800000"/>
                </a:solidFill>
                <a:latin typeface="仿宋_GB2312" pitchFamily="49" charset="-122"/>
                <a:ea typeface="仿宋_GB2312" pitchFamily="49" charset="-122"/>
              </a:rPr>
              <a:t>个数据元素的概率，</a:t>
            </a:r>
          </a:p>
          <a:p>
            <a:r>
              <a:rPr lang="zh-CN" altLang="en-US" sz="3200" b="1">
                <a:solidFill>
                  <a:srgbClr val="800000"/>
                </a:solidFill>
                <a:latin typeface="仿宋_GB2312" pitchFamily="49" charset="-122"/>
                <a:ea typeface="仿宋_GB2312" pitchFamily="49" charset="-122"/>
              </a:rPr>
              <a:t>      </a:t>
            </a:r>
            <a:r>
              <a:rPr lang="en-US" altLang="zh-CN" sz="3200" b="1">
                <a:solidFill>
                  <a:srgbClr val="3333CC"/>
                </a:solidFill>
                <a:latin typeface="仿宋_GB2312" pitchFamily="49" charset="-122"/>
                <a:ea typeface="仿宋_GB2312" pitchFamily="49" charset="-122"/>
              </a:rPr>
              <a:t>C</a:t>
            </a:r>
            <a:r>
              <a:rPr lang="en-US" altLang="zh-CN" sz="3200" b="1" baseline="-30000">
                <a:solidFill>
                  <a:srgbClr val="3333CC"/>
                </a:solidFill>
                <a:latin typeface="仿宋_GB2312" pitchFamily="49" charset="-122"/>
                <a:ea typeface="仿宋_GB2312" pitchFamily="49" charset="-122"/>
              </a:rPr>
              <a:t>i</a:t>
            </a:r>
            <a:r>
              <a:rPr lang="zh-CN" altLang="en-US" sz="3200" b="1">
                <a:solidFill>
                  <a:srgbClr val="800000"/>
                </a:solidFill>
                <a:latin typeface="仿宋_GB2312" pitchFamily="49" charset="-122"/>
                <a:ea typeface="仿宋_GB2312" pitchFamily="49" charset="-122"/>
              </a:rPr>
              <a:t>为找到列表中第</a:t>
            </a:r>
            <a:r>
              <a:rPr lang="en-US" altLang="zh-CN" sz="3200" b="1">
                <a:solidFill>
                  <a:srgbClr val="800000"/>
                </a:solidFill>
                <a:latin typeface="仿宋_GB2312" pitchFamily="49" charset="-122"/>
                <a:ea typeface="仿宋_GB2312" pitchFamily="49" charset="-122"/>
              </a:rPr>
              <a:t>i</a:t>
            </a:r>
            <a:r>
              <a:rPr lang="zh-CN" altLang="en-US" sz="3200" b="1">
                <a:solidFill>
                  <a:srgbClr val="800000"/>
                </a:solidFill>
                <a:latin typeface="仿宋_GB2312" pitchFamily="49" charset="-122"/>
                <a:ea typeface="仿宋_GB2312" pitchFamily="49" charset="-122"/>
              </a:rPr>
              <a:t>个数据元素时，已经</a:t>
            </a:r>
          </a:p>
          <a:p>
            <a:r>
              <a:rPr lang="zh-CN" altLang="en-US" sz="3200" b="1">
                <a:solidFill>
                  <a:srgbClr val="800000"/>
                </a:solidFill>
                <a:latin typeface="仿宋_GB2312" pitchFamily="49" charset="-122"/>
                <a:ea typeface="仿宋_GB2312" pitchFamily="49" charset="-122"/>
              </a:rPr>
              <a:t>        进行过的关键字比较次数。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 calcmode="lin" valueType="num">
                                      <p:cBhvr additive="base">
                                        <p:cTn id="7" dur="500" fill="hold"/>
                                        <p:tgtEl>
                                          <p:spTgt spid="113668"/>
                                        </p:tgtEl>
                                        <p:attrNameLst>
                                          <p:attrName>ppt_x</p:attrName>
                                        </p:attrNameLst>
                                      </p:cBhvr>
                                      <p:tavLst>
                                        <p:tav tm="0">
                                          <p:val>
                                            <p:strVal val="0-#ppt_w/2"/>
                                          </p:val>
                                        </p:tav>
                                        <p:tav tm="100000">
                                          <p:val>
                                            <p:strVal val="#ppt_x"/>
                                          </p:val>
                                        </p:tav>
                                      </p:tavLst>
                                    </p:anim>
                                    <p:anim calcmode="lin" valueType="num">
                                      <p:cBhvr additive="base">
                                        <p:cTn id="8" dur="500" fill="hold"/>
                                        <p:tgtEl>
                                          <p:spTgt spid="1136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669"/>
                                        </p:tgtEl>
                                        <p:attrNameLst>
                                          <p:attrName>style.visibility</p:attrName>
                                        </p:attrNameLst>
                                      </p:cBhvr>
                                      <p:to>
                                        <p:strVal val="visible"/>
                                      </p:to>
                                    </p:set>
                                    <p:anim calcmode="lin" valueType="num">
                                      <p:cBhvr additive="base">
                                        <p:cTn id="13" dur="500" fill="hold"/>
                                        <p:tgtEl>
                                          <p:spTgt spid="113669"/>
                                        </p:tgtEl>
                                        <p:attrNameLst>
                                          <p:attrName>ppt_x</p:attrName>
                                        </p:attrNameLst>
                                      </p:cBhvr>
                                      <p:tavLst>
                                        <p:tav tm="0">
                                          <p:val>
                                            <p:strVal val="0-#ppt_w/2"/>
                                          </p:val>
                                        </p:tav>
                                        <p:tav tm="100000">
                                          <p:val>
                                            <p:strVal val="#ppt_x"/>
                                          </p:val>
                                        </p:tav>
                                      </p:tavLst>
                                    </p:anim>
                                    <p:anim calcmode="lin" valueType="num">
                                      <p:cBhvr additive="base">
                                        <p:cTn id="14" dur="500" fill="hold"/>
                                        <p:tgtEl>
                                          <p:spTgt spid="1136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3680"/>
                                        </p:tgtEl>
                                        <p:attrNameLst>
                                          <p:attrName>style.visibility</p:attrName>
                                        </p:attrNameLst>
                                      </p:cBhvr>
                                      <p:to>
                                        <p:strVal val="visible"/>
                                      </p:to>
                                    </p:set>
                                    <p:anim calcmode="lin" valueType="num">
                                      <p:cBhvr additive="base">
                                        <p:cTn id="19" dur="500" fill="hold"/>
                                        <p:tgtEl>
                                          <p:spTgt spid="113680"/>
                                        </p:tgtEl>
                                        <p:attrNameLst>
                                          <p:attrName>ppt_x</p:attrName>
                                        </p:attrNameLst>
                                      </p:cBhvr>
                                      <p:tavLst>
                                        <p:tav tm="0">
                                          <p:val>
                                            <p:strVal val="0-#ppt_w/2"/>
                                          </p:val>
                                        </p:tav>
                                        <p:tav tm="100000">
                                          <p:val>
                                            <p:strVal val="#ppt_x"/>
                                          </p:val>
                                        </p:tav>
                                      </p:tavLst>
                                    </p:anim>
                                    <p:anim calcmode="lin" valueType="num">
                                      <p:cBhvr additive="base">
                                        <p:cTn id="20" dur="500" fill="hold"/>
                                        <p:tgtEl>
                                          <p:spTgt spid="11368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3678"/>
                                        </p:tgtEl>
                                        <p:attrNameLst>
                                          <p:attrName>style.visibility</p:attrName>
                                        </p:attrNameLst>
                                      </p:cBhvr>
                                      <p:to>
                                        <p:strVal val="visible"/>
                                      </p:to>
                                    </p:set>
                                    <p:anim calcmode="lin" valueType="num">
                                      <p:cBhvr additive="base">
                                        <p:cTn id="25" dur="500" fill="hold"/>
                                        <p:tgtEl>
                                          <p:spTgt spid="113678"/>
                                        </p:tgtEl>
                                        <p:attrNameLst>
                                          <p:attrName>ppt_x</p:attrName>
                                        </p:attrNameLst>
                                      </p:cBhvr>
                                      <p:tavLst>
                                        <p:tav tm="0">
                                          <p:val>
                                            <p:strVal val="0-#ppt_w/2"/>
                                          </p:val>
                                        </p:tav>
                                        <p:tav tm="100000">
                                          <p:val>
                                            <p:strVal val="#ppt_x"/>
                                          </p:val>
                                        </p:tav>
                                      </p:tavLst>
                                    </p:anim>
                                    <p:anim calcmode="lin" valueType="num">
                                      <p:cBhvr additive="base">
                                        <p:cTn id="26" dur="500" fill="hold"/>
                                        <p:tgtEl>
                                          <p:spTgt spid="1136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utoUpdateAnimBg="0"/>
      <p:bldP spid="113669" grpId="0" autoUpdateAnimBg="0"/>
      <p:bldP spid="11367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685800" y="762000"/>
            <a:ext cx="7772400" cy="838200"/>
          </a:xfrm>
        </p:spPr>
        <p:txBody>
          <a:bodyPr/>
          <a:lstStyle/>
          <a:p>
            <a:r>
              <a:rPr lang="en-US" altLang="zh-CN" sz="4400">
                <a:solidFill>
                  <a:srgbClr val="A50021"/>
                </a:solidFill>
              </a:rPr>
              <a:t>2</a:t>
            </a:r>
            <a:r>
              <a:rPr lang="zh-CN" altLang="en-US" sz="4400">
                <a:solidFill>
                  <a:srgbClr val="A50021"/>
                </a:solidFill>
              </a:rPr>
              <a:t>、平衡二叉排序树的构造</a:t>
            </a:r>
          </a:p>
        </p:txBody>
      </p:sp>
      <p:sp>
        <p:nvSpPr>
          <p:cNvPr id="154629" name="Rectangle 5"/>
          <p:cNvSpPr>
            <a:spLocks noChangeArrowheads="1"/>
          </p:cNvSpPr>
          <p:nvPr/>
        </p:nvSpPr>
        <p:spPr bwMode="auto">
          <a:xfrm>
            <a:off x="457200" y="1676400"/>
            <a:ext cx="8382000" cy="3116263"/>
          </a:xfrm>
          <a:prstGeom prst="rect">
            <a:avLst/>
          </a:prstGeom>
          <a:noFill/>
          <a:ln w="9525">
            <a:noFill/>
            <a:miter lim="800000"/>
            <a:headEnd/>
            <a:tailEnd/>
          </a:ln>
          <a:effectLst/>
        </p:spPr>
        <p:txBody>
          <a:bodyPr>
            <a:spAutoFit/>
          </a:bodyPr>
          <a:lstStyle/>
          <a:p>
            <a:pPr>
              <a:lnSpc>
                <a:spcPct val="110000"/>
              </a:lnSpc>
            </a:pPr>
            <a:r>
              <a:rPr lang="en-US" altLang="zh-CN" sz="3600" b="1">
                <a:solidFill>
                  <a:srgbClr val="3333FF"/>
                </a:solidFill>
                <a:ea typeface="楷体_GB2312" pitchFamily="49" charset="-122"/>
              </a:rPr>
              <a:t>       </a:t>
            </a:r>
            <a:r>
              <a:rPr lang="zh-CN" altLang="en-US" sz="3600" b="1">
                <a:solidFill>
                  <a:srgbClr val="6600CC"/>
                </a:solidFill>
                <a:ea typeface="楷体_GB2312" pitchFamily="49" charset="-122"/>
              </a:rPr>
              <a:t>二叉排序树的构造过程，是不断插入新结点</a:t>
            </a:r>
            <a:r>
              <a:rPr lang="en-US" altLang="zh-CN" sz="3600" b="1">
                <a:solidFill>
                  <a:srgbClr val="6600CC"/>
                </a:solidFill>
                <a:ea typeface="楷体_GB2312" pitchFamily="49" charset="-122"/>
              </a:rPr>
              <a:t>(</a:t>
            </a:r>
            <a:r>
              <a:rPr lang="zh-CN" altLang="en-US" sz="3600" b="1">
                <a:solidFill>
                  <a:srgbClr val="6600CC"/>
                </a:solidFill>
                <a:ea typeface="楷体_GB2312" pitchFamily="49" charset="-122"/>
              </a:rPr>
              <a:t>叶子</a:t>
            </a:r>
            <a:r>
              <a:rPr lang="en-US" altLang="zh-CN" sz="3600" b="1">
                <a:solidFill>
                  <a:srgbClr val="6600CC"/>
                </a:solidFill>
                <a:ea typeface="楷体_GB2312" pitchFamily="49" charset="-122"/>
              </a:rPr>
              <a:t>)</a:t>
            </a:r>
            <a:r>
              <a:rPr lang="zh-CN" altLang="en-US" sz="3600" b="1">
                <a:solidFill>
                  <a:srgbClr val="6600CC"/>
                </a:solidFill>
                <a:ea typeface="楷体_GB2312" pitchFamily="49" charset="-122"/>
              </a:rPr>
              <a:t>的过程。插入新结点后</a:t>
            </a:r>
            <a:r>
              <a:rPr lang="en-US" altLang="zh-CN" sz="3600" b="1">
                <a:solidFill>
                  <a:srgbClr val="6600CC"/>
                </a:solidFill>
                <a:ea typeface="楷体_GB2312" pitchFamily="49" charset="-122"/>
              </a:rPr>
              <a:t>, </a:t>
            </a:r>
            <a:r>
              <a:rPr lang="zh-CN" altLang="en-US" sz="3600" b="1">
                <a:solidFill>
                  <a:srgbClr val="6600CC"/>
                </a:solidFill>
                <a:ea typeface="楷体_GB2312" pitchFamily="49" charset="-122"/>
              </a:rPr>
              <a:t>如果失去平衡则应立即进行平衡化调整，一般以</a:t>
            </a:r>
            <a:r>
              <a:rPr lang="zh-CN" altLang="en-US" sz="3600" b="1">
                <a:solidFill>
                  <a:srgbClr val="A50021"/>
                </a:solidFill>
                <a:ea typeface="楷体_GB2312" pitchFamily="49" charset="-122"/>
              </a:rPr>
              <a:t>失去平衡的最小子树</a:t>
            </a:r>
            <a:r>
              <a:rPr lang="zh-CN" altLang="en-US" sz="3600" b="1">
                <a:solidFill>
                  <a:srgbClr val="6600CC"/>
                </a:solidFill>
                <a:ea typeface="楷体_GB2312" pitchFamily="49" charset="-122"/>
              </a:rPr>
              <a:t>为调整对象</a:t>
            </a:r>
            <a:r>
              <a:rPr lang="en-US" altLang="zh-CN" sz="3600" b="1">
                <a:solidFill>
                  <a:srgbClr val="6600CC"/>
                </a:solidFill>
                <a:ea typeface="楷体_GB2312" pitchFamily="49" charset="-122"/>
              </a:rPr>
              <a:t>, </a:t>
            </a:r>
            <a:r>
              <a:rPr lang="zh-CN" altLang="en-US" sz="3600" b="1">
                <a:solidFill>
                  <a:srgbClr val="6600CC"/>
                </a:solidFill>
                <a:ea typeface="楷体_GB2312" pitchFamily="49" charset="-122"/>
              </a:rPr>
              <a:t>随时的调整可确保二叉排序树的平衡。</a:t>
            </a:r>
          </a:p>
        </p:txBody>
      </p:sp>
      <p:sp>
        <p:nvSpPr>
          <p:cNvPr id="154631" name="Rectangle 7"/>
          <p:cNvSpPr>
            <a:spLocks noChangeArrowheads="1"/>
          </p:cNvSpPr>
          <p:nvPr/>
        </p:nvSpPr>
        <p:spPr bwMode="auto">
          <a:xfrm>
            <a:off x="381000" y="4927600"/>
            <a:ext cx="8610600" cy="1190625"/>
          </a:xfrm>
          <a:prstGeom prst="rect">
            <a:avLst/>
          </a:prstGeom>
          <a:noFill/>
          <a:ln w="9525">
            <a:noFill/>
            <a:miter lim="800000"/>
            <a:headEnd/>
            <a:tailEnd/>
          </a:ln>
          <a:effectLst/>
        </p:spPr>
        <p:txBody>
          <a:bodyPr>
            <a:spAutoFit/>
          </a:bodyPr>
          <a:lstStyle/>
          <a:p>
            <a:r>
              <a:rPr lang="en-US" altLang="zh-CN" sz="3600" b="1">
                <a:solidFill>
                  <a:srgbClr val="800000"/>
                </a:solidFill>
                <a:latin typeface="楷体_GB2312" pitchFamily="49" charset="-122"/>
                <a:ea typeface="楷体_GB2312" pitchFamily="49" charset="-122"/>
              </a:rPr>
              <a:t>    </a:t>
            </a:r>
            <a:r>
              <a:rPr lang="zh-CN" altLang="en-US" sz="3600" b="1">
                <a:solidFill>
                  <a:srgbClr val="800000"/>
                </a:solidFill>
                <a:latin typeface="楷体_GB2312" pitchFamily="49" charset="-122"/>
                <a:ea typeface="楷体_GB2312" pitchFamily="49" charset="-122"/>
              </a:rPr>
              <a:t>在一般二叉排序树的结点中增加一个存放平衡因子的域</a:t>
            </a:r>
            <a:r>
              <a:rPr lang="en-US" altLang="zh-CN" sz="3600" b="1">
                <a:solidFill>
                  <a:srgbClr val="3333CC"/>
                </a:solidFill>
                <a:latin typeface="楷体_GB2312" pitchFamily="49" charset="-122"/>
                <a:ea typeface="楷体_GB2312" pitchFamily="49" charset="-122"/>
              </a:rPr>
              <a:t>bf</a:t>
            </a:r>
            <a:r>
              <a:rPr lang="zh-CN" altLang="en-US" sz="3600" b="1">
                <a:solidFill>
                  <a:srgbClr val="800000"/>
                </a:solidFill>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9"/>
                                        </p:tgtEl>
                                        <p:attrNameLst>
                                          <p:attrName>style.visibility</p:attrName>
                                        </p:attrNameLst>
                                      </p:cBhvr>
                                      <p:to>
                                        <p:strVal val="visible"/>
                                      </p:to>
                                    </p:set>
                                    <p:anim calcmode="lin" valueType="num">
                                      <p:cBhvr additive="base">
                                        <p:cTn id="7" dur="500" fill="hold"/>
                                        <p:tgtEl>
                                          <p:spTgt spid="154629"/>
                                        </p:tgtEl>
                                        <p:attrNameLst>
                                          <p:attrName>ppt_x</p:attrName>
                                        </p:attrNameLst>
                                      </p:cBhvr>
                                      <p:tavLst>
                                        <p:tav tm="0">
                                          <p:val>
                                            <p:strVal val="0-#ppt_w/2"/>
                                          </p:val>
                                        </p:tav>
                                        <p:tav tm="100000">
                                          <p:val>
                                            <p:strVal val="#ppt_x"/>
                                          </p:val>
                                        </p:tav>
                                      </p:tavLst>
                                    </p:anim>
                                    <p:anim calcmode="lin" valueType="num">
                                      <p:cBhvr additive="base">
                                        <p:cTn id="8" dur="500" fill="hold"/>
                                        <p:tgtEl>
                                          <p:spTgt spid="1546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31"/>
                                        </p:tgtEl>
                                        <p:attrNameLst>
                                          <p:attrName>style.visibility</p:attrName>
                                        </p:attrNameLst>
                                      </p:cBhvr>
                                      <p:to>
                                        <p:strVal val="visible"/>
                                      </p:to>
                                    </p:set>
                                    <p:anim calcmode="lin" valueType="num">
                                      <p:cBhvr additive="base">
                                        <p:cTn id="13" dur="500" fill="hold"/>
                                        <p:tgtEl>
                                          <p:spTgt spid="154631"/>
                                        </p:tgtEl>
                                        <p:attrNameLst>
                                          <p:attrName>ppt_x</p:attrName>
                                        </p:attrNameLst>
                                      </p:cBhvr>
                                      <p:tavLst>
                                        <p:tav tm="0">
                                          <p:val>
                                            <p:strVal val="0-#ppt_w/2"/>
                                          </p:val>
                                        </p:tav>
                                        <p:tav tm="100000">
                                          <p:val>
                                            <p:strVal val="#ppt_x"/>
                                          </p:val>
                                        </p:tav>
                                      </p:tavLst>
                                    </p:anim>
                                    <p:anim calcmode="lin" valueType="num">
                                      <p:cBhvr additive="base">
                                        <p:cTn id="14" dur="500" fill="hold"/>
                                        <p:tgtEl>
                                          <p:spTgt spid="1546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autoUpdateAnimBg="0"/>
      <p:bldP spid="154631"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p:cNvSpPr>
            <a:spLocks noChangeArrowheads="1"/>
          </p:cNvSpPr>
          <p:nvPr/>
        </p:nvSpPr>
        <p:spPr bwMode="auto">
          <a:xfrm>
            <a:off x="123825" y="304800"/>
            <a:ext cx="8886825" cy="641350"/>
          </a:xfrm>
          <a:prstGeom prst="rect">
            <a:avLst/>
          </a:prstGeom>
          <a:noFill/>
          <a:ln w="9525">
            <a:noFill/>
            <a:miter lim="800000"/>
            <a:headEnd/>
            <a:tailEnd/>
          </a:ln>
          <a:effectLst/>
        </p:spPr>
        <p:txBody>
          <a:bodyPr wrap="none">
            <a:spAutoFit/>
          </a:bodyPr>
          <a:lstStyle/>
          <a:p>
            <a:r>
              <a:rPr lang="zh-CN" altLang="en-US" sz="3600" b="1">
                <a:solidFill>
                  <a:srgbClr val="800000"/>
                </a:solidFill>
                <a:ea typeface="楷体_GB2312" pitchFamily="49" charset="-122"/>
              </a:rPr>
              <a:t>例</a:t>
            </a:r>
            <a:r>
              <a:rPr lang="en-US" altLang="zh-CN" sz="3600" b="1">
                <a:solidFill>
                  <a:srgbClr val="800000"/>
                </a:solidFill>
                <a:ea typeface="楷体_GB2312" pitchFamily="49" charset="-122"/>
                <a:sym typeface="Wingdings" pitchFamily="2" charset="2"/>
              </a:rPr>
              <a:t>: </a:t>
            </a:r>
            <a:r>
              <a:rPr lang="zh-CN" altLang="en-US" sz="3600" b="1">
                <a:solidFill>
                  <a:srgbClr val="800000"/>
                </a:solidFill>
                <a:ea typeface="楷体_GB2312" pitchFamily="49" charset="-122"/>
                <a:sym typeface="Wingdings" pitchFamily="2" charset="2"/>
              </a:rPr>
              <a:t>输入</a:t>
            </a:r>
            <a:r>
              <a:rPr lang="en-US" altLang="zh-CN" sz="3600" b="1">
                <a:solidFill>
                  <a:srgbClr val="800000"/>
                </a:solidFill>
                <a:ea typeface="楷体_GB2312" pitchFamily="49" charset="-122"/>
                <a:sym typeface="Wingdings" pitchFamily="2" charset="2"/>
              </a:rPr>
              <a:t>(13,  24, 37, 90, 53), </a:t>
            </a:r>
            <a:r>
              <a:rPr lang="zh-CN" altLang="en-US" sz="3600" b="1">
                <a:solidFill>
                  <a:srgbClr val="800000"/>
                </a:solidFill>
                <a:ea typeface="楷体_GB2312" pitchFamily="49" charset="-122"/>
              </a:rPr>
              <a:t>构造过程如下：</a:t>
            </a:r>
          </a:p>
        </p:txBody>
      </p:sp>
      <p:grpSp>
        <p:nvGrpSpPr>
          <p:cNvPr id="155653" name="Group 5"/>
          <p:cNvGrpSpPr>
            <a:grpSpLocks/>
          </p:cNvGrpSpPr>
          <p:nvPr/>
        </p:nvGrpSpPr>
        <p:grpSpPr bwMode="auto">
          <a:xfrm>
            <a:off x="381000" y="1279525"/>
            <a:ext cx="609600" cy="701675"/>
            <a:chOff x="864" y="2640"/>
            <a:chExt cx="384" cy="442"/>
          </a:xfrm>
        </p:grpSpPr>
        <p:sp>
          <p:nvSpPr>
            <p:cNvPr id="155654" name="Oval 6"/>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655" name="Rectangle 7"/>
            <p:cNvSpPr>
              <a:spLocks noChangeArrowheads="1"/>
            </p:cNvSpPr>
            <p:nvPr/>
          </p:nvSpPr>
          <p:spPr bwMode="auto">
            <a:xfrm>
              <a:off x="864" y="2640"/>
              <a:ext cx="372" cy="442"/>
            </a:xfrm>
            <a:prstGeom prst="rect">
              <a:avLst/>
            </a:prstGeom>
            <a:noFill/>
            <a:ln w="9525">
              <a:noFill/>
              <a:miter lim="800000"/>
              <a:headEnd/>
              <a:tailEnd/>
            </a:ln>
            <a:effectLst/>
          </p:spPr>
          <p:txBody>
            <a:bodyPr wrap="none">
              <a:spAutoFit/>
            </a:bodyPr>
            <a:lstStyle/>
            <a:p>
              <a:pPr>
                <a:lnSpc>
                  <a:spcPct val="125000"/>
                </a:lnSpc>
              </a:pPr>
              <a:r>
                <a:rPr lang="en-US" altLang="zh-CN" sz="3200">
                  <a:solidFill>
                    <a:srgbClr val="6600CC"/>
                  </a:solidFill>
                  <a:ea typeface="楷体_GB2312" pitchFamily="49" charset="-122"/>
                  <a:sym typeface="Wingdings" pitchFamily="2" charset="2"/>
                </a:rPr>
                <a:t>13</a:t>
              </a:r>
            </a:p>
          </p:txBody>
        </p:sp>
      </p:grpSp>
      <p:sp>
        <p:nvSpPr>
          <p:cNvPr id="155656" name="AutoShape 8"/>
          <p:cNvSpPr>
            <a:spLocks noChangeArrowheads="1"/>
          </p:cNvSpPr>
          <p:nvPr/>
        </p:nvSpPr>
        <p:spPr bwMode="auto">
          <a:xfrm>
            <a:off x="1066800" y="1736725"/>
            <a:ext cx="533400" cy="152400"/>
          </a:xfrm>
          <a:prstGeom prst="rightArrow">
            <a:avLst>
              <a:gd name="adj1" fmla="val 50000"/>
              <a:gd name="adj2" fmla="val 87500"/>
            </a:avLst>
          </a:prstGeom>
          <a:solidFill>
            <a:srgbClr val="277D33"/>
          </a:solidFill>
          <a:ln w="9525">
            <a:solidFill>
              <a:srgbClr val="277D33"/>
            </a:solidFill>
            <a:miter lim="800000"/>
            <a:headEnd/>
            <a:tailEnd/>
          </a:ln>
          <a:effectLst/>
        </p:spPr>
        <p:txBody>
          <a:bodyPr wrap="none" anchor="ctr">
            <a:spAutoFit/>
          </a:bodyPr>
          <a:lstStyle/>
          <a:p>
            <a:endParaRPr lang="zh-CN" altLang="en-US"/>
          </a:p>
        </p:txBody>
      </p:sp>
      <p:grpSp>
        <p:nvGrpSpPr>
          <p:cNvPr id="155657" name="Group 9"/>
          <p:cNvGrpSpPr>
            <a:grpSpLocks/>
          </p:cNvGrpSpPr>
          <p:nvPr/>
        </p:nvGrpSpPr>
        <p:grpSpPr bwMode="auto">
          <a:xfrm>
            <a:off x="1524000" y="1050925"/>
            <a:ext cx="1195388" cy="1463675"/>
            <a:chOff x="1632" y="2496"/>
            <a:chExt cx="853" cy="922"/>
          </a:xfrm>
        </p:grpSpPr>
        <p:grpSp>
          <p:nvGrpSpPr>
            <p:cNvPr id="155658" name="Group 10"/>
            <p:cNvGrpSpPr>
              <a:grpSpLocks/>
            </p:cNvGrpSpPr>
            <p:nvPr/>
          </p:nvGrpSpPr>
          <p:grpSpPr bwMode="auto">
            <a:xfrm>
              <a:off x="1632" y="2496"/>
              <a:ext cx="421" cy="442"/>
              <a:chOff x="864" y="2640"/>
              <a:chExt cx="421" cy="442"/>
            </a:xfrm>
          </p:grpSpPr>
          <p:sp>
            <p:nvSpPr>
              <p:cNvPr id="155659" name="Oval 11"/>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660" name="Rectangle 12"/>
              <p:cNvSpPr>
                <a:spLocks noChangeArrowheads="1"/>
              </p:cNvSpPr>
              <p:nvPr/>
            </p:nvSpPr>
            <p:spPr bwMode="auto">
              <a:xfrm>
                <a:off x="864" y="2640"/>
                <a:ext cx="421"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13</a:t>
                </a:r>
              </a:p>
            </p:txBody>
          </p:sp>
        </p:grpSp>
        <p:grpSp>
          <p:nvGrpSpPr>
            <p:cNvPr id="155661" name="Group 13"/>
            <p:cNvGrpSpPr>
              <a:grpSpLocks/>
            </p:cNvGrpSpPr>
            <p:nvPr/>
          </p:nvGrpSpPr>
          <p:grpSpPr bwMode="auto">
            <a:xfrm>
              <a:off x="2064" y="2976"/>
              <a:ext cx="421" cy="442"/>
              <a:chOff x="864" y="2640"/>
              <a:chExt cx="421" cy="442"/>
            </a:xfrm>
          </p:grpSpPr>
          <p:sp>
            <p:nvSpPr>
              <p:cNvPr id="155662" name="Oval 14"/>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663" name="Rectangle 15"/>
              <p:cNvSpPr>
                <a:spLocks noChangeArrowheads="1"/>
              </p:cNvSpPr>
              <p:nvPr/>
            </p:nvSpPr>
            <p:spPr bwMode="auto">
              <a:xfrm>
                <a:off x="864" y="2640"/>
                <a:ext cx="421"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24</a:t>
                </a:r>
              </a:p>
            </p:txBody>
          </p:sp>
        </p:grpSp>
        <p:sp>
          <p:nvSpPr>
            <p:cNvPr id="155664" name="Line 16"/>
            <p:cNvSpPr>
              <a:spLocks noChangeShapeType="1"/>
            </p:cNvSpPr>
            <p:nvPr/>
          </p:nvSpPr>
          <p:spPr bwMode="auto">
            <a:xfrm>
              <a:off x="1968" y="2880"/>
              <a:ext cx="192" cy="192"/>
            </a:xfrm>
            <a:prstGeom prst="line">
              <a:avLst/>
            </a:prstGeom>
            <a:noFill/>
            <a:ln w="28575">
              <a:solidFill>
                <a:schemeClr val="tx1"/>
              </a:solidFill>
              <a:round/>
              <a:headEnd/>
              <a:tailEnd/>
            </a:ln>
            <a:effectLst/>
          </p:spPr>
          <p:txBody>
            <a:bodyPr wrap="none">
              <a:spAutoFit/>
            </a:bodyPr>
            <a:lstStyle/>
            <a:p>
              <a:endParaRPr lang="zh-CN" altLang="en-US"/>
            </a:p>
          </p:txBody>
        </p:sp>
      </p:grpSp>
      <p:sp>
        <p:nvSpPr>
          <p:cNvPr id="155665" name="AutoShape 17"/>
          <p:cNvSpPr>
            <a:spLocks noChangeArrowheads="1"/>
          </p:cNvSpPr>
          <p:nvPr/>
        </p:nvSpPr>
        <p:spPr bwMode="auto">
          <a:xfrm>
            <a:off x="2286000" y="1660525"/>
            <a:ext cx="533400" cy="152400"/>
          </a:xfrm>
          <a:prstGeom prst="rightArrow">
            <a:avLst>
              <a:gd name="adj1" fmla="val 50000"/>
              <a:gd name="adj2" fmla="val 87500"/>
            </a:avLst>
          </a:prstGeom>
          <a:solidFill>
            <a:srgbClr val="277D33"/>
          </a:solidFill>
          <a:ln w="9525">
            <a:solidFill>
              <a:srgbClr val="277D33"/>
            </a:solidFill>
            <a:miter lim="800000"/>
            <a:headEnd/>
            <a:tailEnd/>
          </a:ln>
          <a:effectLst/>
        </p:spPr>
        <p:txBody>
          <a:bodyPr wrap="none" anchor="ctr">
            <a:spAutoFit/>
          </a:bodyPr>
          <a:lstStyle/>
          <a:p>
            <a:endParaRPr lang="zh-CN" altLang="en-US"/>
          </a:p>
        </p:txBody>
      </p:sp>
      <p:sp>
        <p:nvSpPr>
          <p:cNvPr id="155666" name="AutoShape 18"/>
          <p:cNvSpPr>
            <a:spLocks noChangeArrowheads="1"/>
          </p:cNvSpPr>
          <p:nvPr/>
        </p:nvSpPr>
        <p:spPr bwMode="auto">
          <a:xfrm>
            <a:off x="3962400" y="1660525"/>
            <a:ext cx="533400" cy="152400"/>
          </a:xfrm>
          <a:prstGeom prst="rightArrow">
            <a:avLst>
              <a:gd name="adj1" fmla="val 50000"/>
              <a:gd name="adj2" fmla="val 87500"/>
            </a:avLst>
          </a:prstGeom>
          <a:solidFill>
            <a:srgbClr val="277D33"/>
          </a:solidFill>
          <a:ln w="9525">
            <a:solidFill>
              <a:srgbClr val="277D33"/>
            </a:solidFill>
            <a:miter lim="800000"/>
            <a:headEnd/>
            <a:tailEnd/>
          </a:ln>
          <a:effectLst/>
        </p:spPr>
        <p:txBody>
          <a:bodyPr wrap="none" anchor="ctr">
            <a:spAutoFit/>
          </a:bodyPr>
          <a:lstStyle/>
          <a:p>
            <a:endParaRPr lang="zh-CN" altLang="en-US"/>
          </a:p>
        </p:txBody>
      </p:sp>
      <p:sp>
        <p:nvSpPr>
          <p:cNvPr id="155667" name="AutoShape 19"/>
          <p:cNvSpPr>
            <a:spLocks noChangeArrowheads="1"/>
          </p:cNvSpPr>
          <p:nvPr/>
        </p:nvSpPr>
        <p:spPr bwMode="auto">
          <a:xfrm>
            <a:off x="6096000" y="1660525"/>
            <a:ext cx="533400" cy="152400"/>
          </a:xfrm>
          <a:prstGeom prst="rightArrow">
            <a:avLst>
              <a:gd name="adj1" fmla="val 50000"/>
              <a:gd name="adj2" fmla="val 87500"/>
            </a:avLst>
          </a:prstGeom>
          <a:solidFill>
            <a:srgbClr val="277D33"/>
          </a:solidFill>
          <a:ln w="9525">
            <a:solidFill>
              <a:srgbClr val="277D33"/>
            </a:solidFill>
            <a:miter lim="800000"/>
            <a:headEnd/>
            <a:tailEnd/>
          </a:ln>
          <a:effectLst/>
        </p:spPr>
        <p:txBody>
          <a:bodyPr wrap="none" anchor="ctr">
            <a:spAutoFit/>
          </a:bodyPr>
          <a:lstStyle/>
          <a:p>
            <a:endParaRPr lang="zh-CN" altLang="en-US"/>
          </a:p>
        </p:txBody>
      </p:sp>
      <p:grpSp>
        <p:nvGrpSpPr>
          <p:cNvPr id="155668" name="Group 20"/>
          <p:cNvGrpSpPr>
            <a:grpSpLocks/>
          </p:cNvGrpSpPr>
          <p:nvPr/>
        </p:nvGrpSpPr>
        <p:grpSpPr bwMode="auto">
          <a:xfrm>
            <a:off x="2819400" y="974725"/>
            <a:ext cx="1892300" cy="2209800"/>
            <a:chOff x="2748" y="2496"/>
            <a:chExt cx="1378" cy="1392"/>
          </a:xfrm>
        </p:grpSpPr>
        <p:grpSp>
          <p:nvGrpSpPr>
            <p:cNvPr id="155669" name="Group 21"/>
            <p:cNvGrpSpPr>
              <a:grpSpLocks/>
            </p:cNvGrpSpPr>
            <p:nvPr/>
          </p:nvGrpSpPr>
          <p:grpSpPr bwMode="auto">
            <a:xfrm>
              <a:off x="2748" y="2496"/>
              <a:ext cx="430" cy="442"/>
              <a:chOff x="864" y="2640"/>
              <a:chExt cx="491" cy="509"/>
            </a:xfrm>
          </p:grpSpPr>
          <p:sp>
            <p:nvSpPr>
              <p:cNvPr id="155670" name="Oval 22"/>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671" name="Rectangle 23"/>
              <p:cNvSpPr>
                <a:spLocks noChangeArrowheads="1"/>
              </p:cNvSpPr>
              <p:nvPr/>
            </p:nvSpPr>
            <p:spPr bwMode="auto">
              <a:xfrm>
                <a:off x="864" y="2640"/>
                <a:ext cx="491" cy="509"/>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13</a:t>
                </a:r>
              </a:p>
            </p:txBody>
          </p:sp>
        </p:grpSp>
        <p:grpSp>
          <p:nvGrpSpPr>
            <p:cNvPr id="155672" name="Group 24"/>
            <p:cNvGrpSpPr>
              <a:grpSpLocks/>
            </p:cNvGrpSpPr>
            <p:nvPr/>
          </p:nvGrpSpPr>
          <p:grpSpPr bwMode="auto">
            <a:xfrm>
              <a:off x="3216" y="2928"/>
              <a:ext cx="430" cy="442"/>
              <a:chOff x="864" y="2640"/>
              <a:chExt cx="430" cy="442"/>
            </a:xfrm>
          </p:grpSpPr>
          <p:sp>
            <p:nvSpPr>
              <p:cNvPr id="155673" name="Oval 25"/>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674" name="Rectangle 26"/>
              <p:cNvSpPr>
                <a:spLocks noChangeArrowheads="1"/>
              </p:cNvSpPr>
              <p:nvPr/>
            </p:nvSpPr>
            <p:spPr bwMode="auto">
              <a:xfrm>
                <a:off x="864" y="2640"/>
                <a:ext cx="430"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24</a:t>
                </a:r>
              </a:p>
            </p:txBody>
          </p:sp>
        </p:grpSp>
        <p:grpSp>
          <p:nvGrpSpPr>
            <p:cNvPr id="155675" name="Group 27"/>
            <p:cNvGrpSpPr>
              <a:grpSpLocks/>
            </p:cNvGrpSpPr>
            <p:nvPr/>
          </p:nvGrpSpPr>
          <p:grpSpPr bwMode="auto">
            <a:xfrm>
              <a:off x="3696" y="3446"/>
              <a:ext cx="430" cy="442"/>
              <a:chOff x="864" y="2640"/>
              <a:chExt cx="430" cy="442"/>
            </a:xfrm>
          </p:grpSpPr>
          <p:sp>
            <p:nvSpPr>
              <p:cNvPr id="155676" name="Oval 28"/>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677" name="Rectangle 29"/>
              <p:cNvSpPr>
                <a:spLocks noChangeArrowheads="1"/>
              </p:cNvSpPr>
              <p:nvPr/>
            </p:nvSpPr>
            <p:spPr bwMode="auto">
              <a:xfrm>
                <a:off x="864" y="2640"/>
                <a:ext cx="430"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37</a:t>
                </a:r>
              </a:p>
            </p:txBody>
          </p:sp>
        </p:grpSp>
        <p:sp>
          <p:nvSpPr>
            <p:cNvPr id="155678" name="Line 30"/>
            <p:cNvSpPr>
              <a:spLocks noChangeShapeType="1"/>
            </p:cNvSpPr>
            <p:nvPr/>
          </p:nvSpPr>
          <p:spPr bwMode="auto">
            <a:xfrm>
              <a:off x="3024" y="2832"/>
              <a:ext cx="240" cy="240"/>
            </a:xfrm>
            <a:prstGeom prst="line">
              <a:avLst/>
            </a:prstGeom>
            <a:noFill/>
            <a:ln w="28575">
              <a:solidFill>
                <a:schemeClr val="tx1"/>
              </a:solidFill>
              <a:round/>
              <a:headEnd/>
              <a:tailEnd/>
            </a:ln>
            <a:effectLst/>
          </p:spPr>
          <p:txBody>
            <a:bodyPr>
              <a:spAutoFit/>
            </a:bodyPr>
            <a:lstStyle/>
            <a:p>
              <a:endParaRPr lang="zh-CN" altLang="en-US"/>
            </a:p>
          </p:txBody>
        </p:sp>
        <p:sp>
          <p:nvSpPr>
            <p:cNvPr id="155679" name="Line 31"/>
            <p:cNvSpPr>
              <a:spLocks noChangeShapeType="1"/>
            </p:cNvSpPr>
            <p:nvPr/>
          </p:nvSpPr>
          <p:spPr bwMode="auto">
            <a:xfrm>
              <a:off x="3552" y="3312"/>
              <a:ext cx="240" cy="240"/>
            </a:xfrm>
            <a:prstGeom prst="line">
              <a:avLst/>
            </a:prstGeom>
            <a:noFill/>
            <a:ln w="28575">
              <a:solidFill>
                <a:schemeClr val="tx1"/>
              </a:solidFill>
              <a:round/>
              <a:headEnd/>
              <a:tailEnd/>
            </a:ln>
            <a:effectLst/>
          </p:spPr>
          <p:txBody>
            <a:bodyPr>
              <a:spAutoFit/>
            </a:bodyPr>
            <a:lstStyle/>
            <a:p>
              <a:endParaRPr lang="zh-CN" altLang="en-US"/>
            </a:p>
          </p:txBody>
        </p:sp>
      </p:grpSp>
      <p:sp>
        <p:nvSpPr>
          <p:cNvPr id="155680" name="AutoShape 32"/>
          <p:cNvSpPr>
            <a:spLocks noChangeArrowheads="1"/>
          </p:cNvSpPr>
          <p:nvPr/>
        </p:nvSpPr>
        <p:spPr bwMode="auto">
          <a:xfrm flipH="1">
            <a:off x="3048000" y="2193925"/>
            <a:ext cx="533400" cy="457200"/>
          </a:xfrm>
          <a:prstGeom prst="curvedDownArrow">
            <a:avLst>
              <a:gd name="adj1" fmla="val 15626"/>
              <a:gd name="adj2" fmla="val 53823"/>
              <a:gd name="adj3" fmla="val 38542"/>
            </a:avLst>
          </a:prstGeom>
          <a:solidFill>
            <a:srgbClr val="FF0000"/>
          </a:solidFill>
          <a:ln w="9525">
            <a:solidFill>
              <a:schemeClr val="tx1"/>
            </a:solidFill>
            <a:miter lim="800000"/>
            <a:headEnd/>
            <a:tailEnd/>
          </a:ln>
          <a:effectLst/>
        </p:spPr>
        <p:txBody>
          <a:bodyPr anchor="ctr">
            <a:spAutoFit/>
          </a:bodyPr>
          <a:lstStyle/>
          <a:p>
            <a:endParaRPr lang="zh-CN" altLang="en-US"/>
          </a:p>
        </p:txBody>
      </p:sp>
      <p:grpSp>
        <p:nvGrpSpPr>
          <p:cNvPr id="155681" name="Group 33"/>
          <p:cNvGrpSpPr>
            <a:grpSpLocks/>
          </p:cNvGrpSpPr>
          <p:nvPr/>
        </p:nvGrpSpPr>
        <p:grpSpPr bwMode="auto">
          <a:xfrm>
            <a:off x="4495800" y="1050925"/>
            <a:ext cx="1874838" cy="1463675"/>
            <a:chOff x="3984" y="2448"/>
            <a:chExt cx="1402" cy="922"/>
          </a:xfrm>
        </p:grpSpPr>
        <p:grpSp>
          <p:nvGrpSpPr>
            <p:cNvPr id="155682" name="Group 34"/>
            <p:cNvGrpSpPr>
              <a:grpSpLocks/>
            </p:cNvGrpSpPr>
            <p:nvPr/>
          </p:nvGrpSpPr>
          <p:grpSpPr bwMode="auto">
            <a:xfrm>
              <a:off x="3984" y="2928"/>
              <a:ext cx="442" cy="442"/>
              <a:chOff x="864" y="2640"/>
              <a:chExt cx="442" cy="442"/>
            </a:xfrm>
          </p:grpSpPr>
          <p:sp>
            <p:nvSpPr>
              <p:cNvPr id="155683" name="Oval 35"/>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684" name="Rectangle 36"/>
              <p:cNvSpPr>
                <a:spLocks noChangeArrowheads="1"/>
              </p:cNvSpPr>
              <p:nvPr/>
            </p:nvSpPr>
            <p:spPr bwMode="auto">
              <a:xfrm>
                <a:off x="864" y="2640"/>
                <a:ext cx="442"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13</a:t>
                </a:r>
              </a:p>
            </p:txBody>
          </p:sp>
        </p:grpSp>
        <p:grpSp>
          <p:nvGrpSpPr>
            <p:cNvPr id="155685" name="Group 37"/>
            <p:cNvGrpSpPr>
              <a:grpSpLocks/>
            </p:cNvGrpSpPr>
            <p:nvPr/>
          </p:nvGrpSpPr>
          <p:grpSpPr bwMode="auto">
            <a:xfrm>
              <a:off x="4512" y="2448"/>
              <a:ext cx="874" cy="922"/>
              <a:chOff x="1632" y="2496"/>
              <a:chExt cx="874" cy="922"/>
            </a:xfrm>
          </p:grpSpPr>
          <p:grpSp>
            <p:nvGrpSpPr>
              <p:cNvPr id="155686" name="Group 38"/>
              <p:cNvGrpSpPr>
                <a:grpSpLocks/>
              </p:cNvGrpSpPr>
              <p:nvPr/>
            </p:nvGrpSpPr>
            <p:grpSpPr bwMode="auto">
              <a:xfrm>
                <a:off x="1632" y="2496"/>
                <a:ext cx="442" cy="442"/>
                <a:chOff x="864" y="2640"/>
                <a:chExt cx="442" cy="442"/>
              </a:xfrm>
            </p:grpSpPr>
            <p:sp>
              <p:nvSpPr>
                <p:cNvPr id="155687" name="Oval 39"/>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688" name="Rectangle 40"/>
                <p:cNvSpPr>
                  <a:spLocks noChangeArrowheads="1"/>
                </p:cNvSpPr>
                <p:nvPr/>
              </p:nvSpPr>
              <p:spPr bwMode="auto">
                <a:xfrm>
                  <a:off x="864" y="2640"/>
                  <a:ext cx="442"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24</a:t>
                  </a:r>
                </a:p>
              </p:txBody>
            </p:sp>
          </p:grpSp>
          <p:grpSp>
            <p:nvGrpSpPr>
              <p:cNvPr id="155689" name="Group 41"/>
              <p:cNvGrpSpPr>
                <a:grpSpLocks/>
              </p:cNvGrpSpPr>
              <p:nvPr/>
            </p:nvGrpSpPr>
            <p:grpSpPr bwMode="auto">
              <a:xfrm>
                <a:off x="2064" y="2976"/>
                <a:ext cx="442" cy="442"/>
                <a:chOff x="864" y="2640"/>
                <a:chExt cx="442" cy="442"/>
              </a:xfrm>
            </p:grpSpPr>
            <p:sp>
              <p:nvSpPr>
                <p:cNvPr id="155690" name="Oval 42"/>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691" name="Rectangle 43"/>
                <p:cNvSpPr>
                  <a:spLocks noChangeArrowheads="1"/>
                </p:cNvSpPr>
                <p:nvPr/>
              </p:nvSpPr>
              <p:spPr bwMode="auto">
                <a:xfrm>
                  <a:off x="865" y="2640"/>
                  <a:ext cx="441"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37</a:t>
                  </a:r>
                </a:p>
              </p:txBody>
            </p:sp>
          </p:grpSp>
          <p:sp>
            <p:nvSpPr>
              <p:cNvPr id="155692" name="Line 44"/>
              <p:cNvSpPr>
                <a:spLocks noChangeShapeType="1"/>
              </p:cNvSpPr>
              <p:nvPr/>
            </p:nvSpPr>
            <p:spPr bwMode="auto">
              <a:xfrm>
                <a:off x="1968" y="2880"/>
                <a:ext cx="192" cy="192"/>
              </a:xfrm>
              <a:prstGeom prst="line">
                <a:avLst/>
              </a:prstGeom>
              <a:noFill/>
              <a:ln w="28575">
                <a:solidFill>
                  <a:schemeClr val="tx1"/>
                </a:solidFill>
                <a:round/>
                <a:headEnd/>
                <a:tailEnd/>
              </a:ln>
              <a:effectLst/>
            </p:spPr>
            <p:txBody>
              <a:bodyPr wrap="none">
                <a:spAutoFit/>
              </a:bodyPr>
              <a:lstStyle/>
              <a:p>
                <a:endParaRPr lang="zh-CN" altLang="en-US"/>
              </a:p>
            </p:txBody>
          </p:sp>
        </p:grpSp>
        <p:sp>
          <p:nvSpPr>
            <p:cNvPr id="155693" name="Line 45"/>
            <p:cNvSpPr>
              <a:spLocks noChangeShapeType="1"/>
            </p:cNvSpPr>
            <p:nvPr/>
          </p:nvSpPr>
          <p:spPr bwMode="auto">
            <a:xfrm flipH="1">
              <a:off x="4320" y="2832"/>
              <a:ext cx="240" cy="192"/>
            </a:xfrm>
            <a:prstGeom prst="line">
              <a:avLst/>
            </a:prstGeom>
            <a:noFill/>
            <a:ln w="28575">
              <a:solidFill>
                <a:schemeClr val="tx1"/>
              </a:solidFill>
              <a:round/>
              <a:headEnd/>
              <a:tailEnd/>
            </a:ln>
            <a:effectLst/>
          </p:spPr>
          <p:txBody>
            <a:bodyPr wrap="none">
              <a:spAutoFit/>
            </a:bodyPr>
            <a:lstStyle/>
            <a:p>
              <a:endParaRPr lang="zh-CN" altLang="en-US"/>
            </a:p>
          </p:txBody>
        </p:sp>
      </p:grpSp>
      <p:grpSp>
        <p:nvGrpSpPr>
          <p:cNvPr id="155694" name="Group 46"/>
          <p:cNvGrpSpPr>
            <a:grpSpLocks/>
          </p:cNvGrpSpPr>
          <p:nvPr/>
        </p:nvGrpSpPr>
        <p:grpSpPr bwMode="auto">
          <a:xfrm>
            <a:off x="6724650" y="898525"/>
            <a:ext cx="2419350" cy="2301875"/>
            <a:chOff x="4080" y="2496"/>
            <a:chExt cx="1524" cy="1450"/>
          </a:xfrm>
        </p:grpSpPr>
        <p:grpSp>
          <p:nvGrpSpPr>
            <p:cNvPr id="155695" name="Group 47"/>
            <p:cNvGrpSpPr>
              <a:grpSpLocks/>
            </p:cNvGrpSpPr>
            <p:nvPr/>
          </p:nvGrpSpPr>
          <p:grpSpPr bwMode="auto">
            <a:xfrm>
              <a:off x="5232" y="3504"/>
              <a:ext cx="372" cy="442"/>
              <a:chOff x="864" y="2640"/>
              <a:chExt cx="425" cy="442"/>
            </a:xfrm>
          </p:grpSpPr>
          <p:sp>
            <p:nvSpPr>
              <p:cNvPr id="155696" name="Oval 48"/>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697" name="Rectangle 49"/>
              <p:cNvSpPr>
                <a:spLocks noChangeArrowheads="1"/>
              </p:cNvSpPr>
              <p:nvPr/>
            </p:nvSpPr>
            <p:spPr bwMode="auto">
              <a:xfrm>
                <a:off x="864" y="2640"/>
                <a:ext cx="425"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90</a:t>
                </a:r>
              </a:p>
            </p:txBody>
          </p:sp>
        </p:grpSp>
        <p:grpSp>
          <p:nvGrpSpPr>
            <p:cNvPr id="155698" name="Group 50"/>
            <p:cNvGrpSpPr>
              <a:grpSpLocks/>
            </p:cNvGrpSpPr>
            <p:nvPr/>
          </p:nvGrpSpPr>
          <p:grpSpPr bwMode="auto">
            <a:xfrm>
              <a:off x="4080" y="2496"/>
              <a:ext cx="1165" cy="922"/>
              <a:chOff x="3984" y="2448"/>
              <a:chExt cx="1410" cy="922"/>
            </a:xfrm>
          </p:grpSpPr>
          <p:grpSp>
            <p:nvGrpSpPr>
              <p:cNvPr id="155699" name="Group 51"/>
              <p:cNvGrpSpPr>
                <a:grpSpLocks/>
              </p:cNvGrpSpPr>
              <p:nvPr/>
            </p:nvGrpSpPr>
            <p:grpSpPr bwMode="auto">
              <a:xfrm>
                <a:off x="3984" y="2928"/>
                <a:ext cx="450" cy="442"/>
                <a:chOff x="864" y="2640"/>
                <a:chExt cx="450" cy="442"/>
              </a:xfrm>
            </p:grpSpPr>
            <p:sp>
              <p:nvSpPr>
                <p:cNvPr id="155700" name="Oval 52"/>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01" name="Rectangle 53"/>
                <p:cNvSpPr>
                  <a:spLocks noChangeArrowheads="1"/>
                </p:cNvSpPr>
                <p:nvPr/>
              </p:nvSpPr>
              <p:spPr bwMode="auto">
                <a:xfrm>
                  <a:off x="864" y="2640"/>
                  <a:ext cx="450"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13</a:t>
                  </a:r>
                </a:p>
              </p:txBody>
            </p:sp>
          </p:grpSp>
          <p:grpSp>
            <p:nvGrpSpPr>
              <p:cNvPr id="155702" name="Group 54"/>
              <p:cNvGrpSpPr>
                <a:grpSpLocks/>
              </p:cNvGrpSpPr>
              <p:nvPr/>
            </p:nvGrpSpPr>
            <p:grpSpPr bwMode="auto">
              <a:xfrm>
                <a:off x="4512" y="2448"/>
                <a:ext cx="882" cy="922"/>
                <a:chOff x="1632" y="2496"/>
                <a:chExt cx="882" cy="922"/>
              </a:xfrm>
            </p:grpSpPr>
            <p:grpSp>
              <p:nvGrpSpPr>
                <p:cNvPr id="155703" name="Group 55"/>
                <p:cNvGrpSpPr>
                  <a:grpSpLocks/>
                </p:cNvGrpSpPr>
                <p:nvPr/>
              </p:nvGrpSpPr>
              <p:grpSpPr bwMode="auto">
                <a:xfrm>
                  <a:off x="1632" y="2496"/>
                  <a:ext cx="450" cy="442"/>
                  <a:chOff x="864" y="2640"/>
                  <a:chExt cx="450" cy="442"/>
                </a:xfrm>
              </p:grpSpPr>
              <p:sp>
                <p:nvSpPr>
                  <p:cNvPr id="155704" name="Oval 56"/>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05" name="Rectangle 57"/>
                  <p:cNvSpPr>
                    <a:spLocks noChangeArrowheads="1"/>
                  </p:cNvSpPr>
                  <p:nvPr/>
                </p:nvSpPr>
                <p:spPr bwMode="auto">
                  <a:xfrm>
                    <a:off x="864" y="2640"/>
                    <a:ext cx="450"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24</a:t>
                    </a:r>
                  </a:p>
                </p:txBody>
              </p:sp>
            </p:grpSp>
            <p:grpSp>
              <p:nvGrpSpPr>
                <p:cNvPr id="155706" name="Group 58"/>
                <p:cNvGrpSpPr>
                  <a:grpSpLocks/>
                </p:cNvGrpSpPr>
                <p:nvPr/>
              </p:nvGrpSpPr>
              <p:grpSpPr bwMode="auto">
                <a:xfrm>
                  <a:off x="2064" y="2976"/>
                  <a:ext cx="450" cy="442"/>
                  <a:chOff x="864" y="2640"/>
                  <a:chExt cx="450" cy="442"/>
                </a:xfrm>
              </p:grpSpPr>
              <p:sp>
                <p:nvSpPr>
                  <p:cNvPr id="155707" name="Oval 59"/>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08" name="Rectangle 60"/>
                  <p:cNvSpPr>
                    <a:spLocks noChangeArrowheads="1"/>
                  </p:cNvSpPr>
                  <p:nvPr/>
                </p:nvSpPr>
                <p:spPr bwMode="auto">
                  <a:xfrm>
                    <a:off x="864" y="2640"/>
                    <a:ext cx="450"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37</a:t>
                    </a:r>
                  </a:p>
                </p:txBody>
              </p:sp>
            </p:grpSp>
            <p:sp>
              <p:nvSpPr>
                <p:cNvPr id="155709" name="Line 61"/>
                <p:cNvSpPr>
                  <a:spLocks noChangeShapeType="1"/>
                </p:cNvSpPr>
                <p:nvPr/>
              </p:nvSpPr>
              <p:spPr bwMode="auto">
                <a:xfrm>
                  <a:off x="1968" y="2880"/>
                  <a:ext cx="192" cy="192"/>
                </a:xfrm>
                <a:prstGeom prst="line">
                  <a:avLst/>
                </a:prstGeom>
                <a:noFill/>
                <a:ln w="28575">
                  <a:solidFill>
                    <a:schemeClr val="tx1"/>
                  </a:solidFill>
                  <a:round/>
                  <a:headEnd/>
                  <a:tailEnd/>
                </a:ln>
                <a:effectLst/>
              </p:spPr>
              <p:txBody>
                <a:bodyPr wrap="none">
                  <a:spAutoFit/>
                </a:bodyPr>
                <a:lstStyle/>
                <a:p>
                  <a:endParaRPr lang="zh-CN" altLang="en-US"/>
                </a:p>
              </p:txBody>
            </p:sp>
          </p:grpSp>
          <p:sp>
            <p:nvSpPr>
              <p:cNvPr id="155710" name="Line 62"/>
              <p:cNvSpPr>
                <a:spLocks noChangeShapeType="1"/>
              </p:cNvSpPr>
              <p:nvPr/>
            </p:nvSpPr>
            <p:spPr bwMode="auto">
              <a:xfrm flipH="1">
                <a:off x="4320" y="2832"/>
                <a:ext cx="240" cy="192"/>
              </a:xfrm>
              <a:prstGeom prst="line">
                <a:avLst/>
              </a:prstGeom>
              <a:noFill/>
              <a:ln w="28575">
                <a:solidFill>
                  <a:schemeClr val="tx1"/>
                </a:solidFill>
                <a:round/>
                <a:headEnd/>
                <a:tailEnd/>
              </a:ln>
              <a:effectLst/>
            </p:spPr>
            <p:txBody>
              <a:bodyPr wrap="none">
                <a:spAutoFit/>
              </a:bodyPr>
              <a:lstStyle/>
              <a:p>
                <a:endParaRPr lang="zh-CN" altLang="en-US"/>
              </a:p>
            </p:txBody>
          </p:sp>
        </p:grpSp>
        <p:sp>
          <p:nvSpPr>
            <p:cNvPr id="155711" name="Line 63"/>
            <p:cNvSpPr>
              <a:spLocks noChangeShapeType="1"/>
            </p:cNvSpPr>
            <p:nvPr/>
          </p:nvSpPr>
          <p:spPr bwMode="auto">
            <a:xfrm>
              <a:off x="5136" y="3360"/>
              <a:ext cx="144" cy="240"/>
            </a:xfrm>
            <a:prstGeom prst="line">
              <a:avLst/>
            </a:prstGeom>
            <a:noFill/>
            <a:ln w="38100">
              <a:solidFill>
                <a:schemeClr val="tx1"/>
              </a:solidFill>
              <a:round/>
              <a:headEnd/>
              <a:tailEnd/>
            </a:ln>
            <a:effectLst/>
          </p:spPr>
          <p:txBody>
            <a:bodyPr wrap="none">
              <a:spAutoFit/>
            </a:bodyPr>
            <a:lstStyle/>
            <a:p>
              <a:endParaRPr lang="zh-CN" altLang="en-US"/>
            </a:p>
          </p:txBody>
        </p:sp>
      </p:grpSp>
      <p:sp>
        <p:nvSpPr>
          <p:cNvPr id="155712" name="AutoShape 64"/>
          <p:cNvSpPr>
            <a:spLocks noChangeArrowheads="1"/>
          </p:cNvSpPr>
          <p:nvPr/>
        </p:nvSpPr>
        <p:spPr bwMode="auto">
          <a:xfrm flipH="1">
            <a:off x="4419600" y="5470525"/>
            <a:ext cx="533400" cy="457200"/>
          </a:xfrm>
          <a:prstGeom prst="curvedDownArrow">
            <a:avLst>
              <a:gd name="adj1" fmla="val 15626"/>
              <a:gd name="adj2" fmla="val 53823"/>
              <a:gd name="adj3" fmla="val 38542"/>
            </a:avLst>
          </a:prstGeom>
          <a:solidFill>
            <a:srgbClr val="FF0000"/>
          </a:solidFill>
          <a:ln w="9525">
            <a:solidFill>
              <a:schemeClr val="tx1"/>
            </a:solidFill>
            <a:miter lim="800000"/>
            <a:headEnd/>
            <a:tailEnd/>
          </a:ln>
          <a:effectLst/>
        </p:spPr>
        <p:txBody>
          <a:bodyPr anchor="ctr">
            <a:spAutoFit/>
          </a:bodyPr>
          <a:lstStyle/>
          <a:p>
            <a:endParaRPr lang="zh-CN" altLang="en-US"/>
          </a:p>
        </p:txBody>
      </p:sp>
      <p:sp>
        <p:nvSpPr>
          <p:cNvPr id="155713" name="AutoShape 65"/>
          <p:cNvSpPr>
            <a:spLocks noChangeArrowheads="1"/>
          </p:cNvSpPr>
          <p:nvPr/>
        </p:nvSpPr>
        <p:spPr bwMode="auto">
          <a:xfrm>
            <a:off x="7467600" y="2727325"/>
            <a:ext cx="152400" cy="533400"/>
          </a:xfrm>
          <a:prstGeom prst="downArrow">
            <a:avLst>
              <a:gd name="adj1" fmla="val 50000"/>
              <a:gd name="adj2" fmla="val 87500"/>
            </a:avLst>
          </a:prstGeom>
          <a:solidFill>
            <a:srgbClr val="277D33"/>
          </a:solidFill>
          <a:ln w="9525">
            <a:solidFill>
              <a:srgbClr val="277D33"/>
            </a:solidFill>
            <a:miter lim="800000"/>
            <a:headEnd/>
            <a:tailEnd/>
          </a:ln>
          <a:effectLst/>
        </p:spPr>
        <p:txBody>
          <a:bodyPr anchor="ctr">
            <a:spAutoFit/>
          </a:bodyPr>
          <a:lstStyle/>
          <a:p>
            <a:endParaRPr lang="zh-CN" altLang="en-US"/>
          </a:p>
        </p:txBody>
      </p:sp>
      <p:grpSp>
        <p:nvGrpSpPr>
          <p:cNvPr id="155714" name="Group 66"/>
          <p:cNvGrpSpPr>
            <a:grpSpLocks/>
          </p:cNvGrpSpPr>
          <p:nvPr/>
        </p:nvGrpSpPr>
        <p:grpSpPr bwMode="auto">
          <a:xfrm>
            <a:off x="6248400" y="3413125"/>
            <a:ext cx="2419350" cy="3124200"/>
            <a:chOff x="4236" y="2064"/>
            <a:chExt cx="1524" cy="1968"/>
          </a:xfrm>
        </p:grpSpPr>
        <p:grpSp>
          <p:nvGrpSpPr>
            <p:cNvPr id="155715" name="Group 67"/>
            <p:cNvGrpSpPr>
              <a:grpSpLocks/>
            </p:cNvGrpSpPr>
            <p:nvPr/>
          </p:nvGrpSpPr>
          <p:grpSpPr bwMode="auto">
            <a:xfrm>
              <a:off x="4992" y="3504"/>
              <a:ext cx="480" cy="528"/>
              <a:chOff x="4800" y="3792"/>
              <a:chExt cx="480" cy="528"/>
            </a:xfrm>
          </p:grpSpPr>
          <p:grpSp>
            <p:nvGrpSpPr>
              <p:cNvPr id="155716" name="Group 68"/>
              <p:cNvGrpSpPr>
                <a:grpSpLocks/>
              </p:cNvGrpSpPr>
              <p:nvPr/>
            </p:nvGrpSpPr>
            <p:grpSpPr bwMode="auto">
              <a:xfrm>
                <a:off x="4800" y="3878"/>
                <a:ext cx="372" cy="442"/>
                <a:chOff x="864" y="2640"/>
                <a:chExt cx="425" cy="442"/>
              </a:xfrm>
            </p:grpSpPr>
            <p:sp>
              <p:nvSpPr>
                <p:cNvPr id="155717" name="Oval 69"/>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18" name="Rectangle 70"/>
                <p:cNvSpPr>
                  <a:spLocks noChangeArrowheads="1"/>
                </p:cNvSpPr>
                <p:nvPr/>
              </p:nvSpPr>
              <p:spPr bwMode="auto">
                <a:xfrm>
                  <a:off x="864" y="2640"/>
                  <a:ext cx="425"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53</a:t>
                  </a:r>
                </a:p>
              </p:txBody>
            </p:sp>
          </p:grpSp>
          <p:sp>
            <p:nvSpPr>
              <p:cNvPr id="155719" name="Line 71"/>
              <p:cNvSpPr>
                <a:spLocks noChangeShapeType="1"/>
              </p:cNvSpPr>
              <p:nvPr/>
            </p:nvSpPr>
            <p:spPr bwMode="auto">
              <a:xfrm flipH="1">
                <a:off x="5088" y="3792"/>
                <a:ext cx="192" cy="240"/>
              </a:xfrm>
              <a:prstGeom prst="line">
                <a:avLst/>
              </a:prstGeom>
              <a:noFill/>
              <a:ln w="38100">
                <a:solidFill>
                  <a:schemeClr val="tx1"/>
                </a:solidFill>
                <a:round/>
                <a:headEnd/>
                <a:tailEnd/>
              </a:ln>
              <a:effectLst/>
            </p:spPr>
            <p:txBody>
              <a:bodyPr wrap="none">
                <a:spAutoFit/>
              </a:bodyPr>
              <a:lstStyle/>
              <a:p>
                <a:endParaRPr lang="zh-CN" altLang="en-US"/>
              </a:p>
            </p:txBody>
          </p:sp>
        </p:grpSp>
        <p:grpSp>
          <p:nvGrpSpPr>
            <p:cNvPr id="155720" name="Group 72"/>
            <p:cNvGrpSpPr>
              <a:grpSpLocks/>
            </p:cNvGrpSpPr>
            <p:nvPr/>
          </p:nvGrpSpPr>
          <p:grpSpPr bwMode="auto">
            <a:xfrm>
              <a:off x="4236" y="2064"/>
              <a:ext cx="1524" cy="1450"/>
              <a:chOff x="4080" y="2496"/>
              <a:chExt cx="1524" cy="1450"/>
            </a:xfrm>
          </p:grpSpPr>
          <p:grpSp>
            <p:nvGrpSpPr>
              <p:cNvPr id="155721" name="Group 73"/>
              <p:cNvGrpSpPr>
                <a:grpSpLocks/>
              </p:cNvGrpSpPr>
              <p:nvPr/>
            </p:nvGrpSpPr>
            <p:grpSpPr bwMode="auto">
              <a:xfrm>
                <a:off x="5232" y="3504"/>
                <a:ext cx="372" cy="442"/>
                <a:chOff x="864" y="2640"/>
                <a:chExt cx="425" cy="442"/>
              </a:xfrm>
            </p:grpSpPr>
            <p:sp>
              <p:nvSpPr>
                <p:cNvPr id="155722" name="Oval 74"/>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23" name="Rectangle 75"/>
                <p:cNvSpPr>
                  <a:spLocks noChangeArrowheads="1"/>
                </p:cNvSpPr>
                <p:nvPr/>
              </p:nvSpPr>
              <p:spPr bwMode="auto">
                <a:xfrm>
                  <a:off x="864" y="2640"/>
                  <a:ext cx="425"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90</a:t>
                  </a:r>
                </a:p>
              </p:txBody>
            </p:sp>
          </p:grpSp>
          <p:grpSp>
            <p:nvGrpSpPr>
              <p:cNvPr id="155724" name="Group 76"/>
              <p:cNvGrpSpPr>
                <a:grpSpLocks/>
              </p:cNvGrpSpPr>
              <p:nvPr/>
            </p:nvGrpSpPr>
            <p:grpSpPr bwMode="auto">
              <a:xfrm>
                <a:off x="4080" y="2496"/>
                <a:ext cx="1165" cy="922"/>
                <a:chOff x="3984" y="2448"/>
                <a:chExt cx="1410" cy="922"/>
              </a:xfrm>
            </p:grpSpPr>
            <p:grpSp>
              <p:nvGrpSpPr>
                <p:cNvPr id="155725" name="Group 77"/>
                <p:cNvGrpSpPr>
                  <a:grpSpLocks/>
                </p:cNvGrpSpPr>
                <p:nvPr/>
              </p:nvGrpSpPr>
              <p:grpSpPr bwMode="auto">
                <a:xfrm>
                  <a:off x="3984" y="2928"/>
                  <a:ext cx="450" cy="442"/>
                  <a:chOff x="864" y="2640"/>
                  <a:chExt cx="450" cy="442"/>
                </a:xfrm>
              </p:grpSpPr>
              <p:sp>
                <p:nvSpPr>
                  <p:cNvPr id="155726" name="Oval 78"/>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27" name="Rectangle 79"/>
                  <p:cNvSpPr>
                    <a:spLocks noChangeArrowheads="1"/>
                  </p:cNvSpPr>
                  <p:nvPr/>
                </p:nvSpPr>
                <p:spPr bwMode="auto">
                  <a:xfrm>
                    <a:off x="864" y="2640"/>
                    <a:ext cx="450"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13</a:t>
                    </a:r>
                  </a:p>
                </p:txBody>
              </p:sp>
            </p:grpSp>
            <p:grpSp>
              <p:nvGrpSpPr>
                <p:cNvPr id="155728" name="Group 80"/>
                <p:cNvGrpSpPr>
                  <a:grpSpLocks/>
                </p:cNvGrpSpPr>
                <p:nvPr/>
              </p:nvGrpSpPr>
              <p:grpSpPr bwMode="auto">
                <a:xfrm>
                  <a:off x="4512" y="2448"/>
                  <a:ext cx="882" cy="922"/>
                  <a:chOff x="1632" y="2496"/>
                  <a:chExt cx="882" cy="922"/>
                </a:xfrm>
              </p:grpSpPr>
              <p:grpSp>
                <p:nvGrpSpPr>
                  <p:cNvPr id="155729" name="Group 81"/>
                  <p:cNvGrpSpPr>
                    <a:grpSpLocks/>
                  </p:cNvGrpSpPr>
                  <p:nvPr/>
                </p:nvGrpSpPr>
                <p:grpSpPr bwMode="auto">
                  <a:xfrm>
                    <a:off x="1632" y="2496"/>
                    <a:ext cx="450" cy="442"/>
                    <a:chOff x="864" y="2640"/>
                    <a:chExt cx="450" cy="442"/>
                  </a:xfrm>
                </p:grpSpPr>
                <p:sp>
                  <p:nvSpPr>
                    <p:cNvPr id="155730" name="Oval 82"/>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31" name="Rectangle 83"/>
                    <p:cNvSpPr>
                      <a:spLocks noChangeArrowheads="1"/>
                    </p:cNvSpPr>
                    <p:nvPr/>
                  </p:nvSpPr>
                  <p:spPr bwMode="auto">
                    <a:xfrm>
                      <a:off x="864" y="2640"/>
                      <a:ext cx="450"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24</a:t>
                      </a:r>
                    </a:p>
                  </p:txBody>
                </p:sp>
              </p:grpSp>
              <p:grpSp>
                <p:nvGrpSpPr>
                  <p:cNvPr id="155732" name="Group 84"/>
                  <p:cNvGrpSpPr>
                    <a:grpSpLocks/>
                  </p:cNvGrpSpPr>
                  <p:nvPr/>
                </p:nvGrpSpPr>
                <p:grpSpPr bwMode="auto">
                  <a:xfrm>
                    <a:off x="2064" y="2976"/>
                    <a:ext cx="450" cy="442"/>
                    <a:chOff x="864" y="2640"/>
                    <a:chExt cx="450" cy="442"/>
                  </a:xfrm>
                </p:grpSpPr>
                <p:sp>
                  <p:nvSpPr>
                    <p:cNvPr id="155733" name="Oval 85"/>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34" name="Rectangle 86"/>
                    <p:cNvSpPr>
                      <a:spLocks noChangeArrowheads="1"/>
                    </p:cNvSpPr>
                    <p:nvPr/>
                  </p:nvSpPr>
                  <p:spPr bwMode="auto">
                    <a:xfrm>
                      <a:off x="864" y="2640"/>
                      <a:ext cx="450"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37</a:t>
                      </a:r>
                    </a:p>
                  </p:txBody>
                </p:sp>
              </p:grpSp>
              <p:sp>
                <p:nvSpPr>
                  <p:cNvPr id="155735" name="Line 87"/>
                  <p:cNvSpPr>
                    <a:spLocks noChangeShapeType="1"/>
                  </p:cNvSpPr>
                  <p:nvPr/>
                </p:nvSpPr>
                <p:spPr bwMode="auto">
                  <a:xfrm>
                    <a:off x="1968" y="2880"/>
                    <a:ext cx="192" cy="192"/>
                  </a:xfrm>
                  <a:prstGeom prst="line">
                    <a:avLst/>
                  </a:prstGeom>
                  <a:noFill/>
                  <a:ln w="28575">
                    <a:solidFill>
                      <a:schemeClr val="tx1"/>
                    </a:solidFill>
                    <a:round/>
                    <a:headEnd/>
                    <a:tailEnd/>
                  </a:ln>
                  <a:effectLst/>
                </p:spPr>
                <p:txBody>
                  <a:bodyPr wrap="none">
                    <a:spAutoFit/>
                  </a:bodyPr>
                  <a:lstStyle/>
                  <a:p>
                    <a:endParaRPr lang="zh-CN" altLang="en-US"/>
                  </a:p>
                </p:txBody>
              </p:sp>
            </p:grpSp>
            <p:sp>
              <p:nvSpPr>
                <p:cNvPr id="155736" name="Line 88"/>
                <p:cNvSpPr>
                  <a:spLocks noChangeShapeType="1"/>
                </p:cNvSpPr>
                <p:nvPr/>
              </p:nvSpPr>
              <p:spPr bwMode="auto">
                <a:xfrm flipH="1">
                  <a:off x="4320" y="2832"/>
                  <a:ext cx="240" cy="192"/>
                </a:xfrm>
                <a:prstGeom prst="line">
                  <a:avLst/>
                </a:prstGeom>
                <a:noFill/>
                <a:ln w="28575">
                  <a:solidFill>
                    <a:schemeClr val="tx1"/>
                  </a:solidFill>
                  <a:round/>
                  <a:headEnd/>
                  <a:tailEnd/>
                </a:ln>
                <a:effectLst/>
              </p:spPr>
              <p:txBody>
                <a:bodyPr wrap="none">
                  <a:spAutoFit/>
                </a:bodyPr>
                <a:lstStyle/>
                <a:p>
                  <a:endParaRPr lang="zh-CN" altLang="en-US"/>
                </a:p>
              </p:txBody>
            </p:sp>
          </p:grpSp>
          <p:sp>
            <p:nvSpPr>
              <p:cNvPr id="155737" name="Line 89"/>
              <p:cNvSpPr>
                <a:spLocks noChangeShapeType="1"/>
              </p:cNvSpPr>
              <p:nvPr/>
            </p:nvSpPr>
            <p:spPr bwMode="auto">
              <a:xfrm>
                <a:off x="5136" y="3360"/>
                <a:ext cx="144" cy="240"/>
              </a:xfrm>
              <a:prstGeom prst="line">
                <a:avLst/>
              </a:prstGeom>
              <a:noFill/>
              <a:ln w="38100">
                <a:solidFill>
                  <a:schemeClr val="tx1"/>
                </a:solidFill>
                <a:round/>
                <a:headEnd/>
                <a:tailEnd/>
              </a:ln>
              <a:effectLst/>
            </p:spPr>
            <p:txBody>
              <a:bodyPr wrap="none">
                <a:spAutoFit/>
              </a:bodyPr>
              <a:lstStyle/>
              <a:p>
                <a:endParaRPr lang="zh-CN" altLang="en-US"/>
              </a:p>
            </p:txBody>
          </p:sp>
        </p:grpSp>
      </p:grpSp>
      <p:sp>
        <p:nvSpPr>
          <p:cNvPr id="155738" name="AutoShape 90"/>
          <p:cNvSpPr>
            <a:spLocks noChangeArrowheads="1"/>
          </p:cNvSpPr>
          <p:nvPr/>
        </p:nvSpPr>
        <p:spPr bwMode="auto">
          <a:xfrm>
            <a:off x="8153400" y="5851525"/>
            <a:ext cx="381000" cy="533400"/>
          </a:xfrm>
          <a:prstGeom prst="curvedDownArrow">
            <a:avLst>
              <a:gd name="adj1" fmla="val 20000"/>
              <a:gd name="adj2" fmla="val 40000"/>
              <a:gd name="adj3" fmla="val 46667"/>
            </a:avLst>
          </a:prstGeom>
          <a:solidFill>
            <a:srgbClr val="FF0000"/>
          </a:solidFill>
          <a:ln w="9525">
            <a:solidFill>
              <a:schemeClr val="tx1"/>
            </a:solidFill>
            <a:miter lim="800000"/>
            <a:headEnd/>
            <a:tailEnd/>
          </a:ln>
          <a:effectLst/>
        </p:spPr>
        <p:txBody>
          <a:bodyPr anchor="ctr">
            <a:spAutoFit/>
          </a:bodyPr>
          <a:lstStyle/>
          <a:p>
            <a:endParaRPr lang="zh-CN" altLang="en-US"/>
          </a:p>
        </p:txBody>
      </p:sp>
      <p:sp>
        <p:nvSpPr>
          <p:cNvPr id="155739" name="AutoShape 91"/>
          <p:cNvSpPr>
            <a:spLocks noChangeArrowheads="1"/>
          </p:cNvSpPr>
          <p:nvPr/>
        </p:nvSpPr>
        <p:spPr bwMode="auto">
          <a:xfrm>
            <a:off x="5638800" y="5165725"/>
            <a:ext cx="533400" cy="152400"/>
          </a:xfrm>
          <a:prstGeom prst="leftArrow">
            <a:avLst>
              <a:gd name="adj1" fmla="val 50000"/>
              <a:gd name="adj2" fmla="val 87500"/>
            </a:avLst>
          </a:prstGeom>
          <a:solidFill>
            <a:srgbClr val="277D33"/>
          </a:solidFill>
          <a:ln w="9525">
            <a:solidFill>
              <a:srgbClr val="277D33"/>
            </a:solidFill>
            <a:miter lim="800000"/>
            <a:headEnd/>
            <a:tailEnd/>
          </a:ln>
          <a:effectLst/>
        </p:spPr>
        <p:txBody>
          <a:bodyPr anchor="ctr">
            <a:spAutoFit/>
          </a:bodyPr>
          <a:lstStyle/>
          <a:p>
            <a:endParaRPr lang="zh-CN" altLang="en-US"/>
          </a:p>
        </p:txBody>
      </p:sp>
      <p:grpSp>
        <p:nvGrpSpPr>
          <p:cNvPr id="155740" name="Group 92"/>
          <p:cNvGrpSpPr>
            <a:grpSpLocks/>
          </p:cNvGrpSpPr>
          <p:nvPr/>
        </p:nvGrpSpPr>
        <p:grpSpPr bwMode="auto">
          <a:xfrm>
            <a:off x="3124200" y="3336925"/>
            <a:ext cx="2952750" cy="3292475"/>
            <a:chOff x="1968" y="2016"/>
            <a:chExt cx="1860" cy="2074"/>
          </a:xfrm>
        </p:grpSpPr>
        <p:grpSp>
          <p:nvGrpSpPr>
            <p:cNvPr id="155741" name="Group 93"/>
            <p:cNvGrpSpPr>
              <a:grpSpLocks/>
            </p:cNvGrpSpPr>
            <p:nvPr/>
          </p:nvGrpSpPr>
          <p:grpSpPr bwMode="auto">
            <a:xfrm>
              <a:off x="3456" y="3648"/>
              <a:ext cx="372" cy="442"/>
              <a:chOff x="864" y="2640"/>
              <a:chExt cx="425" cy="442"/>
            </a:xfrm>
          </p:grpSpPr>
          <p:sp>
            <p:nvSpPr>
              <p:cNvPr id="155742" name="Oval 94"/>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43" name="Rectangle 95"/>
              <p:cNvSpPr>
                <a:spLocks noChangeArrowheads="1"/>
              </p:cNvSpPr>
              <p:nvPr/>
            </p:nvSpPr>
            <p:spPr bwMode="auto">
              <a:xfrm>
                <a:off x="864" y="2640"/>
                <a:ext cx="425"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90</a:t>
                </a:r>
              </a:p>
            </p:txBody>
          </p:sp>
        </p:grpSp>
        <p:grpSp>
          <p:nvGrpSpPr>
            <p:cNvPr id="155744" name="Group 96"/>
            <p:cNvGrpSpPr>
              <a:grpSpLocks/>
            </p:cNvGrpSpPr>
            <p:nvPr/>
          </p:nvGrpSpPr>
          <p:grpSpPr bwMode="auto">
            <a:xfrm>
              <a:off x="1968" y="2016"/>
              <a:ext cx="1524" cy="1450"/>
              <a:chOff x="4080" y="2496"/>
              <a:chExt cx="1524" cy="1450"/>
            </a:xfrm>
          </p:grpSpPr>
          <p:grpSp>
            <p:nvGrpSpPr>
              <p:cNvPr id="155745" name="Group 97"/>
              <p:cNvGrpSpPr>
                <a:grpSpLocks/>
              </p:cNvGrpSpPr>
              <p:nvPr/>
            </p:nvGrpSpPr>
            <p:grpSpPr bwMode="auto">
              <a:xfrm>
                <a:off x="5232" y="3504"/>
                <a:ext cx="372" cy="442"/>
                <a:chOff x="864" y="2640"/>
                <a:chExt cx="425" cy="442"/>
              </a:xfrm>
            </p:grpSpPr>
            <p:sp>
              <p:nvSpPr>
                <p:cNvPr id="155746" name="Oval 98"/>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47" name="Rectangle 99"/>
                <p:cNvSpPr>
                  <a:spLocks noChangeArrowheads="1"/>
                </p:cNvSpPr>
                <p:nvPr/>
              </p:nvSpPr>
              <p:spPr bwMode="auto">
                <a:xfrm>
                  <a:off x="864" y="2640"/>
                  <a:ext cx="425"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53</a:t>
                  </a:r>
                </a:p>
              </p:txBody>
            </p:sp>
          </p:grpSp>
          <p:grpSp>
            <p:nvGrpSpPr>
              <p:cNvPr id="155748" name="Group 100"/>
              <p:cNvGrpSpPr>
                <a:grpSpLocks/>
              </p:cNvGrpSpPr>
              <p:nvPr/>
            </p:nvGrpSpPr>
            <p:grpSpPr bwMode="auto">
              <a:xfrm>
                <a:off x="4080" y="2496"/>
                <a:ext cx="1165" cy="922"/>
                <a:chOff x="3984" y="2448"/>
                <a:chExt cx="1410" cy="922"/>
              </a:xfrm>
            </p:grpSpPr>
            <p:grpSp>
              <p:nvGrpSpPr>
                <p:cNvPr id="155749" name="Group 101"/>
                <p:cNvGrpSpPr>
                  <a:grpSpLocks/>
                </p:cNvGrpSpPr>
                <p:nvPr/>
              </p:nvGrpSpPr>
              <p:grpSpPr bwMode="auto">
                <a:xfrm>
                  <a:off x="3984" y="2928"/>
                  <a:ext cx="450" cy="442"/>
                  <a:chOff x="864" y="2640"/>
                  <a:chExt cx="450" cy="442"/>
                </a:xfrm>
              </p:grpSpPr>
              <p:sp>
                <p:nvSpPr>
                  <p:cNvPr id="155750" name="Oval 102"/>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51" name="Rectangle 103"/>
                  <p:cNvSpPr>
                    <a:spLocks noChangeArrowheads="1"/>
                  </p:cNvSpPr>
                  <p:nvPr/>
                </p:nvSpPr>
                <p:spPr bwMode="auto">
                  <a:xfrm>
                    <a:off x="864" y="2640"/>
                    <a:ext cx="450"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13</a:t>
                    </a:r>
                  </a:p>
                </p:txBody>
              </p:sp>
            </p:grpSp>
            <p:grpSp>
              <p:nvGrpSpPr>
                <p:cNvPr id="155752" name="Group 104"/>
                <p:cNvGrpSpPr>
                  <a:grpSpLocks/>
                </p:cNvGrpSpPr>
                <p:nvPr/>
              </p:nvGrpSpPr>
              <p:grpSpPr bwMode="auto">
                <a:xfrm>
                  <a:off x="4512" y="2448"/>
                  <a:ext cx="882" cy="922"/>
                  <a:chOff x="1632" y="2496"/>
                  <a:chExt cx="882" cy="922"/>
                </a:xfrm>
              </p:grpSpPr>
              <p:grpSp>
                <p:nvGrpSpPr>
                  <p:cNvPr id="155753" name="Group 105"/>
                  <p:cNvGrpSpPr>
                    <a:grpSpLocks/>
                  </p:cNvGrpSpPr>
                  <p:nvPr/>
                </p:nvGrpSpPr>
                <p:grpSpPr bwMode="auto">
                  <a:xfrm>
                    <a:off x="1632" y="2496"/>
                    <a:ext cx="450" cy="442"/>
                    <a:chOff x="864" y="2640"/>
                    <a:chExt cx="450" cy="442"/>
                  </a:xfrm>
                </p:grpSpPr>
                <p:sp>
                  <p:nvSpPr>
                    <p:cNvPr id="155754" name="Oval 106"/>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55" name="Rectangle 107"/>
                    <p:cNvSpPr>
                      <a:spLocks noChangeArrowheads="1"/>
                    </p:cNvSpPr>
                    <p:nvPr/>
                  </p:nvSpPr>
                  <p:spPr bwMode="auto">
                    <a:xfrm>
                      <a:off x="864" y="2640"/>
                      <a:ext cx="450"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24</a:t>
                      </a:r>
                    </a:p>
                  </p:txBody>
                </p:sp>
              </p:grpSp>
              <p:grpSp>
                <p:nvGrpSpPr>
                  <p:cNvPr id="155756" name="Group 108"/>
                  <p:cNvGrpSpPr>
                    <a:grpSpLocks/>
                  </p:cNvGrpSpPr>
                  <p:nvPr/>
                </p:nvGrpSpPr>
                <p:grpSpPr bwMode="auto">
                  <a:xfrm>
                    <a:off x="2064" y="2976"/>
                    <a:ext cx="450" cy="442"/>
                    <a:chOff x="864" y="2640"/>
                    <a:chExt cx="450" cy="442"/>
                  </a:xfrm>
                </p:grpSpPr>
                <p:sp>
                  <p:nvSpPr>
                    <p:cNvPr id="155757" name="Oval 109"/>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58" name="Rectangle 110"/>
                    <p:cNvSpPr>
                      <a:spLocks noChangeArrowheads="1"/>
                    </p:cNvSpPr>
                    <p:nvPr/>
                  </p:nvSpPr>
                  <p:spPr bwMode="auto">
                    <a:xfrm>
                      <a:off x="864" y="2640"/>
                      <a:ext cx="450"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37</a:t>
                      </a:r>
                    </a:p>
                  </p:txBody>
                </p:sp>
              </p:grpSp>
              <p:sp>
                <p:nvSpPr>
                  <p:cNvPr id="155759" name="Line 111"/>
                  <p:cNvSpPr>
                    <a:spLocks noChangeShapeType="1"/>
                  </p:cNvSpPr>
                  <p:nvPr/>
                </p:nvSpPr>
                <p:spPr bwMode="auto">
                  <a:xfrm>
                    <a:off x="1968" y="2880"/>
                    <a:ext cx="192" cy="192"/>
                  </a:xfrm>
                  <a:prstGeom prst="line">
                    <a:avLst/>
                  </a:prstGeom>
                  <a:noFill/>
                  <a:ln w="28575">
                    <a:solidFill>
                      <a:schemeClr val="tx1"/>
                    </a:solidFill>
                    <a:round/>
                    <a:headEnd/>
                    <a:tailEnd/>
                  </a:ln>
                  <a:effectLst/>
                </p:spPr>
                <p:txBody>
                  <a:bodyPr wrap="none">
                    <a:spAutoFit/>
                  </a:bodyPr>
                  <a:lstStyle/>
                  <a:p>
                    <a:endParaRPr lang="zh-CN" altLang="en-US"/>
                  </a:p>
                </p:txBody>
              </p:sp>
            </p:grpSp>
            <p:sp>
              <p:nvSpPr>
                <p:cNvPr id="155760" name="Line 112"/>
                <p:cNvSpPr>
                  <a:spLocks noChangeShapeType="1"/>
                </p:cNvSpPr>
                <p:nvPr/>
              </p:nvSpPr>
              <p:spPr bwMode="auto">
                <a:xfrm flipH="1">
                  <a:off x="4320" y="2832"/>
                  <a:ext cx="240" cy="192"/>
                </a:xfrm>
                <a:prstGeom prst="line">
                  <a:avLst/>
                </a:prstGeom>
                <a:noFill/>
                <a:ln w="28575">
                  <a:solidFill>
                    <a:schemeClr val="tx1"/>
                  </a:solidFill>
                  <a:round/>
                  <a:headEnd/>
                  <a:tailEnd/>
                </a:ln>
                <a:effectLst/>
              </p:spPr>
              <p:txBody>
                <a:bodyPr wrap="none">
                  <a:spAutoFit/>
                </a:bodyPr>
                <a:lstStyle/>
                <a:p>
                  <a:endParaRPr lang="zh-CN" altLang="en-US"/>
                </a:p>
              </p:txBody>
            </p:sp>
          </p:grpSp>
          <p:sp>
            <p:nvSpPr>
              <p:cNvPr id="155761" name="Line 113"/>
              <p:cNvSpPr>
                <a:spLocks noChangeShapeType="1"/>
              </p:cNvSpPr>
              <p:nvPr/>
            </p:nvSpPr>
            <p:spPr bwMode="auto">
              <a:xfrm>
                <a:off x="5136" y="3360"/>
                <a:ext cx="144" cy="240"/>
              </a:xfrm>
              <a:prstGeom prst="line">
                <a:avLst/>
              </a:prstGeom>
              <a:noFill/>
              <a:ln w="38100">
                <a:solidFill>
                  <a:schemeClr val="tx1"/>
                </a:solidFill>
                <a:round/>
                <a:headEnd/>
                <a:tailEnd/>
              </a:ln>
              <a:effectLst/>
            </p:spPr>
            <p:txBody>
              <a:bodyPr wrap="none">
                <a:spAutoFit/>
              </a:bodyPr>
              <a:lstStyle/>
              <a:p>
                <a:endParaRPr lang="zh-CN" altLang="en-US"/>
              </a:p>
            </p:txBody>
          </p:sp>
        </p:grpSp>
        <p:sp>
          <p:nvSpPr>
            <p:cNvPr id="155762" name="Line 114"/>
            <p:cNvSpPr>
              <a:spLocks noChangeShapeType="1"/>
            </p:cNvSpPr>
            <p:nvPr/>
          </p:nvSpPr>
          <p:spPr bwMode="auto">
            <a:xfrm>
              <a:off x="3360" y="3408"/>
              <a:ext cx="192" cy="288"/>
            </a:xfrm>
            <a:prstGeom prst="line">
              <a:avLst/>
            </a:prstGeom>
            <a:noFill/>
            <a:ln w="28575">
              <a:solidFill>
                <a:schemeClr val="tx1"/>
              </a:solidFill>
              <a:round/>
              <a:headEnd/>
              <a:tailEnd/>
            </a:ln>
            <a:effectLst/>
          </p:spPr>
          <p:txBody>
            <a:bodyPr>
              <a:spAutoFit/>
            </a:bodyPr>
            <a:lstStyle/>
            <a:p>
              <a:endParaRPr lang="zh-CN" altLang="en-US"/>
            </a:p>
          </p:txBody>
        </p:sp>
      </p:grpSp>
      <p:sp>
        <p:nvSpPr>
          <p:cNvPr id="155763" name="AutoShape 115"/>
          <p:cNvSpPr>
            <a:spLocks noChangeArrowheads="1"/>
          </p:cNvSpPr>
          <p:nvPr/>
        </p:nvSpPr>
        <p:spPr bwMode="auto">
          <a:xfrm>
            <a:off x="2819400" y="5165725"/>
            <a:ext cx="533400" cy="152400"/>
          </a:xfrm>
          <a:prstGeom prst="leftArrow">
            <a:avLst>
              <a:gd name="adj1" fmla="val 50000"/>
              <a:gd name="adj2" fmla="val 87500"/>
            </a:avLst>
          </a:prstGeom>
          <a:solidFill>
            <a:srgbClr val="277D33"/>
          </a:solidFill>
          <a:ln w="9525">
            <a:solidFill>
              <a:srgbClr val="277D33"/>
            </a:solidFill>
            <a:miter lim="800000"/>
            <a:headEnd/>
            <a:tailEnd/>
          </a:ln>
          <a:effectLst/>
        </p:spPr>
        <p:txBody>
          <a:bodyPr anchor="ctr">
            <a:spAutoFit/>
          </a:bodyPr>
          <a:lstStyle/>
          <a:p>
            <a:endParaRPr lang="zh-CN" altLang="en-US"/>
          </a:p>
        </p:txBody>
      </p:sp>
      <p:grpSp>
        <p:nvGrpSpPr>
          <p:cNvPr id="155764" name="Group 116"/>
          <p:cNvGrpSpPr>
            <a:grpSpLocks/>
          </p:cNvGrpSpPr>
          <p:nvPr/>
        </p:nvGrpSpPr>
        <p:grpSpPr bwMode="auto">
          <a:xfrm>
            <a:off x="228600" y="3336925"/>
            <a:ext cx="2419350" cy="2378075"/>
            <a:chOff x="144" y="2016"/>
            <a:chExt cx="1524" cy="1498"/>
          </a:xfrm>
        </p:grpSpPr>
        <p:grpSp>
          <p:nvGrpSpPr>
            <p:cNvPr id="155765" name="Group 117"/>
            <p:cNvGrpSpPr>
              <a:grpSpLocks/>
            </p:cNvGrpSpPr>
            <p:nvPr/>
          </p:nvGrpSpPr>
          <p:grpSpPr bwMode="auto">
            <a:xfrm>
              <a:off x="528" y="3072"/>
              <a:ext cx="384" cy="442"/>
              <a:chOff x="864" y="2640"/>
              <a:chExt cx="384" cy="442"/>
            </a:xfrm>
          </p:grpSpPr>
          <p:sp>
            <p:nvSpPr>
              <p:cNvPr id="155766" name="Oval 118"/>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67" name="Rectangle 119"/>
              <p:cNvSpPr>
                <a:spLocks noChangeArrowheads="1"/>
              </p:cNvSpPr>
              <p:nvPr/>
            </p:nvSpPr>
            <p:spPr bwMode="auto">
              <a:xfrm>
                <a:off x="864" y="2640"/>
                <a:ext cx="372"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37</a:t>
                </a:r>
              </a:p>
            </p:txBody>
          </p:sp>
        </p:grpSp>
        <p:grpSp>
          <p:nvGrpSpPr>
            <p:cNvPr id="155768" name="Group 120"/>
            <p:cNvGrpSpPr>
              <a:grpSpLocks/>
            </p:cNvGrpSpPr>
            <p:nvPr/>
          </p:nvGrpSpPr>
          <p:grpSpPr bwMode="auto">
            <a:xfrm>
              <a:off x="144" y="2016"/>
              <a:ext cx="1524" cy="1450"/>
              <a:chOff x="4080" y="2496"/>
              <a:chExt cx="1524" cy="1450"/>
            </a:xfrm>
          </p:grpSpPr>
          <p:grpSp>
            <p:nvGrpSpPr>
              <p:cNvPr id="155769" name="Group 121"/>
              <p:cNvGrpSpPr>
                <a:grpSpLocks/>
              </p:cNvGrpSpPr>
              <p:nvPr/>
            </p:nvGrpSpPr>
            <p:grpSpPr bwMode="auto">
              <a:xfrm>
                <a:off x="5232" y="3504"/>
                <a:ext cx="372" cy="442"/>
                <a:chOff x="864" y="2640"/>
                <a:chExt cx="425" cy="442"/>
              </a:xfrm>
            </p:grpSpPr>
            <p:sp>
              <p:nvSpPr>
                <p:cNvPr id="155770" name="Oval 122"/>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71" name="Rectangle 123"/>
                <p:cNvSpPr>
                  <a:spLocks noChangeArrowheads="1"/>
                </p:cNvSpPr>
                <p:nvPr/>
              </p:nvSpPr>
              <p:spPr bwMode="auto">
                <a:xfrm>
                  <a:off x="864" y="2640"/>
                  <a:ext cx="425"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90</a:t>
                  </a:r>
                </a:p>
              </p:txBody>
            </p:sp>
          </p:grpSp>
          <p:grpSp>
            <p:nvGrpSpPr>
              <p:cNvPr id="155772" name="Group 124"/>
              <p:cNvGrpSpPr>
                <a:grpSpLocks/>
              </p:cNvGrpSpPr>
              <p:nvPr/>
            </p:nvGrpSpPr>
            <p:grpSpPr bwMode="auto">
              <a:xfrm>
                <a:off x="4080" y="2496"/>
                <a:ext cx="1165" cy="922"/>
                <a:chOff x="3984" y="2448"/>
                <a:chExt cx="1411" cy="922"/>
              </a:xfrm>
            </p:grpSpPr>
            <p:grpSp>
              <p:nvGrpSpPr>
                <p:cNvPr id="155773" name="Group 125"/>
                <p:cNvGrpSpPr>
                  <a:grpSpLocks/>
                </p:cNvGrpSpPr>
                <p:nvPr/>
              </p:nvGrpSpPr>
              <p:grpSpPr bwMode="auto">
                <a:xfrm>
                  <a:off x="3984" y="2928"/>
                  <a:ext cx="450" cy="442"/>
                  <a:chOff x="864" y="2640"/>
                  <a:chExt cx="450" cy="442"/>
                </a:xfrm>
              </p:grpSpPr>
              <p:sp>
                <p:nvSpPr>
                  <p:cNvPr id="155774" name="Oval 126"/>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75" name="Rectangle 127"/>
                  <p:cNvSpPr>
                    <a:spLocks noChangeArrowheads="1"/>
                  </p:cNvSpPr>
                  <p:nvPr/>
                </p:nvSpPr>
                <p:spPr bwMode="auto">
                  <a:xfrm>
                    <a:off x="864" y="2640"/>
                    <a:ext cx="450"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13</a:t>
                    </a:r>
                  </a:p>
                </p:txBody>
              </p:sp>
            </p:grpSp>
            <p:grpSp>
              <p:nvGrpSpPr>
                <p:cNvPr id="155776" name="Group 128"/>
                <p:cNvGrpSpPr>
                  <a:grpSpLocks/>
                </p:cNvGrpSpPr>
                <p:nvPr/>
              </p:nvGrpSpPr>
              <p:grpSpPr bwMode="auto">
                <a:xfrm>
                  <a:off x="4512" y="2448"/>
                  <a:ext cx="883" cy="922"/>
                  <a:chOff x="1632" y="2496"/>
                  <a:chExt cx="883" cy="922"/>
                </a:xfrm>
              </p:grpSpPr>
              <p:grpSp>
                <p:nvGrpSpPr>
                  <p:cNvPr id="155777" name="Group 129"/>
                  <p:cNvGrpSpPr>
                    <a:grpSpLocks/>
                  </p:cNvGrpSpPr>
                  <p:nvPr/>
                </p:nvGrpSpPr>
                <p:grpSpPr bwMode="auto">
                  <a:xfrm>
                    <a:off x="1632" y="2496"/>
                    <a:ext cx="450" cy="442"/>
                    <a:chOff x="864" y="2640"/>
                    <a:chExt cx="450" cy="442"/>
                  </a:xfrm>
                </p:grpSpPr>
                <p:sp>
                  <p:nvSpPr>
                    <p:cNvPr id="155778" name="Oval 130"/>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79" name="Rectangle 131"/>
                    <p:cNvSpPr>
                      <a:spLocks noChangeArrowheads="1"/>
                    </p:cNvSpPr>
                    <p:nvPr/>
                  </p:nvSpPr>
                  <p:spPr bwMode="auto">
                    <a:xfrm>
                      <a:off x="864" y="2640"/>
                      <a:ext cx="450"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24</a:t>
                      </a:r>
                    </a:p>
                  </p:txBody>
                </p:sp>
              </p:grpSp>
              <p:grpSp>
                <p:nvGrpSpPr>
                  <p:cNvPr id="155780" name="Group 132"/>
                  <p:cNvGrpSpPr>
                    <a:grpSpLocks/>
                  </p:cNvGrpSpPr>
                  <p:nvPr/>
                </p:nvGrpSpPr>
                <p:grpSpPr bwMode="auto">
                  <a:xfrm>
                    <a:off x="2064" y="2976"/>
                    <a:ext cx="451" cy="442"/>
                    <a:chOff x="864" y="2640"/>
                    <a:chExt cx="451" cy="442"/>
                  </a:xfrm>
                </p:grpSpPr>
                <p:sp>
                  <p:nvSpPr>
                    <p:cNvPr id="155781" name="Oval 133"/>
                    <p:cNvSpPr>
                      <a:spLocks noChangeArrowheads="1"/>
                    </p:cNvSpPr>
                    <p:nvPr/>
                  </p:nvSpPr>
                  <p:spPr bwMode="auto">
                    <a:xfrm>
                      <a:off x="864" y="2688"/>
                      <a:ext cx="384" cy="384"/>
                    </a:xfrm>
                    <a:prstGeom prst="ellipse">
                      <a:avLst/>
                    </a:prstGeom>
                    <a:solidFill>
                      <a:schemeClr val="accent1"/>
                    </a:solidFill>
                    <a:ln w="9525">
                      <a:solidFill>
                        <a:schemeClr val="tx1"/>
                      </a:solidFill>
                      <a:round/>
                      <a:headEnd/>
                      <a:tailEnd/>
                    </a:ln>
                    <a:effectLst/>
                  </p:spPr>
                  <p:txBody>
                    <a:bodyPr wrap="none" anchor="ctr">
                      <a:spAutoFit/>
                    </a:bodyPr>
                    <a:lstStyle/>
                    <a:p>
                      <a:endParaRPr lang="zh-CN" altLang="en-US"/>
                    </a:p>
                  </p:txBody>
                </p:sp>
                <p:sp>
                  <p:nvSpPr>
                    <p:cNvPr id="155782" name="Rectangle 134"/>
                    <p:cNvSpPr>
                      <a:spLocks noChangeArrowheads="1"/>
                    </p:cNvSpPr>
                    <p:nvPr/>
                  </p:nvSpPr>
                  <p:spPr bwMode="auto">
                    <a:xfrm>
                      <a:off x="864" y="2640"/>
                      <a:ext cx="451" cy="442"/>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6600CC"/>
                          </a:solidFill>
                          <a:ea typeface="楷体_GB2312" pitchFamily="49" charset="-122"/>
                          <a:sym typeface="Wingdings" pitchFamily="2" charset="2"/>
                        </a:rPr>
                        <a:t>53</a:t>
                      </a:r>
                    </a:p>
                  </p:txBody>
                </p:sp>
              </p:grpSp>
              <p:sp>
                <p:nvSpPr>
                  <p:cNvPr id="155783" name="Line 135"/>
                  <p:cNvSpPr>
                    <a:spLocks noChangeShapeType="1"/>
                  </p:cNvSpPr>
                  <p:nvPr/>
                </p:nvSpPr>
                <p:spPr bwMode="auto">
                  <a:xfrm>
                    <a:off x="1968" y="2880"/>
                    <a:ext cx="192" cy="192"/>
                  </a:xfrm>
                  <a:prstGeom prst="line">
                    <a:avLst/>
                  </a:prstGeom>
                  <a:noFill/>
                  <a:ln w="28575">
                    <a:solidFill>
                      <a:schemeClr val="tx1"/>
                    </a:solidFill>
                    <a:round/>
                    <a:headEnd/>
                    <a:tailEnd/>
                  </a:ln>
                  <a:effectLst/>
                </p:spPr>
                <p:txBody>
                  <a:bodyPr wrap="none">
                    <a:spAutoFit/>
                  </a:bodyPr>
                  <a:lstStyle/>
                  <a:p>
                    <a:endParaRPr lang="zh-CN" altLang="en-US"/>
                  </a:p>
                </p:txBody>
              </p:sp>
            </p:grpSp>
            <p:sp>
              <p:nvSpPr>
                <p:cNvPr id="155784" name="Line 136"/>
                <p:cNvSpPr>
                  <a:spLocks noChangeShapeType="1"/>
                </p:cNvSpPr>
                <p:nvPr/>
              </p:nvSpPr>
              <p:spPr bwMode="auto">
                <a:xfrm flipH="1">
                  <a:off x="4320" y="2832"/>
                  <a:ext cx="240" cy="192"/>
                </a:xfrm>
                <a:prstGeom prst="line">
                  <a:avLst/>
                </a:prstGeom>
                <a:noFill/>
                <a:ln w="28575">
                  <a:solidFill>
                    <a:schemeClr val="tx1"/>
                  </a:solidFill>
                  <a:round/>
                  <a:headEnd/>
                  <a:tailEnd/>
                </a:ln>
                <a:effectLst/>
              </p:spPr>
              <p:txBody>
                <a:bodyPr wrap="none">
                  <a:spAutoFit/>
                </a:bodyPr>
                <a:lstStyle/>
                <a:p>
                  <a:endParaRPr lang="zh-CN" altLang="en-US"/>
                </a:p>
              </p:txBody>
            </p:sp>
          </p:grpSp>
          <p:sp>
            <p:nvSpPr>
              <p:cNvPr id="155785" name="Line 137"/>
              <p:cNvSpPr>
                <a:spLocks noChangeShapeType="1"/>
              </p:cNvSpPr>
              <p:nvPr/>
            </p:nvSpPr>
            <p:spPr bwMode="auto">
              <a:xfrm>
                <a:off x="5136" y="3360"/>
                <a:ext cx="144" cy="240"/>
              </a:xfrm>
              <a:prstGeom prst="line">
                <a:avLst/>
              </a:prstGeom>
              <a:noFill/>
              <a:ln w="38100">
                <a:solidFill>
                  <a:schemeClr val="tx1"/>
                </a:solidFill>
                <a:round/>
                <a:headEnd/>
                <a:tailEnd/>
              </a:ln>
              <a:effectLst/>
            </p:spPr>
            <p:txBody>
              <a:bodyPr wrap="none">
                <a:spAutoFit/>
              </a:bodyPr>
              <a:lstStyle/>
              <a:p>
                <a:endParaRPr lang="zh-CN" altLang="en-US"/>
              </a:p>
            </p:txBody>
          </p:sp>
        </p:grpSp>
        <p:sp>
          <p:nvSpPr>
            <p:cNvPr id="155786" name="Line 138"/>
            <p:cNvSpPr>
              <a:spLocks noChangeShapeType="1"/>
            </p:cNvSpPr>
            <p:nvPr/>
          </p:nvSpPr>
          <p:spPr bwMode="auto">
            <a:xfrm flipH="1">
              <a:off x="864" y="2880"/>
              <a:ext cx="192" cy="288"/>
            </a:xfrm>
            <a:prstGeom prst="line">
              <a:avLst/>
            </a:prstGeom>
            <a:noFill/>
            <a:ln w="28575">
              <a:solidFill>
                <a:schemeClr val="tx1"/>
              </a:solidFill>
              <a:round/>
              <a:headEnd/>
              <a:tailEnd/>
            </a:ln>
            <a:effec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2"/>
                                        </p:tgtEl>
                                        <p:attrNameLst>
                                          <p:attrName>style.visibility</p:attrName>
                                        </p:attrNameLst>
                                      </p:cBhvr>
                                      <p:to>
                                        <p:strVal val="visible"/>
                                      </p:to>
                                    </p:set>
                                    <p:anim calcmode="lin" valueType="num">
                                      <p:cBhvr additive="base">
                                        <p:cTn id="7" dur="500" fill="hold"/>
                                        <p:tgtEl>
                                          <p:spTgt spid="155652"/>
                                        </p:tgtEl>
                                        <p:attrNameLst>
                                          <p:attrName>ppt_x</p:attrName>
                                        </p:attrNameLst>
                                      </p:cBhvr>
                                      <p:tavLst>
                                        <p:tav tm="0">
                                          <p:val>
                                            <p:strVal val="0-#ppt_w/2"/>
                                          </p:val>
                                        </p:tav>
                                        <p:tav tm="100000">
                                          <p:val>
                                            <p:strVal val="#ppt_x"/>
                                          </p:val>
                                        </p:tav>
                                      </p:tavLst>
                                    </p:anim>
                                    <p:anim calcmode="lin" valueType="num">
                                      <p:cBhvr additive="base">
                                        <p:cTn id="8" dur="500" fill="hold"/>
                                        <p:tgtEl>
                                          <p:spTgt spid="1556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5653"/>
                                        </p:tgtEl>
                                        <p:attrNameLst>
                                          <p:attrName>style.visibility</p:attrName>
                                        </p:attrNameLst>
                                      </p:cBhvr>
                                      <p:to>
                                        <p:strVal val="visible"/>
                                      </p:to>
                                    </p:set>
                                    <p:anim calcmode="lin" valueType="num">
                                      <p:cBhvr additive="base">
                                        <p:cTn id="13" dur="500" fill="hold"/>
                                        <p:tgtEl>
                                          <p:spTgt spid="155653"/>
                                        </p:tgtEl>
                                        <p:attrNameLst>
                                          <p:attrName>ppt_x</p:attrName>
                                        </p:attrNameLst>
                                      </p:cBhvr>
                                      <p:tavLst>
                                        <p:tav tm="0">
                                          <p:val>
                                            <p:strVal val="0-#ppt_w/2"/>
                                          </p:val>
                                        </p:tav>
                                        <p:tav tm="100000">
                                          <p:val>
                                            <p:strVal val="#ppt_x"/>
                                          </p:val>
                                        </p:tav>
                                      </p:tavLst>
                                    </p:anim>
                                    <p:anim calcmode="lin" valueType="num">
                                      <p:cBhvr additive="base">
                                        <p:cTn id="14" dur="500" fill="hold"/>
                                        <p:tgtEl>
                                          <p:spTgt spid="15565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55656"/>
                                        </p:tgtEl>
                                        <p:attrNameLst>
                                          <p:attrName>style.visibility</p:attrName>
                                        </p:attrNameLst>
                                      </p:cBhvr>
                                      <p:to>
                                        <p:strVal val="visible"/>
                                      </p:to>
                                    </p:set>
                                    <p:animEffect transition="in" filter="barn(outVertical)">
                                      <p:cBhvr>
                                        <p:cTn id="19" dur="500"/>
                                        <p:tgtEl>
                                          <p:spTgt spid="15565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55657"/>
                                        </p:tgtEl>
                                        <p:attrNameLst>
                                          <p:attrName>style.visibility</p:attrName>
                                        </p:attrNameLst>
                                      </p:cBhvr>
                                      <p:to>
                                        <p:strVal val="visible"/>
                                      </p:to>
                                    </p:set>
                                    <p:animEffect transition="in" filter="blinds(horizontal)">
                                      <p:cBhvr>
                                        <p:cTn id="24" dur="500"/>
                                        <p:tgtEl>
                                          <p:spTgt spid="15565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155665"/>
                                        </p:tgtEl>
                                        <p:attrNameLst>
                                          <p:attrName>style.visibility</p:attrName>
                                        </p:attrNameLst>
                                      </p:cBhvr>
                                      <p:to>
                                        <p:strVal val="visible"/>
                                      </p:to>
                                    </p:set>
                                    <p:animEffect transition="in" filter="barn(outVertical)">
                                      <p:cBhvr>
                                        <p:cTn id="29" dur="500"/>
                                        <p:tgtEl>
                                          <p:spTgt spid="15566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55668"/>
                                        </p:tgtEl>
                                        <p:attrNameLst>
                                          <p:attrName>style.visibility</p:attrName>
                                        </p:attrNameLst>
                                      </p:cBhvr>
                                      <p:to>
                                        <p:strVal val="visible"/>
                                      </p:to>
                                    </p:set>
                                    <p:animEffect transition="in" filter="blinds(horizontal)">
                                      <p:cBhvr>
                                        <p:cTn id="34" dur="500"/>
                                        <p:tgtEl>
                                          <p:spTgt spid="155668"/>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2" fill="hold" grpId="0" nodeType="clickEffect">
                                  <p:stCondLst>
                                    <p:cond delay="0"/>
                                  </p:stCondLst>
                                  <p:childTnLst>
                                    <p:set>
                                      <p:cBhvr>
                                        <p:cTn id="38" dur="1" fill="hold">
                                          <p:stCondLst>
                                            <p:cond delay="0"/>
                                          </p:stCondLst>
                                        </p:cTn>
                                        <p:tgtEl>
                                          <p:spTgt spid="155680"/>
                                        </p:tgtEl>
                                        <p:attrNameLst>
                                          <p:attrName>style.visibility</p:attrName>
                                        </p:attrNameLst>
                                      </p:cBhvr>
                                      <p:to>
                                        <p:strVal val="visible"/>
                                      </p:to>
                                    </p:set>
                                    <p:anim calcmode="lin" valueType="num">
                                      <p:cBhvr>
                                        <p:cTn id="39" dur="500" fill="hold"/>
                                        <p:tgtEl>
                                          <p:spTgt spid="155680"/>
                                        </p:tgtEl>
                                        <p:attrNameLst>
                                          <p:attrName>ppt_x</p:attrName>
                                        </p:attrNameLst>
                                      </p:cBhvr>
                                      <p:tavLst>
                                        <p:tav tm="0">
                                          <p:val>
                                            <p:strVal val="#ppt_x+#ppt_w/2"/>
                                          </p:val>
                                        </p:tav>
                                        <p:tav tm="100000">
                                          <p:val>
                                            <p:strVal val="#ppt_x"/>
                                          </p:val>
                                        </p:tav>
                                      </p:tavLst>
                                    </p:anim>
                                    <p:anim calcmode="lin" valueType="num">
                                      <p:cBhvr>
                                        <p:cTn id="40" dur="500" fill="hold"/>
                                        <p:tgtEl>
                                          <p:spTgt spid="155680"/>
                                        </p:tgtEl>
                                        <p:attrNameLst>
                                          <p:attrName>ppt_y</p:attrName>
                                        </p:attrNameLst>
                                      </p:cBhvr>
                                      <p:tavLst>
                                        <p:tav tm="0">
                                          <p:val>
                                            <p:strVal val="#ppt_y"/>
                                          </p:val>
                                        </p:tav>
                                        <p:tav tm="100000">
                                          <p:val>
                                            <p:strVal val="#ppt_y"/>
                                          </p:val>
                                        </p:tav>
                                      </p:tavLst>
                                    </p:anim>
                                    <p:anim calcmode="lin" valueType="num">
                                      <p:cBhvr>
                                        <p:cTn id="41" dur="500" fill="hold"/>
                                        <p:tgtEl>
                                          <p:spTgt spid="155680"/>
                                        </p:tgtEl>
                                        <p:attrNameLst>
                                          <p:attrName>ppt_w</p:attrName>
                                        </p:attrNameLst>
                                      </p:cBhvr>
                                      <p:tavLst>
                                        <p:tav tm="0">
                                          <p:val>
                                            <p:fltVal val="0"/>
                                          </p:val>
                                        </p:tav>
                                        <p:tav tm="100000">
                                          <p:val>
                                            <p:strVal val="#ppt_w"/>
                                          </p:val>
                                        </p:tav>
                                      </p:tavLst>
                                    </p:anim>
                                    <p:anim calcmode="lin" valueType="num">
                                      <p:cBhvr>
                                        <p:cTn id="42" dur="500" fill="hold"/>
                                        <p:tgtEl>
                                          <p:spTgt spid="155680"/>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155666"/>
                                        </p:tgtEl>
                                        <p:attrNameLst>
                                          <p:attrName>style.visibility</p:attrName>
                                        </p:attrNameLst>
                                      </p:cBhvr>
                                      <p:to>
                                        <p:strVal val="visible"/>
                                      </p:to>
                                    </p:set>
                                    <p:animEffect transition="in" filter="barn(outVertical)">
                                      <p:cBhvr>
                                        <p:cTn id="47" dur="500"/>
                                        <p:tgtEl>
                                          <p:spTgt spid="15566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55681"/>
                                        </p:tgtEl>
                                        <p:attrNameLst>
                                          <p:attrName>style.visibility</p:attrName>
                                        </p:attrNameLst>
                                      </p:cBhvr>
                                      <p:to>
                                        <p:strVal val="visible"/>
                                      </p:to>
                                    </p:set>
                                    <p:animEffect transition="in" filter="blinds(horizontal)">
                                      <p:cBhvr>
                                        <p:cTn id="52" dur="500"/>
                                        <p:tgtEl>
                                          <p:spTgt spid="155681"/>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grpId="0" nodeType="clickEffect">
                                  <p:stCondLst>
                                    <p:cond delay="0"/>
                                  </p:stCondLst>
                                  <p:childTnLst>
                                    <p:set>
                                      <p:cBhvr>
                                        <p:cTn id="56" dur="1" fill="hold">
                                          <p:stCondLst>
                                            <p:cond delay="0"/>
                                          </p:stCondLst>
                                        </p:cTn>
                                        <p:tgtEl>
                                          <p:spTgt spid="155667"/>
                                        </p:tgtEl>
                                        <p:attrNameLst>
                                          <p:attrName>style.visibility</p:attrName>
                                        </p:attrNameLst>
                                      </p:cBhvr>
                                      <p:to>
                                        <p:strVal val="visible"/>
                                      </p:to>
                                    </p:set>
                                    <p:animEffect transition="in" filter="barn(outVertical)">
                                      <p:cBhvr>
                                        <p:cTn id="57" dur="500"/>
                                        <p:tgtEl>
                                          <p:spTgt spid="15566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55694"/>
                                        </p:tgtEl>
                                        <p:attrNameLst>
                                          <p:attrName>style.visibility</p:attrName>
                                        </p:attrNameLst>
                                      </p:cBhvr>
                                      <p:to>
                                        <p:strVal val="visible"/>
                                      </p:to>
                                    </p:set>
                                    <p:animEffect transition="in" filter="blinds(horizontal)">
                                      <p:cBhvr>
                                        <p:cTn id="62" dur="500"/>
                                        <p:tgtEl>
                                          <p:spTgt spid="155694"/>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155713"/>
                                        </p:tgtEl>
                                        <p:attrNameLst>
                                          <p:attrName>style.visibility</p:attrName>
                                        </p:attrNameLst>
                                      </p:cBhvr>
                                      <p:to>
                                        <p:strVal val="visible"/>
                                      </p:to>
                                    </p:set>
                                    <p:animEffect transition="in" filter="barn(outHorizontal)">
                                      <p:cBhvr>
                                        <p:cTn id="67" dur="500"/>
                                        <p:tgtEl>
                                          <p:spTgt spid="15571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55714"/>
                                        </p:tgtEl>
                                        <p:attrNameLst>
                                          <p:attrName>style.visibility</p:attrName>
                                        </p:attrNameLst>
                                      </p:cBhvr>
                                      <p:to>
                                        <p:strVal val="visible"/>
                                      </p:to>
                                    </p:set>
                                    <p:animEffect transition="in" filter="blinds(horizontal)">
                                      <p:cBhvr>
                                        <p:cTn id="72" dur="500"/>
                                        <p:tgtEl>
                                          <p:spTgt spid="155714"/>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8" fill="hold" grpId="0" nodeType="clickEffect">
                                  <p:stCondLst>
                                    <p:cond delay="0"/>
                                  </p:stCondLst>
                                  <p:childTnLst>
                                    <p:set>
                                      <p:cBhvr>
                                        <p:cTn id="76" dur="1" fill="hold">
                                          <p:stCondLst>
                                            <p:cond delay="0"/>
                                          </p:stCondLst>
                                        </p:cTn>
                                        <p:tgtEl>
                                          <p:spTgt spid="155738"/>
                                        </p:tgtEl>
                                        <p:attrNameLst>
                                          <p:attrName>style.visibility</p:attrName>
                                        </p:attrNameLst>
                                      </p:cBhvr>
                                      <p:to>
                                        <p:strVal val="visible"/>
                                      </p:to>
                                    </p:set>
                                    <p:anim calcmode="lin" valueType="num">
                                      <p:cBhvr>
                                        <p:cTn id="77" dur="500" fill="hold"/>
                                        <p:tgtEl>
                                          <p:spTgt spid="155738"/>
                                        </p:tgtEl>
                                        <p:attrNameLst>
                                          <p:attrName>ppt_x</p:attrName>
                                        </p:attrNameLst>
                                      </p:cBhvr>
                                      <p:tavLst>
                                        <p:tav tm="0">
                                          <p:val>
                                            <p:strVal val="#ppt_x-#ppt_w/2"/>
                                          </p:val>
                                        </p:tav>
                                        <p:tav tm="100000">
                                          <p:val>
                                            <p:strVal val="#ppt_x"/>
                                          </p:val>
                                        </p:tav>
                                      </p:tavLst>
                                    </p:anim>
                                    <p:anim calcmode="lin" valueType="num">
                                      <p:cBhvr>
                                        <p:cTn id="78" dur="500" fill="hold"/>
                                        <p:tgtEl>
                                          <p:spTgt spid="155738"/>
                                        </p:tgtEl>
                                        <p:attrNameLst>
                                          <p:attrName>ppt_y</p:attrName>
                                        </p:attrNameLst>
                                      </p:cBhvr>
                                      <p:tavLst>
                                        <p:tav tm="0">
                                          <p:val>
                                            <p:strVal val="#ppt_y"/>
                                          </p:val>
                                        </p:tav>
                                        <p:tav tm="100000">
                                          <p:val>
                                            <p:strVal val="#ppt_y"/>
                                          </p:val>
                                        </p:tav>
                                      </p:tavLst>
                                    </p:anim>
                                    <p:anim calcmode="lin" valueType="num">
                                      <p:cBhvr>
                                        <p:cTn id="79" dur="500" fill="hold"/>
                                        <p:tgtEl>
                                          <p:spTgt spid="155738"/>
                                        </p:tgtEl>
                                        <p:attrNameLst>
                                          <p:attrName>ppt_w</p:attrName>
                                        </p:attrNameLst>
                                      </p:cBhvr>
                                      <p:tavLst>
                                        <p:tav tm="0">
                                          <p:val>
                                            <p:fltVal val="0"/>
                                          </p:val>
                                        </p:tav>
                                        <p:tav tm="100000">
                                          <p:val>
                                            <p:strVal val="#ppt_w"/>
                                          </p:val>
                                        </p:tav>
                                      </p:tavLst>
                                    </p:anim>
                                    <p:anim calcmode="lin" valueType="num">
                                      <p:cBhvr>
                                        <p:cTn id="80" dur="500" fill="hold"/>
                                        <p:tgtEl>
                                          <p:spTgt spid="155738"/>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37" fill="hold" grpId="0" nodeType="clickEffect">
                                  <p:stCondLst>
                                    <p:cond delay="0"/>
                                  </p:stCondLst>
                                  <p:childTnLst>
                                    <p:set>
                                      <p:cBhvr>
                                        <p:cTn id="84" dur="1" fill="hold">
                                          <p:stCondLst>
                                            <p:cond delay="0"/>
                                          </p:stCondLst>
                                        </p:cTn>
                                        <p:tgtEl>
                                          <p:spTgt spid="155739"/>
                                        </p:tgtEl>
                                        <p:attrNameLst>
                                          <p:attrName>style.visibility</p:attrName>
                                        </p:attrNameLst>
                                      </p:cBhvr>
                                      <p:to>
                                        <p:strVal val="visible"/>
                                      </p:to>
                                    </p:set>
                                    <p:animEffect transition="in" filter="barn(outVertical)">
                                      <p:cBhvr>
                                        <p:cTn id="85" dur="500"/>
                                        <p:tgtEl>
                                          <p:spTgt spid="155739"/>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155740"/>
                                        </p:tgtEl>
                                        <p:attrNameLst>
                                          <p:attrName>style.visibility</p:attrName>
                                        </p:attrNameLst>
                                      </p:cBhvr>
                                      <p:to>
                                        <p:strVal val="visible"/>
                                      </p:to>
                                    </p:set>
                                    <p:animEffect transition="in" filter="blinds(horizontal)">
                                      <p:cBhvr>
                                        <p:cTn id="90" dur="500"/>
                                        <p:tgtEl>
                                          <p:spTgt spid="155740"/>
                                        </p:tgtEl>
                                      </p:cBhvr>
                                    </p:animEffect>
                                  </p:childTnLst>
                                </p:cTn>
                              </p:par>
                            </p:childTnLst>
                          </p:cTn>
                        </p:par>
                      </p:childTnLst>
                    </p:cTn>
                  </p:par>
                  <p:par>
                    <p:cTn id="91" fill="hold">
                      <p:stCondLst>
                        <p:cond delay="indefinite"/>
                      </p:stCondLst>
                      <p:childTnLst>
                        <p:par>
                          <p:cTn id="92" fill="hold">
                            <p:stCondLst>
                              <p:cond delay="0"/>
                            </p:stCondLst>
                            <p:childTnLst>
                              <p:par>
                                <p:cTn id="93" presetID="17" presetClass="entr" presetSubtype="2" fill="hold" grpId="0" nodeType="clickEffect">
                                  <p:stCondLst>
                                    <p:cond delay="0"/>
                                  </p:stCondLst>
                                  <p:childTnLst>
                                    <p:set>
                                      <p:cBhvr>
                                        <p:cTn id="94" dur="1" fill="hold">
                                          <p:stCondLst>
                                            <p:cond delay="0"/>
                                          </p:stCondLst>
                                        </p:cTn>
                                        <p:tgtEl>
                                          <p:spTgt spid="155712"/>
                                        </p:tgtEl>
                                        <p:attrNameLst>
                                          <p:attrName>style.visibility</p:attrName>
                                        </p:attrNameLst>
                                      </p:cBhvr>
                                      <p:to>
                                        <p:strVal val="visible"/>
                                      </p:to>
                                    </p:set>
                                    <p:anim calcmode="lin" valueType="num">
                                      <p:cBhvr>
                                        <p:cTn id="95" dur="500" fill="hold"/>
                                        <p:tgtEl>
                                          <p:spTgt spid="155712"/>
                                        </p:tgtEl>
                                        <p:attrNameLst>
                                          <p:attrName>ppt_x</p:attrName>
                                        </p:attrNameLst>
                                      </p:cBhvr>
                                      <p:tavLst>
                                        <p:tav tm="0">
                                          <p:val>
                                            <p:strVal val="#ppt_x+#ppt_w/2"/>
                                          </p:val>
                                        </p:tav>
                                        <p:tav tm="100000">
                                          <p:val>
                                            <p:strVal val="#ppt_x"/>
                                          </p:val>
                                        </p:tav>
                                      </p:tavLst>
                                    </p:anim>
                                    <p:anim calcmode="lin" valueType="num">
                                      <p:cBhvr>
                                        <p:cTn id="96" dur="500" fill="hold"/>
                                        <p:tgtEl>
                                          <p:spTgt spid="155712"/>
                                        </p:tgtEl>
                                        <p:attrNameLst>
                                          <p:attrName>ppt_y</p:attrName>
                                        </p:attrNameLst>
                                      </p:cBhvr>
                                      <p:tavLst>
                                        <p:tav tm="0">
                                          <p:val>
                                            <p:strVal val="#ppt_y"/>
                                          </p:val>
                                        </p:tav>
                                        <p:tav tm="100000">
                                          <p:val>
                                            <p:strVal val="#ppt_y"/>
                                          </p:val>
                                        </p:tav>
                                      </p:tavLst>
                                    </p:anim>
                                    <p:anim calcmode="lin" valueType="num">
                                      <p:cBhvr>
                                        <p:cTn id="97" dur="500" fill="hold"/>
                                        <p:tgtEl>
                                          <p:spTgt spid="155712"/>
                                        </p:tgtEl>
                                        <p:attrNameLst>
                                          <p:attrName>ppt_w</p:attrName>
                                        </p:attrNameLst>
                                      </p:cBhvr>
                                      <p:tavLst>
                                        <p:tav tm="0">
                                          <p:val>
                                            <p:fltVal val="0"/>
                                          </p:val>
                                        </p:tav>
                                        <p:tav tm="100000">
                                          <p:val>
                                            <p:strVal val="#ppt_w"/>
                                          </p:val>
                                        </p:tav>
                                      </p:tavLst>
                                    </p:anim>
                                    <p:anim calcmode="lin" valueType="num">
                                      <p:cBhvr>
                                        <p:cTn id="98" dur="500" fill="hold"/>
                                        <p:tgtEl>
                                          <p:spTgt spid="155712"/>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6" presetClass="entr" presetSubtype="37" fill="hold" grpId="0" nodeType="clickEffect">
                                  <p:stCondLst>
                                    <p:cond delay="0"/>
                                  </p:stCondLst>
                                  <p:childTnLst>
                                    <p:set>
                                      <p:cBhvr>
                                        <p:cTn id="102" dur="1" fill="hold">
                                          <p:stCondLst>
                                            <p:cond delay="0"/>
                                          </p:stCondLst>
                                        </p:cTn>
                                        <p:tgtEl>
                                          <p:spTgt spid="155763"/>
                                        </p:tgtEl>
                                        <p:attrNameLst>
                                          <p:attrName>style.visibility</p:attrName>
                                        </p:attrNameLst>
                                      </p:cBhvr>
                                      <p:to>
                                        <p:strVal val="visible"/>
                                      </p:to>
                                    </p:set>
                                    <p:animEffect transition="in" filter="barn(outVertical)">
                                      <p:cBhvr>
                                        <p:cTn id="103" dur="500"/>
                                        <p:tgtEl>
                                          <p:spTgt spid="155763"/>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155764"/>
                                        </p:tgtEl>
                                        <p:attrNameLst>
                                          <p:attrName>style.visibility</p:attrName>
                                        </p:attrNameLst>
                                      </p:cBhvr>
                                      <p:to>
                                        <p:strVal val="visible"/>
                                      </p:to>
                                    </p:set>
                                    <p:animEffect transition="in" filter="blinds(horizontal)">
                                      <p:cBhvr>
                                        <p:cTn id="108" dur="500"/>
                                        <p:tgtEl>
                                          <p:spTgt spid="155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autoUpdateAnimBg="0"/>
      <p:bldP spid="155656" grpId="0" animBg="1"/>
      <p:bldP spid="155665" grpId="0" animBg="1"/>
      <p:bldP spid="155666" grpId="0" animBg="1"/>
      <p:bldP spid="155667" grpId="0" animBg="1"/>
      <p:bldP spid="155680" grpId="0" animBg="1"/>
      <p:bldP spid="155712" grpId="0" animBg="1"/>
      <p:bldP spid="155713" grpId="0" animBg="1"/>
      <p:bldP spid="155738" grpId="0" animBg="1"/>
      <p:bldP spid="155739" grpId="0" animBg="1"/>
      <p:bldP spid="15576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457200" y="304800"/>
            <a:ext cx="7772400" cy="838200"/>
          </a:xfrm>
        </p:spPr>
        <p:txBody>
          <a:bodyPr/>
          <a:lstStyle/>
          <a:p>
            <a:r>
              <a:rPr lang="zh-CN" altLang="en-US"/>
              <a:t>例：</a:t>
            </a:r>
          </a:p>
        </p:txBody>
      </p:sp>
      <p:grpSp>
        <p:nvGrpSpPr>
          <p:cNvPr id="162820" name="Group 4"/>
          <p:cNvGrpSpPr>
            <a:grpSpLocks/>
          </p:cNvGrpSpPr>
          <p:nvPr/>
        </p:nvGrpSpPr>
        <p:grpSpPr bwMode="auto">
          <a:xfrm>
            <a:off x="838200" y="928688"/>
            <a:ext cx="2286000" cy="2424112"/>
            <a:chOff x="480" y="2304"/>
            <a:chExt cx="1440" cy="1527"/>
          </a:xfrm>
        </p:grpSpPr>
        <p:grpSp>
          <p:nvGrpSpPr>
            <p:cNvPr id="162821" name="Group 5"/>
            <p:cNvGrpSpPr>
              <a:grpSpLocks/>
            </p:cNvGrpSpPr>
            <p:nvPr/>
          </p:nvGrpSpPr>
          <p:grpSpPr bwMode="auto">
            <a:xfrm>
              <a:off x="720" y="2304"/>
              <a:ext cx="1200" cy="912"/>
              <a:chOff x="624" y="1584"/>
              <a:chExt cx="1488" cy="1104"/>
            </a:xfrm>
          </p:grpSpPr>
          <p:sp>
            <p:nvSpPr>
              <p:cNvPr id="162822" name="Oval 6"/>
              <p:cNvSpPr>
                <a:spLocks noChangeArrowheads="1"/>
              </p:cNvSpPr>
              <p:nvPr/>
            </p:nvSpPr>
            <p:spPr bwMode="auto">
              <a:xfrm>
                <a:off x="1296" y="1680"/>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40</a:t>
                </a:r>
              </a:p>
            </p:txBody>
          </p:sp>
          <p:sp>
            <p:nvSpPr>
              <p:cNvPr id="162823" name="Oval 7"/>
              <p:cNvSpPr>
                <a:spLocks noChangeArrowheads="1"/>
              </p:cNvSpPr>
              <p:nvPr/>
            </p:nvSpPr>
            <p:spPr bwMode="auto">
              <a:xfrm>
                <a:off x="912" y="2064"/>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25</a:t>
                </a:r>
              </a:p>
            </p:txBody>
          </p:sp>
          <p:sp>
            <p:nvSpPr>
              <p:cNvPr id="162824" name="Oval 8"/>
              <p:cNvSpPr>
                <a:spLocks noChangeArrowheads="1"/>
              </p:cNvSpPr>
              <p:nvPr/>
            </p:nvSpPr>
            <p:spPr bwMode="auto">
              <a:xfrm>
                <a:off x="1680" y="2064"/>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60</a:t>
                </a:r>
              </a:p>
            </p:txBody>
          </p:sp>
          <p:sp>
            <p:nvSpPr>
              <p:cNvPr id="162825" name="Oval 9"/>
              <p:cNvSpPr>
                <a:spLocks noChangeArrowheads="1"/>
              </p:cNvSpPr>
              <p:nvPr/>
            </p:nvSpPr>
            <p:spPr bwMode="auto">
              <a:xfrm>
                <a:off x="624" y="2448"/>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20</a:t>
                </a:r>
              </a:p>
            </p:txBody>
          </p:sp>
          <p:sp>
            <p:nvSpPr>
              <p:cNvPr id="162826" name="Oval 10"/>
              <p:cNvSpPr>
                <a:spLocks noChangeArrowheads="1"/>
              </p:cNvSpPr>
              <p:nvPr/>
            </p:nvSpPr>
            <p:spPr bwMode="auto">
              <a:xfrm>
                <a:off x="1152" y="2448"/>
                <a:ext cx="240" cy="24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30</a:t>
                </a:r>
              </a:p>
            </p:txBody>
          </p:sp>
          <p:sp>
            <p:nvSpPr>
              <p:cNvPr id="162827" name="Line 11"/>
              <p:cNvSpPr>
                <a:spLocks noChangeShapeType="1"/>
              </p:cNvSpPr>
              <p:nvPr/>
            </p:nvSpPr>
            <p:spPr bwMode="auto">
              <a:xfrm flipH="1">
                <a:off x="1104" y="1872"/>
                <a:ext cx="240" cy="240"/>
              </a:xfrm>
              <a:prstGeom prst="line">
                <a:avLst/>
              </a:prstGeom>
              <a:noFill/>
              <a:ln w="9525">
                <a:solidFill>
                  <a:schemeClr val="tx1"/>
                </a:solidFill>
                <a:miter lim="800000"/>
                <a:headEnd/>
                <a:tailEnd/>
              </a:ln>
              <a:effectLst/>
            </p:spPr>
            <p:txBody>
              <a:bodyPr wrap="none"/>
              <a:lstStyle/>
              <a:p>
                <a:endParaRPr lang="zh-CN" altLang="en-US"/>
              </a:p>
            </p:txBody>
          </p:sp>
          <p:sp>
            <p:nvSpPr>
              <p:cNvPr id="162828" name="Line 12"/>
              <p:cNvSpPr>
                <a:spLocks noChangeShapeType="1"/>
              </p:cNvSpPr>
              <p:nvPr/>
            </p:nvSpPr>
            <p:spPr bwMode="auto">
              <a:xfrm flipH="1">
                <a:off x="816" y="2256"/>
                <a:ext cx="144" cy="192"/>
              </a:xfrm>
              <a:prstGeom prst="line">
                <a:avLst/>
              </a:prstGeom>
              <a:noFill/>
              <a:ln w="9525">
                <a:solidFill>
                  <a:schemeClr val="tx1"/>
                </a:solidFill>
                <a:miter lim="800000"/>
                <a:headEnd/>
                <a:tailEnd/>
              </a:ln>
              <a:effectLst/>
            </p:spPr>
            <p:txBody>
              <a:bodyPr wrap="none"/>
              <a:lstStyle/>
              <a:p>
                <a:endParaRPr lang="zh-CN" altLang="en-US"/>
              </a:p>
            </p:txBody>
          </p:sp>
          <p:sp>
            <p:nvSpPr>
              <p:cNvPr id="162829" name="Line 13"/>
              <p:cNvSpPr>
                <a:spLocks noChangeShapeType="1"/>
              </p:cNvSpPr>
              <p:nvPr/>
            </p:nvSpPr>
            <p:spPr bwMode="auto">
              <a:xfrm>
                <a:off x="1104" y="2304"/>
                <a:ext cx="96" cy="144"/>
              </a:xfrm>
              <a:prstGeom prst="line">
                <a:avLst/>
              </a:prstGeom>
              <a:noFill/>
              <a:ln w="9525">
                <a:solidFill>
                  <a:schemeClr val="tx1"/>
                </a:solidFill>
                <a:miter lim="800000"/>
                <a:headEnd/>
                <a:tailEnd/>
              </a:ln>
              <a:effectLst/>
            </p:spPr>
            <p:txBody>
              <a:bodyPr wrap="none"/>
              <a:lstStyle/>
              <a:p>
                <a:endParaRPr lang="zh-CN" altLang="en-US"/>
              </a:p>
            </p:txBody>
          </p:sp>
          <p:sp>
            <p:nvSpPr>
              <p:cNvPr id="162830" name="Line 14"/>
              <p:cNvSpPr>
                <a:spLocks noChangeShapeType="1"/>
              </p:cNvSpPr>
              <p:nvPr/>
            </p:nvSpPr>
            <p:spPr bwMode="auto">
              <a:xfrm>
                <a:off x="1488" y="1872"/>
                <a:ext cx="240" cy="240"/>
              </a:xfrm>
              <a:prstGeom prst="line">
                <a:avLst/>
              </a:prstGeom>
              <a:noFill/>
              <a:ln w="9525">
                <a:solidFill>
                  <a:schemeClr val="tx1"/>
                </a:solidFill>
                <a:miter lim="800000"/>
                <a:headEnd/>
                <a:tailEnd/>
              </a:ln>
              <a:effectLst/>
            </p:spPr>
            <p:txBody>
              <a:bodyPr wrap="none"/>
              <a:lstStyle/>
              <a:p>
                <a:endParaRPr lang="zh-CN" altLang="en-US"/>
              </a:p>
            </p:txBody>
          </p:sp>
          <p:sp>
            <p:nvSpPr>
              <p:cNvPr id="162831" name="Text Box 15"/>
              <p:cNvSpPr txBox="1">
                <a:spLocks noChangeArrowheads="1"/>
              </p:cNvSpPr>
              <p:nvPr/>
            </p:nvSpPr>
            <p:spPr bwMode="auto">
              <a:xfrm>
                <a:off x="1535" y="1584"/>
                <a:ext cx="193" cy="280"/>
              </a:xfrm>
              <a:prstGeom prst="rect">
                <a:avLst/>
              </a:prstGeom>
              <a:noFill/>
              <a:ln w="9525">
                <a:noFill/>
                <a:miter lim="800000"/>
                <a:headEnd/>
                <a:tailEnd/>
              </a:ln>
              <a:effectLst/>
            </p:spPr>
            <p:txBody>
              <a:bodyPr>
                <a:spAutoFit/>
              </a:bodyPr>
              <a:lstStyle/>
              <a:p>
                <a:pPr>
                  <a:spcBef>
                    <a:spcPct val="50000"/>
                  </a:spcBef>
                </a:pPr>
                <a:r>
                  <a:rPr lang="en-US" altLang="zh-CN" sz="1800" b="1"/>
                  <a:t>1</a:t>
                </a:r>
              </a:p>
            </p:txBody>
          </p:sp>
          <p:sp>
            <p:nvSpPr>
              <p:cNvPr id="162832" name="Text Box 16"/>
              <p:cNvSpPr txBox="1">
                <a:spLocks noChangeArrowheads="1"/>
              </p:cNvSpPr>
              <p:nvPr/>
            </p:nvSpPr>
            <p:spPr bwMode="auto">
              <a:xfrm>
                <a:off x="1920" y="1968"/>
                <a:ext cx="192" cy="279"/>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833" name="Text Box 17"/>
              <p:cNvSpPr txBox="1">
                <a:spLocks noChangeArrowheads="1"/>
              </p:cNvSpPr>
              <p:nvPr/>
            </p:nvSpPr>
            <p:spPr bwMode="auto">
              <a:xfrm>
                <a:off x="1152" y="2065"/>
                <a:ext cx="192" cy="279"/>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834" name="Text Box 18"/>
              <p:cNvSpPr txBox="1">
                <a:spLocks noChangeArrowheads="1"/>
              </p:cNvSpPr>
              <p:nvPr/>
            </p:nvSpPr>
            <p:spPr bwMode="auto">
              <a:xfrm>
                <a:off x="1392" y="2400"/>
                <a:ext cx="192" cy="280"/>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835" name="Text Box 19"/>
              <p:cNvSpPr txBox="1">
                <a:spLocks noChangeArrowheads="1"/>
              </p:cNvSpPr>
              <p:nvPr/>
            </p:nvSpPr>
            <p:spPr bwMode="auto">
              <a:xfrm>
                <a:off x="865" y="2400"/>
                <a:ext cx="191" cy="280"/>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836" name="Text Box 20"/>
              <p:cNvSpPr txBox="1">
                <a:spLocks noChangeArrowheads="1"/>
              </p:cNvSpPr>
              <p:nvPr/>
            </p:nvSpPr>
            <p:spPr bwMode="auto">
              <a:xfrm>
                <a:off x="1104" y="1728"/>
                <a:ext cx="192" cy="280"/>
              </a:xfrm>
              <a:prstGeom prst="rect">
                <a:avLst/>
              </a:prstGeom>
              <a:noFill/>
              <a:ln w="9525">
                <a:noFill/>
                <a:miter lim="800000"/>
                <a:headEnd/>
                <a:tailEnd/>
              </a:ln>
              <a:effectLst/>
            </p:spPr>
            <p:txBody>
              <a:bodyPr>
                <a:spAutoFit/>
              </a:bodyPr>
              <a:lstStyle/>
              <a:p>
                <a:pPr>
                  <a:spcBef>
                    <a:spcPct val="50000"/>
                  </a:spcBef>
                </a:pPr>
                <a:r>
                  <a:rPr lang="en-US" altLang="zh-CN" sz="1800" b="1"/>
                  <a:t>A</a:t>
                </a:r>
              </a:p>
            </p:txBody>
          </p:sp>
          <p:sp>
            <p:nvSpPr>
              <p:cNvPr id="162837" name="Text Box 21"/>
              <p:cNvSpPr txBox="1">
                <a:spLocks noChangeArrowheads="1"/>
              </p:cNvSpPr>
              <p:nvPr/>
            </p:nvSpPr>
            <p:spPr bwMode="auto">
              <a:xfrm>
                <a:off x="719" y="2016"/>
                <a:ext cx="193" cy="280"/>
              </a:xfrm>
              <a:prstGeom prst="rect">
                <a:avLst/>
              </a:prstGeom>
              <a:noFill/>
              <a:ln w="9525">
                <a:noFill/>
                <a:miter lim="800000"/>
                <a:headEnd/>
                <a:tailEnd/>
              </a:ln>
              <a:effectLst/>
            </p:spPr>
            <p:txBody>
              <a:bodyPr>
                <a:spAutoFit/>
              </a:bodyPr>
              <a:lstStyle/>
              <a:p>
                <a:pPr>
                  <a:spcBef>
                    <a:spcPct val="50000"/>
                  </a:spcBef>
                </a:pPr>
                <a:r>
                  <a:rPr lang="en-US" altLang="zh-CN" sz="1800" b="1"/>
                  <a:t>B</a:t>
                </a:r>
              </a:p>
            </p:txBody>
          </p:sp>
        </p:grpSp>
        <p:sp>
          <p:nvSpPr>
            <p:cNvPr id="162838" name="Text Box 22"/>
            <p:cNvSpPr txBox="1">
              <a:spLocks noChangeArrowheads="1"/>
            </p:cNvSpPr>
            <p:nvPr/>
          </p:nvSpPr>
          <p:spPr bwMode="auto">
            <a:xfrm>
              <a:off x="480" y="3600"/>
              <a:ext cx="1392" cy="231"/>
            </a:xfrm>
            <a:prstGeom prst="rect">
              <a:avLst/>
            </a:prstGeom>
            <a:noFill/>
            <a:ln w="9525">
              <a:noFill/>
              <a:miter lim="800000"/>
              <a:headEnd/>
              <a:tailEnd/>
            </a:ln>
            <a:effectLst/>
          </p:spPr>
          <p:txBody>
            <a:bodyPr>
              <a:spAutoFit/>
            </a:bodyPr>
            <a:lstStyle/>
            <a:p>
              <a:pPr>
                <a:spcBef>
                  <a:spcPct val="50000"/>
                </a:spcBef>
              </a:pPr>
              <a:r>
                <a:rPr lang="en-US" altLang="zh-CN" sz="1800" b="1"/>
                <a:t>(a)</a:t>
              </a:r>
              <a:r>
                <a:rPr lang="zh-CN" altLang="en-US" sz="1800" b="1"/>
                <a:t>平衡二叉排序树</a:t>
              </a:r>
            </a:p>
          </p:txBody>
        </p:sp>
      </p:grpSp>
      <p:grpSp>
        <p:nvGrpSpPr>
          <p:cNvPr id="162839" name="Group 23"/>
          <p:cNvGrpSpPr>
            <a:grpSpLocks/>
          </p:cNvGrpSpPr>
          <p:nvPr/>
        </p:nvGrpSpPr>
        <p:grpSpPr bwMode="auto">
          <a:xfrm>
            <a:off x="3352800" y="928688"/>
            <a:ext cx="2362200" cy="2424112"/>
            <a:chOff x="2064" y="2304"/>
            <a:chExt cx="1488" cy="1527"/>
          </a:xfrm>
        </p:grpSpPr>
        <p:sp>
          <p:nvSpPr>
            <p:cNvPr id="162840" name="Oval 24"/>
            <p:cNvSpPr>
              <a:spLocks noChangeArrowheads="1"/>
            </p:cNvSpPr>
            <p:nvPr/>
          </p:nvSpPr>
          <p:spPr bwMode="auto">
            <a:xfrm>
              <a:off x="2846" y="2383"/>
              <a:ext cx="193" cy="199"/>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40</a:t>
              </a:r>
            </a:p>
          </p:txBody>
        </p:sp>
        <p:sp>
          <p:nvSpPr>
            <p:cNvPr id="162841" name="Oval 25"/>
            <p:cNvSpPr>
              <a:spLocks noChangeArrowheads="1"/>
            </p:cNvSpPr>
            <p:nvPr/>
          </p:nvSpPr>
          <p:spPr bwMode="auto">
            <a:xfrm>
              <a:off x="2536" y="2701"/>
              <a:ext cx="194"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25</a:t>
              </a:r>
            </a:p>
          </p:txBody>
        </p:sp>
        <p:sp>
          <p:nvSpPr>
            <p:cNvPr id="162842" name="Oval 26"/>
            <p:cNvSpPr>
              <a:spLocks noChangeArrowheads="1"/>
            </p:cNvSpPr>
            <p:nvPr/>
          </p:nvSpPr>
          <p:spPr bwMode="auto">
            <a:xfrm>
              <a:off x="3156" y="2701"/>
              <a:ext cx="193"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60</a:t>
              </a:r>
            </a:p>
          </p:txBody>
        </p:sp>
        <p:sp>
          <p:nvSpPr>
            <p:cNvPr id="162843" name="Oval 27"/>
            <p:cNvSpPr>
              <a:spLocks noChangeArrowheads="1"/>
            </p:cNvSpPr>
            <p:nvPr/>
          </p:nvSpPr>
          <p:spPr bwMode="auto">
            <a:xfrm>
              <a:off x="2304" y="3018"/>
              <a:ext cx="194"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20</a:t>
              </a:r>
            </a:p>
          </p:txBody>
        </p:sp>
        <p:sp>
          <p:nvSpPr>
            <p:cNvPr id="162844" name="Oval 28"/>
            <p:cNvSpPr>
              <a:spLocks noChangeArrowheads="1"/>
            </p:cNvSpPr>
            <p:nvPr/>
          </p:nvSpPr>
          <p:spPr bwMode="auto">
            <a:xfrm>
              <a:off x="2730" y="3018"/>
              <a:ext cx="193"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30</a:t>
              </a:r>
            </a:p>
          </p:txBody>
        </p:sp>
        <p:sp>
          <p:nvSpPr>
            <p:cNvPr id="162845" name="Line 29"/>
            <p:cNvSpPr>
              <a:spLocks noChangeShapeType="1"/>
            </p:cNvSpPr>
            <p:nvPr/>
          </p:nvSpPr>
          <p:spPr bwMode="auto">
            <a:xfrm flipH="1">
              <a:off x="2691" y="2542"/>
              <a:ext cx="194" cy="198"/>
            </a:xfrm>
            <a:prstGeom prst="line">
              <a:avLst/>
            </a:prstGeom>
            <a:noFill/>
            <a:ln w="9525">
              <a:solidFill>
                <a:schemeClr val="tx1"/>
              </a:solidFill>
              <a:miter lim="800000"/>
              <a:headEnd/>
              <a:tailEnd/>
            </a:ln>
            <a:effectLst/>
          </p:spPr>
          <p:txBody>
            <a:bodyPr wrap="none"/>
            <a:lstStyle/>
            <a:p>
              <a:endParaRPr lang="zh-CN" altLang="en-US"/>
            </a:p>
          </p:txBody>
        </p:sp>
        <p:sp>
          <p:nvSpPr>
            <p:cNvPr id="162846" name="Line 30"/>
            <p:cNvSpPr>
              <a:spLocks noChangeShapeType="1"/>
            </p:cNvSpPr>
            <p:nvPr/>
          </p:nvSpPr>
          <p:spPr bwMode="auto">
            <a:xfrm flipH="1">
              <a:off x="2459" y="2859"/>
              <a:ext cx="116" cy="159"/>
            </a:xfrm>
            <a:prstGeom prst="line">
              <a:avLst/>
            </a:prstGeom>
            <a:noFill/>
            <a:ln w="9525">
              <a:solidFill>
                <a:schemeClr val="tx1"/>
              </a:solidFill>
              <a:miter lim="800000"/>
              <a:headEnd/>
              <a:tailEnd/>
            </a:ln>
            <a:effectLst/>
          </p:spPr>
          <p:txBody>
            <a:bodyPr wrap="none"/>
            <a:lstStyle/>
            <a:p>
              <a:endParaRPr lang="zh-CN" altLang="en-US"/>
            </a:p>
          </p:txBody>
        </p:sp>
        <p:sp>
          <p:nvSpPr>
            <p:cNvPr id="162847" name="Line 31"/>
            <p:cNvSpPr>
              <a:spLocks noChangeShapeType="1"/>
            </p:cNvSpPr>
            <p:nvPr/>
          </p:nvSpPr>
          <p:spPr bwMode="auto">
            <a:xfrm>
              <a:off x="2691" y="2899"/>
              <a:ext cx="78" cy="119"/>
            </a:xfrm>
            <a:prstGeom prst="line">
              <a:avLst/>
            </a:prstGeom>
            <a:noFill/>
            <a:ln w="9525">
              <a:solidFill>
                <a:schemeClr val="tx1"/>
              </a:solidFill>
              <a:miter lim="800000"/>
              <a:headEnd/>
              <a:tailEnd/>
            </a:ln>
            <a:effectLst/>
          </p:spPr>
          <p:txBody>
            <a:bodyPr wrap="none"/>
            <a:lstStyle/>
            <a:p>
              <a:endParaRPr lang="zh-CN" altLang="en-US"/>
            </a:p>
          </p:txBody>
        </p:sp>
        <p:sp>
          <p:nvSpPr>
            <p:cNvPr id="162848" name="Line 32"/>
            <p:cNvSpPr>
              <a:spLocks noChangeShapeType="1"/>
            </p:cNvSpPr>
            <p:nvPr/>
          </p:nvSpPr>
          <p:spPr bwMode="auto">
            <a:xfrm>
              <a:off x="3001" y="2542"/>
              <a:ext cx="193" cy="198"/>
            </a:xfrm>
            <a:prstGeom prst="line">
              <a:avLst/>
            </a:prstGeom>
            <a:noFill/>
            <a:ln w="9525">
              <a:solidFill>
                <a:schemeClr val="tx1"/>
              </a:solidFill>
              <a:miter lim="800000"/>
              <a:headEnd/>
              <a:tailEnd/>
            </a:ln>
            <a:effectLst/>
          </p:spPr>
          <p:txBody>
            <a:bodyPr wrap="none"/>
            <a:lstStyle/>
            <a:p>
              <a:endParaRPr lang="zh-CN" altLang="en-US"/>
            </a:p>
          </p:txBody>
        </p:sp>
        <p:sp>
          <p:nvSpPr>
            <p:cNvPr id="162849" name="Text Box 33"/>
            <p:cNvSpPr txBox="1">
              <a:spLocks noChangeArrowheads="1"/>
            </p:cNvSpPr>
            <p:nvPr/>
          </p:nvSpPr>
          <p:spPr bwMode="auto">
            <a:xfrm>
              <a:off x="3039" y="2304"/>
              <a:ext cx="155" cy="231"/>
            </a:xfrm>
            <a:prstGeom prst="rect">
              <a:avLst/>
            </a:prstGeom>
            <a:noFill/>
            <a:ln w="9525">
              <a:noFill/>
              <a:miter lim="800000"/>
              <a:headEnd/>
              <a:tailEnd/>
            </a:ln>
            <a:effectLst/>
          </p:spPr>
          <p:txBody>
            <a:bodyPr>
              <a:spAutoFit/>
            </a:bodyPr>
            <a:lstStyle/>
            <a:p>
              <a:pPr>
                <a:spcBef>
                  <a:spcPct val="50000"/>
                </a:spcBef>
              </a:pPr>
              <a:r>
                <a:rPr lang="en-US" altLang="zh-CN" sz="1800" b="1">
                  <a:solidFill>
                    <a:srgbClr val="FF030F"/>
                  </a:solidFill>
                </a:rPr>
                <a:t>2</a:t>
              </a:r>
            </a:p>
          </p:txBody>
        </p:sp>
        <p:sp>
          <p:nvSpPr>
            <p:cNvPr id="162850" name="Text Box 34"/>
            <p:cNvSpPr txBox="1">
              <a:spLocks noChangeArrowheads="1"/>
            </p:cNvSpPr>
            <p:nvPr/>
          </p:nvSpPr>
          <p:spPr bwMode="auto">
            <a:xfrm>
              <a:off x="3349" y="2621"/>
              <a:ext cx="155"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851" name="Text Box 35"/>
            <p:cNvSpPr txBox="1">
              <a:spLocks noChangeArrowheads="1"/>
            </p:cNvSpPr>
            <p:nvPr/>
          </p:nvSpPr>
          <p:spPr bwMode="auto">
            <a:xfrm>
              <a:off x="2730" y="2701"/>
              <a:ext cx="155" cy="231"/>
            </a:xfrm>
            <a:prstGeom prst="rect">
              <a:avLst/>
            </a:prstGeom>
            <a:noFill/>
            <a:ln w="9525">
              <a:noFill/>
              <a:miter lim="800000"/>
              <a:headEnd/>
              <a:tailEnd/>
            </a:ln>
            <a:effectLst/>
          </p:spPr>
          <p:txBody>
            <a:bodyPr>
              <a:spAutoFit/>
            </a:bodyPr>
            <a:lstStyle/>
            <a:p>
              <a:pPr>
                <a:spcBef>
                  <a:spcPct val="50000"/>
                </a:spcBef>
              </a:pPr>
              <a:r>
                <a:rPr lang="en-US" altLang="zh-CN" sz="1800" b="1">
                  <a:solidFill>
                    <a:srgbClr val="FF030F"/>
                  </a:solidFill>
                </a:rPr>
                <a:t>1</a:t>
              </a:r>
            </a:p>
          </p:txBody>
        </p:sp>
        <p:sp>
          <p:nvSpPr>
            <p:cNvPr id="162852" name="Text Box 36"/>
            <p:cNvSpPr txBox="1">
              <a:spLocks noChangeArrowheads="1"/>
            </p:cNvSpPr>
            <p:nvPr/>
          </p:nvSpPr>
          <p:spPr bwMode="auto">
            <a:xfrm>
              <a:off x="2923" y="2978"/>
              <a:ext cx="155"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853" name="Text Box 37"/>
            <p:cNvSpPr txBox="1">
              <a:spLocks noChangeArrowheads="1"/>
            </p:cNvSpPr>
            <p:nvPr/>
          </p:nvSpPr>
          <p:spPr bwMode="auto">
            <a:xfrm>
              <a:off x="2498" y="2978"/>
              <a:ext cx="154" cy="231"/>
            </a:xfrm>
            <a:prstGeom prst="rect">
              <a:avLst/>
            </a:prstGeom>
            <a:noFill/>
            <a:ln w="9525">
              <a:noFill/>
              <a:miter lim="800000"/>
              <a:headEnd/>
              <a:tailEnd/>
            </a:ln>
            <a:effectLst/>
          </p:spPr>
          <p:txBody>
            <a:bodyPr>
              <a:spAutoFit/>
            </a:bodyPr>
            <a:lstStyle/>
            <a:p>
              <a:pPr>
                <a:spcBef>
                  <a:spcPct val="50000"/>
                </a:spcBef>
              </a:pPr>
              <a:r>
                <a:rPr lang="en-US" altLang="zh-CN" sz="1800" b="1"/>
                <a:t>1</a:t>
              </a:r>
            </a:p>
          </p:txBody>
        </p:sp>
        <p:sp>
          <p:nvSpPr>
            <p:cNvPr id="162854" name="Text Box 38"/>
            <p:cNvSpPr txBox="1">
              <a:spLocks noChangeArrowheads="1"/>
            </p:cNvSpPr>
            <p:nvPr/>
          </p:nvSpPr>
          <p:spPr bwMode="auto">
            <a:xfrm>
              <a:off x="2691" y="2423"/>
              <a:ext cx="155" cy="231"/>
            </a:xfrm>
            <a:prstGeom prst="rect">
              <a:avLst/>
            </a:prstGeom>
            <a:noFill/>
            <a:ln w="9525">
              <a:noFill/>
              <a:miter lim="800000"/>
              <a:headEnd/>
              <a:tailEnd/>
            </a:ln>
            <a:effectLst/>
          </p:spPr>
          <p:txBody>
            <a:bodyPr>
              <a:spAutoFit/>
            </a:bodyPr>
            <a:lstStyle/>
            <a:p>
              <a:pPr>
                <a:spcBef>
                  <a:spcPct val="50000"/>
                </a:spcBef>
              </a:pPr>
              <a:r>
                <a:rPr lang="en-US" altLang="zh-CN" sz="1800" b="1"/>
                <a:t>A</a:t>
              </a:r>
            </a:p>
          </p:txBody>
        </p:sp>
        <p:sp>
          <p:nvSpPr>
            <p:cNvPr id="162855" name="Text Box 39"/>
            <p:cNvSpPr txBox="1">
              <a:spLocks noChangeArrowheads="1"/>
            </p:cNvSpPr>
            <p:nvPr/>
          </p:nvSpPr>
          <p:spPr bwMode="auto">
            <a:xfrm>
              <a:off x="2381" y="2661"/>
              <a:ext cx="155" cy="231"/>
            </a:xfrm>
            <a:prstGeom prst="rect">
              <a:avLst/>
            </a:prstGeom>
            <a:noFill/>
            <a:ln w="9525">
              <a:noFill/>
              <a:miter lim="800000"/>
              <a:headEnd/>
              <a:tailEnd/>
            </a:ln>
            <a:effectLst/>
          </p:spPr>
          <p:txBody>
            <a:bodyPr>
              <a:spAutoFit/>
            </a:bodyPr>
            <a:lstStyle/>
            <a:p>
              <a:pPr>
                <a:spcBef>
                  <a:spcPct val="50000"/>
                </a:spcBef>
              </a:pPr>
              <a:r>
                <a:rPr lang="en-US" altLang="zh-CN" sz="1800" b="1"/>
                <a:t>B</a:t>
              </a:r>
            </a:p>
          </p:txBody>
        </p:sp>
        <p:sp>
          <p:nvSpPr>
            <p:cNvPr id="162856" name="Oval 40"/>
            <p:cNvSpPr>
              <a:spLocks noChangeArrowheads="1"/>
            </p:cNvSpPr>
            <p:nvPr/>
          </p:nvSpPr>
          <p:spPr bwMode="auto">
            <a:xfrm>
              <a:off x="2112" y="3360"/>
              <a:ext cx="194" cy="198"/>
            </a:xfrm>
            <a:prstGeom prst="ellipse">
              <a:avLst/>
            </a:prstGeom>
            <a:solidFill>
              <a:schemeClr val="accent2"/>
            </a:solidFill>
            <a:ln w="9525">
              <a:solidFill>
                <a:schemeClr val="tx1"/>
              </a:solidFill>
              <a:miter lim="800000"/>
              <a:headEnd/>
              <a:tailEnd/>
            </a:ln>
            <a:effectLst/>
          </p:spPr>
          <p:txBody>
            <a:bodyPr wrap="none" anchor="ctr"/>
            <a:lstStyle/>
            <a:p>
              <a:pPr algn="ctr"/>
              <a:r>
                <a:rPr lang="en-US" altLang="zh-CN" sz="2000" b="1"/>
                <a:t>15</a:t>
              </a:r>
            </a:p>
          </p:txBody>
        </p:sp>
        <p:sp>
          <p:nvSpPr>
            <p:cNvPr id="162857" name="Line 41"/>
            <p:cNvSpPr>
              <a:spLocks noChangeShapeType="1"/>
            </p:cNvSpPr>
            <p:nvPr/>
          </p:nvSpPr>
          <p:spPr bwMode="auto">
            <a:xfrm flipH="1">
              <a:off x="2256" y="3216"/>
              <a:ext cx="96" cy="144"/>
            </a:xfrm>
            <a:prstGeom prst="line">
              <a:avLst/>
            </a:prstGeom>
            <a:noFill/>
            <a:ln w="9525">
              <a:solidFill>
                <a:schemeClr val="tx1"/>
              </a:solidFill>
              <a:miter lim="800000"/>
              <a:headEnd/>
              <a:tailEnd/>
            </a:ln>
            <a:effectLst/>
          </p:spPr>
          <p:txBody>
            <a:bodyPr wrap="none"/>
            <a:lstStyle/>
            <a:p>
              <a:endParaRPr lang="zh-CN" altLang="en-US"/>
            </a:p>
          </p:txBody>
        </p:sp>
        <p:sp>
          <p:nvSpPr>
            <p:cNvPr id="162858" name="Text Box 42"/>
            <p:cNvSpPr txBox="1">
              <a:spLocks noChangeArrowheads="1"/>
            </p:cNvSpPr>
            <p:nvPr/>
          </p:nvSpPr>
          <p:spPr bwMode="auto">
            <a:xfrm>
              <a:off x="2304" y="3360"/>
              <a:ext cx="155"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859" name="Text Box 43"/>
            <p:cNvSpPr txBox="1">
              <a:spLocks noChangeArrowheads="1"/>
            </p:cNvSpPr>
            <p:nvPr/>
          </p:nvSpPr>
          <p:spPr bwMode="auto">
            <a:xfrm>
              <a:off x="2064" y="3600"/>
              <a:ext cx="1488" cy="231"/>
            </a:xfrm>
            <a:prstGeom prst="rect">
              <a:avLst/>
            </a:prstGeom>
            <a:noFill/>
            <a:ln w="9525">
              <a:noFill/>
              <a:miter lim="800000"/>
              <a:headEnd/>
              <a:tailEnd/>
            </a:ln>
            <a:effectLst/>
          </p:spPr>
          <p:txBody>
            <a:bodyPr>
              <a:spAutoFit/>
            </a:bodyPr>
            <a:lstStyle/>
            <a:p>
              <a:pPr>
                <a:spcBef>
                  <a:spcPct val="50000"/>
                </a:spcBef>
              </a:pPr>
              <a:r>
                <a:rPr lang="en-US" altLang="zh-CN" sz="1800" b="1"/>
                <a:t>(b)</a:t>
              </a:r>
              <a:r>
                <a:rPr lang="zh-CN" altLang="en-US" sz="1800" b="1"/>
                <a:t>插入</a:t>
              </a:r>
              <a:r>
                <a:rPr lang="en-US" altLang="zh-CN" sz="1800" b="1"/>
                <a:t>15</a:t>
              </a:r>
              <a:r>
                <a:rPr lang="zh-CN" altLang="en-US" sz="1800" b="1"/>
                <a:t>后失去平衡</a:t>
              </a:r>
            </a:p>
          </p:txBody>
        </p:sp>
      </p:grpSp>
      <p:grpSp>
        <p:nvGrpSpPr>
          <p:cNvPr id="162860" name="Group 44"/>
          <p:cNvGrpSpPr>
            <a:grpSpLocks/>
          </p:cNvGrpSpPr>
          <p:nvPr/>
        </p:nvGrpSpPr>
        <p:grpSpPr bwMode="auto">
          <a:xfrm>
            <a:off x="6096000" y="852488"/>
            <a:ext cx="2514600" cy="2424112"/>
            <a:chOff x="3792" y="2256"/>
            <a:chExt cx="1584" cy="1527"/>
          </a:xfrm>
        </p:grpSpPr>
        <p:grpSp>
          <p:nvGrpSpPr>
            <p:cNvPr id="162861" name="Group 45"/>
            <p:cNvGrpSpPr>
              <a:grpSpLocks/>
            </p:cNvGrpSpPr>
            <p:nvPr/>
          </p:nvGrpSpPr>
          <p:grpSpPr bwMode="auto">
            <a:xfrm>
              <a:off x="3984" y="2256"/>
              <a:ext cx="1354" cy="918"/>
              <a:chOff x="3984" y="2256"/>
              <a:chExt cx="1354" cy="918"/>
            </a:xfrm>
          </p:grpSpPr>
          <p:sp>
            <p:nvSpPr>
              <p:cNvPr id="162862" name="Oval 46"/>
              <p:cNvSpPr>
                <a:spLocks noChangeArrowheads="1"/>
              </p:cNvSpPr>
              <p:nvPr/>
            </p:nvSpPr>
            <p:spPr bwMode="auto">
              <a:xfrm>
                <a:off x="4526" y="2335"/>
                <a:ext cx="193" cy="199"/>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25</a:t>
                </a:r>
              </a:p>
            </p:txBody>
          </p:sp>
          <p:sp>
            <p:nvSpPr>
              <p:cNvPr id="162863" name="Oval 47"/>
              <p:cNvSpPr>
                <a:spLocks noChangeArrowheads="1"/>
              </p:cNvSpPr>
              <p:nvPr/>
            </p:nvSpPr>
            <p:spPr bwMode="auto">
              <a:xfrm>
                <a:off x="4216" y="2653"/>
                <a:ext cx="194"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20</a:t>
                </a:r>
              </a:p>
            </p:txBody>
          </p:sp>
          <p:sp>
            <p:nvSpPr>
              <p:cNvPr id="162864" name="Oval 48"/>
              <p:cNvSpPr>
                <a:spLocks noChangeArrowheads="1"/>
              </p:cNvSpPr>
              <p:nvPr/>
            </p:nvSpPr>
            <p:spPr bwMode="auto">
              <a:xfrm>
                <a:off x="4836" y="2653"/>
                <a:ext cx="193"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40</a:t>
                </a:r>
              </a:p>
            </p:txBody>
          </p:sp>
          <p:sp>
            <p:nvSpPr>
              <p:cNvPr id="162865" name="Oval 49"/>
              <p:cNvSpPr>
                <a:spLocks noChangeArrowheads="1"/>
              </p:cNvSpPr>
              <p:nvPr/>
            </p:nvSpPr>
            <p:spPr bwMode="auto">
              <a:xfrm>
                <a:off x="3984" y="2970"/>
                <a:ext cx="194"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15</a:t>
                </a:r>
              </a:p>
            </p:txBody>
          </p:sp>
          <p:sp>
            <p:nvSpPr>
              <p:cNvPr id="162866" name="Oval 50"/>
              <p:cNvSpPr>
                <a:spLocks noChangeArrowheads="1"/>
              </p:cNvSpPr>
              <p:nvPr/>
            </p:nvSpPr>
            <p:spPr bwMode="auto">
              <a:xfrm>
                <a:off x="4656" y="2976"/>
                <a:ext cx="193"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30</a:t>
                </a:r>
              </a:p>
            </p:txBody>
          </p:sp>
          <p:sp>
            <p:nvSpPr>
              <p:cNvPr id="162867" name="Line 51"/>
              <p:cNvSpPr>
                <a:spLocks noChangeShapeType="1"/>
              </p:cNvSpPr>
              <p:nvPr/>
            </p:nvSpPr>
            <p:spPr bwMode="auto">
              <a:xfrm flipH="1">
                <a:off x="4371" y="2494"/>
                <a:ext cx="194" cy="198"/>
              </a:xfrm>
              <a:prstGeom prst="line">
                <a:avLst/>
              </a:prstGeom>
              <a:noFill/>
              <a:ln w="9525">
                <a:solidFill>
                  <a:schemeClr val="tx1"/>
                </a:solidFill>
                <a:miter lim="800000"/>
                <a:headEnd/>
                <a:tailEnd/>
              </a:ln>
              <a:effectLst/>
            </p:spPr>
            <p:txBody>
              <a:bodyPr wrap="none"/>
              <a:lstStyle/>
              <a:p>
                <a:endParaRPr lang="zh-CN" altLang="en-US"/>
              </a:p>
            </p:txBody>
          </p:sp>
          <p:sp>
            <p:nvSpPr>
              <p:cNvPr id="162868" name="Line 52"/>
              <p:cNvSpPr>
                <a:spLocks noChangeShapeType="1"/>
              </p:cNvSpPr>
              <p:nvPr/>
            </p:nvSpPr>
            <p:spPr bwMode="auto">
              <a:xfrm flipH="1">
                <a:off x="4139" y="2811"/>
                <a:ext cx="116" cy="159"/>
              </a:xfrm>
              <a:prstGeom prst="line">
                <a:avLst/>
              </a:prstGeom>
              <a:noFill/>
              <a:ln w="9525">
                <a:solidFill>
                  <a:schemeClr val="tx1"/>
                </a:solidFill>
                <a:miter lim="800000"/>
                <a:headEnd/>
                <a:tailEnd/>
              </a:ln>
              <a:effectLst/>
            </p:spPr>
            <p:txBody>
              <a:bodyPr wrap="none"/>
              <a:lstStyle/>
              <a:p>
                <a:endParaRPr lang="zh-CN" altLang="en-US"/>
              </a:p>
            </p:txBody>
          </p:sp>
          <p:sp>
            <p:nvSpPr>
              <p:cNvPr id="162869" name="Line 53"/>
              <p:cNvSpPr>
                <a:spLocks noChangeShapeType="1"/>
              </p:cNvSpPr>
              <p:nvPr/>
            </p:nvSpPr>
            <p:spPr bwMode="auto">
              <a:xfrm>
                <a:off x="4681" y="2494"/>
                <a:ext cx="193" cy="198"/>
              </a:xfrm>
              <a:prstGeom prst="line">
                <a:avLst/>
              </a:prstGeom>
              <a:noFill/>
              <a:ln w="9525">
                <a:solidFill>
                  <a:schemeClr val="tx1"/>
                </a:solidFill>
                <a:miter lim="800000"/>
                <a:headEnd/>
                <a:tailEnd/>
              </a:ln>
              <a:effectLst/>
            </p:spPr>
            <p:txBody>
              <a:bodyPr wrap="none"/>
              <a:lstStyle/>
              <a:p>
                <a:endParaRPr lang="zh-CN" altLang="en-US"/>
              </a:p>
            </p:txBody>
          </p:sp>
          <p:sp>
            <p:nvSpPr>
              <p:cNvPr id="162870" name="Text Box 54"/>
              <p:cNvSpPr txBox="1">
                <a:spLocks noChangeArrowheads="1"/>
              </p:cNvSpPr>
              <p:nvPr/>
            </p:nvSpPr>
            <p:spPr bwMode="auto">
              <a:xfrm>
                <a:off x="4719" y="2256"/>
                <a:ext cx="155"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871" name="Text Box 55"/>
              <p:cNvSpPr txBox="1">
                <a:spLocks noChangeArrowheads="1"/>
              </p:cNvSpPr>
              <p:nvPr/>
            </p:nvSpPr>
            <p:spPr bwMode="auto">
              <a:xfrm>
                <a:off x="5029" y="2573"/>
                <a:ext cx="155"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872" name="Text Box 56"/>
              <p:cNvSpPr txBox="1">
                <a:spLocks noChangeArrowheads="1"/>
              </p:cNvSpPr>
              <p:nvPr/>
            </p:nvSpPr>
            <p:spPr bwMode="auto">
              <a:xfrm>
                <a:off x="4410" y="2653"/>
                <a:ext cx="155" cy="231"/>
              </a:xfrm>
              <a:prstGeom prst="rect">
                <a:avLst/>
              </a:prstGeom>
              <a:noFill/>
              <a:ln w="9525">
                <a:noFill/>
                <a:miter lim="800000"/>
                <a:headEnd/>
                <a:tailEnd/>
              </a:ln>
              <a:effectLst/>
            </p:spPr>
            <p:txBody>
              <a:bodyPr>
                <a:spAutoFit/>
              </a:bodyPr>
              <a:lstStyle/>
              <a:p>
                <a:pPr>
                  <a:spcBef>
                    <a:spcPct val="50000"/>
                  </a:spcBef>
                </a:pPr>
                <a:r>
                  <a:rPr lang="en-US" altLang="zh-CN" sz="1800" b="1"/>
                  <a:t>1</a:t>
                </a:r>
              </a:p>
            </p:txBody>
          </p:sp>
          <p:sp>
            <p:nvSpPr>
              <p:cNvPr id="162873" name="Text Box 57"/>
              <p:cNvSpPr txBox="1">
                <a:spLocks noChangeArrowheads="1"/>
              </p:cNvSpPr>
              <p:nvPr/>
            </p:nvSpPr>
            <p:spPr bwMode="auto">
              <a:xfrm>
                <a:off x="4178" y="2930"/>
                <a:ext cx="154"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874" name="Text Box 58"/>
              <p:cNvSpPr txBox="1">
                <a:spLocks noChangeArrowheads="1"/>
              </p:cNvSpPr>
              <p:nvPr/>
            </p:nvSpPr>
            <p:spPr bwMode="auto">
              <a:xfrm>
                <a:off x="4371" y="2375"/>
                <a:ext cx="155" cy="231"/>
              </a:xfrm>
              <a:prstGeom prst="rect">
                <a:avLst/>
              </a:prstGeom>
              <a:noFill/>
              <a:ln w="9525">
                <a:noFill/>
                <a:miter lim="800000"/>
                <a:headEnd/>
                <a:tailEnd/>
              </a:ln>
              <a:effectLst/>
            </p:spPr>
            <p:txBody>
              <a:bodyPr>
                <a:spAutoFit/>
              </a:bodyPr>
              <a:lstStyle/>
              <a:p>
                <a:pPr>
                  <a:spcBef>
                    <a:spcPct val="50000"/>
                  </a:spcBef>
                </a:pPr>
                <a:r>
                  <a:rPr lang="en-US" altLang="zh-CN" sz="1800" b="1"/>
                  <a:t>B</a:t>
                </a:r>
              </a:p>
            </p:txBody>
          </p:sp>
          <p:sp>
            <p:nvSpPr>
              <p:cNvPr id="162875" name="Text Box 59"/>
              <p:cNvSpPr txBox="1">
                <a:spLocks noChangeArrowheads="1"/>
              </p:cNvSpPr>
              <p:nvPr/>
            </p:nvSpPr>
            <p:spPr bwMode="auto">
              <a:xfrm>
                <a:off x="4656" y="2640"/>
                <a:ext cx="155" cy="231"/>
              </a:xfrm>
              <a:prstGeom prst="rect">
                <a:avLst/>
              </a:prstGeom>
              <a:noFill/>
              <a:ln w="9525">
                <a:noFill/>
                <a:miter lim="800000"/>
                <a:headEnd/>
                <a:tailEnd/>
              </a:ln>
              <a:effectLst/>
            </p:spPr>
            <p:txBody>
              <a:bodyPr>
                <a:spAutoFit/>
              </a:bodyPr>
              <a:lstStyle/>
              <a:p>
                <a:pPr>
                  <a:spcBef>
                    <a:spcPct val="50000"/>
                  </a:spcBef>
                </a:pPr>
                <a:r>
                  <a:rPr lang="en-US" altLang="zh-CN" sz="1800" b="1"/>
                  <a:t>A</a:t>
                </a:r>
              </a:p>
            </p:txBody>
          </p:sp>
          <p:sp>
            <p:nvSpPr>
              <p:cNvPr id="162876" name="Oval 60"/>
              <p:cNvSpPr>
                <a:spLocks noChangeArrowheads="1"/>
              </p:cNvSpPr>
              <p:nvPr/>
            </p:nvSpPr>
            <p:spPr bwMode="auto">
              <a:xfrm>
                <a:off x="5040" y="2976"/>
                <a:ext cx="193"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60</a:t>
                </a:r>
              </a:p>
            </p:txBody>
          </p:sp>
          <p:sp>
            <p:nvSpPr>
              <p:cNvPr id="162877" name="Line 61"/>
              <p:cNvSpPr>
                <a:spLocks noChangeShapeType="1"/>
              </p:cNvSpPr>
              <p:nvPr/>
            </p:nvSpPr>
            <p:spPr bwMode="auto">
              <a:xfrm flipH="1">
                <a:off x="4800" y="2832"/>
                <a:ext cx="96" cy="144"/>
              </a:xfrm>
              <a:prstGeom prst="line">
                <a:avLst/>
              </a:prstGeom>
              <a:noFill/>
              <a:ln w="9525">
                <a:solidFill>
                  <a:schemeClr val="tx1"/>
                </a:solidFill>
                <a:miter lim="800000"/>
                <a:headEnd/>
                <a:tailEnd/>
              </a:ln>
              <a:effectLst/>
            </p:spPr>
            <p:txBody>
              <a:bodyPr wrap="none"/>
              <a:lstStyle/>
              <a:p>
                <a:endParaRPr lang="zh-CN" altLang="en-US"/>
              </a:p>
            </p:txBody>
          </p:sp>
          <p:sp>
            <p:nvSpPr>
              <p:cNvPr id="162878" name="Line 62"/>
              <p:cNvSpPr>
                <a:spLocks noChangeShapeType="1"/>
              </p:cNvSpPr>
              <p:nvPr/>
            </p:nvSpPr>
            <p:spPr bwMode="auto">
              <a:xfrm>
                <a:off x="4992" y="2832"/>
                <a:ext cx="96" cy="144"/>
              </a:xfrm>
              <a:prstGeom prst="line">
                <a:avLst/>
              </a:prstGeom>
              <a:noFill/>
              <a:ln w="9525">
                <a:solidFill>
                  <a:schemeClr val="tx1"/>
                </a:solidFill>
                <a:miter lim="800000"/>
                <a:headEnd/>
                <a:tailEnd/>
              </a:ln>
              <a:effectLst/>
            </p:spPr>
            <p:txBody>
              <a:bodyPr wrap="none"/>
              <a:lstStyle/>
              <a:p>
                <a:endParaRPr lang="zh-CN" altLang="en-US"/>
              </a:p>
            </p:txBody>
          </p:sp>
          <p:sp>
            <p:nvSpPr>
              <p:cNvPr id="162879" name="Text Box 63"/>
              <p:cNvSpPr txBox="1">
                <a:spLocks noChangeArrowheads="1"/>
              </p:cNvSpPr>
              <p:nvPr/>
            </p:nvSpPr>
            <p:spPr bwMode="auto">
              <a:xfrm>
                <a:off x="4848" y="2928"/>
                <a:ext cx="154"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880" name="Text Box 64"/>
              <p:cNvSpPr txBox="1">
                <a:spLocks noChangeArrowheads="1"/>
              </p:cNvSpPr>
              <p:nvPr/>
            </p:nvSpPr>
            <p:spPr bwMode="auto">
              <a:xfrm>
                <a:off x="5184" y="2880"/>
                <a:ext cx="154"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grpSp>
        <p:sp>
          <p:nvSpPr>
            <p:cNvPr id="162881" name="Text Box 65"/>
            <p:cNvSpPr txBox="1">
              <a:spLocks noChangeArrowheads="1"/>
            </p:cNvSpPr>
            <p:nvPr/>
          </p:nvSpPr>
          <p:spPr bwMode="auto">
            <a:xfrm>
              <a:off x="3792" y="3552"/>
              <a:ext cx="1584" cy="231"/>
            </a:xfrm>
            <a:prstGeom prst="rect">
              <a:avLst/>
            </a:prstGeom>
            <a:noFill/>
            <a:ln w="9525">
              <a:noFill/>
              <a:miter lim="800000"/>
              <a:headEnd/>
              <a:tailEnd/>
            </a:ln>
            <a:effectLst/>
          </p:spPr>
          <p:txBody>
            <a:bodyPr>
              <a:spAutoFit/>
            </a:bodyPr>
            <a:lstStyle/>
            <a:p>
              <a:pPr>
                <a:spcBef>
                  <a:spcPct val="50000"/>
                </a:spcBef>
              </a:pPr>
              <a:r>
                <a:rPr lang="en-US" altLang="zh-CN" sz="1800" b="1"/>
                <a:t>©</a:t>
              </a:r>
              <a:r>
                <a:rPr lang="zh-CN" altLang="en-US" sz="1800" b="1"/>
                <a:t>调整后的二叉排序树</a:t>
              </a:r>
            </a:p>
          </p:txBody>
        </p:sp>
      </p:grpSp>
      <p:grpSp>
        <p:nvGrpSpPr>
          <p:cNvPr id="162944" name="Group 128"/>
          <p:cNvGrpSpPr>
            <a:grpSpLocks/>
          </p:cNvGrpSpPr>
          <p:nvPr/>
        </p:nvGrpSpPr>
        <p:grpSpPr bwMode="auto">
          <a:xfrm>
            <a:off x="990600" y="3824288"/>
            <a:ext cx="2209800" cy="2347912"/>
            <a:chOff x="528" y="2160"/>
            <a:chExt cx="1392" cy="1479"/>
          </a:xfrm>
        </p:grpSpPr>
        <p:sp>
          <p:nvSpPr>
            <p:cNvPr id="162945" name="Text Box 129"/>
            <p:cNvSpPr txBox="1">
              <a:spLocks noChangeArrowheads="1"/>
            </p:cNvSpPr>
            <p:nvPr/>
          </p:nvSpPr>
          <p:spPr bwMode="auto">
            <a:xfrm>
              <a:off x="528" y="3408"/>
              <a:ext cx="1392" cy="231"/>
            </a:xfrm>
            <a:prstGeom prst="rect">
              <a:avLst/>
            </a:prstGeom>
            <a:noFill/>
            <a:ln w="9525">
              <a:noFill/>
              <a:miter lim="800000"/>
              <a:headEnd/>
              <a:tailEnd/>
            </a:ln>
            <a:effectLst/>
          </p:spPr>
          <p:txBody>
            <a:bodyPr>
              <a:spAutoFit/>
            </a:bodyPr>
            <a:lstStyle/>
            <a:p>
              <a:pPr>
                <a:spcBef>
                  <a:spcPct val="50000"/>
                </a:spcBef>
              </a:pPr>
              <a:r>
                <a:rPr lang="en-US" altLang="zh-CN" sz="1800" b="1"/>
                <a:t>(a)</a:t>
              </a:r>
              <a:r>
                <a:rPr lang="zh-CN" altLang="en-US" sz="1800" b="1"/>
                <a:t>平衡二叉排序树</a:t>
              </a:r>
            </a:p>
          </p:txBody>
        </p:sp>
        <p:grpSp>
          <p:nvGrpSpPr>
            <p:cNvPr id="162946" name="Group 130"/>
            <p:cNvGrpSpPr>
              <a:grpSpLocks/>
            </p:cNvGrpSpPr>
            <p:nvPr/>
          </p:nvGrpSpPr>
          <p:grpSpPr bwMode="auto">
            <a:xfrm>
              <a:off x="672" y="2160"/>
              <a:ext cx="1219" cy="966"/>
              <a:chOff x="1000" y="2112"/>
              <a:chExt cx="1219" cy="966"/>
            </a:xfrm>
          </p:grpSpPr>
          <p:sp>
            <p:nvSpPr>
              <p:cNvPr id="162947" name="Oval 131"/>
              <p:cNvSpPr>
                <a:spLocks noChangeArrowheads="1"/>
              </p:cNvSpPr>
              <p:nvPr/>
            </p:nvSpPr>
            <p:spPr bwMode="auto">
              <a:xfrm>
                <a:off x="1310" y="2191"/>
                <a:ext cx="193" cy="199"/>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25</a:t>
                </a:r>
              </a:p>
            </p:txBody>
          </p:sp>
          <p:sp>
            <p:nvSpPr>
              <p:cNvPr id="162948" name="Oval 132"/>
              <p:cNvSpPr>
                <a:spLocks noChangeArrowheads="1"/>
              </p:cNvSpPr>
              <p:nvPr/>
            </p:nvSpPr>
            <p:spPr bwMode="auto">
              <a:xfrm>
                <a:off x="1000" y="2509"/>
                <a:ext cx="194"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20</a:t>
                </a:r>
              </a:p>
            </p:txBody>
          </p:sp>
          <p:sp>
            <p:nvSpPr>
              <p:cNvPr id="162949" name="Oval 133"/>
              <p:cNvSpPr>
                <a:spLocks noChangeArrowheads="1"/>
              </p:cNvSpPr>
              <p:nvPr/>
            </p:nvSpPr>
            <p:spPr bwMode="auto">
              <a:xfrm>
                <a:off x="1620" y="2509"/>
                <a:ext cx="193"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40</a:t>
                </a:r>
              </a:p>
            </p:txBody>
          </p:sp>
          <p:sp>
            <p:nvSpPr>
              <p:cNvPr id="162950" name="Oval 134"/>
              <p:cNvSpPr>
                <a:spLocks noChangeArrowheads="1"/>
              </p:cNvSpPr>
              <p:nvPr/>
            </p:nvSpPr>
            <p:spPr bwMode="auto">
              <a:xfrm>
                <a:off x="1440" y="2880"/>
                <a:ext cx="194"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30</a:t>
                </a:r>
              </a:p>
            </p:txBody>
          </p:sp>
          <p:sp>
            <p:nvSpPr>
              <p:cNvPr id="162951" name="Oval 135"/>
              <p:cNvSpPr>
                <a:spLocks noChangeArrowheads="1"/>
              </p:cNvSpPr>
              <p:nvPr/>
            </p:nvSpPr>
            <p:spPr bwMode="auto">
              <a:xfrm>
                <a:off x="1872" y="2880"/>
                <a:ext cx="193"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60</a:t>
                </a:r>
              </a:p>
            </p:txBody>
          </p:sp>
          <p:sp>
            <p:nvSpPr>
              <p:cNvPr id="162952" name="Line 136"/>
              <p:cNvSpPr>
                <a:spLocks noChangeShapeType="1"/>
              </p:cNvSpPr>
              <p:nvPr/>
            </p:nvSpPr>
            <p:spPr bwMode="auto">
              <a:xfrm flipH="1">
                <a:off x="1155" y="2350"/>
                <a:ext cx="194" cy="198"/>
              </a:xfrm>
              <a:prstGeom prst="line">
                <a:avLst/>
              </a:prstGeom>
              <a:noFill/>
              <a:ln w="9525">
                <a:solidFill>
                  <a:schemeClr val="tx1"/>
                </a:solidFill>
                <a:miter lim="800000"/>
                <a:headEnd/>
                <a:tailEnd/>
              </a:ln>
              <a:effectLst/>
            </p:spPr>
            <p:txBody>
              <a:bodyPr wrap="none"/>
              <a:lstStyle/>
              <a:p>
                <a:endParaRPr lang="zh-CN" altLang="en-US"/>
              </a:p>
            </p:txBody>
          </p:sp>
          <p:sp>
            <p:nvSpPr>
              <p:cNvPr id="162953" name="Line 137"/>
              <p:cNvSpPr>
                <a:spLocks noChangeShapeType="1"/>
              </p:cNvSpPr>
              <p:nvPr/>
            </p:nvSpPr>
            <p:spPr bwMode="auto">
              <a:xfrm>
                <a:off x="1465" y="2350"/>
                <a:ext cx="193" cy="198"/>
              </a:xfrm>
              <a:prstGeom prst="line">
                <a:avLst/>
              </a:prstGeom>
              <a:noFill/>
              <a:ln w="9525">
                <a:solidFill>
                  <a:schemeClr val="tx1"/>
                </a:solidFill>
                <a:miter lim="800000"/>
                <a:headEnd/>
                <a:tailEnd/>
              </a:ln>
              <a:effectLst/>
            </p:spPr>
            <p:txBody>
              <a:bodyPr wrap="none"/>
              <a:lstStyle/>
              <a:p>
                <a:endParaRPr lang="zh-CN" altLang="en-US"/>
              </a:p>
            </p:txBody>
          </p:sp>
          <p:sp>
            <p:nvSpPr>
              <p:cNvPr id="162954" name="Text Box 138"/>
              <p:cNvSpPr txBox="1">
                <a:spLocks noChangeArrowheads="1"/>
              </p:cNvSpPr>
              <p:nvPr/>
            </p:nvSpPr>
            <p:spPr bwMode="auto">
              <a:xfrm>
                <a:off x="1503" y="2112"/>
                <a:ext cx="273" cy="231"/>
              </a:xfrm>
              <a:prstGeom prst="rect">
                <a:avLst/>
              </a:prstGeom>
              <a:noFill/>
              <a:ln w="9525">
                <a:noFill/>
                <a:miter lim="800000"/>
                <a:headEnd/>
                <a:tailEnd/>
              </a:ln>
              <a:effectLst/>
            </p:spPr>
            <p:txBody>
              <a:bodyPr>
                <a:spAutoFit/>
              </a:bodyPr>
              <a:lstStyle/>
              <a:p>
                <a:pPr>
                  <a:spcBef>
                    <a:spcPct val="50000"/>
                  </a:spcBef>
                </a:pPr>
                <a:r>
                  <a:rPr lang="en-US" altLang="zh-CN" sz="1800" b="1"/>
                  <a:t>-1</a:t>
                </a:r>
              </a:p>
            </p:txBody>
          </p:sp>
          <p:sp>
            <p:nvSpPr>
              <p:cNvPr id="162955" name="Text Box 139"/>
              <p:cNvSpPr txBox="1">
                <a:spLocks noChangeArrowheads="1"/>
              </p:cNvSpPr>
              <p:nvPr/>
            </p:nvSpPr>
            <p:spPr bwMode="auto">
              <a:xfrm>
                <a:off x="1813" y="2429"/>
                <a:ext cx="155"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956" name="Text Box 140"/>
              <p:cNvSpPr txBox="1">
                <a:spLocks noChangeArrowheads="1"/>
              </p:cNvSpPr>
              <p:nvPr/>
            </p:nvSpPr>
            <p:spPr bwMode="auto">
              <a:xfrm>
                <a:off x="1194" y="2509"/>
                <a:ext cx="155"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957" name="Text Box 141"/>
              <p:cNvSpPr txBox="1">
                <a:spLocks noChangeArrowheads="1"/>
              </p:cNvSpPr>
              <p:nvPr/>
            </p:nvSpPr>
            <p:spPr bwMode="auto">
              <a:xfrm>
                <a:off x="2064" y="2832"/>
                <a:ext cx="155"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958" name="Text Box 142"/>
              <p:cNvSpPr txBox="1">
                <a:spLocks noChangeArrowheads="1"/>
              </p:cNvSpPr>
              <p:nvPr/>
            </p:nvSpPr>
            <p:spPr bwMode="auto">
              <a:xfrm>
                <a:off x="1632" y="2832"/>
                <a:ext cx="154"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959" name="Text Box 143"/>
              <p:cNvSpPr txBox="1">
                <a:spLocks noChangeArrowheads="1"/>
              </p:cNvSpPr>
              <p:nvPr/>
            </p:nvSpPr>
            <p:spPr bwMode="auto">
              <a:xfrm>
                <a:off x="1155" y="2231"/>
                <a:ext cx="155" cy="231"/>
              </a:xfrm>
              <a:prstGeom prst="rect">
                <a:avLst/>
              </a:prstGeom>
              <a:noFill/>
              <a:ln w="9525">
                <a:noFill/>
                <a:miter lim="800000"/>
                <a:headEnd/>
                <a:tailEnd/>
              </a:ln>
              <a:effectLst/>
            </p:spPr>
            <p:txBody>
              <a:bodyPr>
                <a:spAutoFit/>
              </a:bodyPr>
              <a:lstStyle/>
              <a:p>
                <a:pPr>
                  <a:spcBef>
                    <a:spcPct val="50000"/>
                  </a:spcBef>
                </a:pPr>
                <a:r>
                  <a:rPr lang="en-US" altLang="zh-CN" sz="1800" b="1"/>
                  <a:t>A</a:t>
                </a:r>
              </a:p>
            </p:txBody>
          </p:sp>
          <p:sp>
            <p:nvSpPr>
              <p:cNvPr id="162960" name="Text Box 144"/>
              <p:cNvSpPr txBox="1">
                <a:spLocks noChangeArrowheads="1"/>
              </p:cNvSpPr>
              <p:nvPr/>
            </p:nvSpPr>
            <p:spPr bwMode="auto">
              <a:xfrm>
                <a:off x="1824" y="2592"/>
                <a:ext cx="155" cy="231"/>
              </a:xfrm>
              <a:prstGeom prst="rect">
                <a:avLst/>
              </a:prstGeom>
              <a:noFill/>
              <a:ln w="9525">
                <a:noFill/>
                <a:miter lim="800000"/>
                <a:headEnd/>
                <a:tailEnd/>
              </a:ln>
              <a:effectLst/>
            </p:spPr>
            <p:txBody>
              <a:bodyPr>
                <a:spAutoFit/>
              </a:bodyPr>
              <a:lstStyle/>
              <a:p>
                <a:pPr>
                  <a:spcBef>
                    <a:spcPct val="50000"/>
                  </a:spcBef>
                </a:pPr>
                <a:r>
                  <a:rPr lang="en-US" altLang="zh-CN" sz="1800" b="1"/>
                  <a:t>B</a:t>
                </a:r>
              </a:p>
            </p:txBody>
          </p:sp>
          <p:sp>
            <p:nvSpPr>
              <p:cNvPr id="162961" name="Line 145"/>
              <p:cNvSpPr>
                <a:spLocks noChangeShapeType="1"/>
              </p:cNvSpPr>
              <p:nvPr/>
            </p:nvSpPr>
            <p:spPr bwMode="auto">
              <a:xfrm>
                <a:off x="1776" y="2688"/>
                <a:ext cx="144" cy="192"/>
              </a:xfrm>
              <a:prstGeom prst="line">
                <a:avLst/>
              </a:prstGeom>
              <a:noFill/>
              <a:ln w="9525">
                <a:solidFill>
                  <a:schemeClr val="tx1"/>
                </a:solidFill>
                <a:miter lim="800000"/>
                <a:headEnd/>
                <a:tailEnd/>
              </a:ln>
              <a:effectLst/>
            </p:spPr>
            <p:txBody>
              <a:bodyPr wrap="none"/>
              <a:lstStyle/>
              <a:p>
                <a:endParaRPr lang="zh-CN" altLang="en-US"/>
              </a:p>
            </p:txBody>
          </p:sp>
          <p:sp>
            <p:nvSpPr>
              <p:cNvPr id="162962" name="Line 146"/>
              <p:cNvSpPr>
                <a:spLocks noChangeShapeType="1"/>
              </p:cNvSpPr>
              <p:nvPr/>
            </p:nvSpPr>
            <p:spPr bwMode="auto">
              <a:xfrm flipH="1">
                <a:off x="1584" y="2688"/>
                <a:ext cx="96" cy="192"/>
              </a:xfrm>
              <a:prstGeom prst="line">
                <a:avLst/>
              </a:prstGeom>
              <a:noFill/>
              <a:ln w="9525">
                <a:solidFill>
                  <a:schemeClr val="tx1"/>
                </a:solidFill>
                <a:miter lim="800000"/>
                <a:headEnd/>
                <a:tailEnd/>
              </a:ln>
              <a:effectLst/>
            </p:spPr>
            <p:txBody>
              <a:bodyPr wrap="none"/>
              <a:lstStyle/>
              <a:p>
                <a:endParaRPr lang="zh-CN" altLang="en-US"/>
              </a:p>
            </p:txBody>
          </p:sp>
        </p:grpSp>
      </p:grpSp>
      <p:grpSp>
        <p:nvGrpSpPr>
          <p:cNvPr id="162963" name="Group 147"/>
          <p:cNvGrpSpPr>
            <a:grpSpLocks/>
          </p:cNvGrpSpPr>
          <p:nvPr/>
        </p:nvGrpSpPr>
        <p:grpSpPr bwMode="auto">
          <a:xfrm>
            <a:off x="3657600" y="3748088"/>
            <a:ext cx="2438400" cy="2500312"/>
            <a:chOff x="2208" y="2112"/>
            <a:chExt cx="1536" cy="1575"/>
          </a:xfrm>
        </p:grpSpPr>
        <p:sp>
          <p:nvSpPr>
            <p:cNvPr id="162964" name="Oval 148"/>
            <p:cNvSpPr>
              <a:spLocks noChangeArrowheads="1"/>
            </p:cNvSpPr>
            <p:nvPr/>
          </p:nvSpPr>
          <p:spPr bwMode="auto">
            <a:xfrm>
              <a:off x="2518" y="2191"/>
              <a:ext cx="193" cy="199"/>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25</a:t>
              </a:r>
            </a:p>
          </p:txBody>
        </p:sp>
        <p:sp>
          <p:nvSpPr>
            <p:cNvPr id="162965" name="Oval 149"/>
            <p:cNvSpPr>
              <a:spLocks noChangeArrowheads="1"/>
            </p:cNvSpPr>
            <p:nvPr/>
          </p:nvSpPr>
          <p:spPr bwMode="auto">
            <a:xfrm>
              <a:off x="2208" y="2509"/>
              <a:ext cx="194"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20</a:t>
              </a:r>
            </a:p>
          </p:txBody>
        </p:sp>
        <p:sp>
          <p:nvSpPr>
            <p:cNvPr id="162966" name="Oval 150"/>
            <p:cNvSpPr>
              <a:spLocks noChangeArrowheads="1"/>
            </p:cNvSpPr>
            <p:nvPr/>
          </p:nvSpPr>
          <p:spPr bwMode="auto">
            <a:xfrm>
              <a:off x="2828" y="2509"/>
              <a:ext cx="193"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40</a:t>
              </a:r>
            </a:p>
          </p:txBody>
        </p:sp>
        <p:sp>
          <p:nvSpPr>
            <p:cNvPr id="162967" name="Oval 151"/>
            <p:cNvSpPr>
              <a:spLocks noChangeArrowheads="1"/>
            </p:cNvSpPr>
            <p:nvPr/>
          </p:nvSpPr>
          <p:spPr bwMode="auto">
            <a:xfrm>
              <a:off x="2648" y="2880"/>
              <a:ext cx="194"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30</a:t>
              </a:r>
            </a:p>
          </p:txBody>
        </p:sp>
        <p:sp>
          <p:nvSpPr>
            <p:cNvPr id="162968" name="Oval 152"/>
            <p:cNvSpPr>
              <a:spLocks noChangeArrowheads="1"/>
            </p:cNvSpPr>
            <p:nvPr/>
          </p:nvSpPr>
          <p:spPr bwMode="auto">
            <a:xfrm>
              <a:off x="3080" y="2880"/>
              <a:ext cx="193"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60</a:t>
              </a:r>
            </a:p>
          </p:txBody>
        </p:sp>
        <p:sp>
          <p:nvSpPr>
            <p:cNvPr id="162969" name="Line 153"/>
            <p:cNvSpPr>
              <a:spLocks noChangeShapeType="1"/>
            </p:cNvSpPr>
            <p:nvPr/>
          </p:nvSpPr>
          <p:spPr bwMode="auto">
            <a:xfrm flipH="1">
              <a:off x="2363" y="2350"/>
              <a:ext cx="194" cy="198"/>
            </a:xfrm>
            <a:prstGeom prst="line">
              <a:avLst/>
            </a:prstGeom>
            <a:noFill/>
            <a:ln w="9525">
              <a:solidFill>
                <a:schemeClr val="tx1"/>
              </a:solidFill>
              <a:miter lim="800000"/>
              <a:headEnd/>
              <a:tailEnd/>
            </a:ln>
            <a:effectLst/>
          </p:spPr>
          <p:txBody>
            <a:bodyPr wrap="none"/>
            <a:lstStyle/>
            <a:p>
              <a:endParaRPr lang="zh-CN" altLang="en-US"/>
            </a:p>
          </p:txBody>
        </p:sp>
        <p:sp>
          <p:nvSpPr>
            <p:cNvPr id="162970" name="Line 154"/>
            <p:cNvSpPr>
              <a:spLocks noChangeShapeType="1"/>
            </p:cNvSpPr>
            <p:nvPr/>
          </p:nvSpPr>
          <p:spPr bwMode="auto">
            <a:xfrm>
              <a:off x="2673" y="2350"/>
              <a:ext cx="193" cy="198"/>
            </a:xfrm>
            <a:prstGeom prst="line">
              <a:avLst/>
            </a:prstGeom>
            <a:noFill/>
            <a:ln w="9525">
              <a:solidFill>
                <a:schemeClr val="tx1"/>
              </a:solidFill>
              <a:miter lim="800000"/>
              <a:headEnd/>
              <a:tailEnd/>
            </a:ln>
            <a:effectLst/>
          </p:spPr>
          <p:txBody>
            <a:bodyPr wrap="none"/>
            <a:lstStyle/>
            <a:p>
              <a:endParaRPr lang="zh-CN" altLang="en-US"/>
            </a:p>
          </p:txBody>
        </p:sp>
        <p:sp>
          <p:nvSpPr>
            <p:cNvPr id="162971" name="Text Box 155"/>
            <p:cNvSpPr txBox="1">
              <a:spLocks noChangeArrowheads="1"/>
            </p:cNvSpPr>
            <p:nvPr/>
          </p:nvSpPr>
          <p:spPr bwMode="auto">
            <a:xfrm>
              <a:off x="2711" y="2112"/>
              <a:ext cx="273" cy="231"/>
            </a:xfrm>
            <a:prstGeom prst="rect">
              <a:avLst/>
            </a:prstGeom>
            <a:noFill/>
            <a:ln w="9525">
              <a:noFill/>
              <a:miter lim="800000"/>
              <a:headEnd/>
              <a:tailEnd/>
            </a:ln>
            <a:effectLst/>
          </p:spPr>
          <p:txBody>
            <a:bodyPr>
              <a:spAutoFit/>
            </a:bodyPr>
            <a:lstStyle/>
            <a:p>
              <a:pPr>
                <a:spcBef>
                  <a:spcPct val="50000"/>
                </a:spcBef>
              </a:pPr>
              <a:r>
                <a:rPr lang="en-US" altLang="zh-CN" sz="1800" b="1">
                  <a:solidFill>
                    <a:srgbClr val="FF030F"/>
                  </a:solidFill>
                </a:rPr>
                <a:t>-2</a:t>
              </a:r>
            </a:p>
          </p:txBody>
        </p:sp>
        <p:sp>
          <p:nvSpPr>
            <p:cNvPr id="162972" name="Text Box 156"/>
            <p:cNvSpPr txBox="1">
              <a:spLocks noChangeArrowheads="1"/>
            </p:cNvSpPr>
            <p:nvPr/>
          </p:nvSpPr>
          <p:spPr bwMode="auto">
            <a:xfrm>
              <a:off x="3021" y="2429"/>
              <a:ext cx="243" cy="231"/>
            </a:xfrm>
            <a:prstGeom prst="rect">
              <a:avLst/>
            </a:prstGeom>
            <a:noFill/>
            <a:ln w="9525">
              <a:noFill/>
              <a:miter lim="800000"/>
              <a:headEnd/>
              <a:tailEnd/>
            </a:ln>
            <a:effectLst/>
          </p:spPr>
          <p:txBody>
            <a:bodyPr>
              <a:spAutoFit/>
            </a:bodyPr>
            <a:lstStyle/>
            <a:p>
              <a:pPr>
                <a:spcBef>
                  <a:spcPct val="50000"/>
                </a:spcBef>
              </a:pPr>
              <a:r>
                <a:rPr lang="en-US" altLang="zh-CN" sz="1800" b="1">
                  <a:solidFill>
                    <a:srgbClr val="FF030F"/>
                  </a:solidFill>
                </a:rPr>
                <a:t>-1</a:t>
              </a:r>
            </a:p>
          </p:txBody>
        </p:sp>
        <p:sp>
          <p:nvSpPr>
            <p:cNvPr id="162973" name="Text Box 157"/>
            <p:cNvSpPr txBox="1">
              <a:spLocks noChangeArrowheads="1"/>
            </p:cNvSpPr>
            <p:nvPr/>
          </p:nvSpPr>
          <p:spPr bwMode="auto">
            <a:xfrm>
              <a:off x="2402" y="2509"/>
              <a:ext cx="155"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974" name="Text Box 158"/>
            <p:cNvSpPr txBox="1">
              <a:spLocks noChangeArrowheads="1"/>
            </p:cNvSpPr>
            <p:nvPr/>
          </p:nvSpPr>
          <p:spPr bwMode="auto">
            <a:xfrm>
              <a:off x="3272" y="2832"/>
              <a:ext cx="328" cy="231"/>
            </a:xfrm>
            <a:prstGeom prst="rect">
              <a:avLst/>
            </a:prstGeom>
            <a:noFill/>
            <a:ln w="9525">
              <a:noFill/>
              <a:miter lim="800000"/>
              <a:headEnd/>
              <a:tailEnd/>
            </a:ln>
            <a:effectLst/>
          </p:spPr>
          <p:txBody>
            <a:bodyPr>
              <a:spAutoFit/>
            </a:bodyPr>
            <a:lstStyle/>
            <a:p>
              <a:pPr>
                <a:spcBef>
                  <a:spcPct val="50000"/>
                </a:spcBef>
              </a:pPr>
              <a:r>
                <a:rPr lang="en-US" altLang="zh-CN" sz="1800" b="1"/>
                <a:t>-1</a:t>
              </a:r>
            </a:p>
          </p:txBody>
        </p:sp>
        <p:sp>
          <p:nvSpPr>
            <p:cNvPr id="162975" name="Text Box 159"/>
            <p:cNvSpPr txBox="1">
              <a:spLocks noChangeArrowheads="1"/>
            </p:cNvSpPr>
            <p:nvPr/>
          </p:nvSpPr>
          <p:spPr bwMode="auto">
            <a:xfrm>
              <a:off x="2840" y="2832"/>
              <a:ext cx="154"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976" name="Text Box 160"/>
            <p:cNvSpPr txBox="1">
              <a:spLocks noChangeArrowheads="1"/>
            </p:cNvSpPr>
            <p:nvPr/>
          </p:nvSpPr>
          <p:spPr bwMode="auto">
            <a:xfrm>
              <a:off x="2363" y="2231"/>
              <a:ext cx="155" cy="231"/>
            </a:xfrm>
            <a:prstGeom prst="rect">
              <a:avLst/>
            </a:prstGeom>
            <a:noFill/>
            <a:ln w="9525">
              <a:noFill/>
              <a:miter lim="800000"/>
              <a:headEnd/>
              <a:tailEnd/>
            </a:ln>
            <a:effectLst/>
          </p:spPr>
          <p:txBody>
            <a:bodyPr>
              <a:spAutoFit/>
            </a:bodyPr>
            <a:lstStyle/>
            <a:p>
              <a:pPr>
                <a:spcBef>
                  <a:spcPct val="50000"/>
                </a:spcBef>
              </a:pPr>
              <a:r>
                <a:rPr lang="en-US" altLang="zh-CN" sz="1800" b="1"/>
                <a:t>A</a:t>
              </a:r>
            </a:p>
          </p:txBody>
        </p:sp>
        <p:sp>
          <p:nvSpPr>
            <p:cNvPr id="162977" name="Text Box 161"/>
            <p:cNvSpPr txBox="1">
              <a:spLocks noChangeArrowheads="1"/>
            </p:cNvSpPr>
            <p:nvPr/>
          </p:nvSpPr>
          <p:spPr bwMode="auto">
            <a:xfrm>
              <a:off x="3032" y="2592"/>
              <a:ext cx="155" cy="231"/>
            </a:xfrm>
            <a:prstGeom prst="rect">
              <a:avLst/>
            </a:prstGeom>
            <a:noFill/>
            <a:ln w="9525">
              <a:noFill/>
              <a:miter lim="800000"/>
              <a:headEnd/>
              <a:tailEnd/>
            </a:ln>
            <a:effectLst/>
          </p:spPr>
          <p:txBody>
            <a:bodyPr>
              <a:spAutoFit/>
            </a:bodyPr>
            <a:lstStyle/>
            <a:p>
              <a:pPr>
                <a:spcBef>
                  <a:spcPct val="50000"/>
                </a:spcBef>
              </a:pPr>
              <a:r>
                <a:rPr lang="en-US" altLang="zh-CN" sz="1800" b="1"/>
                <a:t>B</a:t>
              </a:r>
            </a:p>
          </p:txBody>
        </p:sp>
        <p:sp>
          <p:nvSpPr>
            <p:cNvPr id="162978" name="Line 162"/>
            <p:cNvSpPr>
              <a:spLocks noChangeShapeType="1"/>
            </p:cNvSpPr>
            <p:nvPr/>
          </p:nvSpPr>
          <p:spPr bwMode="auto">
            <a:xfrm>
              <a:off x="2984" y="2688"/>
              <a:ext cx="144" cy="192"/>
            </a:xfrm>
            <a:prstGeom prst="line">
              <a:avLst/>
            </a:prstGeom>
            <a:noFill/>
            <a:ln w="9525">
              <a:solidFill>
                <a:schemeClr val="tx1"/>
              </a:solidFill>
              <a:miter lim="800000"/>
              <a:headEnd/>
              <a:tailEnd/>
            </a:ln>
            <a:effectLst/>
          </p:spPr>
          <p:txBody>
            <a:bodyPr wrap="none"/>
            <a:lstStyle/>
            <a:p>
              <a:endParaRPr lang="zh-CN" altLang="en-US"/>
            </a:p>
          </p:txBody>
        </p:sp>
        <p:sp>
          <p:nvSpPr>
            <p:cNvPr id="162979" name="Line 163"/>
            <p:cNvSpPr>
              <a:spLocks noChangeShapeType="1"/>
            </p:cNvSpPr>
            <p:nvPr/>
          </p:nvSpPr>
          <p:spPr bwMode="auto">
            <a:xfrm flipH="1">
              <a:off x="2792" y="2688"/>
              <a:ext cx="96" cy="192"/>
            </a:xfrm>
            <a:prstGeom prst="line">
              <a:avLst/>
            </a:prstGeom>
            <a:noFill/>
            <a:ln w="9525">
              <a:solidFill>
                <a:schemeClr val="tx1"/>
              </a:solidFill>
              <a:miter lim="800000"/>
              <a:headEnd/>
              <a:tailEnd/>
            </a:ln>
            <a:effectLst/>
          </p:spPr>
          <p:txBody>
            <a:bodyPr wrap="none"/>
            <a:lstStyle/>
            <a:p>
              <a:endParaRPr lang="zh-CN" altLang="en-US"/>
            </a:p>
          </p:txBody>
        </p:sp>
        <p:sp>
          <p:nvSpPr>
            <p:cNvPr id="162980" name="Oval 164"/>
            <p:cNvSpPr>
              <a:spLocks noChangeArrowheads="1"/>
            </p:cNvSpPr>
            <p:nvPr/>
          </p:nvSpPr>
          <p:spPr bwMode="auto">
            <a:xfrm>
              <a:off x="3264" y="3216"/>
              <a:ext cx="193" cy="198"/>
            </a:xfrm>
            <a:prstGeom prst="ellipse">
              <a:avLst/>
            </a:prstGeom>
            <a:solidFill>
              <a:schemeClr val="accent2"/>
            </a:solidFill>
            <a:ln w="9525">
              <a:solidFill>
                <a:schemeClr val="tx1"/>
              </a:solidFill>
              <a:miter lim="800000"/>
              <a:headEnd/>
              <a:tailEnd/>
            </a:ln>
            <a:effectLst/>
          </p:spPr>
          <p:txBody>
            <a:bodyPr wrap="none" anchor="ctr"/>
            <a:lstStyle/>
            <a:p>
              <a:pPr algn="ctr"/>
              <a:r>
                <a:rPr lang="en-US" altLang="zh-CN" sz="2000" b="1"/>
                <a:t>70</a:t>
              </a:r>
            </a:p>
          </p:txBody>
        </p:sp>
        <p:sp>
          <p:nvSpPr>
            <p:cNvPr id="162981" name="Line 165"/>
            <p:cNvSpPr>
              <a:spLocks noChangeShapeType="1"/>
            </p:cNvSpPr>
            <p:nvPr/>
          </p:nvSpPr>
          <p:spPr bwMode="auto">
            <a:xfrm>
              <a:off x="3216" y="3072"/>
              <a:ext cx="96" cy="144"/>
            </a:xfrm>
            <a:prstGeom prst="line">
              <a:avLst/>
            </a:prstGeom>
            <a:noFill/>
            <a:ln w="9525">
              <a:solidFill>
                <a:schemeClr val="tx1"/>
              </a:solidFill>
              <a:miter lim="800000"/>
              <a:headEnd/>
              <a:tailEnd/>
            </a:ln>
            <a:effectLst/>
          </p:spPr>
          <p:txBody>
            <a:bodyPr wrap="none"/>
            <a:lstStyle/>
            <a:p>
              <a:endParaRPr lang="zh-CN" altLang="en-US"/>
            </a:p>
          </p:txBody>
        </p:sp>
        <p:sp>
          <p:nvSpPr>
            <p:cNvPr id="162982" name="Text Box 166"/>
            <p:cNvSpPr txBox="1">
              <a:spLocks noChangeArrowheads="1"/>
            </p:cNvSpPr>
            <p:nvPr/>
          </p:nvSpPr>
          <p:spPr bwMode="auto">
            <a:xfrm>
              <a:off x="3456" y="3120"/>
              <a:ext cx="155"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983" name="Text Box 167"/>
            <p:cNvSpPr txBox="1">
              <a:spLocks noChangeArrowheads="1"/>
            </p:cNvSpPr>
            <p:nvPr/>
          </p:nvSpPr>
          <p:spPr bwMode="auto">
            <a:xfrm>
              <a:off x="2208" y="3456"/>
              <a:ext cx="1536" cy="231"/>
            </a:xfrm>
            <a:prstGeom prst="rect">
              <a:avLst/>
            </a:prstGeom>
            <a:noFill/>
            <a:ln w="9525">
              <a:noFill/>
              <a:miter lim="800000"/>
              <a:headEnd/>
              <a:tailEnd/>
            </a:ln>
            <a:effectLst/>
          </p:spPr>
          <p:txBody>
            <a:bodyPr>
              <a:spAutoFit/>
            </a:bodyPr>
            <a:lstStyle/>
            <a:p>
              <a:pPr>
                <a:spcBef>
                  <a:spcPct val="50000"/>
                </a:spcBef>
              </a:pPr>
              <a:r>
                <a:rPr lang="en-US" altLang="zh-CN" sz="1800" b="1"/>
                <a:t>(b)</a:t>
              </a:r>
              <a:r>
                <a:rPr lang="zh-CN" altLang="en-US" sz="1800" b="1"/>
                <a:t>插入</a:t>
              </a:r>
              <a:r>
                <a:rPr lang="en-US" altLang="zh-CN" sz="1800" b="1"/>
                <a:t>70</a:t>
              </a:r>
              <a:r>
                <a:rPr lang="zh-CN" altLang="en-US" sz="1800" b="1"/>
                <a:t>后失去平衡</a:t>
              </a:r>
            </a:p>
          </p:txBody>
        </p:sp>
      </p:grpSp>
      <p:grpSp>
        <p:nvGrpSpPr>
          <p:cNvPr id="162984" name="Group 168"/>
          <p:cNvGrpSpPr>
            <a:grpSpLocks/>
          </p:cNvGrpSpPr>
          <p:nvPr/>
        </p:nvGrpSpPr>
        <p:grpSpPr bwMode="auto">
          <a:xfrm>
            <a:off x="6248400" y="3748088"/>
            <a:ext cx="2438400" cy="2424112"/>
            <a:chOff x="3840" y="2112"/>
            <a:chExt cx="1536" cy="1527"/>
          </a:xfrm>
        </p:grpSpPr>
        <p:grpSp>
          <p:nvGrpSpPr>
            <p:cNvPr id="162985" name="Group 169"/>
            <p:cNvGrpSpPr>
              <a:grpSpLocks/>
            </p:cNvGrpSpPr>
            <p:nvPr/>
          </p:nvGrpSpPr>
          <p:grpSpPr bwMode="auto">
            <a:xfrm>
              <a:off x="3840" y="2112"/>
              <a:ext cx="1363" cy="1062"/>
              <a:chOff x="3696" y="2064"/>
              <a:chExt cx="1363" cy="1062"/>
            </a:xfrm>
          </p:grpSpPr>
          <p:sp>
            <p:nvSpPr>
              <p:cNvPr id="162986" name="Oval 170"/>
              <p:cNvSpPr>
                <a:spLocks noChangeArrowheads="1"/>
              </p:cNvSpPr>
              <p:nvPr/>
            </p:nvSpPr>
            <p:spPr bwMode="auto">
              <a:xfrm>
                <a:off x="4150" y="2191"/>
                <a:ext cx="193" cy="199"/>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40</a:t>
                </a:r>
              </a:p>
            </p:txBody>
          </p:sp>
          <p:sp>
            <p:nvSpPr>
              <p:cNvPr id="162987" name="Oval 171"/>
              <p:cNvSpPr>
                <a:spLocks noChangeArrowheads="1"/>
              </p:cNvSpPr>
              <p:nvPr/>
            </p:nvSpPr>
            <p:spPr bwMode="auto">
              <a:xfrm>
                <a:off x="3888" y="2592"/>
                <a:ext cx="194"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25</a:t>
                </a:r>
              </a:p>
            </p:txBody>
          </p:sp>
          <p:sp>
            <p:nvSpPr>
              <p:cNvPr id="162988" name="Oval 172"/>
              <p:cNvSpPr>
                <a:spLocks noChangeArrowheads="1"/>
              </p:cNvSpPr>
              <p:nvPr/>
            </p:nvSpPr>
            <p:spPr bwMode="auto">
              <a:xfrm>
                <a:off x="4460" y="2509"/>
                <a:ext cx="193"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60</a:t>
                </a:r>
              </a:p>
            </p:txBody>
          </p:sp>
          <p:sp>
            <p:nvSpPr>
              <p:cNvPr id="162989" name="Oval 173"/>
              <p:cNvSpPr>
                <a:spLocks noChangeArrowheads="1"/>
              </p:cNvSpPr>
              <p:nvPr/>
            </p:nvSpPr>
            <p:spPr bwMode="auto">
              <a:xfrm>
                <a:off x="4080" y="2928"/>
                <a:ext cx="194"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30</a:t>
                </a:r>
              </a:p>
            </p:txBody>
          </p:sp>
          <p:sp>
            <p:nvSpPr>
              <p:cNvPr id="162990" name="Oval 174"/>
              <p:cNvSpPr>
                <a:spLocks noChangeArrowheads="1"/>
              </p:cNvSpPr>
              <p:nvPr/>
            </p:nvSpPr>
            <p:spPr bwMode="auto">
              <a:xfrm>
                <a:off x="4712" y="2880"/>
                <a:ext cx="193"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70</a:t>
                </a:r>
              </a:p>
            </p:txBody>
          </p:sp>
          <p:sp>
            <p:nvSpPr>
              <p:cNvPr id="162991" name="Line 175"/>
              <p:cNvSpPr>
                <a:spLocks noChangeShapeType="1"/>
              </p:cNvSpPr>
              <p:nvPr/>
            </p:nvSpPr>
            <p:spPr bwMode="auto">
              <a:xfrm flipH="1">
                <a:off x="4032" y="2350"/>
                <a:ext cx="157" cy="242"/>
              </a:xfrm>
              <a:prstGeom prst="line">
                <a:avLst/>
              </a:prstGeom>
              <a:noFill/>
              <a:ln w="9525">
                <a:solidFill>
                  <a:schemeClr val="tx1"/>
                </a:solidFill>
                <a:miter lim="800000"/>
                <a:headEnd/>
                <a:tailEnd/>
              </a:ln>
              <a:effectLst/>
            </p:spPr>
            <p:txBody>
              <a:bodyPr wrap="none"/>
              <a:lstStyle/>
              <a:p>
                <a:endParaRPr lang="zh-CN" altLang="en-US"/>
              </a:p>
            </p:txBody>
          </p:sp>
          <p:sp>
            <p:nvSpPr>
              <p:cNvPr id="162992" name="Line 176"/>
              <p:cNvSpPr>
                <a:spLocks noChangeShapeType="1"/>
              </p:cNvSpPr>
              <p:nvPr/>
            </p:nvSpPr>
            <p:spPr bwMode="auto">
              <a:xfrm>
                <a:off x="4305" y="2350"/>
                <a:ext cx="193" cy="198"/>
              </a:xfrm>
              <a:prstGeom prst="line">
                <a:avLst/>
              </a:prstGeom>
              <a:noFill/>
              <a:ln w="9525">
                <a:solidFill>
                  <a:schemeClr val="tx1"/>
                </a:solidFill>
                <a:miter lim="800000"/>
                <a:headEnd/>
                <a:tailEnd/>
              </a:ln>
              <a:effectLst/>
            </p:spPr>
            <p:txBody>
              <a:bodyPr wrap="none"/>
              <a:lstStyle/>
              <a:p>
                <a:endParaRPr lang="zh-CN" altLang="en-US"/>
              </a:p>
            </p:txBody>
          </p:sp>
          <p:sp>
            <p:nvSpPr>
              <p:cNvPr id="162993" name="Text Box 177"/>
              <p:cNvSpPr txBox="1">
                <a:spLocks noChangeArrowheads="1"/>
              </p:cNvSpPr>
              <p:nvPr/>
            </p:nvSpPr>
            <p:spPr bwMode="auto">
              <a:xfrm>
                <a:off x="4320" y="2064"/>
                <a:ext cx="217"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994" name="Text Box 178"/>
              <p:cNvSpPr txBox="1">
                <a:spLocks noChangeArrowheads="1"/>
              </p:cNvSpPr>
              <p:nvPr/>
            </p:nvSpPr>
            <p:spPr bwMode="auto">
              <a:xfrm>
                <a:off x="4653" y="2429"/>
                <a:ext cx="291" cy="231"/>
              </a:xfrm>
              <a:prstGeom prst="rect">
                <a:avLst/>
              </a:prstGeom>
              <a:noFill/>
              <a:ln w="9525">
                <a:noFill/>
                <a:miter lim="800000"/>
                <a:headEnd/>
                <a:tailEnd/>
              </a:ln>
              <a:effectLst/>
            </p:spPr>
            <p:txBody>
              <a:bodyPr>
                <a:spAutoFit/>
              </a:bodyPr>
              <a:lstStyle/>
              <a:p>
                <a:pPr>
                  <a:spcBef>
                    <a:spcPct val="50000"/>
                  </a:spcBef>
                </a:pPr>
                <a:r>
                  <a:rPr lang="en-US" altLang="zh-CN" sz="1800" b="1"/>
                  <a:t>-1</a:t>
                </a:r>
              </a:p>
            </p:txBody>
          </p:sp>
          <p:sp>
            <p:nvSpPr>
              <p:cNvPr id="162995" name="Text Box 179"/>
              <p:cNvSpPr txBox="1">
                <a:spLocks noChangeArrowheads="1"/>
              </p:cNvSpPr>
              <p:nvPr/>
            </p:nvSpPr>
            <p:spPr bwMode="auto">
              <a:xfrm>
                <a:off x="4034" y="2509"/>
                <a:ext cx="155"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996" name="Text Box 180"/>
              <p:cNvSpPr txBox="1">
                <a:spLocks noChangeArrowheads="1"/>
              </p:cNvSpPr>
              <p:nvPr/>
            </p:nvSpPr>
            <p:spPr bwMode="auto">
              <a:xfrm>
                <a:off x="4904" y="2832"/>
                <a:ext cx="155"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997" name="Text Box 181"/>
              <p:cNvSpPr txBox="1">
                <a:spLocks noChangeArrowheads="1"/>
              </p:cNvSpPr>
              <p:nvPr/>
            </p:nvSpPr>
            <p:spPr bwMode="auto">
              <a:xfrm>
                <a:off x="3840" y="2880"/>
                <a:ext cx="154"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sp>
            <p:nvSpPr>
              <p:cNvPr id="162998" name="Text Box 182"/>
              <p:cNvSpPr txBox="1">
                <a:spLocks noChangeArrowheads="1"/>
              </p:cNvSpPr>
              <p:nvPr/>
            </p:nvSpPr>
            <p:spPr bwMode="auto">
              <a:xfrm>
                <a:off x="3888" y="2400"/>
                <a:ext cx="155" cy="231"/>
              </a:xfrm>
              <a:prstGeom prst="rect">
                <a:avLst/>
              </a:prstGeom>
              <a:noFill/>
              <a:ln w="9525">
                <a:noFill/>
                <a:miter lim="800000"/>
                <a:headEnd/>
                <a:tailEnd/>
              </a:ln>
              <a:effectLst/>
            </p:spPr>
            <p:txBody>
              <a:bodyPr>
                <a:spAutoFit/>
              </a:bodyPr>
              <a:lstStyle/>
              <a:p>
                <a:pPr>
                  <a:spcBef>
                    <a:spcPct val="50000"/>
                  </a:spcBef>
                </a:pPr>
                <a:r>
                  <a:rPr lang="en-US" altLang="zh-CN" sz="1800" b="1"/>
                  <a:t>A</a:t>
                </a:r>
              </a:p>
            </p:txBody>
          </p:sp>
          <p:sp>
            <p:nvSpPr>
              <p:cNvPr id="162999" name="Text Box 183"/>
              <p:cNvSpPr txBox="1">
                <a:spLocks noChangeArrowheads="1"/>
              </p:cNvSpPr>
              <p:nvPr/>
            </p:nvSpPr>
            <p:spPr bwMode="auto">
              <a:xfrm>
                <a:off x="4320" y="2208"/>
                <a:ext cx="155" cy="231"/>
              </a:xfrm>
              <a:prstGeom prst="rect">
                <a:avLst/>
              </a:prstGeom>
              <a:noFill/>
              <a:ln w="9525">
                <a:noFill/>
                <a:miter lim="800000"/>
                <a:headEnd/>
                <a:tailEnd/>
              </a:ln>
              <a:effectLst/>
            </p:spPr>
            <p:txBody>
              <a:bodyPr>
                <a:spAutoFit/>
              </a:bodyPr>
              <a:lstStyle/>
              <a:p>
                <a:pPr>
                  <a:spcBef>
                    <a:spcPct val="50000"/>
                  </a:spcBef>
                </a:pPr>
                <a:r>
                  <a:rPr lang="en-US" altLang="zh-CN" sz="1800" b="1"/>
                  <a:t>B</a:t>
                </a:r>
              </a:p>
            </p:txBody>
          </p:sp>
          <p:sp>
            <p:nvSpPr>
              <p:cNvPr id="163000" name="Line 184"/>
              <p:cNvSpPr>
                <a:spLocks noChangeShapeType="1"/>
              </p:cNvSpPr>
              <p:nvPr/>
            </p:nvSpPr>
            <p:spPr bwMode="auto">
              <a:xfrm>
                <a:off x="4616" y="2688"/>
                <a:ext cx="144" cy="192"/>
              </a:xfrm>
              <a:prstGeom prst="line">
                <a:avLst/>
              </a:prstGeom>
              <a:noFill/>
              <a:ln w="9525">
                <a:solidFill>
                  <a:schemeClr val="tx1"/>
                </a:solidFill>
                <a:miter lim="800000"/>
                <a:headEnd/>
                <a:tailEnd/>
              </a:ln>
              <a:effectLst/>
            </p:spPr>
            <p:txBody>
              <a:bodyPr wrap="none"/>
              <a:lstStyle/>
              <a:p>
                <a:endParaRPr lang="zh-CN" altLang="en-US"/>
              </a:p>
            </p:txBody>
          </p:sp>
          <p:sp>
            <p:nvSpPr>
              <p:cNvPr id="163001" name="Oval 185"/>
              <p:cNvSpPr>
                <a:spLocks noChangeArrowheads="1"/>
              </p:cNvSpPr>
              <p:nvPr/>
            </p:nvSpPr>
            <p:spPr bwMode="auto">
              <a:xfrm>
                <a:off x="3696" y="2928"/>
                <a:ext cx="194" cy="198"/>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2000" b="1"/>
                  <a:t>20</a:t>
                </a:r>
              </a:p>
            </p:txBody>
          </p:sp>
          <p:sp>
            <p:nvSpPr>
              <p:cNvPr id="163002" name="Line 186"/>
              <p:cNvSpPr>
                <a:spLocks noChangeShapeType="1"/>
              </p:cNvSpPr>
              <p:nvPr/>
            </p:nvSpPr>
            <p:spPr bwMode="auto">
              <a:xfrm flipH="1">
                <a:off x="3840" y="2784"/>
                <a:ext cx="96" cy="144"/>
              </a:xfrm>
              <a:prstGeom prst="line">
                <a:avLst/>
              </a:prstGeom>
              <a:noFill/>
              <a:ln w="9525">
                <a:solidFill>
                  <a:schemeClr val="tx1"/>
                </a:solidFill>
                <a:miter lim="800000"/>
                <a:headEnd/>
                <a:tailEnd/>
              </a:ln>
              <a:effectLst/>
            </p:spPr>
            <p:txBody>
              <a:bodyPr wrap="none"/>
              <a:lstStyle/>
              <a:p>
                <a:endParaRPr lang="zh-CN" altLang="en-US"/>
              </a:p>
            </p:txBody>
          </p:sp>
          <p:sp>
            <p:nvSpPr>
              <p:cNvPr id="163003" name="Line 187"/>
              <p:cNvSpPr>
                <a:spLocks noChangeShapeType="1"/>
              </p:cNvSpPr>
              <p:nvPr/>
            </p:nvSpPr>
            <p:spPr bwMode="auto">
              <a:xfrm>
                <a:off x="4032" y="2784"/>
                <a:ext cx="96" cy="144"/>
              </a:xfrm>
              <a:prstGeom prst="line">
                <a:avLst/>
              </a:prstGeom>
              <a:noFill/>
              <a:ln w="9525">
                <a:solidFill>
                  <a:schemeClr val="tx1"/>
                </a:solidFill>
                <a:miter lim="800000"/>
                <a:headEnd/>
                <a:tailEnd/>
              </a:ln>
              <a:effectLst/>
            </p:spPr>
            <p:txBody>
              <a:bodyPr wrap="none"/>
              <a:lstStyle/>
              <a:p>
                <a:endParaRPr lang="zh-CN" altLang="en-US"/>
              </a:p>
            </p:txBody>
          </p:sp>
          <p:sp>
            <p:nvSpPr>
              <p:cNvPr id="163004" name="Text Box 188"/>
              <p:cNvSpPr txBox="1">
                <a:spLocks noChangeArrowheads="1"/>
              </p:cNvSpPr>
              <p:nvPr/>
            </p:nvSpPr>
            <p:spPr bwMode="auto">
              <a:xfrm>
                <a:off x="4272" y="2880"/>
                <a:ext cx="192" cy="231"/>
              </a:xfrm>
              <a:prstGeom prst="rect">
                <a:avLst/>
              </a:prstGeom>
              <a:noFill/>
              <a:ln w="9525">
                <a:noFill/>
                <a:miter lim="800000"/>
                <a:headEnd/>
                <a:tailEnd/>
              </a:ln>
              <a:effectLst/>
            </p:spPr>
            <p:txBody>
              <a:bodyPr>
                <a:spAutoFit/>
              </a:bodyPr>
              <a:lstStyle/>
              <a:p>
                <a:pPr>
                  <a:spcBef>
                    <a:spcPct val="50000"/>
                  </a:spcBef>
                </a:pPr>
                <a:r>
                  <a:rPr lang="en-US" altLang="zh-CN" sz="1800" b="1"/>
                  <a:t>0</a:t>
                </a:r>
              </a:p>
            </p:txBody>
          </p:sp>
        </p:grpSp>
        <p:sp>
          <p:nvSpPr>
            <p:cNvPr id="163005" name="Text Box 189"/>
            <p:cNvSpPr txBox="1">
              <a:spLocks noChangeArrowheads="1"/>
            </p:cNvSpPr>
            <p:nvPr/>
          </p:nvSpPr>
          <p:spPr bwMode="auto">
            <a:xfrm>
              <a:off x="3840" y="3408"/>
              <a:ext cx="1536" cy="231"/>
            </a:xfrm>
            <a:prstGeom prst="rect">
              <a:avLst/>
            </a:prstGeom>
            <a:noFill/>
            <a:ln w="9525">
              <a:noFill/>
              <a:miter lim="800000"/>
              <a:headEnd/>
              <a:tailEnd/>
            </a:ln>
            <a:effectLst/>
          </p:spPr>
          <p:txBody>
            <a:bodyPr>
              <a:spAutoFit/>
            </a:bodyPr>
            <a:lstStyle/>
            <a:p>
              <a:pPr>
                <a:spcBef>
                  <a:spcPct val="50000"/>
                </a:spcBef>
              </a:pPr>
              <a:r>
                <a:rPr lang="en-US" altLang="zh-CN" sz="1800" b="1"/>
                <a:t>©</a:t>
              </a:r>
              <a:r>
                <a:rPr lang="zh-CN" altLang="en-US" sz="1800" b="1"/>
                <a:t>调整后的二叉排序树</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2820"/>
                                        </p:tgtEl>
                                        <p:attrNameLst>
                                          <p:attrName>style.visibility</p:attrName>
                                        </p:attrNameLst>
                                      </p:cBhvr>
                                      <p:to>
                                        <p:strVal val="visible"/>
                                      </p:to>
                                    </p:set>
                                    <p:anim calcmode="lin" valueType="num">
                                      <p:cBhvr additive="base">
                                        <p:cTn id="7" dur="500" fill="hold"/>
                                        <p:tgtEl>
                                          <p:spTgt spid="162820"/>
                                        </p:tgtEl>
                                        <p:attrNameLst>
                                          <p:attrName>ppt_x</p:attrName>
                                        </p:attrNameLst>
                                      </p:cBhvr>
                                      <p:tavLst>
                                        <p:tav tm="0">
                                          <p:val>
                                            <p:strVal val="0-#ppt_w/2"/>
                                          </p:val>
                                        </p:tav>
                                        <p:tav tm="100000">
                                          <p:val>
                                            <p:strVal val="#ppt_x"/>
                                          </p:val>
                                        </p:tav>
                                      </p:tavLst>
                                    </p:anim>
                                    <p:anim calcmode="lin" valueType="num">
                                      <p:cBhvr additive="base">
                                        <p:cTn id="8" dur="500" fill="hold"/>
                                        <p:tgtEl>
                                          <p:spTgt spid="1628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62839"/>
                                        </p:tgtEl>
                                        <p:attrNameLst>
                                          <p:attrName>style.visibility</p:attrName>
                                        </p:attrNameLst>
                                      </p:cBhvr>
                                      <p:to>
                                        <p:strVal val="visible"/>
                                      </p:to>
                                    </p:set>
                                    <p:anim calcmode="lin" valueType="num">
                                      <p:cBhvr additive="base">
                                        <p:cTn id="13" dur="500" fill="hold"/>
                                        <p:tgtEl>
                                          <p:spTgt spid="162839"/>
                                        </p:tgtEl>
                                        <p:attrNameLst>
                                          <p:attrName>ppt_x</p:attrName>
                                        </p:attrNameLst>
                                      </p:cBhvr>
                                      <p:tavLst>
                                        <p:tav tm="0">
                                          <p:val>
                                            <p:strVal val="#ppt_x"/>
                                          </p:val>
                                        </p:tav>
                                        <p:tav tm="100000">
                                          <p:val>
                                            <p:strVal val="#ppt_x"/>
                                          </p:val>
                                        </p:tav>
                                      </p:tavLst>
                                    </p:anim>
                                    <p:anim calcmode="lin" valueType="num">
                                      <p:cBhvr additive="base">
                                        <p:cTn id="14" dur="500" fill="hold"/>
                                        <p:tgtEl>
                                          <p:spTgt spid="16283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62860"/>
                                        </p:tgtEl>
                                        <p:attrNameLst>
                                          <p:attrName>style.visibility</p:attrName>
                                        </p:attrNameLst>
                                      </p:cBhvr>
                                      <p:to>
                                        <p:strVal val="visible"/>
                                      </p:to>
                                    </p:set>
                                    <p:anim calcmode="lin" valueType="num">
                                      <p:cBhvr additive="base">
                                        <p:cTn id="19" dur="500" fill="hold"/>
                                        <p:tgtEl>
                                          <p:spTgt spid="162860"/>
                                        </p:tgtEl>
                                        <p:attrNameLst>
                                          <p:attrName>ppt_x</p:attrName>
                                        </p:attrNameLst>
                                      </p:cBhvr>
                                      <p:tavLst>
                                        <p:tav tm="0">
                                          <p:val>
                                            <p:strVal val="1+#ppt_w/2"/>
                                          </p:val>
                                        </p:tav>
                                        <p:tav tm="100000">
                                          <p:val>
                                            <p:strVal val="#ppt_x"/>
                                          </p:val>
                                        </p:tav>
                                      </p:tavLst>
                                    </p:anim>
                                    <p:anim calcmode="lin" valueType="num">
                                      <p:cBhvr additive="base">
                                        <p:cTn id="20" dur="500" fill="hold"/>
                                        <p:tgtEl>
                                          <p:spTgt spid="16286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2944"/>
                                        </p:tgtEl>
                                        <p:attrNameLst>
                                          <p:attrName>style.visibility</p:attrName>
                                        </p:attrNameLst>
                                      </p:cBhvr>
                                      <p:to>
                                        <p:strVal val="visible"/>
                                      </p:to>
                                    </p:set>
                                    <p:anim calcmode="lin" valueType="num">
                                      <p:cBhvr additive="base">
                                        <p:cTn id="25" dur="500" fill="hold"/>
                                        <p:tgtEl>
                                          <p:spTgt spid="162944"/>
                                        </p:tgtEl>
                                        <p:attrNameLst>
                                          <p:attrName>ppt_x</p:attrName>
                                        </p:attrNameLst>
                                      </p:cBhvr>
                                      <p:tavLst>
                                        <p:tav tm="0">
                                          <p:val>
                                            <p:strVal val="0-#ppt_w/2"/>
                                          </p:val>
                                        </p:tav>
                                        <p:tav tm="100000">
                                          <p:val>
                                            <p:strVal val="#ppt_x"/>
                                          </p:val>
                                        </p:tav>
                                      </p:tavLst>
                                    </p:anim>
                                    <p:anim calcmode="lin" valueType="num">
                                      <p:cBhvr additive="base">
                                        <p:cTn id="26" dur="500" fill="hold"/>
                                        <p:tgtEl>
                                          <p:spTgt spid="16294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2963"/>
                                        </p:tgtEl>
                                        <p:attrNameLst>
                                          <p:attrName>style.visibility</p:attrName>
                                        </p:attrNameLst>
                                      </p:cBhvr>
                                      <p:to>
                                        <p:strVal val="visible"/>
                                      </p:to>
                                    </p:set>
                                    <p:anim calcmode="lin" valueType="num">
                                      <p:cBhvr additive="base">
                                        <p:cTn id="31" dur="500" fill="hold"/>
                                        <p:tgtEl>
                                          <p:spTgt spid="162963"/>
                                        </p:tgtEl>
                                        <p:attrNameLst>
                                          <p:attrName>ppt_x</p:attrName>
                                        </p:attrNameLst>
                                      </p:cBhvr>
                                      <p:tavLst>
                                        <p:tav tm="0">
                                          <p:val>
                                            <p:strVal val="#ppt_x"/>
                                          </p:val>
                                        </p:tav>
                                        <p:tav tm="100000">
                                          <p:val>
                                            <p:strVal val="#ppt_x"/>
                                          </p:val>
                                        </p:tav>
                                      </p:tavLst>
                                    </p:anim>
                                    <p:anim calcmode="lin" valueType="num">
                                      <p:cBhvr additive="base">
                                        <p:cTn id="32" dur="500" fill="hold"/>
                                        <p:tgtEl>
                                          <p:spTgt spid="16296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62984"/>
                                        </p:tgtEl>
                                        <p:attrNameLst>
                                          <p:attrName>style.visibility</p:attrName>
                                        </p:attrNameLst>
                                      </p:cBhvr>
                                      <p:to>
                                        <p:strVal val="visible"/>
                                      </p:to>
                                    </p:set>
                                    <p:anim calcmode="lin" valueType="num">
                                      <p:cBhvr additive="base">
                                        <p:cTn id="37" dur="500" fill="hold"/>
                                        <p:tgtEl>
                                          <p:spTgt spid="162984"/>
                                        </p:tgtEl>
                                        <p:attrNameLst>
                                          <p:attrName>ppt_x</p:attrName>
                                        </p:attrNameLst>
                                      </p:cBhvr>
                                      <p:tavLst>
                                        <p:tav tm="0">
                                          <p:val>
                                            <p:strVal val="1+#ppt_w/2"/>
                                          </p:val>
                                        </p:tav>
                                        <p:tav tm="100000">
                                          <p:val>
                                            <p:strVal val="#ppt_x"/>
                                          </p:val>
                                        </p:tav>
                                      </p:tavLst>
                                    </p:anim>
                                    <p:anim calcmode="lin" valueType="num">
                                      <p:cBhvr additive="base">
                                        <p:cTn id="38" dur="500" fill="hold"/>
                                        <p:tgtEl>
                                          <p:spTgt spid="1629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zh-CN" altLang="en-US"/>
              <a:t>例：</a:t>
            </a:r>
          </a:p>
        </p:txBody>
      </p:sp>
      <p:grpSp>
        <p:nvGrpSpPr>
          <p:cNvPr id="163844" name="Group 4"/>
          <p:cNvGrpSpPr>
            <a:grpSpLocks/>
          </p:cNvGrpSpPr>
          <p:nvPr/>
        </p:nvGrpSpPr>
        <p:grpSpPr bwMode="auto">
          <a:xfrm>
            <a:off x="609600" y="762000"/>
            <a:ext cx="2667000" cy="2728913"/>
            <a:chOff x="384" y="2352"/>
            <a:chExt cx="1680" cy="1719"/>
          </a:xfrm>
        </p:grpSpPr>
        <p:grpSp>
          <p:nvGrpSpPr>
            <p:cNvPr id="163845" name="Group 5"/>
            <p:cNvGrpSpPr>
              <a:grpSpLocks/>
            </p:cNvGrpSpPr>
            <p:nvPr/>
          </p:nvGrpSpPr>
          <p:grpSpPr bwMode="auto">
            <a:xfrm>
              <a:off x="384" y="2352"/>
              <a:ext cx="1680" cy="1200"/>
              <a:chOff x="528" y="2352"/>
              <a:chExt cx="1680" cy="1200"/>
            </a:xfrm>
          </p:grpSpPr>
          <p:sp>
            <p:nvSpPr>
              <p:cNvPr id="163846" name="Text Box 6"/>
              <p:cNvSpPr txBox="1">
                <a:spLocks noChangeArrowheads="1"/>
              </p:cNvSpPr>
              <p:nvPr/>
            </p:nvSpPr>
            <p:spPr bwMode="auto">
              <a:xfrm>
                <a:off x="1536" y="2352"/>
                <a:ext cx="144" cy="212"/>
              </a:xfrm>
              <a:prstGeom prst="rect">
                <a:avLst/>
              </a:prstGeom>
              <a:noFill/>
              <a:ln w="9525">
                <a:noFill/>
                <a:miter lim="800000"/>
                <a:headEnd/>
                <a:tailEnd/>
              </a:ln>
              <a:effectLst/>
            </p:spPr>
            <p:txBody>
              <a:bodyPr>
                <a:spAutoFit/>
              </a:bodyPr>
              <a:lstStyle/>
              <a:p>
                <a:pPr>
                  <a:spcBef>
                    <a:spcPct val="50000"/>
                  </a:spcBef>
                </a:pPr>
                <a:r>
                  <a:rPr lang="en-US" altLang="zh-CN" sz="1600" b="1"/>
                  <a:t>1</a:t>
                </a:r>
              </a:p>
            </p:txBody>
          </p:sp>
          <p:grpSp>
            <p:nvGrpSpPr>
              <p:cNvPr id="163847" name="Group 7"/>
              <p:cNvGrpSpPr>
                <a:grpSpLocks/>
              </p:cNvGrpSpPr>
              <p:nvPr/>
            </p:nvGrpSpPr>
            <p:grpSpPr bwMode="auto">
              <a:xfrm>
                <a:off x="528" y="2496"/>
                <a:ext cx="1680" cy="1056"/>
                <a:chOff x="528" y="2496"/>
                <a:chExt cx="1680" cy="1056"/>
              </a:xfrm>
            </p:grpSpPr>
            <p:sp>
              <p:nvSpPr>
                <p:cNvPr id="163848" name="Oval 8"/>
                <p:cNvSpPr>
                  <a:spLocks noChangeArrowheads="1"/>
                </p:cNvSpPr>
                <p:nvPr/>
              </p:nvSpPr>
              <p:spPr bwMode="auto">
                <a:xfrm>
                  <a:off x="1344" y="2496"/>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80</a:t>
                  </a:r>
                </a:p>
              </p:txBody>
            </p:sp>
            <p:sp>
              <p:nvSpPr>
                <p:cNvPr id="163849" name="Oval 9"/>
                <p:cNvSpPr>
                  <a:spLocks noChangeArrowheads="1"/>
                </p:cNvSpPr>
                <p:nvPr/>
              </p:nvSpPr>
              <p:spPr bwMode="auto">
                <a:xfrm>
                  <a:off x="528" y="3360"/>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10</a:t>
                  </a:r>
                </a:p>
              </p:txBody>
            </p:sp>
            <p:sp>
              <p:nvSpPr>
                <p:cNvPr id="163850" name="Oval 10"/>
                <p:cNvSpPr>
                  <a:spLocks noChangeArrowheads="1"/>
                </p:cNvSpPr>
                <p:nvPr/>
              </p:nvSpPr>
              <p:spPr bwMode="auto">
                <a:xfrm>
                  <a:off x="1680" y="2784"/>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90</a:t>
                  </a:r>
                </a:p>
              </p:txBody>
            </p:sp>
            <p:sp>
              <p:nvSpPr>
                <p:cNvPr id="163851" name="Oval 11"/>
                <p:cNvSpPr>
                  <a:spLocks noChangeArrowheads="1"/>
                </p:cNvSpPr>
                <p:nvPr/>
              </p:nvSpPr>
              <p:spPr bwMode="auto">
                <a:xfrm>
                  <a:off x="1008" y="2784"/>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40</a:t>
                  </a:r>
                </a:p>
              </p:txBody>
            </p:sp>
            <p:sp>
              <p:nvSpPr>
                <p:cNvPr id="163852" name="Oval 12"/>
                <p:cNvSpPr>
                  <a:spLocks noChangeArrowheads="1"/>
                </p:cNvSpPr>
                <p:nvPr/>
              </p:nvSpPr>
              <p:spPr bwMode="auto">
                <a:xfrm>
                  <a:off x="720" y="3072"/>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20</a:t>
                  </a:r>
                </a:p>
              </p:txBody>
            </p:sp>
            <p:sp>
              <p:nvSpPr>
                <p:cNvPr id="163853" name="Oval 13"/>
                <p:cNvSpPr>
                  <a:spLocks noChangeArrowheads="1"/>
                </p:cNvSpPr>
                <p:nvPr/>
              </p:nvSpPr>
              <p:spPr bwMode="auto">
                <a:xfrm>
                  <a:off x="912" y="3360"/>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30</a:t>
                  </a:r>
                </a:p>
              </p:txBody>
            </p:sp>
            <p:sp>
              <p:nvSpPr>
                <p:cNvPr id="163854" name="Oval 14"/>
                <p:cNvSpPr>
                  <a:spLocks noChangeArrowheads="1"/>
                </p:cNvSpPr>
                <p:nvPr/>
              </p:nvSpPr>
              <p:spPr bwMode="auto">
                <a:xfrm>
                  <a:off x="1296" y="3072"/>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60</a:t>
                  </a:r>
                </a:p>
              </p:txBody>
            </p:sp>
            <p:sp>
              <p:nvSpPr>
                <p:cNvPr id="163855" name="Oval 15"/>
                <p:cNvSpPr>
                  <a:spLocks noChangeArrowheads="1"/>
                </p:cNvSpPr>
                <p:nvPr/>
              </p:nvSpPr>
              <p:spPr bwMode="auto">
                <a:xfrm>
                  <a:off x="1152" y="3360"/>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50</a:t>
                  </a:r>
                </a:p>
              </p:txBody>
            </p:sp>
            <p:sp>
              <p:nvSpPr>
                <p:cNvPr id="163856" name="Oval 16"/>
                <p:cNvSpPr>
                  <a:spLocks noChangeArrowheads="1"/>
                </p:cNvSpPr>
                <p:nvPr/>
              </p:nvSpPr>
              <p:spPr bwMode="auto">
                <a:xfrm>
                  <a:off x="1488" y="3360"/>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70</a:t>
                  </a:r>
                </a:p>
              </p:txBody>
            </p:sp>
            <p:sp>
              <p:nvSpPr>
                <p:cNvPr id="163857" name="Oval 17"/>
                <p:cNvSpPr>
                  <a:spLocks noChangeArrowheads="1"/>
                </p:cNvSpPr>
                <p:nvPr/>
              </p:nvSpPr>
              <p:spPr bwMode="auto">
                <a:xfrm>
                  <a:off x="1584" y="3072"/>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85</a:t>
                  </a:r>
                </a:p>
              </p:txBody>
            </p:sp>
            <p:sp>
              <p:nvSpPr>
                <p:cNvPr id="163858" name="Oval 18"/>
                <p:cNvSpPr>
                  <a:spLocks noChangeArrowheads="1"/>
                </p:cNvSpPr>
                <p:nvPr/>
              </p:nvSpPr>
              <p:spPr bwMode="auto">
                <a:xfrm>
                  <a:off x="1920" y="3072"/>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95</a:t>
                  </a:r>
                </a:p>
              </p:txBody>
            </p:sp>
            <p:sp>
              <p:nvSpPr>
                <p:cNvPr id="163859" name="Line 19"/>
                <p:cNvSpPr>
                  <a:spLocks noChangeShapeType="1"/>
                </p:cNvSpPr>
                <p:nvPr/>
              </p:nvSpPr>
              <p:spPr bwMode="auto">
                <a:xfrm flipH="1">
                  <a:off x="1200" y="2640"/>
                  <a:ext cx="192" cy="192"/>
                </a:xfrm>
                <a:prstGeom prst="line">
                  <a:avLst/>
                </a:prstGeom>
                <a:noFill/>
                <a:ln w="9525">
                  <a:solidFill>
                    <a:schemeClr val="tx1"/>
                  </a:solidFill>
                  <a:miter lim="800000"/>
                  <a:headEnd/>
                  <a:tailEnd/>
                </a:ln>
                <a:effectLst/>
              </p:spPr>
              <p:txBody>
                <a:bodyPr wrap="none"/>
                <a:lstStyle/>
                <a:p>
                  <a:endParaRPr lang="zh-CN" altLang="en-US"/>
                </a:p>
              </p:txBody>
            </p:sp>
            <p:sp>
              <p:nvSpPr>
                <p:cNvPr id="163860" name="Line 20"/>
                <p:cNvSpPr>
                  <a:spLocks noChangeShapeType="1"/>
                </p:cNvSpPr>
                <p:nvPr/>
              </p:nvSpPr>
              <p:spPr bwMode="auto">
                <a:xfrm flipH="1">
                  <a:off x="912" y="2976"/>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63861" name="Line 21"/>
                <p:cNvSpPr>
                  <a:spLocks noChangeShapeType="1"/>
                </p:cNvSpPr>
                <p:nvPr/>
              </p:nvSpPr>
              <p:spPr bwMode="auto">
                <a:xfrm flipH="1">
                  <a:off x="672" y="3264"/>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63862" name="Line 22"/>
                <p:cNvSpPr>
                  <a:spLocks noChangeShapeType="1"/>
                </p:cNvSpPr>
                <p:nvPr/>
              </p:nvSpPr>
              <p:spPr bwMode="auto">
                <a:xfrm>
                  <a:off x="864" y="3264"/>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63863" name="Line 23"/>
                <p:cNvSpPr>
                  <a:spLocks noChangeShapeType="1"/>
                </p:cNvSpPr>
                <p:nvPr/>
              </p:nvSpPr>
              <p:spPr bwMode="auto">
                <a:xfrm>
                  <a:off x="1152" y="2976"/>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63864" name="Line 24"/>
                <p:cNvSpPr>
                  <a:spLocks noChangeShapeType="1"/>
                </p:cNvSpPr>
                <p:nvPr/>
              </p:nvSpPr>
              <p:spPr bwMode="auto">
                <a:xfrm flipH="1">
                  <a:off x="1296" y="3264"/>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63865" name="Line 25"/>
                <p:cNvSpPr>
                  <a:spLocks noChangeShapeType="1"/>
                </p:cNvSpPr>
                <p:nvPr/>
              </p:nvSpPr>
              <p:spPr bwMode="auto">
                <a:xfrm>
                  <a:off x="1440" y="3264"/>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63866" name="Line 26"/>
                <p:cNvSpPr>
                  <a:spLocks noChangeShapeType="1"/>
                </p:cNvSpPr>
                <p:nvPr/>
              </p:nvSpPr>
              <p:spPr bwMode="auto">
                <a:xfrm>
                  <a:off x="1488" y="2640"/>
                  <a:ext cx="192" cy="192"/>
                </a:xfrm>
                <a:prstGeom prst="line">
                  <a:avLst/>
                </a:prstGeom>
                <a:noFill/>
                <a:ln w="9525">
                  <a:solidFill>
                    <a:schemeClr val="tx1"/>
                  </a:solidFill>
                  <a:miter lim="800000"/>
                  <a:headEnd/>
                  <a:tailEnd/>
                </a:ln>
                <a:effectLst/>
              </p:spPr>
              <p:txBody>
                <a:bodyPr wrap="none"/>
                <a:lstStyle/>
                <a:p>
                  <a:endParaRPr lang="zh-CN" altLang="en-US"/>
                </a:p>
              </p:txBody>
            </p:sp>
            <p:sp>
              <p:nvSpPr>
                <p:cNvPr id="163867" name="Line 27"/>
                <p:cNvSpPr>
                  <a:spLocks noChangeShapeType="1"/>
                </p:cNvSpPr>
                <p:nvPr/>
              </p:nvSpPr>
              <p:spPr bwMode="auto">
                <a:xfrm flipH="1">
                  <a:off x="1728" y="2976"/>
                  <a:ext cx="48" cy="96"/>
                </a:xfrm>
                <a:prstGeom prst="line">
                  <a:avLst/>
                </a:prstGeom>
                <a:noFill/>
                <a:ln w="9525">
                  <a:solidFill>
                    <a:schemeClr val="tx1"/>
                  </a:solidFill>
                  <a:miter lim="800000"/>
                  <a:headEnd/>
                  <a:tailEnd/>
                </a:ln>
                <a:effectLst/>
              </p:spPr>
              <p:txBody>
                <a:bodyPr wrap="none"/>
                <a:lstStyle/>
                <a:p>
                  <a:endParaRPr lang="zh-CN" altLang="en-US"/>
                </a:p>
              </p:txBody>
            </p:sp>
            <p:sp>
              <p:nvSpPr>
                <p:cNvPr id="163868" name="Line 28"/>
                <p:cNvSpPr>
                  <a:spLocks noChangeShapeType="1"/>
                </p:cNvSpPr>
                <p:nvPr/>
              </p:nvSpPr>
              <p:spPr bwMode="auto">
                <a:xfrm>
                  <a:off x="1824" y="2976"/>
                  <a:ext cx="144" cy="96"/>
                </a:xfrm>
                <a:prstGeom prst="line">
                  <a:avLst/>
                </a:prstGeom>
                <a:noFill/>
                <a:ln w="9525">
                  <a:solidFill>
                    <a:schemeClr val="tx1"/>
                  </a:solidFill>
                  <a:miter lim="800000"/>
                  <a:headEnd/>
                  <a:tailEnd/>
                </a:ln>
                <a:effectLst/>
              </p:spPr>
              <p:txBody>
                <a:bodyPr wrap="none"/>
                <a:lstStyle/>
                <a:p>
                  <a:endParaRPr lang="zh-CN" altLang="en-US"/>
                </a:p>
              </p:txBody>
            </p:sp>
            <p:sp>
              <p:nvSpPr>
                <p:cNvPr id="163869" name="Text Box 29"/>
                <p:cNvSpPr txBox="1">
                  <a:spLocks noChangeArrowheads="1"/>
                </p:cNvSpPr>
                <p:nvPr/>
              </p:nvSpPr>
              <p:spPr bwMode="auto">
                <a:xfrm>
                  <a:off x="1536" y="2496"/>
                  <a:ext cx="192" cy="212"/>
                </a:xfrm>
                <a:prstGeom prst="rect">
                  <a:avLst/>
                </a:prstGeom>
                <a:noFill/>
                <a:ln w="9525">
                  <a:noFill/>
                  <a:miter lim="800000"/>
                  <a:headEnd/>
                  <a:tailEnd/>
                </a:ln>
                <a:effectLst/>
              </p:spPr>
              <p:txBody>
                <a:bodyPr>
                  <a:spAutoFit/>
                </a:bodyPr>
                <a:lstStyle/>
                <a:p>
                  <a:pPr>
                    <a:spcBef>
                      <a:spcPct val="50000"/>
                    </a:spcBef>
                  </a:pPr>
                  <a:r>
                    <a:rPr lang="en-US" altLang="zh-CN" sz="1600" b="1"/>
                    <a:t>A</a:t>
                  </a:r>
                </a:p>
              </p:txBody>
            </p:sp>
            <p:sp>
              <p:nvSpPr>
                <p:cNvPr id="163870" name="Text Box 30"/>
                <p:cNvSpPr txBox="1">
                  <a:spLocks noChangeArrowheads="1"/>
                </p:cNvSpPr>
                <p:nvPr/>
              </p:nvSpPr>
              <p:spPr bwMode="auto">
                <a:xfrm>
                  <a:off x="1872" y="2688"/>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871" name="Text Box 31"/>
                <p:cNvSpPr txBox="1">
                  <a:spLocks noChangeArrowheads="1"/>
                </p:cNvSpPr>
                <p:nvPr/>
              </p:nvSpPr>
              <p:spPr bwMode="auto">
                <a:xfrm>
                  <a:off x="2064" y="2976"/>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872" name="Text Box 32"/>
                <p:cNvSpPr txBox="1">
                  <a:spLocks noChangeArrowheads="1"/>
                </p:cNvSpPr>
                <p:nvPr/>
              </p:nvSpPr>
              <p:spPr bwMode="auto">
                <a:xfrm>
                  <a:off x="1728" y="2976"/>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873" name="Text Box 33"/>
                <p:cNvSpPr txBox="1">
                  <a:spLocks noChangeArrowheads="1"/>
                </p:cNvSpPr>
                <p:nvPr/>
              </p:nvSpPr>
              <p:spPr bwMode="auto">
                <a:xfrm>
                  <a:off x="1392" y="2880"/>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874" name="Text Box 34"/>
                <p:cNvSpPr txBox="1">
                  <a:spLocks noChangeArrowheads="1"/>
                </p:cNvSpPr>
                <p:nvPr/>
              </p:nvSpPr>
              <p:spPr bwMode="auto">
                <a:xfrm>
                  <a:off x="1392" y="2976"/>
                  <a:ext cx="144" cy="212"/>
                </a:xfrm>
                <a:prstGeom prst="rect">
                  <a:avLst/>
                </a:prstGeom>
                <a:noFill/>
                <a:ln w="9525">
                  <a:noFill/>
                  <a:miter lim="800000"/>
                  <a:headEnd/>
                  <a:tailEnd/>
                </a:ln>
                <a:effectLst/>
              </p:spPr>
              <p:txBody>
                <a:bodyPr>
                  <a:spAutoFit/>
                </a:bodyPr>
                <a:lstStyle/>
                <a:p>
                  <a:pPr>
                    <a:spcBef>
                      <a:spcPct val="50000"/>
                    </a:spcBef>
                  </a:pPr>
                  <a:r>
                    <a:rPr lang="en-US" altLang="zh-CN" sz="1600" b="1"/>
                    <a:t>C</a:t>
                  </a:r>
                </a:p>
              </p:txBody>
            </p:sp>
            <p:sp>
              <p:nvSpPr>
                <p:cNvPr id="163875" name="Text Box 35"/>
                <p:cNvSpPr txBox="1">
                  <a:spLocks noChangeArrowheads="1"/>
                </p:cNvSpPr>
                <p:nvPr/>
              </p:nvSpPr>
              <p:spPr bwMode="auto">
                <a:xfrm>
                  <a:off x="1632" y="3312"/>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876" name="Text Box 36"/>
                <p:cNvSpPr txBox="1">
                  <a:spLocks noChangeArrowheads="1"/>
                </p:cNvSpPr>
                <p:nvPr/>
              </p:nvSpPr>
              <p:spPr bwMode="auto">
                <a:xfrm>
                  <a:off x="1296" y="3312"/>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877" name="Text Box 37"/>
                <p:cNvSpPr txBox="1">
                  <a:spLocks noChangeArrowheads="1"/>
                </p:cNvSpPr>
                <p:nvPr/>
              </p:nvSpPr>
              <p:spPr bwMode="auto">
                <a:xfrm>
                  <a:off x="1008" y="3264"/>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878" name="Text Box 38"/>
                <p:cNvSpPr txBox="1">
                  <a:spLocks noChangeArrowheads="1"/>
                </p:cNvSpPr>
                <p:nvPr/>
              </p:nvSpPr>
              <p:spPr bwMode="auto">
                <a:xfrm>
                  <a:off x="672" y="3312"/>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879" name="Text Box 39"/>
                <p:cNvSpPr txBox="1">
                  <a:spLocks noChangeArrowheads="1"/>
                </p:cNvSpPr>
                <p:nvPr/>
              </p:nvSpPr>
              <p:spPr bwMode="auto">
                <a:xfrm>
                  <a:off x="912" y="3072"/>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880" name="Text Box 40"/>
                <p:cNvSpPr txBox="1">
                  <a:spLocks noChangeArrowheads="1"/>
                </p:cNvSpPr>
                <p:nvPr/>
              </p:nvSpPr>
              <p:spPr bwMode="auto">
                <a:xfrm>
                  <a:off x="1104" y="2640"/>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881" name="Text Box 41"/>
                <p:cNvSpPr txBox="1">
                  <a:spLocks noChangeArrowheads="1"/>
                </p:cNvSpPr>
                <p:nvPr/>
              </p:nvSpPr>
              <p:spPr bwMode="auto">
                <a:xfrm>
                  <a:off x="1152" y="2784"/>
                  <a:ext cx="192" cy="212"/>
                </a:xfrm>
                <a:prstGeom prst="rect">
                  <a:avLst/>
                </a:prstGeom>
                <a:noFill/>
                <a:ln w="9525">
                  <a:noFill/>
                  <a:miter lim="800000"/>
                  <a:headEnd/>
                  <a:tailEnd/>
                </a:ln>
                <a:effectLst/>
              </p:spPr>
              <p:txBody>
                <a:bodyPr>
                  <a:spAutoFit/>
                </a:bodyPr>
                <a:lstStyle/>
                <a:p>
                  <a:pPr>
                    <a:spcBef>
                      <a:spcPct val="50000"/>
                    </a:spcBef>
                  </a:pPr>
                  <a:r>
                    <a:rPr lang="en-US" altLang="zh-CN" sz="1600" b="1"/>
                    <a:t>B</a:t>
                  </a:r>
                </a:p>
              </p:txBody>
            </p:sp>
          </p:grpSp>
        </p:grpSp>
        <p:sp>
          <p:nvSpPr>
            <p:cNvPr id="163882" name="Text Box 42"/>
            <p:cNvSpPr txBox="1">
              <a:spLocks noChangeArrowheads="1"/>
            </p:cNvSpPr>
            <p:nvPr/>
          </p:nvSpPr>
          <p:spPr bwMode="auto">
            <a:xfrm>
              <a:off x="384" y="3840"/>
              <a:ext cx="1632" cy="231"/>
            </a:xfrm>
            <a:prstGeom prst="rect">
              <a:avLst/>
            </a:prstGeom>
            <a:noFill/>
            <a:ln w="9525">
              <a:noFill/>
              <a:miter lim="800000"/>
              <a:headEnd/>
              <a:tailEnd/>
            </a:ln>
            <a:effectLst/>
          </p:spPr>
          <p:txBody>
            <a:bodyPr>
              <a:spAutoFit/>
            </a:bodyPr>
            <a:lstStyle/>
            <a:p>
              <a:pPr>
                <a:spcBef>
                  <a:spcPct val="50000"/>
                </a:spcBef>
              </a:pPr>
              <a:r>
                <a:rPr lang="en-US" altLang="zh-CN" sz="1800" b="1"/>
                <a:t>(a)</a:t>
              </a:r>
              <a:r>
                <a:rPr lang="zh-CN" altLang="en-US" sz="1800" b="1"/>
                <a:t>一棵平衡二叉排序树</a:t>
              </a:r>
            </a:p>
          </p:txBody>
        </p:sp>
      </p:grpSp>
      <p:grpSp>
        <p:nvGrpSpPr>
          <p:cNvPr id="163883" name="Group 43"/>
          <p:cNvGrpSpPr>
            <a:grpSpLocks/>
          </p:cNvGrpSpPr>
          <p:nvPr/>
        </p:nvGrpSpPr>
        <p:grpSpPr bwMode="auto">
          <a:xfrm>
            <a:off x="3429000" y="685800"/>
            <a:ext cx="2667000" cy="2805113"/>
            <a:chOff x="2160" y="2304"/>
            <a:chExt cx="1680" cy="1767"/>
          </a:xfrm>
        </p:grpSpPr>
        <p:grpSp>
          <p:nvGrpSpPr>
            <p:cNvPr id="163884" name="Group 44"/>
            <p:cNvGrpSpPr>
              <a:grpSpLocks/>
            </p:cNvGrpSpPr>
            <p:nvPr/>
          </p:nvGrpSpPr>
          <p:grpSpPr bwMode="auto">
            <a:xfrm>
              <a:off x="2160" y="2304"/>
              <a:ext cx="1680" cy="1536"/>
              <a:chOff x="2160" y="2304"/>
              <a:chExt cx="1680" cy="1536"/>
            </a:xfrm>
          </p:grpSpPr>
          <p:sp>
            <p:nvSpPr>
              <p:cNvPr id="163885" name="Oval 45"/>
              <p:cNvSpPr>
                <a:spLocks noChangeArrowheads="1"/>
              </p:cNvSpPr>
              <p:nvPr/>
            </p:nvSpPr>
            <p:spPr bwMode="auto">
              <a:xfrm>
                <a:off x="2976" y="2448"/>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80</a:t>
                </a:r>
              </a:p>
            </p:txBody>
          </p:sp>
          <p:sp>
            <p:nvSpPr>
              <p:cNvPr id="163886" name="Oval 46"/>
              <p:cNvSpPr>
                <a:spLocks noChangeArrowheads="1"/>
              </p:cNvSpPr>
              <p:nvPr/>
            </p:nvSpPr>
            <p:spPr bwMode="auto">
              <a:xfrm>
                <a:off x="2160" y="3312"/>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10</a:t>
                </a:r>
              </a:p>
            </p:txBody>
          </p:sp>
          <p:sp>
            <p:nvSpPr>
              <p:cNvPr id="163887" name="Oval 47"/>
              <p:cNvSpPr>
                <a:spLocks noChangeArrowheads="1"/>
              </p:cNvSpPr>
              <p:nvPr/>
            </p:nvSpPr>
            <p:spPr bwMode="auto">
              <a:xfrm>
                <a:off x="3312" y="2736"/>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90</a:t>
                </a:r>
              </a:p>
            </p:txBody>
          </p:sp>
          <p:sp>
            <p:nvSpPr>
              <p:cNvPr id="163888" name="Oval 48"/>
              <p:cNvSpPr>
                <a:spLocks noChangeArrowheads="1"/>
              </p:cNvSpPr>
              <p:nvPr/>
            </p:nvSpPr>
            <p:spPr bwMode="auto">
              <a:xfrm>
                <a:off x="2640" y="2736"/>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40</a:t>
                </a:r>
              </a:p>
            </p:txBody>
          </p:sp>
          <p:sp>
            <p:nvSpPr>
              <p:cNvPr id="163889" name="Oval 49"/>
              <p:cNvSpPr>
                <a:spLocks noChangeArrowheads="1"/>
              </p:cNvSpPr>
              <p:nvPr/>
            </p:nvSpPr>
            <p:spPr bwMode="auto">
              <a:xfrm>
                <a:off x="2352" y="3024"/>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20</a:t>
                </a:r>
              </a:p>
            </p:txBody>
          </p:sp>
          <p:sp>
            <p:nvSpPr>
              <p:cNvPr id="163890" name="Oval 50"/>
              <p:cNvSpPr>
                <a:spLocks noChangeArrowheads="1"/>
              </p:cNvSpPr>
              <p:nvPr/>
            </p:nvSpPr>
            <p:spPr bwMode="auto">
              <a:xfrm>
                <a:off x="2544" y="3312"/>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30</a:t>
                </a:r>
              </a:p>
            </p:txBody>
          </p:sp>
          <p:sp>
            <p:nvSpPr>
              <p:cNvPr id="163891" name="Oval 51"/>
              <p:cNvSpPr>
                <a:spLocks noChangeArrowheads="1"/>
              </p:cNvSpPr>
              <p:nvPr/>
            </p:nvSpPr>
            <p:spPr bwMode="auto">
              <a:xfrm>
                <a:off x="2928" y="3024"/>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60</a:t>
                </a:r>
              </a:p>
            </p:txBody>
          </p:sp>
          <p:sp>
            <p:nvSpPr>
              <p:cNvPr id="163892" name="Oval 52"/>
              <p:cNvSpPr>
                <a:spLocks noChangeArrowheads="1"/>
              </p:cNvSpPr>
              <p:nvPr/>
            </p:nvSpPr>
            <p:spPr bwMode="auto">
              <a:xfrm>
                <a:off x="2784" y="3312"/>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50</a:t>
                </a:r>
              </a:p>
            </p:txBody>
          </p:sp>
          <p:sp>
            <p:nvSpPr>
              <p:cNvPr id="163893" name="Oval 53"/>
              <p:cNvSpPr>
                <a:spLocks noChangeArrowheads="1"/>
              </p:cNvSpPr>
              <p:nvPr/>
            </p:nvSpPr>
            <p:spPr bwMode="auto">
              <a:xfrm>
                <a:off x="3120" y="3312"/>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70</a:t>
                </a:r>
              </a:p>
            </p:txBody>
          </p:sp>
          <p:sp>
            <p:nvSpPr>
              <p:cNvPr id="163894" name="Oval 54"/>
              <p:cNvSpPr>
                <a:spLocks noChangeArrowheads="1"/>
              </p:cNvSpPr>
              <p:nvPr/>
            </p:nvSpPr>
            <p:spPr bwMode="auto">
              <a:xfrm>
                <a:off x="3216" y="3024"/>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85</a:t>
                </a:r>
              </a:p>
            </p:txBody>
          </p:sp>
          <p:sp>
            <p:nvSpPr>
              <p:cNvPr id="163895" name="Oval 55"/>
              <p:cNvSpPr>
                <a:spLocks noChangeArrowheads="1"/>
              </p:cNvSpPr>
              <p:nvPr/>
            </p:nvSpPr>
            <p:spPr bwMode="auto">
              <a:xfrm>
                <a:off x="3552" y="3024"/>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95</a:t>
                </a:r>
              </a:p>
            </p:txBody>
          </p:sp>
          <p:sp>
            <p:nvSpPr>
              <p:cNvPr id="163896" name="Line 56"/>
              <p:cNvSpPr>
                <a:spLocks noChangeShapeType="1"/>
              </p:cNvSpPr>
              <p:nvPr/>
            </p:nvSpPr>
            <p:spPr bwMode="auto">
              <a:xfrm flipH="1">
                <a:off x="2832" y="2592"/>
                <a:ext cx="192" cy="192"/>
              </a:xfrm>
              <a:prstGeom prst="line">
                <a:avLst/>
              </a:prstGeom>
              <a:noFill/>
              <a:ln w="9525">
                <a:solidFill>
                  <a:schemeClr val="tx1"/>
                </a:solidFill>
                <a:miter lim="800000"/>
                <a:headEnd/>
                <a:tailEnd/>
              </a:ln>
              <a:effectLst/>
            </p:spPr>
            <p:txBody>
              <a:bodyPr wrap="none"/>
              <a:lstStyle/>
              <a:p>
                <a:endParaRPr lang="zh-CN" altLang="en-US"/>
              </a:p>
            </p:txBody>
          </p:sp>
          <p:sp>
            <p:nvSpPr>
              <p:cNvPr id="163897" name="Line 57"/>
              <p:cNvSpPr>
                <a:spLocks noChangeShapeType="1"/>
              </p:cNvSpPr>
              <p:nvPr/>
            </p:nvSpPr>
            <p:spPr bwMode="auto">
              <a:xfrm flipH="1">
                <a:off x="2544" y="2928"/>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63898" name="Line 58"/>
              <p:cNvSpPr>
                <a:spLocks noChangeShapeType="1"/>
              </p:cNvSpPr>
              <p:nvPr/>
            </p:nvSpPr>
            <p:spPr bwMode="auto">
              <a:xfrm flipH="1">
                <a:off x="2304" y="3216"/>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63899" name="Line 59"/>
              <p:cNvSpPr>
                <a:spLocks noChangeShapeType="1"/>
              </p:cNvSpPr>
              <p:nvPr/>
            </p:nvSpPr>
            <p:spPr bwMode="auto">
              <a:xfrm>
                <a:off x="2496" y="3216"/>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63900" name="Line 60"/>
              <p:cNvSpPr>
                <a:spLocks noChangeShapeType="1"/>
              </p:cNvSpPr>
              <p:nvPr/>
            </p:nvSpPr>
            <p:spPr bwMode="auto">
              <a:xfrm>
                <a:off x="2784" y="2928"/>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63901" name="Line 61"/>
              <p:cNvSpPr>
                <a:spLocks noChangeShapeType="1"/>
              </p:cNvSpPr>
              <p:nvPr/>
            </p:nvSpPr>
            <p:spPr bwMode="auto">
              <a:xfrm flipH="1">
                <a:off x="2928" y="3216"/>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63902" name="Line 62"/>
              <p:cNvSpPr>
                <a:spLocks noChangeShapeType="1"/>
              </p:cNvSpPr>
              <p:nvPr/>
            </p:nvSpPr>
            <p:spPr bwMode="auto">
              <a:xfrm>
                <a:off x="3072" y="3216"/>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63903" name="Line 63"/>
              <p:cNvSpPr>
                <a:spLocks noChangeShapeType="1"/>
              </p:cNvSpPr>
              <p:nvPr/>
            </p:nvSpPr>
            <p:spPr bwMode="auto">
              <a:xfrm>
                <a:off x="3120" y="2592"/>
                <a:ext cx="192" cy="192"/>
              </a:xfrm>
              <a:prstGeom prst="line">
                <a:avLst/>
              </a:prstGeom>
              <a:noFill/>
              <a:ln w="9525">
                <a:solidFill>
                  <a:schemeClr val="tx1"/>
                </a:solidFill>
                <a:miter lim="800000"/>
                <a:headEnd/>
                <a:tailEnd/>
              </a:ln>
              <a:effectLst/>
            </p:spPr>
            <p:txBody>
              <a:bodyPr wrap="none"/>
              <a:lstStyle/>
              <a:p>
                <a:endParaRPr lang="zh-CN" altLang="en-US"/>
              </a:p>
            </p:txBody>
          </p:sp>
          <p:sp>
            <p:nvSpPr>
              <p:cNvPr id="163904" name="Line 64"/>
              <p:cNvSpPr>
                <a:spLocks noChangeShapeType="1"/>
              </p:cNvSpPr>
              <p:nvPr/>
            </p:nvSpPr>
            <p:spPr bwMode="auto">
              <a:xfrm flipH="1">
                <a:off x="3360" y="2928"/>
                <a:ext cx="48" cy="96"/>
              </a:xfrm>
              <a:prstGeom prst="line">
                <a:avLst/>
              </a:prstGeom>
              <a:noFill/>
              <a:ln w="9525">
                <a:solidFill>
                  <a:schemeClr val="tx1"/>
                </a:solidFill>
                <a:miter lim="800000"/>
                <a:headEnd/>
                <a:tailEnd/>
              </a:ln>
              <a:effectLst/>
            </p:spPr>
            <p:txBody>
              <a:bodyPr wrap="none"/>
              <a:lstStyle/>
              <a:p>
                <a:endParaRPr lang="zh-CN" altLang="en-US"/>
              </a:p>
            </p:txBody>
          </p:sp>
          <p:sp>
            <p:nvSpPr>
              <p:cNvPr id="163905" name="Line 65"/>
              <p:cNvSpPr>
                <a:spLocks noChangeShapeType="1"/>
              </p:cNvSpPr>
              <p:nvPr/>
            </p:nvSpPr>
            <p:spPr bwMode="auto">
              <a:xfrm>
                <a:off x="3456" y="2928"/>
                <a:ext cx="144" cy="96"/>
              </a:xfrm>
              <a:prstGeom prst="line">
                <a:avLst/>
              </a:prstGeom>
              <a:noFill/>
              <a:ln w="9525">
                <a:solidFill>
                  <a:schemeClr val="tx1"/>
                </a:solidFill>
                <a:miter lim="800000"/>
                <a:headEnd/>
                <a:tailEnd/>
              </a:ln>
              <a:effectLst/>
            </p:spPr>
            <p:txBody>
              <a:bodyPr wrap="none"/>
              <a:lstStyle/>
              <a:p>
                <a:endParaRPr lang="zh-CN" altLang="en-US"/>
              </a:p>
            </p:txBody>
          </p:sp>
          <p:sp>
            <p:nvSpPr>
              <p:cNvPr id="163906" name="Text Box 66"/>
              <p:cNvSpPr txBox="1">
                <a:spLocks noChangeArrowheads="1"/>
              </p:cNvSpPr>
              <p:nvPr/>
            </p:nvSpPr>
            <p:spPr bwMode="auto">
              <a:xfrm>
                <a:off x="3168" y="2448"/>
                <a:ext cx="192" cy="212"/>
              </a:xfrm>
              <a:prstGeom prst="rect">
                <a:avLst/>
              </a:prstGeom>
              <a:noFill/>
              <a:ln w="9525">
                <a:noFill/>
                <a:miter lim="800000"/>
                <a:headEnd/>
                <a:tailEnd/>
              </a:ln>
              <a:effectLst/>
            </p:spPr>
            <p:txBody>
              <a:bodyPr>
                <a:spAutoFit/>
              </a:bodyPr>
              <a:lstStyle/>
              <a:p>
                <a:pPr>
                  <a:spcBef>
                    <a:spcPct val="50000"/>
                  </a:spcBef>
                </a:pPr>
                <a:r>
                  <a:rPr lang="en-US" altLang="zh-CN" sz="1600" b="1"/>
                  <a:t>A</a:t>
                </a:r>
              </a:p>
            </p:txBody>
          </p:sp>
          <p:sp>
            <p:nvSpPr>
              <p:cNvPr id="163907" name="Text Box 67"/>
              <p:cNvSpPr txBox="1">
                <a:spLocks noChangeArrowheads="1"/>
              </p:cNvSpPr>
              <p:nvPr/>
            </p:nvSpPr>
            <p:spPr bwMode="auto">
              <a:xfrm>
                <a:off x="3504" y="2640"/>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08" name="Text Box 68"/>
              <p:cNvSpPr txBox="1">
                <a:spLocks noChangeArrowheads="1"/>
              </p:cNvSpPr>
              <p:nvPr/>
            </p:nvSpPr>
            <p:spPr bwMode="auto">
              <a:xfrm>
                <a:off x="3696" y="2928"/>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09" name="Text Box 69"/>
              <p:cNvSpPr txBox="1">
                <a:spLocks noChangeArrowheads="1"/>
              </p:cNvSpPr>
              <p:nvPr/>
            </p:nvSpPr>
            <p:spPr bwMode="auto">
              <a:xfrm>
                <a:off x="3360" y="2928"/>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10" name="Text Box 70"/>
              <p:cNvSpPr txBox="1">
                <a:spLocks noChangeArrowheads="1"/>
              </p:cNvSpPr>
              <p:nvPr/>
            </p:nvSpPr>
            <p:spPr bwMode="auto">
              <a:xfrm>
                <a:off x="3024" y="2832"/>
                <a:ext cx="144" cy="212"/>
              </a:xfrm>
              <a:prstGeom prst="rect">
                <a:avLst/>
              </a:prstGeom>
              <a:noFill/>
              <a:ln w="9525">
                <a:noFill/>
                <a:miter lim="800000"/>
                <a:headEnd/>
                <a:tailEnd/>
              </a:ln>
              <a:effectLst/>
            </p:spPr>
            <p:txBody>
              <a:bodyPr>
                <a:spAutoFit/>
              </a:bodyPr>
              <a:lstStyle/>
              <a:p>
                <a:pPr>
                  <a:spcBef>
                    <a:spcPct val="50000"/>
                  </a:spcBef>
                </a:pPr>
                <a:r>
                  <a:rPr lang="en-US" altLang="zh-CN" sz="1600" b="1"/>
                  <a:t>1</a:t>
                </a:r>
              </a:p>
            </p:txBody>
          </p:sp>
          <p:sp>
            <p:nvSpPr>
              <p:cNvPr id="163911" name="Text Box 71"/>
              <p:cNvSpPr txBox="1">
                <a:spLocks noChangeArrowheads="1"/>
              </p:cNvSpPr>
              <p:nvPr/>
            </p:nvSpPr>
            <p:spPr bwMode="auto">
              <a:xfrm>
                <a:off x="3024" y="2928"/>
                <a:ext cx="144" cy="212"/>
              </a:xfrm>
              <a:prstGeom prst="rect">
                <a:avLst/>
              </a:prstGeom>
              <a:noFill/>
              <a:ln w="9525">
                <a:noFill/>
                <a:miter lim="800000"/>
                <a:headEnd/>
                <a:tailEnd/>
              </a:ln>
              <a:effectLst/>
            </p:spPr>
            <p:txBody>
              <a:bodyPr>
                <a:spAutoFit/>
              </a:bodyPr>
              <a:lstStyle/>
              <a:p>
                <a:pPr>
                  <a:spcBef>
                    <a:spcPct val="50000"/>
                  </a:spcBef>
                </a:pPr>
                <a:r>
                  <a:rPr lang="en-US" altLang="zh-CN" sz="1600" b="1"/>
                  <a:t>C</a:t>
                </a:r>
              </a:p>
            </p:txBody>
          </p:sp>
          <p:sp>
            <p:nvSpPr>
              <p:cNvPr id="163912" name="Text Box 72"/>
              <p:cNvSpPr txBox="1">
                <a:spLocks noChangeArrowheads="1"/>
              </p:cNvSpPr>
              <p:nvPr/>
            </p:nvSpPr>
            <p:spPr bwMode="auto">
              <a:xfrm>
                <a:off x="3264" y="3264"/>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13" name="Text Box 73"/>
              <p:cNvSpPr txBox="1">
                <a:spLocks noChangeArrowheads="1"/>
              </p:cNvSpPr>
              <p:nvPr/>
            </p:nvSpPr>
            <p:spPr bwMode="auto">
              <a:xfrm>
                <a:off x="2928" y="3264"/>
                <a:ext cx="144" cy="212"/>
              </a:xfrm>
              <a:prstGeom prst="rect">
                <a:avLst/>
              </a:prstGeom>
              <a:noFill/>
              <a:ln w="9525">
                <a:noFill/>
                <a:miter lim="800000"/>
                <a:headEnd/>
                <a:tailEnd/>
              </a:ln>
              <a:effectLst/>
            </p:spPr>
            <p:txBody>
              <a:bodyPr>
                <a:spAutoFit/>
              </a:bodyPr>
              <a:lstStyle/>
              <a:p>
                <a:pPr>
                  <a:spcBef>
                    <a:spcPct val="50000"/>
                  </a:spcBef>
                </a:pPr>
                <a:r>
                  <a:rPr lang="en-US" altLang="zh-CN" sz="1600" b="1"/>
                  <a:t>1</a:t>
                </a:r>
              </a:p>
            </p:txBody>
          </p:sp>
          <p:sp>
            <p:nvSpPr>
              <p:cNvPr id="163914" name="Text Box 74"/>
              <p:cNvSpPr txBox="1">
                <a:spLocks noChangeArrowheads="1"/>
              </p:cNvSpPr>
              <p:nvPr/>
            </p:nvSpPr>
            <p:spPr bwMode="auto">
              <a:xfrm>
                <a:off x="2640" y="3216"/>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15" name="Text Box 75"/>
              <p:cNvSpPr txBox="1">
                <a:spLocks noChangeArrowheads="1"/>
              </p:cNvSpPr>
              <p:nvPr/>
            </p:nvSpPr>
            <p:spPr bwMode="auto">
              <a:xfrm>
                <a:off x="2304" y="3264"/>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16" name="Text Box 76"/>
              <p:cNvSpPr txBox="1">
                <a:spLocks noChangeArrowheads="1"/>
              </p:cNvSpPr>
              <p:nvPr/>
            </p:nvSpPr>
            <p:spPr bwMode="auto">
              <a:xfrm>
                <a:off x="2544" y="3024"/>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17" name="Text Box 77"/>
              <p:cNvSpPr txBox="1">
                <a:spLocks noChangeArrowheads="1"/>
              </p:cNvSpPr>
              <p:nvPr/>
            </p:nvSpPr>
            <p:spPr bwMode="auto">
              <a:xfrm>
                <a:off x="2688" y="2544"/>
                <a:ext cx="240" cy="212"/>
              </a:xfrm>
              <a:prstGeom prst="rect">
                <a:avLst/>
              </a:prstGeom>
              <a:noFill/>
              <a:ln w="9525">
                <a:noFill/>
                <a:miter lim="800000"/>
                <a:headEnd/>
                <a:tailEnd/>
              </a:ln>
              <a:effectLst/>
            </p:spPr>
            <p:txBody>
              <a:bodyPr>
                <a:spAutoFit/>
              </a:bodyPr>
              <a:lstStyle/>
              <a:p>
                <a:pPr>
                  <a:spcBef>
                    <a:spcPct val="50000"/>
                  </a:spcBef>
                </a:pPr>
                <a:r>
                  <a:rPr lang="en-US" altLang="zh-CN" sz="1600" b="1">
                    <a:solidFill>
                      <a:srgbClr val="FF030F"/>
                    </a:solidFill>
                  </a:rPr>
                  <a:t>-1</a:t>
                </a:r>
              </a:p>
            </p:txBody>
          </p:sp>
          <p:sp>
            <p:nvSpPr>
              <p:cNvPr id="163918" name="Text Box 78"/>
              <p:cNvSpPr txBox="1">
                <a:spLocks noChangeArrowheads="1"/>
              </p:cNvSpPr>
              <p:nvPr/>
            </p:nvSpPr>
            <p:spPr bwMode="auto">
              <a:xfrm>
                <a:off x="2784" y="2736"/>
                <a:ext cx="192" cy="212"/>
              </a:xfrm>
              <a:prstGeom prst="rect">
                <a:avLst/>
              </a:prstGeom>
              <a:noFill/>
              <a:ln w="9525">
                <a:noFill/>
                <a:miter lim="800000"/>
                <a:headEnd/>
                <a:tailEnd/>
              </a:ln>
              <a:effectLst/>
            </p:spPr>
            <p:txBody>
              <a:bodyPr>
                <a:spAutoFit/>
              </a:bodyPr>
              <a:lstStyle/>
              <a:p>
                <a:pPr>
                  <a:spcBef>
                    <a:spcPct val="50000"/>
                  </a:spcBef>
                </a:pPr>
                <a:r>
                  <a:rPr lang="en-US" altLang="zh-CN" sz="1600" b="1"/>
                  <a:t>B</a:t>
                </a:r>
              </a:p>
            </p:txBody>
          </p:sp>
          <p:sp>
            <p:nvSpPr>
              <p:cNvPr id="163919" name="Oval 79"/>
              <p:cNvSpPr>
                <a:spLocks noChangeArrowheads="1"/>
              </p:cNvSpPr>
              <p:nvPr/>
            </p:nvSpPr>
            <p:spPr bwMode="auto">
              <a:xfrm>
                <a:off x="2688" y="3648"/>
                <a:ext cx="192" cy="192"/>
              </a:xfrm>
              <a:prstGeom prst="ellipse">
                <a:avLst/>
              </a:prstGeom>
              <a:solidFill>
                <a:schemeClr val="accent2"/>
              </a:solidFill>
              <a:ln w="9525">
                <a:solidFill>
                  <a:schemeClr val="tx1"/>
                </a:solidFill>
                <a:miter lim="800000"/>
                <a:headEnd/>
                <a:tailEnd/>
              </a:ln>
              <a:effectLst/>
            </p:spPr>
            <p:txBody>
              <a:bodyPr wrap="none" anchor="ctr"/>
              <a:lstStyle/>
              <a:p>
                <a:pPr algn="ctr"/>
                <a:r>
                  <a:rPr lang="en-US" altLang="zh-CN" sz="1600" b="1"/>
                  <a:t>45</a:t>
                </a:r>
              </a:p>
            </p:txBody>
          </p:sp>
          <p:sp>
            <p:nvSpPr>
              <p:cNvPr id="163920" name="Line 80"/>
              <p:cNvSpPr>
                <a:spLocks noChangeShapeType="1"/>
              </p:cNvSpPr>
              <p:nvPr/>
            </p:nvSpPr>
            <p:spPr bwMode="auto">
              <a:xfrm flipH="1">
                <a:off x="2832" y="3504"/>
                <a:ext cx="48" cy="144"/>
              </a:xfrm>
              <a:prstGeom prst="line">
                <a:avLst/>
              </a:prstGeom>
              <a:noFill/>
              <a:ln w="9525">
                <a:solidFill>
                  <a:schemeClr val="tx1"/>
                </a:solidFill>
                <a:miter lim="800000"/>
                <a:headEnd/>
                <a:tailEnd/>
              </a:ln>
              <a:effectLst/>
            </p:spPr>
            <p:txBody>
              <a:bodyPr wrap="none"/>
              <a:lstStyle/>
              <a:p>
                <a:endParaRPr lang="zh-CN" altLang="en-US"/>
              </a:p>
            </p:txBody>
          </p:sp>
          <p:sp>
            <p:nvSpPr>
              <p:cNvPr id="163921" name="Text Box 81"/>
              <p:cNvSpPr txBox="1">
                <a:spLocks noChangeArrowheads="1"/>
              </p:cNvSpPr>
              <p:nvPr/>
            </p:nvSpPr>
            <p:spPr bwMode="auto">
              <a:xfrm>
                <a:off x="2832" y="3552"/>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22" name="Text Box 82"/>
              <p:cNvSpPr txBox="1">
                <a:spLocks noChangeArrowheads="1"/>
              </p:cNvSpPr>
              <p:nvPr/>
            </p:nvSpPr>
            <p:spPr bwMode="auto">
              <a:xfrm>
                <a:off x="3168" y="2304"/>
                <a:ext cx="144" cy="212"/>
              </a:xfrm>
              <a:prstGeom prst="rect">
                <a:avLst/>
              </a:prstGeom>
              <a:noFill/>
              <a:ln w="9525">
                <a:noFill/>
                <a:miter lim="800000"/>
                <a:headEnd/>
                <a:tailEnd/>
              </a:ln>
              <a:effectLst/>
            </p:spPr>
            <p:txBody>
              <a:bodyPr>
                <a:spAutoFit/>
              </a:bodyPr>
              <a:lstStyle/>
              <a:p>
                <a:pPr>
                  <a:spcBef>
                    <a:spcPct val="50000"/>
                  </a:spcBef>
                </a:pPr>
                <a:r>
                  <a:rPr lang="en-US" altLang="zh-CN" sz="1600" b="1">
                    <a:solidFill>
                      <a:srgbClr val="FF030F"/>
                    </a:solidFill>
                  </a:rPr>
                  <a:t>2</a:t>
                </a:r>
              </a:p>
            </p:txBody>
          </p:sp>
        </p:grpSp>
        <p:sp>
          <p:nvSpPr>
            <p:cNvPr id="163923" name="Text Box 83"/>
            <p:cNvSpPr txBox="1">
              <a:spLocks noChangeArrowheads="1"/>
            </p:cNvSpPr>
            <p:nvPr/>
          </p:nvSpPr>
          <p:spPr bwMode="auto">
            <a:xfrm>
              <a:off x="2160" y="3840"/>
              <a:ext cx="1488" cy="231"/>
            </a:xfrm>
            <a:prstGeom prst="rect">
              <a:avLst/>
            </a:prstGeom>
            <a:noFill/>
            <a:ln w="9525">
              <a:noFill/>
              <a:miter lim="800000"/>
              <a:headEnd/>
              <a:tailEnd/>
            </a:ln>
            <a:effectLst/>
          </p:spPr>
          <p:txBody>
            <a:bodyPr>
              <a:spAutoFit/>
            </a:bodyPr>
            <a:lstStyle/>
            <a:p>
              <a:pPr>
                <a:spcBef>
                  <a:spcPct val="50000"/>
                </a:spcBef>
              </a:pPr>
              <a:r>
                <a:rPr lang="en-US" altLang="zh-CN" sz="1800" b="1"/>
                <a:t>(b)</a:t>
              </a:r>
              <a:r>
                <a:rPr lang="zh-CN" altLang="en-US" sz="1800" b="1"/>
                <a:t>插入</a:t>
              </a:r>
              <a:r>
                <a:rPr lang="en-US" altLang="zh-CN" sz="1800" b="1"/>
                <a:t>45</a:t>
              </a:r>
              <a:r>
                <a:rPr lang="zh-CN" altLang="en-US" sz="1800" b="1"/>
                <a:t>后失去平衡</a:t>
              </a:r>
            </a:p>
          </p:txBody>
        </p:sp>
      </p:grpSp>
      <p:grpSp>
        <p:nvGrpSpPr>
          <p:cNvPr id="163924" name="Group 84"/>
          <p:cNvGrpSpPr>
            <a:grpSpLocks/>
          </p:cNvGrpSpPr>
          <p:nvPr/>
        </p:nvGrpSpPr>
        <p:grpSpPr bwMode="auto">
          <a:xfrm>
            <a:off x="6019800" y="838200"/>
            <a:ext cx="2895600" cy="2576513"/>
            <a:chOff x="3792" y="2400"/>
            <a:chExt cx="1824" cy="1623"/>
          </a:xfrm>
        </p:grpSpPr>
        <p:grpSp>
          <p:nvGrpSpPr>
            <p:cNvPr id="163925" name="Group 85"/>
            <p:cNvGrpSpPr>
              <a:grpSpLocks/>
            </p:cNvGrpSpPr>
            <p:nvPr/>
          </p:nvGrpSpPr>
          <p:grpSpPr bwMode="auto">
            <a:xfrm>
              <a:off x="3792" y="2400"/>
              <a:ext cx="1824" cy="1200"/>
              <a:chOff x="3792" y="2400"/>
              <a:chExt cx="1824" cy="1200"/>
            </a:xfrm>
          </p:grpSpPr>
          <p:sp>
            <p:nvSpPr>
              <p:cNvPr id="163926" name="Text Box 86"/>
              <p:cNvSpPr txBox="1">
                <a:spLocks noChangeArrowheads="1"/>
              </p:cNvSpPr>
              <p:nvPr/>
            </p:nvSpPr>
            <p:spPr bwMode="auto">
              <a:xfrm>
                <a:off x="4800" y="2400"/>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27" name="Oval 87"/>
              <p:cNvSpPr>
                <a:spLocks noChangeArrowheads="1"/>
              </p:cNvSpPr>
              <p:nvPr/>
            </p:nvSpPr>
            <p:spPr bwMode="auto">
              <a:xfrm>
                <a:off x="4608" y="2544"/>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60</a:t>
                </a:r>
              </a:p>
            </p:txBody>
          </p:sp>
          <p:sp>
            <p:nvSpPr>
              <p:cNvPr id="163928" name="Oval 88"/>
              <p:cNvSpPr>
                <a:spLocks noChangeArrowheads="1"/>
              </p:cNvSpPr>
              <p:nvPr/>
            </p:nvSpPr>
            <p:spPr bwMode="auto">
              <a:xfrm>
                <a:off x="3792" y="3408"/>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10</a:t>
                </a:r>
              </a:p>
            </p:txBody>
          </p:sp>
          <p:sp>
            <p:nvSpPr>
              <p:cNvPr id="163929" name="Oval 89"/>
              <p:cNvSpPr>
                <a:spLocks noChangeArrowheads="1"/>
              </p:cNvSpPr>
              <p:nvPr/>
            </p:nvSpPr>
            <p:spPr bwMode="auto">
              <a:xfrm>
                <a:off x="4944" y="2832"/>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80</a:t>
                </a:r>
              </a:p>
            </p:txBody>
          </p:sp>
          <p:sp>
            <p:nvSpPr>
              <p:cNvPr id="163930" name="Oval 90"/>
              <p:cNvSpPr>
                <a:spLocks noChangeArrowheads="1"/>
              </p:cNvSpPr>
              <p:nvPr/>
            </p:nvSpPr>
            <p:spPr bwMode="auto">
              <a:xfrm>
                <a:off x="4272" y="2832"/>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40</a:t>
                </a:r>
              </a:p>
            </p:txBody>
          </p:sp>
          <p:sp>
            <p:nvSpPr>
              <p:cNvPr id="163931" name="Oval 91"/>
              <p:cNvSpPr>
                <a:spLocks noChangeArrowheads="1"/>
              </p:cNvSpPr>
              <p:nvPr/>
            </p:nvSpPr>
            <p:spPr bwMode="auto">
              <a:xfrm>
                <a:off x="3984" y="3120"/>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20</a:t>
                </a:r>
              </a:p>
            </p:txBody>
          </p:sp>
          <p:sp>
            <p:nvSpPr>
              <p:cNvPr id="163932" name="Oval 92"/>
              <p:cNvSpPr>
                <a:spLocks noChangeArrowheads="1"/>
              </p:cNvSpPr>
              <p:nvPr/>
            </p:nvSpPr>
            <p:spPr bwMode="auto">
              <a:xfrm>
                <a:off x="4176" y="3408"/>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30</a:t>
                </a:r>
              </a:p>
            </p:txBody>
          </p:sp>
          <p:sp>
            <p:nvSpPr>
              <p:cNvPr id="163933" name="Oval 93"/>
              <p:cNvSpPr>
                <a:spLocks noChangeArrowheads="1"/>
              </p:cNvSpPr>
              <p:nvPr/>
            </p:nvSpPr>
            <p:spPr bwMode="auto">
              <a:xfrm>
                <a:off x="4560" y="3120"/>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50</a:t>
                </a:r>
              </a:p>
            </p:txBody>
          </p:sp>
          <p:sp>
            <p:nvSpPr>
              <p:cNvPr id="163934" name="Oval 94"/>
              <p:cNvSpPr>
                <a:spLocks noChangeArrowheads="1"/>
              </p:cNvSpPr>
              <p:nvPr/>
            </p:nvSpPr>
            <p:spPr bwMode="auto">
              <a:xfrm>
                <a:off x="4416" y="3408"/>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45</a:t>
                </a:r>
              </a:p>
            </p:txBody>
          </p:sp>
          <p:sp>
            <p:nvSpPr>
              <p:cNvPr id="163935" name="Oval 95"/>
              <p:cNvSpPr>
                <a:spLocks noChangeArrowheads="1"/>
              </p:cNvSpPr>
              <p:nvPr/>
            </p:nvSpPr>
            <p:spPr bwMode="auto">
              <a:xfrm>
                <a:off x="4848" y="3120"/>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70</a:t>
                </a:r>
              </a:p>
            </p:txBody>
          </p:sp>
          <p:sp>
            <p:nvSpPr>
              <p:cNvPr id="163936" name="Oval 96"/>
              <p:cNvSpPr>
                <a:spLocks noChangeArrowheads="1"/>
              </p:cNvSpPr>
              <p:nvPr/>
            </p:nvSpPr>
            <p:spPr bwMode="auto">
              <a:xfrm>
                <a:off x="5184" y="3120"/>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90</a:t>
                </a:r>
              </a:p>
            </p:txBody>
          </p:sp>
          <p:sp>
            <p:nvSpPr>
              <p:cNvPr id="163937" name="Line 97"/>
              <p:cNvSpPr>
                <a:spLocks noChangeShapeType="1"/>
              </p:cNvSpPr>
              <p:nvPr/>
            </p:nvSpPr>
            <p:spPr bwMode="auto">
              <a:xfrm flipH="1">
                <a:off x="4464" y="2688"/>
                <a:ext cx="192" cy="192"/>
              </a:xfrm>
              <a:prstGeom prst="line">
                <a:avLst/>
              </a:prstGeom>
              <a:noFill/>
              <a:ln w="9525">
                <a:solidFill>
                  <a:schemeClr val="tx1"/>
                </a:solidFill>
                <a:miter lim="800000"/>
                <a:headEnd/>
                <a:tailEnd/>
              </a:ln>
              <a:effectLst/>
            </p:spPr>
            <p:txBody>
              <a:bodyPr wrap="none"/>
              <a:lstStyle/>
              <a:p>
                <a:endParaRPr lang="zh-CN" altLang="en-US"/>
              </a:p>
            </p:txBody>
          </p:sp>
          <p:sp>
            <p:nvSpPr>
              <p:cNvPr id="163938" name="Line 98"/>
              <p:cNvSpPr>
                <a:spLocks noChangeShapeType="1"/>
              </p:cNvSpPr>
              <p:nvPr/>
            </p:nvSpPr>
            <p:spPr bwMode="auto">
              <a:xfrm flipH="1">
                <a:off x="4176" y="3024"/>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63939" name="Line 99"/>
              <p:cNvSpPr>
                <a:spLocks noChangeShapeType="1"/>
              </p:cNvSpPr>
              <p:nvPr/>
            </p:nvSpPr>
            <p:spPr bwMode="auto">
              <a:xfrm flipH="1">
                <a:off x="3936" y="3312"/>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63940" name="Line 100"/>
              <p:cNvSpPr>
                <a:spLocks noChangeShapeType="1"/>
              </p:cNvSpPr>
              <p:nvPr/>
            </p:nvSpPr>
            <p:spPr bwMode="auto">
              <a:xfrm>
                <a:off x="4128" y="3312"/>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63941" name="Line 101"/>
              <p:cNvSpPr>
                <a:spLocks noChangeShapeType="1"/>
              </p:cNvSpPr>
              <p:nvPr/>
            </p:nvSpPr>
            <p:spPr bwMode="auto">
              <a:xfrm>
                <a:off x="4416" y="3024"/>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63942" name="Line 102"/>
              <p:cNvSpPr>
                <a:spLocks noChangeShapeType="1"/>
              </p:cNvSpPr>
              <p:nvPr/>
            </p:nvSpPr>
            <p:spPr bwMode="auto">
              <a:xfrm flipH="1">
                <a:off x="4560" y="3312"/>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63943" name="Line 103"/>
              <p:cNvSpPr>
                <a:spLocks noChangeShapeType="1"/>
              </p:cNvSpPr>
              <p:nvPr/>
            </p:nvSpPr>
            <p:spPr bwMode="auto">
              <a:xfrm>
                <a:off x="4752" y="2688"/>
                <a:ext cx="192" cy="192"/>
              </a:xfrm>
              <a:prstGeom prst="line">
                <a:avLst/>
              </a:prstGeom>
              <a:noFill/>
              <a:ln w="9525">
                <a:solidFill>
                  <a:schemeClr val="tx1"/>
                </a:solidFill>
                <a:miter lim="800000"/>
                <a:headEnd/>
                <a:tailEnd/>
              </a:ln>
              <a:effectLst/>
            </p:spPr>
            <p:txBody>
              <a:bodyPr wrap="none"/>
              <a:lstStyle/>
              <a:p>
                <a:endParaRPr lang="zh-CN" altLang="en-US"/>
              </a:p>
            </p:txBody>
          </p:sp>
          <p:sp>
            <p:nvSpPr>
              <p:cNvPr id="163944" name="Line 104"/>
              <p:cNvSpPr>
                <a:spLocks noChangeShapeType="1"/>
              </p:cNvSpPr>
              <p:nvPr/>
            </p:nvSpPr>
            <p:spPr bwMode="auto">
              <a:xfrm flipH="1">
                <a:off x="4992" y="3024"/>
                <a:ext cx="48" cy="96"/>
              </a:xfrm>
              <a:prstGeom prst="line">
                <a:avLst/>
              </a:prstGeom>
              <a:noFill/>
              <a:ln w="9525">
                <a:solidFill>
                  <a:schemeClr val="tx1"/>
                </a:solidFill>
                <a:miter lim="800000"/>
                <a:headEnd/>
                <a:tailEnd/>
              </a:ln>
              <a:effectLst/>
            </p:spPr>
            <p:txBody>
              <a:bodyPr wrap="none"/>
              <a:lstStyle/>
              <a:p>
                <a:endParaRPr lang="zh-CN" altLang="en-US"/>
              </a:p>
            </p:txBody>
          </p:sp>
          <p:sp>
            <p:nvSpPr>
              <p:cNvPr id="163945" name="Line 105"/>
              <p:cNvSpPr>
                <a:spLocks noChangeShapeType="1"/>
              </p:cNvSpPr>
              <p:nvPr/>
            </p:nvSpPr>
            <p:spPr bwMode="auto">
              <a:xfrm>
                <a:off x="5088" y="3024"/>
                <a:ext cx="144" cy="96"/>
              </a:xfrm>
              <a:prstGeom prst="line">
                <a:avLst/>
              </a:prstGeom>
              <a:noFill/>
              <a:ln w="9525">
                <a:solidFill>
                  <a:schemeClr val="tx1"/>
                </a:solidFill>
                <a:miter lim="800000"/>
                <a:headEnd/>
                <a:tailEnd/>
              </a:ln>
              <a:effectLst/>
            </p:spPr>
            <p:txBody>
              <a:bodyPr wrap="none"/>
              <a:lstStyle/>
              <a:p>
                <a:endParaRPr lang="zh-CN" altLang="en-US"/>
              </a:p>
            </p:txBody>
          </p:sp>
          <p:sp>
            <p:nvSpPr>
              <p:cNvPr id="163946" name="Text Box 106"/>
              <p:cNvSpPr txBox="1">
                <a:spLocks noChangeArrowheads="1"/>
              </p:cNvSpPr>
              <p:nvPr/>
            </p:nvSpPr>
            <p:spPr bwMode="auto">
              <a:xfrm>
                <a:off x="4800" y="2544"/>
                <a:ext cx="192" cy="212"/>
              </a:xfrm>
              <a:prstGeom prst="rect">
                <a:avLst/>
              </a:prstGeom>
              <a:noFill/>
              <a:ln w="9525">
                <a:noFill/>
                <a:miter lim="800000"/>
                <a:headEnd/>
                <a:tailEnd/>
              </a:ln>
              <a:effectLst/>
            </p:spPr>
            <p:txBody>
              <a:bodyPr>
                <a:spAutoFit/>
              </a:bodyPr>
              <a:lstStyle/>
              <a:p>
                <a:pPr>
                  <a:spcBef>
                    <a:spcPct val="50000"/>
                  </a:spcBef>
                </a:pPr>
                <a:r>
                  <a:rPr lang="en-US" altLang="zh-CN" sz="1600" b="1"/>
                  <a:t>C</a:t>
                </a:r>
              </a:p>
            </p:txBody>
          </p:sp>
          <p:sp>
            <p:nvSpPr>
              <p:cNvPr id="163947" name="Text Box 107"/>
              <p:cNvSpPr txBox="1">
                <a:spLocks noChangeArrowheads="1"/>
              </p:cNvSpPr>
              <p:nvPr/>
            </p:nvSpPr>
            <p:spPr bwMode="auto">
              <a:xfrm>
                <a:off x="5088" y="2640"/>
                <a:ext cx="240" cy="212"/>
              </a:xfrm>
              <a:prstGeom prst="rect">
                <a:avLst/>
              </a:prstGeom>
              <a:noFill/>
              <a:ln w="9525">
                <a:noFill/>
                <a:miter lim="800000"/>
                <a:headEnd/>
                <a:tailEnd/>
              </a:ln>
              <a:effectLst/>
            </p:spPr>
            <p:txBody>
              <a:bodyPr>
                <a:spAutoFit/>
              </a:bodyPr>
              <a:lstStyle/>
              <a:p>
                <a:pPr>
                  <a:spcBef>
                    <a:spcPct val="50000"/>
                  </a:spcBef>
                </a:pPr>
                <a:r>
                  <a:rPr lang="en-US" altLang="zh-CN" sz="1600" b="1"/>
                  <a:t>-1</a:t>
                </a:r>
              </a:p>
            </p:txBody>
          </p:sp>
          <p:sp>
            <p:nvSpPr>
              <p:cNvPr id="163948" name="Text Box 108"/>
              <p:cNvSpPr txBox="1">
                <a:spLocks noChangeArrowheads="1"/>
              </p:cNvSpPr>
              <p:nvPr/>
            </p:nvSpPr>
            <p:spPr bwMode="auto">
              <a:xfrm>
                <a:off x="5328" y="3024"/>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49" name="Text Box 109"/>
              <p:cNvSpPr txBox="1">
                <a:spLocks noChangeArrowheads="1"/>
              </p:cNvSpPr>
              <p:nvPr/>
            </p:nvSpPr>
            <p:spPr bwMode="auto">
              <a:xfrm>
                <a:off x="4992" y="3024"/>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50" name="Text Box 110"/>
              <p:cNvSpPr txBox="1">
                <a:spLocks noChangeArrowheads="1"/>
              </p:cNvSpPr>
              <p:nvPr/>
            </p:nvSpPr>
            <p:spPr bwMode="auto">
              <a:xfrm>
                <a:off x="4656" y="2976"/>
                <a:ext cx="144" cy="212"/>
              </a:xfrm>
              <a:prstGeom prst="rect">
                <a:avLst/>
              </a:prstGeom>
              <a:noFill/>
              <a:ln w="9525">
                <a:noFill/>
                <a:miter lim="800000"/>
                <a:headEnd/>
                <a:tailEnd/>
              </a:ln>
              <a:effectLst/>
            </p:spPr>
            <p:txBody>
              <a:bodyPr>
                <a:spAutoFit/>
              </a:bodyPr>
              <a:lstStyle/>
              <a:p>
                <a:pPr>
                  <a:spcBef>
                    <a:spcPct val="50000"/>
                  </a:spcBef>
                </a:pPr>
                <a:r>
                  <a:rPr lang="en-US" altLang="zh-CN" sz="1600" b="1"/>
                  <a:t>1</a:t>
                </a:r>
              </a:p>
            </p:txBody>
          </p:sp>
          <p:sp>
            <p:nvSpPr>
              <p:cNvPr id="163951" name="Text Box 111"/>
              <p:cNvSpPr txBox="1">
                <a:spLocks noChangeArrowheads="1"/>
              </p:cNvSpPr>
              <p:nvPr/>
            </p:nvSpPr>
            <p:spPr bwMode="auto">
              <a:xfrm>
                <a:off x="4560" y="3360"/>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52" name="Text Box 112"/>
              <p:cNvSpPr txBox="1">
                <a:spLocks noChangeArrowheads="1"/>
              </p:cNvSpPr>
              <p:nvPr/>
            </p:nvSpPr>
            <p:spPr bwMode="auto">
              <a:xfrm>
                <a:off x="4272" y="3312"/>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53" name="Text Box 113"/>
              <p:cNvSpPr txBox="1">
                <a:spLocks noChangeArrowheads="1"/>
              </p:cNvSpPr>
              <p:nvPr/>
            </p:nvSpPr>
            <p:spPr bwMode="auto">
              <a:xfrm>
                <a:off x="3936" y="3360"/>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54" name="Text Box 114"/>
              <p:cNvSpPr txBox="1">
                <a:spLocks noChangeArrowheads="1"/>
              </p:cNvSpPr>
              <p:nvPr/>
            </p:nvSpPr>
            <p:spPr bwMode="auto">
              <a:xfrm>
                <a:off x="4176" y="3120"/>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55" name="Text Box 115"/>
              <p:cNvSpPr txBox="1">
                <a:spLocks noChangeArrowheads="1"/>
              </p:cNvSpPr>
              <p:nvPr/>
            </p:nvSpPr>
            <p:spPr bwMode="auto">
              <a:xfrm>
                <a:off x="4368" y="2688"/>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56" name="Text Box 116"/>
              <p:cNvSpPr txBox="1">
                <a:spLocks noChangeArrowheads="1"/>
              </p:cNvSpPr>
              <p:nvPr/>
            </p:nvSpPr>
            <p:spPr bwMode="auto">
              <a:xfrm>
                <a:off x="4416" y="2832"/>
                <a:ext cx="192" cy="212"/>
              </a:xfrm>
              <a:prstGeom prst="rect">
                <a:avLst/>
              </a:prstGeom>
              <a:noFill/>
              <a:ln w="9525">
                <a:noFill/>
                <a:miter lim="800000"/>
                <a:headEnd/>
                <a:tailEnd/>
              </a:ln>
              <a:effectLst/>
            </p:spPr>
            <p:txBody>
              <a:bodyPr>
                <a:spAutoFit/>
              </a:bodyPr>
              <a:lstStyle/>
              <a:p>
                <a:pPr>
                  <a:spcBef>
                    <a:spcPct val="50000"/>
                  </a:spcBef>
                </a:pPr>
                <a:r>
                  <a:rPr lang="en-US" altLang="zh-CN" sz="1600" b="1"/>
                  <a:t>B</a:t>
                </a:r>
              </a:p>
            </p:txBody>
          </p:sp>
          <p:sp>
            <p:nvSpPr>
              <p:cNvPr id="163957" name="Text Box 117"/>
              <p:cNvSpPr txBox="1">
                <a:spLocks noChangeArrowheads="1"/>
              </p:cNvSpPr>
              <p:nvPr/>
            </p:nvSpPr>
            <p:spPr bwMode="auto">
              <a:xfrm>
                <a:off x="5136" y="2784"/>
                <a:ext cx="192" cy="212"/>
              </a:xfrm>
              <a:prstGeom prst="rect">
                <a:avLst/>
              </a:prstGeom>
              <a:noFill/>
              <a:ln w="9525">
                <a:noFill/>
                <a:miter lim="800000"/>
                <a:headEnd/>
                <a:tailEnd/>
              </a:ln>
              <a:effectLst/>
            </p:spPr>
            <p:txBody>
              <a:bodyPr>
                <a:spAutoFit/>
              </a:bodyPr>
              <a:lstStyle/>
              <a:p>
                <a:pPr>
                  <a:spcBef>
                    <a:spcPct val="50000"/>
                  </a:spcBef>
                </a:pPr>
                <a:r>
                  <a:rPr lang="en-US" altLang="zh-CN" sz="1600" b="1"/>
                  <a:t>A</a:t>
                </a:r>
              </a:p>
            </p:txBody>
          </p:sp>
          <p:sp>
            <p:nvSpPr>
              <p:cNvPr id="163958" name="Oval 118"/>
              <p:cNvSpPr>
                <a:spLocks noChangeArrowheads="1"/>
              </p:cNvSpPr>
              <p:nvPr/>
            </p:nvSpPr>
            <p:spPr bwMode="auto">
              <a:xfrm>
                <a:off x="5040" y="3408"/>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85</a:t>
                </a:r>
              </a:p>
            </p:txBody>
          </p:sp>
          <p:sp>
            <p:nvSpPr>
              <p:cNvPr id="163959" name="Oval 119"/>
              <p:cNvSpPr>
                <a:spLocks noChangeArrowheads="1"/>
              </p:cNvSpPr>
              <p:nvPr/>
            </p:nvSpPr>
            <p:spPr bwMode="auto">
              <a:xfrm>
                <a:off x="5376" y="3408"/>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95</a:t>
                </a:r>
              </a:p>
            </p:txBody>
          </p:sp>
          <p:sp>
            <p:nvSpPr>
              <p:cNvPr id="163960" name="Line 120"/>
              <p:cNvSpPr>
                <a:spLocks noChangeShapeType="1"/>
              </p:cNvSpPr>
              <p:nvPr/>
            </p:nvSpPr>
            <p:spPr bwMode="auto">
              <a:xfrm flipH="1">
                <a:off x="5184" y="3312"/>
                <a:ext cx="48" cy="96"/>
              </a:xfrm>
              <a:prstGeom prst="line">
                <a:avLst/>
              </a:prstGeom>
              <a:noFill/>
              <a:ln w="9525">
                <a:solidFill>
                  <a:schemeClr val="tx1"/>
                </a:solidFill>
                <a:miter lim="800000"/>
                <a:headEnd/>
                <a:tailEnd/>
              </a:ln>
              <a:effectLst/>
            </p:spPr>
            <p:txBody>
              <a:bodyPr wrap="none"/>
              <a:lstStyle/>
              <a:p>
                <a:endParaRPr lang="zh-CN" altLang="en-US"/>
              </a:p>
            </p:txBody>
          </p:sp>
          <p:sp>
            <p:nvSpPr>
              <p:cNvPr id="163961" name="Line 121"/>
              <p:cNvSpPr>
                <a:spLocks noChangeShapeType="1"/>
              </p:cNvSpPr>
              <p:nvPr/>
            </p:nvSpPr>
            <p:spPr bwMode="auto">
              <a:xfrm>
                <a:off x="5328" y="3312"/>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63962" name="Text Box 122"/>
              <p:cNvSpPr txBox="1">
                <a:spLocks noChangeArrowheads="1"/>
              </p:cNvSpPr>
              <p:nvPr/>
            </p:nvSpPr>
            <p:spPr bwMode="auto">
              <a:xfrm>
                <a:off x="5184" y="3312"/>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63" name="Text Box 123"/>
              <p:cNvSpPr txBox="1">
                <a:spLocks noChangeArrowheads="1"/>
              </p:cNvSpPr>
              <p:nvPr/>
            </p:nvSpPr>
            <p:spPr bwMode="auto">
              <a:xfrm>
                <a:off x="5472" y="3264"/>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grpSp>
        <p:sp>
          <p:nvSpPr>
            <p:cNvPr id="163964" name="Text Box 124"/>
            <p:cNvSpPr txBox="1">
              <a:spLocks noChangeArrowheads="1"/>
            </p:cNvSpPr>
            <p:nvPr/>
          </p:nvSpPr>
          <p:spPr bwMode="auto">
            <a:xfrm>
              <a:off x="3840" y="3792"/>
              <a:ext cx="1632" cy="231"/>
            </a:xfrm>
            <a:prstGeom prst="rect">
              <a:avLst/>
            </a:prstGeom>
            <a:noFill/>
            <a:ln w="9525">
              <a:noFill/>
              <a:miter lim="800000"/>
              <a:headEnd/>
              <a:tailEnd/>
            </a:ln>
            <a:effectLst/>
          </p:spPr>
          <p:txBody>
            <a:bodyPr>
              <a:spAutoFit/>
            </a:bodyPr>
            <a:lstStyle/>
            <a:p>
              <a:pPr>
                <a:spcBef>
                  <a:spcPct val="50000"/>
                </a:spcBef>
              </a:pPr>
              <a:r>
                <a:rPr lang="en-US" altLang="zh-CN" sz="1800" b="1"/>
                <a:t>©</a:t>
              </a:r>
              <a:r>
                <a:rPr lang="zh-CN" altLang="en-US" sz="1800" b="1"/>
                <a:t>调整后的二叉排序树</a:t>
              </a:r>
            </a:p>
          </p:txBody>
        </p:sp>
      </p:grpSp>
      <p:grpSp>
        <p:nvGrpSpPr>
          <p:cNvPr id="163965" name="Group 125"/>
          <p:cNvGrpSpPr>
            <a:grpSpLocks/>
          </p:cNvGrpSpPr>
          <p:nvPr/>
        </p:nvGrpSpPr>
        <p:grpSpPr bwMode="auto">
          <a:xfrm>
            <a:off x="533400" y="3814763"/>
            <a:ext cx="2819400" cy="2586037"/>
            <a:chOff x="336" y="2352"/>
            <a:chExt cx="1776" cy="1629"/>
          </a:xfrm>
        </p:grpSpPr>
        <p:sp>
          <p:nvSpPr>
            <p:cNvPr id="163966" name="Text Box 126"/>
            <p:cNvSpPr txBox="1">
              <a:spLocks noChangeArrowheads="1"/>
            </p:cNvSpPr>
            <p:nvPr/>
          </p:nvSpPr>
          <p:spPr bwMode="auto">
            <a:xfrm>
              <a:off x="381" y="3750"/>
              <a:ext cx="1683" cy="231"/>
            </a:xfrm>
            <a:prstGeom prst="rect">
              <a:avLst/>
            </a:prstGeom>
            <a:noFill/>
            <a:ln w="9525">
              <a:noFill/>
              <a:miter lim="800000"/>
              <a:headEnd/>
              <a:tailEnd/>
            </a:ln>
            <a:effectLst/>
          </p:spPr>
          <p:txBody>
            <a:bodyPr>
              <a:spAutoFit/>
            </a:bodyPr>
            <a:lstStyle/>
            <a:p>
              <a:pPr>
                <a:spcBef>
                  <a:spcPct val="50000"/>
                </a:spcBef>
              </a:pPr>
              <a:r>
                <a:rPr lang="en-US" altLang="zh-CN" sz="1800" b="1"/>
                <a:t>(a)</a:t>
              </a:r>
              <a:r>
                <a:rPr lang="zh-CN" altLang="en-US" sz="1800" b="1"/>
                <a:t>一棵平衡二叉排序树</a:t>
              </a:r>
            </a:p>
          </p:txBody>
        </p:sp>
        <p:sp>
          <p:nvSpPr>
            <p:cNvPr id="163967" name="Text Box 127"/>
            <p:cNvSpPr txBox="1">
              <a:spLocks noChangeArrowheads="1"/>
            </p:cNvSpPr>
            <p:nvPr/>
          </p:nvSpPr>
          <p:spPr bwMode="auto">
            <a:xfrm>
              <a:off x="1109" y="2352"/>
              <a:ext cx="227" cy="212"/>
            </a:xfrm>
            <a:prstGeom prst="rect">
              <a:avLst/>
            </a:prstGeom>
            <a:noFill/>
            <a:ln w="9525">
              <a:noFill/>
              <a:miter lim="800000"/>
              <a:headEnd/>
              <a:tailEnd/>
            </a:ln>
            <a:effectLst/>
          </p:spPr>
          <p:txBody>
            <a:bodyPr>
              <a:spAutoFit/>
            </a:bodyPr>
            <a:lstStyle/>
            <a:p>
              <a:pPr>
                <a:spcBef>
                  <a:spcPct val="50000"/>
                </a:spcBef>
              </a:pPr>
              <a:r>
                <a:rPr lang="en-US" altLang="zh-CN" sz="1600" b="1"/>
                <a:t>-1</a:t>
              </a:r>
            </a:p>
          </p:txBody>
        </p:sp>
        <p:sp>
          <p:nvSpPr>
            <p:cNvPr id="163968" name="Oval 128"/>
            <p:cNvSpPr>
              <a:spLocks noChangeArrowheads="1"/>
            </p:cNvSpPr>
            <p:nvPr/>
          </p:nvSpPr>
          <p:spPr bwMode="auto">
            <a:xfrm>
              <a:off x="927" y="2487"/>
              <a:ext cx="182" cy="181"/>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40</a:t>
              </a:r>
            </a:p>
          </p:txBody>
        </p:sp>
        <p:sp>
          <p:nvSpPr>
            <p:cNvPr id="163969" name="Line 129"/>
            <p:cNvSpPr>
              <a:spLocks noChangeShapeType="1"/>
            </p:cNvSpPr>
            <p:nvPr/>
          </p:nvSpPr>
          <p:spPr bwMode="auto">
            <a:xfrm flipH="1">
              <a:off x="700" y="2623"/>
              <a:ext cx="227" cy="225"/>
            </a:xfrm>
            <a:prstGeom prst="line">
              <a:avLst/>
            </a:prstGeom>
            <a:noFill/>
            <a:ln w="9525">
              <a:solidFill>
                <a:schemeClr val="tx1"/>
              </a:solidFill>
              <a:miter lim="800000"/>
              <a:headEnd/>
              <a:tailEnd/>
            </a:ln>
            <a:effectLst/>
          </p:spPr>
          <p:txBody>
            <a:bodyPr wrap="none"/>
            <a:lstStyle/>
            <a:p>
              <a:endParaRPr lang="zh-CN" altLang="en-US"/>
            </a:p>
          </p:txBody>
        </p:sp>
        <p:sp>
          <p:nvSpPr>
            <p:cNvPr id="163970" name="Line 130"/>
            <p:cNvSpPr>
              <a:spLocks noChangeShapeType="1"/>
            </p:cNvSpPr>
            <p:nvPr/>
          </p:nvSpPr>
          <p:spPr bwMode="auto">
            <a:xfrm>
              <a:off x="1109" y="2623"/>
              <a:ext cx="273" cy="225"/>
            </a:xfrm>
            <a:prstGeom prst="line">
              <a:avLst/>
            </a:prstGeom>
            <a:noFill/>
            <a:ln w="9525">
              <a:solidFill>
                <a:schemeClr val="tx1"/>
              </a:solidFill>
              <a:miter lim="800000"/>
              <a:headEnd/>
              <a:tailEnd/>
            </a:ln>
            <a:effectLst/>
          </p:spPr>
          <p:txBody>
            <a:bodyPr wrap="none"/>
            <a:lstStyle/>
            <a:p>
              <a:endParaRPr lang="zh-CN" altLang="en-US"/>
            </a:p>
          </p:txBody>
        </p:sp>
        <p:sp>
          <p:nvSpPr>
            <p:cNvPr id="163971" name="Text Box 131"/>
            <p:cNvSpPr txBox="1">
              <a:spLocks noChangeArrowheads="1"/>
            </p:cNvSpPr>
            <p:nvPr/>
          </p:nvSpPr>
          <p:spPr bwMode="auto">
            <a:xfrm>
              <a:off x="1109" y="2487"/>
              <a:ext cx="182" cy="212"/>
            </a:xfrm>
            <a:prstGeom prst="rect">
              <a:avLst/>
            </a:prstGeom>
            <a:noFill/>
            <a:ln w="9525">
              <a:noFill/>
              <a:miter lim="800000"/>
              <a:headEnd/>
              <a:tailEnd/>
            </a:ln>
            <a:effectLst/>
          </p:spPr>
          <p:txBody>
            <a:bodyPr>
              <a:spAutoFit/>
            </a:bodyPr>
            <a:lstStyle/>
            <a:p>
              <a:pPr>
                <a:spcBef>
                  <a:spcPct val="50000"/>
                </a:spcBef>
              </a:pPr>
              <a:r>
                <a:rPr lang="en-US" altLang="zh-CN" sz="1600" b="1"/>
                <a:t>A</a:t>
              </a:r>
            </a:p>
          </p:txBody>
        </p:sp>
        <p:sp>
          <p:nvSpPr>
            <p:cNvPr id="163972" name="Text Box 132"/>
            <p:cNvSpPr txBox="1">
              <a:spLocks noChangeArrowheads="1"/>
            </p:cNvSpPr>
            <p:nvPr/>
          </p:nvSpPr>
          <p:spPr bwMode="auto">
            <a:xfrm>
              <a:off x="1473" y="2713"/>
              <a:ext cx="136"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73" name="Oval 133"/>
            <p:cNvSpPr>
              <a:spLocks noChangeArrowheads="1"/>
            </p:cNvSpPr>
            <p:nvPr/>
          </p:nvSpPr>
          <p:spPr bwMode="auto">
            <a:xfrm>
              <a:off x="882" y="3389"/>
              <a:ext cx="182" cy="18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50</a:t>
              </a:r>
            </a:p>
          </p:txBody>
        </p:sp>
        <p:sp>
          <p:nvSpPr>
            <p:cNvPr id="163974" name="Oval 134"/>
            <p:cNvSpPr>
              <a:spLocks noChangeArrowheads="1"/>
            </p:cNvSpPr>
            <p:nvPr/>
          </p:nvSpPr>
          <p:spPr bwMode="auto">
            <a:xfrm>
              <a:off x="1336" y="2848"/>
              <a:ext cx="182" cy="18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80</a:t>
              </a:r>
            </a:p>
          </p:txBody>
        </p:sp>
        <p:sp>
          <p:nvSpPr>
            <p:cNvPr id="163975" name="Oval 135"/>
            <p:cNvSpPr>
              <a:spLocks noChangeArrowheads="1"/>
            </p:cNvSpPr>
            <p:nvPr/>
          </p:nvSpPr>
          <p:spPr bwMode="auto">
            <a:xfrm>
              <a:off x="1064" y="3118"/>
              <a:ext cx="181" cy="181"/>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60</a:t>
              </a:r>
            </a:p>
          </p:txBody>
        </p:sp>
        <p:sp>
          <p:nvSpPr>
            <p:cNvPr id="163976" name="Oval 136"/>
            <p:cNvSpPr>
              <a:spLocks noChangeArrowheads="1"/>
            </p:cNvSpPr>
            <p:nvPr/>
          </p:nvSpPr>
          <p:spPr bwMode="auto">
            <a:xfrm>
              <a:off x="1245" y="3389"/>
              <a:ext cx="182" cy="18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70</a:t>
              </a:r>
            </a:p>
          </p:txBody>
        </p:sp>
        <p:sp>
          <p:nvSpPr>
            <p:cNvPr id="163977" name="Oval 137"/>
            <p:cNvSpPr>
              <a:spLocks noChangeArrowheads="1"/>
            </p:cNvSpPr>
            <p:nvPr/>
          </p:nvSpPr>
          <p:spPr bwMode="auto">
            <a:xfrm>
              <a:off x="1609" y="3118"/>
              <a:ext cx="182" cy="181"/>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90</a:t>
              </a:r>
            </a:p>
          </p:txBody>
        </p:sp>
        <p:sp>
          <p:nvSpPr>
            <p:cNvPr id="163978" name="Oval 138"/>
            <p:cNvSpPr>
              <a:spLocks noChangeArrowheads="1"/>
            </p:cNvSpPr>
            <p:nvPr/>
          </p:nvSpPr>
          <p:spPr bwMode="auto">
            <a:xfrm>
              <a:off x="1473" y="3389"/>
              <a:ext cx="182" cy="18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85</a:t>
              </a:r>
            </a:p>
          </p:txBody>
        </p:sp>
        <p:sp>
          <p:nvSpPr>
            <p:cNvPr id="163979" name="Oval 139"/>
            <p:cNvSpPr>
              <a:spLocks noChangeArrowheads="1"/>
            </p:cNvSpPr>
            <p:nvPr/>
          </p:nvSpPr>
          <p:spPr bwMode="auto">
            <a:xfrm>
              <a:off x="1791" y="3389"/>
              <a:ext cx="182" cy="18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95</a:t>
              </a:r>
            </a:p>
          </p:txBody>
        </p:sp>
        <p:sp>
          <p:nvSpPr>
            <p:cNvPr id="163980" name="Line 140"/>
            <p:cNvSpPr>
              <a:spLocks noChangeShapeType="1"/>
            </p:cNvSpPr>
            <p:nvPr/>
          </p:nvSpPr>
          <p:spPr bwMode="auto">
            <a:xfrm flipH="1">
              <a:off x="1245" y="3028"/>
              <a:ext cx="137" cy="136"/>
            </a:xfrm>
            <a:prstGeom prst="line">
              <a:avLst/>
            </a:prstGeom>
            <a:noFill/>
            <a:ln w="9525">
              <a:solidFill>
                <a:schemeClr val="tx1"/>
              </a:solidFill>
              <a:miter lim="800000"/>
              <a:headEnd/>
              <a:tailEnd/>
            </a:ln>
            <a:effectLst/>
          </p:spPr>
          <p:txBody>
            <a:bodyPr wrap="none"/>
            <a:lstStyle/>
            <a:p>
              <a:endParaRPr lang="zh-CN" altLang="en-US"/>
            </a:p>
          </p:txBody>
        </p:sp>
        <p:sp>
          <p:nvSpPr>
            <p:cNvPr id="163981" name="Line 141"/>
            <p:cNvSpPr>
              <a:spLocks noChangeShapeType="1"/>
            </p:cNvSpPr>
            <p:nvPr/>
          </p:nvSpPr>
          <p:spPr bwMode="auto">
            <a:xfrm flipH="1">
              <a:off x="1018" y="3299"/>
              <a:ext cx="91" cy="90"/>
            </a:xfrm>
            <a:prstGeom prst="line">
              <a:avLst/>
            </a:prstGeom>
            <a:noFill/>
            <a:ln w="9525">
              <a:solidFill>
                <a:schemeClr val="tx1"/>
              </a:solidFill>
              <a:miter lim="800000"/>
              <a:headEnd/>
              <a:tailEnd/>
            </a:ln>
            <a:effectLst/>
          </p:spPr>
          <p:txBody>
            <a:bodyPr wrap="none"/>
            <a:lstStyle/>
            <a:p>
              <a:endParaRPr lang="zh-CN" altLang="en-US"/>
            </a:p>
          </p:txBody>
        </p:sp>
        <p:sp>
          <p:nvSpPr>
            <p:cNvPr id="163982" name="Line 142"/>
            <p:cNvSpPr>
              <a:spLocks noChangeShapeType="1"/>
            </p:cNvSpPr>
            <p:nvPr/>
          </p:nvSpPr>
          <p:spPr bwMode="auto">
            <a:xfrm>
              <a:off x="1200" y="3299"/>
              <a:ext cx="91" cy="90"/>
            </a:xfrm>
            <a:prstGeom prst="line">
              <a:avLst/>
            </a:prstGeom>
            <a:noFill/>
            <a:ln w="9525">
              <a:solidFill>
                <a:schemeClr val="tx1"/>
              </a:solidFill>
              <a:miter lim="800000"/>
              <a:headEnd/>
              <a:tailEnd/>
            </a:ln>
            <a:effectLst/>
          </p:spPr>
          <p:txBody>
            <a:bodyPr wrap="none"/>
            <a:lstStyle/>
            <a:p>
              <a:endParaRPr lang="zh-CN" altLang="en-US"/>
            </a:p>
          </p:txBody>
        </p:sp>
        <p:sp>
          <p:nvSpPr>
            <p:cNvPr id="163983" name="Line 143"/>
            <p:cNvSpPr>
              <a:spLocks noChangeShapeType="1"/>
            </p:cNvSpPr>
            <p:nvPr/>
          </p:nvSpPr>
          <p:spPr bwMode="auto">
            <a:xfrm>
              <a:off x="1473" y="3028"/>
              <a:ext cx="136" cy="136"/>
            </a:xfrm>
            <a:prstGeom prst="line">
              <a:avLst/>
            </a:prstGeom>
            <a:noFill/>
            <a:ln w="9525">
              <a:solidFill>
                <a:schemeClr val="tx1"/>
              </a:solidFill>
              <a:miter lim="800000"/>
              <a:headEnd/>
              <a:tailEnd/>
            </a:ln>
            <a:effectLst/>
          </p:spPr>
          <p:txBody>
            <a:bodyPr wrap="none"/>
            <a:lstStyle/>
            <a:p>
              <a:endParaRPr lang="zh-CN" altLang="en-US"/>
            </a:p>
          </p:txBody>
        </p:sp>
        <p:sp>
          <p:nvSpPr>
            <p:cNvPr id="163984" name="Line 144"/>
            <p:cNvSpPr>
              <a:spLocks noChangeShapeType="1"/>
            </p:cNvSpPr>
            <p:nvPr/>
          </p:nvSpPr>
          <p:spPr bwMode="auto">
            <a:xfrm flipH="1">
              <a:off x="1609" y="3299"/>
              <a:ext cx="91" cy="90"/>
            </a:xfrm>
            <a:prstGeom prst="line">
              <a:avLst/>
            </a:prstGeom>
            <a:noFill/>
            <a:ln w="9525">
              <a:solidFill>
                <a:schemeClr val="tx1"/>
              </a:solidFill>
              <a:miter lim="800000"/>
              <a:headEnd/>
              <a:tailEnd/>
            </a:ln>
            <a:effectLst/>
          </p:spPr>
          <p:txBody>
            <a:bodyPr wrap="none"/>
            <a:lstStyle/>
            <a:p>
              <a:endParaRPr lang="zh-CN" altLang="en-US"/>
            </a:p>
          </p:txBody>
        </p:sp>
        <p:sp>
          <p:nvSpPr>
            <p:cNvPr id="163985" name="Line 145"/>
            <p:cNvSpPr>
              <a:spLocks noChangeShapeType="1"/>
            </p:cNvSpPr>
            <p:nvPr/>
          </p:nvSpPr>
          <p:spPr bwMode="auto">
            <a:xfrm>
              <a:off x="1746" y="3299"/>
              <a:ext cx="91" cy="90"/>
            </a:xfrm>
            <a:prstGeom prst="line">
              <a:avLst/>
            </a:prstGeom>
            <a:noFill/>
            <a:ln w="9525">
              <a:solidFill>
                <a:schemeClr val="tx1"/>
              </a:solidFill>
              <a:miter lim="800000"/>
              <a:headEnd/>
              <a:tailEnd/>
            </a:ln>
            <a:effectLst/>
          </p:spPr>
          <p:txBody>
            <a:bodyPr wrap="none"/>
            <a:lstStyle/>
            <a:p>
              <a:endParaRPr lang="zh-CN" altLang="en-US"/>
            </a:p>
          </p:txBody>
        </p:sp>
        <p:sp>
          <p:nvSpPr>
            <p:cNvPr id="163986" name="Text Box 146"/>
            <p:cNvSpPr txBox="1">
              <a:spLocks noChangeArrowheads="1"/>
            </p:cNvSpPr>
            <p:nvPr/>
          </p:nvSpPr>
          <p:spPr bwMode="auto">
            <a:xfrm>
              <a:off x="1746" y="2983"/>
              <a:ext cx="136"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87" name="Text Box 147"/>
            <p:cNvSpPr txBox="1">
              <a:spLocks noChangeArrowheads="1"/>
            </p:cNvSpPr>
            <p:nvPr/>
          </p:nvSpPr>
          <p:spPr bwMode="auto">
            <a:xfrm>
              <a:off x="1109" y="2983"/>
              <a:ext cx="136" cy="212"/>
            </a:xfrm>
            <a:prstGeom prst="rect">
              <a:avLst/>
            </a:prstGeom>
            <a:noFill/>
            <a:ln w="9525">
              <a:noFill/>
              <a:miter lim="800000"/>
              <a:headEnd/>
              <a:tailEnd/>
            </a:ln>
            <a:effectLst/>
          </p:spPr>
          <p:txBody>
            <a:bodyPr>
              <a:spAutoFit/>
            </a:bodyPr>
            <a:lstStyle/>
            <a:p>
              <a:pPr>
                <a:spcBef>
                  <a:spcPct val="50000"/>
                </a:spcBef>
              </a:pPr>
              <a:r>
                <a:rPr lang="en-US" altLang="zh-CN" sz="1600" b="1"/>
                <a:t>C</a:t>
              </a:r>
            </a:p>
          </p:txBody>
        </p:sp>
        <p:sp>
          <p:nvSpPr>
            <p:cNvPr id="163988" name="Text Box 148"/>
            <p:cNvSpPr txBox="1">
              <a:spLocks noChangeArrowheads="1"/>
            </p:cNvSpPr>
            <p:nvPr/>
          </p:nvSpPr>
          <p:spPr bwMode="auto">
            <a:xfrm>
              <a:off x="1928" y="3344"/>
              <a:ext cx="18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89" name="Text Box 149"/>
            <p:cNvSpPr txBox="1">
              <a:spLocks noChangeArrowheads="1"/>
            </p:cNvSpPr>
            <p:nvPr/>
          </p:nvSpPr>
          <p:spPr bwMode="auto">
            <a:xfrm>
              <a:off x="1609" y="3344"/>
              <a:ext cx="137" cy="211"/>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90" name="Text Box 150"/>
            <p:cNvSpPr txBox="1">
              <a:spLocks noChangeArrowheads="1"/>
            </p:cNvSpPr>
            <p:nvPr/>
          </p:nvSpPr>
          <p:spPr bwMode="auto">
            <a:xfrm>
              <a:off x="1336" y="3299"/>
              <a:ext cx="137" cy="211"/>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91" name="Text Box 151"/>
            <p:cNvSpPr txBox="1">
              <a:spLocks noChangeArrowheads="1"/>
            </p:cNvSpPr>
            <p:nvPr/>
          </p:nvSpPr>
          <p:spPr bwMode="auto">
            <a:xfrm>
              <a:off x="1018" y="3344"/>
              <a:ext cx="137" cy="211"/>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92" name="Text Box 152"/>
            <p:cNvSpPr txBox="1">
              <a:spLocks noChangeArrowheads="1"/>
            </p:cNvSpPr>
            <p:nvPr/>
          </p:nvSpPr>
          <p:spPr bwMode="auto">
            <a:xfrm>
              <a:off x="1245" y="3118"/>
              <a:ext cx="137" cy="213"/>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3993" name="Text Box 153"/>
            <p:cNvSpPr txBox="1">
              <a:spLocks noChangeArrowheads="1"/>
            </p:cNvSpPr>
            <p:nvPr/>
          </p:nvSpPr>
          <p:spPr bwMode="auto">
            <a:xfrm>
              <a:off x="1473" y="2848"/>
              <a:ext cx="182" cy="211"/>
            </a:xfrm>
            <a:prstGeom prst="rect">
              <a:avLst/>
            </a:prstGeom>
            <a:noFill/>
            <a:ln w="9525">
              <a:noFill/>
              <a:miter lim="800000"/>
              <a:headEnd/>
              <a:tailEnd/>
            </a:ln>
            <a:effectLst/>
          </p:spPr>
          <p:txBody>
            <a:bodyPr>
              <a:spAutoFit/>
            </a:bodyPr>
            <a:lstStyle/>
            <a:p>
              <a:pPr>
                <a:spcBef>
                  <a:spcPct val="50000"/>
                </a:spcBef>
              </a:pPr>
              <a:r>
                <a:rPr lang="en-US" altLang="zh-CN" sz="1600" b="1"/>
                <a:t>B</a:t>
              </a:r>
            </a:p>
          </p:txBody>
        </p:sp>
        <p:sp>
          <p:nvSpPr>
            <p:cNvPr id="163994" name="Oval 154"/>
            <p:cNvSpPr>
              <a:spLocks noChangeArrowheads="1"/>
            </p:cNvSpPr>
            <p:nvPr/>
          </p:nvSpPr>
          <p:spPr bwMode="auto">
            <a:xfrm>
              <a:off x="518" y="2803"/>
              <a:ext cx="182" cy="180"/>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20</a:t>
              </a:r>
            </a:p>
          </p:txBody>
        </p:sp>
        <p:sp>
          <p:nvSpPr>
            <p:cNvPr id="163995" name="Oval 155"/>
            <p:cNvSpPr>
              <a:spLocks noChangeArrowheads="1"/>
            </p:cNvSpPr>
            <p:nvPr/>
          </p:nvSpPr>
          <p:spPr bwMode="auto">
            <a:xfrm>
              <a:off x="336" y="3118"/>
              <a:ext cx="182" cy="181"/>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10</a:t>
              </a:r>
            </a:p>
          </p:txBody>
        </p:sp>
        <p:sp>
          <p:nvSpPr>
            <p:cNvPr id="163996" name="Oval 156"/>
            <p:cNvSpPr>
              <a:spLocks noChangeArrowheads="1"/>
            </p:cNvSpPr>
            <p:nvPr/>
          </p:nvSpPr>
          <p:spPr bwMode="auto">
            <a:xfrm>
              <a:off x="654" y="3118"/>
              <a:ext cx="182" cy="181"/>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30</a:t>
              </a:r>
            </a:p>
          </p:txBody>
        </p:sp>
        <p:sp>
          <p:nvSpPr>
            <p:cNvPr id="163997" name="Line 157"/>
            <p:cNvSpPr>
              <a:spLocks noChangeShapeType="1"/>
            </p:cNvSpPr>
            <p:nvPr/>
          </p:nvSpPr>
          <p:spPr bwMode="auto">
            <a:xfrm flipH="1">
              <a:off x="472" y="2983"/>
              <a:ext cx="91" cy="135"/>
            </a:xfrm>
            <a:prstGeom prst="line">
              <a:avLst/>
            </a:prstGeom>
            <a:noFill/>
            <a:ln w="9525">
              <a:solidFill>
                <a:schemeClr val="tx1"/>
              </a:solidFill>
              <a:miter lim="800000"/>
              <a:headEnd/>
              <a:tailEnd/>
            </a:ln>
            <a:effectLst/>
          </p:spPr>
          <p:txBody>
            <a:bodyPr wrap="none"/>
            <a:lstStyle/>
            <a:p>
              <a:endParaRPr lang="zh-CN" altLang="en-US"/>
            </a:p>
          </p:txBody>
        </p:sp>
        <p:sp>
          <p:nvSpPr>
            <p:cNvPr id="163998" name="Line 158"/>
            <p:cNvSpPr>
              <a:spLocks noChangeShapeType="1"/>
            </p:cNvSpPr>
            <p:nvPr/>
          </p:nvSpPr>
          <p:spPr bwMode="auto">
            <a:xfrm>
              <a:off x="654" y="2983"/>
              <a:ext cx="46" cy="135"/>
            </a:xfrm>
            <a:prstGeom prst="line">
              <a:avLst/>
            </a:prstGeom>
            <a:noFill/>
            <a:ln w="9525">
              <a:solidFill>
                <a:schemeClr val="tx1"/>
              </a:solidFill>
              <a:miter lim="800000"/>
              <a:headEnd/>
              <a:tailEnd/>
            </a:ln>
            <a:effectLst/>
          </p:spPr>
          <p:txBody>
            <a:bodyPr wrap="none"/>
            <a:lstStyle/>
            <a:p>
              <a:endParaRPr lang="zh-CN" altLang="en-US"/>
            </a:p>
          </p:txBody>
        </p:sp>
        <p:sp>
          <p:nvSpPr>
            <p:cNvPr id="163999" name="Text Box 159"/>
            <p:cNvSpPr txBox="1">
              <a:spLocks noChangeArrowheads="1"/>
            </p:cNvSpPr>
            <p:nvPr/>
          </p:nvSpPr>
          <p:spPr bwMode="auto">
            <a:xfrm>
              <a:off x="791" y="3028"/>
              <a:ext cx="136" cy="213"/>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000" name="Text Box 160"/>
            <p:cNvSpPr txBox="1">
              <a:spLocks noChangeArrowheads="1"/>
            </p:cNvSpPr>
            <p:nvPr/>
          </p:nvSpPr>
          <p:spPr bwMode="auto">
            <a:xfrm>
              <a:off x="472" y="3028"/>
              <a:ext cx="137" cy="213"/>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001" name="Text Box 161"/>
            <p:cNvSpPr txBox="1">
              <a:spLocks noChangeArrowheads="1"/>
            </p:cNvSpPr>
            <p:nvPr/>
          </p:nvSpPr>
          <p:spPr bwMode="auto">
            <a:xfrm>
              <a:off x="609" y="2668"/>
              <a:ext cx="136"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grpSp>
      <p:grpSp>
        <p:nvGrpSpPr>
          <p:cNvPr id="164003" name="Group 163"/>
          <p:cNvGrpSpPr>
            <a:grpSpLocks/>
          </p:cNvGrpSpPr>
          <p:nvPr/>
        </p:nvGrpSpPr>
        <p:grpSpPr bwMode="auto">
          <a:xfrm>
            <a:off x="3276600" y="3433763"/>
            <a:ext cx="2819400" cy="2957512"/>
            <a:chOff x="2064" y="2112"/>
            <a:chExt cx="1776" cy="1863"/>
          </a:xfrm>
        </p:grpSpPr>
        <p:sp>
          <p:nvSpPr>
            <p:cNvPr id="164004" name="Text Box 164"/>
            <p:cNvSpPr txBox="1">
              <a:spLocks noChangeArrowheads="1"/>
            </p:cNvSpPr>
            <p:nvPr/>
          </p:nvSpPr>
          <p:spPr bwMode="auto">
            <a:xfrm>
              <a:off x="3696" y="3120"/>
              <a:ext cx="140"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grpSp>
          <p:nvGrpSpPr>
            <p:cNvPr id="164005" name="Group 165"/>
            <p:cNvGrpSpPr>
              <a:grpSpLocks/>
            </p:cNvGrpSpPr>
            <p:nvPr/>
          </p:nvGrpSpPr>
          <p:grpSpPr bwMode="auto">
            <a:xfrm>
              <a:off x="2064" y="2112"/>
              <a:ext cx="1683" cy="1536"/>
              <a:chOff x="2112" y="2160"/>
              <a:chExt cx="1683" cy="1536"/>
            </a:xfrm>
          </p:grpSpPr>
          <p:sp>
            <p:nvSpPr>
              <p:cNvPr id="164006" name="Text Box 166"/>
              <p:cNvSpPr txBox="1">
                <a:spLocks noChangeArrowheads="1"/>
              </p:cNvSpPr>
              <p:nvPr/>
            </p:nvSpPr>
            <p:spPr bwMode="auto">
              <a:xfrm>
                <a:off x="2907" y="2160"/>
                <a:ext cx="233" cy="231"/>
              </a:xfrm>
              <a:prstGeom prst="rect">
                <a:avLst/>
              </a:prstGeom>
              <a:noFill/>
              <a:ln w="9525">
                <a:noFill/>
                <a:miter lim="800000"/>
                <a:headEnd/>
                <a:tailEnd/>
              </a:ln>
              <a:effectLst/>
            </p:spPr>
            <p:txBody>
              <a:bodyPr>
                <a:spAutoFit/>
              </a:bodyPr>
              <a:lstStyle/>
              <a:p>
                <a:pPr>
                  <a:spcBef>
                    <a:spcPct val="50000"/>
                  </a:spcBef>
                </a:pPr>
                <a:r>
                  <a:rPr lang="en-US" altLang="zh-CN" sz="1600" b="1">
                    <a:solidFill>
                      <a:srgbClr val="FF030F"/>
                    </a:solidFill>
                  </a:rPr>
                  <a:t>-</a:t>
                </a:r>
                <a:r>
                  <a:rPr lang="en-US" altLang="zh-CN" sz="1800" b="1">
                    <a:solidFill>
                      <a:srgbClr val="FF030F"/>
                    </a:solidFill>
                  </a:rPr>
                  <a:t>2</a:t>
                </a:r>
              </a:p>
            </p:txBody>
          </p:sp>
          <p:sp>
            <p:nvSpPr>
              <p:cNvPr id="164007" name="Oval 167"/>
              <p:cNvSpPr>
                <a:spLocks noChangeArrowheads="1"/>
              </p:cNvSpPr>
              <p:nvPr/>
            </p:nvSpPr>
            <p:spPr bwMode="auto">
              <a:xfrm>
                <a:off x="2720" y="2300"/>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40</a:t>
                </a:r>
              </a:p>
            </p:txBody>
          </p:sp>
          <p:sp>
            <p:nvSpPr>
              <p:cNvPr id="164008" name="Line 168"/>
              <p:cNvSpPr>
                <a:spLocks noChangeShapeType="1"/>
              </p:cNvSpPr>
              <p:nvPr/>
            </p:nvSpPr>
            <p:spPr bwMode="auto">
              <a:xfrm flipH="1">
                <a:off x="2486" y="2439"/>
                <a:ext cx="234" cy="233"/>
              </a:xfrm>
              <a:prstGeom prst="line">
                <a:avLst/>
              </a:prstGeom>
              <a:noFill/>
              <a:ln w="9525">
                <a:solidFill>
                  <a:schemeClr val="tx1"/>
                </a:solidFill>
                <a:miter lim="800000"/>
                <a:headEnd/>
                <a:tailEnd/>
              </a:ln>
              <a:effectLst/>
            </p:spPr>
            <p:txBody>
              <a:bodyPr wrap="none"/>
              <a:lstStyle/>
              <a:p>
                <a:endParaRPr lang="zh-CN" altLang="en-US"/>
              </a:p>
            </p:txBody>
          </p:sp>
          <p:sp>
            <p:nvSpPr>
              <p:cNvPr id="164009" name="Line 169"/>
              <p:cNvSpPr>
                <a:spLocks noChangeShapeType="1"/>
              </p:cNvSpPr>
              <p:nvPr/>
            </p:nvSpPr>
            <p:spPr bwMode="auto">
              <a:xfrm>
                <a:off x="2907" y="2439"/>
                <a:ext cx="280" cy="233"/>
              </a:xfrm>
              <a:prstGeom prst="line">
                <a:avLst/>
              </a:prstGeom>
              <a:noFill/>
              <a:ln w="9525">
                <a:solidFill>
                  <a:schemeClr val="tx1"/>
                </a:solidFill>
                <a:miter lim="800000"/>
                <a:headEnd/>
                <a:tailEnd/>
              </a:ln>
              <a:effectLst/>
            </p:spPr>
            <p:txBody>
              <a:bodyPr wrap="none"/>
              <a:lstStyle/>
              <a:p>
                <a:endParaRPr lang="zh-CN" altLang="en-US"/>
              </a:p>
            </p:txBody>
          </p:sp>
          <p:sp>
            <p:nvSpPr>
              <p:cNvPr id="164010" name="Text Box 170"/>
              <p:cNvSpPr txBox="1">
                <a:spLocks noChangeArrowheads="1"/>
              </p:cNvSpPr>
              <p:nvPr/>
            </p:nvSpPr>
            <p:spPr bwMode="auto">
              <a:xfrm>
                <a:off x="2907" y="2300"/>
                <a:ext cx="186" cy="212"/>
              </a:xfrm>
              <a:prstGeom prst="rect">
                <a:avLst/>
              </a:prstGeom>
              <a:noFill/>
              <a:ln w="9525">
                <a:noFill/>
                <a:miter lim="800000"/>
                <a:headEnd/>
                <a:tailEnd/>
              </a:ln>
              <a:effectLst/>
            </p:spPr>
            <p:txBody>
              <a:bodyPr>
                <a:spAutoFit/>
              </a:bodyPr>
              <a:lstStyle/>
              <a:p>
                <a:pPr>
                  <a:spcBef>
                    <a:spcPct val="50000"/>
                  </a:spcBef>
                </a:pPr>
                <a:r>
                  <a:rPr lang="en-US" altLang="zh-CN" sz="1600" b="1"/>
                  <a:t>A</a:t>
                </a:r>
              </a:p>
            </p:txBody>
          </p:sp>
          <p:sp>
            <p:nvSpPr>
              <p:cNvPr id="164011" name="Text Box 171"/>
              <p:cNvSpPr txBox="1">
                <a:spLocks noChangeArrowheads="1"/>
              </p:cNvSpPr>
              <p:nvPr/>
            </p:nvSpPr>
            <p:spPr bwMode="auto">
              <a:xfrm>
                <a:off x="3280" y="2532"/>
                <a:ext cx="141" cy="231"/>
              </a:xfrm>
              <a:prstGeom prst="rect">
                <a:avLst/>
              </a:prstGeom>
              <a:noFill/>
              <a:ln w="9525">
                <a:noFill/>
                <a:miter lim="800000"/>
                <a:headEnd/>
                <a:tailEnd/>
              </a:ln>
              <a:effectLst/>
            </p:spPr>
            <p:txBody>
              <a:bodyPr>
                <a:spAutoFit/>
              </a:bodyPr>
              <a:lstStyle/>
              <a:p>
                <a:pPr>
                  <a:spcBef>
                    <a:spcPct val="50000"/>
                  </a:spcBef>
                </a:pPr>
                <a:r>
                  <a:rPr lang="en-US" altLang="zh-CN" sz="1800" b="1">
                    <a:solidFill>
                      <a:srgbClr val="FF030F"/>
                    </a:solidFill>
                  </a:rPr>
                  <a:t>1</a:t>
                </a:r>
              </a:p>
            </p:txBody>
          </p:sp>
          <p:sp>
            <p:nvSpPr>
              <p:cNvPr id="164012" name="Oval 172"/>
              <p:cNvSpPr>
                <a:spLocks noChangeArrowheads="1"/>
              </p:cNvSpPr>
              <p:nvPr/>
            </p:nvSpPr>
            <p:spPr bwMode="auto">
              <a:xfrm>
                <a:off x="2673" y="3231"/>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50</a:t>
                </a:r>
              </a:p>
            </p:txBody>
          </p:sp>
          <p:sp>
            <p:nvSpPr>
              <p:cNvPr id="164013" name="Oval 173"/>
              <p:cNvSpPr>
                <a:spLocks noChangeArrowheads="1"/>
              </p:cNvSpPr>
              <p:nvPr/>
            </p:nvSpPr>
            <p:spPr bwMode="auto">
              <a:xfrm>
                <a:off x="3140" y="2672"/>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80</a:t>
                </a:r>
              </a:p>
            </p:txBody>
          </p:sp>
          <p:sp>
            <p:nvSpPr>
              <p:cNvPr id="164014" name="Oval 174"/>
              <p:cNvSpPr>
                <a:spLocks noChangeArrowheads="1"/>
              </p:cNvSpPr>
              <p:nvPr/>
            </p:nvSpPr>
            <p:spPr bwMode="auto">
              <a:xfrm>
                <a:off x="2860" y="2951"/>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60</a:t>
                </a:r>
              </a:p>
            </p:txBody>
          </p:sp>
          <p:sp>
            <p:nvSpPr>
              <p:cNvPr id="164015" name="Oval 175"/>
              <p:cNvSpPr>
                <a:spLocks noChangeArrowheads="1"/>
              </p:cNvSpPr>
              <p:nvPr/>
            </p:nvSpPr>
            <p:spPr bwMode="auto">
              <a:xfrm>
                <a:off x="3047" y="3231"/>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70</a:t>
                </a:r>
              </a:p>
            </p:txBody>
          </p:sp>
          <p:sp>
            <p:nvSpPr>
              <p:cNvPr id="164016" name="Oval 176"/>
              <p:cNvSpPr>
                <a:spLocks noChangeArrowheads="1"/>
              </p:cNvSpPr>
              <p:nvPr/>
            </p:nvSpPr>
            <p:spPr bwMode="auto">
              <a:xfrm>
                <a:off x="3421" y="2951"/>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90</a:t>
                </a:r>
              </a:p>
            </p:txBody>
          </p:sp>
          <p:sp>
            <p:nvSpPr>
              <p:cNvPr id="164017" name="Oval 177"/>
              <p:cNvSpPr>
                <a:spLocks noChangeArrowheads="1"/>
              </p:cNvSpPr>
              <p:nvPr/>
            </p:nvSpPr>
            <p:spPr bwMode="auto">
              <a:xfrm>
                <a:off x="3280" y="3231"/>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85</a:t>
                </a:r>
              </a:p>
            </p:txBody>
          </p:sp>
          <p:sp>
            <p:nvSpPr>
              <p:cNvPr id="164018" name="Oval 178"/>
              <p:cNvSpPr>
                <a:spLocks noChangeArrowheads="1"/>
              </p:cNvSpPr>
              <p:nvPr/>
            </p:nvSpPr>
            <p:spPr bwMode="auto">
              <a:xfrm>
                <a:off x="3608" y="3231"/>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95</a:t>
                </a:r>
              </a:p>
            </p:txBody>
          </p:sp>
          <p:sp>
            <p:nvSpPr>
              <p:cNvPr id="164019" name="Line 179"/>
              <p:cNvSpPr>
                <a:spLocks noChangeShapeType="1"/>
              </p:cNvSpPr>
              <p:nvPr/>
            </p:nvSpPr>
            <p:spPr bwMode="auto">
              <a:xfrm flipH="1">
                <a:off x="3047" y="2858"/>
                <a:ext cx="140" cy="140"/>
              </a:xfrm>
              <a:prstGeom prst="line">
                <a:avLst/>
              </a:prstGeom>
              <a:noFill/>
              <a:ln w="9525">
                <a:solidFill>
                  <a:schemeClr val="tx1"/>
                </a:solidFill>
                <a:miter lim="800000"/>
                <a:headEnd/>
                <a:tailEnd/>
              </a:ln>
              <a:effectLst/>
            </p:spPr>
            <p:txBody>
              <a:bodyPr wrap="none"/>
              <a:lstStyle/>
              <a:p>
                <a:endParaRPr lang="zh-CN" altLang="en-US"/>
              </a:p>
            </p:txBody>
          </p:sp>
          <p:sp>
            <p:nvSpPr>
              <p:cNvPr id="164020" name="Line 180"/>
              <p:cNvSpPr>
                <a:spLocks noChangeShapeType="1"/>
              </p:cNvSpPr>
              <p:nvPr/>
            </p:nvSpPr>
            <p:spPr bwMode="auto">
              <a:xfrm flipH="1">
                <a:off x="2813" y="3137"/>
                <a:ext cx="94" cy="94"/>
              </a:xfrm>
              <a:prstGeom prst="line">
                <a:avLst/>
              </a:prstGeom>
              <a:noFill/>
              <a:ln w="9525">
                <a:solidFill>
                  <a:schemeClr val="tx1"/>
                </a:solidFill>
                <a:miter lim="800000"/>
                <a:headEnd/>
                <a:tailEnd/>
              </a:ln>
              <a:effectLst/>
            </p:spPr>
            <p:txBody>
              <a:bodyPr wrap="none"/>
              <a:lstStyle/>
              <a:p>
                <a:endParaRPr lang="zh-CN" altLang="en-US"/>
              </a:p>
            </p:txBody>
          </p:sp>
          <p:sp>
            <p:nvSpPr>
              <p:cNvPr id="164021" name="Line 181"/>
              <p:cNvSpPr>
                <a:spLocks noChangeShapeType="1"/>
              </p:cNvSpPr>
              <p:nvPr/>
            </p:nvSpPr>
            <p:spPr bwMode="auto">
              <a:xfrm>
                <a:off x="3000" y="3137"/>
                <a:ext cx="93" cy="94"/>
              </a:xfrm>
              <a:prstGeom prst="line">
                <a:avLst/>
              </a:prstGeom>
              <a:noFill/>
              <a:ln w="9525">
                <a:solidFill>
                  <a:schemeClr val="tx1"/>
                </a:solidFill>
                <a:miter lim="800000"/>
                <a:headEnd/>
                <a:tailEnd/>
              </a:ln>
              <a:effectLst/>
            </p:spPr>
            <p:txBody>
              <a:bodyPr wrap="none"/>
              <a:lstStyle/>
              <a:p>
                <a:endParaRPr lang="zh-CN" altLang="en-US"/>
              </a:p>
            </p:txBody>
          </p:sp>
          <p:sp>
            <p:nvSpPr>
              <p:cNvPr id="164022" name="Line 182"/>
              <p:cNvSpPr>
                <a:spLocks noChangeShapeType="1"/>
              </p:cNvSpPr>
              <p:nvPr/>
            </p:nvSpPr>
            <p:spPr bwMode="auto">
              <a:xfrm>
                <a:off x="3280" y="2858"/>
                <a:ext cx="141" cy="140"/>
              </a:xfrm>
              <a:prstGeom prst="line">
                <a:avLst/>
              </a:prstGeom>
              <a:noFill/>
              <a:ln w="9525">
                <a:solidFill>
                  <a:schemeClr val="tx1"/>
                </a:solidFill>
                <a:miter lim="800000"/>
                <a:headEnd/>
                <a:tailEnd/>
              </a:ln>
              <a:effectLst/>
            </p:spPr>
            <p:txBody>
              <a:bodyPr wrap="none"/>
              <a:lstStyle/>
              <a:p>
                <a:endParaRPr lang="zh-CN" altLang="en-US"/>
              </a:p>
            </p:txBody>
          </p:sp>
          <p:sp>
            <p:nvSpPr>
              <p:cNvPr id="164023" name="Line 183"/>
              <p:cNvSpPr>
                <a:spLocks noChangeShapeType="1"/>
              </p:cNvSpPr>
              <p:nvPr/>
            </p:nvSpPr>
            <p:spPr bwMode="auto">
              <a:xfrm flipH="1">
                <a:off x="3421" y="3137"/>
                <a:ext cx="93" cy="94"/>
              </a:xfrm>
              <a:prstGeom prst="line">
                <a:avLst/>
              </a:prstGeom>
              <a:noFill/>
              <a:ln w="9525">
                <a:solidFill>
                  <a:schemeClr val="tx1"/>
                </a:solidFill>
                <a:miter lim="800000"/>
                <a:headEnd/>
                <a:tailEnd/>
              </a:ln>
              <a:effectLst/>
            </p:spPr>
            <p:txBody>
              <a:bodyPr wrap="none"/>
              <a:lstStyle/>
              <a:p>
                <a:endParaRPr lang="zh-CN" altLang="en-US"/>
              </a:p>
            </p:txBody>
          </p:sp>
          <p:sp>
            <p:nvSpPr>
              <p:cNvPr id="164024" name="Line 184"/>
              <p:cNvSpPr>
                <a:spLocks noChangeShapeType="1"/>
              </p:cNvSpPr>
              <p:nvPr/>
            </p:nvSpPr>
            <p:spPr bwMode="auto">
              <a:xfrm>
                <a:off x="3561" y="3137"/>
                <a:ext cx="93" cy="94"/>
              </a:xfrm>
              <a:prstGeom prst="line">
                <a:avLst/>
              </a:prstGeom>
              <a:noFill/>
              <a:ln w="9525">
                <a:solidFill>
                  <a:schemeClr val="tx1"/>
                </a:solidFill>
                <a:miter lim="800000"/>
                <a:headEnd/>
                <a:tailEnd/>
              </a:ln>
              <a:effectLst/>
            </p:spPr>
            <p:txBody>
              <a:bodyPr wrap="none"/>
              <a:lstStyle/>
              <a:p>
                <a:endParaRPr lang="zh-CN" altLang="en-US"/>
              </a:p>
            </p:txBody>
          </p:sp>
          <p:sp>
            <p:nvSpPr>
              <p:cNvPr id="164025" name="Text Box 185"/>
              <p:cNvSpPr txBox="1">
                <a:spLocks noChangeArrowheads="1"/>
              </p:cNvSpPr>
              <p:nvPr/>
            </p:nvSpPr>
            <p:spPr bwMode="auto">
              <a:xfrm>
                <a:off x="3561" y="2812"/>
                <a:ext cx="140"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026" name="Text Box 186"/>
              <p:cNvSpPr txBox="1">
                <a:spLocks noChangeArrowheads="1"/>
              </p:cNvSpPr>
              <p:nvPr/>
            </p:nvSpPr>
            <p:spPr bwMode="auto">
              <a:xfrm>
                <a:off x="2907" y="2812"/>
                <a:ext cx="140" cy="212"/>
              </a:xfrm>
              <a:prstGeom prst="rect">
                <a:avLst/>
              </a:prstGeom>
              <a:noFill/>
              <a:ln w="9525">
                <a:noFill/>
                <a:miter lim="800000"/>
                <a:headEnd/>
                <a:tailEnd/>
              </a:ln>
              <a:effectLst/>
            </p:spPr>
            <p:txBody>
              <a:bodyPr>
                <a:spAutoFit/>
              </a:bodyPr>
              <a:lstStyle/>
              <a:p>
                <a:pPr>
                  <a:spcBef>
                    <a:spcPct val="50000"/>
                  </a:spcBef>
                </a:pPr>
                <a:r>
                  <a:rPr lang="en-US" altLang="zh-CN" sz="1600" b="1"/>
                  <a:t>C</a:t>
                </a:r>
              </a:p>
            </p:txBody>
          </p:sp>
          <p:sp>
            <p:nvSpPr>
              <p:cNvPr id="164027" name="Text Box 187"/>
              <p:cNvSpPr txBox="1">
                <a:spLocks noChangeArrowheads="1"/>
              </p:cNvSpPr>
              <p:nvPr/>
            </p:nvSpPr>
            <p:spPr bwMode="auto">
              <a:xfrm>
                <a:off x="3421" y="3184"/>
                <a:ext cx="140"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028" name="Text Box 188"/>
              <p:cNvSpPr txBox="1">
                <a:spLocks noChangeArrowheads="1"/>
              </p:cNvSpPr>
              <p:nvPr/>
            </p:nvSpPr>
            <p:spPr bwMode="auto">
              <a:xfrm>
                <a:off x="3140" y="3137"/>
                <a:ext cx="140"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029" name="Text Box 189"/>
              <p:cNvSpPr txBox="1">
                <a:spLocks noChangeArrowheads="1"/>
              </p:cNvSpPr>
              <p:nvPr/>
            </p:nvSpPr>
            <p:spPr bwMode="auto">
              <a:xfrm>
                <a:off x="2813" y="3184"/>
                <a:ext cx="234" cy="212"/>
              </a:xfrm>
              <a:prstGeom prst="rect">
                <a:avLst/>
              </a:prstGeom>
              <a:noFill/>
              <a:ln w="9525">
                <a:noFill/>
                <a:miter lim="800000"/>
                <a:headEnd/>
                <a:tailEnd/>
              </a:ln>
              <a:effectLst/>
            </p:spPr>
            <p:txBody>
              <a:bodyPr>
                <a:spAutoFit/>
              </a:bodyPr>
              <a:lstStyle/>
              <a:p>
                <a:pPr>
                  <a:spcBef>
                    <a:spcPct val="50000"/>
                  </a:spcBef>
                </a:pPr>
                <a:r>
                  <a:rPr lang="en-US" altLang="zh-CN" sz="1600" b="1"/>
                  <a:t>-1</a:t>
                </a:r>
              </a:p>
            </p:txBody>
          </p:sp>
          <p:sp>
            <p:nvSpPr>
              <p:cNvPr id="164030" name="Text Box 190"/>
              <p:cNvSpPr txBox="1">
                <a:spLocks noChangeArrowheads="1"/>
              </p:cNvSpPr>
              <p:nvPr/>
            </p:nvSpPr>
            <p:spPr bwMode="auto">
              <a:xfrm>
                <a:off x="3047" y="2951"/>
                <a:ext cx="187" cy="212"/>
              </a:xfrm>
              <a:prstGeom prst="rect">
                <a:avLst/>
              </a:prstGeom>
              <a:noFill/>
              <a:ln w="9525">
                <a:noFill/>
                <a:miter lim="800000"/>
                <a:headEnd/>
                <a:tailEnd/>
              </a:ln>
              <a:effectLst/>
            </p:spPr>
            <p:txBody>
              <a:bodyPr>
                <a:spAutoFit/>
              </a:bodyPr>
              <a:lstStyle/>
              <a:p>
                <a:pPr>
                  <a:spcBef>
                    <a:spcPct val="50000"/>
                  </a:spcBef>
                </a:pPr>
                <a:r>
                  <a:rPr lang="en-US" altLang="zh-CN" sz="1600" b="1"/>
                  <a:t>1</a:t>
                </a:r>
              </a:p>
            </p:txBody>
          </p:sp>
          <p:sp>
            <p:nvSpPr>
              <p:cNvPr id="164031" name="Text Box 191"/>
              <p:cNvSpPr txBox="1">
                <a:spLocks noChangeArrowheads="1"/>
              </p:cNvSpPr>
              <p:nvPr/>
            </p:nvSpPr>
            <p:spPr bwMode="auto">
              <a:xfrm>
                <a:off x="3280" y="2672"/>
                <a:ext cx="187" cy="212"/>
              </a:xfrm>
              <a:prstGeom prst="rect">
                <a:avLst/>
              </a:prstGeom>
              <a:noFill/>
              <a:ln w="9525">
                <a:noFill/>
                <a:miter lim="800000"/>
                <a:headEnd/>
                <a:tailEnd/>
              </a:ln>
              <a:effectLst/>
            </p:spPr>
            <p:txBody>
              <a:bodyPr>
                <a:spAutoFit/>
              </a:bodyPr>
              <a:lstStyle/>
              <a:p>
                <a:pPr>
                  <a:spcBef>
                    <a:spcPct val="50000"/>
                  </a:spcBef>
                </a:pPr>
                <a:r>
                  <a:rPr lang="en-US" altLang="zh-CN" sz="1600" b="1"/>
                  <a:t>B</a:t>
                </a:r>
              </a:p>
            </p:txBody>
          </p:sp>
          <p:sp>
            <p:nvSpPr>
              <p:cNvPr id="164032" name="Oval 192"/>
              <p:cNvSpPr>
                <a:spLocks noChangeArrowheads="1"/>
              </p:cNvSpPr>
              <p:nvPr/>
            </p:nvSpPr>
            <p:spPr bwMode="auto">
              <a:xfrm>
                <a:off x="2299" y="2625"/>
                <a:ext cx="187" cy="187"/>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20</a:t>
                </a:r>
              </a:p>
            </p:txBody>
          </p:sp>
          <p:sp>
            <p:nvSpPr>
              <p:cNvPr id="164033" name="Oval 193"/>
              <p:cNvSpPr>
                <a:spLocks noChangeArrowheads="1"/>
              </p:cNvSpPr>
              <p:nvPr/>
            </p:nvSpPr>
            <p:spPr bwMode="auto">
              <a:xfrm>
                <a:off x="2112" y="2951"/>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10</a:t>
                </a:r>
              </a:p>
            </p:txBody>
          </p:sp>
          <p:sp>
            <p:nvSpPr>
              <p:cNvPr id="164034" name="Oval 194"/>
              <p:cNvSpPr>
                <a:spLocks noChangeArrowheads="1"/>
              </p:cNvSpPr>
              <p:nvPr/>
            </p:nvSpPr>
            <p:spPr bwMode="auto">
              <a:xfrm>
                <a:off x="2439" y="2951"/>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30</a:t>
                </a:r>
              </a:p>
            </p:txBody>
          </p:sp>
          <p:sp>
            <p:nvSpPr>
              <p:cNvPr id="164035" name="Line 195"/>
              <p:cNvSpPr>
                <a:spLocks noChangeShapeType="1"/>
              </p:cNvSpPr>
              <p:nvPr/>
            </p:nvSpPr>
            <p:spPr bwMode="auto">
              <a:xfrm flipH="1">
                <a:off x="2252" y="2812"/>
                <a:ext cx="94" cy="139"/>
              </a:xfrm>
              <a:prstGeom prst="line">
                <a:avLst/>
              </a:prstGeom>
              <a:noFill/>
              <a:ln w="9525">
                <a:solidFill>
                  <a:schemeClr val="tx1"/>
                </a:solidFill>
                <a:miter lim="800000"/>
                <a:headEnd/>
                <a:tailEnd/>
              </a:ln>
              <a:effectLst/>
            </p:spPr>
            <p:txBody>
              <a:bodyPr wrap="none"/>
              <a:lstStyle/>
              <a:p>
                <a:endParaRPr lang="zh-CN" altLang="en-US"/>
              </a:p>
            </p:txBody>
          </p:sp>
          <p:sp>
            <p:nvSpPr>
              <p:cNvPr id="164036" name="Line 196"/>
              <p:cNvSpPr>
                <a:spLocks noChangeShapeType="1"/>
              </p:cNvSpPr>
              <p:nvPr/>
            </p:nvSpPr>
            <p:spPr bwMode="auto">
              <a:xfrm>
                <a:off x="2439" y="2812"/>
                <a:ext cx="47" cy="139"/>
              </a:xfrm>
              <a:prstGeom prst="line">
                <a:avLst/>
              </a:prstGeom>
              <a:noFill/>
              <a:ln w="9525">
                <a:solidFill>
                  <a:schemeClr val="tx1"/>
                </a:solidFill>
                <a:miter lim="800000"/>
                <a:headEnd/>
                <a:tailEnd/>
              </a:ln>
              <a:effectLst/>
            </p:spPr>
            <p:txBody>
              <a:bodyPr wrap="none"/>
              <a:lstStyle/>
              <a:p>
                <a:endParaRPr lang="zh-CN" altLang="en-US"/>
              </a:p>
            </p:txBody>
          </p:sp>
          <p:sp>
            <p:nvSpPr>
              <p:cNvPr id="164037" name="Text Box 197"/>
              <p:cNvSpPr txBox="1">
                <a:spLocks noChangeArrowheads="1"/>
              </p:cNvSpPr>
              <p:nvPr/>
            </p:nvSpPr>
            <p:spPr bwMode="auto">
              <a:xfrm>
                <a:off x="2579" y="2858"/>
                <a:ext cx="141"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038" name="Text Box 198"/>
              <p:cNvSpPr txBox="1">
                <a:spLocks noChangeArrowheads="1"/>
              </p:cNvSpPr>
              <p:nvPr/>
            </p:nvSpPr>
            <p:spPr bwMode="auto">
              <a:xfrm>
                <a:off x="2252" y="2858"/>
                <a:ext cx="140"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039" name="Oval 199"/>
              <p:cNvSpPr>
                <a:spLocks noChangeArrowheads="1"/>
              </p:cNvSpPr>
              <p:nvPr/>
            </p:nvSpPr>
            <p:spPr bwMode="auto">
              <a:xfrm>
                <a:off x="2720" y="2300"/>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40</a:t>
                </a:r>
              </a:p>
            </p:txBody>
          </p:sp>
          <p:sp>
            <p:nvSpPr>
              <p:cNvPr id="164040" name="Line 200"/>
              <p:cNvSpPr>
                <a:spLocks noChangeShapeType="1"/>
              </p:cNvSpPr>
              <p:nvPr/>
            </p:nvSpPr>
            <p:spPr bwMode="auto">
              <a:xfrm flipH="1">
                <a:off x="2486" y="2439"/>
                <a:ext cx="234" cy="233"/>
              </a:xfrm>
              <a:prstGeom prst="line">
                <a:avLst/>
              </a:prstGeom>
              <a:noFill/>
              <a:ln w="9525">
                <a:solidFill>
                  <a:schemeClr val="tx1"/>
                </a:solidFill>
                <a:miter lim="800000"/>
                <a:headEnd/>
                <a:tailEnd/>
              </a:ln>
              <a:effectLst/>
            </p:spPr>
            <p:txBody>
              <a:bodyPr wrap="none"/>
              <a:lstStyle/>
              <a:p>
                <a:endParaRPr lang="zh-CN" altLang="en-US"/>
              </a:p>
            </p:txBody>
          </p:sp>
          <p:sp>
            <p:nvSpPr>
              <p:cNvPr id="164041" name="Line 201"/>
              <p:cNvSpPr>
                <a:spLocks noChangeShapeType="1"/>
              </p:cNvSpPr>
              <p:nvPr/>
            </p:nvSpPr>
            <p:spPr bwMode="auto">
              <a:xfrm>
                <a:off x="2907" y="2439"/>
                <a:ext cx="280" cy="233"/>
              </a:xfrm>
              <a:prstGeom prst="line">
                <a:avLst/>
              </a:prstGeom>
              <a:noFill/>
              <a:ln w="9525">
                <a:solidFill>
                  <a:schemeClr val="tx1"/>
                </a:solidFill>
                <a:miter lim="800000"/>
                <a:headEnd/>
                <a:tailEnd/>
              </a:ln>
              <a:effectLst/>
            </p:spPr>
            <p:txBody>
              <a:bodyPr wrap="none"/>
              <a:lstStyle/>
              <a:p>
                <a:endParaRPr lang="zh-CN" altLang="en-US"/>
              </a:p>
            </p:txBody>
          </p:sp>
          <p:sp>
            <p:nvSpPr>
              <p:cNvPr id="164042" name="Text Box 202"/>
              <p:cNvSpPr txBox="1">
                <a:spLocks noChangeArrowheads="1"/>
              </p:cNvSpPr>
              <p:nvPr/>
            </p:nvSpPr>
            <p:spPr bwMode="auto">
              <a:xfrm>
                <a:off x="2907" y="2300"/>
                <a:ext cx="186" cy="212"/>
              </a:xfrm>
              <a:prstGeom prst="rect">
                <a:avLst/>
              </a:prstGeom>
              <a:noFill/>
              <a:ln w="9525">
                <a:noFill/>
                <a:miter lim="800000"/>
                <a:headEnd/>
                <a:tailEnd/>
              </a:ln>
              <a:effectLst/>
            </p:spPr>
            <p:txBody>
              <a:bodyPr>
                <a:spAutoFit/>
              </a:bodyPr>
              <a:lstStyle/>
              <a:p>
                <a:pPr>
                  <a:spcBef>
                    <a:spcPct val="50000"/>
                  </a:spcBef>
                </a:pPr>
                <a:r>
                  <a:rPr lang="en-US" altLang="zh-CN" sz="1600" b="1"/>
                  <a:t>A</a:t>
                </a:r>
              </a:p>
            </p:txBody>
          </p:sp>
          <p:sp>
            <p:nvSpPr>
              <p:cNvPr id="164043" name="Oval 203"/>
              <p:cNvSpPr>
                <a:spLocks noChangeArrowheads="1"/>
              </p:cNvSpPr>
              <p:nvPr/>
            </p:nvSpPr>
            <p:spPr bwMode="auto">
              <a:xfrm>
                <a:off x="2673" y="3231"/>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50</a:t>
                </a:r>
              </a:p>
            </p:txBody>
          </p:sp>
          <p:sp>
            <p:nvSpPr>
              <p:cNvPr id="164044" name="Oval 204"/>
              <p:cNvSpPr>
                <a:spLocks noChangeArrowheads="1"/>
              </p:cNvSpPr>
              <p:nvPr/>
            </p:nvSpPr>
            <p:spPr bwMode="auto">
              <a:xfrm>
                <a:off x="3140" y="2672"/>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80</a:t>
                </a:r>
              </a:p>
            </p:txBody>
          </p:sp>
          <p:sp>
            <p:nvSpPr>
              <p:cNvPr id="164045" name="Oval 205"/>
              <p:cNvSpPr>
                <a:spLocks noChangeArrowheads="1"/>
              </p:cNvSpPr>
              <p:nvPr/>
            </p:nvSpPr>
            <p:spPr bwMode="auto">
              <a:xfrm>
                <a:off x="2860" y="2951"/>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60</a:t>
                </a:r>
              </a:p>
            </p:txBody>
          </p:sp>
          <p:sp>
            <p:nvSpPr>
              <p:cNvPr id="164046" name="Oval 206"/>
              <p:cNvSpPr>
                <a:spLocks noChangeArrowheads="1"/>
              </p:cNvSpPr>
              <p:nvPr/>
            </p:nvSpPr>
            <p:spPr bwMode="auto">
              <a:xfrm>
                <a:off x="3047" y="3231"/>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70</a:t>
                </a:r>
              </a:p>
            </p:txBody>
          </p:sp>
          <p:sp>
            <p:nvSpPr>
              <p:cNvPr id="164047" name="Oval 207"/>
              <p:cNvSpPr>
                <a:spLocks noChangeArrowheads="1"/>
              </p:cNvSpPr>
              <p:nvPr/>
            </p:nvSpPr>
            <p:spPr bwMode="auto">
              <a:xfrm>
                <a:off x="3421" y="2951"/>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90</a:t>
                </a:r>
              </a:p>
            </p:txBody>
          </p:sp>
          <p:sp>
            <p:nvSpPr>
              <p:cNvPr id="164048" name="Oval 208"/>
              <p:cNvSpPr>
                <a:spLocks noChangeArrowheads="1"/>
              </p:cNvSpPr>
              <p:nvPr/>
            </p:nvSpPr>
            <p:spPr bwMode="auto">
              <a:xfrm>
                <a:off x="3280" y="3231"/>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85</a:t>
                </a:r>
              </a:p>
            </p:txBody>
          </p:sp>
          <p:sp>
            <p:nvSpPr>
              <p:cNvPr id="164049" name="Oval 209"/>
              <p:cNvSpPr>
                <a:spLocks noChangeArrowheads="1"/>
              </p:cNvSpPr>
              <p:nvPr/>
            </p:nvSpPr>
            <p:spPr bwMode="auto">
              <a:xfrm>
                <a:off x="3608" y="3231"/>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95</a:t>
                </a:r>
              </a:p>
            </p:txBody>
          </p:sp>
          <p:sp>
            <p:nvSpPr>
              <p:cNvPr id="164050" name="Line 210"/>
              <p:cNvSpPr>
                <a:spLocks noChangeShapeType="1"/>
              </p:cNvSpPr>
              <p:nvPr/>
            </p:nvSpPr>
            <p:spPr bwMode="auto">
              <a:xfrm flipH="1">
                <a:off x="3047" y="2858"/>
                <a:ext cx="140" cy="140"/>
              </a:xfrm>
              <a:prstGeom prst="line">
                <a:avLst/>
              </a:prstGeom>
              <a:noFill/>
              <a:ln w="9525">
                <a:solidFill>
                  <a:schemeClr val="tx1"/>
                </a:solidFill>
                <a:miter lim="800000"/>
                <a:headEnd/>
                <a:tailEnd/>
              </a:ln>
              <a:effectLst/>
            </p:spPr>
            <p:txBody>
              <a:bodyPr wrap="none"/>
              <a:lstStyle/>
              <a:p>
                <a:endParaRPr lang="zh-CN" altLang="en-US"/>
              </a:p>
            </p:txBody>
          </p:sp>
          <p:sp>
            <p:nvSpPr>
              <p:cNvPr id="164051" name="Line 211"/>
              <p:cNvSpPr>
                <a:spLocks noChangeShapeType="1"/>
              </p:cNvSpPr>
              <p:nvPr/>
            </p:nvSpPr>
            <p:spPr bwMode="auto">
              <a:xfrm flipH="1">
                <a:off x="2813" y="3137"/>
                <a:ext cx="94" cy="94"/>
              </a:xfrm>
              <a:prstGeom prst="line">
                <a:avLst/>
              </a:prstGeom>
              <a:noFill/>
              <a:ln w="9525">
                <a:solidFill>
                  <a:schemeClr val="tx1"/>
                </a:solidFill>
                <a:miter lim="800000"/>
                <a:headEnd/>
                <a:tailEnd/>
              </a:ln>
              <a:effectLst/>
            </p:spPr>
            <p:txBody>
              <a:bodyPr wrap="none"/>
              <a:lstStyle/>
              <a:p>
                <a:endParaRPr lang="zh-CN" altLang="en-US"/>
              </a:p>
            </p:txBody>
          </p:sp>
          <p:sp>
            <p:nvSpPr>
              <p:cNvPr id="164052" name="Line 212"/>
              <p:cNvSpPr>
                <a:spLocks noChangeShapeType="1"/>
              </p:cNvSpPr>
              <p:nvPr/>
            </p:nvSpPr>
            <p:spPr bwMode="auto">
              <a:xfrm>
                <a:off x="3000" y="3137"/>
                <a:ext cx="93" cy="94"/>
              </a:xfrm>
              <a:prstGeom prst="line">
                <a:avLst/>
              </a:prstGeom>
              <a:noFill/>
              <a:ln w="9525">
                <a:solidFill>
                  <a:schemeClr val="tx1"/>
                </a:solidFill>
                <a:miter lim="800000"/>
                <a:headEnd/>
                <a:tailEnd/>
              </a:ln>
              <a:effectLst/>
            </p:spPr>
            <p:txBody>
              <a:bodyPr wrap="none"/>
              <a:lstStyle/>
              <a:p>
                <a:endParaRPr lang="zh-CN" altLang="en-US"/>
              </a:p>
            </p:txBody>
          </p:sp>
          <p:sp>
            <p:nvSpPr>
              <p:cNvPr id="164053" name="Line 213"/>
              <p:cNvSpPr>
                <a:spLocks noChangeShapeType="1"/>
              </p:cNvSpPr>
              <p:nvPr/>
            </p:nvSpPr>
            <p:spPr bwMode="auto">
              <a:xfrm>
                <a:off x="3280" y="2858"/>
                <a:ext cx="141" cy="140"/>
              </a:xfrm>
              <a:prstGeom prst="line">
                <a:avLst/>
              </a:prstGeom>
              <a:noFill/>
              <a:ln w="9525">
                <a:solidFill>
                  <a:schemeClr val="tx1"/>
                </a:solidFill>
                <a:miter lim="800000"/>
                <a:headEnd/>
                <a:tailEnd/>
              </a:ln>
              <a:effectLst/>
            </p:spPr>
            <p:txBody>
              <a:bodyPr wrap="none"/>
              <a:lstStyle/>
              <a:p>
                <a:endParaRPr lang="zh-CN" altLang="en-US"/>
              </a:p>
            </p:txBody>
          </p:sp>
          <p:sp>
            <p:nvSpPr>
              <p:cNvPr id="164054" name="Line 214"/>
              <p:cNvSpPr>
                <a:spLocks noChangeShapeType="1"/>
              </p:cNvSpPr>
              <p:nvPr/>
            </p:nvSpPr>
            <p:spPr bwMode="auto">
              <a:xfrm flipH="1">
                <a:off x="3421" y="3137"/>
                <a:ext cx="93" cy="94"/>
              </a:xfrm>
              <a:prstGeom prst="line">
                <a:avLst/>
              </a:prstGeom>
              <a:noFill/>
              <a:ln w="9525">
                <a:solidFill>
                  <a:schemeClr val="tx1"/>
                </a:solidFill>
                <a:miter lim="800000"/>
                <a:headEnd/>
                <a:tailEnd/>
              </a:ln>
              <a:effectLst/>
            </p:spPr>
            <p:txBody>
              <a:bodyPr wrap="none"/>
              <a:lstStyle/>
              <a:p>
                <a:endParaRPr lang="zh-CN" altLang="en-US"/>
              </a:p>
            </p:txBody>
          </p:sp>
          <p:sp>
            <p:nvSpPr>
              <p:cNvPr id="164055" name="Line 215"/>
              <p:cNvSpPr>
                <a:spLocks noChangeShapeType="1"/>
              </p:cNvSpPr>
              <p:nvPr/>
            </p:nvSpPr>
            <p:spPr bwMode="auto">
              <a:xfrm>
                <a:off x="3561" y="3137"/>
                <a:ext cx="93" cy="94"/>
              </a:xfrm>
              <a:prstGeom prst="line">
                <a:avLst/>
              </a:prstGeom>
              <a:noFill/>
              <a:ln w="9525">
                <a:solidFill>
                  <a:schemeClr val="tx1"/>
                </a:solidFill>
                <a:miter lim="800000"/>
                <a:headEnd/>
                <a:tailEnd/>
              </a:ln>
              <a:effectLst/>
            </p:spPr>
            <p:txBody>
              <a:bodyPr wrap="none"/>
              <a:lstStyle/>
              <a:p>
                <a:endParaRPr lang="zh-CN" altLang="en-US"/>
              </a:p>
            </p:txBody>
          </p:sp>
          <p:sp>
            <p:nvSpPr>
              <p:cNvPr id="164056" name="Text Box 216"/>
              <p:cNvSpPr txBox="1">
                <a:spLocks noChangeArrowheads="1"/>
              </p:cNvSpPr>
              <p:nvPr/>
            </p:nvSpPr>
            <p:spPr bwMode="auto">
              <a:xfrm>
                <a:off x="3561" y="2812"/>
                <a:ext cx="140"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057" name="Text Box 217"/>
              <p:cNvSpPr txBox="1">
                <a:spLocks noChangeArrowheads="1"/>
              </p:cNvSpPr>
              <p:nvPr/>
            </p:nvSpPr>
            <p:spPr bwMode="auto">
              <a:xfrm>
                <a:off x="2907" y="2812"/>
                <a:ext cx="140" cy="212"/>
              </a:xfrm>
              <a:prstGeom prst="rect">
                <a:avLst/>
              </a:prstGeom>
              <a:noFill/>
              <a:ln w="9525">
                <a:noFill/>
                <a:miter lim="800000"/>
                <a:headEnd/>
                <a:tailEnd/>
              </a:ln>
              <a:effectLst/>
            </p:spPr>
            <p:txBody>
              <a:bodyPr>
                <a:spAutoFit/>
              </a:bodyPr>
              <a:lstStyle/>
              <a:p>
                <a:pPr>
                  <a:spcBef>
                    <a:spcPct val="50000"/>
                  </a:spcBef>
                </a:pPr>
                <a:r>
                  <a:rPr lang="en-US" altLang="zh-CN" sz="1600" b="1"/>
                  <a:t>C</a:t>
                </a:r>
              </a:p>
            </p:txBody>
          </p:sp>
          <p:sp>
            <p:nvSpPr>
              <p:cNvPr id="164058" name="Text Box 218"/>
              <p:cNvSpPr txBox="1">
                <a:spLocks noChangeArrowheads="1"/>
              </p:cNvSpPr>
              <p:nvPr/>
            </p:nvSpPr>
            <p:spPr bwMode="auto">
              <a:xfrm>
                <a:off x="3421" y="3184"/>
                <a:ext cx="140"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059" name="Text Box 219"/>
              <p:cNvSpPr txBox="1">
                <a:spLocks noChangeArrowheads="1"/>
              </p:cNvSpPr>
              <p:nvPr/>
            </p:nvSpPr>
            <p:spPr bwMode="auto">
              <a:xfrm>
                <a:off x="3140" y="3137"/>
                <a:ext cx="140"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060" name="Text Box 220"/>
              <p:cNvSpPr txBox="1">
                <a:spLocks noChangeArrowheads="1"/>
              </p:cNvSpPr>
              <p:nvPr/>
            </p:nvSpPr>
            <p:spPr bwMode="auto">
              <a:xfrm>
                <a:off x="3280" y="2672"/>
                <a:ext cx="187" cy="212"/>
              </a:xfrm>
              <a:prstGeom prst="rect">
                <a:avLst/>
              </a:prstGeom>
              <a:noFill/>
              <a:ln w="9525">
                <a:noFill/>
                <a:miter lim="800000"/>
                <a:headEnd/>
                <a:tailEnd/>
              </a:ln>
              <a:effectLst/>
            </p:spPr>
            <p:txBody>
              <a:bodyPr>
                <a:spAutoFit/>
              </a:bodyPr>
              <a:lstStyle/>
              <a:p>
                <a:pPr>
                  <a:spcBef>
                    <a:spcPct val="50000"/>
                  </a:spcBef>
                </a:pPr>
                <a:r>
                  <a:rPr lang="en-US" altLang="zh-CN" sz="1600" b="1"/>
                  <a:t>B</a:t>
                </a:r>
              </a:p>
            </p:txBody>
          </p:sp>
          <p:sp>
            <p:nvSpPr>
              <p:cNvPr id="164061" name="Oval 221"/>
              <p:cNvSpPr>
                <a:spLocks noChangeArrowheads="1"/>
              </p:cNvSpPr>
              <p:nvPr/>
            </p:nvSpPr>
            <p:spPr bwMode="auto">
              <a:xfrm>
                <a:off x="2299" y="2625"/>
                <a:ext cx="187" cy="187"/>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20</a:t>
                </a:r>
              </a:p>
            </p:txBody>
          </p:sp>
          <p:sp>
            <p:nvSpPr>
              <p:cNvPr id="164062" name="Oval 222"/>
              <p:cNvSpPr>
                <a:spLocks noChangeArrowheads="1"/>
              </p:cNvSpPr>
              <p:nvPr/>
            </p:nvSpPr>
            <p:spPr bwMode="auto">
              <a:xfrm>
                <a:off x="2112" y="2951"/>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10</a:t>
                </a:r>
              </a:p>
            </p:txBody>
          </p:sp>
          <p:sp>
            <p:nvSpPr>
              <p:cNvPr id="164063" name="Oval 223"/>
              <p:cNvSpPr>
                <a:spLocks noChangeArrowheads="1"/>
              </p:cNvSpPr>
              <p:nvPr/>
            </p:nvSpPr>
            <p:spPr bwMode="auto">
              <a:xfrm>
                <a:off x="2439" y="2951"/>
                <a:ext cx="187" cy="186"/>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30</a:t>
                </a:r>
              </a:p>
            </p:txBody>
          </p:sp>
          <p:sp>
            <p:nvSpPr>
              <p:cNvPr id="164064" name="Line 224"/>
              <p:cNvSpPr>
                <a:spLocks noChangeShapeType="1"/>
              </p:cNvSpPr>
              <p:nvPr/>
            </p:nvSpPr>
            <p:spPr bwMode="auto">
              <a:xfrm flipH="1">
                <a:off x="2252" y="2812"/>
                <a:ext cx="94" cy="139"/>
              </a:xfrm>
              <a:prstGeom prst="line">
                <a:avLst/>
              </a:prstGeom>
              <a:noFill/>
              <a:ln w="9525">
                <a:solidFill>
                  <a:schemeClr val="tx1"/>
                </a:solidFill>
                <a:miter lim="800000"/>
                <a:headEnd/>
                <a:tailEnd/>
              </a:ln>
              <a:effectLst/>
            </p:spPr>
            <p:txBody>
              <a:bodyPr wrap="none"/>
              <a:lstStyle/>
              <a:p>
                <a:endParaRPr lang="zh-CN" altLang="en-US"/>
              </a:p>
            </p:txBody>
          </p:sp>
          <p:sp>
            <p:nvSpPr>
              <p:cNvPr id="164065" name="Line 225"/>
              <p:cNvSpPr>
                <a:spLocks noChangeShapeType="1"/>
              </p:cNvSpPr>
              <p:nvPr/>
            </p:nvSpPr>
            <p:spPr bwMode="auto">
              <a:xfrm>
                <a:off x="2439" y="2812"/>
                <a:ext cx="47" cy="139"/>
              </a:xfrm>
              <a:prstGeom prst="line">
                <a:avLst/>
              </a:prstGeom>
              <a:noFill/>
              <a:ln w="9525">
                <a:solidFill>
                  <a:schemeClr val="tx1"/>
                </a:solidFill>
                <a:miter lim="800000"/>
                <a:headEnd/>
                <a:tailEnd/>
              </a:ln>
              <a:effectLst/>
            </p:spPr>
            <p:txBody>
              <a:bodyPr wrap="none"/>
              <a:lstStyle/>
              <a:p>
                <a:endParaRPr lang="zh-CN" altLang="en-US"/>
              </a:p>
            </p:txBody>
          </p:sp>
          <p:sp>
            <p:nvSpPr>
              <p:cNvPr id="164066" name="Text Box 226"/>
              <p:cNvSpPr txBox="1">
                <a:spLocks noChangeArrowheads="1"/>
              </p:cNvSpPr>
              <p:nvPr/>
            </p:nvSpPr>
            <p:spPr bwMode="auto">
              <a:xfrm>
                <a:off x="2579" y="2858"/>
                <a:ext cx="141"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067" name="Text Box 227"/>
              <p:cNvSpPr txBox="1">
                <a:spLocks noChangeArrowheads="1"/>
              </p:cNvSpPr>
              <p:nvPr/>
            </p:nvSpPr>
            <p:spPr bwMode="auto">
              <a:xfrm>
                <a:off x="2252" y="2858"/>
                <a:ext cx="140"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068" name="Oval 228"/>
              <p:cNvSpPr>
                <a:spLocks noChangeArrowheads="1"/>
              </p:cNvSpPr>
              <p:nvPr/>
            </p:nvSpPr>
            <p:spPr bwMode="auto">
              <a:xfrm>
                <a:off x="2813" y="3510"/>
                <a:ext cx="187" cy="186"/>
              </a:xfrm>
              <a:prstGeom prst="ellipse">
                <a:avLst/>
              </a:prstGeom>
              <a:solidFill>
                <a:schemeClr val="accent2"/>
              </a:solidFill>
              <a:ln w="9525">
                <a:solidFill>
                  <a:schemeClr val="tx1"/>
                </a:solidFill>
                <a:miter lim="800000"/>
                <a:headEnd/>
                <a:tailEnd/>
              </a:ln>
              <a:effectLst/>
            </p:spPr>
            <p:txBody>
              <a:bodyPr wrap="none" anchor="ctr"/>
              <a:lstStyle/>
              <a:p>
                <a:pPr algn="ctr"/>
                <a:r>
                  <a:rPr lang="en-US" altLang="zh-CN" sz="1600" b="1"/>
                  <a:t>55</a:t>
                </a:r>
              </a:p>
            </p:txBody>
          </p:sp>
          <p:sp>
            <p:nvSpPr>
              <p:cNvPr id="164069" name="Line 229"/>
              <p:cNvSpPr>
                <a:spLocks noChangeShapeType="1"/>
              </p:cNvSpPr>
              <p:nvPr/>
            </p:nvSpPr>
            <p:spPr bwMode="auto">
              <a:xfrm>
                <a:off x="2813" y="3417"/>
                <a:ext cx="47" cy="93"/>
              </a:xfrm>
              <a:prstGeom prst="line">
                <a:avLst/>
              </a:prstGeom>
              <a:noFill/>
              <a:ln w="9525">
                <a:solidFill>
                  <a:schemeClr val="tx1"/>
                </a:solidFill>
                <a:miter lim="800000"/>
                <a:headEnd/>
                <a:tailEnd/>
              </a:ln>
              <a:effectLst/>
            </p:spPr>
            <p:txBody>
              <a:bodyPr wrap="none"/>
              <a:lstStyle/>
              <a:p>
                <a:endParaRPr lang="zh-CN" altLang="en-US"/>
              </a:p>
            </p:txBody>
          </p:sp>
          <p:sp>
            <p:nvSpPr>
              <p:cNvPr id="164070" name="Text Box 230"/>
              <p:cNvSpPr txBox="1">
                <a:spLocks noChangeArrowheads="1"/>
              </p:cNvSpPr>
              <p:nvPr/>
            </p:nvSpPr>
            <p:spPr bwMode="auto">
              <a:xfrm>
                <a:off x="2392" y="2486"/>
                <a:ext cx="141"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071" name="Text Box 231"/>
              <p:cNvSpPr txBox="1">
                <a:spLocks noChangeArrowheads="1"/>
              </p:cNvSpPr>
              <p:nvPr/>
            </p:nvSpPr>
            <p:spPr bwMode="auto">
              <a:xfrm>
                <a:off x="3000" y="3463"/>
                <a:ext cx="140"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grpSp>
        <p:sp>
          <p:nvSpPr>
            <p:cNvPr id="164072" name="Text Box 232"/>
            <p:cNvSpPr txBox="1">
              <a:spLocks noChangeArrowheads="1"/>
            </p:cNvSpPr>
            <p:nvPr/>
          </p:nvSpPr>
          <p:spPr bwMode="auto">
            <a:xfrm>
              <a:off x="2160" y="3744"/>
              <a:ext cx="1680" cy="231"/>
            </a:xfrm>
            <a:prstGeom prst="rect">
              <a:avLst/>
            </a:prstGeom>
            <a:noFill/>
            <a:ln w="9525">
              <a:noFill/>
              <a:miter lim="800000"/>
              <a:headEnd/>
              <a:tailEnd/>
            </a:ln>
            <a:effectLst/>
          </p:spPr>
          <p:txBody>
            <a:bodyPr>
              <a:spAutoFit/>
            </a:bodyPr>
            <a:lstStyle/>
            <a:p>
              <a:pPr>
                <a:spcBef>
                  <a:spcPct val="50000"/>
                </a:spcBef>
              </a:pPr>
              <a:r>
                <a:rPr lang="en-US" altLang="zh-CN" sz="1800" b="1"/>
                <a:t>(b)</a:t>
              </a:r>
              <a:r>
                <a:rPr lang="zh-CN" altLang="en-US" sz="1800" b="1"/>
                <a:t>插入</a:t>
              </a:r>
              <a:r>
                <a:rPr lang="en-US" altLang="zh-CN" sz="1800" b="1"/>
                <a:t>55</a:t>
              </a:r>
              <a:r>
                <a:rPr lang="zh-CN" altLang="en-US" sz="1800" b="1"/>
                <a:t>后失去平衡</a:t>
              </a:r>
            </a:p>
          </p:txBody>
        </p:sp>
      </p:grpSp>
      <p:grpSp>
        <p:nvGrpSpPr>
          <p:cNvPr id="164127" name="Group 287"/>
          <p:cNvGrpSpPr>
            <a:grpSpLocks/>
          </p:cNvGrpSpPr>
          <p:nvPr/>
        </p:nvGrpSpPr>
        <p:grpSpPr bwMode="auto">
          <a:xfrm>
            <a:off x="6019800" y="3662363"/>
            <a:ext cx="3124200" cy="2652712"/>
            <a:chOff x="3792" y="2307"/>
            <a:chExt cx="1968" cy="1671"/>
          </a:xfrm>
        </p:grpSpPr>
        <p:sp>
          <p:nvSpPr>
            <p:cNvPr id="164002" name="Text Box 162"/>
            <p:cNvSpPr txBox="1">
              <a:spLocks noChangeArrowheads="1"/>
            </p:cNvSpPr>
            <p:nvPr/>
          </p:nvSpPr>
          <p:spPr bwMode="auto">
            <a:xfrm>
              <a:off x="5616" y="3360"/>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grpSp>
          <p:nvGrpSpPr>
            <p:cNvPr id="164073" name="Group 233"/>
            <p:cNvGrpSpPr>
              <a:grpSpLocks/>
            </p:cNvGrpSpPr>
            <p:nvPr/>
          </p:nvGrpSpPr>
          <p:grpSpPr bwMode="auto">
            <a:xfrm>
              <a:off x="3792" y="2307"/>
              <a:ext cx="1824" cy="1671"/>
              <a:chOff x="3792" y="2256"/>
              <a:chExt cx="1824" cy="1671"/>
            </a:xfrm>
          </p:grpSpPr>
          <p:grpSp>
            <p:nvGrpSpPr>
              <p:cNvPr id="164074" name="Group 234"/>
              <p:cNvGrpSpPr>
                <a:grpSpLocks/>
              </p:cNvGrpSpPr>
              <p:nvPr/>
            </p:nvGrpSpPr>
            <p:grpSpPr bwMode="auto">
              <a:xfrm>
                <a:off x="3792" y="2256"/>
                <a:ext cx="1824" cy="1344"/>
                <a:chOff x="3840" y="2256"/>
                <a:chExt cx="1824" cy="1344"/>
              </a:xfrm>
            </p:grpSpPr>
            <p:sp>
              <p:nvSpPr>
                <p:cNvPr id="164075" name="Text Box 235"/>
                <p:cNvSpPr txBox="1">
                  <a:spLocks noChangeArrowheads="1"/>
                </p:cNvSpPr>
                <p:nvPr/>
              </p:nvSpPr>
              <p:spPr bwMode="auto">
                <a:xfrm>
                  <a:off x="4752" y="2256"/>
                  <a:ext cx="240"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076" name="Oval 236"/>
                <p:cNvSpPr>
                  <a:spLocks noChangeArrowheads="1"/>
                </p:cNvSpPr>
                <p:nvPr/>
              </p:nvSpPr>
              <p:spPr bwMode="auto">
                <a:xfrm>
                  <a:off x="4560" y="2400"/>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40</a:t>
                  </a:r>
                </a:p>
              </p:txBody>
            </p:sp>
            <p:sp>
              <p:nvSpPr>
                <p:cNvPr id="164077" name="Line 237"/>
                <p:cNvSpPr>
                  <a:spLocks noChangeShapeType="1"/>
                </p:cNvSpPr>
                <p:nvPr/>
              </p:nvSpPr>
              <p:spPr bwMode="auto">
                <a:xfrm flipH="1">
                  <a:off x="4320" y="2544"/>
                  <a:ext cx="240" cy="240"/>
                </a:xfrm>
                <a:prstGeom prst="line">
                  <a:avLst/>
                </a:prstGeom>
                <a:noFill/>
                <a:ln w="9525">
                  <a:solidFill>
                    <a:schemeClr val="tx1"/>
                  </a:solidFill>
                  <a:miter lim="800000"/>
                  <a:headEnd/>
                  <a:tailEnd/>
                </a:ln>
                <a:effectLst/>
              </p:spPr>
              <p:txBody>
                <a:bodyPr wrap="none"/>
                <a:lstStyle/>
                <a:p>
                  <a:endParaRPr lang="zh-CN" altLang="en-US"/>
                </a:p>
              </p:txBody>
            </p:sp>
            <p:sp>
              <p:nvSpPr>
                <p:cNvPr id="164078" name="Line 238"/>
                <p:cNvSpPr>
                  <a:spLocks noChangeShapeType="1"/>
                </p:cNvSpPr>
                <p:nvPr/>
              </p:nvSpPr>
              <p:spPr bwMode="auto">
                <a:xfrm>
                  <a:off x="4752" y="2544"/>
                  <a:ext cx="288" cy="240"/>
                </a:xfrm>
                <a:prstGeom prst="line">
                  <a:avLst/>
                </a:prstGeom>
                <a:noFill/>
                <a:ln w="9525">
                  <a:solidFill>
                    <a:schemeClr val="tx1"/>
                  </a:solidFill>
                  <a:miter lim="800000"/>
                  <a:headEnd/>
                  <a:tailEnd/>
                </a:ln>
                <a:effectLst/>
              </p:spPr>
              <p:txBody>
                <a:bodyPr wrap="none"/>
                <a:lstStyle/>
                <a:p>
                  <a:endParaRPr lang="zh-CN" altLang="en-US"/>
                </a:p>
              </p:txBody>
            </p:sp>
            <p:sp>
              <p:nvSpPr>
                <p:cNvPr id="164079" name="Text Box 239"/>
                <p:cNvSpPr txBox="1">
                  <a:spLocks noChangeArrowheads="1"/>
                </p:cNvSpPr>
                <p:nvPr/>
              </p:nvSpPr>
              <p:spPr bwMode="auto">
                <a:xfrm>
                  <a:off x="4752" y="2400"/>
                  <a:ext cx="192" cy="212"/>
                </a:xfrm>
                <a:prstGeom prst="rect">
                  <a:avLst/>
                </a:prstGeom>
                <a:noFill/>
                <a:ln w="9525">
                  <a:noFill/>
                  <a:miter lim="800000"/>
                  <a:headEnd/>
                  <a:tailEnd/>
                </a:ln>
                <a:effectLst/>
              </p:spPr>
              <p:txBody>
                <a:bodyPr>
                  <a:spAutoFit/>
                </a:bodyPr>
                <a:lstStyle/>
                <a:p>
                  <a:pPr>
                    <a:spcBef>
                      <a:spcPct val="50000"/>
                    </a:spcBef>
                  </a:pPr>
                  <a:r>
                    <a:rPr lang="en-US" altLang="zh-CN" sz="1600" b="1"/>
                    <a:t>C</a:t>
                  </a:r>
                </a:p>
              </p:txBody>
            </p:sp>
            <p:sp>
              <p:nvSpPr>
                <p:cNvPr id="164080" name="Text Box 240"/>
                <p:cNvSpPr txBox="1">
                  <a:spLocks noChangeArrowheads="1"/>
                </p:cNvSpPr>
                <p:nvPr/>
              </p:nvSpPr>
              <p:spPr bwMode="auto">
                <a:xfrm>
                  <a:off x="5136" y="2640"/>
                  <a:ext cx="240" cy="212"/>
                </a:xfrm>
                <a:prstGeom prst="rect">
                  <a:avLst/>
                </a:prstGeom>
                <a:noFill/>
                <a:ln w="9525">
                  <a:noFill/>
                  <a:miter lim="800000"/>
                  <a:headEnd/>
                  <a:tailEnd/>
                </a:ln>
                <a:effectLst/>
              </p:spPr>
              <p:txBody>
                <a:bodyPr>
                  <a:spAutoFit/>
                </a:bodyPr>
                <a:lstStyle/>
                <a:p>
                  <a:pPr>
                    <a:spcBef>
                      <a:spcPct val="50000"/>
                    </a:spcBef>
                  </a:pPr>
                  <a:r>
                    <a:rPr lang="en-US" altLang="zh-CN" sz="1600" b="1"/>
                    <a:t>-1</a:t>
                  </a:r>
                </a:p>
              </p:txBody>
            </p:sp>
            <p:sp>
              <p:nvSpPr>
                <p:cNvPr id="164081" name="Oval 241"/>
                <p:cNvSpPr>
                  <a:spLocks noChangeArrowheads="1"/>
                </p:cNvSpPr>
                <p:nvPr/>
              </p:nvSpPr>
              <p:spPr bwMode="auto">
                <a:xfrm>
                  <a:off x="4992" y="2784"/>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80</a:t>
                  </a:r>
                </a:p>
              </p:txBody>
            </p:sp>
            <p:sp>
              <p:nvSpPr>
                <p:cNvPr id="164082" name="Oval 242"/>
                <p:cNvSpPr>
                  <a:spLocks noChangeArrowheads="1"/>
                </p:cNvSpPr>
                <p:nvPr/>
              </p:nvSpPr>
              <p:spPr bwMode="auto">
                <a:xfrm>
                  <a:off x="5280" y="3072"/>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90</a:t>
                  </a:r>
                </a:p>
              </p:txBody>
            </p:sp>
            <p:sp>
              <p:nvSpPr>
                <p:cNvPr id="164083" name="Oval 243"/>
                <p:cNvSpPr>
                  <a:spLocks noChangeArrowheads="1"/>
                </p:cNvSpPr>
                <p:nvPr/>
              </p:nvSpPr>
              <p:spPr bwMode="auto">
                <a:xfrm>
                  <a:off x="5136" y="3360"/>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85</a:t>
                  </a:r>
                </a:p>
              </p:txBody>
            </p:sp>
            <p:sp>
              <p:nvSpPr>
                <p:cNvPr id="164084" name="Oval 244"/>
                <p:cNvSpPr>
                  <a:spLocks noChangeArrowheads="1"/>
                </p:cNvSpPr>
                <p:nvPr/>
              </p:nvSpPr>
              <p:spPr bwMode="auto">
                <a:xfrm>
                  <a:off x="5472" y="3360"/>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95</a:t>
                  </a:r>
                </a:p>
              </p:txBody>
            </p:sp>
            <p:sp>
              <p:nvSpPr>
                <p:cNvPr id="164085" name="Line 245"/>
                <p:cNvSpPr>
                  <a:spLocks noChangeShapeType="1"/>
                </p:cNvSpPr>
                <p:nvPr/>
              </p:nvSpPr>
              <p:spPr bwMode="auto">
                <a:xfrm>
                  <a:off x="5136" y="2976"/>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64086" name="Line 246"/>
                <p:cNvSpPr>
                  <a:spLocks noChangeShapeType="1"/>
                </p:cNvSpPr>
                <p:nvPr/>
              </p:nvSpPr>
              <p:spPr bwMode="auto">
                <a:xfrm flipH="1">
                  <a:off x="5280" y="3264"/>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64087" name="Line 247"/>
                <p:cNvSpPr>
                  <a:spLocks noChangeShapeType="1"/>
                </p:cNvSpPr>
                <p:nvPr/>
              </p:nvSpPr>
              <p:spPr bwMode="auto">
                <a:xfrm>
                  <a:off x="5424" y="3264"/>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64088" name="Text Box 248"/>
                <p:cNvSpPr txBox="1">
                  <a:spLocks noChangeArrowheads="1"/>
                </p:cNvSpPr>
                <p:nvPr/>
              </p:nvSpPr>
              <p:spPr bwMode="auto">
                <a:xfrm>
                  <a:off x="5424" y="2928"/>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089" name="Text Box 249"/>
                <p:cNvSpPr txBox="1">
                  <a:spLocks noChangeArrowheads="1"/>
                </p:cNvSpPr>
                <p:nvPr/>
              </p:nvSpPr>
              <p:spPr bwMode="auto">
                <a:xfrm>
                  <a:off x="5280" y="3312"/>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090" name="Text Box 250"/>
                <p:cNvSpPr txBox="1">
                  <a:spLocks noChangeArrowheads="1"/>
                </p:cNvSpPr>
                <p:nvPr/>
              </p:nvSpPr>
              <p:spPr bwMode="auto">
                <a:xfrm>
                  <a:off x="5136" y="2784"/>
                  <a:ext cx="192" cy="212"/>
                </a:xfrm>
                <a:prstGeom prst="rect">
                  <a:avLst/>
                </a:prstGeom>
                <a:noFill/>
                <a:ln w="9525">
                  <a:noFill/>
                  <a:miter lim="800000"/>
                  <a:headEnd/>
                  <a:tailEnd/>
                </a:ln>
                <a:effectLst/>
              </p:spPr>
              <p:txBody>
                <a:bodyPr>
                  <a:spAutoFit/>
                </a:bodyPr>
                <a:lstStyle/>
                <a:p>
                  <a:pPr>
                    <a:spcBef>
                      <a:spcPct val="50000"/>
                    </a:spcBef>
                  </a:pPr>
                  <a:r>
                    <a:rPr lang="en-US" altLang="zh-CN" sz="1600" b="1"/>
                    <a:t>B</a:t>
                  </a:r>
                </a:p>
              </p:txBody>
            </p:sp>
            <p:sp>
              <p:nvSpPr>
                <p:cNvPr id="164091" name="Oval 251"/>
                <p:cNvSpPr>
                  <a:spLocks noChangeArrowheads="1"/>
                </p:cNvSpPr>
                <p:nvPr/>
              </p:nvSpPr>
              <p:spPr bwMode="auto">
                <a:xfrm>
                  <a:off x="4128" y="2736"/>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20</a:t>
                  </a:r>
                </a:p>
              </p:txBody>
            </p:sp>
            <p:sp>
              <p:nvSpPr>
                <p:cNvPr id="164092" name="Line 252"/>
                <p:cNvSpPr>
                  <a:spLocks noChangeShapeType="1"/>
                </p:cNvSpPr>
                <p:nvPr/>
              </p:nvSpPr>
              <p:spPr bwMode="auto">
                <a:xfrm flipH="1">
                  <a:off x="4080" y="2928"/>
                  <a:ext cx="96" cy="144"/>
                </a:xfrm>
                <a:prstGeom prst="line">
                  <a:avLst/>
                </a:prstGeom>
                <a:noFill/>
                <a:ln w="9525">
                  <a:solidFill>
                    <a:schemeClr val="tx1"/>
                  </a:solidFill>
                  <a:miter lim="800000"/>
                  <a:headEnd/>
                  <a:tailEnd/>
                </a:ln>
                <a:effectLst/>
              </p:spPr>
              <p:txBody>
                <a:bodyPr wrap="none"/>
                <a:lstStyle/>
                <a:p>
                  <a:endParaRPr lang="zh-CN" altLang="en-US"/>
                </a:p>
              </p:txBody>
            </p:sp>
            <p:sp>
              <p:nvSpPr>
                <p:cNvPr id="164093" name="Oval 253"/>
                <p:cNvSpPr>
                  <a:spLocks noChangeArrowheads="1"/>
                </p:cNvSpPr>
                <p:nvPr/>
              </p:nvSpPr>
              <p:spPr bwMode="auto">
                <a:xfrm>
                  <a:off x="4560" y="2400"/>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60</a:t>
                  </a:r>
                </a:p>
              </p:txBody>
            </p:sp>
            <p:sp>
              <p:nvSpPr>
                <p:cNvPr id="164094" name="Line 254"/>
                <p:cNvSpPr>
                  <a:spLocks noChangeShapeType="1"/>
                </p:cNvSpPr>
                <p:nvPr/>
              </p:nvSpPr>
              <p:spPr bwMode="auto">
                <a:xfrm flipH="1">
                  <a:off x="4320" y="2544"/>
                  <a:ext cx="240" cy="240"/>
                </a:xfrm>
                <a:prstGeom prst="line">
                  <a:avLst/>
                </a:prstGeom>
                <a:noFill/>
                <a:ln w="9525">
                  <a:solidFill>
                    <a:schemeClr val="tx1"/>
                  </a:solidFill>
                  <a:miter lim="800000"/>
                  <a:headEnd/>
                  <a:tailEnd/>
                </a:ln>
                <a:effectLst/>
              </p:spPr>
              <p:txBody>
                <a:bodyPr wrap="none"/>
                <a:lstStyle/>
                <a:p>
                  <a:endParaRPr lang="zh-CN" altLang="en-US"/>
                </a:p>
              </p:txBody>
            </p:sp>
            <p:sp>
              <p:nvSpPr>
                <p:cNvPr id="164095" name="Line 255"/>
                <p:cNvSpPr>
                  <a:spLocks noChangeShapeType="1"/>
                </p:cNvSpPr>
                <p:nvPr/>
              </p:nvSpPr>
              <p:spPr bwMode="auto">
                <a:xfrm>
                  <a:off x="4752" y="2544"/>
                  <a:ext cx="288" cy="240"/>
                </a:xfrm>
                <a:prstGeom prst="line">
                  <a:avLst/>
                </a:prstGeom>
                <a:noFill/>
                <a:ln w="9525">
                  <a:solidFill>
                    <a:schemeClr val="tx1"/>
                  </a:solidFill>
                  <a:miter lim="800000"/>
                  <a:headEnd/>
                  <a:tailEnd/>
                </a:ln>
                <a:effectLst/>
              </p:spPr>
              <p:txBody>
                <a:bodyPr wrap="none"/>
                <a:lstStyle/>
                <a:p>
                  <a:endParaRPr lang="zh-CN" altLang="en-US"/>
                </a:p>
              </p:txBody>
            </p:sp>
            <p:sp>
              <p:nvSpPr>
                <p:cNvPr id="164096" name="Oval 256"/>
                <p:cNvSpPr>
                  <a:spLocks noChangeArrowheads="1"/>
                </p:cNvSpPr>
                <p:nvPr/>
              </p:nvSpPr>
              <p:spPr bwMode="auto">
                <a:xfrm>
                  <a:off x="4992" y="2784"/>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80</a:t>
                  </a:r>
                </a:p>
              </p:txBody>
            </p:sp>
            <p:sp>
              <p:nvSpPr>
                <p:cNvPr id="164097" name="Oval 257"/>
                <p:cNvSpPr>
                  <a:spLocks noChangeArrowheads="1"/>
                </p:cNvSpPr>
                <p:nvPr/>
              </p:nvSpPr>
              <p:spPr bwMode="auto">
                <a:xfrm>
                  <a:off x="5280" y="3072"/>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90</a:t>
                  </a:r>
                </a:p>
              </p:txBody>
            </p:sp>
            <p:sp>
              <p:nvSpPr>
                <p:cNvPr id="164098" name="Oval 258"/>
                <p:cNvSpPr>
                  <a:spLocks noChangeArrowheads="1"/>
                </p:cNvSpPr>
                <p:nvPr/>
              </p:nvSpPr>
              <p:spPr bwMode="auto">
                <a:xfrm>
                  <a:off x="5136" y="3360"/>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85</a:t>
                  </a:r>
                </a:p>
              </p:txBody>
            </p:sp>
            <p:sp>
              <p:nvSpPr>
                <p:cNvPr id="164099" name="Oval 259"/>
                <p:cNvSpPr>
                  <a:spLocks noChangeArrowheads="1"/>
                </p:cNvSpPr>
                <p:nvPr/>
              </p:nvSpPr>
              <p:spPr bwMode="auto">
                <a:xfrm>
                  <a:off x="5472" y="3360"/>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95</a:t>
                  </a:r>
                </a:p>
              </p:txBody>
            </p:sp>
            <p:sp>
              <p:nvSpPr>
                <p:cNvPr id="164100" name="Line 260"/>
                <p:cNvSpPr>
                  <a:spLocks noChangeShapeType="1"/>
                </p:cNvSpPr>
                <p:nvPr/>
              </p:nvSpPr>
              <p:spPr bwMode="auto">
                <a:xfrm>
                  <a:off x="5136" y="2976"/>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64101" name="Line 261"/>
                <p:cNvSpPr>
                  <a:spLocks noChangeShapeType="1"/>
                </p:cNvSpPr>
                <p:nvPr/>
              </p:nvSpPr>
              <p:spPr bwMode="auto">
                <a:xfrm flipH="1">
                  <a:off x="5280" y="3264"/>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64102" name="Line 262"/>
                <p:cNvSpPr>
                  <a:spLocks noChangeShapeType="1"/>
                </p:cNvSpPr>
                <p:nvPr/>
              </p:nvSpPr>
              <p:spPr bwMode="auto">
                <a:xfrm>
                  <a:off x="5424" y="3264"/>
                  <a:ext cx="96" cy="96"/>
                </a:xfrm>
                <a:prstGeom prst="line">
                  <a:avLst/>
                </a:prstGeom>
                <a:noFill/>
                <a:ln w="9525">
                  <a:solidFill>
                    <a:schemeClr val="tx1"/>
                  </a:solidFill>
                  <a:miter lim="800000"/>
                  <a:headEnd/>
                  <a:tailEnd/>
                </a:ln>
                <a:effectLst/>
              </p:spPr>
              <p:txBody>
                <a:bodyPr wrap="none"/>
                <a:lstStyle/>
                <a:p>
                  <a:endParaRPr lang="zh-CN" altLang="en-US"/>
                </a:p>
              </p:txBody>
            </p:sp>
            <p:sp>
              <p:nvSpPr>
                <p:cNvPr id="164103" name="Text Box 263"/>
                <p:cNvSpPr txBox="1">
                  <a:spLocks noChangeArrowheads="1"/>
                </p:cNvSpPr>
                <p:nvPr/>
              </p:nvSpPr>
              <p:spPr bwMode="auto">
                <a:xfrm>
                  <a:off x="5424" y="2928"/>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104" name="Text Box 264"/>
                <p:cNvSpPr txBox="1">
                  <a:spLocks noChangeArrowheads="1"/>
                </p:cNvSpPr>
                <p:nvPr/>
              </p:nvSpPr>
              <p:spPr bwMode="auto">
                <a:xfrm>
                  <a:off x="5280" y="3312"/>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105" name="Text Box 265"/>
                <p:cNvSpPr txBox="1">
                  <a:spLocks noChangeArrowheads="1"/>
                </p:cNvSpPr>
                <p:nvPr/>
              </p:nvSpPr>
              <p:spPr bwMode="auto">
                <a:xfrm>
                  <a:off x="5136" y="2784"/>
                  <a:ext cx="192" cy="212"/>
                </a:xfrm>
                <a:prstGeom prst="rect">
                  <a:avLst/>
                </a:prstGeom>
                <a:noFill/>
                <a:ln w="9525">
                  <a:noFill/>
                  <a:miter lim="800000"/>
                  <a:headEnd/>
                  <a:tailEnd/>
                </a:ln>
                <a:effectLst/>
              </p:spPr>
              <p:txBody>
                <a:bodyPr>
                  <a:spAutoFit/>
                </a:bodyPr>
                <a:lstStyle/>
                <a:p>
                  <a:pPr>
                    <a:spcBef>
                      <a:spcPct val="50000"/>
                    </a:spcBef>
                  </a:pPr>
                  <a:r>
                    <a:rPr lang="en-US" altLang="zh-CN" sz="1600" b="1"/>
                    <a:t>B</a:t>
                  </a:r>
                </a:p>
              </p:txBody>
            </p:sp>
            <p:sp>
              <p:nvSpPr>
                <p:cNvPr id="164106" name="Oval 266"/>
                <p:cNvSpPr>
                  <a:spLocks noChangeArrowheads="1"/>
                </p:cNvSpPr>
                <p:nvPr/>
              </p:nvSpPr>
              <p:spPr bwMode="auto">
                <a:xfrm>
                  <a:off x="4128" y="2736"/>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40</a:t>
                  </a:r>
                </a:p>
              </p:txBody>
            </p:sp>
            <p:sp>
              <p:nvSpPr>
                <p:cNvPr id="164107" name="Oval 267"/>
                <p:cNvSpPr>
                  <a:spLocks noChangeArrowheads="1"/>
                </p:cNvSpPr>
                <p:nvPr/>
              </p:nvSpPr>
              <p:spPr bwMode="auto">
                <a:xfrm>
                  <a:off x="3984" y="3072"/>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20</a:t>
                  </a:r>
                </a:p>
              </p:txBody>
            </p:sp>
            <p:sp>
              <p:nvSpPr>
                <p:cNvPr id="164108" name="Text Box 268"/>
                <p:cNvSpPr txBox="1">
                  <a:spLocks noChangeArrowheads="1"/>
                </p:cNvSpPr>
                <p:nvPr/>
              </p:nvSpPr>
              <p:spPr bwMode="auto">
                <a:xfrm>
                  <a:off x="4224" y="2592"/>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109" name="Oval 269"/>
                <p:cNvSpPr>
                  <a:spLocks noChangeArrowheads="1"/>
                </p:cNvSpPr>
                <p:nvPr/>
              </p:nvSpPr>
              <p:spPr bwMode="auto">
                <a:xfrm>
                  <a:off x="4848" y="3072"/>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70</a:t>
                  </a:r>
                </a:p>
              </p:txBody>
            </p:sp>
            <p:sp>
              <p:nvSpPr>
                <p:cNvPr id="164110" name="Line 270"/>
                <p:cNvSpPr>
                  <a:spLocks noChangeShapeType="1"/>
                </p:cNvSpPr>
                <p:nvPr/>
              </p:nvSpPr>
              <p:spPr bwMode="auto">
                <a:xfrm flipH="1">
                  <a:off x="4992" y="2976"/>
                  <a:ext cx="48" cy="96"/>
                </a:xfrm>
                <a:prstGeom prst="line">
                  <a:avLst/>
                </a:prstGeom>
                <a:noFill/>
                <a:ln w="9525">
                  <a:solidFill>
                    <a:schemeClr val="tx1"/>
                  </a:solidFill>
                  <a:miter lim="800000"/>
                  <a:headEnd/>
                  <a:tailEnd/>
                </a:ln>
                <a:effectLst/>
              </p:spPr>
              <p:txBody>
                <a:bodyPr wrap="none"/>
                <a:lstStyle/>
                <a:p>
                  <a:endParaRPr lang="zh-CN" altLang="en-US"/>
                </a:p>
              </p:txBody>
            </p:sp>
            <p:sp>
              <p:nvSpPr>
                <p:cNvPr id="164111" name="Line 271"/>
                <p:cNvSpPr>
                  <a:spLocks noChangeShapeType="1"/>
                </p:cNvSpPr>
                <p:nvPr/>
              </p:nvSpPr>
              <p:spPr bwMode="auto">
                <a:xfrm>
                  <a:off x="4320" y="2880"/>
                  <a:ext cx="144" cy="192"/>
                </a:xfrm>
                <a:prstGeom prst="line">
                  <a:avLst/>
                </a:prstGeom>
                <a:noFill/>
                <a:ln w="9525">
                  <a:solidFill>
                    <a:schemeClr val="tx1"/>
                  </a:solidFill>
                  <a:miter lim="800000"/>
                  <a:headEnd/>
                  <a:tailEnd/>
                </a:ln>
                <a:effectLst/>
              </p:spPr>
              <p:txBody>
                <a:bodyPr wrap="none"/>
                <a:lstStyle/>
                <a:p>
                  <a:endParaRPr lang="zh-CN" altLang="en-US"/>
                </a:p>
              </p:txBody>
            </p:sp>
            <p:sp>
              <p:nvSpPr>
                <p:cNvPr id="164112" name="Oval 272"/>
                <p:cNvSpPr>
                  <a:spLocks noChangeArrowheads="1"/>
                </p:cNvSpPr>
                <p:nvPr/>
              </p:nvSpPr>
              <p:spPr bwMode="auto">
                <a:xfrm>
                  <a:off x="4416" y="3072"/>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50</a:t>
                  </a:r>
                </a:p>
              </p:txBody>
            </p:sp>
            <p:sp>
              <p:nvSpPr>
                <p:cNvPr id="164113" name="Oval 273"/>
                <p:cNvSpPr>
                  <a:spLocks noChangeArrowheads="1"/>
                </p:cNvSpPr>
                <p:nvPr/>
              </p:nvSpPr>
              <p:spPr bwMode="auto">
                <a:xfrm>
                  <a:off x="4656" y="3408"/>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55</a:t>
                  </a:r>
                </a:p>
              </p:txBody>
            </p:sp>
            <p:sp>
              <p:nvSpPr>
                <p:cNvPr id="164114" name="Line 274"/>
                <p:cNvSpPr>
                  <a:spLocks noChangeShapeType="1"/>
                </p:cNvSpPr>
                <p:nvPr/>
              </p:nvSpPr>
              <p:spPr bwMode="auto">
                <a:xfrm>
                  <a:off x="4560" y="3264"/>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164115" name="Oval 275"/>
                <p:cNvSpPr>
                  <a:spLocks noChangeArrowheads="1"/>
                </p:cNvSpPr>
                <p:nvPr/>
              </p:nvSpPr>
              <p:spPr bwMode="auto">
                <a:xfrm>
                  <a:off x="3840" y="3408"/>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10</a:t>
                  </a:r>
                </a:p>
              </p:txBody>
            </p:sp>
            <p:sp>
              <p:nvSpPr>
                <p:cNvPr id="164116" name="Oval 276"/>
                <p:cNvSpPr>
                  <a:spLocks noChangeArrowheads="1"/>
                </p:cNvSpPr>
                <p:nvPr/>
              </p:nvSpPr>
              <p:spPr bwMode="auto">
                <a:xfrm>
                  <a:off x="4128" y="3408"/>
                  <a:ext cx="192" cy="192"/>
                </a:xfrm>
                <a:prstGeom prst="ellipse">
                  <a:avLst/>
                </a:prstGeom>
                <a:solidFill>
                  <a:schemeClr val="accent1"/>
                </a:solidFill>
                <a:ln w="9525">
                  <a:solidFill>
                    <a:schemeClr val="tx1"/>
                  </a:solidFill>
                  <a:miter lim="800000"/>
                  <a:headEnd/>
                  <a:tailEnd/>
                </a:ln>
                <a:effectLst/>
              </p:spPr>
              <p:txBody>
                <a:bodyPr wrap="none" anchor="ctr"/>
                <a:lstStyle/>
                <a:p>
                  <a:pPr algn="ctr"/>
                  <a:r>
                    <a:rPr lang="en-US" altLang="zh-CN" sz="1600" b="1"/>
                    <a:t>30</a:t>
                  </a:r>
                </a:p>
              </p:txBody>
            </p:sp>
            <p:sp>
              <p:nvSpPr>
                <p:cNvPr id="164117" name="Line 277"/>
                <p:cNvSpPr>
                  <a:spLocks noChangeShapeType="1"/>
                </p:cNvSpPr>
                <p:nvPr/>
              </p:nvSpPr>
              <p:spPr bwMode="auto">
                <a:xfrm flipH="1">
                  <a:off x="3936" y="3264"/>
                  <a:ext cx="96" cy="144"/>
                </a:xfrm>
                <a:prstGeom prst="line">
                  <a:avLst/>
                </a:prstGeom>
                <a:noFill/>
                <a:ln w="9525">
                  <a:solidFill>
                    <a:schemeClr val="tx1"/>
                  </a:solidFill>
                  <a:miter lim="800000"/>
                  <a:headEnd/>
                  <a:tailEnd/>
                </a:ln>
                <a:effectLst/>
              </p:spPr>
              <p:txBody>
                <a:bodyPr wrap="none"/>
                <a:lstStyle/>
                <a:p>
                  <a:endParaRPr lang="zh-CN" altLang="en-US"/>
                </a:p>
              </p:txBody>
            </p:sp>
            <p:sp>
              <p:nvSpPr>
                <p:cNvPr id="164118" name="Line 278"/>
                <p:cNvSpPr>
                  <a:spLocks noChangeShapeType="1"/>
                </p:cNvSpPr>
                <p:nvPr/>
              </p:nvSpPr>
              <p:spPr bwMode="auto">
                <a:xfrm>
                  <a:off x="4128" y="3264"/>
                  <a:ext cx="48" cy="144"/>
                </a:xfrm>
                <a:prstGeom prst="line">
                  <a:avLst/>
                </a:prstGeom>
                <a:noFill/>
                <a:ln w="9525">
                  <a:solidFill>
                    <a:schemeClr val="tx1"/>
                  </a:solidFill>
                  <a:miter lim="800000"/>
                  <a:headEnd/>
                  <a:tailEnd/>
                </a:ln>
                <a:effectLst/>
              </p:spPr>
              <p:txBody>
                <a:bodyPr wrap="none"/>
                <a:lstStyle/>
                <a:p>
                  <a:endParaRPr lang="zh-CN" altLang="en-US"/>
                </a:p>
              </p:txBody>
            </p:sp>
            <p:sp>
              <p:nvSpPr>
                <p:cNvPr id="164119" name="Text Box 279"/>
                <p:cNvSpPr txBox="1">
                  <a:spLocks noChangeArrowheads="1"/>
                </p:cNvSpPr>
                <p:nvPr/>
              </p:nvSpPr>
              <p:spPr bwMode="auto">
                <a:xfrm>
                  <a:off x="4512" y="2928"/>
                  <a:ext cx="240" cy="212"/>
                </a:xfrm>
                <a:prstGeom prst="rect">
                  <a:avLst/>
                </a:prstGeom>
                <a:noFill/>
                <a:ln w="9525">
                  <a:noFill/>
                  <a:miter lim="800000"/>
                  <a:headEnd/>
                  <a:tailEnd/>
                </a:ln>
                <a:effectLst/>
              </p:spPr>
              <p:txBody>
                <a:bodyPr>
                  <a:spAutoFit/>
                </a:bodyPr>
                <a:lstStyle/>
                <a:p>
                  <a:pPr>
                    <a:spcBef>
                      <a:spcPct val="50000"/>
                    </a:spcBef>
                  </a:pPr>
                  <a:r>
                    <a:rPr lang="en-US" altLang="zh-CN" sz="1600" b="1"/>
                    <a:t>-1</a:t>
                  </a:r>
                </a:p>
              </p:txBody>
            </p:sp>
            <p:sp>
              <p:nvSpPr>
                <p:cNvPr id="164120" name="Text Box 280"/>
                <p:cNvSpPr txBox="1">
                  <a:spLocks noChangeArrowheads="1"/>
                </p:cNvSpPr>
                <p:nvPr/>
              </p:nvSpPr>
              <p:spPr bwMode="auto">
                <a:xfrm>
                  <a:off x="4848" y="3360"/>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121" name="Text Box 281"/>
                <p:cNvSpPr txBox="1">
                  <a:spLocks noChangeArrowheads="1"/>
                </p:cNvSpPr>
                <p:nvPr/>
              </p:nvSpPr>
              <p:spPr bwMode="auto">
                <a:xfrm>
                  <a:off x="4992" y="3024"/>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122" name="Text Box 282"/>
                <p:cNvSpPr txBox="1">
                  <a:spLocks noChangeArrowheads="1"/>
                </p:cNvSpPr>
                <p:nvPr/>
              </p:nvSpPr>
              <p:spPr bwMode="auto">
                <a:xfrm>
                  <a:off x="4272" y="3360"/>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123" name="Text Box 283"/>
                <p:cNvSpPr txBox="1">
                  <a:spLocks noChangeArrowheads="1"/>
                </p:cNvSpPr>
                <p:nvPr/>
              </p:nvSpPr>
              <p:spPr bwMode="auto">
                <a:xfrm>
                  <a:off x="3984" y="3312"/>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124" name="Text Box 284"/>
                <p:cNvSpPr txBox="1">
                  <a:spLocks noChangeArrowheads="1"/>
                </p:cNvSpPr>
                <p:nvPr/>
              </p:nvSpPr>
              <p:spPr bwMode="auto">
                <a:xfrm>
                  <a:off x="4128" y="2976"/>
                  <a:ext cx="144" cy="212"/>
                </a:xfrm>
                <a:prstGeom prst="rect">
                  <a:avLst/>
                </a:prstGeom>
                <a:noFill/>
                <a:ln w="9525">
                  <a:noFill/>
                  <a:miter lim="800000"/>
                  <a:headEnd/>
                  <a:tailEnd/>
                </a:ln>
                <a:effectLst/>
              </p:spPr>
              <p:txBody>
                <a:bodyPr>
                  <a:spAutoFit/>
                </a:bodyPr>
                <a:lstStyle/>
                <a:p>
                  <a:pPr>
                    <a:spcBef>
                      <a:spcPct val="50000"/>
                    </a:spcBef>
                  </a:pPr>
                  <a:r>
                    <a:rPr lang="en-US" altLang="zh-CN" sz="1600" b="1"/>
                    <a:t>0</a:t>
                  </a:r>
                </a:p>
              </p:txBody>
            </p:sp>
            <p:sp>
              <p:nvSpPr>
                <p:cNvPr id="164125" name="Text Box 285"/>
                <p:cNvSpPr txBox="1">
                  <a:spLocks noChangeArrowheads="1"/>
                </p:cNvSpPr>
                <p:nvPr/>
              </p:nvSpPr>
              <p:spPr bwMode="auto">
                <a:xfrm>
                  <a:off x="4320" y="2736"/>
                  <a:ext cx="192" cy="212"/>
                </a:xfrm>
                <a:prstGeom prst="rect">
                  <a:avLst/>
                </a:prstGeom>
                <a:noFill/>
                <a:ln w="9525">
                  <a:noFill/>
                  <a:miter lim="800000"/>
                  <a:headEnd/>
                  <a:tailEnd/>
                </a:ln>
                <a:effectLst/>
              </p:spPr>
              <p:txBody>
                <a:bodyPr>
                  <a:spAutoFit/>
                </a:bodyPr>
                <a:lstStyle/>
                <a:p>
                  <a:pPr>
                    <a:spcBef>
                      <a:spcPct val="50000"/>
                    </a:spcBef>
                  </a:pPr>
                  <a:r>
                    <a:rPr lang="en-US" altLang="zh-CN" sz="1600" b="1"/>
                    <a:t>A</a:t>
                  </a:r>
                </a:p>
              </p:txBody>
            </p:sp>
          </p:grpSp>
          <p:sp>
            <p:nvSpPr>
              <p:cNvPr id="164126" name="Text Box 286"/>
              <p:cNvSpPr txBox="1">
                <a:spLocks noChangeArrowheads="1"/>
              </p:cNvSpPr>
              <p:nvPr/>
            </p:nvSpPr>
            <p:spPr bwMode="auto">
              <a:xfrm>
                <a:off x="4032" y="3696"/>
                <a:ext cx="1584" cy="231"/>
              </a:xfrm>
              <a:prstGeom prst="rect">
                <a:avLst/>
              </a:prstGeom>
              <a:noFill/>
              <a:ln w="9525">
                <a:noFill/>
                <a:miter lim="800000"/>
                <a:headEnd/>
                <a:tailEnd/>
              </a:ln>
              <a:effectLst/>
            </p:spPr>
            <p:txBody>
              <a:bodyPr>
                <a:spAutoFit/>
              </a:bodyPr>
              <a:lstStyle/>
              <a:p>
                <a:pPr>
                  <a:spcBef>
                    <a:spcPct val="50000"/>
                  </a:spcBef>
                </a:pPr>
                <a:r>
                  <a:rPr lang="en-US" altLang="zh-CN" sz="1800" b="1"/>
                  <a:t>©</a:t>
                </a:r>
                <a:r>
                  <a:rPr lang="zh-CN" altLang="en-US" sz="1800" b="1"/>
                  <a:t>调整后的二叉排序树</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3844"/>
                                        </p:tgtEl>
                                        <p:attrNameLst>
                                          <p:attrName>style.visibility</p:attrName>
                                        </p:attrNameLst>
                                      </p:cBhvr>
                                      <p:to>
                                        <p:strVal val="visible"/>
                                      </p:to>
                                    </p:set>
                                    <p:anim calcmode="lin" valueType="num">
                                      <p:cBhvr additive="base">
                                        <p:cTn id="7" dur="500" fill="hold"/>
                                        <p:tgtEl>
                                          <p:spTgt spid="163844"/>
                                        </p:tgtEl>
                                        <p:attrNameLst>
                                          <p:attrName>ppt_x</p:attrName>
                                        </p:attrNameLst>
                                      </p:cBhvr>
                                      <p:tavLst>
                                        <p:tav tm="0">
                                          <p:val>
                                            <p:strVal val="0-#ppt_w/2"/>
                                          </p:val>
                                        </p:tav>
                                        <p:tav tm="100000">
                                          <p:val>
                                            <p:strVal val="#ppt_x"/>
                                          </p:val>
                                        </p:tav>
                                      </p:tavLst>
                                    </p:anim>
                                    <p:anim calcmode="lin" valueType="num">
                                      <p:cBhvr additive="base">
                                        <p:cTn id="8" dur="500" fill="hold"/>
                                        <p:tgtEl>
                                          <p:spTgt spid="1638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63883"/>
                                        </p:tgtEl>
                                        <p:attrNameLst>
                                          <p:attrName>style.visibility</p:attrName>
                                        </p:attrNameLst>
                                      </p:cBhvr>
                                      <p:to>
                                        <p:strVal val="visible"/>
                                      </p:to>
                                    </p:set>
                                    <p:anim calcmode="lin" valueType="num">
                                      <p:cBhvr additive="base">
                                        <p:cTn id="13" dur="500" fill="hold"/>
                                        <p:tgtEl>
                                          <p:spTgt spid="163883"/>
                                        </p:tgtEl>
                                        <p:attrNameLst>
                                          <p:attrName>ppt_x</p:attrName>
                                        </p:attrNameLst>
                                      </p:cBhvr>
                                      <p:tavLst>
                                        <p:tav tm="0">
                                          <p:val>
                                            <p:strVal val="#ppt_x"/>
                                          </p:val>
                                        </p:tav>
                                        <p:tav tm="100000">
                                          <p:val>
                                            <p:strVal val="#ppt_x"/>
                                          </p:val>
                                        </p:tav>
                                      </p:tavLst>
                                    </p:anim>
                                    <p:anim calcmode="lin" valueType="num">
                                      <p:cBhvr additive="base">
                                        <p:cTn id="14" dur="500" fill="hold"/>
                                        <p:tgtEl>
                                          <p:spTgt spid="16388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63924"/>
                                        </p:tgtEl>
                                        <p:attrNameLst>
                                          <p:attrName>style.visibility</p:attrName>
                                        </p:attrNameLst>
                                      </p:cBhvr>
                                      <p:to>
                                        <p:strVal val="visible"/>
                                      </p:to>
                                    </p:set>
                                    <p:anim calcmode="lin" valueType="num">
                                      <p:cBhvr additive="base">
                                        <p:cTn id="19" dur="500" fill="hold"/>
                                        <p:tgtEl>
                                          <p:spTgt spid="163924"/>
                                        </p:tgtEl>
                                        <p:attrNameLst>
                                          <p:attrName>ppt_x</p:attrName>
                                        </p:attrNameLst>
                                      </p:cBhvr>
                                      <p:tavLst>
                                        <p:tav tm="0">
                                          <p:val>
                                            <p:strVal val="1+#ppt_w/2"/>
                                          </p:val>
                                        </p:tav>
                                        <p:tav tm="100000">
                                          <p:val>
                                            <p:strVal val="#ppt_x"/>
                                          </p:val>
                                        </p:tav>
                                      </p:tavLst>
                                    </p:anim>
                                    <p:anim calcmode="lin" valueType="num">
                                      <p:cBhvr additive="base">
                                        <p:cTn id="20" dur="500" fill="hold"/>
                                        <p:tgtEl>
                                          <p:spTgt spid="1639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3965"/>
                                        </p:tgtEl>
                                        <p:attrNameLst>
                                          <p:attrName>style.visibility</p:attrName>
                                        </p:attrNameLst>
                                      </p:cBhvr>
                                      <p:to>
                                        <p:strVal val="visible"/>
                                      </p:to>
                                    </p:set>
                                    <p:anim calcmode="lin" valueType="num">
                                      <p:cBhvr additive="base">
                                        <p:cTn id="25" dur="500" fill="hold"/>
                                        <p:tgtEl>
                                          <p:spTgt spid="163965"/>
                                        </p:tgtEl>
                                        <p:attrNameLst>
                                          <p:attrName>ppt_x</p:attrName>
                                        </p:attrNameLst>
                                      </p:cBhvr>
                                      <p:tavLst>
                                        <p:tav tm="0">
                                          <p:val>
                                            <p:strVal val="0-#ppt_w/2"/>
                                          </p:val>
                                        </p:tav>
                                        <p:tav tm="100000">
                                          <p:val>
                                            <p:strVal val="#ppt_x"/>
                                          </p:val>
                                        </p:tav>
                                      </p:tavLst>
                                    </p:anim>
                                    <p:anim calcmode="lin" valueType="num">
                                      <p:cBhvr additive="base">
                                        <p:cTn id="26" dur="500" fill="hold"/>
                                        <p:tgtEl>
                                          <p:spTgt spid="16396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4003"/>
                                        </p:tgtEl>
                                        <p:attrNameLst>
                                          <p:attrName>style.visibility</p:attrName>
                                        </p:attrNameLst>
                                      </p:cBhvr>
                                      <p:to>
                                        <p:strVal val="visible"/>
                                      </p:to>
                                    </p:set>
                                    <p:anim calcmode="lin" valueType="num">
                                      <p:cBhvr additive="base">
                                        <p:cTn id="31" dur="500" fill="hold"/>
                                        <p:tgtEl>
                                          <p:spTgt spid="164003"/>
                                        </p:tgtEl>
                                        <p:attrNameLst>
                                          <p:attrName>ppt_x</p:attrName>
                                        </p:attrNameLst>
                                      </p:cBhvr>
                                      <p:tavLst>
                                        <p:tav tm="0">
                                          <p:val>
                                            <p:strVal val="#ppt_x"/>
                                          </p:val>
                                        </p:tav>
                                        <p:tav tm="100000">
                                          <p:val>
                                            <p:strVal val="#ppt_x"/>
                                          </p:val>
                                        </p:tav>
                                      </p:tavLst>
                                    </p:anim>
                                    <p:anim calcmode="lin" valueType="num">
                                      <p:cBhvr additive="base">
                                        <p:cTn id="32" dur="500" fill="hold"/>
                                        <p:tgtEl>
                                          <p:spTgt spid="16400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64127"/>
                                        </p:tgtEl>
                                        <p:attrNameLst>
                                          <p:attrName>style.visibility</p:attrName>
                                        </p:attrNameLst>
                                      </p:cBhvr>
                                      <p:to>
                                        <p:strVal val="visible"/>
                                      </p:to>
                                    </p:set>
                                    <p:anim calcmode="lin" valueType="num">
                                      <p:cBhvr additive="base">
                                        <p:cTn id="37" dur="500" fill="hold"/>
                                        <p:tgtEl>
                                          <p:spTgt spid="164127"/>
                                        </p:tgtEl>
                                        <p:attrNameLst>
                                          <p:attrName>ppt_x</p:attrName>
                                        </p:attrNameLst>
                                      </p:cBhvr>
                                      <p:tavLst>
                                        <p:tav tm="0">
                                          <p:val>
                                            <p:strVal val="1+#ppt_w/2"/>
                                          </p:val>
                                        </p:tav>
                                        <p:tav tm="100000">
                                          <p:val>
                                            <p:strVal val="#ppt_x"/>
                                          </p:val>
                                        </p:tav>
                                      </p:tavLst>
                                    </p:anim>
                                    <p:anim calcmode="lin" valueType="num">
                                      <p:cBhvr additive="base">
                                        <p:cTn id="38" dur="500" fill="hold"/>
                                        <p:tgtEl>
                                          <p:spTgt spid="1641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AutoShape 4"/>
          <p:cNvSpPr>
            <a:spLocks noChangeArrowheads="1"/>
          </p:cNvSpPr>
          <p:nvPr/>
        </p:nvSpPr>
        <p:spPr bwMode="auto">
          <a:xfrm>
            <a:off x="4038600" y="3435350"/>
            <a:ext cx="838200" cy="304800"/>
          </a:xfrm>
          <a:prstGeom prst="rightArrow">
            <a:avLst>
              <a:gd name="adj1" fmla="val 50000"/>
              <a:gd name="adj2" fmla="val 68750"/>
            </a:avLst>
          </a:prstGeom>
          <a:solidFill>
            <a:schemeClr val="hlink"/>
          </a:solidFill>
          <a:ln w="9525">
            <a:solidFill>
              <a:schemeClr val="tx1"/>
            </a:solidFill>
            <a:miter lim="800000"/>
            <a:headEnd/>
            <a:tailEnd/>
          </a:ln>
          <a:effectLst/>
        </p:spPr>
        <p:txBody>
          <a:bodyPr wrap="none" anchor="ctr">
            <a:spAutoFit/>
          </a:bodyPr>
          <a:lstStyle/>
          <a:p>
            <a:endParaRPr lang="zh-CN" altLang="en-US"/>
          </a:p>
        </p:txBody>
      </p:sp>
      <p:sp>
        <p:nvSpPr>
          <p:cNvPr id="156677" name="Text Box 5"/>
          <p:cNvSpPr txBox="1">
            <a:spLocks noChangeArrowheads="1"/>
          </p:cNvSpPr>
          <p:nvPr/>
        </p:nvSpPr>
        <p:spPr bwMode="auto">
          <a:xfrm>
            <a:off x="250825" y="908050"/>
            <a:ext cx="8686800" cy="1190625"/>
          </a:xfrm>
          <a:prstGeom prst="rect">
            <a:avLst/>
          </a:prstGeom>
          <a:noFill/>
          <a:ln w="9525">
            <a:noFill/>
            <a:miter lim="800000"/>
            <a:headEnd/>
            <a:tailEnd/>
          </a:ln>
          <a:effectLst/>
        </p:spPr>
        <p:txBody>
          <a:bodyPr>
            <a:spAutoFit/>
          </a:bodyPr>
          <a:lstStyle/>
          <a:p>
            <a:r>
              <a:rPr lang="en-US" altLang="zh-CN" sz="3600" b="1">
                <a:solidFill>
                  <a:srgbClr val="A50021"/>
                </a:solidFill>
                <a:ea typeface="楷体_GB2312" pitchFamily="49" charset="-122"/>
              </a:rPr>
              <a:t>(1)</a:t>
            </a:r>
            <a:r>
              <a:rPr lang="en-US" altLang="zh-CN" sz="3600" b="1">
                <a:solidFill>
                  <a:srgbClr val="3333FF"/>
                </a:solidFill>
                <a:ea typeface="楷体_GB2312" pitchFamily="49" charset="-122"/>
              </a:rPr>
              <a:t>LL</a:t>
            </a:r>
            <a:r>
              <a:rPr lang="zh-CN" altLang="en-US" sz="3600" b="1">
                <a:solidFill>
                  <a:srgbClr val="3333FF"/>
                </a:solidFill>
                <a:ea typeface="楷体_GB2312" pitchFamily="49" charset="-122"/>
              </a:rPr>
              <a:t>型旋转</a:t>
            </a:r>
            <a:r>
              <a:rPr lang="en-US" altLang="zh-CN" sz="3600" b="1">
                <a:solidFill>
                  <a:srgbClr val="3333FF"/>
                </a:solidFill>
                <a:ea typeface="楷体_GB2312" pitchFamily="49" charset="-122"/>
              </a:rPr>
              <a:t>:</a:t>
            </a:r>
            <a:r>
              <a:rPr lang="en-US" altLang="zh-CN" sz="3600" b="1">
                <a:solidFill>
                  <a:srgbClr val="A50021"/>
                </a:solidFill>
                <a:ea typeface="楷体_GB2312" pitchFamily="49" charset="-122"/>
              </a:rPr>
              <a:t>  </a:t>
            </a:r>
            <a:r>
              <a:rPr lang="zh-CN" altLang="en-US" sz="3600" b="1">
                <a:solidFill>
                  <a:srgbClr val="3333FF"/>
                </a:solidFill>
                <a:ea typeface="楷体_GB2312" pitchFamily="49" charset="-122"/>
              </a:rPr>
              <a:t>左</a:t>
            </a:r>
            <a:r>
              <a:rPr lang="zh-CN" altLang="en-US" sz="3600" b="1">
                <a:solidFill>
                  <a:srgbClr val="A50021"/>
                </a:solidFill>
                <a:ea typeface="楷体_GB2312" pitchFamily="49" charset="-122"/>
              </a:rPr>
              <a:t>子树的</a:t>
            </a:r>
            <a:r>
              <a:rPr lang="zh-CN" altLang="en-US" sz="3600" b="1">
                <a:solidFill>
                  <a:srgbClr val="3333FF"/>
                </a:solidFill>
                <a:ea typeface="楷体_GB2312" pitchFamily="49" charset="-122"/>
              </a:rPr>
              <a:t>左</a:t>
            </a:r>
            <a:r>
              <a:rPr lang="zh-CN" altLang="en-US" sz="3600" b="1">
                <a:solidFill>
                  <a:srgbClr val="A50021"/>
                </a:solidFill>
                <a:ea typeface="楷体_GB2312" pitchFamily="49" charset="-122"/>
              </a:rPr>
              <a:t>子树上插入结点</a:t>
            </a:r>
          </a:p>
          <a:p>
            <a:r>
              <a:rPr lang="zh-CN" altLang="en-US" sz="3600" b="1">
                <a:solidFill>
                  <a:srgbClr val="A50021"/>
                </a:solidFill>
                <a:ea typeface="楷体_GB2312" pitchFamily="49" charset="-122"/>
              </a:rPr>
              <a:t>              而失去平衡，应进行</a:t>
            </a:r>
            <a:r>
              <a:rPr lang="zh-CN" altLang="en-US" sz="3600" b="1">
                <a:solidFill>
                  <a:srgbClr val="3333FF"/>
                </a:solidFill>
                <a:ea typeface="楷体_GB2312" pitchFamily="49" charset="-122"/>
              </a:rPr>
              <a:t>顺时针旋转</a:t>
            </a:r>
            <a:r>
              <a:rPr lang="zh-CN" altLang="en-US" sz="3600" b="1">
                <a:solidFill>
                  <a:srgbClr val="A50021"/>
                </a:solidFill>
                <a:ea typeface="楷体_GB2312" pitchFamily="49" charset="-122"/>
              </a:rPr>
              <a:t>。</a:t>
            </a:r>
          </a:p>
        </p:txBody>
      </p:sp>
      <p:sp>
        <p:nvSpPr>
          <p:cNvPr id="156678" name="Rectangle 6"/>
          <p:cNvSpPr>
            <a:spLocks noChangeArrowheads="1"/>
          </p:cNvSpPr>
          <p:nvPr/>
        </p:nvSpPr>
        <p:spPr bwMode="auto">
          <a:xfrm>
            <a:off x="179388" y="260350"/>
            <a:ext cx="8964612" cy="641350"/>
          </a:xfrm>
          <a:prstGeom prst="rect">
            <a:avLst/>
          </a:prstGeom>
          <a:noFill/>
          <a:ln w="9525">
            <a:noFill/>
            <a:miter lim="800000"/>
            <a:headEnd/>
            <a:tailEnd/>
          </a:ln>
          <a:effectLst/>
        </p:spPr>
        <p:txBody>
          <a:bodyPr>
            <a:spAutoFit/>
          </a:bodyPr>
          <a:lstStyle/>
          <a:p>
            <a:r>
              <a:rPr lang="zh-CN" altLang="en-US" sz="3600" b="1">
                <a:solidFill>
                  <a:srgbClr val="6600CC"/>
                </a:solidFill>
                <a:ea typeface="楷体_GB2312" pitchFamily="49" charset="-122"/>
              </a:rPr>
              <a:t>平衡化调整的规则可归纳为如下四种情况：</a:t>
            </a:r>
          </a:p>
        </p:txBody>
      </p:sp>
      <p:sp>
        <p:nvSpPr>
          <p:cNvPr id="156679" name="AutoShape 7"/>
          <p:cNvSpPr>
            <a:spLocks noChangeArrowheads="1"/>
          </p:cNvSpPr>
          <p:nvPr/>
        </p:nvSpPr>
        <p:spPr bwMode="auto">
          <a:xfrm>
            <a:off x="2667000" y="3573463"/>
            <a:ext cx="533400" cy="533400"/>
          </a:xfrm>
          <a:prstGeom prst="curvedDownArrow">
            <a:avLst>
              <a:gd name="adj1" fmla="val 20000"/>
              <a:gd name="adj2" fmla="val 40000"/>
              <a:gd name="adj3" fmla="val 33333"/>
            </a:avLst>
          </a:prstGeom>
          <a:solidFill>
            <a:srgbClr val="FF0000"/>
          </a:solidFill>
          <a:ln w="9525">
            <a:solidFill>
              <a:schemeClr val="tx1"/>
            </a:solidFill>
            <a:miter lim="800000"/>
            <a:headEnd/>
            <a:tailEnd/>
          </a:ln>
          <a:effectLst/>
        </p:spPr>
        <p:txBody>
          <a:bodyPr anchor="ctr">
            <a:spAutoFit/>
          </a:bodyPr>
          <a:lstStyle/>
          <a:p>
            <a:endParaRPr lang="zh-CN" altLang="en-US"/>
          </a:p>
        </p:txBody>
      </p:sp>
      <p:grpSp>
        <p:nvGrpSpPr>
          <p:cNvPr id="156680" name="Group 8"/>
          <p:cNvGrpSpPr>
            <a:grpSpLocks/>
          </p:cNvGrpSpPr>
          <p:nvPr/>
        </p:nvGrpSpPr>
        <p:grpSpPr bwMode="auto">
          <a:xfrm>
            <a:off x="990600" y="1992313"/>
            <a:ext cx="2590800" cy="2470150"/>
            <a:chOff x="624" y="2064"/>
            <a:chExt cx="1632" cy="1556"/>
          </a:xfrm>
        </p:grpSpPr>
        <p:grpSp>
          <p:nvGrpSpPr>
            <p:cNvPr id="156681" name="Group 9"/>
            <p:cNvGrpSpPr>
              <a:grpSpLocks/>
            </p:cNvGrpSpPr>
            <p:nvPr/>
          </p:nvGrpSpPr>
          <p:grpSpPr bwMode="auto">
            <a:xfrm>
              <a:off x="624" y="2112"/>
              <a:ext cx="1632" cy="1508"/>
              <a:chOff x="624" y="2112"/>
              <a:chExt cx="1632" cy="1508"/>
            </a:xfrm>
          </p:grpSpPr>
          <p:grpSp>
            <p:nvGrpSpPr>
              <p:cNvPr id="156682" name="Group 10"/>
              <p:cNvGrpSpPr>
                <a:grpSpLocks/>
              </p:cNvGrpSpPr>
              <p:nvPr/>
            </p:nvGrpSpPr>
            <p:grpSpPr bwMode="auto">
              <a:xfrm>
                <a:off x="624" y="2112"/>
                <a:ext cx="1632" cy="1508"/>
                <a:chOff x="768" y="2448"/>
                <a:chExt cx="1632" cy="1508"/>
              </a:xfrm>
            </p:grpSpPr>
            <p:sp>
              <p:nvSpPr>
                <p:cNvPr id="156683" name="Oval 11"/>
                <p:cNvSpPr>
                  <a:spLocks noChangeArrowheads="1"/>
                </p:cNvSpPr>
                <p:nvPr/>
              </p:nvSpPr>
              <p:spPr bwMode="auto">
                <a:xfrm>
                  <a:off x="1065" y="2858"/>
                  <a:ext cx="395" cy="272"/>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B</a:t>
                  </a:r>
                  <a:endParaRPr lang="en-US" altLang="zh-CN" b="1">
                    <a:solidFill>
                      <a:srgbClr val="3333FF"/>
                    </a:solidFill>
                  </a:endParaRPr>
                </a:p>
              </p:txBody>
            </p:sp>
            <p:sp>
              <p:nvSpPr>
                <p:cNvPr id="156684" name="Oval 12"/>
                <p:cNvSpPr>
                  <a:spLocks noChangeArrowheads="1"/>
                </p:cNvSpPr>
                <p:nvPr/>
              </p:nvSpPr>
              <p:spPr bwMode="auto">
                <a:xfrm>
                  <a:off x="1609" y="2448"/>
                  <a:ext cx="395" cy="272"/>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A</a:t>
                  </a:r>
                  <a:endParaRPr lang="en-US" altLang="zh-CN" b="1">
                    <a:solidFill>
                      <a:srgbClr val="3333FF"/>
                    </a:solidFill>
                  </a:endParaRPr>
                </a:p>
              </p:txBody>
            </p:sp>
            <p:sp>
              <p:nvSpPr>
                <p:cNvPr id="156685" name="Line 13"/>
                <p:cNvSpPr>
                  <a:spLocks noChangeShapeType="1"/>
                </p:cNvSpPr>
                <p:nvPr/>
              </p:nvSpPr>
              <p:spPr bwMode="auto">
                <a:xfrm flipV="1">
                  <a:off x="1388" y="2655"/>
                  <a:ext cx="248" cy="226"/>
                </a:xfrm>
                <a:prstGeom prst="line">
                  <a:avLst/>
                </a:prstGeom>
                <a:noFill/>
                <a:ln w="9525">
                  <a:solidFill>
                    <a:schemeClr val="tx1"/>
                  </a:solidFill>
                  <a:round/>
                  <a:headEnd/>
                  <a:tailEnd/>
                </a:ln>
                <a:effectLst/>
              </p:spPr>
              <p:txBody>
                <a:bodyPr/>
                <a:lstStyle/>
                <a:p>
                  <a:endParaRPr lang="zh-CN" altLang="en-US"/>
                </a:p>
              </p:txBody>
            </p:sp>
            <p:sp>
              <p:nvSpPr>
                <p:cNvPr id="156686" name="Line 14"/>
                <p:cNvSpPr>
                  <a:spLocks noChangeShapeType="1"/>
                </p:cNvSpPr>
                <p:nvPr/>
              </p:nvSpPr>
              <p:spPr bwMode="auto">
                <a:xfrm flipV="1">
                  <a:off x="966" y="3124"/>
                  <a:ext cx="198" cy="181"/>
                </a:xfrm>
                <a:prstGeom prst="line">
                  <a:avLst/>
                </a:prstGeom>
                <a:noFill/>
                <a:ln w="9525">
                  <a:solidFill>
                    <a:schemeClr val="tx1"/>
                  </a:solidFill>
                  <a:round/>
                  <a:headEnd/>
                  <a:tailEnd/>
                </a:ln>
                <a:effectLst/>
              </p:spPr>
              <p:txBody>
                <a:bodyPr/>
                <a:lstStyle/>
                <a:p>
                  <a:endParaRPr lang="zh-CN" altLang="en-US"/>
                </a:p>
              </p:txBody>
            </p:sp>
            <p:sp>
              <p:nvSpPr>
                <p:cNvPr id="156687" name="Line 15"/>
                <p:cNvSpPr>
                  <a:spLocks noChangeShapeType="1"/>
                </p:cNvSpPr>
                <p:nvPr/>
              </p:nvSpPr>
              <p:spPr bwMode="auto">
                <a:xfrm>
                  <a:off x="1970" y="2681"/>
                  <a:ext cx="248" cy="226"/>
                </a:xfrm>
                <a:prstGeom prst="line">
                  <a:avLst/>
                </a:prstGeom>
                <a:noFill/>
                <a:ln w="9525">
                  <a:solidFill>
                    <a:schemeClr val="tx1"/>
                  </a:solidFill>
                  <a:round/>
                  <a:headEnd/>
                  <a:tailEnd/>
                </a:ln>
                <a:effectLst/>
              </p:spPr>
              <p:txBody>
                <a:bodyPr/>
                <a:lstStyle/>
                <a:p>
                  <a:endParaRPr lang="zh-CN" altLang="en-US"/>
                </a:p>
              </p:txBody>
            </p:sp>
            <p:sp>
              <p:nvSpPr>
                <p:cNvPr id="156688" name="Text Box 16"/>
                <p:cNvSpPr txBox="1">
                  <a:spLocks noChangeArrowheads="1"/>
                </p:cNvSpPr>
                <p:nvPr/>
              </p:nvSpPr>
              <p:spPr bwMode="auto">
                <a:xfrm>
                  <a:off x="2044" y="2916"/>
                  <a:ext cx="356" cy="352"/>
                </a:xfrm>
                <a:prstGeom prst="rect">
                  <a:avLst/>
                </a:prstGeom>
                <a:solidFill>
                  <a:schemeClr val="accent1"/>
                </a:solidFill>
                <a:ln w="9525">
                  <a:solidFill>
                    <a:schemeClr val="tx1"/>
                  </a:solidFill>
                  <a:miter lim="800000"/>
                  <a:headEnd/>
                  <a:tailEnd/>
                </a:ln>
                <a:effectLst/>
              </p:spPr>
              <p:txBody>
                <a:bodyPr>
                  <a:spAutoFit/>
                </a:bodyPr>
                <a:lstStyle/>
                <a:p>
                  <a:pPr>
                    <a:lnSpc>
                      <a:spcPct val="125000"/>
                    </a:lnSpc>
                  </a:pPr>
                  <a:r>
                    <a:rPr lang="en-US" altLang="zh-CN" b="1">
                      <a:solidFill>
                        <a:srgbClr val="A50021"/>
                      </a:solidFill>
                      <a:ea typeface="楷体_GB2312" pitchFamily="49" charset="-122"/>
                    </a:rPr>
                    <a:t>A</a:t>
                  </a:r>
                  <a:r>
                    <a:rPr lang="en-US" altLang="zh-CN" b="1" baseline="-25000">
                      <a:solidFill>
                        <a:srgbClr val="A50021"/>
                      </a:solidFill>
                      <a:ea typeface="楷体_GB2312" pitchFamily="49" charset="-122"/>
                    </a:rPr>
                    <a:t>R</a:t>
                  </a:r>
                  <a:endParaRPr lang="en-US" altLang="zh-CN" b="1">
                    <a:solidFill>
                      <a:srgbClr val="A50021"/>
                    </a:solidFill>
                    <a:ea typeface="楷体_GB2312" pitchFamily="49" charset="-122"/>
                  </a:endParaRPr>
                </a:p>
              </p:txBody>
            </p:sp>
            <p:sp>
              <p:nvSpPr>
                <p:cNvPr id="156689" name="Text Box 17"/>
                <p:cNvSpPr txBox="1">
                  <a:spLocks noChangeArrowheads="1"/>
                </p:cNvSpPr>
                <p:nvPr/>
              </p:nvSpPr>
              <p:spPr bwMode="auto">
                <a:xfrm>
                  <a:off x="1460" y="3316"/>
                  <a:ext cx="342" cy="352"/>
                </a:xfrm>
                <a:prstGeom prst="rect">
                  <a:avLst/>
                </a:prstGeom>
                <a:solidFill>
                  <a:schemeClr val="accent1"/>
                </a:solidFill>
                <a:ln w="9525">
                  <a:solidFill>
                    <a:schemeClr val="tx1"/>
                  </a:solidFill>
                  <a:miter lim="800000"/>
                  <a:headEnd/>
                  <a:tailEnd/>
                </a:ln>
                <a:effectLst/>
              </p:spPr>
              <p:txBody>
                <a:bodyPr>
                  <a:spAutoFit/>
                </a:bodyPr>
                <a:lstStyle/>
                <a:p>
                  <a:pPr>
                    <a:lnSpc>
                      <a:spcPct val="125000"/>
                    </a:lnSpc>
                  </a:pPr>
                  <a:r>
                    <a:rPr lang="en-US" altLang="zh-CN" b="1">
                      <a:solidFill>
                        <a:srgbClr val="A50021"/>
                      </a:solidFill>
                      <a:ea typeface="楷体_GB2312" pitchFamily="49" charset="-122"/>
                    </a:rPr>
                    <a:t>B</a:t>
                  </a:r>
                  <a:r>
                    <a:rPr lang="en-US" altLang="zh-CN" b="1" baseline="-25000">
                      <a:solidFill>
                        <a:srgbClr val="A50021"/>
                      </a:solidFill>
                      <a:ea typeface="楷体_GB2312" pitchFamily="49" charset="-122"/>
                    </a:rPr>
                    <a:t>R</a:t>
                  </a:r>
                  <a:endParaRPr lang="en-US" altLang="zh-CN" b="1">
                    <a:solidFill>
                      <a:srgbClr val="A50021"/>
                    </a:solidFill>
                    <a:ea typeface="楷体_GB2312" pitchFamily="49" charset="-122"/>
                  </a:endParaRPr>
                </a:p>
              </p:txBody>
            </p:sp>
            <p:sp>
              <p:nvSpPr>
                <p:cNvPr id="156690" name="Text Box 18"/>
                <p:cNvSpPr txBox="1">
                  <a:spLocks noChangeArrowheads="1"/>
                </p:cNvSpPr>
                <p:nvPr/>
              </p:nvSpPr>
              <p:spPr bwMode="auto">
                <a:xfrm>
                  <a:off x="768" y="3316"/>
                  <a:ext cx="335" cy="640"/>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B</a:t>
                  </a:r>
                  <a:r>
                    <a:rPr lang="en-US" altLang="zh-CN" b="1" baseline="-25000">
                      <a:solidFill>
                        <a:srgbClr val="A50021"/>
                      </a:solidFill>
                      <a:ea typeface="楷体_GB2312" pitchFamily="49" charset="-122"/>
                    </a:rPr>
                    <a:t>L</a:t>
                  </a:r>
                </a:p>
                <a:p>
                  <a:pPr>
                    <a:lnSpc>
                      <a:spcPct val="125000"/>
                    </a:lnSpc>
                  </a:pPr>
                  <a:r>
                    <a:rPr lang="zh-CN" altLang="en-US" b="1">
                      <a:solidFill>
                        <a:srgbClr val="A50021"/>
                      </a:solidFill>
                      <a:ea typeface="楷体_GB2312" pitchFamily="49" charset="-122"/>
                    </a:rPr>
                    <a:t>新</a:t>
                  </a:r>
                </a:p>
              </p:txBody>
            </p:sp>
            <p:sp>
              <p:nvSpPr>
                <p:cNvPr id="156691" name="Line 19"/>
                <p:cNvSpPr>
                  <a:spLocks noChangeShapeType="1"/>
                </p:cNvSpPr>
                <p:nvPr/>
              </p:nvSpPr>
              <p:spPr bwMode="auto">
                <a:xfrm>
                  <a:off x="1411" y="3124"/>
                  <a:ext cx="198" cy="181"/>
                </a:xfrm>
                <a:prstGeom prst="line">
                  <a:avLst/>
                </a:prstGeom>
                <a:noFill/>
                <a:ln w="9525">
                  <a:solidFill>
                    <a:schemeClr val="tx1"/>
                  </a:solidFill>
                  <a:round/>
                  <a:headEnd/>
                  <a:tailEnd/>
                </a:ln>
                <a:effectLst/>
              </p:spPr>
              <p:txBody>
                <a:bodyPr/>
                <a:lstStyle/>
                <a:p>
                  <a:endParaRPr lang="zh-CN" altLang="en-US"/>
                </a:p>
              </p:txBody>
            </p:sp>
          </p:grpSp>
          <p:sp>
            <p:nvSpPr>
              <p:cNvPr id="156692" name="Line 20"/>
              <p:cNvSpPr>
                <a:spLocks noChangeShapeType="1"/>
              </p:cNvSpPr>
              <p:nvPr/>
            </p:nvSpPr>
            <p:spPr bwMode="auto">
              <a:xfrm>
                <a:off x="624" y="3312"/>
                <a:ext cx="336" cy="0"/>
              </a:xfrm>
              <a:prstGeom prst="line">
                <a:avLst/>
              </a:prstGeom>
              <a:noFill/>
              <a:ln w="9525">
                <a:solidFill>
                  <a:schemeClr val="tx1"/>
                </a:solidFill>
                <a:round/>
                <a:headEnd/>
                <a:tailEnd/>
              </a:ln>
              <a:effectLst/>
            </p:spPr>
            <p:txBody>
              <a:bodyPr>
                <a:spAutoFit/>
              </a:bodyPr>
              <a:lstStyle/>
              <a:p>
                <a:endParaRPr lang="zh-CN" altLang="en-US"/>
              </a:p>
            </p:txBody>
          </p:sp>
        </p:grpSp>
        <p:sp>
          <p:nvSpPr>
            <p:cNvPr id="156693" name="Rectangle 21"/>
            <p:cNvSpPr>
              <a:spLocks noChangeArrowheads="1"/>
            </p:cNvSpPr>
            <p:nvPr/>
          </p:nvSpPr>
          <p:spPr bwMode="auto">
            <a:xfrm>
              <a:off x="1872" y="2064"/>
              <a:ext cx="212" cy="346"/>
            </a:xfrm>
            <a:prstGeom prst="rect">
              <a:avLst/>
            </a:prstGeom>
            <a:noFill/>
            <a:ln w="9525">
              <a:noFill/>
              <a:miter lim="800000"/>
              <a:headEnd/>
              <a:tailEnd/>
            </a:ln>
            <a:effectLst/>
          </p:spPr>
          <p:txBody>
            <a:bodyPr wrap="none">
              <a:spAutoFit/>
            </a:bodyPr>
            <a:lstStyle/>
            <a:p>
              <a:pPr>
                <a:lnSpc>
                  <a:spcPct val="125000"/>
                </a:lnSpc>
              </a:pPr>
              <a:r>
                <a:rPr lang="en-US" altLang="zh-CN" b="1">
                  <a:solidFill>
                    <a:srgbClr val="3333FF"/>
                  </a:solidFill>
                </a:rPr>
                <a:t>2</a:t>
              </a:r>
            </a:p>
          </p:txBody>
        </p:sp>
        <p:sp>
          <p:nvSpPr>
            <p:cNvPr id="156694" name="Rectangle 22"/>
            <p:cNvSpPr>
              <a:spLocks noChangeArrowheads="1"/>
            </p:cNvSpPr>
            <p:nvPr/>
          </p:nvSpPr>
          <p:spPr bwMode="auto">
            <a:xfrm>
              <a:off x="1296" y="2496"/>
              <a:ext cx="212" cy="346"/>
            </a:xfrm>
            <a:prstGeom prst="rect">
              <a:avLst/>
            </a:prstGeom>
            <a:noFill/>
            <a:ln w="9525">
              <a:noFill/>
              <a:miter lim="800000"/>
              <a:headEnd/>
              <a:tailEnd/>
            </a:ln>
            <a:effectLst/>
          </p:spPr>
          <p:txBody>
            <a:bodyPr wrap="none">
              <a:spAutoFit/>
            </a:bodyPr>
            <a:lstStyle/>
            <a:p>
              <a:pPr>
                <a:lnSpc>
                  <a:spcPct val="125000"/>
                </a:lnSpc>
              </a:pPr>
              <a:r>
                <a:rPr lang="en-US" altLang="zh-CN" b="1">
                  <a:solidFill>
                    <a:srgbClr val="3333FF"/>
                  </a:solidFill>
                </a:rPr>
                <a:t>1</a:t>
              </a:r>
            </a:p>
          </p:txBody>
        </p:sp>
      </p:grpSp>
      <p:grpSp>
        <p:nvGrpSpPr>
          <p:cNvPr id="156695" name="Group 23"/>
          <p:cNvGrpSpPr>
            <a:grpSpLocks/>
          </p:cNvGrpSpPr>
          <p:nvPr/>
        </p:nvGrpSpPr>
        <p:grpSpPr bwMode="auto">
          <a:xfrm>
            <a:off x="5470525" y="1916113"/>
            <a:ext cx="2682875" cy="2089150"/>
            <a:chOff x="3446" y="2016"/>
            <a:chExt cx="1690" cy="1316"/>
          </a:xfrm>
        </p:grpSpPr>
        <p:grpSp>
          <p:nvGrpSpPr>
            <p:cNvPr id="156696" name="Group 24"/>
            <p:cNvGrpSpPr>
              <a:grpSpLocks/>
            </p:cNvGrpSpPr>
            <p:nvPr/>
          </p:nvGrpSpPr>
          <p:grpSpPr bwMode="auto">
            <a:xfrm>
              <a:off x="3446" y="2127"/>
              <a:ext cx="1690" cy="1205"/>
              <a:chOff x="3494" y="2267"/>
              <a:chExt cx="1642" cy="1205"/>
            </a:xfrm>
          </p:grpSpPr>
          <p:sp>
            <p:nvSpPr>
              <p:cNvPr id="156697" name="Oval 25"/>
              <p:cNvSpPr>
                <a:spLocks noChangeArrowheads="1"/>
              </p:cNvSpPr>
              <p:nvPr/>
            </p:nvSpPr>
            <p:spPr bwMode="auto">
              <a:xfrm>
                <a:off x="4464" y="2666"/>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A</a:t>
                </a:r>
                <a:endParaRPr lang="en-US" altLang="zh-CN" b="1">
                  <a:solidFill>
                    <a:srgbClr val="3333FF"/>
                  </a:solidFill>
                </a:endParaRPr>
              </a:p>
            </p:txBody>
          </p:sp>
          <p:sp>
            <p:nvSpPr>
              <p:cNvPr id="156698" name="Oval 26"/>
              <p:cNvSpPr>
                <a:spLocks noChangeArrowheads="1"/>
              </p:cNvSpPr>
              <p:nvPr/>
            </p:nvSpPr>
            <p:spPr bwMode="auto">
              <a:xfrm>
                <a:off x="3962" y="2267"/>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B</a:t>
                </a:r>
                <a:endParaRPr lang="en-US" altLang="zh-CN" b="1">
                  <a:solidFill>
                    <a:srgbClr val="3333FF"/>
                  </a:solidFill>
                </a:endParaRPr>
              </a:p>
            </p:txBody>
          </p:sp>
          <p:sp>
            <p:nvSpPr>
              <p:cNvPr id="156699" name="Line 27"/>
              <p:cNvSpPr>
                <a:spLocks noChangeShapeType="1"/>
              </p:cNvSpPr>
              <p:nvPr/>
            </p:nvSpPr>
            <p:spPr bwMode="auto">
              <a:xfrm flipV="1">
                <a:off x="3685" y="2485"/>
                <a:ext cx="314" cy="321"/>
              </a:xfrm>
              <a:prstGeom prst="line">
                <a:avLst/>
              </a:prstGeom>
              <a:noFill/>
              <a:ln w="9525">
                <a:solidFill>
                  <a:schemeClr val="tx1"/>
                </a:solidFill>
                <a:round/>
                <a:headEnd/>
                <a:tailEnd/>
              </a:ln>
              <a:effectLst/>
            </p:spPr>
            <p:txBody>
              <a:bodyPr/>
              <a:lstStyle/>
              <a:p>
                <a:endParaRPr lang="zh-CN" altLang="en-US"/>
              </a:p>
            </p:txBody>
          </p:sp>
          <p:sp>
            <p:nvSpPr>
              <p:cNvPr id="156700" name="Line 28"/>
              <p:cNvSpPr>
                <a:spLocks noChangeShapeType="1"/>
              </p:cNvSpPr>
              <p:nvPr/>
            </p:nvSpPr>
            <p:spPr bwMode="auto">
              <a:xfrm flipV="1">
                <a:off x="4342" y="2910"/>
                <a:ext cx="192" cy="192"/>
              </a:xfrm>
              <a:prstGeom prst="line">
                <a:avLst/>
              </a:prstGeom>
              <a:noFill/>
              <a:ln w="9525">
                <a:solidFill>
                  <a:schemeClr val="tx1"/>
                </a:solidFill>
                <a:round/>
                <a:headEnd/>
                <a:tailEnd/>
              </a:ln>
              <a:effectLst/>
            </p:spPr>
            <p:txBody>
              <a:bodyPr/>
              <a:lstStyle/>
              <a:p>
                <a:endParaRPr lang="zh-CN" altLang="en-US"/>
              </a:p>
            </p:txBody>
          </p:sp>
          <p:sp>
            <p:nvSpPr>
              <p:cNvPr id="156701" name="Line 29"/>
              <p:cNvSpPr>
                <a:spLocks noChangeShapeType="1"/>
              </p:cNvSpPr>
              <p:nvPr/>
            </p:nvSpPr>
            <p:spPr bwMode="auto">
              <a:xfrm>
                <a:off x="4309" y="2474"/>
                <a:ext cx="240" cy="240"/>
              </a:xfrm>
              <a:prstGeom prst="line">
                <a:avLst/>
              </a:prstGeom>
              <a:noFill/>
              <a:ln w="9525">
                <a:solidFill>
                  <a:schemeClr val="tx1"/>
                </a:solidFill>
                <a:round/>
                <a:headEnd/>
                <a:tailEnd/>
              </a:ln>
              <a:effectLst/>
            </p:spPr>
            <p:txBody>
              <a:bodyPr/>
              <a:lstStyle/>
              <a:p>
                <a:endParaRPr lang="zh-CN" altLang="en-US"/>
              </a:p>
            </p:txBody>
          </p:sp>
          <p:sp>
            <p:nvSpPr>
              <p:cNvPr id="156702" name="Text Box 30"/>
              <p:cNvSpPr txBox="1">
                <a:spLocks noChangeArrowheads="1"/>
              </p:cNvSpPr>
              <p:nvPr/>
            </p:nvSpPr>
            <p:spPr bwMode="auto">
              <a:xfrm>
                <a:off x="4790" y="3120"/>
                <a:ext cx="346" cy="352"/>
              </a:xfrm>
              <a:prstGeom prst="rect">
                <a:avLst/>
              </a:prstGeom>
              <a:solidFill>
                <a:schemeClr val="accent1"/>
              </a:solidFill>
              <a:ln w="9525">
                <a:solidFill>
                  <a:schemeClr val="tx1"/>
                </a:solidFill>
                <a:miter lim="800000"/>
                <a:headEnd/>
                <a:tailEnd/>
              </a:ln>
              <a:effectLst/>
            </p:spPr>
            <p:txBody>
              <a:bodyPr>
                <a:spAutoFit/>
              </a:bodyPr>
              <a:lstStyle/>
              <a:p>
                <a:pPr>
                  <a:lnSpc>
                    <a:spcPct val="125000"/>
                  </a:lnSpc>
                </a:pPr>
                <a:r>
                  <a:rPr lang="en-US" altLang="zh-CN" b="1">
                    <a:solidFill>
                      <a:srgbClr val="A50021"/>
                    </a:solidFill>
                    <a:ea typeface="楷体_GB2312" pitchFamily="49" charset="-122"/>
                  </a:rPr>
                  <a:t>A</a:t>
                </a:r>
                <a:r>
                  <a:rPr lang="en-US" altLang="zh-CN" b="1" baseline="-25000">
                    <a:solidFill>
                      <a:srgbClr val="A50021"/>
                    </a:solidFill>
                    <a:ea typeface="楷体_GB2312" pitchFamily="49" charset="-122"/>
                  </a:rPr>
                  <a:t>R</a:t>
                </a:r>
                <a:endParaRPr lang="en-US" altLang="zh-CN" b="1">
                  <a:solidFill>
                    <a:srgbClr val="A50021"/>
                  </a:solidFill>
                  <a:ea typeface="楷体_GB2312" pitchFamily="49" charset="-122"/>
                </a:endParaRPr>
              </a:p>
            </p:txBody>
          </p:sp>
          <p:sp>
            <p:nvSpPr>
              <p:cNvPr id="156703" name="Text Box 31"/>
              <p:cNvSpPr txBox="1">
                <a:spLocks noChangeArrowheads="1"/>
              </p:cNvSpPr>
              <p:nvPr/>
            </p:nvSpPr>
            <p:spPr bwMode="auto">
              <a:xfrm>
                <a:off x="4128" y="3113"/>
                <a:ext cx="333" cy="352"/>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B</a:t>
                </a:r>
                <a:r>
                  <a:rPr lang="en-US" altLang="zh-CN" b="1" baseline="-25000">
                    <a:solidFill>
                      <a:srgbClr val="A50021"/>
                    </a:solidFill>
                    <a:ea typeface="楷体_GB2312" pitchFamily="49" charset="-122"/>
                  </a:rPr>
                  <a:t>R</a:t>
                </a:r>
                <a:endParaRPr lang="en-US" altLang="zh-CN" b="1">
                  <a:solidFill>
                    <a:srgbClr val="A50021"/>
                  </a:solidFill>
                  <a:ea typeface="楷体_GB2312" pitchFamily="49" charset="-122"/>
                </a:endParaRPr>
              </a:p>
            </p:txBody>
          </p:sp>
          <p:sp>
            <p:nvSpPr>
              <p:cNvPr id="156704" name="Text Box 32"/>
              <p:cNvSpPr txBox="1">
                <a:spLocks noChangeArrowheads="1"/>
              </p:cNvSpPr>
              <p:nvPr/>
            </p:nvSpPr>
            <p:spPr bwMode="auto">
              <a:xfrm>
                <a:off x="3494" y="2816"/>
                <a:ext cx="325" cy="640"/>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B</a:t>
                </a:r>
                <a:r>
                  <a:rPr lang="en-US" altLang="zh-CN" b="1" baseline="-25000">
                    <a:solidFill>
                      <a:srgbClr val="A50021"/>
                    </a:solidFill>
                    <a:ea typeface="楷体_GB2312" pitchFamily="49" charset="-122"/>
                  </a:rPr>
                  <a:t>L</a:t>
                </a:r>
              </a:p>
              <a:p>
                <a:pPr>
                  <a:lnSpc>
                    <a:spcPct val="125000"/>
                  </a:lnSpc>
                </a:pPr>
                <a:r>
                  <a:rPr lang="zh-CN" altLang="en-US" b="1">
                    <a:solidFill>
                      <a:srgbClr val="A50021"/>
                    </a:solidFill>
                    <a:ea typeface="楷体_GB2312" pitchFamily="49" charset="-122"/>
                  </a:rPr>
                  <a:t>新</a:t>
                </a:r>
              </a:p>
            </p:txBody>
          </p:sp>
          <p:sp>
            <p:nvSpPr>
              <p:cNvPr id="156705" name="Line 33"/>
              <p:cNvSpPr>
                <a:spLocks noChangeShapeType="1"/>
              </p:cNvSpPr>
              <p:nvPr/>
            </p:nvSpPr>
            <p:spPr bwMode="auto">
              <a:xfrm>
                <a:off x="4800" y="2928"/>
                <a:ext cx="192" cy="192"/>
              </a:xfrm>
              <a:prstGeom prst="line">
                <a:avLst/>
              </a:prstGeom>
              <a:noFill/>
              <a:ln w="9525">
                <a:solidFill>
                  <a:schemeClr val="tx1"/>
                </a:solidFill>
                <a:round/>
                <a:headEnd/>
                <a:tailEnd/>
              </a:ln>
              <a:effectLst/>
            </p:spPr>
            <p:txBody>
              <a:bodyPr/>
              <a:lstStyle/>
              <a:p>
                <a:endParaRPr lang="zh-CN" altLang="en-US"/>
              </a:p>
            </p:txBody>
          </p:sp>
        </p:grpSp>
        <p:sp>
          <p:nvSpPr>
            <p:cNvPr id="156706" name="Line 34"/>
            <p:cNvSpPr>
              <a:spLocks noChangeShapeType="1"/>
            </p:cNvSpPr>
            <p:nvPr/>
          </p:nvSpPr>
          <p:spPr bwMode="auto">
            <a:xfrm>
              <a:off x="3456" y="3024"/>
              <a:ext cx="336" cy="0"/>
            </a:xfrm>
            <a:prstGeom prst="line">
              <a:avLst/>
            </a:prstGeom>
            <a:noFill/>
            <a:ln w="9525">
              <a:solidFill>
                <a:schemeClr val="tx1"/>
              </a:solidFill>
              <a:round/>
              <a:headEnd/>
              <a:tailEnd/>
            </a:ln>
            <a:effectLst/>
          </p:spPr>
          <p:txBody>
            <a:bodyPr wrap="none">
              <a:spAutoFit/>
            </a:bodyPr>
            <a:lstStyle/>
            <a:p>
              <a:endParaRPr lang="zh-CN" altLang="en-US"/>
            </a:p>
          </p:txBody>
        </p:sp>
        <p:sp>
          <p:nvSpPr>
            <p:cNvPr id="156707" name="Rectangle 35"/>
            <p:cNvSpPr>
              <a:spLocks noChangeArrowheads="1"/>
            </p:cNvSpPr>
            <p:nvPr/>
          </p:nvSpPr>
          <p:spPr bwMode="auto">
            <a:xfrm>
              <a:off x="4320" y="2016"/>
              <a:ext cx="212" cy="346"/>
            </a:xfrm>
            <a:prstGeom prst="rect">
              <a:avLst/>
            </a:prstGeom>
            <a:noFill/>
            <a:ln w="9525">
              <a:noFill/>
              <a:miter lim="800000"/>
              <a:headEnd/>
              <a:tailEnd/>
            </a:ln>
            <a:effectLst/>
          </p:spPr>
          <p:txBody>
            <a:bodyPr wrap="none">
              <a:spAutoFit/>
            </a:bodyPr>
            <a:lstStyle/>
            <a:p>
              <a:pPr>
                <a:lnSpc>
                  <a:spcPct val="125000"/>
                </a:lnSpc>
              </a:pPr>
              <a:r>
                <a:rPr lang="en-US" altLang="zh-CN" b="1">
                  <a:solidFill>
                    <a:srgbClr val="3333FF"/>
                  </a:solidFill>
                </a:rPr>
                <a:t>0</a:t>
              </a:r>
            </a:p>
          </p:txBody>
        </p:sp>
        <p:sp>
          <p:nvSpPr>
            <p:cNvPr id="156708" name="Rectangle 36"/>
            <p:cNvSpPr>
              <a:spLocks noChangeArrowheads="1"/>
            </p:cNvSpPr>
            <p:nvPr/>
          </p:nvSpPr>
          <p:spPr bwMode="auto">
            <a:xfrm>
              <a:off x="4828" y="2448"/>
              <a:ext cx="212" cy="346"/>
            </a:xfrm>
            <a:prstGeom prst="rect">
              <a:avLst/>
            </a:prstGeom>
            <a:noFill/>
            <a:ln w="9525">
              <a:noFill/>
              <a:miter lim="800000"/>
              <a:headEnd/>
              <a:tailEnd/>
            </a:ln>
            <a:effectLst/>
          </p:spPr>
          <p:txBody>
            <a:bodyPr wrap="none">
              <a:spAutoFit/>
            </a:bodyPr>
            <a:lstStyle/>
            <a:p>
              <a:pPr>
                <a:lnSpc>
                  <a:spcPct val="125000"/>
                </a:lnSpc>
              </a:pPr>
              <a:r>
                <a:rPr lang="en-US" altLang="zh-CN" b="1">
                  <a:solidFill>
                    <a:srgbClr val="3333FF"/>
                  </a:solidFill>
                </a:rPr>
                <a:t>0</a:t>
              </a:r>
            </a:p>
          </p:txBody>
        </p:sp>
      </p:grpSp>
      <p:sp>
        <p:nvSpPr>
          <p:cNvPr id="156709" name="Rectangle 37"/>
          <p:cNvSpPr>
            <a:spLocks noChangeArrowheads="1"/>
          </p:cNvSpPr>
          <p:nvPr/>
        </p:nvSpPr>
        <p:spPr bwMode="auto">
          <a:xfrm>
            <a:off x="460375" y="4533900"/>
            <a:ext cx="7499350" cy="579438"/>
          </a:xfrm>
          <a:prstGeom prst="rect">
            <a:avLst/>
          </a:prstGeom>
          <a:noFill/>
          <a:ln w="9525">
            <a:noFill/>
            <a:miter lim="800000"/>
            <a:headEnd/>
            <a:tailEnd/>
          </a:ln>
          <a:effectLst/>
        </p:spPr>
        <p:txBody>
          <a:bodyPr wrap="none">
            <a:spAutoFit/>
          </a:bodyPr>
          <a:lstStyle/>
          <a:p>
            <a:r>
              <a:rPr lang="en-US" altLang="zh-CN" sz="3200" b="1">
                <a:solidFill>
                  <a:srgbClr val="3333CC"/>
                </a:solidFill>
                <a:latin typeface="楷体_GB2312" pitchFamily="49" charset="-122"/>
                <a:ea typeface="楷体_GB2312" pitchFamily="49" charset="-122"/>
              </a:rPr>
              <a:t>LL</a:t>
            </a:r>
            <a:r>
              <a:rPr lang="zh-CN" altLang="en-US" sz="3200" b="1">
                <a:solidFill>
                  <a:srgbClr val="3333CC"/>
                </a:solidFill>
                <a:latin typeface="楷体_GB2312" pitchFamily="49" charset="-122"/>
                <a:ea typeface="楷体_GB2312" pitchFamily="49" charset="-122"/>
              </a:rPr>
              <a:t>型失衡的特点是：</a:t>
            </a:r>
            <a:r>
              <a:rPr lang="en-US" altLang="zh-CN" sz="3200" b="1">
                <a:solidFill>
                  <a:srgbClr val="3333CC"/>
                </a:solidFill>
                <a:latin typeface="楷体_GB2312" pitchFamily="49" charset="-122"/>
                <a:ea typeface="楷体_GB2312" pitchFamily="49" charset="-122"/>
              </a:rPr>
              <a:t>A-&gt;bf=2</a:t>
            </a:r>
            <a:r>
              <a:rPr lang="zh-CN" altLang="en-US" sz="3200" b="1">
                <a:solidFill>
                  <a:srgbClr val="3333CC"/>
                </a:solidFill>
                <a:latin typeface="楷体_GB2312" pitchFamily="49" charset="-122"/>
                <a:ea typeface="楷体_GB2312" pitchFamily="49" charset="-122"/>
              </a:rPr>
              <a:t>，</a:t>
            </a:r>
            <a:r>
              <a:rPr lang="en-US" altLang="zh-CN" sz="3200" b="1">
                <a:solidFill>
                  <a:srgbClr val="3333CC"/>
                </a:solidFill>
                <a:latin typeface="楷体_GB2312" pitchFamily="49" charset="-122"/>
                <a:ea typeface="楷体_GB2312" pitchFamily="49" charset="-122"/>
              </a:rPr>
              <a:t>B-&gt;bf=1</a:t>
            </a:r>
            <a:r>
              <a:rPr lang="zh-CN" altLang="en-US" sz="3200" b="1">
                <a:solidFill>
                  <a:srgbClr val="3333CC"/>
                </a:solidFill>
                <a:latin typeface="楷体_GB2312" pitchFamily="49" charset="-122"/>
                <a:ea typeface="楷体_GB2312" pitchFamily="49" charset="-122"/>
              </a:rPr>
              <a:t>。</a:t>
            </a:r>
          </a:p>
        </p:txBody>
      </p:sp>
      <p:sp>
        <p:nvSpPr>
          <p:cNvPr id="156711" name="Text Box 39"/>
          <p:cNvSpPr txBox="1">
            <a:spLocks noChangeArrowheads="1"/>
          </p:cNvSpPr>
          <p:nvPr/>
        </p:nvSpPr>
        <p:spPr bwMode="auto">
          <a:xfrm>
            <a:off x="468313" y="5084763"/>
            <a:ext cx="7848600" cy="1800225"/>
          </a:xfrm>
          <a:prstGeom prst="rect">
            <a:avLst/>
          </a:prstGeom>
          <a:noFill/>
          <a:ln w="9525">
            <a:noFill/>
            <a:miter lim="800000"/>
            <a:headEnd/>
            <a:tailEnd/>
          </a:ln>
          <a:effectLst/>
        </p:spPr>
        <p:txBody>
          <a:bodyPr>
            <a:spAutoFit/>
          </a:bodyPr>
          <a:lstStyle/>
          <a:p>
            <a:r>
              <a:rPr lang="zh-CN" altLang="en-US" sz="2800" b="1">
                <a:solidFill>
                  <a:srgbClr val="800000"/>
                </a:solidFill>
              </a:rPr>
              <a:t>操作：</a:t>
            </a:r>
            <a:r>
              <a:rPr lang="en-US" altLang="zh-CN" sz="2800" b="1">
                <a:solidFill>
                  <a:srgbClr val="800000"/>
                </a:solidFill>
              </a:rPr>
              <a:t>B=A-&gt;lchild</a:t>
            </a:r>
            <a:r>
              <a:rPr lang="zh-CN" altLang="en-US" sz="2800" b="1">
                <a:solidFill>
                  <a:srgbClr val="800000"/>
                </a:solidFill>
              </a:rPr>
              <a:t>； </a:t>
            </a:r>
            <a:r>
              <a:rPr lang="en-US" altLang="zh-CN" sz="2800" b="1">
                <a:solidFill>
                  <a:srgbClr val="800000"/>
                </a:solidFill>
              </a:rPr>
              <a:t>A-&gt;lchild=B-&gt;rchild</a:t>
            </a:r>
            <a:r>
              <a:rPr lang="zh-CN" altLang="en-US" sz="2800" b="1">
                <a:solidFill>
                  <a:srgbClr val="800000"/>
                </a:solidFill>
              </a:rPr>
              <a:t>；    </a:t>
            </a:r>
          </a:p>
          <a:p>
            <a:pPr algn="just"/>
            <a:r>
              <a:rPr lang="zh-CN" altLang="en-US" sz="2800" b="1">
                <a:solidFill>
                  <a:srgbClr val="800000"/>
                </a:solidFill>
              </a:rPr>
              <a:t>            </a:t>
            </a:r>
            <a:r>
              <a:rPr lang="en-US" altLang="zh-CN" sz="2800" b="1">
                <a:solidFill>
                  <a:srgbClr val="800000"/>
                </a:solidFill>
              </a:rPr>
              <a:t>B-&gt;rchild=A</a:t>
            </a:r>
            <a:r>
              <a:rPr lang="zh-CN" altLang="en-US" sz="2800" b="1">
                <a:solidFill>
                  <a:srgbClr val="800000"/>
                </a:solidFill>
              </a:rPr>
              <a:t>；  </a:t>
            </a:r>
            <a:r>
              <a:rPr lang="en-US" altLang="zh-CN" sz="2800" b="1">
                <a:solidFill>
                  <a:srgbClr val="800000"/>
                </a:solidFill>
              </a:rPr>
              <a:t>A</a:t>
            </a:r>
            <a:r>
              <a:rPr lang="en-US" altLang="zh-CN" sz="2800" b="1">
                <a:solidFill>
                  <a:srgbClr val="800000"/>
                </a:solidFill>
                <a:latin typeface="宋体" pitchFamily="2" charset="-122"/>
              </a:rPr>
              <a:t>-&gt;bf</a:t>
            </a:r>
            <a:r>
              <a:rPr lang="en-US" altLang="zh-CN" sz="2800" b="1">
                <a:solidFill>
                  <a:srgbClr val="800000"/>
                </a:solidFill>
              </a:rPr>
              <a:t>=0</a:t>
            </a:r>
            <a:r>
              <a:rPr lang="zh-CN" altLang="en-US" sz="2800" b="1">
                <a:solidFill>
                  <a:srgbClr val="800000"/>
                </a:solidFill>
                <a:latin typeface="宋体" pitchFamily="2" charset="-122"/>
              </a:rPr>
              <a:t>；</a:t>
            </a:r>
            <a:r>
              <a:rPr lang="zh-CN" altLang="en-US" sz="2800" b="1">
                <a:solidFill>
                  <a:srgbClr val="800000"/>
                </a:solidFill>
              </a:rPr>
              <a:t>  </a:t>
            </a:r>
            <a:r>
              <a:rPr lang="en-US" altLang="zh-CN" sz="2800" b="1">
                <a:solidFill>
                  <a:srgbClr val="800000"/>
                </a:solidFill>
              </a:rPr>
              <a:t>B</a:t>
            </a:r>
            <a:r>
              <a:rPr lang="en-US" altLang="zh-CN" sz="2800" b="1">
                <a:solidFill>
                  <a:srgbClr val="800000"/>
                </a:solidFill>
                <a:latin typeface="宋体" pitchFamily="2" charset="-122"/>
              </a:rPr>
              <a:t>-&gt;bf=0</a:t>
            </a:r>
            <a:r>
              <a:rPr lang="zh-CN" altLang="en-US" sz="2800" b="1">
                <a:solidFill>
                  <a:srgbClr val="800000"/>
                </a:solidFill>
                <a:latin typeface="宋体" pitchFamily="2" charset="-122"/>
              </a:rPr>
              <a:t>；</a:t>
            </a:r>
          </a:p>
          <a:p>
            <a:r>
              <a:rPr lang="zh-CN" altLang="en-US" sz="2800" b="1">
                <a:solidFill>
                  <a:srgbClr val="800000"/>
                </a:solidFill>
              </a:rPr>
              <a:t>            </a:t>
            </a:r>
            <a:r>
              <a:rPr lang="en-US" altLang="zh-CN" sz="2800" b="1">
                <a:solidFill>
                  <a:srgbClr val="3333CC"/>
                </a:solidFill>
              </a:rPr>
              <a:t>if  (A=FA-&gt;lchild)    FA-&gt;lchild=B</a:t>
            </a:r>
          </a:p>
          <a:p>
            <a:r>
              <a:rPr lang="en-US" altLang="zh-CN" sz="2800" b="1">
                <a:solidFill>
                  <a:srgbClr val="3333CC"/>
                </a:solidFill>
              </a:rPr>
              <a:t>                        else  FA-&gt;rchild=B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8"/>
                                        </p:tgtEl>
                                        <p:attrNameLst>
                                          <p:attrName>style.visibility</p:attrName>
                                        </p:attrNameLst>
                                      </p:cBhvr>
                                      <p:to>
                                        <p:strVal val="visible"/>
                                      </p:to>
                                    </p:set>
                                    <p:anim calcmode="lin" valueType="num">
                                      <p:cBhvr additive="base">
                                        <p:cTn id="7" dur="500" fill="hold"/>
                                        <p:tgtEl>
                                          <p:spTgt spid="156678"/>
                                        </p:tgtEl>
                                        <p:attrNameLst>
                                          <p:attrName>ppt_x</p:attrName>
                                        </p:attrNameLst>
                                      </p:cBhvr>
                                      <p:tavLst>
                                        <p:tav tm="0">
                                          <p:val>
                                            <p:strVal val="0-#ppt_w/2"/>
                                          </p:val>
                                        </p:tav>
                                        <p:tav tm="100000">
                                          <p:val>
                                            <p:strVal val="#ppt_x"/>
                                          </p:val>
                                        </p:tav>
                                      </p:tavLst>
                                    </p:anim>
                                    <p:anim calcmode="lin" valueType="num">
                                      <p:cBhvr additive="base">
                                        <p:cTn id="8" dur="500" fill="hold"/>
                                        <p:tgtEl>
                                          <p:spTgt spid="1566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6677"/>
                                        </p:tgtEl>
                                        <p:attrNameLst>
                                          <p:attrName>style.visibility</p:attrName>
                                        </p:attrNameLst>
                                      </p:cBhvr>
                                      <p:to>
                                        <p:strVal val="visible"/>
                                      </p:to>
                                    </p:set>
                                    <p:anim calcmode="lin" valueType="num">
                                      <p:cBhvr additive="base">
                                        <p:cTn id="13" dur="500" fill="hold"/>
                                        <p:tgtEl>
                                          <p:spTgt spid="156677"/>
                                        </p:tgtEl>
                                        <p:attrNameLst>
                                          <p:attrName>ppt_x</p:attrName>
                                        </p:attrNameLst>
                                      </p:cBhvr>
                                      <p:tavLst>
                                        <p:tav tm="0">
                                          <p:val>
                                            <p:strVal val="0-#ppt_w/2"/>
                                          </p:val>
                                        </p:tav>
                                        <p:tav tm="100000">
                                          <p:val>
                                            <p:strVal val="#ppt_x"/>
                                          </p:val>
                                        </p:tav>
                                      </p:tavLst>
                                    </p:anim>
                                    <p:anim calcmode="lin" valueType="num">
                                      <p:cBhvr additive="base">
                                        <p:cTn id="14" dur="500" fill="hold"/>
                                        <p:tgtEl>
                                          <p:spTgt spid="1566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6680"/>
                                        </p:tgtEl>
                                        <p:attrNameLst>
                                          <p:attrName>style.visibility</p:attrName>
                                        </p:attrNameLst>
                                      </p:cBhvr>
                                      <p:to>
                                        <p:strVal val="visible"/>
                                      </p:to>
                                    </p:set>
                                    <p:anim calcmode="lin" valueType="num">
                                      <p:cBhvr additive="base">
                                        <p:cTn id="19" dur="500" fill="hold"/>
                                        <p:tgtEl>
                                          <p:spTgt spid="156680"/>
                                        </p:tgtEl>
                                        <p:attrNameLst>
                                          <p:attrName>ppt_x</p:attrName>
                                        </p:attrNameLst>
                                      </p:cBhvr>
                                      <p:tavLst>
                                        <p:tav tm="0">
                                          <p:val>
                                            <p:strVal val="0-#ppt_w/2"/>
                                          </p:val>
                                        </p:tav>
                                        <p:tav tm="100000">
                                          <p:val>
                                            <p:strVal val="#ppt_x"/>
                                          </p:val>
                                        </p:tav>
                                      </p:tavLst>
                                    </p:anim>
                                    <p:anim calcmode="lin" valueType="num">
                                      <p:cBhvr additive="base">
                                        <p:cTn id="20" dur="500" fill="hold"/>
                                        <p:tgtEl>
                                          <p:spTgt spid="15668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156679"/>
                                        </p:tgtEl>
                                        <p:attrNameLst>
                                          <p:attrName>style.visibility</p:attrName>
                                        </p:attrNameLst>
                                      </p:cBhvr>
                                      <p:to>
                                        <p:strVal val="visible"/>
                                      </p:to>
                                    </p:set>
                                    <p:anim calcmode="lin" valueType="num">
                                      <p:cBhvr>
                                        <p:cTn id="25" dur="500" fill="hold"/>
                                        <p:tgtEl>
                                          <p:spTgt spid="156679"/>
                                        </p:tgtEl>
                                        <p:attrNameLst>
                                          <p:attrName>ppt_x</p:attrName>
                                        </p:attrNameLst>
                                      </p:cBhvr>
                                      <p:tavLst>
                                        <p:tav tm="0">
                                          <p:val>
                                            <p:strVal val="#ppt_x-#ppt_w/2"/>
                                          </p:val>
                                        </p:tav>
                                        <p:tav tm="100000">
                                          <p:val>
                                            <p:strVal val="#ppt_x"/>
                                          </p:val>
                                        </p:tav>
                                      </p:tavLst>
                                    </p:anim>
                                    <p:anim calcmode="lin" valueType="num">
                                      <p:cBhvr>
                                        <p:cTn id="26" dur="500" fill="hold"/>
                                        <p:tgtEl>
                                          <p:spTgt spid="156679"/>
                                        </p:tgtEl>
                                        <p:attrNameLst>
                                          <p:attrName>ppt_y</p:attrName>
                                        </p:attrNameLst>
                                      </p:cBhvr>
                                      <p:tavLst>
                                        <p:tav tm="0">
                                          <p:val>
                                            <p:strVal val="#ppt_y"/>
                                          </p:val>
                                        </p:tav>
                                        <p:tav tm="100000">
                                          <p:val>
                                            <p:strVal val="#ppt_y"/>
                                          </p:val>
                                        </p:tav>
                                      </p:tavLst>
                                    </p:anim>
                                    <p:anim calcmode="lin" valueType="num">
                                      <p:cBhvr>
                                        <p:cTn id="27" dur="500" fill="hold"/>
                                        <p:tgtEl>
                                          <p:spTgt spid="156679"/>
                                        </p:tgtEl>
                                        <p:attrNameLst>
                                          <p:attrName>ppt_w</p:attrName>
                                        </p:attrNameLst>
                                      </p:cBhvr>
                                      <p:tavLst>
                                        <p:tav tm="0">
                                          <p:val>
                                            <p:fltVal val="0"/>
                                          </p:val>
                                        </p:tav>
                                        <p:tav tm="100000">
                                          <p:val>
                                            <p:strVal val="#ppt_w"/>
                                          </p:val>
                                        </p:tav>
                                      </p:tavLst>
                                    </p:anim>
                                    <p:anim calcmode="lin" valueType="num">
                                      <p:cBhvr>
                                        <p:cTn id="28" dur="500" fill="hold"/>
                                        <p:tgtEl>
                                          <p:spTgt spid="156679"/>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56676"/>
                                        </p:tgtEl>
                                        <p:attrNameLst>
                                          <p:attrName>style.visibility</p:attrName>
                                        </p:attrNameLst>
                                      </p:cBhvr>
                                      <p:to>
                                        <p:strVal val="visible"/>
                                      </p:to>
                                    </p:set>
                                    <p:animEffect transition="in" filter="barn(outVertical)">
                                      <p:cBhvr>
                                        <p:cTn id="33" dur="500"/>
                                        <p:tgtEl>
                                          <p:spTgt spid="15667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156695"/>
                                        </p:tgtEl>
                                        <p:attrNameLst>
                                          <p:attrName>style.visibility</p:attrName>
                                        </p:attrNameLst>
                                      </p:cBhvr>
                                      <p:to>
                                        <p:strVal val="visible"/>
                                      </p:to>
                                    </p:set>
                                    <p:anim calcmode="lin" valueType="num">
                                      <p:cBhvr additive="base">
                                        <p:cTn id="38" dur="500" fill="hold"/>
                                        <p:tgtEl>
                                          <p:spTgt spid="156695"/>
                                        </p:tgtEl>
                                        <p:attrNameLst>
                                          <p:attrName>ppt_x</p:attrName>
                                        </p:attrNameLst>
                                      </p:cBhvr>
                                      <p:tavLst>
                                        <p:tav tm="0">
                                          <p:val>
                                            <p:strVal val="1+#ppt_w/2"/>
                                          </p:val>
                                        </p:tav>
                                        <p:tav tm="100000">
                                          <p:val>
                                            <p:strVal val="#ppt_x"/>
                                          </p:val>
                                        </p:tav>
                                      </p:tavLst>
                                    </p:anim>
                                    <p:anim calcmode="lin" valueType="num">
                                      <p:cBhvr additive="base">
                                        <p:cTn id="39" dur="500" fill="hold"/>
                                        <p:tgtEl>
                                          <p:spTgt spid="156695"/>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56709"/>
                                        </p:tgtEl>
                                        <p:attrNameLst>
                                          <p:attrName>style.visibility</p:attrName>
                                        </p:attrNameLst>
                                      </p:cBhvr>
                                      <p:to>
                                        <p:strVal val="visible"/>
                                      </p:to>
                                    </p:set>
                                    <p:anim calcmode="lin" valueType="num">
                                      <p:cBhvr additive="base">
                                        <p:cTn id="44" dur="500" fill="hold"/>
                                        <p:tgtEl>
                                          <p:spTgt spid="156709"/>
                                        </p:tgtEl>
                                        <p:attrNameLst>
                                          <p:attrName>ppt_x</p:attrName>
                                        </p:attrNameLst>
                                      </p:cBhvr>
                                      <p:tavLst>
                                        <p:tav tm="0">
                                          <p:val>
                                            <p:strVal val="0-#ppt_w/2"/>
                                          </p:val>
                                        </p:tav>
                                        <p:tav tm="100000">
                                          <p:val>
                                            <p:strVal val="#ppt_x"/>
                                          </p:val>
                                        </p:tav>
                                      </p:tavLst>
                                    </p:anim>
                                    <p:anim calcmode="lin" valueType="num">
                                      <p:cBhvr additive="base">
                                        <p:cTn id="45" dur="500" fill="hold"/>
                                        <p:tgtEl>
                                          <p:spTgt spid="156709"/>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56711"/>
                                        </p:tgtEl>
                                        <p:attrNameLst>
                                          <p:attrName>style.visibility</p:attrName>
                                        </p:attrNameLst>
                                      </p:cBhvr>
                                      <p:to>
                                        <p:strVal val="visible"/>
                                      </p:to>
                                    </p:set>
                                    <p:anim calcmode="lin" valueType="num">
                                      <p:cBhvr additive="base">
                                        <p:cTn id="50" dur="500" fill="hold"/>
                                        <p:tgtEl>
                                          <p:spTgt spid="156711"/>
                                        </p:tgtEl>
                                        <p:attrNameLst>
                                          <p:attrName>ppt_x</p:attrName>
                                        </p:attrNameLst>
                                      </p:cBhvr>
                                      <p:tavLst>
                                        <p:tav tm="0">
                                          <p:val>
                                            <p:strVal val="0-#ppt_w/2"/>
                                          </p:val>
                                        </p:tav>
                                        <p:tav tm="100000">
                                          <p:val>
                                            <p:strVal val="#ppt_x"/>
                                          </p:val>
                                        </p:tav>
                                      </p:tavLst>
                                    </p:anim>
                                    <p:anim calcmode="lin" valueType="num">
                                      <p:cBhvr additive="base">
                                        <p:cTn id="51" dur="500" fill="hold"/>
                                        <p:tgtEl>
                                          <p:spTgt spid="1567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nimBg="1"/>
      <p:bldP spid="156677" grpId="0" autoUpdateAnimBg="0"/>
      <p:bldP spid="156678" grpId="0" autoUpdateAnimBg="0"/>
      <p:bldP spid="156679" grpId="0" animBg="1"/>
      <p:bldP spid="156709" grpId="0" autoUpdateAnimBg="0"/>
      <p:bldP spid="156711"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228600" y="188913"/>
            <a:ext cx="7772400" cy="838200"/>
          </a:xfrm>
        </p:spPr>
        <p:txBody>
          <a:bodyPr/>
          <a:lstStyle/>
          <a:p>
            <a:r>
              <a:rPr lang="en-US" altLang="zh-CN" sz="3600">
                <a:solidFill>
                  <a:srgbClr val="A50021"/>
                </a:solidFill>
              </a:rPr>
              <a:t>(2)</a:t>
            </a:r>
            <a:r>
              <a:rPr lang="en-US" altLang="zh-CN" sz="3600">
                <a:solidFill>
                  <a:srgbClr val="3333FF"/>
                </a:solidFill>
              </a:rPr>
              <a:t>RR</a:t>
            </a:r>
            <a:r>
              <a:rPr lang="zh-CN" altLang="en-US" sz="3600">
                <a:solidFill>
                  <a:srgbClr val="3333FF"/>
                </a:solidFill>
              </a:rPr>
              <a:t>型旋转</a:t>
            </a:r>
            <a:r>
              <a:rPr lang="en-US" altLang="zh-CN" sz="3600">
                <a:solidFill>
                  <a:srgbClr val="3333FF"/>
                </a:solidFill>
              </a:rPr>
              <a:t>:</a:t>
            </a:r>
          </a:p>
        </p:txBody>
      </p:sp>
      <p:sp>
        <p:nvSpPr>
          <p:cNvPr id="157700" name="Text Box 4"/>
          <p:cNvSpPr txBox="1">
            <a:spLocks noChangeArrowheads="1"/>
          </p:cNvSpPr>
          <p:nvPr/>
        </p:nvSpPr>
        <p:spPr bwMode="auto">
          <a:xfrm>
            <a:off x="228600" y="265113"/>
            <a:ext cx="8915400" cy="1466850"/>
          </a:xfrm>
          <a:prstGeom prst="rect">
            <a:avLst/>
          </a:prstGeom>
          <a:noFill/>
          <a:ln w="9525">
            <a:noFill/>
            <a:miter lim="800000"/>
            <a:headEnd/>
            <a:tailEnd/>
          </a:ln>
          <a:effectLst/>
        </p:spPr>
        <p:txBody>
          <a:bodyPr>
            <a:spAutoFit/>
          </a:bodyPr>
          <a:lstStyle/>
          <a:p>
            <a:pPr>
              <a:lnSpc>
                <a:spcPct val="125000"/>
              </a:lnSpc>
            </a:pPr>
            <a:r>
              <a:rPr lang="en-US" altLang="zh-CN" sz="3600" b="1">
                <a:solidFill>
                  <a:srgbClr val="3333FF"/>
                </a:solidFill>
                <a:ea typeface="楷体_GB2312" pitchFamily="49" charset="-122"/>
              </a:rPr>
              <a:t>                         </a:t>
            </a:r>
            <a:r>
              <a:rPr lang="zh-CN" altLang="en-US" sz="3600" b="1">
                <a:solidFill>
                  <a:srgbClr val="3333FF"/>
                </a:solidFill>
                <a:ea typeface="楷体_GB2312" pitchFamily="49" charset="-122"/>
              </a:rPr>
              <a:t>右</a:t>
            </a:r>
            <a:r>
              <a:rPr lang="zh-CN" altLang="en-US" sz="3600" b="1">
                <a:solidFill>
                  <a:srgbClr val="A50021"/>
                </a:solidFill>
                <a:ea typeface="楷体_GB2312" pitchFamily="49" charset="-122"/>
              </a:rPr>
              <a:t>子树的</a:t>
            </a:r>
            <a:r>
              <a:rPr lang="zh-CN" altLang="en-US" sz="3600" b="1">
                <a:solidFill>
                  <a:srgbClr val="3333FF"/>
                </a:solidFill>
                <a:ea typeface="楷体_GB2312" pitchFamily="49" charset="-122"/>
              </a:rPr>
              <a:t>右</a:t>
            </a:r>
            <a:r>
              <a:rPr lang="zh-CN" altLang="en-US" sz="3600" b="1">
                <a:solidFill>
                  <a:srgbClr val="A50021"/>
                </a:solidFill>
                <a:ea typeface="楷体_GB2312" pitchFamily="49" charset="-122"/>
              </a:rPr>
              <a:t>子树上插入结点</a:t>
            </a:r>
          </a:p>
          <a:p>
            <a:pPr>
              <a:lnSpc>
                <a:spcPct val="125000"/>
              </a:lnSpc>
            </a:pPr>
            <a:r>
              <a:rPr lang="zh-CN" altLang="en-US" sz="3600" b="1">
                <a:solidFill>
                  <a:srgbClr val="A50021"/>
                </a:solidFill>
                <a:ea typeface="楷体_GB2312" pitchFamily="49" charset="-122"/>
              </a:rPr>
              <a:t>                而失去平衡，应进行</a:t>
            </a:r>
            <a:r>
              <a:rPr lang="zh-CN" altLang="en-US" sz="3600" b="1">
                <a:solidFill>
                  <a:srgbClr val="3333FF"/>
                </a:solidFill>
                <a:ea typeface="楷体_GB2312" pitchFamily="49" charset="-122"/>
              </a:rPr>
              <a:t>逆时针旋转</a:t>
            </a:r>
            <a:r>
              <a:rPr lang="zh-CN" altLang="en-US" sz="3600" b="1">
                <a:solidFill>
                  <a:srgbClr val="A50021"/>
                </a:solidFill>
                <a:ea typeface="楷体_GB2312" pitchFamily="49" charset="-122"/>
              </a:rPr>
              <a:t>。</a:t>
            </a:r>
          </a:p>
        </p:txBody>
      </p:sp>
      <p:sp>
        <p:nvSpPr>
          <p:cNvPr id="157701" name="AutoShape 5"/>
          <p:cNvSpPr>
            <a:spLocks noChangeArrowheads="1"/>
          </p:cNvSpPr>
          <p:nvPr/>
        </p:nvSpPr>
        <p:spPr bwMode="auto">
          <a:xfrm>
            <a:off x="3810000" y="2563813"/>
            <a:ext cx="838200" cy="304800"/>
          </a:xfrm>
          <a:prstGeom prst="rightArrow">
            <a:avLst>
              <a:gd name="adj1" fmla="val 50000"/>
              <a:gd name="adj2" fmla="val 68750"/>
            </a:avLst>
          </a:prstGeom>
          <a:solidFill>
            <a:schemeClr val="hlink"/>
          </a:solidFill>
          <a:ln w="9525">
            <a:solidFill>
              <a:schemeClr val="tx1"/>
            </a:solidFill>
            <a:miter lim="800000"/>
            <a:headEnd/>
            <a:tailEnd/>
          </a:ln>
          <a:effectLst/>
        </p:spPr>
        <p:txBody>
          <a:bodyPr wrap="none" anchor="ctr">
            <a:spAutoFit/>
          </a:bodyPr>
          <a:lstStyle/>
          <a:p>
            <a:endParaRPr lang="zh-CN" altLang="en-US"/>
          </a:p>
        </p:txBody>
      </p:sp>
      <p:grpSp>
        <p:nvGrpSpPr>
          <p:cNvPr id="157702" name="Group 6"/>
          <p:cNvGrpSpPr>
            <a:grpSpLocks/>
          </p:cNvGrpSpPr>
          <p:nvPr/>
        </p:nvGrpSpPr>
        <p:grpSpPr bwMode="auto">
          <a:xfrm>
            <a:off x="838200" y="1725613"/>
            <a:ext cx="2676525" cy="2470150"/>
            <a:chOff x="528" y="1440"/>
            <a:chExt cx="1686" cy="1556"/>
          </a:xfrm>
        </p:grpSpPr>
        <p:sp>
          <p:nvSpPr>
            <p:cNvPr id="157703" name="Oval 7"/>
            <p:cNvSpPr>
              <a:spLocks noChangeArrowheads="1"/>
            </p:cNvSpPr>
            <p:nvPr/>
          </p:nvSpPr>
          <p:spPr bwMode="auto">
            <a:xfrm>
              <a:off x="1471" y="1926"/>
              <a:ext cx="395" cy="272"/>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B</a:t>
              </a:r>
              <a:endParaRPr lang="en-US" altLang="zh-CN" b="1">
                <a:solidFill>
                  <a:srgbClr val="3333FF"/>
                </a:solidFill>
              </a:endParaRPr>
            </a:p>
          </p:txBody>
        </p:sp>
        <p:sp>
          <p:nvSpPr>
            <p:cNvPr id="157704" name="Oval 8"/>
            <p:cNvSpPr>
              <a:spLocks noChangeArrowheads="1"/>
            </p:cNvSpPr>
            <p:nvPr/>
          </p:nvSpPr>
          <p:spPr bwMode="auto">
            <a:xfrm>
              <a:off x="985" y="1488"/>
              <a:ext cx="395" cy="272"/>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A</a:t>
              </a:r>
              <a:endParaRPr lang="en-US" altLang="zh-CN" b="1">
                <a:solidFill>
                  <a:srgbClr val="3333FF"/>
                </a:solidFill>
              </a:endParaRPr>
            </a:p>
          </p:txBody>
        </p:sp>
        <p:sp>
          <p:nvSpPr>
            <p:cNvPr id="157705" name="Line 9"/>
            <p:cNvSpPr>
              <a:spLocks noChangeShapeType="1"/>
            </p:cNvSpPr>
            <p:nvPr/>
          </p:nvSpPr>
          <p:spPr bwMode="auto">
            <a:xfrm flipV="1">
              <a:off x="764" y="1695"/>
              <a:ext cx="248" cy="226"/>
            </a:xfrm>
            <a:prstGeom prst="line">
              <a:avLst/>
            </a:prstGeom>
            <a:noFill/>
            <a:ln w="9525">
              <a:solidFill>
                <a:schemeClr val="tx1"/>
              </a:solidFill>
              <a:round/>
              <a:headEnd/>
              <a:tailEnd/>
            </a:ln>
            <a:effectLst/>
          </p:spPr>
          <p:txBody>
            <a:bodyPr/>
            <a:lstStyle/>
            <a:p>
              <a:endParaRPr lang="zh-CN" altLang="en-US"/>
            </a:p>
          </p:txBody>
        </p:sp>
        <p:sp>
          <p:nvSpPr>
            <p:cNvPr id="157706" name="Line 10"/>
            <p:cNvSpPr>
              <a:spLocks noChangeShapeType="1"/>
            </p:cNvSpPr>
            <p:nvPr/>
          </p:nvSpPr>
          <p:spPr bwMode="auto">
            <a:xfrm flipV="1">
              <a:off x="1372" y="2192"/>
              <a:ext cx="198" cy="181"/>
            </a:xfrm>
            <a:prstGeom prst="line">
              <a:avLst/>
            </a:prstGeom>
            <a:noFill/>
            <a:ln w="9525">
              <a:solidFill>
                <a:schemeClr val="tx1"/>
              </a:solidFill>
              <a:round/>
              <a:headEnd/>
              <a:tailEnd/>
            </a:ln>
            <a:effectLst/>
          </p:spPr>
          <p:txBody>
            <a:bodyPr/>
            <a:lstStyle/>
            <a:p>
              <a:endParaRPr lang="zh-CN" altLang="en-US"/>
            </a:p>
          </p:txBody>
        </p:sp>
        <p:sp>
          <p:nvSpPr>
            <p:cNvPr id="157707" name="Line 11"/>
            <p:cNvSpPr>
              <a:spLocks noChangeShapeType="1"/>
            </p:cNvSpPr>
            <p:nvPr/>
          </p:nvSpPr>
          <p:spPr bwMode="auto">
            <a:xfrm>
              <a:off x="1346" y="1721"/>
              <a:ext cx="248" cy="226"/>
            </a:xfrm>
            <a:prstGeom prst="line">
              <a:avLst/>
            </a:prstGeom>
            <a:noFill/>
            <a:ln w="9525">
              <a:solidFill>
                <a:schemeClr val="tx1"/>
              </a:solidFill>
              <a:round/>
              <a:headEnd/>
              <a:tailEnd/>
            </a:ln>
            <a:effectLst/>
          </p:spPr>
          <p:txBody>
            <a:bodyPr/>
            <a:lstStyle/>
            <a:p>
              <a:endParaRPr lang="zh-CN" altLang="en-US"/>
            </a:p>
          </p:txBody>
        </p:sp>
        <p:sp>
          <p:nvSpPr>
            <p:cNvPr id="157708" name="Text Box 12"/>
            <p:cNvSpPr txBox="1">
              <a:spLocks noChangeArrowheads="1"/>
            </p:cNvSpPr>
            <p:nvPr/>
          </p:nvSpPr>
          <p:spPr bwMode="auto">
            <a:xfrm>
              <a:off x="528" y="1920"/>
              <a:ext cx="356" cy="352"/>
            </a:xfrm>
            <a:prstGeom prst="rect">
              <a:avLst/>
            </a:prstGeom>
            <a:solidFill>
              <a:schemeClr val="accent1"/>
            </a:solidFill>
            <a:ln w="9525">
              <a:solidFill>
                <a:schemeClr val="tx1"/>
              </a:solidFill>
              <a:miter lim="800000"/>
              <a:headEnd/>
              <a:tailEnd/>
            </a:ln>
            <a:effectLst/>
          </p:spPr>
          <p:txBody>
            <a:bodyPr>
              <a:spAutoFit/>
            </a:bodyPr>
            <a:lstStyle/>
            <a:p>
              <a:pPr>
                <a:lnSpc>
                  <a:spcPct val="125000"/>
                </a:lnSpc>
              </a:pPr>
              <a:r>
                <a:rPr lang="en-US" altLang="zh-CN" b="1">
                  <a:solidFill>
                    <a:srgbClr val="A50021"/>
                  </a:solidFill>
                  <a:ea typeface="楷体_GB2312" pitchFamily="49" charset="-122"/>
                </a:rPr>
                <a:t>A</a:t>
              </a:r>
              <a:r>
                <a:rPr lang="en-US" altLang="zh-CN" b="1" baseline="-25000">
                  <a:solidFill>
                    <a:srgbClr val="A50021"/>
                  </a:solidFill>
                  <a:ea typeface="楷体_GB2312" pitchFamily="49" charset="-122"/>
                </a:rPr>
                <a:t>L</a:t>
              </a:r>
              <a:endParaRPr lang="en-US" altLang="zh-CN" b="1">
                <a:solidFill>
                  <a:srgbClr val="A50021"/>
                </a:solidFill>
                <a:ea typeface="楷体_GB2312" pitchFamily="49" charset="-122"/>
              </a:endParaRPr>
            </a:p>
          </p:txBody>
        </p:sp>
        <p:sp>
          <p:nvSpPr>
            <p:cNvPr id="157709" name="Text Box 13"/>
            <p:cNvSpPr txBox="1">
              <a:spLocks noChangeArrowheads="1"/>
            </p:cNvSpPr>
            <p:nvPr/>
          </p:nvSpPr>
          <p:spPr bwMode="auto">
            <a:xfrm>
              <a:off x="1248" y="2352"/>
              <a:ext cx="342" cy="352"/>
            </a:xfrm>
            <a:prstGeom prst="rect">
              <a:avLst/>
            </a:prstGeom>
            <a:solidFill>
              <a:schemeClr val="accent1"/>
            </a:solidFill>
            <a:ln w="9525">
              <a:solidFill>
                <a:schemeClr val="tx1"/>
              </a:solidFill>
              <a:miter lim="800000"/>
              <a:headEnd/>
              <a:tailEnd/>
            </a:ln>
            <a:effectLst/>
          </p:spPr>
          <p:txBody>
            <a:bodyPr>
              <a:spAutoFit/>
            </a:bodyPr>
            <a:lstStyle/>
            <a:p>
              <a:pPr>
                <a:lnSpc>
                  <a:spcPct val="125000"/>
                </a:lnSpc>
              </a:pPr>
              <a:r>
                <a:rPr lang="en-US" altLang="zh-CN" b="1">
                  <a:solidFill>
                    <a:srgbClr val="A50021"/>
                  </a:solidFill>
                  <a:ea typeface="楷体_GB2312" pitchFamily="49" charset="-122"/>
                </a:rPr>
                <a:t>B</a:t>
              </a:r>
              <a:r>
                <a:rPr lang="en-US" altLang="zh-CN" b="1" baseline="-25000">
                  <a:solidFill>
                    <a:srgbClr val="A50021"/>
                  </a:solidFill>
                  <a:ea typeface="楷体_GB2312" pitchFamily="49" charset="-122"/>
                </a:rPr>
                <a:t>L</a:t>
              </a:r>
              <a:endParaRPr lang="en-US" altLang="zh-CN" b="1">
                <a:solidFill>
                  <a:srgbClr val="A50021"/>
                </a:solidFill>
                <a:ea typeface="楷体_GB2312" pitchFamily="49" charset="-122"/>
              </a:endParaRPr>
            </a:p>
          </p:txBody>
        </p:sp>
        <p:sp>
          <p:nvSpPr>
            <p:cNvPr id="157710" name="Line 14"/>
            <p:cNvSpPr>
              <a:spLocks noChangeShapeType="1"/>
            </p:cNvSpPr>
            <p:nvPr/>
          </p:nvSpPr>
          <p:spPr bwMode="auto">
            <a:xfrm>
              <a:off x="1817" y="2192"/>
              <a:ext cx="198" cy="181"/>
            </a:xfrm>
            <a:prstGeom prst="line">
              <a:avLst/>
            </a:prstGeom>
            <a:noFill/>
            <a:ln w="9525">
              <a:solidFill>
                <a:schemeClr val="tx1"/>
              </a:solidFill>
              <a:round/>
              <a:headEnd/>
              <a:tailEnd/>
            </a:ln>
            <a:effectLst/>
          </p:spPr>
          <p:txBody>
            <a:bodyPr/>
            <a:lstStyle/>
            <a:p>
              <a:endParaRPr lang="zh-CN" altLang="en-US"/>
            </a:p>
          </p:txBody>
        </p:sp>
        <p:sp>
          <p:nvSpPr>
            <p:cNvPr id="157711" name="Text Box 15"/>
            <p:cNvSpPr txBox="1">
              <a:spLocks noChangeArrowheads="1"/>
            </p:cNvSpPr>
            <p:nvPr/>
          </p:nvSpPr>
          <p:spPr bwMode="auto">
            <a:xfrm>
              <a:off x="1872" y="2356"/>
              <a:ext cx="342" cy="640"/>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B</a:t>
              </a:r>
              <a:r>
                <a:rPr lang="en-US" altLang="zh-CN" b="1" baseline="-25000">
                  <a:solidFill>
                    <a:srgbClr val="A50021"/>
                  </a:solidFill>
                  <a:ea typeface="楷体_GB2312" pitchFamily="49" charset="-122"/>
                </a:rPr>
                <a:t>R</a:t>
              </a:r>
            </a:p>
            <a:p>
              <a:pPr>
                <a:lnSpc>
                  <a:spcPct val="125000"/>
                </a:lnSpc>
              </a:pPr>
              <a:r>
                <a:rPr lang="zh-CN" altLang="en-US" b="1">
                  <a:solidFill>
                    <a:srgbClr val="A50021"/>
                  </a:solidFill>
                  <a:ea typeface="楷体_GB2312" pitchFamily="49" charset="-122"/>
                </a:rPr>
                <a:t>新</a:t>
              </a:r>
            </a:p>
          </p:txBody>
        </p:sp>
        <p:sp>
          <p:nvSpPr>
            <p:cNvPr id="157712" name="Line 16"/>
            <p:cNvSpPr>
              <a:spLocks noChangeShapeType="1"/>
            </p:cNvSpPr>
            <p:nvPr/>
          </p:nvSpPr>
          <p:spPr bwMode="auto">
            <a:xfrm>
              <a:off x="1872" y="2736"/>
              <a:ext cx="336" cy="0"/>
            </a:xfrm>
            <a:prstGeom prst="line">
              <a:avLst/>
            </a:prstGeom>
            <a:noFill/>
            <a:ln w="9525">
              <a:solidFill>
                <a:schemeClr val="tx1"/>
              </a:solidFill>
              <a:round/>
              <a:headEnd/>
              <a:tailEnd/>
            </a:ln>
            <a:effectLst/>
          </p:spPr>
          <p:txBody>
            <a:bodyPr>
              <a:spAutoFit/>
            </a:bodyPr>
            <a:lstStyle/>
            <a:p>
              <a:endParaRPr lang="zh-CN" altLang="en-US"/>
            </a:p>
          </p:txBody>
        </p:sp>
        <p:sp>
          <p:nvSpPr>
            <p:cNvPr id="157713" name="Rectangle 17"/>
            <p:cNvSpPr>
              <a:spLocks noChangeArrowheads="1"/>
            </p:cNvSpPr>
            <p:nvPr/>
          </p:nvSpPr>
          <p:spPr bwMode="auto">
            <a:xfrm>
              <a:off x="1392" y="1440"/>
              <a:ext cx="276" cy="346"/>
            </a:xfrm>
            <a:prstGeom prst="rect">
              <a:avLst/>
            </a:prstGeom>
            <a:noFill/>
            <a:ln w="9525">
              <a:noFill/>
              <a:miter lim="800000"/>
              <a:headEnd/>
              <a:tailEnd/>
            </a:ln>
            <a:effectLst/>
          </p:spPr>
          <p:txBody>
            <a:bodyPr wrap="none">
              <a:spAutoFit/>
            </a:bodyPr>
            <a:lstStyle/>
            <a:p>
              <a:pPr>
                <a:lnSpc>
                  <a:spcPct val="125000"/>
                </a:lnSpc>
              </a:pPr>
              <a:r>
                <a:rPr lang="en-US" altLang="zh-CN" b="1">
                  <a:solidFill>
                    <a:srgbClr val="3333FF"/>
                  </a:solidFill>
                </a:rPr>
                <a:t>-2</a:t>
              </a:r>
            </a:p>
          </p:txBody>
        </p:sp>
        <p:sp>
          <p:nvSpPr>
            <p:cNvPr id="157714" name="Rectangle 18"/>
            <p:cNvSpPr>
              <a:spLocks noChangeArrowheads="1"/>
            </p:cNvSpPr>
            <p:nvPr/>
          </p:nvSpPr>
          <p:spPr bwMode="auto">
            <a:xfrm>
              <a:off x="1846" y="1900"/>
              <a:ext cx="276" cy="346"/>
            </a:xfrm>
            <a:prstGeom prst="rect">
              <a:avLst/>
            </a:prstGeom>
            <a:noFill/>
            <a:ln w="9525">
              <a:noFill/>
              <a:miter lim="800000"/>
              <a:headEnd/>
              <a:tailEnd/>
            </a:ln>
            <a:effectLst/>
          </p:spPr>
          <p:txBody>
            <a:bodyPr wrap="none">
              <a:spAutoFit/>
            </a:bodyPr>
            <a:lstStyle/>
            <a:p>
              <a:pPr>
                <a:lnSpc>
                  <a:spcPct val="125000"/>
                </a:lnSpc>
              </a:pPr>
              <a:r>
                <a:rPr lang="en-US" altLang="zh-CN" b="1">
                  <a:solidFill>
                    <a:srgbClr val="3333FF"/>
                  </a:solidFill>
                </a:rPr>
                <a:t>-1</a:t>
              </a:r>
            </a:p>
          </p:txBody>
        </p:sp>
      </p:grpSp>
      <p:grpSp>
        <p:nvGrpSpPr>
          <p:cNvPr id="157715" name="Group 19"/>
          <p:cNvGrpSpPr>
            <a:grpSpLocks/>
          </p:cNvGrpSpPr>
          <p:nvPr/>
        </p:nvGrpSpPr>
        <p:grpSpPr bwMode="auto">
          <a:xfrm>
            <a:off x="4800600" y="1700213"/>
            <a:ext cx="2828925" cy="2159000"/>
            <a:chOff x="3024" y="1392"/>
            <a:chExt cx="1782" cy="1360"/>
          </a:xfrm>
        </p:grpSpPr>
        <p:sp>
          <p:nvSpPr>
            <p:cNvPr id="157716" name="Oval 20"/>
            <p:cNvSpPr>
              <a:spLocks noChangeArrowheads="1"/>
            </p:cNvSpPr>
            <p:nvPr/>
          </p:nvSpPr>
          <p:spPr bwMode="auto">
            <a:xfrm>
              <a:off x="3340" y="1930"/>
              <a:ext cx="396"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A</a:t>
              </a:r>
              <a:endParaRPr lang="en-US" altLang="zh-CN" b="1">
                <a:solidFill>
                  <a:srgbClr val="3333FF"/>
                </a:solidFill>
              </a:endParaRPr>
            </a:p>
          </p:txBody>
        </p:sp>
        <p:sp>
          <p:nvSpPr>
            <p:cNvPr id="157717" name="Oval 21"/>
            <p:cNvSpPr>
              <a:spLocks noChangeArrowheads="1"/>
            </p:cNvSpPr>
            <p:nvPr/>
          </p:nvSpPr>
          <p:spPr bwMode="auto">
            <a:xfrm>
              <a:off x="3938" y="1503"/>
              <a:ext cx="395"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B</a:t>
              </a:r>
              <a:endParaRPr lang="en-US" altLang="zh-CN" b="1">
                <a:solidFill>
                  <a:srgbClr val="3333FF"/>
                </a:solidFill>
              </a:endParaRPr>
            </a:p>
          </p:txBody>
        </p:sp>
        <p:sp>
          <p:nvSpPr>
            <p:cNvPr id="157718" name="Line 22"/>
            <p:cNvSpPr>
              <a:spLocks noChangeShapeType="1"/>
            </p:cNvSpPr>
            <p:nvPr/>
          </p:nvSpPr>
          <p:spPr bwMode="auto">
            <a:xfrm flipV="1">
              <a:off x="3696" y="1721"/>
              <a:ext cx="280" cy="247"/>
            </a:xfrm>
            <a:prstGeom prst="line">
              <a:avLst/>
            </a:prstGeom>
            <a:noFill/>
            <a:ln w="9525">
              <a:solidFill>
                <a:schemeClr val="tx1"/>
              </a:solidFill>
              <a:round/>
              <a:headEnd/>
              <a:tailEnd/>
            </a:ln>
            <a:effectLst/>
          </p:spPr>
          <p:txBody>
            <a:bodyPr/>
            <a:lstStyle/>
            <a:p>
              <a:endParaRPr lang="zh-CN" altLang="en-US"/>
            </a:p>
          </p:txBody>
        </p:sp>
        <p:sp>
          <p:nvSpPr>
            <p:cNvPr id="157719" name="Line 23"/>
            <p:cNvSpPr>
              <a:spLocks noChangeShapeType="1"/>
            </p:cNvSpPr>
            <p:nvPr/>
          </p:nvSpPr>
          <p:spPr bwMode="auto">
            <a:xfrm flipV="1">
              <a:off x="3215" y="2174"/>
              <a:ext cx="197" cy="192"/>
            </a:xfrm>
            <a:prstGeom prst="line">
              <a:avLst/>
            </a:prstGeom>
            <a:noFill/>
            <a:ln w="9525">
              <a:solidFill>
                <a:schemeClr val="tx1"/>
              </a:solidFill>
              <a:round/>
              <a:headEnd/>
              <a:tailEnd/>
            </a:ln>
            <a:effectLst/>
          </p:spPr>
          <p:txBody>
            <a:bodyPr/>
            <a:lstStyle/>
            <a:p>
              <a:endParaRPr lang="zh-CN" altLang="en-US"/>
            </a:p>
          </p:txBody>
        </p:sp>
        <p:sp>
          <p:nvSpPr>
            <p:cNvPr id="157720" name="Line 24"/>
            <p:cNvSpPr>
              <a:spLocks noChangeShapeType="1"/>
            </p:cNvSpPr>
            <p:nvPr/>
          </p:nvSpPr>
          <p:spPr bwMode="auto">
            <a:xfrm>
              <a:off x="4295" y="1710"/>
              <a:ext cx="313" cy="306"/>
            </a:xfrm>
            <a:prstGeom prst="line">
              <a:avLst/>
            </a:prstGeom>
            <a:noFill/>
            <a:ln w="9525">
              <a:solidFill>
                <a:schemeClr val="tx1"/>
              </a:solidFill>
              <a:round/>
              <a:headEnd/>
              <a:tailEnd/>
            </a:ln>
            <a:effectLst/>
          </p:spPr>
          <p:txBody>
            <a:bodyPr/>
            <a:lstStyle/>
            <a:p>
              <a:endParaRPr lang="zh-CN" altLang="en-US"/>
            </a:p>
          </p:txBody>
        </p:sp>
        <p:sp>
          <p:nvSpPr>
            <p:cNvPr id="157721" name="Text Box 25"/>
            <p:cNvSpPr txBox="1">
              <a:spLocks noChangeArrowheads="1"/>
            </p:cNvSpPr>
            <p:nvPr/>
          </p:nvSpPr>
          <p:spPr bwMode="auto">
            <a:xfrm>
              <a:off x="3676" y="2384"/>
              <a:ext cx="356" cy="352"/>
            </a:xfrm>
            <a:prstGeom prst="rect">
              <a:avLst/>
            </a:prstGeom>
            <a:solidFill>
              <a:schemeClr val="accent1"/>
            </a:solidFill>
            <a:ln w="9525">
              <a:solidFill>
                <a:schemeClr val="tx1"/>
              </a:solidFill>
              <a:miter lim="800000"/>
              <a:headEnd/>
              <a:tailEnd/>
            </a:ln>
            <a:effectLst/>
          </p:spPr>
          <p:txBody>
            <a:bodyPr>
              <a:spAutoFit/>
            </a:bodyPr>
            <a:lstStyle/>
            <a:p>
              <a:pPr>
                <a:lnSpc>
                  <a:spcPct val="125000"/>
                </a:lnSpc>
              </a:pPr>
              <a:r>
                <a:rPr lang="en-US" altLang="zh-CN" b="1">
                  <a:solidFill>
                    <a:srgbClr val="A50021"/>
                  </a:solidFill>
                  <a:ea typeface="楷体_GB2312" pitchFamily="49" charset="-122"/>
                </a:rPr>
                <a:t>B</a:t>
              </a:r>
              <a:r>
                <a:rPr lang="en-US" altLang="zh-CN" b="1" baseline="-25000">
                  <a:solidFill>
                    <a:srgbClr val="A50021"/>
                  </a:solidFill>
                  <a:ea typeface="楷体_GB2312" pitchFamily="49" charset="-122"/>
                </a:rPr>
                <a:t>L</a:t>
              </a:r>
              <a:endParaRPr lang="en-US" altLang="zh-CN" b="1">
                <a:solidFill>
                  <a:srgbClr val="A50021"/>
                </a:solidFill>
                <a:ea typeface="楷体_GB2312" pitchFamily="49" charset="-122"/>
              </a:endParaRPr>
            </a:p>
          </p:txBody>
        </p:sp>
        <p:sp>
          <p:nvSpPr>
            <p:cNvPr id="157722" name="Text Box 26"/>
            <p:cNvSpPr txBox="1">
              <a:spLocks noChangeArrowheads="1"/>
            </p:cNvSpPr>
            <p:nvPr/>
          </p:nvSpPr>
          <p:spPr bwMode="auto">
            <a:xfrm>
              <a:off x="3024" y="2400"/>
              <a:ext cx="346" cy="352"/>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A</a:t>
              </a:r>
              <a:r>
                <a:rPr lang="en-US" altLang="zh-CN" b="1" baseline="-25000">
                  <a:solidFill>
                    <a:srgbClr val="A50021"/>
                  </a:solidFill>
                  <a:ea typeface="楷体_GB2312" pitchFamily="49" charset="-122"/>
                </a:rPr>
                <a:t>L</a:t>
              </a:r>
              <a:endParaRPr lang="en-US" altLang="zh-CN" b="1">
                <a:solidFill>
                  <a:srgbClr val="A50021"/>
                </a:solidFill>
                <a:ea typeface="楷体_GB2312" pitchFamily="49" charset="-122"/>
              </a:endParaRPr>
            </a:p>
          </p:txBody>
        </p:sp>
        <p:sp>
          <p:nvSpPr>
            <p:cNvPr id="157723" name="Text Box 27"/>
            <p:cNvSpPr txBox="1">
              <a:spLocks noChangeArrowheads="1"/>
            </p:cNvSpPr>
            <p:nvPr/>
          </p:nvSpPr>
          <p:spPr bwMode="auto">
            <a:xfrm>
              <a:off x="4464" y="2052"/>
              <a:ext cx="342" cy="640"/>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B</a:t>
              </a:r>
              <a:r>
                <a:rPr lang="en-US" altLang="zh-CN" b="1" baseline="-25000">
                  <a:solidFill>
                    <a:srgbClr val="A50021"/>
                  </a:solidFill>
                  <a:ea typeface="楷体_GB2312" pitchFamily="49" charset="-122"/>
                </a:rPr>
                <a:t>R</a:t>
              </a:r>
            </a:p>
            <a:p>
              <a:pPr>
                <a:lnSpc>
                  <a:spcPct val="125000"/>
                </a:lnSpc>
              </a:pPr>
              <a:r>
                <a:rPr lang="zh-CN" altLang="en-US" b="1">
                  <a:solidFill>
                    <a:srgbClr val="A50021"/>
                  </a:solidFill>
                  <a:ea typeface="楷体_GB2312" pitchFamily="49" charset="-122"/>
                </a:rPr>
                <a:t>新</a:t>
              </a:r>
            </a:p>
          </p:txBody>
        </p:sp>
        <p:sp>
          <p:nvSpPr>
            <p:cNvPr id="157724" name="Line 28"/>
            <p:cNvSpPr>
              <a:spLocks noChangeShapeType="1"/>
            </p:cNvSpPr>
            <p:nvPr/>
          </p:nvSpPr>
          <p:spPr bwMode="auto">
            <a:xfrm>
              <a:off x="3686" y="2192"/>
              <a:ext cx="198" cy="192"/>
            </a:xfrm>
            <a:prstGeom prst="line">
              <a:avLst/>
            </a:prstGeom>
            <a:noFill/>
            <a:ln w="9525">
              <a:solidFill>
                <a:schemeClr val="tx1"/>
              </a:solidFill>
              <a:round/>
              <a:headEnd/>
              <a:tailEnd/>
            </a:ln>
            <a:effectLst/>
          </p:spPr>
          <p:txBody>
            <a:bodyPr/>
            <a:lstStyle/>
            <a:p>
              <a:endParaRPr lang="zh-CN" altLang="en-US"/>
            </a:p>
          </p:txBody>
        </p:sp>
        <p:sp>
          <p:nvSpPr>
            <p:cNvPr id="157725" name="Line 29"/>
            <p:cNvSpPr>
              <a:spLocks noChangeShapeType="1"/>
            </p:cNvSpPr>
            <p:nvPr/>
          </p:nvSpPr>
          <p:spPr bwMode="auto">
            <a:xfrm>
              <a:off x="4464" y="2400"/>
              <a:ext cx="336" cy="0"/>
            </a:xfrm>
            <a:prstGeom prst="line">
              <a:avLst/>
            </a:prstGeom>
            <a:noFill/>
            <a:ln w="9525">
              <a:solidFill>
                <a:schemeClr val="tx1"/>
              </a:solidFill>
              <a:round/>
              <a:headEnd/>
              <a:tailEnd/>
            </a:ln>
            <a:effectLst/>
          </p:spPr>
          <p:txBody>
            <a:bodyPr wrap="none">
              <a:spAutoFit/>
            </a:bodyPr>
            <a:lstStyle/>
            <a:p>
              <a:endParaRPr lang="zh-CN" altLang="en-US"/>
            </a:p>
          </p:txBody>
        </p:sp>
        <p:sp>
          <p:nvSpPr>
            <p:cNvPr id="157726" name="Rectangle 30"/>
            <p:cNvSpPr>
              <a:spLocks noChangeArrowheads="1"/>
            </p:cNvSpPr>
            <p:nvPr/>
          </p:nvSpPr>
          <p:spPr bwMode="auto">
            <a:xfrm>
              <a:off x="4330" y="1392"/>
              <a:ext cx="212" cy="346"/>
            </a:xfrm>
            <a:prstGeom prst="rect">
              <a:avLst/>
            </a:prstGeom>
            <a:noFill/>
            <a:ln w="9525">
              <a:noFill/>
              <a:miter lim="800000"/>
              <a:headEnd/>
              <a:tailEnd/>
            </a:ln>
            <a:effectLst/>
          </p:spPr>
          <p:txBody>
            <a:bodyPr wrap="none">
              <a:spAutoFit/>
            </a:bodyPr>
            <a:lstStyle/>
            <a:p>
              <a:pPr>
                <a:lnSpc>
                  <a:spcPct val="125000"/>
                </a:lnSpc>
              </a:pPr>
              <a:r>
                <a:rPr lang="en-US" altLang="zh-CN" b="1">
                  <a:solidFill>
                    <a:srgbClr val="3333FF"/>
                  </a:solidFill>
                </a:rPr>
                <a:t>0</a:t>
              </a:r>
            </a:p>
          </p:txBody>
        </p:sp>
        <p:sp>
          <p:nvSpPr>
            <p:cNvPr id="157727" name="Rectangle 31"/>
            <p:cNvSpPr>
              <a:spLocks noChangeArrowheads="1"/>
            </p:cNvSpPr>
            <p:nvPr/>
          </p:nvSpPr>
          <p:spPr bwMode="auto">
            <a:xfrm>
              <a:off x="3744" y="1862"/>
              <a:ext cx="212" cy="346"/>
            </a:xfrm>
            <a:prstGeom prst="rect">
              <a:avLst/>
            </a:prstGeom>
            <a:noFill/>
            <a:ln w="9525">
              <a:noFill/>
              <a:miter lim="800000"/>
              <a:headEnd/>
              <a:tailEnd/>
            </a:ln>
            <a:effectLst/>
          </p:spPr>
          <p:txBody>
            <a:bodyPr wrap="none">
              <a:spAutoFit/>
            </a:bodyPr>
            <a:lstStyle/>
            <a:p>
              <a:pPr>
                <a:lnSpc>
                  <a:spcPct val="125000"/>
                </a:lnSpc>
              </a:pPr>
              <a:r>
                <a:rPr lang="en-US" altLang="zh-CN" b="1">
                  <a:solidFill>
                    <a:srgbClr val="3333FF"/>
                  </a:solidFill>
                </a:rPr>
                <a:t>0</a:t>
              </a:r>
            </a:p>
          </p:txBody>
        </p:sp>
      </p:grpSp>
      <p:sp>
        <p:nvSpPr>
          <p:cNvPr id="157728" name="AutoShape 32"/>
          <p:cNvSpPr>
            <a:spLocks noChangeArrowheads="1"/>
          </p:cNvSpPr>
          <p:nvPr/>
        </p:nvSpPr>
        <p:spPr bwMode="auto">
          <a:xfrm flipH="1">
            <a:off x="1371600" y="2944813"/>
            <a:ext cx="533400" cy="457200"/>
          </a:xfrm>
          <a:prstGeom prst="curvedDownArrow">
            <a:avLst>
              <a:gd name="adj1" fmla="val 15626"/>
              <a:gd name="adj2" fmla="val 53823"/>
              <a:gd name="adj3" fmla="val 38542"/>
            </a:avLst>
          </a:prstGeom>
          <a:solidFill>
            <a:srgbClr val="FF0000"/>
          </a:solidFill>
          <a:ln w="9525">
            <a:solidFill>
              <a:schemeClr val="tx1"/>
            </a:solidFill>
            <a:miter lim="800000"/>
            <a:headEnd/>
            <a:tailEnd/>
          </a:ln>
          <a:effectLst/>
        </p:spPr>
        <p:txBody>
          <a:bodyPr anchor="ctr">
            <a:spAutoFit/>
          </a:bodyPr>
          <a:lstStyle/>
          <a:p>
            <a:endParaRPr lang="zh-CN" altLang="en-US"/>
          </a:p>
        </p:txBody>
      </p:sp>
      <p:sp>
        <p:nvSpPr>
          <p:cNvPr id="157729" name="Rectangle 33"/>
          <p:cNvSpPr>
            <a:spLocks noChangeArrowheads="1"/>
          </p:cNvSpPr>
          <p:nvPr/>
        </p:nvSpPr>
        <p:spPr bwMode="auto">
          <a:xfrm>
            <a:off x="457200" y="4214813"/>
            <a:ext cx="7905750" cy="579437"/>
          </a:xfrm>
          <a:prstGeom prst="rect">
            <a:avLst/>
          </a:prstGeom>
          <a:noFill/>
          <a:ln w="9525">
            <a:noFill/>
            <a:miter lim="800000"/>
            <a:headEnd/>
            <a:tailEnd/>
          </a:ln>
          <a:effectLst/>
        </p:spPr>
        <p:txBody>
          <a:bodyPr wrap="none">
            <a:spAutoFit/>
          </a:bodyPr>
          <a:lstStyle/>
          <a:p>
            <a:r>
              <a:rPr lang="en-US" altLang="zh-CN" sz="3200" b="1">
                <a:solidFill>
                  <a:srgbClr val="3333CC"/>
                </a:solidFill>
                <a:latin typeface="楷体_GB2312" pitchFamily="49" charset="-122"/>
                <a:ea typeface="楷体_GB2312" pitchFamily="49" charset="-122"/>
              </a:rPr>
              <a:t>RR</a:t>
            </a:r>
            <a:r>
              <a:rPr lang="zh-CN" altLang="en-US" sz="3200" b="1">
                <a:solidFill>
                  <a:srgbClr val="3333CC"/>
                </a:solidFill>
                <a:latin typeface="楷体_GB2312" pitchFamily="49" charset="-122"/>
                <a:ea typeface="楷体_GB2312" pitchFamily="49" charset="-122"/>
              </a:rPr>
              <a:t>型失衡的特点是：</a:t>
            </a:r>
            <a:r>
              <a:rPr lang="en-US" altLang="zh-CN" sz="3200" b="1">
                <a:solidFill>
                  <a:srgbClr val="3333CC"/>
                </a:solidFill>
                <a:latin typeface="楷体_GB2312" pitchFamily="49" charset="-122"/>
                <a:ea typeface="楷体_GB2312" pitchFamily="49" charset="-122"/>
              </a:rPr>
              <a:t>A-&gt;bf=-2</a:t>
            </a:r>
            <a:r>
              <a:rPr lang="zh-CN" altLang="en-US" sz="3200" b="1">
                <a:solidFill>
                  <a:srgbClr val="3333CC"/>
                </a:solidFill>
                <a:latin typeface="楷体_GB2312" pitchFamily="49" charset="-122"/>
                <a:ea typeface="楷体_GB2312" pitchFamily="49" charset="-122"/>
              </a:rPr>
              <a:t>，</a:t>
            </a:r>
            <a:r>
              <a:rPr lang="en-US" altLang="zh-CN" sz="3200" b="1">
                <a:solidFill>
                  <a:srgbClr val="3333CC"/>
                </a:solidFill>
                <a:latin typeface="楷体_GB2312" pitchFamily="49" charset="-122"/>
                <a:ea typeface="楷体_GB2312" pitchFamily="49" charset="-122"/>
              </a:rPr>
              <a:t>B-&gt;bf=-1</a:t>
            </a:r>
            <a:r>
              <a:rPr lang="zh-CN" altLang="en-US" sz="3200" b="1">
                <a:solidFill>
                  <a:srgbClr val="3333CC"/>
                </a:solidFill>
                <a:latin typeface="楷体_GB2312" pitchFamily="49" charset="-122"/>
                <a:ea typeface="楷体_GB2312" pitchFamily="49" charset="-122"/>
              </a:rPr>
              <a:t>。</a:t>
            </a:r>
          </a:p>
        </p:txBody>
      </p:sp>
      <p:sp>
        <p:nvSpPr>
          <p:cNvPr id="157730" name="Text Box 34"/>
          <p:cNvSpPr txBox="1">
            <a:spLocks noChangeArrowheads="1"/>
          </p:cNvSpPr>
          <p:nvPr/>
        </p:nvSpPr>
        <p:spPr bwMode="auto">
          <a:xfrm>
            <a:off x="457200" y="4900613"/>
            <a:ext cx="8153400" cy="1800225"/>
          </a:xfrm>
          <a:prstGeom prst="rect">
            <a:avLst/>
          </a:prstGeom>
          <a:noFill/>
          <a:ln w="9525">
            <a:noFill/>
            <a:miter lim="800000"/>
            <a:headEnd/>
            <a:tailEnd/>
          </a:ln>
          <a:effectLst/>
        </p:spPr>
        <p:txBody>
          <a:bodyPr>
            <a:spAutoFit/>
          </a:bodyPr>
          <a:lstStyle/>
          <a:p>
            <a:r>
              <a:rPr lang="zh-CN" altLang="en-US" sz="2800" b="1">
                <a:solidFill>
                  <a:srgbClr val="800000"/>
                </a:solidFill>
              </a:rPr>
              <a:t>操作： </a:t>
            </a:r>
            <a:r>
              <a:rPr lang="en-US" altLang="zh-CN" sz="2800" b="1">
                <a:solidFill>
                  <a:srgbClr val="800000"/>
                </a:solidFill>
              </a:rPr>
              <a:t>B=A-&gt;rchild</a:t>
            </a:r>
            <a:r>
              <a:rPr lang="zh-CN" altLang="en-US" sz="2800" b="1">
                <a:solidFill>
                  <a:srgbClr val="800000"/>
                </a:solidFill>
              </a:rPr>
              <a:t>； </a:t>
            </a:r>
            <a:r>
              <a:rPr lang="en-US" altLang="zh-CN" sz="2800" b="1">
                <a:solidFill>
                  <a:srgbClr val="800000"/>
                </a:solidFill>
              </a:rPr>
              <a:t>A-&gt;rchild=B-&gt;lchild</a:t>
            </a:r>
            <a:r>
              <a:rPr lang="zh-CN" altLang="en-US" sz="2800" b="1">
                <a:solidFill>
                  <a:srgbClr val="800000"/>
                </a:solidFill>
              </a:rPr>
              <a:t>；    </a:t>
            </a:r>
          </a:p>
          <a:p>
            <a:pPr algn="just"/>
            <a:r>
              <a:rPr lang="zh-CN" altLang="en-US" sz="2800" b="1">
                <a:solidFill>
                  <a:srgbClr val="800000"/>
                </a:solidFill>
              </a:rPr>
              <a:t>             </a:t>
            </a:r>
            <a:r>
              <a:rPr lang="en-US" altLang="zh-CN" sz="2800" b="1">
                <a:solidFill>
                  <a:srgbClr val="800000"/>
                </a:solidFill>
              </a:rPr>
              <a:t>B-&gt;lchild=A</a:t>
            </a:r>
            <a:r>
              <a:rPr lang="zh-CN" altLang="en-US" sz="2800" b="1">
                <a:solidFill>
                  <a:srgbClr val="800000"/>
                </a:solidFill>
              </a:rPr>
              <a:t>； </a:t>
            </a:r>
            <a:r>
              <a:rPr lang="en-US" altLang="zh-CN" sz="2800" b="1">
                <a:solidFill>
                  <a:srgbClr val="800000"/>
                </a:solidFill>
              </a:rPr>
              <a:t>A</a:t>
            </a:r>
            <a:r>
              <a:rPr lang="en-US" altLang="zh-CN" sz="2800" b="1">
                <a:solidFill>
                  <a:srgbClr val="800000"/>
                </a:solidFill>
                <a:latin typeface="宋体" pitchFamily="2" charset="-122"/>
              </a:rPr>
              <a:t>-&gt;bf</a:t>
            </a:r>
            <a:r>
              <a:rPr lang="en-US" altLang="zh-CN" sz="2800" b="1">
                <a:solidFill>
                  <a:srgbClr val="800000"/>
                </a:solidFill>
              </a:rPr>
              <a:t>=0</a:t>
            </a:r>
            <a:r>
              <a:rPr lang="zh-CN" altLang="en-US" sz="2800" b="1">
                <a:solidFill>
                  <a:srgbClr val="800000"/>
                </a:solidFill>
                <a:latin typeface="宋体" pitchFamily="2" charset="-122"/>
              </a:rPr>
              <a:t>；</a:t>
            </a:r>
            <a:r>
              <a:rPr lang="zh-CN" altLang="en-US" sz="2800" b="1">
                <a:solidFill>
                  <a:srgbClr val="800000"/>
                </a:solidFill>
              </a:rPr>
              <a:t>  </a:t>
            </a:r>
            <a:r>
              <a:rPr lang="en-US" altLang="zh-CN" sz="2800" b="1">
                <a:solidFill>
                  <a:srgbClr val="800000"/>
                </a:solidFill>
              </a:rPr>
              <a:t>B</a:t>
            </a:r>
            <a:r>
              <a:rPr lang="en-US" altLang="zh-CN" sz="2800" b="1">
                <a:solidFill>
                  <a:srgbClr val="800000"/>
                </a:solidFill>
                <a:latin typeface="宋体" pitchFamily="2" charset="-122"/>
              </a:rPr>
              <a:t>-&gt;bf=0</a:t>
            </a:r>
            <a:r>
              <a:rPr lang="zh-CN" altLang="en-US" sz="2800" b="1">
                <a:solidFill>
                  <a:srgbClr val="800000"/>
                </a:solidFill>
                <a:latin typeface="宋体" pitchFamily="2" charset="-122"/>
              </a:rPr>
              <a:t>；</a:t>
            </a:r>
          </a:p>
          <a:p>
            <a:r>
              <a:rPr lang="zh-CN" altLang="en-US" b="1">
                <a:solidFill>
                  <a:srgbClr val="800000"/>
                </a:solidFill>
                <a:latin typeface="宋体" pitchFamily="2" charset="-122"/>
              </a:rPr>
              <a:t>     </a:t>
            </a:r>
            <a:r>
              <a:rPr lang="zh-CN" altLang="en-US" sz="2800" b="1">
                <a:solidFill>
                  <a:srgbClr val="800000"/>
                </a:solidFill>
                <a:latin typeface="宋体" pitchFamily="2" charset="-122"/>
              </a:rPr>
              <a:t>  </a:t>
            </a:r>
            <a:r>
              <a:rPr lang="en-US" altLang="zh-CN" sz="2800" b="1">
                <a:solidFill>
                  <a:srgbClr val="3333CC"/>
                </a:solidFill>
              </a:rPr>
              <a:t>if  (A=FA-&gt;lchild)    FA-&gt;lchild=B</a:t>
            </a:r>
          </a:p>
          <a:p>
            <a:r>
              <a:rPr lang="en-US" altLang="zh-CN" sz="2800" b="1">
                <a:solidFill>
                  <a:srgbClr val="3333CC"/>
                </a:solidFill>
              </a:rPr>
              <a:t>                         else  FA-&gt;rchild=B</a:t>
            </a:r>
            <a:r>
              <a:rPr lang="en-US" altLang="zh-CN" sz="2800" b="1">
                <a:solidFill>
                  <a:srgbClr val="80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7700"/>
                                        </p:tgtEl>
                                        <p:attrNameLst>
                                          <p:attrName>style.visibility</p:attrName>
                                        </p:attrNameLst>
                                      </p:cBhvr>
                                      <p:to>
                                        <p:strVal val="visible"/>
                                      </p:to>
                                    </p:set>
                                    <p:anim calcmode="lin" valueType="num">
                                      <p:cBhvr additive="base">
                                        <p:cTn id="7" dur="500" fill="hold"/>
                                        <p:tgtEl>
                                          <p:spTgt spid="157700"/>
                                        </p:tgtEl>
                                        <p:attrNameLst>
                                          <p:attrName>ppt_x</p:attrName>
                                        </p:attrNameLst>
                                      </p:cBhvr>
                                      <p:tavLst>
                                        <p:tav tm="0">
                                          <p:val>
                                            <p:strVal val="1+#ppt_w/2"/>
                                          </p:val>
                                        </p:tav>
                                        <p:tav tm="100000">
                                          <p:val>
                                            <p:strVal val="#ppt_x"/>
                                          </p:val>
                                        </p:tav>
                                      </p:tavLst>
                                    </p:anim>
                                    <p:anim calcmode="lin" valueType="num">
                                      <p:cBhvr additive="base">
                                        <p:cTn id="8" dur="500" fill="hold"/>
                                        <p:tgtEl>
                                          <p:spTgt spid="1577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7702"/>
                                        </p:tgtEl>
                                        <p:attrNameLst>
                                          <p:attrName>style.visibility</p:attrName>
                                        </p:attrNameLst>
                                      </p:cBhvr>
                                      <p:to>
                                        <p:strVal val="visible"/>
                                      </p:to>
                                    </p:set>
                                    <p:anim calcmode="lin" valueType="num">
                                      <p:cBhvr additive="base">
                                        <p:cTn id="13" dur="500" fill="hold"/>
                                        <p:tgtEl>
                                          <p:spTgt spid="157702"/>
                                        </p:tgtEl>
                                        <p:attrNameLst>
                                          <p:attrName>ppt_x</p:attrName>
                                        </p:attrNameLst>
                                      </p:cBhvr>
                                      <p:tavLst>
                                        <p:tav tm="0">
                                          <p:val>
                                            <p:strVal val="0-#ppt_w/2"/>
                                          </p:val>
                                        </p:tav>
                                        <p:tav tm="100000">
                                          <p:val>
                                            <p:strVal val="#ppt_x"/>
                                          </p:val>
                                        </p:tav>
                                      </p:tavLst>
                                    </p:anim>
                                    <p:anim calcmode="lin" valueType="num">
                                      <p:cBhvr additive="base">
                                        <p:cTn id="14" dur="500" fill="hold"/>
                                        <p:tgtEl>
                                          <p:spTgt spid="1577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2" fill="hold" grpId="0" nodeType="clickEffect">
                                  <p:stCondLst>
                                    <p:cond delay="0"/>
                                  </p:stCondLst>
                                  <p:childTnLst>
                                    <p:set>
                                      <p:cBhvr>
                                        <p:cTn id="18" dur="1" fill="hold">
                                          <p:stCondLst>
                                            <p:cond delay="0"/>
                                          </p:stCondLst>
                                        </p:cTn>
                                        <p:tgtEl>
                                          <p:spTgt spid="157728"/>
                                        </p:tgtEl>
                                        <p:attrNameLst>
                                          <p:attrName>style.visibility</p:attrName>
                                        </p:attrNameLst>
                                      </p:cBhvr>
                                      <p:to>
                                        <p:strVal val="visible"/>
                                      </p:to>
                                    </p:set>
                                    <p:anim calcmode="lin" valueType="num">
                                      <p:cBhvr>
                                        <p:cTn id="19" dur="500" fill="hold"/>
                                        <p:tgtEl>
                                          <p:spTgt spid="157728"/>
                                        </p:tgtEl>
                                        <p:attrNameLst>
                                          <p:attrName>ppt_x</p:attrName>
                                        </p:attrNameLst>
                                      </p:cBhvr>
                                      <p:tavLst>
                                        <p:tav tm="0">
                                          <p:val>
                                            <p:strVal val="#ppt_x+#ppt_w/2"/>
                                          </p:val>
                                        </p:tav>
                                        <p:tav tm="100000">
                                          <p:val>
                                            <p:strVal val="#ppt_x"/>
                                          </p:val>
                                        </p:tav>
                                      </p:tavLst>
                                    </p:anim>
                                    <p:anim calcmode="lin" valueType="num">
                                      <p:cBhvr>
                                        <p:cTn id="20" dur="500" fill="hold"/>
                                        <p:tgtEl>
                                          <p:spTgt spid="157728"/>
                                        </p:tgtEl>
                                        <p:attrNameLst>
                                          <p:attrName>ppt_y</p:attrName>
                                        </p:attrNameLst>
                                      </p:cBhvr>
                                      <p:tavLst>
                                        <p:tav tm="0">
                                          <p:val>
                                            <p:strVal val="#ppt_y"/>
                                          </p:val>
                                        </p:tav>
                                        <p:tav tm="100000">
                                          <p:val>
                                            <p:strVal val="#ppt_y"/>
                                          </p:val>
                                        </p:tav>
                                      </p:tavLst>
                                    </p:anim>
                                    <p:anim calcmode="lin" valueType="num">
                                      <p:cBhvr>
                                        <p:cTn id="21" dur="500" fill="hold"/>
                                        <p:tgtEl>
                                          <p:spTgt spid="157728"/>
                                        </p:tgtEl>
                                        <p:attrNameLst>
                                          <p:attrName>ppt_w</p:attrName>
                                        </p:attrNameLst>
                                      </p:cBhvr>
                                      <p:tavLst>
                                        <p:tav tm="0">
                                          <p:val>
                                            <p:fltVal val="0"/>
                                          </p:val>
                                        </p:tav>
                                        <p:tav tm="100000">
                                          <p:val>
                                            <p:strVal val="#ppt_w"/>
                                          </p:val>
                                        </p:tav>
                                      </p:tavLst>
                                    </p:anim>
                                    <p:anim calcmode="lin" valueType="num">
                                      <p:cBhvr>
                                        <p:cTn id="22" dur="500" fill="hold"/>
                                        <p:tgtEl>
                                          <p:spTgt spid="157728"/>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57701"/>
                                        </p:tgtEl>
                                        <p:attrNameLst>
                                          <p:attrName>style.visibility</p:attrName>
                                        </p:attrNameLst>
                                      </p:cBhvr>
                                      <p:to>
                                        <p:strVal val="visible"/>
                                      </p:to>
                                    </p:set>
                                    <p:animEffect transition="in" filter="barn(outVertical)">
                                      <p:cBhvr>
                                        <p:cTn id="27" dur="500"/>
                                        <p:tgtEl>
                                          <p:spTgt spid="15770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57715"/>
                                        </p:tgtEl>
                                        <p:attrNameLst>
                                          <p:attrName>style.visibility</p:attrName>
                                        </p:attrNameLst>
                                      </p:cBhvr>
                                      <p:to>
                                        <p:strVal val="visible"/>
                                      </p:to>
                                    </p:set>
                                    <p:anim calcmode="lin" valueType="num">
                                      <p:cBhvr additive="base">
                                        <p:cTn id="32" dur="500" fill="hold"/>
                                        <p:tgtEl>
                                          <p:spTgt spid="157715"/>
                                        </p:tgtEl>
                                        <p:attrNameLst>
                                          <p:attrName>ppt_x</p:attrName>
                                        </p:attrNameLst>
                                      </p:cBhvr>
                                      <p:tavLst>
                                        <p:tav tm="0">
                                          <p:val>
                                            <p:strVal val="1+#ppt_w/2"/>
                                          </p:val>
                                        </p:tav>
                                        <p:tav tm="100000">
                                          <p:val>
                                            <p:strVal val="#ppt_x"/>
                                          </p:val>
                                        </p:tav>
                                      </p:tavLst>
                                    </p:anim>
                                    <p:anim calcmode="lin" valueType="num">
                                      <p:cBhvr additive="base">
                                        <p:cTn id="33" dur="500" fill="hold"/>
                                        <p:tgtEl>
                                          <p:spTgt spid="15771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57729"/>
                                        </p:tgtEl>
                                        <p:attrNameLst>
                                          <p:attrName>style.visibility</p:attrName>
                                        </p:attrNameLst>
                                      </p:cBhvr>
                                      <p:to>
                                        <p:strVal val="visible"/>
                                      </p:to>
                                    </p:set>
                                    <p:anim calcmode="lin" valueType="num">
                                      <p:cBhvr additive="base">
                                        <p:cTn id="38" dur="500" fill="hold"/>
                                        <p:tgtEl>
                                          <p:spTgt spid="157729"/>
                                        </p:tgtEl>
                                        <p:attrNameLst>
                                          <p:attrName>ppt_x</p:attrName>
                                        </p:attrNameLst>
                                      </p:cBhvr>
                                      <p:tavLst>
                                        <p:tav tm="0">
                                          <p:val>
                                            <p:strVal val="0-#ppt_w/2"/>
                                          </p:val>
                                        </p:tav>
                                        <p:tav tm="100000">
                                          <p:val>
                                            <p:strVal val="#ppt_x"/>
                                          </p:val>
                                        </p:tav>
                                      </p:tavLst>
                                    </p:anim>
                                    <p:anim calcmode="lin" valueType="num">
                                      <p:cBhvr additive="base">
                                        <p:cTn id="39" dur="500" fill="hold"/>
                                        <p:tgtEl>
                                          <p:spTgt spid="157729"/>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57730"/>
                                        </p:tgtEl>
                                        <p:attrNameLst>
                                          <p:attrName>style.visibility</p:attrName>
                                        </p:attrNameLst>
                                      </p:cBhvr>
                                      <p:to>
                                        <p:strVal val="visible"/>
                                      </p:to>
                                    </p:set>
                                    <p:anim calcmode="lin" valueType="num">
                                      <p:cBhvr additive="base">
                                        <p:cTn id="44" dur="500" fill="hold"/>
                                        <p:tgtEl>
                                          <p:spTgt spid="157730"/>
                                        </p:tgtEl>
                                        <p:attrNameLst>
                                          <p:attrName>ppt_x</p:attrName>
                                        </p:attrNameLst>
                                      </p:cBhvr>
                                      <p:tavLst>
                                        <p:tav tm="0">
                                          <p:val>
                                            <p:strVal val="0-#ppt_w/2"/>
                                          </p:val>
                                        </p:tav>
                                        <p:tav tm="100000">
                                          <p:val>
                                            <p:strVal val="#ppt_x"/>
                                          </p:val>
                                        </p:tav>
                                      </p:tavLst>
                                    </p:anim>
                                    <p:anim calcmode="lin" valueType="num">
                                      <p:cBhvr additive="base">
                                        <p:cTn id="45" dur="500" fill="hold"/>
                                        <p:tgtEl>
                                          <p:spTgt spid="157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utoUpdateAnimBg="0"/>
      <p:bldP spid="157701" grpId="0" animBg="1"/>
      <p:bldP spid="157728" grpId="0" animBg="1"/>
      <p:bldP spid="157729" grpId="0" autoUpdateAnimBg="0"/>
      <p:bldP spid="15773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228600" y="-100013"/>
            <a:ext cx="7772400" cy="838201"/>
          </a:xfrm>
        </p:spPr>
        <p:txBody>
          <a:bodyPr/>
          <a:lstStyle/>
          <a:p>
            <a:r>
              <a:rPr lang="en-US" altLang="zh-CN" sz="3600">
                <a:solidFill>
                  <a:srgbClr val="A50021"/>
                </a:solidFill>
              </a:rPr>
              <a:t>(3)</a:t>
            </a:r>
            <a:r>
              <a:rPr lang="en-US" altLang="zh-CN" sz="3600">
                <a:solidFill>
                  <a:srgbClr val="3333FF"/>
                </a:solidFill>
              </a:rPr>
              <a:t>LR</a:t>
            </a:r>
            <a:r>
              <a:rPr lang="zh-CN" altLang="en-US" sz="3600">
                <a:solidFill>
                  <a:srgbClr val="3333FF"/>
                </a:solidFill>
              </a:rPr>
              <a:t>型旋转</a:t>
            </a:r>
            <a:r>
              <a:rPr lang="en-US" altLang="zh-CN" sz="3600">
                <a:solidFill>
                  <a:srgbClr val="3333FF"/>
                </a:solidFill>
              </a:rPr>
              <a:t>:</a:t>
            </a:r>
          </a:p>
        </p:txBody>
      </p:sp>
      <p:sp>
        <p:nvSpPr>
          <p:cNvPr id="158724" name="AutoShape 4"/>
          <p:cNvSpPr>
            <a:spLocks noChangeArrowheads="1"/>
          </p:cNvSpPr>
          <p:nvPr/>
        </p:nvSpPr>
        <p:spPr bwMode="auto">
          <a:xfrm>
            <a:off x="4419600" y="3048000"/>
            <a:ext cx="609600" cy="311150"/>
          </a:xfrm>
          <a:prstGeom prst="rightArrow">
            <a:avLst>
              <a:gd name="adj1" fmla="val 50000"/>
              <a:gd name="adj2" fmla="val 48980"/>
            </a:avLst>
          </a:prstGeom>
          <a:solidFill>
            <a:schemeClr val="hlink"/>
          </a:solidFill>
          <a:ln w="9525">
            <a:solidFill>
              <a:schemeClr val="tx1"/>
            </a:solidFill>
            <a:miter lim="800000"/>
            <a:headEnd/>
            <a:tailEnd/>
          </a:ln>
          <a:effectLst/>
        </p:spPr>
        <p:txBody>
          <a:bodyPr anchor="ctr">
            <a:spAutoFit/>
          </a:bodyPr>
          <a:lstStyle/>
          <a:p>
            <a:endParaRPr lang="zh-CN" altLang="en-US"/>
          </a:p>
        </p:txBody>
      </p:sp>
      <p:sp>
        <p:nvSpPr>
          <p:cNvPr id="158725" name="Text Box 5"/>
          <p:cNvSpPr txBox="1">
            <a:spLocks noChangeArrowheads="1"/>
          </p:cNvSpPr>
          <p:nvPr/>
        </p:nvSpPr>
        <p:spPr bwMode="auto">
          <a:xfrm>
            <a:off x="228600" y="44450"/>
            <a:ext cx="9167813" cy="1301750"/>
          </a:xfrm>
          <a:prstGeom prst="rect">
            <a:avLst/>
          </a:prstGeom>
          <a:noFill/>
          <a:ln w="9525">
            <a:noFill/>
            <a:miter lim="800000"/>
            <a:headEnd/>
            <a:tailEnd/>
          </a:ln>
          <a:effectLst/>
        </p:spPr>
        <p:txBody>
          <a:bodyPr>
            <a:spAutoFit/>
          </a:bodyPr>
          <a:lstStyle/>
          <a:p>
            <a:pPr>
              <a:lnSpc>
                <a:spcPct val="110000"/>
              </a:lnSpc>
            </a:pPr>
            <a:r>
              <a:rPr lang="en-US" altLang="zh-CN" sz="3600" b="1">
                <a:solidFill>
                  <a:srgbClr val="3333FF"/>
                </a:solidFill>
                <a:ea typeface="楷体_GB2312" pitchFamily="49" charset="-122"/>
              </a:rPr>
              <a:t>                        </a:t>
            </a:r>
            <a:r>
              <a:rPr lang="zh-CN" altLang="en-US" sz="3600" b="1">
                <a:solidFill>
                  <a:srgbClr val="3333FF"/>
                </a:solidFill>
                <a:ea typeface="楷体_GB2312" pitchFamily="49" charset="-122"/>
              </a:rPr>
              <a:t>左</a:t>
            </a:r>
            <a:r>
              <a:rPr lang="zh-CN" altLang="en-US" sz="3600" b="1">
                <a:solidFill>
                  <a:srgbClr val="A50021"/>
                </a:solidFill>
                <a:ea typeface="楷体_GB2312" pitchFamily="49" charset="-122"/>
              </a:rPr>
              <a:t>子树的</a:t>
            </a:r>
            <a:r>
              <a:rPr lang="zh-CN" altLang="en-US" sz="3600" b="1">
                <a:solidFill>
                  <a:srgbClr val="3333FF"/>
                </a:solidFill>
                <a:ea typeface="楷体_GB2312" pitchFamily="49" charset="-122"/>
              </a:rPr>
              <a:t>右</a:t>
            </a:r>
            <a:r>
              <a:rPr lang="zh-CN" altLang="en-US" sz="3600" b="1">
                <a:solidFill>
                  <a:srgbClr val="A50021"/>
                </a:solidFill>
                <a:ea typeface="楷体_GB2312" pitchFamily="49" charset="-122"/>
              </a:rPr>
              <a:t>子树上插入结点</a:t>
            </a:r>
          </a:p>
          <a:p>
            <a:pPr>
              <a:lnSpc>
                <a:spcPct val="110000"/>
              </a:lnSpc>
            </a:pPr>
            <a:r>
              <a:rPr lang="zh-CN" altLang="en-US" sz="3600" b="1">
                <a:solidFill>
                  <a:srgbClr val="A50021"/>
                </a:solidFill>
                <a:ea typeface="楷体_GB2312" pitchFamily="49" charset="-122"/>
              </a:rPr>
              <a:t>而失去平衡</a:t>
            </a:r>
            <a:r>
              <a:rPr lang="en-US" altLang="zh-CN" sz="3600" b="1">
                <a:solidFill>
                  <a:srgbClr val="A50021"/>
                </a:solidFill>
                <a:ea typeface="楷体_GB2312" pitchFamily="49" charset="-122"/>
              </a:rPr>
              <a:t>,</a:t>
            </a:r>
            <a:r>
              <a:rPr lang="zh-CN" altLang="en-US" sz="3600" b="1">
                <a:solidFill>
                  <a:srgbClr val="A50021"/>
                </a:solidFill>
                <a:ea typeface="楷体_GB2312" pitchFamily="49" charset="-122"/>
              </a:rPr>
              <a:t>应进行</a:t>
            </a:r>
            <a:r>
              <a:rPr lang="zh-CN" altLang="en-US" sz="3600" b="1">
                <a:solidFill>
                  <a:srgbClr val="3333FF"/>
                </a:solidFill>
                <a:ea typeface="楷体_GB2312" pitchFamily="49" charset="-122"/>
              </a:rPr>
              <a:t>先逆时针后顺时针旋转</a:t>
            </a:r>
            <a:r>
              <a:rPr lang="zh-CN" altLang="en-US" sz="3600" b="1">
                <a:solidFill>
                  <a:srgbClr val="A50021"/>
                </a:solidFill>
                <a:ea typeface="楷体_GB2312" pitchFamily="49" charset="-122"/>
              </a:rPr>
              <a:t>。</a:t>
            </a:r>
          </a:p>
        </p:txBody>
      </p:sp>
      <p:grpSp>
        <p:nvGrpSpPr>
          <p:cNvPr id="158726" name="Group 6"/>
          <p:cNvGrpSpPr>
            <a:grpSpLocks/>
          </p:cNvGrpSpPr>
          <p:nvPr/>
        </p:nvGrpSpPr>
        <p:grpSpPr bwMode="auto">
          <a:xfrm>
            <a:off x="762000" y="1341438"/>
            <a:ext cx="3379788" cy="3444875"/>
            <a:chOff x="480" y="1718"/>
            <a:chExt cx="2129" cy="2170"/>
          </a:xfrm>
        </p:grpSpPr>
        <p:grpSp>
          <p:nvGrpSpPr>
            <p:cNvPr id="158727" name="Group 7"/>
            <p:cNvGrpSpPr>
              <a:grpSpLocks/>
            </p:cNvGrpSpPr>
            <p:nvPr/>
          </p:nvGrpSpPr>
          <p:grpSpPr bwMode="auto">
            <a:xfrm>
              <a:off x="480" y="1760"/>
              <a:ext cx="2129" cy="2128"/>
              <a:chOff x="614" y="288"/>
              <a:chExt cx="2129" cy="2128"/>
            </a:xfrm>
          </p:grpSpPr>
          <p:sp>
            <p:nvSpPr>
              <p:cNvPr id="158728" name="Oval 8"/>
              <p:cNvSpPr>
                <a:spLocks noChangeArrowheads="1"/>
              </p:cNvSpPr>
              <p:nvPr/>
            </p:nvSpPr>
            <p:spPr bwMode="auto">
              <a:xfrm>
                <a:off x="1451" y="1322"/>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C</a:t>
                </a:r>
              </a:p>
            </p:txBody>
          </p:sp>
          <p:sp>
            <p:nvSpPr>
              <p:cNvPr id="158729" name="Oval 9"/>
              <p:cNvSpPr>
                <a:spLocks noChangeArrowheads="1"/>
              </p:cNvSpPr>
              <p:nvPr/>
            </p:nvSpPr>
            <p:spPr bwMode="auto">
              <a:xfrm>
                <a:off x="1056" y="897"/>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B</a:t>
                </a:r>
              </a:p>
            </p:txBody>
          </p:sp>
          <p:sp>
            <p:nvSpPr>
              <p:cNvPr id="158730" name="Oval 10"/>
              <p:cNvSpPr>
                <a:spLocks noChangeArrowheads="1"/>
              </p:cNvSpPr>
              <p:nvPr/>
            </p:nvSpPr>
            <p:spPr bwMode="auto">
              <a:xfrm>
                <a:off x="1680" y="288"/>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A</a:t>
                </a:r>
              </a:p>
            </p:txBody>
          </p:sp>
          <p:sp>
            <p:nvSpPr>
              <p:cNvPr id="158731" name="Line 11"/>
              <p:cNvSpPr>
                <a:spLocks noChangeShapeType="1"/>
              </p:cNvSpPr>
              <p:nvPr/>
            </p:nvSpPr>
            <p:spPr bwMode="auto">
              <a:xfrm flipV="1">
                <a:off x="1348" y="528"/>
                <a:ext cx="380" cy="384"/>
              </a:xfrm>
              <a:prstGeom prst="line">
                <a:avLst/>
              </a:prstGeom>
              <a:noFill/>
              <a:ln w="9525">
                <a:solidFill>
                  <a:schemeClr val="tx1"/>
                </a:solidFill>
                <a:round/>
                <a:headEnd/>
                <a:tailEnd/>
              </a:ln>
              <a:effectLst/>
            </p:spPr>
            <p:txBody>
              <a:bodyPr/>
              <a:lstStyle/>
              <a:p>
                <a:endParaRPr lang="zh-CN" altLang="en-US"/>
              </a:p>
            </p:txBody>
          </p:sp>
          <p:sp>
            <p:nvSpPr>
              <p:cNvPr id="158732" name="Line 12"/>
              <p:cNvSpPr>
                <a:spLocks noChangeShapeType="1"/>
              </p:cNvSpPr>
              <p:nvPr/>
            </p:nvSpPr>
            <p:spPr bwMode="auto">
              <a:xfrm>
                <a:off x="1990" y="539"/>
                <a:ext cx="554" cy="565"/>
              </a:xfrm>
              <a:prstGeom prst="line">
                <a:avLst/>
              </a:prstGeom>
              <a:noFill/>
              <a:ln w="9525">
                <a:solidFill>
                  <a:schemeClr val="tx1"/>
                </a:solidFill>
                <a:round/>
                <a:headEnd/>
                <a:tailEnd/>
              </a:ln>
              <a:effectLst/>
            </p:spPr>
            <p:txBody>
              <a:bodyPr/>
              <a:lstStyle/>
              <a:p>
                <a:endParaRPr lang="zh-CN" altLang="en-US"/>
              </a:p>
            </p:txBody>
          </p:sp>
          <p:sp>
            <p:nvSpPr>
              <p:cNvPr id="158733" name="Line 13"/>
              <p:cNvSpPr>
                <a:spLocks noChangeShapeType="1"/>
              </p:cNvSpPr>
              <p:nvPr/>
            </p:nvSpPr>
            <p:spPr bwMode="auto">
              <a:xfrm flipV="1">
                <a:off x="816" y="1152"/>
                <a:ext cx="314" cy="336"/>
              </a:xfrm>
              <a:prstGeom prst="line">
                <a:avLst/>
              </a:prstGeom>
              <a:noFill/>
              <a:ln w="9525">
                <a:solidFill>
                  <a:schemeClr val="tx1"/>
                </a:solidFill>
                <a:round/>
                <a:headEnd/>
                <a:tailEnd/>
              </a:ln>
              <a:effectLst/>
            </p:spPr>
            <p:txBody>
              <a:bodyPr/>
              <a:lstStyle/>
              <a:p>
                <a:endParaRPr lang="zh-CN" altLang="en-US"/>
              </a:p>
            </p:txBody>
          </p:sp>
          <p:sp>
            <p:nvSpPr>
              <p:cNvPr id="158734" name="Text Box 14"/>
              <p:cNvSpPr txBox="1">
                <a:spLocks noChangeArrowheads="1"/>
              </p:cNvSpPr>
              <p:nvPr/>
            </p:nvSpPr>
            <p:spPr bwMode="auto">
              <a:xfrm>
                <a:off x="2390" y="1093"/>
                <a:ext cx="353" cy="640"/>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A</a:t>
                </a:r>
                <a:r>
                  <a:rPr lang="en-US" altLang="zh-CN" b="1" baseline="-25000">
                    <a:solidFill>
                      <a:srgbClr val="A50021"/>
                    </a:solidFill>
                    <a:ea typeface="楷体_GB2312" pitchFamily="49" charset="-122"/>
                  </a:rPr>
                  <a:t>R</a:t>
                </a:r>
              </a:p>
              <a:p>
                <a:pPr>
                  <a:lnSpc>
                    <a:spcPct val="125000"/>
                  </a:lnSpc>
                </a:pPr>
                <a:endParaRPr lang="en-US" altLang="zh-CN" b="1">
                  <a:solidFill>
                    <a:srgbClr val="A50021"/>
                  </a:solidFill>
                  <a:ea typeface="楷体_GB2312" pitchFamily="49" charset="-122"/>
                </a:endParaRPr>
              </a:p>
            </p:txBody>
          </p:sp>
          <p:sp>
            <p:nvSpPr>
              <p:cNvPr id="158735" name="Line 15"/>
              <p:cNvSpPr>
                <a:spLocks noChangeShapeType="1"/>
              </p:cNvSpPr>
              <p:nvPr/>
            </p:nvSpPr>
            <p:spPr bwMode="auto">
              <a:xfrm>
                <a:off x="1392" y="1152"/>
                <a:ext cx="192" cy="192"/>
              </a:xfrm>
              <a:prstGeom prst="line">
                <a:avLst/>
              </a:prstGeom>
              <a:noFill/>
              <a:ln w="9525">
                <a:solidFill>
                  <a:schemeClr val="tx1"/>
                </a:solidFill>
                <a:round/>
                <a:headEnd/>
                <a:tailEnd/>
              </a:ln>
              <a:effectLst/>
            </p:spPr>
            <p:txBody>
              <a:bodyPr/>
              <a:lstStyle/>
              <a:p>
                <a:endParaRPr lang="zh-CN" altLang="en-US"/>
              </a:p>
            </p:txBody>
          </p:sp>
          <p:sp>
            <p:nvSpPr>
              <p:cNvPr id="158736" name="Line 16"/>
              <p:cNvSpPr>
                <a:spLocks noChangeShapeType="1"/>
              </p:cNvSpPr>
              <p:nvPr/>
            </p:nvSpPr>
            <p:spPr bwMode="auto">
              <a:xfrm flipV="1">
                <a:off x="1355" y="1584"/>
                <a:ext cx="192" cy="192"/>
              </a:xfrm>
              <a:prstGeom prst="line">
                <a:avLst/>
              </a:prstGeom>
              <a:noFill/>
              <a:ln w="9525">
                <a:solidFill>
                  <a:schemeClr val="tx1"/>
                </a:solidFill>
                <a:round/>
                <a:headEnd/>
                <a:tailEnd/>
              </a:ln>
              <a:effectLst/>
            </p:spPr>
            <p:txBody>
              <a:bodyPr/>
              <a:lstStyle/>
              <a:p>
                <a:endParaRPr lang="zh-CN" altLang="en-US"/>
              </a:p>
            </p:txBody>
          </p:sp>
          <p:sp>
            <p:nvSpPr>
              <p:cNvPr id="158737" name="Text Box 17"/>
              <p:cNvSpPr txBox="1">
                <a:spLocks noChangeArrowheads="1"/>
              </p:cNvSpPr>
              <p:nvPr/>
            </p:nvSpPr>
            <p:spPr bwMode="auto">
              <a:xfrm>
                <a:off x="1814" y="1776"/>
                <a:ext cx="353" cy="352"/>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C</a:t>
                </a:r>
                <a:r>
                  <a:rPr lang="en-US" altLang="zh-CN" b="1" baseline="-25000">
                    <a:solidFill>
                      <a:srgbClr val="A50021"/>
                    </a:solidFill>
                    <a:ea typeface="楷体_GB2312" pitchFamily="49" charset="-122"/>
                  </a:rPr>
                  <a:t>R</a:t>
                </a:r>
                <a:endParaRPr lang="en-US" altLang="zh-CN" b="1">
                  <a:solidFill>
                    <a:srgbClr val="A50021"/>
                  </a:solidFill>
                  <a:ea typeface="楷体_GB2312" pitchFamily="49" charset="-122"/>
                </a:endParaRPr>
              </a:p>
            </p:txBody>
          </p:sp>
          <p:sp>
            <p:nvSpPr>
              <p:cNvPr id="158738" name="Text Box 18"/>
              <p:cNvSpPr txBox="1">
                <a:spLocks noChangeArrowheads="1"/>
              </p:cNvSpPr>
              <p:nvPr/>
            </p:nvSpPr>
            <p:spPr bwMode="auto">
              <a:xfrm>
                <a:off x="1196" y="1776"/>
                <a:ext cx="346" cy="640"/>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C</a:t>
                </a:r>
                <a:r>
                  <a:rPr lang="en-US" altLang="zh-CN" b="1" baseline="-25000">
                    <a:solidFill>
                      <a:srgbClr val="A50021"/>
                    </a:solidFill>
                    <a:ea typeface="楷体_GB2312" pitchFamily="49" charset="-122"/>
                  </a:rPr>
                  <a:t>L</a:t>
                </a:r>
              </a:p>
              <a:p>
                <a:pPr>
                  <a:lnSpc>
                    <a:spcPct val="125000"/>
                  </a:lnSpc>
                </a:pPr>
                <a:r>
                  <a:rPr lang="zh-CN" altLang="en-US" b="1">
                    <a:solidFill>
                      <a:srgbClr val="A50021"/>
                    </a:solidFill>
                    <a:ea typeface="楷体_GB2312" pitchFamily="49" charset="-122"/>
                  </a:rPr>
                  <a:t>新</a:t>
                </a:r>
              </a:p>
            </p:txBody>
          </p:sp>
          <p:sp>
            <p:nvSpPr>
              <p:cNvPr id="158739" name="Line 19"/>
              <p:cNvSpPr>
                <a:spLocks noChangeShapeType="1"/>
              </p:cNvSpPr>
              <p:nvPr/>
            </p:nvSpPr>
            <p:spPr bwMode="auto">
              <a:xfrm>
                <a:off x="1776" y="1584"/>
                <a:ext cx="192" cy="192"/>
              </a:xfrm>
              <a:prstGeom prst="line">
                <a:avLst/>
              </a:prstGeom>
              <a:noFill/>
              <a:ln w="9525">
                <a:solidFill>
                  <a:schemeClr val="tx1"/>
                </a:solidFill>
                <a:round/>
                <a:headEnd/>
                <a:tailEnd/>
              </a:ln>
              <a:effectLst/>
            </p:spPr>
            <p:txBody>
              <a:bodyPr/>
              <a:lstStyle/>
              <a:p>
                <a:endParaRPr lang="zh-CN" altLang="en-US"/>
              </a:p>
            </p:txBody>
          </p:sp>
          <p:sp>
            <p:nvSpPr>
              <p:cNvPr id="158740" name="Text Box 20"/>
              <p:cNvSpPr txBox="1">
                <a:spLocks noChangeArrowheads="1"/>
              </p:cNvSpPr>
              <p:nvPr/>
            </p:nvSpPr>
            <p:spPr bwMode="auto">
              <a:xfrm>
                <a:off x="614" y="1488"/>
                <a:ext cx="335" cy="640"/>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B</a:t>
                </a:r>
                <a:r>
                  <a:rPr lang="en-US" altLang="zh-CN" b="1" baseline="-25000">
                    <a:solidFill>
                      <a:srgbClr val="A50021"/>
                    </a:solidFill>
                    <a:ea typeface="楷体_GB2312" pitchFamily="49" charset="-122"/>
                  </a:rPr>
                  <a:t>L</a:t>
                </a:r>
              </a:p>
              <a:p>
                <a:pPr>
                  <a:lnSpc>
                    <a:spcPct val="125000"/>
                  </a:lnSpc>
                </a:pPr>
                <a:endParaRPr lang="en-US" altLang="zh-CN" b="1">
                  <a:solidFill>
                    <a:srgbClr val="A50021"/>
                  </a:solidFill>
                  <a:ea typeface="楷体_GB2312" pitchFamily="49" charset="-122"/>
                </a:endParaRPr>
              </a:p>
            </p:txBody>
          </p:sp>
        </p:grpSp>
        <p:sp>
          <p:nvSpPr>
            <p:cNvPr id="158741" name="Rectangle 21"/>
            <p:cNvSpPr>
              <a:spLocks noChangeArrowheads="1"/>
            </p:cNvSpPr>
            <p:nvPr/>
          </p:nvSpPr>
          <p:spPr bwMode="auto">
            <a:xfrm>
              <a:off x="1920" y="1718"/>
              <a:ext cx="212" cy="346"/>
            </a:xfrm>
            <a:prstGeom prst="rect">
              <a:avLst/>
            </a:prstGeom>
            <a:noFill/>
            <a:ln w="9525">
              <a:noFill/>
              <a:miter lim="800000"/>
              <a:headEnd/>
              <a:tailEnd/>
            </a:ln>
            <a:effectLst/>
          </p:spPr>
          <p:txBody>
            <a:bodyPr wrap="none">
              <a:spAutoFit/>
            </a:bodyPr>
            <a:lstStyle/>
            <a:p>
              <a:pPr>
                <a:lnSpc>
                  <a:spcPct val="125000"/>
                </a:lnSpc>
              </a:pPr>
              <a:r>
                <a:rPr lang="en-US" altLang="zh-CN" b="1"/>
                <a:t>2</a:t>
              </a:r>
            </a:p>
          </p:txBody>
        </p:sp>
        <p:sp>
          <p:nvSpPr>
            <p:cNvPr id="158742" name="Rectangle 22"/>
            <p:cNvSpPr>
              <a:spLocks noChangeArrowheads="1"/>
            </p:cNvSpPr>
            <p:nvPr/>
          </p:nvSpPr>
          <p:spPr bwMode="auto">
            <a:xfrm>
              <a:off x="1296" y="2294"/>
              <a:ext cx="276" cy="346"/>
            </a:xfrm>
            <a:prstGeom prst="rect">
              <a:avLst/>
            </a:prstGeom>
            <a:noFill/>
            <a:ln w="9525">
              <a:noFill/>
              <a:miter lim="800000"/>
              <a:headEnd/>
              <a:tailEnd/>
            </a:ln>
            <a:effectLst/>
          </p:spPr>
          <p:txBody>
            <a:bodyPr wrap="none">
              <a:spAutoFit/>
            </a:bodyPr>
            <a:lstStyle/>
            <a:p>
              <a:pPr>
                <a:lnSpc>
                  <a:spcPct val="125000"/>
                </a:lnSpc>
              </a:pPr>
              <a:r>
                <a:rPr lang="en-US" altLang="zh-CN" b="1"/>
                <a:t>-1</a:t>
              </a:r>
            </a:p>
          </p:txBody>
        </p:sp>
        <p:sp>
          <p:nvSpPr>
            <p:cNvPr id="158743" name="Rectangle 23"/>
            <p:cNvSpPr>
              <a:spLocks noChangeArrowheads="1"/>
            </p:cNvSpPr>
            <p:nvPr/>
          </p:nvSpPr>
          <p:spPr bwMode="auto">
            <a:xfrm>
              <a:off x="1680" y="2736"/>
              <a:ext cx="212" cy="346"/>
            </a:xfrm>
            <a:prstGeom prst="rect">
              <a:avLst/>
            </a:prstGeom>
            <a:noFill/>
            <a:ln w="9525">
              <a:noFill/>
              <a:miter lim="800000"/>
              <a:headEnd/>
              <a:tailEnd/>
            </a:ln>
            <a:effectLst/>
          </p:spPr>
          <p:txBody>
            <a:bodyPr wrap="none">
              <a:spAutoFit/>
            </a:bodyPr>
            <a:lstStyle/>
            <a:p>
              <a:pPr>
                <a:lnSpc>
                  <a:spcPct val="125000"/>
                </a:lnSpc>
              </a:pPr>
              <a:r>
                <a:rPr lang="en-US" altLang="zh-CN" b="1"/>
                <a:t>1</a:t>
              </a:r>
            </a:p>
          </p:txBody>
        </p:sp>
        <p:sp>
          <p:nvSpPr>
            <p:cNvPr id="158744" name="Line 24"/>
            <p:cNvSpPr>
              <a:spLocks noChangeShapeType="1"/>
            </p:cNvSpPr>
            <p:nvPr/>
          </p:nvSpPr>
          <p:spPr bwMode="auto">
            <a:xfrm>
              <a:off x="1056" y="3600"/>
              <a:ext cx="336" cy="0"/>
            </a:xfrm>
            <a:prstGeom prst="line">
              <a:avLst/>
            </a:prstGeom>
            <a:noFill/>
            <a:ln w="9525">
              <a:solidFill>
                <a:schemeClr val="tx1"/>
              </a:solidFill>
              <a:round/>
              <a:headEnd/>
              <a:tailEnd/>
            </a:ln>
            <a:effectLst/>
          </p:spPr>
          <p:txBody>
            <a:bodyPr wrap="none">
              <a:spAutoFit/>
            </a:bodyPr>
            <a:lstStyle/>
            <a:p>
              <a:endParaRPr lang="zh-CN" altLang="en-US"/>
            </a:p>
          </p:txBody>
        </p:sp>
      </p:grpSp>
      <p:grpSp>
        <p:nvGrpSpPr>
          <p:cNvPr id="158745" name="Group 25"/>
          <p:cNvGrpSpPr>
            <a:grpSpLocks/>
          </p:cNvGrpSpPr>
          <p:nvPr/>
        </p:nvGrpSpPr>
        <p:grpSpPr bwMode="auto">
          <a:xfrm>
            <a:off x="5181600" y="1752600"/>
            <a:ext cx="3443288" cy="2895600"/>
            <a:chOff x="3264" y="1728"/>
            <a:chExt cx="2169" cy="1824"/>
          </a:xfrm>
        </p:grpSpPr>
        <p:grpSp>
          <p:nvGrpSpPr>
            <p:cNvPr id="158746" name="Group 26"/>
            <p:cNvGrpSpPr>
              <a:grpSpLocks/>
            </p:cNvGrpSpPr>
            <p:nvPr/>
          </p:nvGrpSpPr>
          <p:grpSpPr bwMode="auto">
            <a:xfrm>
              <a:off x="3264" y="1808"/>
              <a:ext cx="2169" cy="1744"/>
              <a:chOff x="3320" y="288"/>
              <a:chExt cx="2169" cy="1744"/>
            </a:xfrm>
          </p:grpSpPr>
          <p:sp>
            <p:nvSpPr>
              <p:cNvPr id="158747" name="Oval 27"/>
              <p:cNvSpPr>
                <a:spLocks noChangeArrowheads="1"/>
              </p:cNvSpPr>
              <p:nvPr/>
            </p:nvSpPr>
            <p:spPr bwMode="auto">
              <a:xfrm>
                <a:off x="4128" y="288"/>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C</a:t>
                </a:r>
              </a:p>
            </p:txBody>
          </p:sp>
          <p:sp>
            <p:nvSpPr>
              <p:cNvPr id="158748" name="Oval 28"/>
              <p:cNvSpPr>
                <a:spLocks noChangeArrowheads="1"/>
              </p:cNvSpPr>
              <p:nvPr/>
            </p:nvSpPr>
            <p:spPr bwMode="auto">
              <a:xfrm>
                <a:off x="3563" y="934"/>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B</a:t>
                </a:r>
              </a:p>
            </p:txBody>
          </p:sp>
          <p:sp>
            <p:nvSpPr>
              <p:cNvPr id="158749" name="Oval 29"/>
              <p:cNvSpPr>
                <a:spLocks noChangeArrowheads="1"/>
              </p:cNvSpPr>
              <p:nvPr/>
            </p:nvSpPr>
            <p:spPr bwMode="auto">
              <a:xfrm>
                <a:off x="4800" y="938"/>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A</a:t>
                </a:r>
              </a:p>
            </p:txBody>
          </p:sp>
          <p:sp>
            <p:nvSpPr>
              <p:cNvPr id="158750" name="Line 30"/>
              <p:cNvSpPr>
                <a:spLocks noChangeShapeType="1"/>
              </p:cNvSpPr>
              <p:nvPr/>
            </p:nvSpPr>
            <p:spPr bwMode="auto">
              <a:xfrm flipV="1">
                <a:off x="3840" y="550"/>
                <a:ext cx="380" cy="384"/>
              </a:xfrm>
              <a:prstGeom prst="line">
                <a:avLst/>
              </a:prstGeom>
              <a:noFill/>
              <a:ln w="9525">
                <a:solidFill>
                  <a:schemeClr val="tx1"/>
                </a:solidFill>
                <a:round/>
                <a:headEnd/>
                <a:tailEnd/>
              </a:ln>
              <a:effectLst/>
            </p:spPr>
            <p:txBody>
              <a:bodyPr/>
              <a:lstStyle/>
              <a:p>
                <a:endParaRPr lang="zh-CN" altLang="en-US"/>
              </a:p>
            </p:txBody>
          </p:sp>
          <p:sp>
            <p:nvSpPr>
              <p:cNvPr id="158751" name="Line 31"/>
              <p:cNvSpPr>
                <a:spLocks noChangeShapeType="1"/>
              </p:cNvSpPr>
              <p:nvPr/>
            </p:nvSpPr>
            <p:spPr bwMode="auto">
              <a:xfrm>
                <a:off x="4486" y="539"/>
                <a:ext cx="410" cy="421"/>
              </a:xfrm>
              <a:prstGeom prst="line">
                <a:avLst/>
              </a:prstGeom>
              <a:noFill/>
              <a:ln w="9525">
                <a:solidFill>
                  <a:schemeClr val="tx1"/>
                </a:solidFill>
                <a:round/>
                <a:headEnd/>
                <a:tailEnd/>
              </a:ln>
              <a:effectLst/>
            </p:spPr>
            <p:txBody>
              <a:bodyPr/>
              <a:lstStyle/>
              <a:p>
                <a:endParaRPr lang="zh-CN" altLang="en-US"/>
              </a:p>
            </p:txBody>
          </p:sp>
          <p:sp>
            <p:nvSpPr>
              <p:cNvPr id="158752" name="Text Box 32"/>
              <p:cNvSpPr txBox="1">
                <a:spLocks noChangeArrowheads="1"/>
              </p:cNvSpPr>
              <p:nvPr/>
            </p:nvSpPr>
            <p:spPr bwMode="auto">
              <a:xfrm>
                <a:off x="5136" y="1392"/>
                <a:ext cx="353" cy="640"/>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A</a:t>
                </a:r>
                <a:r>
                  <a:rPr lang="en-US" altLang="zh-CN" b="1" baseline="-25000">
                    <a:solidFill>
                      <a:srgbClr val="A50021"/>
                    </a:solidFill>
                    <a:ea typeface="楷体_GB2312" pitchFamily="49" charset="-122"/>
                  </a:rPr>
                  <a:t>R</a:t>
                </a:r>
              </a:p>
              <a:p>
                <a:pPr>
                  <a:lnSpc>
                    <a:spcPct val="125000"/>
                  </a:lnSpc>
                </a:pPr>
                <a:endParaRPr lang="en-US" altLang="zh-CN" b="1">
                  <a:solidFill>
                    <a:srgbClr val="A50021"/>
                  </a:solidFill>
                  <a:ea typeface="楷体_GB2312" pitchFamily="49" charset="-122"/>
                </a:endParaRPr>
              </a:p>
            </p:txBody>
          </p:sp>
          <p:sp>
            <p:nvSpPr>
              <p:cNvPr id="158753" name="Line 33"/>
              <p:cNvSpPr>
                <a:spLocks noChangeShapeType="1"/>
              </p:cNvSpPr>
              <p:nvPr/>
            </p:nvSpPr>
            <p:spPr bwMode="auto">
              <a:xfrm flipV="1">
                <a:off x="4693" y="1200"/>
                <a:ext cx="192" cy="192"/>
              </a:xfrm>
              <a:prstGeom prst="line">
                <a:avLst/>
              </a:prstGeom>
              <a:noFill/>
              <a:ln w="9525">
                <a:solidFill>
                  <a:schemeClr val="tx1"/>
                </a:solidFill>
                <a:round/>
                <a:headEnd/>
                <a:tailEnd/>
              </a:ln>
              <a:effectLst/>
            </p:spPr>
            <p:txBody>
              <a:bodyPr/>
              <a:lstStyle/>
              <a:p>
                <a:endParaRPr lang="zh-CN" altLang="en-US"/>
              </a:p>
            </p:txBody>
          </p:sp>
          <p:sp>
            <p:nvSpPr>
              <p:cNvPr id="158754" name="Text Box 34"/>
              <p:cNvSpPr txBox="1">
                <a:spLocks noChangeArrowheads="1"/>
              </p:cNvSpPr>
              <p:nvPr/>
            </p:nvSpPr>
            <p:spPr bwMode="auto">
              <a:xfrm>
                <a:off x="4561" y="1392"/>
                <a:ext cx="353" cy="352"/>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C</a:t>
                </a:r>
                <a:r>
                  <a:rPr lang="en-US" altLang="zh-CN" b="1" baseline="-25000">
                    <a:solidFill>
                      <a:srgbClr val="A50021"/>
                    </a:solidFill>
                    <a:ea typeface="楷体_GB2312" pitchFamily="49" charset="-122"/>
                  </a:rPr>
                  <a:t>R</a:t>
                </a:r>
                <a:endParaRPr lang="en-US" altLang="zh-CN" b="1">
                  <a:solidFill>
                    <a:srgbClr val="A50021"/>
                  </a:solidFill>
                  <a:ea typeface="楷体_GB2312" pitchFamily="49" charset="-122"/>
                </a:endParaRPr>
              </a:p>
            </p:txBody>
          </p:sp>
          <p:sp>
            <p:nvSpPr>
              <p:cNvPr id="158755" name="Text Box 35"/>
              <p:cNvSpPr txBox="1">
                <a:spLocks noChangeArrowheads="1"/>
              </p:cNvSpPr>
              <p:nvPr/>
            </p:nvSpPr>
            <p:spPr bwMode="auto">
              <a:xfrm>
                <a:off x="3888" y="1392"/>
                <a:ext cx="346" cy="640"/>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C</a:t>
                </a:r>
                <a:r>
                  <a:rPr lang="en-US" altLang="zh-CN" b="1" baseline="-25000">
                    <a:solidFill>
                      <a:srgbClr val="A50021"/>
                    </a:solidFill>
                    <a:ea typeface="楷体_GB2312" pitchFamily="49" charset="-122"/>
                  </a:rPr>
                  <a:t>L</a:t>
                </a:r>
              </a:p>
              <a:p>
                <a:pPr>
                  <a:lnSpc>
                    <a:spcPct val="125000"/>
                  </a:lnSpc>
                </a:pPr>
                <a:r>
                  <a:rPr lang="zh-CN" altLang="en-US" b="1">
                    <a:solidFill>
                      <a:srgbClr val="A50021"/>
                    </a:solidFill>
                    <a:ea typeface="楷体_GB2312" pitchFamily="49" charset="-122"/>
                  </a:rPr>
                  <a:t>新</a:t>
                </a:r>
              </a:p>
            </p:txBody>
          </p:sp>
          <p:sp>
            <p:nvSpPr>
              <p:cNvPr id="158756" name="Line 36"/>
              <p:cNvSpPr>
                <a:spLocks noChangeShapeType="1"/>
              </p:cNvSpPr>
              <p:nvPr/>
            </p:nvSpPr>
            <p:spPr bwMode="auto">
              <a:xfrm>
                <a:off x="5136" y="1200"/>
                <a:ext cx="192" cy="192"/>
              </a:xfrm>
              <a:prstGeom prst="line">
                <a:avLst/>
              </a:prstGeom>
              <a:noFill/>
              <a:ln w="9525">
                <a:solidFill>
                  <a:schemeClr val="tx1"/>
                </a:solidFill>
                <a:round/>
                <a:headEnd/>
                <a:tailEnd/>
              </a:ln>
              <a:effectLst/>
            </p:spPr>
            <p:txBody>
              <a:bodyPr/>
              <a:lstStyle/>
              <a:p>
                <a:endParaRPr lang="zh-CN" altLang="en-US"/>
              </a:p>
            </p:txBody>
          </p:sp>
          <p:sp>
            <p:nvSpPr>
              <p:cNvPr id="158757" name="Text Box 37"/>
              <p:cNvSpPr txBox="1">
                <a:spLocks noChangeArrowheads="1"/>
              </p:cNvSpPr>
              <p:nvPr/>
            </p:nvSpPr>
            <p:spPr bwMode="auto">
              <a:xfrm>
                <a:off x="3320" y="1392"/>
                <a:ext cx="335" cy="640"/>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B</a:t>
                </a:r>
                <a:r>
                  <a:rPr lang="en-US" altLang="zh-CN" b="1" baseline="-25000">
                    <a:solidFill>
                      <a:srgbClr val="A50021"/>
                    </a:solidFill>
                    <a:ea typeface="楷体_GB2312" pitchFamily="49" charset="-122"/>
                  </a:rPr>
                  <a:t>L</a:t>
                </a:r>
              </a:p>
              <a:p>
                <a:pPr>
                  <a:lnSpc>
                    <a:spcPct val="125000"/>
                  </a:lnSpc>
                </a:pPr>
                <a:endParaRPr lang="en-US" altLang="zh-CN" b="1">
                  <a:solidFill>
                    <a:srgbClr val="A50021"/>
                  </a:solidFill>
                  <a:ea typeface="楷体_GB2312" pitchFamily="49" charset="-122"/>
                </a:endParaRPr>
              </a:p>
            </p:txBody>
          </p:sp>
          <p:sp>
            <p:nvSpPr>
              <p:cNvPr id="158758" name="Line 38"/>
              <p:cNvSpPr>
                <a:spLocks noChangeShapeType="1"/>
              </p:cNvSpPr>
              <p:nvPr/>
            </p:nvSpPr>
            <p:spPr bwMode="auto">
              <a:xfrm flipV="1">
                <a:off x="3456" y="1200"/>
                <a:ext cx="192" cy="192"/>
              </a:xfrm>
              <a:prstGeom prst="line">
                <a:avLst/>
              </a:prstGeom>
              <a:noFill/>
              <a:ln w="9525">
                <a:solidFill>
                  <a:schemeClr val="tx1"/>
                </a:solidFill>
                <a:round/>
                <a:headEnd/>
                <a:tailEnd/>
              </a:ln>
              <a:effectLst/>
            </p:spPr>
            <p:txBody>
              <a:bodyPr/>
              <a:lstStyle/>
              <a:p>
                <a:endParaRPr lang="zh-CN" altLang="en-US"/>
              </a:p>
            </p:txBody>
          </p:sp>
          <p:sp>
            <p:nvSpPr>
              <p:cNvPr id="158759" name="Line 39"/>
              <p:cNvSpPr>
                <a:spLocks noChangeShapeType="1"/>
              </p:cNvSpPr>
              <p:nvPr/>
            </p:nvSpPr>
            <p:spPr bwMode="auto">
              <a:xfrm>
                <a:off x="3899" y="1200"/>
                <a:ext cx="192" cy="192"/>
              </a:xfrm>
              <a:prstGeom prst="line">
                <a:avLst/>
              </a:prstGeom>
              <a:noFill/>
              <a:ln w="9525">
                <a:solidFill>
                  <a:schemeClr val="tx1"/>
                </a:solidFill>
                <a:round/>
                <a:headEnd/>
                <a:tailEnd/>
              </a:ln>
              <a:effectLst/>
            </p:spPr>
            <p:txBody>
              <a:bodyPr/>
              <a:lstStyle/>
              <a:p>
                <a:endParaRPr lang="zh-CN" altLang="en-US"/>
              </a:p>
            </p:txBody>
          </p:sp>
        </p:grpSp>
        <p:sp>
          <p:nvSpPr>
            <p:cNvPr id="158760" name="Rectangle 40"/>
            <p:cNvSpPr>
              <a:spLocks noChangeArrowheads="1"/>
            </p:cNvSpPr>
            <p:nvPr/>
          </p:nvSpPr>
          <p:spPr bwMode="auto">
            <a:xfrm>
              <a:off x="3936" y="2400"/>
              <a:ext cx="212" cy="346"/>
            </a:xfrm>
            <a:prstGeom prst="rect">
              <a:avLst/>
            </a:prstGeom>
            <a:noFill/>
            <a:ln w="9525">
              <a:noFill/>
              <a:miter lim="800000"/>
              <a:headEnd/>
              <a:tailEnd/>
            </a:ln>
            <a:effectLst/>
          </p:spPr>
          <p:txBody>
            <a:bodyPr wrap="none">
              <a:spAutoFit/>
            </a:bodyPr>
            <a:lstStyle/>
            <a:p>
              <a:pPr>
                <a:lnSpc>
                  <a:spcPct val="125000"/>
                </a:lnSpc>
              </a:pPr>
              <a:r>
                <a:rPr lang="en-US" altLang="zh-CN" b="1"/>
                <a:t>0</a:t>
              </a:r>
            </a:p>
          </p:txBody>
        </p:sp>
        <p:sp>
          <p:nvSpPr>
            <p:cNvPr id="158761" name="Rectangle 41"/>
            <p:cNvSpPr>
              <a:spLocks noChangeArrowheads="1"/>
            </p:cNvSpPr>
            <p:nvPr/>
          </p:nvSpPr>
          <p:spPr bwMode="auto">
            <a:xfrm>
              <a:off x="4464" y="1728"/>
              <a:ext cx="212" cy="346"/>
            </a:xfrm>
            <a:prstGeom prst="rect">
              <a:avLst/>
            </a:prstGeom>
            <a:noFill/>
            <a:ln w="9525">
              <a:noFill/>
              <a:miter lim="800000"/>
              <a:headEnd/>
              <a:tailEnd/>
            </a:ln>
            <a:effectLst/>
          </p:spPr>
          <p:txBody>
            <a:bodyPr wrap="none">
              <a:spAutoFit/>
            </a:bodyPr>
            <a:lstStyle/>
            <a:p>
              <a:pPr>
                <a:lnSpc>
                  <a:spcPct val="125000"/>
                </a:lnSpc>
              </a:pPr>
              <a:r>
                <a:rPr lang="en-US" altLang="zh-CN" b="1"/>
                <a:t>0</a:t>
              </a:r>
            </a:p>
          </p:txBody>
        </p:sp>
        <p:sp>
          <p:nvSpPr>
            <p:cNvPr id="158762" name="Rectangle 42"/>
            <p:cNvSpPr>
              <a:spLocks noChangeArrowheads="1"/>
            </p:cNvSpPr>
            <p:nvPr/>
          </p:nvSpPr>
          <p:spPr bwMode="auto">
            <a:xfrm>
              <a:off x="5136" y="2400"/>
              <a:ext cx="276" cy="346"/>
            </a:xfrm>
            <a:prstGeom prst="rect">
              <a:avLst/>
            </a:prstGeom>
            <a:noFill/>
            <a:ln w="9525">
              <a:noFill/>
              <a:miter lim="800000"/>
              <a:headEnd/>
              <a:tailEnd/>
            </a:ln>
            <a:effectLst/>
          </p:spPr>
          <p:txBody>
            <a:bodyPr wrap="none">
              <a:spAutoFit/>
            </a:bodyPr>
            <a:lstStyle/>
            <a:p>
              <a:pPr>
                <a:lnSpc>
                  <a:spcPct val="125000"/>
                </a:lnSpc>
              </a:pPr>
              <a:r>
                <a:rPr lang="en-US" altLang="zh-CN" b="1"/>
                <a:t>-1</a:t>
              </a:r>
            </a:p>
          </p:txBody>
        </p:sp>
        <p:sp>
          <p:nvSpPr>
            <p:cNvPr id="158763" name="Line 43"/>
            <p:cNvSpPr>
              <a:spLocks noChangeShapeType="1"/>
            </p:cNvSpPr>
            <p:nvPr/>
          </p:nvSpPr>
          <p:spPr bwMode="auto">
            <a:xfrm>
              <a:off x="3840" y="3264"/>
              <a:ext cx="336" cy="0"/>
            </a:xfrm>
            <a:prstGeom prst="line">
              <a:avLst/>
            </a:prstGeom>
            <a:noFill/>
            <a:ln w="9525">
              <a:solidFill>
                <a:schemeClr val="tx1"/>
              </a:solidFill>
              <a:round/>
              <a:headEnd/>
              <a:tailEnd/>
            </a:ln>
            <a:effectLst/>
          </p:spPr>
          <p:txBody>
            <a:bodyPr wrap="none">
              <a:spAutoFit/>
            </a:bodyPr>
            <a:lstStyle/>
            <a:p>
              <a:endParaRPr lang="zh-CN" altLang="en-US"/>
            </a:p>
          </p:txBody>
        </p:sp>
      </p:grpSp>
      <p:sp>
        <p:nvSpPr>
          <p:cNvPr id="158764" name="AutoShape 44"/>
          <p:cNvSpPr>
            <a:spLocks noChangeArrowheads="1"/>
          </p:cNvSpPr>
          <p:nvPr/>
        </p:nvSpPr>
        <p:spPr bwMode="auto">
          <a:xfrm flipH="1">
            <a:off x="1371600" y="3429000"/>
            <a:ext cx="533400" cy="457200"/>
          </a:xfrm>
          <a:prstGeom prst="curvedDownArrow">
            <a:avLst>
              <a:gd name="adj1" fmla="val 15626"/>
              <a:gd name="adj2" fmla="val 53823"/>
              <a:gd name="adj3" fmla="val 38542"/>
            </a:avLst>
          </a:prstGeom>
          <a:solidFill>
            <a:srgbClr val="FF0000"/>
          </a:solidFill>
          <a:ln w="9525">
            <a:solidFill>
              <a:schemeClr val="tx1"/>
            </a:solidFill>
            <a:miter lim="800000"/>
            <a:headEnd/>
            <a:tailEnd/>
          </a:ln>
          <a:effectLst/>
        </p:spPr>
        <p:txBody>
          <a:bodyPr anchor="ctr">
            <a:spAutoFit/>
          </a:bodyPr>
          <a:lstStyle/>
          <a:p>
            <a:endParaRPr lang="zh-CN" altLang="en-US"/>
          </a:p>
        </p:txBody>
      </p:sp>
      <p:sp>
        <p:nvSpPr>
          <p:cNvPr id="158765" name="AutoShape 45"/>
          <p:cNvSpPr>
            <a:spLocks noChangeArrowheads="1"/>
          </p:cNvSpPr>
          <p:nvPr/>
        </p:nvSpPr>
        <p:spPr bwMode="auto">
          <a:xfrm>
            <a:off x="2667000" y="2514600"/>
            <a:ext cx="533400" cy="533400"/>
          </a:xfrm>
          <a:prstGeom prst="curvedDownArrow">
            <a:avLst>
              <a:gd name="adj1" fmla="val 20000"/>
              <a:gd name="adj2" fmla="val 40000"/>
              <a:gd name="adj3" fmla="val 33333"/>
            </a:avLst>
          </a:prstGeom>
          <a:solidFill>
            <a:srgbClr val="FF0000"/>
          </a:solidFill>
          <a:ln w="9525">
            <a:solidFill>
              <a:schemeClr val="tx1"/>
            </a:solidFill>
            <a:miter lim="800000"/>
            <a:headEnd/>
            <a:tailEnd/>
          </a:ln>
          <a:effectLst/>
        </p:spPr>
        <p:txBody>
          <a:bodyPr anchor="ctr">
            <a:spAutoFit/>
          </a:bodyPr>
          <a:lstStyle/>
          <a:p>
            <a:endParaRPr lang="zh-CN" altLang="en-US"/>
          </a:p>
        </p:txBody>
      </p:sp>
      <p:sp>
        <p:nvSpPr>
          <p:cNvPr id="158766" name="Rectangle 46"/>
          <p:cNvSpPr>
            <a:spLocks noChangeArrowheads="1"/>
          </p:cNvSpPr>
          <p:nvPr/>
        </p:nvSpPr>
        <p:spPr bwMode="auto">
          <a:xfrm>
            <a:off x="609600" y="5210175"/>
            <a:ext cx="7467600" cy="549275"/>
          </a:xfrm>
          <a:prstGeom prst="rect">
            <a:avLst/>
          </a:prstGeom>
          <a:noFill/>
          <a:ln w="9525">
            <a:noFill/>
            <a:miter lim="800000"/>
            <a:headEnd/>
            <a:tailEnd/>
          </a:ln>
          <a:effectLst/>
        </p:spPr>
        <p:txBody>
          <a:bodyPr wrap="none">
            <a:spAutoFit/>
          </a:bodyPr>
          <a:lstStyle/>
          <a:p>
            <a:pPr>
              <a:spcBef>
                <a:spcPct val="50000"/>
              </a:spcBef>
            </a:pPr>
            <a:r>
              <a:rPr lang="en-US" altLang="zh-CN" sz="3000" b="1">
                <a:solidFill>
                  <a:srgbClr val="800000"/>
                </a:solidFill>
                <a:latin typeface="楷体_GB2312" pitchFamily="49" charset="-122"/>
                <a:ea typeface="楷体_GB2312" pitchFamily="49" charset="-122"/>
              </a:rPr>
              <a:t>LR</a:t>
            </a:r>
            <a:r>
              <a:rPr lang="zh-CN" altLang="en-US" sz="3000" b="1">
                <a:solidFill>
                  <a:srgbClr val="800000"/>
                </a:solidFill>
                <a:latin typeface="楷体_GB2312" pitchFamily="49" charset="-122"/>
                <a:ea typeface="楷体_GB2312" pitchFamily="49" charset="-122"/>
              </a:rPr>
              <a:t>型失衡的特点是：</a:t>
            </a:r>
            <a:r>
              <a:rPr lang="en-US" altLang="zh-CN" sz="3000" b="1">
                <a:solidFill>
                  <a:srgbClr val="800000"/>
                </a:solidFill>
                <a:latin typeface="楷体_GB2312" pitchFamily="49" charset="-122"/>
                <a:ea typeface="楷体_GB2312" pitchFamily="49" charset="-122"/>
              </a:rPr>
              <a:t>A-&gt;bf=2</a:t>
            </a:r>
            <a:r>
              <a:rPr lang="zh-CN" altLang="en-US" sz="3000" b="1">
                <a:solidFill>
                  <a:srgbClr val="800000"/>
                </a:solidFill>
                <a:latin typeface="楷体_GB2312" pitchFamily="49" charset="-122"/>
                <a:ea typeface="楷体_GB2312" pitchFamily="49" charset="-122"/>
              </a:rPr>
              <a:t>，</a:t>
            </a:r>
            <a:r>
              <a:rPr lang="en-US" altLang="zh-CN" sz="3000" b="1">
                <a:solidFill>
                  <a:srgbClr val="800000"/>
                </a:solidFill>
                <a:latin typeface="楷体_GB2312" pitchFamily="49" charset="-122"/>
                <a:ea typeface="楷体_GB2312" pitchFamily="49" charset="-122"/>
              </a:rPr>
              <a:t>B-&gt;bf=-1</a:t>
            </a:r>
            <a:r>
              <a:rPr lang="zh-CN" altLang="en-US" sz="3000" b="1">
                <a:solidFill>
                  <a:srgbClr val="800000"/>
                </a:solidFill>
                <a:latin typeface="楷体_GB2312" pitchFamily="49" charset="-122"/>
                <a:ea typeface="楷体_GB2312" pitchFamily="49" charset="-122"/>
              </a:rPr>
              <a:t>。 </a:t>
            </a:r>
          </a:p>
        </p:txBody>
      </p:sp>
      <p:sp>
        <p:nvSpPr>
          <p:cNvPr id="158767" name="Text Box 47"/>
          <p:cNvSpPr txBox="1">
            <a:spLocks noChangeArrowheads="1"/>
          </p:cNvSpPr>
          <p:nvPr/>
        </p:nvSpPr>
        <p:spPr bwMode="auto">
          <a:xfrm>
            <a:off x="412750" y="5791200"/>
            <a:ext cx="8731250" cy="946150"/>
          </a:xfrm>
          <a:prstGeom prst="rect">
            <a:avLst/>
          </a:prstGeom>
          <a:noFill/>
          <a:ln w="9525">
            <a:noFill/>
            <a:miter lim="800000"/>
            <a:headEnd/>
            <a:tailEnd/>
          </a:ln>
          <a:effectLst/>
        </p:spPr>
        <p:txBody>
          <a:bodyPr>
            <a:spAutoFit/>
          </a:bodyPr>
          <a:lstStyle/>
          <a:p>
            <a:r>
              <a:rPr lang="zh-CN" altLang="en-US" sz="2800" b="1">
                <a:solidFill>
                  <a:srgbClr val="3333CC"/>
                </a:solidFill>
                <a:latin typeface="Arial Narrow" pitchFamily="34" charset="0"/>
              </a:rPr>
              <a:t>操作：</a:t>
            </a:r>
            <a:r>
              <a:rPr lang="en-US" altLang="zh-CN" sz="2800" b="1">
                <a:solidFill>
                  <a:srgbClr val="3333CC"/>
                </a:solidFill>
                <a:latin typeface="Arial Narrow" pitchFamily="34" charset="0"/>
              </a:rPr>
              <a:t>B=A-&gt;lchild</a:t>
            </a:r>
            <a:r>
              <a:rPr lang="zh-CN" altLang="en-US" sz="2800" b="1">
                <a:solidFill>
                  <a:srgbClr val="3333CC"/>
                </a:solidFill>
                <a:latin typeface="Arial Narrow" pitchFamily="34" charset="0"/>
              </a:rPr>
              <a:t>；</a:t>
            </a:r>
            <a:r>
              <a:rPr lang="en-US" altLang="zh-CN" sz="2800" b="1">
                <a:solidFill>
                  <a:srgbClr val="3333CC"/>
                </a:solidFill>
                <a:latin typeface="Arial Narrow" pitchFamily="34" charset="0"/>
              </a:rPr>
              <a:t>C=B-&gt;Rchild</a:t>
            </a:r>
            <a:r>
              <a:rPr lang="zh-CN" altLang="en-US" sz="2800" b="1">
                <a:solidFill>
                  <a:srgbClr val="3333CC"/>
                </a:solidFill>
                <a:latin typeface="Arial Narrow" pitchFamily="34" charset="0"/>
              </a:rPr>
              <a:t>； </a:t>
            </a:r>
            <a:r>
              <a:rPr lang="en-US" altLang="zh-CN" sz="2800" b="1">
                <a:solidFill>
                  <a:srgbClr val="3333CC"/>
                </a:solidFill>
                <a:latin typeface="Arial Narrow" pitchFamily="34" charset="0"/>
              </a:rPr>
              <a:t>B-&gt;rchild=C-&gt;lchild</a:t>
            </a:r>
            <a:r>
              <a:rPr lang="zh-CN" altLang="en-US" sz="2800" b="1">
                <a:solidFill>
                  <a:srgbClr val="3333CC"/>
                </a:solidFill>
                <a:latin typeface="Arial Narrow" pitchFamily="34" charset="0"/>
              </a:rPr>
              <a:t>；</a:t>
            </a:r>
          </a:p>
          <a:p>
            <a:pPr algn="just"/>
            <a:r>
              <a:rPr lang="zh-CN" altLang="en-US" sz="2800" b="1">
                <a:solidFill>
                  <a:srgbClr val="3333CC"/>
                </a:solidFill>
                <a:latin typeface="Arial Narrow" pitchFamily="34" charset="0"/>
              </a:rPr>
              <a:t>            </a:t>
            </a:r>
            <a:r>
              <a:rPr lang="en-US" altLang="zh-CN" sz="2800" b="1">
                <a:solidFill>
                  <a:srgbClr val="3333CC"/>
                </a:solidFill>
                <a:latin typeface="Arial Narrow" pitchFamily="34" charset="0"/>
              </a:rPr>
              <a:t>A-&gt;lchild=C-&gt;rchild</a:t>
            </a:r>
            <a:r>
              <a:rPr lang="zh-CN" altLang="en-US" sz="2800" b="1">
                <a:solidFill>
                  <a:srgbClr val="3333CC"/>
                </a:solidFill>
                <a:latin typeface="Arial Narrow" pitchFamily="34" charset="0"/>
              </a:rPr>
              <a:t>；  </a:t>
            </a:r>
            <a:r>
              <a:rPr lang="en-US" altLang="zh-CN" sz="2800" b="1">
                <a:solidFill>
                  <a:srgbClr val="3333CC"/>
                </a:solidFill>
                <a:latin typeface="Arial Narrow" pitchFamily="34" charset="0"/>
              </a:rPr>
              <a:t>C-&gt;lchild=B</a:t>
            </a:r>
            <a:r>
              <a:rPr lang="zh-CN" altLang="en-US" sz="2800" b="1">
                <a:solidFill>
                  <a:srgbClr val="3333CC"/>
                </a:solidFill>
                <a:latin typeface="Arial Narrow" pitchFamily="34" charset="0"/>
              </a:rPr>
              <a:t>；   </a:t>
            </a:r>
            <a:r>
              <a:rPr lang="en-US" altLang="zh-CN" sz="2800" b="1">
                <a:solidFill>
                  <a:srgbClr val="3333CC"/>
                </a:solidFill>
                <a:latin typeface="Arial Narrow" pitchFamily="34" charset="0"/>
              </a:rPr>
              <a:t>C-&gt;rchild=A</a:t>
            </a:r>
            <a:r>
              <a:rPr lang="zh-CN" altLang="en-US" sz="2800" b="1">
                <a:solidFill>
                  <a:srgbClr val="3333CC"/>
                </a:solidFill>
                <a:latin typeface="Arial Narrow" pitchFamily="34" charset="0"/>
              </a:rPr>
              <a:t>； </a:t>
            </a:r>
          </a:p>
        </p:txBody>
      </p:sp>
      <p:sp>
        <p:nvSpPr>
          <p:cNvPr id="158768" name="Rectangle 48"/>
          <p:cNvSpPr>
            <a:spLocks noChangeArrowheads="1"/>
          </p:cNvSpPr>
          <p:nvPr/>
        </p:nvSpPr>
        <p:spPr bwMode="auto">
          <a:xfrm>
            <a:off x="468313" y="4824413"/>
            <a:ext cx="8280400" cy="2012950"/>
          </a:xfrm>
          <a:prstGeom prst="rect">
            <a:avLst/>
          </a:prstGeom>
          <a:solidFill>
            <a:schemeClr val="bg1"/>
          </a:solidFill>
          <a:ln w="9525">
            <a:noFill/>
            <a:miter lim="800000"/>
            <a:headEnd/>
            <a:tailEnd/>
          </a:ln>
          <a:effectLst/>
        </p:spPr>
        <p:txBody>
          <a:bodyPr>
            <a:spAutoFit/>
          </a:bodyPr>
          <a:lstStyle/>
          <a:p>
            <a:pPr>
              <a:lnSpc>
                <a:spcPct val="90000"/>
              </a:lnSpc>
            </a:pPr>
            <a:r>
              <a:rPr lang="en-US" altLang="zh-CN" sz="2800" b="1">
                <a:solidFill>
                  <a:srgbClr val="3333CC"/>
                </a:solidFill>
              </a:rPr>
              <a:t>if (S-&gt;key &lt;C-&gt;key) </a:t>
            </a:r>
          </a:p>
          <a:p>
            <a:pPr>
              <a:lnSpc>
                <a:spcPct val="90000"/>
              </a:lnSpc>
            </a:pPr>
            <a:r>
              <a:rPr lang="en-US" altLang="zh-CN" sz="2800" b="1">
                <a:solidFill>
                  <a:srgbClr val="3333CC"/>
                </a:solidFill>
              </a:rPr>
              <a:t>               { A-&gt;bf=-1</a:t>
            </a:r>
            <a:r>
              <a:rPr lang="zh-CN" altLang="en-US" sz="2800" b="1">
                <a:solidFill>
                  <a:srgbClr val="3333CC"/>
                </a:solidFill>
              </a:rPr>
              <a:t>； </a:t>
            </a:r>
            <a:r>
              <a:rPr lang="en-US" altLang="zh-CN" sz="2800" b="1">
                <a:solidFill>
                  <a:srgbClr val="3333CC"/>
                </a:solidFill>
              </a:rPr>
              <a:t>B-&gt;bf=0 </a:t>
            </a:r>
            <a:r>
              <a:rPr lang="zh-CN" altLang="en-US" sz="2800" b="1">
                <a:solidFill>
                  <a:srgbClr val="3333CC"/>
                </a:solidFill>
              </a:rPr>
              <a:t>； </a:t>
            </a:r>
            <a:r>
              <a:rPr lang="en-US" altLang="zh-CN" sz="2800" b="1">
                <a:solidFill>
                  <a:srgbClr val="3333CC"/>
                </a:solidFill>
              </a:rPr>
              <a:t>C-&gt;bf=0</a:t>
            </a:r>
            <a:r>
              <a:rPr lang="zh-CN" altLang="en-US" sz="2800" b="1">
                <a:solidFill>
                  <a:srgbClr val="3333CC"/>
                </a:solidFill>
              </a:rPr>
              <a:t>；</a:t>
            </a:r>
            <a:r>
              <a:rPr lang="en-US" altLang="zh-CN" sz="2800" b="1">
                <a:solidFill>
                  <a:srgbClr val="3333CC"/>
                </a:solidFill>
              </a:rPr>
              <a:t>}</a:t>
            </a:r>
          </a:p>
          <a:p>
            <a:pPr>
              <a:lnSpc>
                <a:spcPct val="90000"/>
              </a:lnSpc>
            </a:pPr>
            <a:r>
              <a:rPr lang="en-US" altLang="zh-CN" sz="2800" b="1">
                <a:solidFill>
                  <a:srgbClr val="3333CC"/>
                </a:solidFill>
              </a:rPr>
              <a:t>          else if (S-&gt;key &gt;C-&gt;key) </a:t>
            </a:r>
          </a:p>
          <a:p>
            <a:pPr>
              <a:lnSpc>
                <a:spcPct val="90000"/>
              </a:lnSpc>
            </a:pPr>
            <a:r>
              <a:rPr lang="en-US" altLang="zh-CN" sz="2800" b="1">
                <a:solidFill>
                  <a:srgbClr val="3333CC"/>
                </a:solidFill>
              </a:rPr>
              <a:t>                   { A-&gt;bf=0</a:t>
            </a:r>
            <a:r>
              <a:rPr lang="zh-CN" altLang="en-US" sz="2800" b="1">
                <a:solidFill>
                  <a:srgbClr val="3333CC"/>
                </a:solidFill>
              </a:rPr>
              <a:t>； </a:t>
            </a:r>
            <a:r>
              <a:rPr lang="en-US" altLang="zh-CN" sz="2800" b="1">
                <a:solidFill>
                  <a:srgbClr val="3333CC"/>
                </a:solidFill>
              </a:rPr>
              <a:t>B-&gt;bf=1 </a:t>
            </a:r>
            <a:r>
              <a:rPr lang="zh-CN" altLang="en-US" sz="2800" b="1">
                <a:solidFill>
                  <a:srgbClr val="3333CC"/>
                </a:solidFill>
              </a:rPr>
              <a:t>； </a:t>
            </a:r>
            <a:r>
              <a:rPr lang="en-US" altLang="zh-CN" sz="2800" b="1">
                <a:solidFill>
                  <a:srgbClr val="3333CC"/>
                </a:solidFill>
              </a:rPr>
              <a:t>C-&gt;bf=0</a:t>
            </a:r>
            <a:r>
              <a:rPr lang="zh-CN" altLang="en-US" sz="2800" b="1">
                <a:solidFill>
                  <a:srgbClr val="3333CC"/>
                </a:solidFill>
              </a:rPr>
              <a:t>；</a:t>
            </a:r>
            <a:r>
              <a:rPr lang="en-US" altLang="zh-CN" sz="2800" b="1">
                <a:solidFill>
                  <a:srgbClr val="3333CC"/>
                </a:solidFill>
              </a:rPr>
              <a:t>} </a:t>
            </a:r>
          </a:p>
          <a:p>
            <a:pPr>
              <a:lnSpc>
                <a:spcPct val="90000"/>
              </a:lnSpc>
            </a:pPr>
            <a:r>
              <a:rPr lang="en-US" altLang="zh-CN" sz="2800" b="1">
                <a:solidFill>
                  <a:srgbClr val="3333CC"/>
                </a:solidFill>
              </a:rPr>
              <a:t>             else  { A-&gt;bf=0</a:t>
            </a:r>
            <a:r>
              <a:rPr lang="zh-CN" altLang="en-US" sz="2800" b="1">
                <a:solidFill>
                  <a:srgbClr val="3333CC"/>
                </a:solidFill>
              </a:rPr>
              <a:t>； </a:t>
            </a:r>
            <a:r>
              <a:rPr lang="en-US" altLang="zh-CN" sz="2800" b="1">
                <a:solidFill>
                  <a:srgbClr val="3333CC"/>
                </a:solidFill>
              </a:rPr>
              <a:t>B-&gt;bf=0 </a:t>
            </a:r>
            <a:r>
              <a:rPr lang="zh-CN" altLang="en-US" sz="2800" b="1">
                <a:solidFill>
                  <a:srgbClr val="3333CC"/>
                </a:solidFill>
              </a:rPr>
              <a:t>；  </a:t>
            </a:r>
            <a:r>
              <a:rPr lang="en-US" altLang="zh-CN" sz="2800" b="1">
                <a:solidFill>
                  <a:srgbClr val="187E29"/>
                </a:solidFill>
              </a:rPr>
              <a:t>/*S</a:t>
            </a:r>
            <a:r>
              <a:rPr lang="zh-CN" altLang="en-US" sz="2800" b="1">
                <a:solidFill>
                  <a:srgbClr val="187E29"/>
                </a:solidFill>
              </a:rPr>
              <a:t>为</a:t>
            </a:r>
            <a:r>
              <a:rPr lang="en-US" altLang="zh-CN" sz="2800" b="1">
                <a:solidFill>
                  <a:srgbClr val="187E29"/>
                </a:solidFill>
              </a:rPr>
              <a:t>S*/</a:t>
            </a:r>
            <a:r>
              <a:rPr lang="en-US" altLang="zh-CN" sz="2800" b="1">
                <a:solidFill>
                  <a:srgbClr val="3333CC"/>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8725"/>
                                        </p:tgtEl>
                                        <p:attrNameLst>
                                          <p:attrName>style.visibility</p:attrName>
                                        </p:attrNameLst>
                                      </p:cBhvr>
                                      <p:to>
                                        <p:strVal val="visible"/>
                                      </p:to>
                                    </p:set>
                                    <p:anim calcmode="lin" valueType="num">
                                      <p:cBhvr additive="base">
                                        <p:cTn id="7" dur="500" fill="hold"/>
                                        <p:tgtEl>
                                          <p:spTgt spid="158725"/>
                                        </p:tgtEl>
                                        <p:attrNameLst>
                                          <p:attrName>ppt_x</p:attrName>
                                        </p:attrNameLst>
                                      </p:cBhvr>
                                      <p:tavLst>
                                        <p:tav tm="0">
                                          <p:val>
                                            <p:strVal val="1+#ppt_w/2"/>
                                          </p:val>
                                        </p:tav>
                                        <p:tav tm="100000">
                                          <p:val>
                                            <p:strVal val="#ppt_x"/>
                                          </p:val>
                                        </p:tav>
                                      </p:tavLst>
                                    </p:anim>
                                    <p:anim calcmode="lin" valueType="num">
                                      <p:cBhvr additive="base">
                                        <p:cTn id="8" dur="500" fill="hold"/>
                                        <p:tgtEl>
                                          <p:spTgt spid="1587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8726"/>
                                        </p:tgtEl>
                                        <p:attrNameLst>
                                          <p:attrName>style.visibility</p:attrName>
                                        </p:attrNameLst>
                                      </p:cBhvr>
                                      <p:to>
                                        <p:strVal val="visible"/>
                                      </p:to>
                                    </p:set>
                                    <p:anim calcmode="lin" valueType="num">
                                      <p:cBhvr additive="base">
                                        <p:cTn id="13" dur="500" fill="hold"/>
                                        <p:tgtEl>
                                          <p:spTgt spid="158726"/>
                                        </p:tgtEl>
                                        <p:attrNameLst>
                                          <p:attrName>ppt_x</p:attrName>
                                        </p:attrNameLst>
                                      </p:cBhvr>
                                      <p:tavLst>
                                        <p:tav tm="0">
                                          <p:val>
                                            <p:strVal val="0-#ppt_w/2"/>
                                          </p:val>
                                        </p:tav>
                                        <p:tav tm="100000">
                                          <p:val>
                                            <p:strVal val="#ppt_x"/>
                                          </p:val>
                                        </p:tav>
                                      </p:tavLst>
                                    </p:anim>
                                    <p:anim calcmode="lin" valueType="num">
                                      <p:cBhvr additive="base">
                                        <p:cTn id="14" dur="500" fill="hold"/>
                                        <p:tgtEl>
                                          <p:spTgt spid="1587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2" fill="hold" grpId="0" nodeType="clickEffect">
                                  <p:stCondLst>
                                    <p:cond delay="0"/>
                                  </p:stCondLst>
                                  <p:childTnLst>
                                    <p:set>
                                      <p:cBhvr>
                                        <p:cTn id="18" dur="1" fill="hold">
                                          <p:stCondLst>
                                            <p:cond delay="0"/>
                                          </p:stCondLst>
                                        </p:cTn>
                                        <p:tgtEl>
                                          <p:spTgt spid="158764"/>
                                        </p:tgtEl>
                                        <p:attrNameLst>
                                          <p:attrName>style.visibility</p:attrName>
                                        </p:attrNameLst>
                                      </p:cBhvr>
                                      <p:to>
                                        <p:strVal val="visible"/>
                                      </p:to>
                                    </p:set>
                                    <p:anim calcmode="lin" valueType="num">
                                      <p:cBhvr>
                                        <p:cTn id="19" dur="500" fill="hold"/>
                                        <p:tgtEl>
                                          <p:spTgt spid="158764"/>
                                        </p:tgtEl>
                                        <p:attrNameLst>
                                          <p:attrName>ppt_x</p:attrName>
                                        </p:attrNameLst>
                                      </p:cBhvr>
                                      <p:tavLst>
                                        <p:tav tm="0">
                                          <p:val>
                                            <p:strVal val="#ppt_x+#ppt_w/2"/>
                                          </p:val>
                                        </p:tav>
                                        <p:tav tm="100000">
                                          <p:val>
                                            <p:strVal val="#ppt_x"/>
                                          </p:val>
                                        </p:tav>
                                      </p:tavLst>
                                    </p:anim>
                                    <p:anim calcmode="lin" valueType="num">
                                      <p:cBhvr>
                                        <p:cTn id="20" dur="500" fill="hold"/>
                                        <p:tgtEl>
                                          <p:spTgt spid="158764"/>
                                        </p:tgtEl>
                                        <p:attrNameLst>
                                          <p:attrName>ppt_y</p:attrName>
                                        </p:attrNameLst>
                                      </p:cBhvr>
                                      <p:tavLst>
                                        <p:tav tm="0">
                                          <p:val>
                                            <p:strVal val="#ppt_y"/>
                                          </p:val>
                                        </p:tav>
                                        <p:tav tm="100000">
                                          <p:val>
                                            <p:strVal val="#ppt_y"/>
                                          </p:val>
                                        </p:tav>
                                      </p:tavLst>
                                    </p:anim>
                                    <p:anim calcmode="lin" valueType="num">
                                      <p:cBhvr>
                                        <p:cTn id="21" dur="500" fill="hold"/>
                                        <p:tgtEl>
                                          <p:spTgt spid="158764"/>
                                        </p:tgtEl>
                                        <p:attrNameLst>
                                          <p:attrName>ppt_w</p:attrName>
                                        </p:attrNameLst>
                                      </p:cBhvr>
                                      <p:tavLst>
                                        <p:tav tm="0">
                                          <p:val>
                                            <p:fltVal val="0"/>
                                          </p:val>
                                        </p:tav>
                                        <p:tav tm="100000">
                                          <p:val>
                                            <p:strVal val="#ppt_w"/>
                                          </p:val>
                                        </p:tav>
                                      </p:tavLst>
                                    </p:anim>
                                    <p:anim calcmode="lin" valueType="num">
                                      <p:cBhvr>
                                        <p:cTn id="22" dur="500" fill="hold"/>
                                        <p:tgtEl>
                                          <p:spTgt spid="158764"/>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158765"/>
                                        </p:tgtEl>
                                        <p:attrNameLst>
                                          <p:attrName>style.visibility</p:attrName>
                                        </p:attrNameLst>
                                      </p:cBhvr>
                                      <p:to>
                                        <p:strVal val="visible"/>
                                      </p:to>
                                    </p:set>
                                    <p:anim calcmode="lin" valueType="num">
                                      <p:cBhvr>
                                        <p:cTn id="27" dur="500" fill="hold"/>
                                        <p:tgtEl>
                                          <p:spTgt spid="158765"/>
                                        </p:tgtEl>
                                        <p:attrNameLst>
                                          <p:attrName>ppt_x</p:attrName>
                                        </p:attrNameLst>
                                      </p:cBhvr>
                                      <p:tavLst>
                                        <p:tav tm="0">
                                          <p:val>
                                            <p:strVal val="#ppt_x-#ppt_w/2"/>
                                          </p:val>
                                        </p:tav>
                                        <p:tav tm="100000">
                                          <p:val>
                                            <p:strVal val="#ppt_x"/>
                                          </p:val>
                                        </p:tav>
                                      </p:tavLst>
                                    </p:anim>
                                    <p:anim calcmode="lin" valueType="num">
                                      <p:cBhvr>
                                        <p:cTn id="28" dur="500" fill="hold"/>
                                        <p:tgtEl>
                                          <p:spTgt spid="158765"/>
                                        </p:tgtEl>
                                        <p:attrNameLst>
                                          <p:attrName>ppt_y</p:attrName>
                                        </p:attrNameLst>
                                      </p:cBhvr>
                                      <p:tavLst>
                                        <p:tav tm="0">
                                          <p:val>
                                            <p:strVal val="#ppt_y"/>
                                          </p:val>
                                        </p:tav>
                                        <p:tav tm="100000">
                                          <p:val>
                                            <p:strVal val="#ppt_y"/>
                                          </p:val>
                                        </p:tav>
                                      </p:tavLst>
                                    </p:anim>
                                    <p:anim calcmode="lin" valueType="num">
                                      <p:cBhvr>
                                        <p:cTn id="29" dur="500" fill="hold"/>
                                        <p:tgtEl>
                                          <p:spTgt spid="158765"/>
                                        </p:tgtEl>
                                        <p:attrNameLst>
                                          <p:attrName>ppt_w</p:attrName>
                                        </p:attrNameLst>
                                      </p:cBhvr>
                                      <p:tavLst>
                                        <p:tav tm="0">
                                          <p:val>
                                            <p:fltVal val="0"/>
                                          </p:val>
                                        </p:tav>
                                        <p:tav tm="100000">
                                          <p:val>
                                            <p:strVal val="#ppt_w"/>
                                          </p:val>
                                        </p:tav>
                                      </p:tavLst>
                                    </p:anim>
                                    <p:anim calcmode="lin" valueType="num">
                                      <p:cBhvr>
                                        <p:cTn id="30" dur="500" fill="hold"/>
                                        <p:tgtEl>
                                          <p:spTgt spid="158765"/>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158724"/>
                                        </p:tgtEl>
                                        <p:attrNameLst>
                                          <p:attrName>style.visibility</p:attrName>
                                        </p:attrNameLst>
                                      </p:cBhvr>
                                      <p:to>
                                        <p:strVal val="visible"/>
                                      </p:to>
                                    </p:set>
                                    <p:animEffect transition="in" filter="barn(outVertical)">
                                      <p:cBhvr>
                                        <p:cTn id="35" dur="500"/>
                                        <p:tgtEl>
                                          <p:spTgt spid="15872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158745"/>
                                        </p:tgtEl>
                                        <p:attrNameLst>
                                          <p:attrName>style.visibility</p:attrName>
                                        </p:attrNameLst>
                                      </p:cBhvr>
                                      <p:to>
                                        <p:strVal val="visible"/>
                                      </p:to>
                                    </p:set>
                                    <p:anim calcmode="lin" valueType="num">
                                      <p:cBhvr additive="base">
                                        <p:cTn id="40" dur="500" fill="hold"/>
                                        <p:tgtEl>
                                          <p:spTgt spid="158745"/>
                                        </p:tgtEl>
                                        <p:attrNameLst>
                                          <p:attrName>ppt_x</p:attrName>
                                        </p:attrNameLst>
                                      </p:cBhvr>
                                      <p:tavLst>
                                        <p:tav tm="0">
                                          <p:val>
                                            <p:strVal val="1+#ppt_w/2"/>
                                          </p:val>
                                        </p:tav>
                                        <p:tav tm="100000">
                                          <p:val>
                                            <p:strVal val="#ppt_x"/>
                                          </p:val>
                                        </p:tav>
                                      </p:tavLst>
                                    </p:anim>
                                    <p:anim calcmode="lin" valueType="num">
                                      <p:cBhvr additive="base">
                                        <p:cTn id="41" dur="500" fill="hold"/>
                                        <p:tgtEl>
                                          <p:spTgt spid="158745"/>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58766"/>
                                        </p:tgtEl>
                                        <p:attrNameLst>
                                          <p:attrName>style.visibility</p:attrName>
                                        </p:attrNameLst>
                                      </p:cBhvr>
                                      <p:to>
                                        <p:strVal val="visible"/>
                                      </p:to>
                                    </p:set>
                                    <p:anim calcmode="lin" valueType="num">
                                      <p:cBhvr additive="base">
                                        <p:cTn id="46" dur="500" fill="hold"/>
                                        <p:tgtEl>
                                          <p:spTgt spid="158766"/>
                                        </p:tgtEl>
                                        <p:attrNameLst>
                                          <p:attrName>ppt_x</p:attrName>
                                        </p:attrNameLst>
                                      </p:cBhvr>
                                      <p:tavLst>
                                        <p:tav tm="0">
                                          <p:val>
                                            <p:strVal val="0-#ppt_w/2"/>
                                          </p:val>
                                        </p:tav>
                                        <p:tav tm="100000">
                                          <p:val>
                                            <p:strVal val="#ppt_x"/>
                                          </p:val>
                                        </p:tav>
                                      </p:tavLst>
                                    </p:anim>
                                    <p:anim calcmode="lin" valueType="num">
                                      <p:cBhvr additive="base">
                                        <p:cTn id="47" dur="500" fill="hold"/>
                                        <p:tgtEl>
                                          <p:spTgt spid="158766"/>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58767"/>
                                        </p:tgtEl>
                                        <p:attrNameLst>
                                          <p:attrName>style.visibility</p:attrName>
                                        </p:attrNameLst>
                                      </p:cBhvr>
                                      <p:to>
                                        <p:strVal val="visible"/>
                                      </p:to>
                                    </p:set>
                                    <p:anim calcmode="lin" valueType="num">
                                      <p:cBhvr additive="base">
                                        <p:cTn id="52" dur="500" fill="hold"/>
                                        <p:tgtEl>
                                          <p:spTgt spid="158767"/>
                                        </p:tgtEl>
                                        <p:attrNameLst>
                                          <p:attrName>ppt_x</p:attrName>
                                        </p:attrNameLst>
                                      </p:cBhvr>
                                      <p:tavLst>
                                        <p:tav tm="0">
                                          <p:val>
                                            <p:strVal val="0-#ppt_w/2"/>
                                          </p:val>
                                        </p:tav>
                                        <p:tav tm="100000">
                                          <p:val>
                                            <p:strVal val="#ppt_x"/>
                                          </p:val>
                                        </p:tav>
                                      </p:tavLst>
                                    </p:anim>
                                    <p:anim calcmode="lin" valueType="num">
                                      <p:cBhvr additive="base">
                                        <p:cTn id="53" dur="500" fill="hold"/>
                                        <p:tgtEl>
                                          <p:spTgt spid="158767"/>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58768"/>
                                        </p:tgtEl>
                                        <p:attrNameLst>
                                          <p:attrName>style.visibility</p:attrName>
                                        </p:attrNameLst>
                                      </p:cBhvr>
                                      <p:to>
                                        <p:strVal val="visible"/>
                                      </p:to>
                                    </p:set>
                                    <p:animEffect transition="in" filter="wipe(up)">
                                      <p:cBhvr>
                                        <p:cTn id="58" dur="500"/>
                                        <p:tgtEl>
                                          <p:spTgt spid="158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nimBg="1"/>
      <p:bldP spid="158725" grpId="0" autoUpdateAnimBg="0"/>
      <p:bldP spid="158764" grpId="0" animBg="1"/>
      <p:bldP spid="158765" grpId="0" animBg="1"/>
      <p:bldP spid="158766" grpId="0" autoUpdateAnimBg="0"/>
      <p:bldP spid="158767" grpId="0" autoUpdateAnimBg="0"/>
      <p:bldP spid="15876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0" y="-26988"/>
            <a:ext cx="7772400" cy="838201"/>
          </a:xfrm>
        </p:spPr>
        <p:txBody>
          <a:bodyPr/>
          <a:lstStyle/>
          <a:p>
            <a:r>
              <a:rPr lang="en-US" altLang="zh-CN" sz="3600">
                <a:solidFill>
                  <a:srgbClr val="A50021"/>
                </a:solidFill>
              </a:rPr>
              <a:t>(4)</a:t>
            </a:r>
            <a:r>
              <a:rPr lang="en-US" altLang="zh-CN" sz="3600">
                <a:solidFill>
                  <a:srgbClr val="3333FF"/>
                </a:solidFill>
              </a:rPr>
              <a:t>RL</a:t>
            </a:r>
            <a:r>
              <a:rPr lang="zh-CN" altLang="en-US" sz="3600">
                <a:solidFill>
                  <a:srgbClr val="3333FF"/>
                </a:solidFill>
              </a:rPr>
              <a:t>型旋转</a:t>
            </a:r>
            <a:r>
              <a:rPr lang="en-US" altLang="zh-CN" sz="3600">
                <a:solidFill>
                  <a:srgbClr val="3333FF"/>
                </a:solidFill>
              </a:rPr>
              <a:t>:</a:t>
            </a:r>
          </a:p>
        </p:txBody>
      </p:sp>
      <p:sp>
        <p:nvSpPr>
          <p:cNvPr id="159748" name="AutoShape 4"/>
          <p:cNvSpPr>
            <a:spLocks noChangeArrowheads="1"/>
          </p:cNvSpPr>
          <p:nvPr/>
        </p:nvSpPr>
        <p:spPr bwMode="auto">
          <a:xfrm>
            <a:off x="4419600" y="2819400"/>
            <a:ext cx="609600" cy="311150"/>
          </a:xfrm>
          <a:prstGeom prst="rightArrow">
            <a:avLst>
              <a:gd name="adj1" fmla="val 50000"/>
              <a:gd name="adj2" fmla="val 48980"/>
            </a:avLst>
          </a:prstGeom>
          <a:solidFill>
            <a:schemeClr val="hlink"/>
          </a:solidFill>
          <a:ln w="9525">
            <a:solidFill>
              <a:schemeClr val="tx1"/>
            </a:solidFill>
            <a:miter lim="800000"/>
            <a:headEnd/>
            <a:tailEnd/>
          </a:ln>
          <a:effectLst/>
        </p:spPr>
        <p:txBody>
          <a:bodyPr anchor="ctr">
            <a:spAutoFit/>
          </a:bodyPr>
          <a:lstStyle/>
          <a:p>
            <a:endParaRPr lang="zh-CN" altLang="en-US"/>
          </a:p>
        </p:txBody>
      </p:sp>
      <p:sp>
        <p:nvSpPr>
          <p:cNvPr id="159749" name="Text Box 5"/>
          <p:cNvSpPr txBox="1">
            <a:spLocks noChangeArrowheads="1"/>
          </p:cNvSpPr>
          <p:nvPr/>
        </p:nvSpPr>
        <p:spPr bwMode="auto">
          <a:xfrm>
            <a:off x="0" y="188913"/>
            <a:ext cx="9167813" cy="1190625"/>
          </a:xfrm>
          <a:prstGeom prst="rect">
            <a:avLst/>
          </a:prstGeom>
          <a:noFill/>
          <a:ln w="9525">
            <a:noFill/>
            <a:miter lim="800000"/>
            <a:headEnd/>
            <a:tailEnd/>
          </a:ln>
          <a:effectLst/>
        </p:spPr>
        <p:txBody>
          <a:bodyPr>
            <a:spAutoFit/>
          </a:bodyPr>
          <a:lstStyle/>
          <a:p>
            <a:r>
              <a:rPr lang="en-US" altLang="zh-CN" sz="3600" b="1">
                <a:solidFill>
                  <a:srgbClr val="3333FF"/>
                </a:solidFill>
                <a:ea typeface="楷体_GB2312" pitchFamily="49" charset="-122"/>
              </a:rPr>
              <a:t>                        </a:t>
            </a:r>
            <a:r>
              <a:rPr lang="zh-CN" altLang="en-US" sz="3600" b="1">
                <a:solidFill>
                  <a:srgbClr val="3333FF"/>
                </a:solidFill>
                <a:ea typeface="楷体_GB2312" pitchFamily="49" charset="-122"/>
              </a:rPr>
              <a:t>右</a:t>
            </a:r>
            <a:r>
              <a:rPr lang="zh-CN" altLang="en-US" sz="3600" b="1">
                <a:solidFill>
                  <a:srgbClr val="A50021"/>
                </a:solidFill>
                <a:ea typeface="楷体_GB2312" pitchFamily="49" charset="-122"/>
              </a:rPr>
              <a:t>子树的</a:t>
            </a:r>
            <a:r>
              <a:rPr lang="zh-CN" altLang="en-US" sz="3600" b="1">
                <a:solidFill>
                  <a:srgbClr val="3333FF"/>
                </a:solidFill>
                <a:ea typeface="楷体_GB2312" pitchFamily="49" charset="-122"/>
              </a:rPr>
              <a:t>左</a:t>
            </a:r>
            <a:r>
              <a:rPr lang="zh-CN" altLang="en-US" sz="3600" b="1">
                <a:solidFill>
                  <a:srgbClr val="A50021"/>
                </a:solidFill>
                <a:ea typeface="楷体_GB2312" pitchFamily="49" charset="-122"/>
              </a:rPr>
              <a:t>子树上插入结点 而失去平衡</a:t>
            </a:r>
            <a:r>
              <a:rPr lang="en-US" altLang="zh-CN" sz="3600" b="1">
                <a:solidFill>
                  <a:srgbClr val="A50021"/>
                </a:solidFill>
                <a:ea typeface="楷体_GB2312" pitchFamily="49" charset="-122"/>
              </a:rPr>
              <a:t>,</a:t>
            </a:r>
            <a:r>
              <a:rPr lang="zh-CN" altLang="en-US" sz="3600" b="1">
                <a:solidFill>
                  <a:srgbClr val="A50021"/>
                </a:solidFill>
                <a:ea typeface="楷体_GB2312" pitchFamily="49" charset="-122"/>
              </a:rPr>
              <a:t>应进行</a:t>
            </a:r>
            <a:r>
              <a:rPr lang="zh-CN" altLang="en-US" sz="3600" b="1">
                <a:solidFill>
                  <a:srgbClr val="3333FF"/>
                </a:solidFill>
                <a:ea typeface="楷体_GB2312" pitchFamily="49" charset="-122"/>
              </a:rPr>
              <a:t>先顺时针后逆时针旋转</a:t>
            </a:r>
            <a:r>
              <a:rPr lang="zh-CN" altLang="en-US" sz="3600" b="1">
                <a:solidFill>
                  <a:srgbClr val="A50021"/>
                </a:solidFill>
                <a:ea typeface="楷体_GB2312" pitchFamily="49" charset="-122"/>
              </a:rPr>
              <a:t>。</a:t>
            </a:r>
          </a:p>
        </p:txBody>
      </p:sp>
      <p:grpSp>
        <p:nvGrpSpPr>
          <p:cNvPr id="159750" name="Group 6"/>
          <p:cNvGrpSpPr>
            <a:grpSpLocks/>
          </p:cNvGrpSpPr>
          <p:nvPr/>
        </p:nvGrpSpPr>
        <p:grpSpPr bwMode="auto">
          <a:xfrm>
            <a:off x="1066800" y="1196975"/>
            <a:ext cx="3286125" cy="3444875"/>
            <a:chOff x="672" y="1728"/>
            <a:chExt cx="2070" cy="2170"/>
          </a:xfrm>
        </p:grpSpPr>
        <p:sp>
          <p:nvSpPr>
            <p:cNvPr id="159751" name="Oval 7"/>
            <p:cNvSpPr>
              <a:spLocks noChangeArrowheads="1"/>
            </p:cNvSpPr>
            <p:nvPr/>
          </p:nvSpPr>
          <p:spPr bwMode="auto">
            <a:xfrm>
              <a:off x="1461" y="2804"/>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C</a:t>
              </a:r>
            </a:p>
          </p:txBody>
        </p:sp>
        <p:sp>
          <p:nvSpPr>
            <p:cNvPr id="159752" name="Oval 8"/>
            <p:cNvSpPr>
              <a:spLocks noChangeArrowheads="1"/>
            </p:cNvSpPr>
            <p:nvPr/>
          </p:nvSpPr>
          <p:spPr bwMode="auto">
            <a:xfrm>
              <a:off x="1913" y="2379"/>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B</a:t>
              </a:r>
            </a:p>
          </p:txBody>
        </p:sp>
        <p:sp>
          <p:nvSpPr>
            <p:cNvPr id="159753" name="Oval 9"/>
            <p:cNvSpPr>
              <a:spLocks noChangeArrowheads="1"/>
            </p:cNvSpPr>
            <p:nvPr/>
          </p:nvSpPr>
          <p:spPr bwMode="auto">
            <a:xfrm>
              <a:off x="1344" y="1770"/>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A</a:t>
              </a:r>
            </a:p>
          </p:txBody>
        </p:sp>
        <p:sp>
          <p:nvSpPr>
            <p:cNvPr id="159754" name="Line 10"/>
            <p:cNvSpPr>
              <a:spLocks noChangeShapeType="1"/>
            </p:cNvSpPr>
            <p:nvPr/>
          </p:nvSpPr>
          <p:spPr bwMode="auto">
            <a:xfrm flipV="1">
              <a:off x="864" y="2016"/>
              <a:ext cx="524" cy="432"/>
            </a:xfrm>
            <a:prstGeom prst="line">
              <a:avLst/>
            </a:prstGeom>
            <a:noFill/>
            <a:ln w="9525">
              <a:solidFill>
                <a:schemeClr val="tx1"/>
              </a:solidFill>
              <a:round/>
              <a:headEnd/>
              <a:tailEnd/>
            </a:ln>
            <a:effectLst/>
          </p:spPr>
          <p:txBody>
            <a:bodyPr/>
            <a:lstStyle/>
            <a:p>
              <a:endParaRPr lang="zh-CN" altLang="en-US"/>
            </a:p>
          </p:txBody>
        </p:sp>
        <p:sp>
          <p:nvSpPr>
            <p:cNvPr id="159755" name="Line 11"/>
            <p:cNvSpPr>
              <a:spLocks noChangeShapeType="1"/>
            </p:cNvSpPr>
            <p:nvPr/>
          </p:nvSpPr>
          <p:spPr bwMode="auto">
            <a:xfrm>
              <a:off x="1680" y="2016"/>
              <a:ext cx="362" cy="373"/>
            </a:xfrm>
            <a:prstGeom prst="line">
              <a:avLst/>
            </a:prstGeom>
            <a:noFill/>
            <a:ln w="9525">
              <a:solidFill>
                <a:schemeClr val="tx1"/>
              </a:solidFill>
              <a:round/>
              <a:headEnd/>
              <a:tailEnd/>
            </a:ln>
            <a:effectLst/>
          </p:spPr>
          <p:txBody>
            <a:bodyPr/>
            <a:lstStyle/>
            <a:p>
              <a:endParaRPr lang="zh-CN" altLang="en-US"/>
            </a:p>
          </p:txBody>
        </p:sp>
        <p:sp>
          <p:nvSpPr>
            <p:cNvPr id="159756" name="Line 12"/>
            <p:cNvSpPr>
              <a:spLocks noChangeShapeType="1"/>
            </p:cNvSpPr>
            <p:nvPr/>
          </p:nvSpPr>
          <p:spPr bwMode="auto">
            <a:xfrm flipV="1">
              <a:off x="1776" y="2640"/>
              <a:ext cx="240" cy="192"/>
            </a:xfrm>
            <a:prstGeom prst="line">
              <a:avLst/>
            </a:prstGeom>
            <a:noFill/>
            <a:ln w="9525">
              <a:solidFill>
                <a:schemeClr val="tx1"/>
              </a:solidFill>
              <a:round/>
              <a:headEnd/>
              <a:tailEnd/>
            </a:ln>
            <a:effectLst/>
          </p:spPr>
          <p:txBody>
            <a:bodyPr/>
            <a:lstStyle/>
            <a:p>
              <a:endParaRPr lang="zh-CN" altLang="en-US"/>
            </a:p>
          </p:txBody>
        </p:sp>
        <p:sp>
          <p:nvSpPr>
            <p:cNvPr id="159757" name="Text Box 13"/>
            <p:cNvSpPr txBox="1">
              <a:spLocks noChangeArrowheads="1"/>
            </p:cNvSpPr>
            <p:nvPr/>
          </p:nvSpPr>
          <p:spPr bwMode="auto">
            <a:xfrm>
              <a:off x="672" y="2448"/>
              <a:ext cx="346" cy="640"/>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A</a:t>
              </a:r>
              <a:r>
                <a:rPr lang="en-US" altLang="zh-CN" b="1" baseline="-25000">
                  <a:solidFill>
                    <a:srgbClr val="A50021"/>
                  </a:solidFill>
                  <a:ea typeface="楷体_GB2312" pitchFamily="49" charset="-122"/>
                </a:rPr>
                <a:t>L</a:t>
              </a:r>
            </a:p>
            <a:p>
              <a:pPr>
                <a:lnSpc>
                  <a:spcPct val="125000"/>
                </a:lnSpc>
              </a:pPr>
              <a:endParaRPr lang="en-US" altLang="zh-CN" b="1">
                <a:solidFill>
                  <a:srgbClr val="A50021"/>
                </a:solidFill>
                <a:ea typeface="楷体_GB2312" pitchFamily="49" charset="-122"/>
              </a:endParaRPr>
            </a:p>
          </p:txBody>
        </p:sp>
        <p:sp>
          <p:nvSpPr>
            <p:cNvPr id="159758" name="Line 14"/>
            <p:cNvSpPr>
              <a:spLocks noChangeShapeType="1"/>
            </p:cNvSpPr>
            <p:nvPr/>
          </p:nvSpPr>
          <p:spPr bwMode="auto">
            <a:xfrm>
              <a:off x="2249" y="2634"/>
              <a:ext cx="295" cy="342"/>
            </a:xfrm>
            <a:prstGeom prst="line">
              <a:avLst/>
            </a:prstGeom>
            <a:noFill/>
            <a:ln w="9525">
              <a:solidFill>
                <a:schemeClr val="tx1"/>
              </a:solidFill>
              <a:round/>
              <a:headEnd/>
              <a:tailEnd/>
            </a:ln>
            <a:effectLst/>
          </p:spPr>
          <p:txBody>
            <a:bodyPr/>
            <a:lstStyle/>
            <a:p>
              <a:endParaRPr lang="zh-CN" altLang="en-US"/>
            </a:p>
          </p:txBody>
        </p:sp>
        <p:sp>
          <p:nvSpPr>
            <p:cNvPr id="159759" name="Line 15"/>
            <p:cNvSpPr>
              <a:spLocks noChangeShapeType="1"/>
            </p:cNvSpPr>
            <p:nvPr/>
          </p:nvSpPr>
          <p:spPr bwMode="auto">
            <a:xfrm flipV="1">
              <a:off x="1365" y="3066"/>
              <a:ext cx="192" cy="192"/>
            </a:xfrm>
            <a:prstGeom prst="line">
              <a:avLst/>
            </a:prstGeom>
            <a:noFill/>
            <a:ln w="9525">
              <a:solidFill>
                <a:schemeClr val="tx1"/>
              </a:solidFill>
              <a:round/>
              <a:headEnd/>
              <a:tailEnd/>
            </a:ln>
            <a:effectLst/>
          </p:spPr>
          <p:txBody>
            <a:bodyPr/>
            <a:lstStyle/>
            <a:p>
              <a:endParaRPr lang="zh-CN" altLang="en-US"/>
            </a:p>
          </p:txBody>
        </p:sp>
        <p:sp>
          <p:nvSpPr>
            <p:cNvPr id="159760" name="Text Box 16"/>
            <p:cNvSpPr txBox="1">
              <a:spLocks noChangeArrowheads="1"/>
            </p:cNvSpPr>
            <p:nvPr/>
          </p:nvSpPr>
          <p:spPr bwMode="auto">
            <a:xfrm>
              <a:off x="1824" y="3258"/>
              <a:ext cx="353" cy="352"/>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C</a:t>
              </a:r>
              <a:r>
                <a:rPr lang="en-US" altLang="zh-CN" b="1" baseline="-25000">
                  <a:solidFill>
                    <a:srgbClr val="A50021"/>
                  </a:solidFill>
                  <a:ea typeface="楷体_GB2312" pitchFamily="49" charset="-122"/>
                </a:rPr>
                <a:t>R</a:t>
              </a:r>
              <a:endParaRPr lang="en-US" altLang="zh-CN" b="1">
                <a:solidFill>
                  <a:srgbClr val="A50021"/>
                </a:solidFill>
                <a:ea typeface="楷体_GB2312" pitchFamily="49" charset="-122"/>
              </a:endParaRPr>
            </a:p>
          </p:txBody>
        </p:sp>
        <p:sp>
          <p:nvSpPr>
            <p:cNvPr id="159761" name="Text Box 17"/>
            <p:cNvSpPr txBox="1">
              <a:spLocks noChangeArrowheads="1"/>
            </p:cNvSpPr>
            <p:nvPr/>
          </p:nvSpPr>
          <p:spPr bwMode="auto">
            <a:xfrm>
              <a:off x="1206" y="3258"/>
              <a:ext cx="346" cy="640"/>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C</a:t>
              </a:r>
              <a:r>
                <a:rPr lang="en-US" altLang="zh-CN" b="1" baseline="-25000">
                  <a:solidFill>
                    <a:srgbClr val="A50021"/>
                  </a:solidFill>
                  <a:ea typeface="楷体_GB2312" pitchFamily="49" charset="-122"/>
                </a:rPr>
                <a:t>L</a:t>
              </a:r>
            </a:p>
            <a:p>
              <a:pPr>
                <a:lnSpc>
                  <a:spcPct val="125000"/>
                </a:lnSpc>
              </a:pPr>
              <a:r>
                <a:rPr lang="zh-CN" altLang="en-US" b="1">
                  <a:solidFill>
                    <a:srgbClr val="A50021"/>
                  </a:solidFill>
                  <a:ea typeface="楷体_GB2312" pitchFamily="49" charset="-122"/>
                </a:rPr>
                <a:t>新</a:t>
              </a:r>
            </a:p>
          </p:txBody>
        </p:sp>
        <p:sp>
          <p:nvSpPr>
            <p:cNvPr id="159762" name="Line 18"/>
            <p:cNvSpPr>
              <a:spLocks noChangeShapeType="1"/>
            </p:cNvSpPr>
            <p:nvPr/>
          </p:nvSpPr>
          <p:spPr bwMode="auto">
            <a:xfrm>
              <a:off x="1786" y="3066"/>
              <a:ext cx="192" cy="192"/>
            </a:xfrm>
            <a:prstGeom prst="line">
              <a:avLst/>
            </a:prstGeom>
            <a:noFill/>
            <a:ln w="9525">
              <a:solidFill>
                <a:schemeClr val="tx1"/>
              </a:solidFill>
              <a:round/>
              <a:headEnd/>
              <a:tailEnd/>
            </a:ln>
            <a:effectLst/>
          </p:spPr>
          <p:txBody>
            <a:bodyPr/>
            <a:lstStyle/>
            <a:p>
              <a:endParaRPr lang="zh-CN" altLang="en-US"/>
            </a:p>
          </p:txBody>
        </p:sp>
        <p:sp>
          <p:nvSpPr>
            <p:cNvPr id="159763" name="Text Box 19"/>
            <p:cNvSpPr txBox="1">
              <a:spLocks noChangeArrowheads="1"/>
            </p:cNvSpPr>
            <p:nvPr/>
          </p:nvSpPr>
          <p:spPr bwMode="auto">
            <a:xfrm>
              <a:off x="2400" y="2970"/>
              <a:ext cx="342" cy="640"/>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B</a:t>
              </a:r>
              <a:r>
                <a:rPr lang="en-US" altLang="zh-CN" b="1" baseline="-25000">
                  <a:solidFill>
                    <a:srgbClr val="A50021"/>
                  </a:solidFill>
                  <a:ea typeface="楷体_GB2312" pitchFamily="49" charset="-122"/>
                </a:rPr>
                <a:t>R</a:t>
              </a:r>
            </a:p>
            <a:p>
              <a:pPr>
                <a:lnSpc>
                  <a:spcPct val="125000"/>
                </a:lnSpc>
              </a:pPr>
              <a:endParaRPr lang="en-US" altLang="zh-CN" b="1">
                <a:solidFill>
                  <a:srgbClr val="A50021"/>
                </a:solidFill>
                <a:ea typeface="楷体_GB2312" pitchFamily="49" charset="-122"/>
              </a:endParaRPr>
            </a:p>
          </p:txBody>
        </p:sp>
        <p:sp>
          <p:nvSpPr>
            <p:cNvPr id="159764" name="Rectangle 20"/>
            <p:cNvSpPr>
              <a:spLocks noChangeArrowheads="1"/>
            </p:cNvSpPr>
            <p:nvPr/>
          </p:nvSpPr>
          <p:spPr bwMode="auto">
            <a:xfrm>
              <a:off x="1718" y="1728"/>
              <a:ext cx="276" cy="346"/>
            </a:xfrm>
            <a:prstGeom prst="rect">
              <a:avLst/>
            </a:prstGeom>
            <a:noFill/>
            <a:ln w="9525">
              <a:noFill/>
              <a:miter lim="800000"/>
              <a:headEnd/>
              <a:tailEnd/>
            </a:ln>
            <a:effectLst/>
          </p:spPr>
          <p:txBody>
            <a:bodyPr wrap="none">
              <a:spAutoFit/>
            </a:bodyPr>
            <a:lstStyle/>
            <a:p>
              <a:pPr>
                <a:lnSpc>
                  <a:spcPct val="125000"/>
                </a:lnSpc>
              </a:pPr>
              <a:r>
                <a:rPr lang="en-US" altLang="zh-CN" b="1"/>
                <a:t>-2</a:t>
              </a:r>
            </a:p>
          </p:txBody>
        </p:sp>
        <p:sp>
          <p:nvSpPr>
            <p:cNvPr id="159765" name="Rectangle 21"/>
            <p:cNvSpPr>
              <a:spLocks noChangeArrowheads="1"/>
            </p:cNvSpPr>
            <p:nvPr/>
          </p:nvSpPr>
          <p:spPr bwMode="auto">
            <a:xfrm>
              <a:off x="2256" y="2304"/>
              <a:ext cx="212" cy="346"/>
            </a:xfrm>
            <a:prstGeom prst="rect">
              <a:avLst/>
            </a:prstGeom>
            <a:noFill/>
            <a:ln w="9525">
              <a:noFill/>
              <a:miter lim="800000"/>
              <a:headEnd/>
              <a:tailEnd/>
            </a:ln>
            <a:effectLst/>
          </p:spPr>
          <p:txBody>
            <a:bodyPr wrap="none">
              <a:spAutoFit/>
            </a:bodyPr>
            <a:lstStyle/>
            <a:p>
              <a:pPr>
                <a:lnSpc>
                  <a:spcPct val="125000"/>
                </a:lnSpc>
              </a:pPr>
              <a:r>
                <a:rPr lang="en-US" altLang="zh-CN" b="1"/>
                <a:t>1</a:t>
              </a:r>
            </a:p>
          </p:txBody>
        </p:sp>
        <p:sp>
          <p:nvSpPr>
            <p:cNvPr id="159766" name="Rectangle 22"/>
            <p:cNvSpPr>
              <a:spLocks noChangeArrowheads="1"/>
            </p:cNvSpPr>
            <p:nvPr/>
          </p:nvSpPr>
          <p:spPr bwMode="auto">
            <a:xfrm>
              <a:off x="1824" y="2736"/>
              <a:ext cx="212" cy="346"/>
            </a:xfrm>
            <a:prstGeom prst="rect">
              <a:avLst/>
            </a:prstGeom>
            <a:noFill/>
            <a:ln w="9525">
              <a:noFill/>
              <a:miter lim="800000"/>
              <a:headEnd/>
              <a:tailEnd/>
            </a:ln>
            <a:effectLst/>
          </p:spPr>
          <p:txBody>
            <a:bodyPr wrap="none">
              <a:spAutoFit/>
            </a:bodyPr>
            <a:lstStyle/>
            <a:p>
              <a:pPr>
                <a:lnSpc>
                  <a:spcPct val="125000"/>
                </a:lnSpc>
              </a:pPr>
              <a:r>
                <a:rPr lang="en-US" altLang="zh-CN" b="1"/>
                <a:t>1</a:t>
              </a:r>
            </a:p>
          </p:txBody>
        </p:sp>
        <p:sp>
          <p:nvSpPr>
            <p:cNvPr id="159767" name="Line 23"/>
            <p:cNvSpPr>
              <a:spLocks noChangeShapeType="1"/>
            </p:cNvSpPr>
            <p:nvPr/>
          </p:nvSpPr>
          <p:spPr bwMode="auto">
            <a:xfrm>
              <a:off x="1200" y="3610"/>
              <a:ext cx="336" cy="0"/>
            </a:xfrm>
            <a:prstGeom prst="line">
              <a:avLst/>
            </a:prstGeom>
            <a:noFill/>
            <a:ln w="9525">
              <a:solidFill>
                <a:schemeClr val="tx1"/>
              </a:solidFill>
              <a:round/>
              <a:headEnd/>
              <a:tailEnd/>
            </a:ln>
            <a:effectLst/>
          </p:spPr>
          <p:txBody>
            <a:bodyPr wrap="none">
              <a:spAutoFit/>
            </a:bodyPr>
            <a:lstStyle/>
            <a:p>
              <a:endParaRPr lang="zh-CN" altLang="en-US"/>
            </a:p>
          </p:txBody>
        </p:sp>
      </p:grpSp>
      <p:grpSp>
        <p:nvGrpSpPr>
          <p:cNvPr id="159768" name="Group 24"/>
          <p:cNvGrpSpPr>
            <a:grpSpLocks/>
          </p:cNvGrpSpPr>
          <p:nvPr/>
        </p:nvGrpSpPr>
        <p:grpSpPr bwMode="auto">
          <a:xfrm>
            <a:off x="5181600" y="1524000"/>
            <a:ext cx="3425825" cy="2895600"/>
            <a:chOff x="3264" y="1728"/>
            <a:chExt cx="2158" cy="1824"/>
          </a:xfrm>
        </p:grpSpPr>
        <p:grpSp>
          <p:nvGrpSpPr>
            <p:cNvPr id="159769" name="Group 25"/>
            <p:cNvGrpSpPr>
              <a:grpSpLocks/>
            </p:cNvGrpSpPr>
            <p:nvPr/>
          </p:nvGrpSpPr>
          <p:grpSpPr bwMode="auto">
            <a:xfrm>
              <a:off x="3264" y="1808"/>
              <a:ext cx="2158" cy="1744"/>
              <a:chOff x="3320" y="288"/>
              <a:chExt cx="2158" cy="1744"/>
            </a:xfrm>
          </p:grpSpPr>
          <p:sp>
            <p:nvSpPr>
              <p:cNvPr id="159770" name="Oval 26"/>
              <p:cNvSpPr>
                <a:spLocks noChangeArrowheads="1"/>
              </p:cNvSpPr>
              <p:nvPr/>
            </p:nvSpPr>
            <p:spPr bwMode="auto">
              <a:xfrm>
                <a:off x="4128" y="288"/>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C</a:t>
                </a:r>
              </a:p>
            </p:txBody>
          </p:sp>
          <p:sp>
            <p:nvSpPr>
              <p:cNvPr id="159771" name="Oval 27"/>
              <p:cNvSpPr>
                <a:spLocks noChangeArrowheads="1"/>
              </p:cNvSpPr>
              <p:nvPr/>
            </p:nvSpPr>
            <p:spPr bwMode="auto">
              <a:xfrm>
                <a:off x="3563" y="934"/>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A</a:t>
                </a:r>
              </a:p>
            </p:txBody>
          </p:sp>
          <p:sp>
            <p:nvSpPr>
              <p:cNvPr id="159772" name="Oval 28"/>
              <p:cNvSpPr>
                <a:spLocks noChangeArrowheads="1"/>
              </p:cNvSpPr>
              <p:nvPr/>
            </p:nvSpPr>
            <p:spPr bwMode="auto">
              <a:xfrm>
                <a:off x="4800" y="938"/>
                <a:ext cx="384" cy="288"/>
              </a:xfrm>
              <a:prstGeom prst="ellipse">
                <a:avLst/>
              </a:prstGeom>
              <a:solidFill>
                <a:schemeClr val="accent1"/>
              </a:solidFill>
              <a:ln w="9525">
                <a:solidFill>
                  <a:schemeClr val="tx1"/>
                </a:solidFill>
                <a:round/>
                <a:headEnd/>
                <a:tailEnd/>
              </a:ln>
              <a:effectLst/>
            </p:spPr>
            <p:txBody>
              <a:bodyPr wrap="none" anchor="ctr"/>
              <a:lstStyle/>
              <a:p>
                <a:pPr algn="ctr"/>
                <a:r>
                  <a:rPr lang="en-US" altLang="zh-CN" b="1"/>
                  <a:t>B</a:t>
                </a:r>
              </a:p>
            </p:txBody>
          </p:sp>
          <p:sp>
            <p:nvSpPr>
              <p:cNvPr id="159773" name="Line 29"/>
              <p:cNvSpPr>
                <a:spLocks noChangeShapeType="1"/>
              </p:cNvSpPr>
              <p:nvPr/>
            </p:nvSpPr>
            <p:spPr bwMode="auto">
              <a:xfrm flipV="1">
                <a:off x="3840" y="550"/>
                <a:ext cx="380" cy="384"/>
              </a:xfrm>
              <a:prstGeom prst="line">
                <a:avLst/>
              </a:prstGeom>
              <a:noFill/>
              <a:ln w="9525">
                <a:solidFill>
                  <a:schemeClr val="tx1"/>
                </a:solidFill>
                <a:round/>
                <a:headEnd/>
                <a:tailEnd/>
              </a:ln>
              <a:effectLst/>
            </p:spPr>
            <p:txBody>
              <a:bodyPr/>
              <a:lstStyle/>
              <a:p>
                <a:endParaRPr lang="zh-CN" altLang="en-US"/>
              </a:p>
            </p:txBody>
          </p:sp>
          <p:sp>
            <p:nvSpPr>
              <p:cNvPr id="159774" name="Line 30"/>
              <p:cNvSpPr>
                <a:spLocks noChangeShapeType="1"/>
              </p:cNvSpPr>
              <p:nvPr/>
            </p:nvSpPr>
            <p:spPr bwMode="auto">
              <a:xfrm>
                <a:off x="4486" y="539"/>
                <a:ext cx="410" cy="421"/>
              </a:xfrm>
              <a:prstGeom prst="line">
                <a:avLst/>
              </a:prstGeom>
              <a:noFill/>
              <a:ln w="9525">
                <a:solidFill>
                  <a:schemeClr val="tx1"/>
                </a:solidFill>
                <a:round/>
                <a:headEnd/>
                <a:tailEnd/>
              </a:ln>
              <a:effectLst/>
            </p:spPr>
            <p:txBody>
              <a:bodyPr/>
              <a:lstStyle/>
              <a:p>
                <a:endParaRPr lang="zh-CN" altLang="en-US"/>
              </a:p>
            </p:txBody>
          </p:sp>
          <p:sp>
            <p:nvSpPr>
              <p:cNvPr id="159775" name="Text Box 31"/>
              <p:cNvSpPr txBox="1">
                <a:spLocks noChangeArrowheads="1"/>
              </p:cNvSpPr>
              <p:nvPr/>
            </p:nvSpPr>
            <p:spPr bwMode="auto">
              <a:xfrm>
                <a:off x="5136" y="1392"/>
                <a:ext cx="342" cy="640"/>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B</a:t>
                </a:r>
                <a:r>
                  <a:rPr lang="en-US" altLang="zh-CN" b="1" baseline="-25000">
                    <a:solidFill>
                      <a:srgbClr val="A50021"/>
                    </a:solidFill>
                    <a:ea typeface="楷体_GB2312" pitchFamily="49" charset="-122"/>
                  </a:rPr>
                  <a:t>R</a:t>
                </a:r>
              </a:p>
              <a:p>
                <a:pPr>
                  <a:lnSpc>
                    <a:spcPct val="125000"/>
                  </a:lnSpc>
                </a:pPr>
                <a:endParaRPr lang="en-US" altLang="zh-CN" b="1">
                  <a:solidFill>
                    <a:srgbClr val="A50021"/>
                  </a:solidFill>
                  <a:ea typeface="楷体_GB2312" pitchFamily="49" charset="-122"/>
                </a:endParaRPr>
              </a:p>
            </p:txBody>
          </p:sp>
          <p:sp>
            <p:nvSpPr>
              <p:cNvPr id="159776" name="Line 32"/>
              <p:cNvSpPr>
                <a:spLocks noChangeShapeType="1"/>
              </p:cNvSpPr>
              <p:nvPr/>
            </p:nvSpPr>
            <p:spPr bwMode="auto">
              <a:xfrm flipV="1">
                <a:off x="4693" y="1200"/>
                <a:ext cx="192" cy="192"/>
              </a:xfrm>
              <a:prstGeom prst="line">
                <a:avLst/>
              </a:prstGeom>
              <a:noFill/>
              <a:ln w="9525">
                <a:solidFill>
                  <a:schemeClr val="tx1"/>
                </a:solidFill>
                <a:round/>
                <a:headEnd/>
                <a:tailEnd/>
              </a:ln>
              <a:effectLst/>
            </p:spPr>
            <p:txBody>
              <a:bodyPr/>
              <a:lstStyle/>
              <a:p>
                <a:endParaRPr lang="zh-CN" altLang="en-US"/>
              </a:p>
            </p:txBody>
          </p:sp>
          <p:sp>
            <p:nvSpPr>
              <p:cNvPr id="159777" name="Text Box 33"/>
              <p:cNvSpPr txBox="1">
                <a:spLocks noChangeArrowheads="1"/>
              </p:cNvSpPr>
              <p:nvPr/>
            </p:nvSpPr>
            <p:spPr bwMode="auto">
              <a:xfrm>
                <a:off x="4561" y="1392"/>
                <a:ext cx="353" cy="352"/>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C</a:t>
                </a:r>
                <a:r>
                  <a:rPr lang="en-US" altLang="zh-CN" b="1" baseline="-25000">
                    <a:solidFill>
                      <a:srgbClr val="A50021"/>
                    </a:solidFill>
                    <a:ea typeface="楷体_GB2312" pitchFamily="49" charset="-122"/>
                  </a:rPr>
                  <a:t>R</a:t>
                </a:r>
                <a:endParaRPr lang="en-US" altLang="zh-CN" b="1">
                  <a:solidFill>
                    <a:srgbClr val="A50021"/>
                  </a:solidFill>
                  <a:ea typeface="楷体_GB2312" pitchFamily="49" charset="-122"/>
                </a:endParaRPr>
              </a:p>
            </p:txBody>
          </p:sp>
          <p:sp>
            <p:nvSpPr>
              <p:cNvPr id="159778" name="Text Box 34"/>
              <p:cNvSpPr txBox="1">
                <a:spLocks noChangeArrowheads="1"/>
              </p:cNvSpPr>
              <p:nvPr/>
            </p:nvSpPr>
            <p:spPr bwMode="auto">
              <a:xfrm>
                <a:off x="3888" y="1392"/>
                <a:ext cx="346" cy="640"/>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C</a:t>
                </a:r>
                <a:r>
                  <a:rPr lang="en-US" altLang="zh-CN" b="1" baseline="-25000">
                    <a:solidFill>
                      <a:srgbClr val="A50021"/>
                    </a:solidFill>
                    <a:ea typeface="楷体_GB2312" pitchFamily="49" charset="-122"/>
                  </a:rPr>
                  <a:t>L</a:t>
                </a:r>
              </a:p>
              <a:p>
                <a:pPr>
                  <a:lnSpc>
                    <a:spcPct val="125000"/>
                  </a:lnSpc>
                </a:pPr>
                <a:r>
                  <a:rPr lang="zh-CN" altLang="en-US" b="1">
                    <a:solidFill>
                      <a:srgbClr val="A50021"/>
                    </a:solidFill>
                    <a:ea typeface="楷体_GB2312" pitchFamily="49" charset="-122"/>
                  </a:rPr>
                  <a:t>新</a:t>
                </a:r>
              </a:p>
            </p:txBody>
          </p:sp>
          <p:sp>
            <p:nvSpPr>
              <p:cNvPr id="159779" name="Line 35"/>
              <p:cNvSpPr>
                <a:spLocks noChangeShapeType="1"/>
              </p:cNvSpPr>
              <p:nvPr/>
            </p:nvSpPr>
            <p:spPr bwMode="auto">
              <a:xfrm>
                <a:off x="5136" y="1200"/>
                <a:ext cx="192" cy="192"/>
              </a:xfrm>
              <a:prstGeom prst="line">
                <a:avLst/>
              </a:prstGeom>
              <a:noFill/>
              <a:ln w="9525">
                <a:solidFill>
                  <a:schemeClr val="tx1"/>
                </a:solidFill>
                <a:round/>
                <a:headEnd/>
                <a:tailEnd/>
              </a:ln>
              <a:effectLst/>
            </p:spPr>
            <p:txBody>
              <a:bodyPr/>
              <a:lstStyle/>
              <a:p>
                <a:endParaRPr lang="zh-CN" altLang="en-US"/>
              </a:p>
            </p:txBody>
          </p:sp>
          <p:sp>
            <p:nvSpPr>
              <p:cNvPr id="159780" name="Text Box 36"/>
              <p:cNvSpPr txBox="1">
                <a:spLocks noChangeArrowheads="1"/>
              </p:cNvSpPr>
              <p:nvPr/>
            </p:nvSpPr>
            <p:spPr bwMode="auto">
              <a:xfrm>
                <a:off x="3320" y="1392"/>
                <a:ext cx="346" cy="640"/>
              </a:xfrm>
              <a:prstGeom prst="rect">
                <a:avLst/>
              </a:prstGeom>
              <a:solidFill>
                <a:schemeClr val="accent1"/>
              </a:solidFill>
              <a:ln w="9525">
                <a:solidFill>
                  <a:schemeClr val="tx1"/>
                </a:solidFill>
                <a:miter lim="800000"/>
                <a:headEnd/>
                <a:tailEnd/>
              </a:ln>
              <a:effectLst/>
            </p:spPr>
            <p:txBody>
              <a:bodyPr wrap="none">
                <a:spAutoFit/>
              </a:bodyPr>
              <a:lstStyle/>
              <a:p>
                <a:pPr>
                  <a:lnSpc>
                    <a:spcPct val="125000"/>
                  </a:lnSpc>
                </a:pPr>
                <a:r>
                  <a:rPr lang="en-US" altLang="zh-CN" b="1">
                    <a:solidFill>
                      <a:srgbClr val="A50021"/>
                    </a:solidFill>
                    <a:ea typeface="楷体_GB2312" pitchFamily="49" charset="-122"/>
                  </a:rPr>
                  <a:t>A</a:t>
                </a:r>
                <a:r>
                  <a:rPr lang="en-US" altLang="zh-CN" b="1" baseline="-25000">
                    <a:solidFill>
                      <a:srgbClr val="A50021"/>
                    </a:solidFill>
                    <a:ea typeface="楷体_GB2312" pitchFamily="49" charset="-122"/>
                  </a:rPr>
                  <a:t>L</a:t>
                </a:r>
              </a:p>
              <a:p>
                <a:pPr>
                  <a:lnSpc>
                    <a:spcPct val="125000"/>
                  </a:lnSpc>
                </a:pPr>
                <a:endParaRPr lang="en-US" altLang="zh-CN" b="1">
                  <a:solidFill>
                    <a:srgbClr val="A50021"/>
                  </a:solidFill>
                  <a:ea typeface="楷体_GB2312" pitchFamily="49" charset="-122"/>
                </a:endParaRPr>
              </a:p>
            </p:txBody>
          </p:sp>
          <p:sp>
            <p:nvSpPr>
              <p:cNvPr id="159781" name="Line 37"/>
              <p:cNvSpPr>
                <a:spLocks noChangeShapeType="1"/>
              </p:cNvSpPr>
              <p:nvPr/>
            </p:nvSpPr>
            <p:spPr bwMode="auto">
              <a:xfrm flipV="1">
                <a:off x="3456" y="1200"/>
                <a:ext cx="192" cy="192"/>
              </a:xfrm>
              <a:prstGeom prst="line">
                <a:avLst/>
              </a:prstGeom>
              <a:noFill/>
              <a:ln w="9525">
                <a:solidFill>
                  <a:schemeClr val="tx1"/>
                </a:solidFill>
                <a:round/>
                <a:headEnd/>
                <a:tailEnd/>
              </a:ln>
              <a:effectLst/>
            </p:spPr>
            <p:txBody>
              <a:bodyPr/>
              <a:lstStyle/>
              <a:p>
                <a:endParaRPr lang="zh-CN" altLang="en-US"/>
              </a:p>
            </p:txBody>
          </p:sp>
          <p:sp>
            <p:nvSpPr>
              <p:cNvPr id="159782" name="Line 38"/>
              <p:cNvSpPr>
                <a:spLocks noChangeShapeType="1"/>
              </p:cNvSpPr>
              <p:nvPr/>
            </p:nvSpPr>
            <p:spPr bwMode="auto">
              <a:xfrm>
                <a:off x="3899" y="1200"/>
                <a:ext cx="192" cy="192"/>
              </a:xfrm>
              <a:prstGeom prst="line">
                <a:avLst/>
              </a:prstGeom>
              <a:noFill/>
              <a:ln w="9525">
                <a:solidFill>
                  <a:schemeClr val="tx1"/>
                </a:solidFill>
                <a:round/>
                <a:headEnd/>
                <a:tailEnd/>
              </a:ln>
              <a:effectLst/>
            </p:spPr>
            <p:txBody>
              <a:bodyPr/>
              <a:lstStyle/>
              <a:p>
                <a:endParaRPr lang="zh-CN" altLang="en-US"/>
              </a:p>
            </p:txBody>
          </p:sp>
        </p:grpSp>
        <p:sp>
          <p:nvSpPr>
            <p:cNvPr id="159783" name="Rectangle 39"/>
            <p:cNvSpPr>
              <a:spLocks noChangeArrowheads="1"/>
            </p:cNvSpPr>
            <p:nvPr/>
          </p:nvSpPr>
          <p:spPr bwMode="auto">
            <a:xfrm>
              <a:off x="3936" y="2400"/>
              <a:ext cx="212" cy="346"/>
            </a:xfrm>
            <a:prstGeom prst="rect">
              <a:avLst/>
            </a:prstGeom>
            <a:noFill/>
            <a:ln w="9525">
              <a:noFill/>
              <a:miter lim="800000"/>
              <a:headEnd/>
              <a:tailEnd/>
            </a:ln>
            <a:effectLst/>
          </p:spPr>
          <p:txBody>
            <a:bodyPr wrap="none">
              <a:spAutoFit/>
            </a:bodyPr>
            <a:lstStyle/>
            <a:p>
              <a:pPr>
                <a:lnSpc>
                  <a:spcPct val="125000"/>
                </a:lnSpc>
              </a:pPr>
              <a:r>
                <a:rPr lang="en-US" altLang="zh-CN" b="1"/>
                <a:t>0</a:t>
              </a:r>
            </a:p>
          </p:txBody>
        </p:sp>
        <p:sp>
          <p:nvSpPr>
            <p:cNvPr id="159784" name="Rectangle 40"/>
            <p:cNvSpPr>
              <a:spLocks noChangeArrowheads="1"/>
            </p:cNvSpPr>
            <p:nvPr/>
          </p:nvSpPr>
          <p:spPr bwMode="auto">
            <a:xfrm>
              <a:off x="4464" y="1728"/>
              <a:ext cx="212" cy="346"/>
            </a:xfrm>
            <a:prstGeom prst="rect">
              <a:avLst/>
            </a:prstGeom>
            <a:noFill/>
            <a:ln w="9525">
              <a:noFill/>
              <a:miter lim="800000"/>
              <a:headEnd/>
              <a:tailEnd/>
            </a:ln>
            <a:effectLst/>
          </p:spPr>
          <p:txBody>
            <a:bodyPr wrap="none">
              <a:spAutoFit/>
            </a:bodyPr>
            <a:lstStyle/>
            <a:p>
              <a:pPr>
                <a:lnSpc>
                  <a:spcPct val="125000"/>
                </a:lnSpc>
              </a:pPr>
              <a:r>
                <a:rPr lang="en-US" altLang="zh-CN" b="1"/>
                <a:t>0</a:t>
              </a:r>
            </a:p>
          </p:txBody>
        </p:sp>
        <p:sp>
          <p:nvSpPr>
            <p:cNvPr id="159785" name="Rectangle 41"/>
            <p:cNvSpPr>
              <a:spLocks noChangeArrowheads="1"/>
            </p:cNvSpPr>
            <p:nvPr/>
          </p:nvSpPr>
          <p:spPr bwMode="auto">
            <a:xfrm>
              <a:off x="5136" y="2400"/>
              <a:ext cx="276" cy="346"/>
            </a:xfrm>
            <a:prstGeom prst="rect">
              <a:avLst/>
            </a:prstGeom>
            <a:noFill/>
            <a:ln w="9525">
              <a:noFill/>
              <a:miter lim="800000"/>
              <a:headEnd/>
              <a:tailEnd/>
            </a:ln>
            <a:effectLst/>
          </p:spPr>
          <p:txBody>
            <a:bodyPr wrap="none">
              <a:spAutoFit/>
            </a:bodyPr>
            <a:lstStyle/>
            <a:p>
              <a:pPr>
                <a:lnSpc>
                  <a:spcPct val="125000"/>
                </a:lnSpc>
              </a:pPr>
              <a:r>
                <a:rPr lang="en-US" altLang="zh-CN" b="1"/>
                <a:t>-1</a:t>
              </a:r>
            </a:p>
          </p:txBody>
        </p:sp>
        <p:sp>
          <p:nvSpPr>
            <p:cNvPr id="159786" name="Line 42"/>
            <p:cNvSpPr>
              <a:spLocks noChangeShapeType="1"/>
            </p:cNvSpPr>
            <p:nvPr/>
          </p:nvSpPr>
          <p:spPr bwMode="auto">
            <a:xfrm>
              <a:off x="3840" y="3264"/>
              <a:ext cx="336" cy="0"/>
            </a:xfrm>
            <a:prstGeom prst="line">
              <a:avLst/>
            </a:prstGeom>
            <a:noFill/>
            <a:ln w="9525">
              <a:solidFill>
                <a:schemeClr val="tx1"/>
              </a:solidFill>
              <a:round/>
              <a:headEnd/>
              <a:tailEnd/>
            </a:ln>
            <a:effectLst/>
          </p:spPr>
          <p:txBody>
            <a:bodyPr wrap="none">
              <a:spAutoFit/>
            </a:bodyPr>
            <a:lstStyle/>
            <a:p>
              <a:endParaRPr lang="zh-CN" altLang="en-US"/>
            </a:p>
          </p:txBody>
        </p:sp>
      </p:grpSp>
      <p:sp>
        <p:nvSpPr>
          <p:cNvPr id="159787" name="AutoShape 43"/>
          <p:cNvSpPr>
            <a:spLocks noChangeArrowheads="1"/>
          </p:cNvSpPr>
          <p:nvPr/>
        </p:nvSpPr>
        <p:spPr bwMode="auto">
          <a:xfrm flipH="1">
            <a:off x="2133600" y="2133600"/>
            <a:ext cx="533400" cy="457200"/>
          </a:xfrm>
          <a:prstGeom prst="curvedDownArrow">
            <a:avLst>
              <a:gd name="adj1" fmla="val 15626"/>
              <a:gd name="adj2" fmla="val 53823"/>
              <a:gd name="adj3" fmla="val 38542"/>
            </a:avLst>
          </a:prstGeom>
          <a:solidFill>
            <a:srgbClr val="FF0000"/>
          </a:solidFill>
          <a:ln w="9525">
            <a:solidFill>
              <a:schemeClr val="tx1"/>
            </a:solidFill>
            <a:miter lim="800000"/>
            <a:headEnd/>
            <a:tailEnd/>
          </a:ln>
          <a:effectLst/>
        </p:spPr>
        <p:txBody>
          <a:bodyPr anchor="ctr">
            <a:spAutoFit/>
          </a:bodyPr>
          <a:lstStyle/>
          <a:p>
            <a:endParaRPr lang="zh-CN" altLang="en-US"/>
          </a:p>
        </p:txBody>
      </p:sp>
      <p:sp>
        <p:nvSpPr>
          <p:cNvPr id="159788" name="AutoShape 44"/>
          <p:cNvSpPr>
            <a:spLocks noChangeArrowheads="1"/>
          </p:cNvSpPr>
          <p:nvPr/>
        </p:nvSpPr>
        <p:spPr bwMode="auto">
          <a:xfrm>
            <a:off x="3124200" y="3124200"/>
            <a:ext cx="533400" cy="533400"/>
          </a:xfrm>
          <a:prstGeom prst="curvedDownArrow">
            <a:avLst>
              <a:gd name="adj1" fmla="val 20000"/>
              <a:gd name="adj2" fmla="val 40000"/>
              <a:gd name="adj3" fmla="val 33333"/>
            </a:avLst>
          </a:prstGeom>
          <a:solidFill>
            <a:srgbClr val="FF0000"/>
          </a:solidFill>
          <a:ln w="9525">
            <a:solidFill>
              <a:schemeClr val="tx1"/>
            </a:solidFill>
            <a:miter lim="800000"/>
            <a:headEnd/>
            <a:tailEnd/>
          </a:ln>
          <a:effectLst/>
        </p:spPr>
        <p:txBody>
          <a:bodyPr anchor="ctr">
            <a:spAutoFit/>
          </a:bodyPr>
          <a:lstStyle/>
          <a:p>
            <a:endParaRPr lang="zh-CN" altLang="en-US"/>
          </a:p>
        </p:txBody>
      </p:sp>
      <p:sp>
        <p:nvSpPr>
          <p:cNvPr id="159789" name="Rectangle 45"/>
          <p:cNvSpPr>
            <a:spLocks noChangeArrowheads="1"/>
          </p:cNvSpPr>
          <p:nvPr/>
        </p:nvSpPr>
        <p:spPr bwMode="auto">
          <a:xfrm>
            <a:off x="609600" y="4906963"/>
            <a:ext cx="7745413" cy="579437"/>
          </a:xfrm>
          <a:prstGeom prst="rect">
            <a:avLst/>
          </a:prstGeom>
          <a:noFill/>
          <a:ln w="9525">
            <a:noFill/>
            <a:miter lim="800000"/>
            <a:headEnd/>
            <a:tailEnd/>
          </a:ln>
          <a:effectLst/>
        </p:spPr>
        <p:txBody>
          <a:bodyPr wrap="none">
            <a:spAutoFit/>
          </a:bodyPr>
          <a:lstStyle/>
          <a:p>
            <a:r>
              <a:rPr lang="en-US" altLang="zh-CN" sz="3200" b="1">
                <a:solidFill>
                  <a:srgbClr val="800000"/>
                </a:solidFill>
                <a:latin typeface="楷体_GB2312" pitchFamily="49" charset="-122"/>
                <a:ea typeface="楷体_GB2312" pitchFamily="49" charset="-122"/>
              </a:rPr>
              <a:t>RL</a:t>
            </a:r>
            <a:r>
              <a:rPr lang="zh-CN" altLang="en-US" sz="3200" b="1">
                <a:solidFill>
                  <a:srgbClr val="800000"/>
                </a:solidFill>
                <a:latin typeface="楷体_GB2312" pitchFamily="49" charset="-122"/>
                <a:ea typeface="楷体_GB2312" pitchFamily="49" charset="-122"/>
              </a:rPr>
              <a:t>型失衡的特点是：</a:t>
            </a:r>
            <a:r>
              <a:rPr lang="en-US" altLang="zh-CN" sz="3200" b="1">
                <a:solidFill>
                  <a:srgbClr val="800000"/>
                </a:solidFill>
                <a:latin typeface="楷体_GB2312" pitchFamily="49" charset="-122"/>
                <a:ea typeface="楷体_GB2312" pitchFamily="49" charset="-122"/>
              </a:rPr>
              <a:t>A-&gt;bf=-2</a:t>
            </a:r>
            <a:r>
              <a:rPr lang="zh-CN" altLang="en-US" sz="3200" b="1">
                <a:solidFill>
                  <a:srgbClr val="800000"/>
                </a:solidFill>
                <a:latin typeface="楷体_GB2312" pitchFamily="49" charset="-122"/>
                <a:ea typeface="楷体_GB2312" pitchFamily="49" charset="-122"/>
              </a:rPr>
              <a:t>，</a:t>
            </a:r>
            <a:r>
              <a:rPr lang="en-US" altLang="zh-CN" sz="3200" b="1">
                <a:solidFill>
                  <a:srgbClr val="800000"/>
                </a:solidFill>
                <a:latin typeface="楷体_GB2312" pitchFamily="49" charset="-122"/>
                <a:ea typeface="楷体_GB2312" pitchFamily="49" charset="-122"/>
              </a:rPr>
              <a:t>B-&gt;bf=1</a:t>
            </a:r>
            <a:r>
              <a:rPr lang="zh-CN" altLang="en-US" sz="3200" b="1">
                <a:solidFill>
                  <a:srgbClr val="800000"/>
                </a:solidFill>
                <a:latin typeface="楷体_GB2312" pitchFamily="49" charset="-122"/>
                <a:ea typeface="楷体_GB2312" pitchFamily="49" charset="-122"/>
              </a:rPr>
              <a:t>。</a:t>
            </a:r>
          </a:p>
        </p:txBody>
      </p:sp>
      <p:sp>
        <p:nvSpPr>
          <p:cNvPr id="159790" name="Text Box 46"/>
          <p:cNvSpPr txBox="1">
            <a:spLocks noChangeArrowheads="1"/>
          </p:cNvSpPr>
          <p:nvPr/>
        </p:nvSpPr>
        <p:spPr bwMode="auto">
          <a:xfrm>
            <a:off x="533400" y="5530850"/>
            <a:ext cx="8610600" cy="946150"/>
          </a:xfrm>
          <a:prstGeom prst="rect">
            <a:avLst/>
          </a:prstGeom>
          <a:noFill/>
          <a:ln w="9525">
            <a:noFill/>
            <a:miter lim="800000"/>
            <a:headEnd/>
            <a:tailEnd/>
          </a:ln>
          <a:effectLst/>
        </p:spPr>
        <p:txBody>
          <a:bodyPr>
            <a:spAutoFit/>
          </a:bodyPr>
          <a:lstStyle/>
          <a:p>
            <a:r>
              <a:rPr lang="zh-CN" altLang="en-US" sz="2800" b="1">
                <a:solidFill>
                  <a:srgbClr val="3333CC"/>
                </a:solidFill>
                <a:latin typeface="Arial Narrow" pitchFamily="34" charset="0"/>
              </a:rPr>
              <a:t>操作</a:t>
            </a:r>
            <a:r>
              <a:rPr lang="en-US" altLang="zh-CN" sz="2800" b="1">
                <a:solidFill>
                  <a:srgbClr val="3333CC"/>
                </a:solidFill>
                <a:latin typeface="Arial Narrow" pitchFamily="34" charset="0"/>
              </a:rPr>
              <a:t>: B=A-&gt;rchild</a:t>
            </a:r>
            <a:r>
              <a:rPr lang="zh-CN" altLang="en-US" sz="2800" b="1">
                <a:solidFill>
                  <a:srgbClr val="3333CC"/>
                </a:solidFill>
                <a:latin typeface="Arial Narrow" pitchFamily="34" charset="0"/>
              </a:rPr>
              <a:t>；</a:t>
            </a:r>
            <a:r>
              <a:rPr lang="en-US" altLang="zh-CN" sz="2800" b="1">
                <a:solidFill>
                  <a:srgbClr val="3333CC"/>
                </a:solidFill>
                <a:latin typeface="Arial Narrow" pitchFamily="34" charset="0"/>
              </a:rPr>
              <a:t>C=B-&gt;lchild</a:t>
            </a:r>
            <a:r>
              <a:rPr lang="zh-CN" altLang="en-US" sz="2800" b="1">
                <a:solidFill>
                  <a:srgbClr val="3333CC"/>
                </a:solidFill>
                <a:latin typeface="Arial Narrow" pitchFamily="34" charset="0"/>
              </a:rPr>
              <a:t>；</a:t>
            </a:r>
            <a:r>
              <a:rPr lang="en-US" altLang="zh-CN" sz="2800" b="1">
                <a:solidFill>
                  <a:srgbClr val="3333CC"/>
                </a:solidFill>
                <a:latin typeface="Arial Narrow" pitchFamily="34" charset="0"/>
              </a:rPr>
              <a:t>B-&gt;lchild=C-&gt;rchild</a:t>
            </a:r>
            <a:r>
              <a:rPr lang="zh-CN" altLang="en-US" sz="2800" b="1">
                <a:solidFill>
                  <a:srgbClr val="3333CC"/>
                </a:solidFill>
                <a:latin typeface="Arial Narrow" pitchFamily="34" charset="0"/>
              </a:rPr>
              <a:t>；</a:t>
            </a:r>
          </a:p>
          <a:p>
            <a:pPr algn="just"/>
            <a:r>
              <a:rPr lang="zh-CN" altLang="en-US" sz="2800" b="1">
                <a:solidFill>
                  <a:srgbClr val="3333CC"/>
                </a:solidFill>
                <a:latin typeface="Arial Narrow" pitchFamily="34" charset="0"/>
              </a:rPr>
              <a:t>           </a:t>
            </a:r>
            <a:r>
              <a:rPr lang="en-US" altLang="zh-CN" sz="2800" b="1">
                <a:solidFill>
                  <a:srgbClr val="3333CC"/>
                </a:solidFill>
                <a:latin typeface="Arial Narrow" pitchFamily="34" charset="0"/>
              </a:rPr>
              <a:t>A-&gt;rchild=C-&gt;lchild</a:t>
            </a:r>
            <a:r>
              <a:rPr lang="zh-CN" altLang="en-US" sz="2800" b="1">
                <a:solidFill>
                  <a:srgbClr val="3333CC"/>
                </a:solidFill>
                <a:latin typeface="Arial Narrow" pitchFamily="34" charset="0"/>
              </a:rPr>
              <a:t>； </a:t>
            </a:r>
            <a:r>
              <a:rPr lang="en-US" altLang="zh-CN" sz="2800" b="1">
                <a:solidFill>
                  <a:srgbClr val="3333CC"/>
                </a:solidFill>
                <a:latin typeface="Arial Narrow" pitchFamily="34" charset="0"/>
              </a:rPr>
              <a:t>C-&gt;lchild=A</a:t>
            </a:r>
            <a:r>
              <a:rPr lang="zh-CN" altLang="en-US" sz="2800" b="1">
                <a:solidFill>
                  <a:srgbClr val="3333CC"/>
                </a:solidFill>
                <a:latin typeface="Arial Narrow" pitchFamily="34" charset="0"/>
              </a:rPr>
              <a:t>；</a:t>
            </a:r>
            <a:r>
              <a:rPr lang="en-US" altLang="zh-CN" sz="2800" b="1">
                <a:solidFill>
                  <a:srgbClr val="3333CC"/>
                </a:solidFill>
                <a:latin typeface="Arial Narrow" pitchFamily="34" charset="0"/>
              </a:rPr>
              <a:t>C-&gt;rchild=B</a:t>
            </a:r>
            <a:r>
              <a:rPr lang="zh-CN" altLang="en-US" sz="2800" b="1">
                <a:solidFill>
                  <a:srgbClr val="3333CC"/>
                </a:solidFill>
                <a:latin typeface="Arial Narrow" pitchFamily="34" charset="0"/>
              </a:rPr>
              <a:t>； </a:t>
            </a:r>
          </a:p>
        </p:txBody>
      </p:sp>
      <p:sp>
        <p:nvSpPr>
          <p:cNvPr id="159791" name="Rectangle 47"/>
          <p:cNvSpPr>
            <a:spLocks noChangeArrowheads="1"/>
          </p:cNvSpPr>
          <p:nvPr/>
        </p:nvSpPr>
        <p:spPr bwMode="auto">
          <a:xfrm>
            <a:off x="611188" y="4724400"/>
            <a:ext cx="7993062" cy="2012950"/>
          </a:xfrm>
          <a:prstGeom prst="rect">
            <a:avLst/>
          </a:prstGeom>
          <a:solidFill>
            <a:schemeClr val="bg1"/>
          </a:solidFill>
          <a:ln w="9525">
            <a:noFill/>
            <a:miter lim="800000"/>
            <a:headEnd/>
            <a:tailEnd/>
          </a:ln>
          <a:effectLst/>
        </p:spPr>
        <p:txBody>
          <a:bodyPr>
            <a:spAutoFit/>
          </a:bodyPr>
          <a:lstStyle/>
          <a:p>
            <a:pPr>
              <a:lnSpc>
                <a:spcPct val="90000"/>
              </a:lnSpc>
            </a:pPr>
            <a:r>
              <a:rPr lang="en-US" altLang="zh-CN" sz="2800" b="1">
                <a:solidFill>
                  <a:srgbClr val="3333CC"/>
                </a:solidFill>
              </a:rPr>
              <a:t>if (S-&gt;key &lt;C-&gt;key) </a:t>
            </a:r>
          </a:p>
          <a:p>
            <a:pPr>
              <a:lnSpc>
                <a:spcPct val="90000"/>
              </a:lnSpc>
            </a:pPr>
            <a:r>
              <a:rPr lang="en-US" altLang="zh-CN" sz="2800" b="1">
                <a:solidFill>
                  <a:srgbClr val="3333CC"/>
                </a:solidFill>
              </a:rPr>
              <a:t>               { A-&gt;bf=0</a:t>
            </a:r>
            <a:r>
              <a:rPr lang="zh-CN" altLang="en-US" sz="2800" b="1">
                <a:solidFill>
                  <a:srgbClr val="3333CC"/>
                </a:solidFill>
              </a:rPr>
              <a:t>； </a:t>
            </a:r>
            <a:r>
              <a:rPr lang="en-US" altLang="zh-CN" sz="2800" b="1">
                <a:solidFill>
                  <a:srgbClr val="3333CC"/>
                </a:solidFill>
              </a:rPr>
              <a:t>B-&gt;bf=-1 </a:t>
            </a:r>
            <a:r>
              <a:rPr lang="zh-CN" altLang="en-US" sz="2800" b="1">
                <a:solidFill>
                  <a:srgbClr val="3333CC"/>
                </a:solidFill>
              </a:rPr>
              <a:t>； </a:t>
            </a:r>
            <a:r>
              <a:rPr lang="en-US" altLang="zh-CN" sz="2800" b="1">
                <a:solidFill>
                  <a:srgbClr val="3333CC"/>
                </a:solidFill>
              </a:rPr>
              <a:t>C-&gt;bf=0</a:t>
            </a:r>
            <a:r>
              <a:rPr lang="zh-CN" altLang="en-US" sz="2800" b="1">
                <a:solidFill>
                  <a:srgbClr val="3333CC"/>
                </a:solidFill>
              </a:rPr>
              <a:t>；</a:t>
            </a:r>
            <a:r>
              <a:rPr lang="en-US" altLang="zh-CN" sz="2800" b="1">
                <a:solidFill>
                  <a:srgbClr val="3333CC"/>
                </a:solidFill>
              </a:rPr>
              <a:t>}</a:t>
            </a:r>
          </a:p>
          <a:p>
            <a:pPr>
              <a:lnSpc>
                <a:spcPct val="90000"/>
              </a:lnSpc>
            </a:pPr>
            <a:r>
              <a:rPr lang="en-US" altLang="zh-CN" sz="2800" b="1">
                <a:solidFill>
                  <a:srgbClr val="3333CC"/>
                </a:solidFill>
              </a:rPr>
              <a:t>            else if (S-&gt;key &gt;C-&gt;key)</a:t>
            </a:r>
          </a:p>
          <a:p>
            <a:pPr>
              <a:lnSpc>
                <a:spcPct val="90000"/>
              </a:lnSpc>
            </a:pPr>
            <a:r>
              <a:rPr lang="en-US" altLang="zh-CN" sz="2800" b="1">
                <a:solidFill>
                  <a:srgbClr val="3333CC"/>
                </a:solidFill>
              </a:rPr>
              <a:t>                   { A-&gt;bf=1</a:t>
            </a:r>
            <a:r>
              <a:rPr lang="zh-CN" altLang="en-US" sz="2800" b="1">
                <a:solidFill>
                  <a:srgbClr val="3333CC"/>
                </a:solidFill>
              </a:rPr>
              <a:t>； </a:t>
            </a:r>
            <a:r>
              <a:rPr lang="en-US" altLang="zh-CN" sz="2800" b="1">
                <a:solidFill>
                  <a:srgbClr val="3333CC"/>
                </a:solidFill>
              </a:rPr>
              <a:t>B-&gt;bf=0 </a:t>
            </a:r>
            <a:r>
              <a:rPr lang="zh-CN" altLang="en-US" sz="2800" b="1">
                <a:solidFill>
                  <a:srgbClr val="3333CC"/>
                </a:solidFill>
              </a:rPr>
              <a:t>； </a:t>
            </a:r>
            <a:r>
              <a:rPr lang="en-US" altLang="zh-CN" sz="2800" b="1">
                <a:solidFill>
                  <a:srgbClr val="3333CC"/>
                </a:solidFill>
              </a:rPr>
              <a:t>C-&gt;bf=0</a:t>
            </a:r>
            <a:r>
              <a:rPr lang="zh-CN" altLang="en-US" sz="2800" b="1">
                <a:solidFill>
                  <a:srgbClr val="3333CC"/>
                </a:solidFill>
              </a:rPr>
              <a:t>；</a:t>
            </a:r>
            <a:r>
              <a:rPr lang="en-US" altLang="zh-CN" sz="2800" b="1">
                <a:solidFill>
                  <a:srgbClr val="3333CC"/>
                </a:solidFill>
              </a:rPr>
              <a:t>}</a:t>
            </a:r>
          </a:p>
          <a:p>
            <a:pPr>
              <a:lnSpc>
                <a:spcPct val="90000"/>
              </a:lnSpc>
            </a:pPr>
            <a:r>
              <a:rPr lang="en-US" altLang="zh-CN" sz="2800" b="1">
                <a:solidFill>
                  <a:srgbClr val="3333CC"/>
                </a:solidFill>
              </a:rPr>
              <a:t>               else  { A-&gt;bf=0</a:t>
            </a:r>
            <a:r>
              <a:rPr lang="zh-CN" altLang="en-US" sz="2800" b="1">
                <a:solidFill>
                  <a:srgbClr val="3333CC"/>
                </a:solidFill>
              </a:rPr>
              <a:t>； </a:t>
            </a:r>
            <a:r>
              <a:rPr lang="en-US" altLang="zh-CN" sz="2800" b="1">
                <a:solidFill>
                  <a:srgbClr val="3333CC"/>
                </a:solidFill>
              </a:rPr>
              <a:t>B-&gt;bf=0 </a:t>
            </a:r>
            <a:r>
              <a:rPr lang="zh-CN" altLang="en-US" sz="2800" b="1">
                <a:solidFill>
                  <a:srgbClr val="3333CC"/>
                </a:solidFill>
              </a:rPr>
              <a:t>； </a:t>
            </a:r>
            <a:r>
              <a:rPr lang="en-US" altLang="zh-CN" b="1">
                <a:solidFill>
                  <a:srgbClr val="187E29"/>
                </a:solidFill>
              </a:rPr>
              <a:t>/*S</a:t>
            </a:r>
            <a:r>
              <a:rPr lang="zh-CN" altLang="en-US" b="1">
                <a:solidFill>
                  <a:srgbClr val="187E29"/>
                </a:solidFill>
              </a:rPr>
              <a:t>为</a:t>
            </a:r>
            <a:r>
              <a:rPr lang="en-US" altLang="zh-CN" b="1">
                <a:solidFill>
                  <a:srgbClr val="187E29"/>
                </a:solidFill>
              </a:rPr>
              <a:t>S*/</a:t>
            </a:r>
            <a:r>
              <a:rPr lang="en-US" altLang="zh-CN"/>
              <a:t>  </a:t>
            </a:r>
            <a:r>
              <a:rPr lang="en-US" altLang="zh-CN" sz="2800" b="1">
                <a:solidFill>
                  <a:srgbClr val="3333CC"/>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9"/>
                                        </p:tgtEl>
                                        <p:attrNameLst>
                                          <p:attrName>style.visibility</p:attrName>
                                        </p:attrNameLst>
                                      </p:cBhvr>
                                      <p:to>
                                        <p:strVal val="visible"/>
                                      </p:to>
                                    </p:set>
                                    <p:anim calcmode="lin" valueType="num">
                                      <p:cBhvr additive="base">
                                        <p:cTn id="7" dur="500" fill="hold"/>
                                        <p:tgtEl>
                                          <p:spTgt spid="159749"/>
                                        </p:tgtEl>
                                        <p:attrNameLst>
                                          <p:attrName>ppt_x</p:attrName>
                                        </p:attrNameLst>
                                      </p:cBhvr>
                                      <p:tavLst>
                                        <p:tav tm="0">
                                          <p:val>
                                            <p:strVal val="1+#ppt_w/2"/>
                                          </p:val>
                                        </p:tav>
                                        <p:tav tm="100000">
                                          <p:val>
                                            <p:strVal val="#ppt_x"/>
                                          </p:val>
                                        </p:tav>
                                      </p:tavLst>
                                    </p:anim>
                                    <p:anim calcmode="lin" valueType="num">
                                      <p:cBhvr additive="base">
                                        <p:cTn id="8" dur="500" fill="hold"/>
                                        <p:tgtEl>
                                          <p:spTgt spid="1597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9750"/>
                                        </p:tgtEl>
                                        <p:attrNameLst>
                                          <p:attrName>style.visibility</p:attrName>
                                        </p:attrNameLst>
                                      </p:cBhvr>
                                      <p:to>
                                        <p:strVal val="visible"/>
                                      </p:to>
                                    </p:set>
                                    <p:anim calcmode="lin" valueType="num">
                                      <p:cBhvr additive="base">
                                        <p:cTn id="13" dur="500" fill="hold"/>
                                        <p:tgtEl>
                                          <p:spTgt spid="159750"/>
                                        </p:tgtEl>
                                        <p:attrNameLst>
                                          <p:attrName>ppt_x</p:attrName>
                                        </p:attrNameLst>
                                      </p:cBhvr>
                                      <p:tavLst>
                                        <p:tav tm="0">
                                          <p:val>
                                            <p:strVal val="0-#ppt_w/2"/>
                                          </p:val>
                                        </p:tav>
                                        <p:tav tm="100000">
                                          <p:val>
                                            <p:strVal val="#ppt_x"/>
                                          </p:val>
                                        </p:tav>
                                      </p:tavLst>
                                    </p:anim>
                                    <p:anim calcmode="lin" valueType="num">
                                      <p:cBhvr additive="base">
                                        <p:cTn id="14" dur="500" fill="hold"/>
                                        <p:tgtEl>
                                          <p:spTgt spid="1597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159788"/>
                                        </p:tgtEl>
                                        <p:attrNameLst>
                                          <p:attrName>style.visibility</p:attrName>
                                        </p:attrNameLst>
                                      </p:cBhvr>
                                      <p:to>
                                        <p:strVal val="visible"/>
                                      </p:to>
                                    </p:set>
                                    <p:anim calcmode="lin" valueType="num">
                                      <p:cBhvr>
                                        <p:cTn id="19" dur="500" fill="hold"/>
                                        <p:tgtEl>
                                          <p:spTgt spid="159788"/>
                                        </p:tgtEl>
                                        <p:attrNameLst>
                                          <p:attrName>ppt_x</p:attrName>
                                        </p:attrNameLst>
                                      </p:cBhvr>
                                      <p:tavLst>
                                        <p:tav tm="0">
                                          <p:val>
                                            <p:strVal val="#ppt_x-#ppt_w/2"/>
                                          </p:val>
                                        </p:tav>
                                        <p:tav tm="100000">
                                          <p:val>
                                            <p:strVal val="#ppt_x"/>
                                          </p:val>
                                        </p:tav>
                                      </p:tavLst>
                                    </p:anim>
                                    <p:anim calcmode="lin" valueType="num">
                                      <p:cBhvr>
                                        <p:cTn id="20" dur="500" fill="hold"/>
                                        <p:tgtEl>
                                          <p:spTgt spid="159788"/>
                                        </p:tgtEl>
                                        <p:attrNameLst>
                                          <p:attrName>ppt_y</p:attrName>
                                        </p:attrNameLst>
                                      </p:cBhvr>
                                      <p:tavLst>
                                        <p:tav tm="0">
                                          <p:val>
                                            <p:strVal val="#ppt_y"/>
                                          </p:val>
                                        </p:tav>
                                        <p:tav tm="100000">
                                          <p:val>
                                            <p:strVal val="#ppt_y"/>
                                          </p:val>
                                        </p:tav>
                                      </p:tavLst>
                                    </p:anim>
                                    <p:anim calcmode="lin" valueType="num">
                                      <p:cBhvr>
                                        <p:cTn id="21" dur="500" fill="hold"/>
                                        <p:tgtEl>
                                          <p:spTgt spid="159788"/>
                                        </p:tgtEl>
                                        <p:attrNameLst>
                                          <p:attrName>ppt_w</p:attrName>
                                        </p:attrNameLst>
                                      </p:cBhvr>
                                      <p:tavLst>
                                        <p:tav tm="0">
                                          <p:val>
                                            <p:fltVal val="0"/>
                                          </p:val>
                                        </p:tav>
                                        <p:tav tm="100000">
                                          <p:val>
                                            <p:strVal val="#ppt_w"/>
                                          </p:val>
                                        </p:tav>
                                      </p:tavLst>
                                    </p:anim>
                                    <p:anim calcmode="lin" valueType="num">
                                      <p:cBhvr>
                                        <p:cTn id="22" dur="500" fill="hold"/>
                                        <p:tgtEl>
                                          <p:spTgt spid="159788"/>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2" fill="hold" grpId="0" nodeType="clickEffect">
                                  <p:stCondLst>
                                    <p:cond delay="0"/>
                                  </p:stCondLst>
                                  <p:childTnLst>
                                    <p:set>
                                      <p:cBhvr>
                                        <p:cTn id="26" dur="1" fill="hold">
                                          <p:stCondLst>
                                            <p:cond delay="0"/>
                                          </p:stCondLst>
                                        </p:cTn>
                                        <p:tgtEl>
                                          <p:spTgt spid="159787"/>
                                        </p:tgtEl>
                                        <p:attrNameLst>
                                          <p:attrName>style.visibility</p:attrName>
                                        </p:attrNameLst>
                                      </p:cBhvr>
                                      <p:to>
                                        <p:strVal val="visible"/>
                                      </p:to>
                                    </p:set>
                                    <p:anim calcmode="lin" valueType="num">
                                      <p:cBhvr>
                                        <p:cTn id="27" dur="500" fill="hold"/>
                                        <p:tgtEl>
                                          <p:spTgt spid="159787"/>
                                        </p:tgtEl>
                                        <p:attrNameLst>
                                          <p:attrName>ppt_x</p:attrName>
                                        </p:attrNameLst>
                                      </p:cBhvr>
                                      <p:tavLst>
                                        <p:tav tm="0">
                                          <p:val>
                                            <p:strVal val="#ppt_x+#ppt_w/2"/>
                                          </p:val>
                                        </p:tav>
                                        <p:tav tm="100000">
                                          <p:val>
                                            <p:strVal val="#ppt_x"/>
                                          </p:val>
                                        </p:tav>
                                      </p:tavLst>
                                    </p:anim>
                                    <p:anim calcmode="lin" valueType="num">
                                      <p:cBhvr>
                                        <p:cTn id="28" dur="500" fill="hold"/>
                                        <p:tgtEl>
                                          <p:spTgt spid="159787"/>
                                        </p:tgtEl>
                                        <p:attrNameLst>
                                          <p:attrName>ppt_y</p:attrName>
                                        </p:attrNameLst>
                                      </p:cBhvr>
                                      <p:tavLst>
                                        <p:tav tm="0">
                                          <p:val>
                                            <p:strVal val="#ppt_y"/>
                                          </p:val>
                                        </p:tav>
                                        <p:tav tm="100000">
                                          <p:val>
                                            <p:strVal val="#ppt_y"/>
                                          </p:val>
                                        </p:tav>
                                      </p:tavLst>
                                    </p:anim>
                                    <p:anim calcmode="lin" valueType="num">
                                      <p:cBhvr>
                                        <p:cTn id="29" dur="500" fill="hold"/>
                                        <p:tgtEl>
                                          <p:spTgt spid="159787"/>
                                        </p:tgtEl>
                                        <p:attrNameLst>
                                          <p:attrName>ppt_w</p:attrName>
                                        </p:attrNameLst>
                                      </p:cBhvr>
                                      <p:tavLst>
                                        <p:tav tm="0">
                                          <p:val>
                                            <p:fltVal val="0"/>
                                          </p:val>
                                        </p:tav>
                                        <p:tav tm="100000">
                                          <p:val>
                                            <p:strVal val="#ppt_w"/>
                                          </p:val>
                                        </p:tav>
                                      </p:tavLst>
                                    </p:anim>
                                    <p:anim calcmode="lin" valueType="num">
                                      <p:cBhvr>
                                        <p:cTn id="30" dur="500" fill="hold"/>
                                        <p:tgtEl>
                                          <p:spTgt spid="159787"/>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159748"/>
                                        </p:tgtEl>
                                        <p:attrNameLst>
                                          <p:attrName>style.visibility</p:attrName>
                                        </p:attrNameLst>
                                      </p:cBhvr>
                                      <p:to>
                                        <p:strVal val="visible"/>
                                      </p:to>
                                    </p:set>
                                    <p:animEffect transition="in" filter="barn(outVertical)">
                                      <p:cBhvr>
                                        <p:cTn id="35" dur="500"/>
                                        <p:tgtEl>
                                          <p:spTgt spid="159748"/>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159768"/>
                                        </p:tgtEl>
                                        <p:attrNameLst>
                                          <p:attrName>style.visibility</p:attrName>
                                        </p:attrNameLst>
                                      </p:cBhvr>
                                      <p:to>
                                        <p:strVal val="visible"/>
                                      </p:to>
                                    </p:set>
                                    <p:anim calcmode="lin" valueType="num">
                                      <p:cBhvr additive="base">
                                        <p:cTn id="40" dur="500" fill="hold"/>
                                        <p:tgtEl>
                                          <p:spTgt spid="159768"/>
                                        </p:tgtEl>
                                        <p:attrNameLst>
                                          <p:attrName>ppt_x</p:attrName>
                                        </p:attrNameLst>
                                      </p:cBhvr>
                                      <p:tavLst>
                                        <p:tav tm="0">
                                          <p:val>
                                            <p:strVal val="1+#ppt_w/2"/>
                                          </p:val>
                                        </p:tav>
                                        <p:tav tm="100000">
                                          <p:val>
                                            <p:strVal val="#ppt_x"/>
                                          </p:val>
                                        </p:tav>
                                      </p:tavLst>
                                    </p:anim>
                                    <p:anim calcmode="lin" valueType="num">
                                      <p:cBhvr additive="base">
                                        <p:cTn id="41" dur="500" fill="hold"/>
                                        <p:tgtEl>
                                          <p:spTgt spid="15976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59789"/>
                                        </p:tgtEl>
                                        <p:attrNameLst>
                                          <p:attrName>style.visibility</p:attrName>
                                        </p:attrNameLst>
                                      </p:cBhvr>
                                      <p:to>
                                        <p:strVal val="visible"/>
                                      </p:to>
                                    </p:set>
                                    <p:anim calcmode="lin" valueType="num">
                                      <p:cBhvr additive="base">
                                        <p:cTn id="46" dur="500" fill="hold"/>
                                        <p:tgtEl>
                                          <p:spTgt spid="159789"/>
                                        </p:tgtEl>
                                        <p:attrNameLst>
                                          <p:attrName>ppt_x</p:attrName>
                                        </p:attrNameLst>
                                      </p:cBhvr>
                                      <p:tavLst>
                                        <p:tav tm="0">
                                          <p:val>
                                            <p:strVal val="0-#ppt_w/2"/>
                                          </p:val>
                                        </p:tav>
                                        <p:tav tm="100000">
                                          <p:val>
                                            <p:strVal val="#ppt_x"/>
                                          </p:val>
                                        </p:tav>
                                      </p:tavLst>
                                    </p:anim>
                                    <p:anim calcmode="lin" valueType="num">
                                      <p:cBhvr additive="base">
                                        <p:cTn id="47" dur="500" fill="hold"/>
                                        <p:tgtEl>
                                          <p:spTgt spid="159789"/>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59790"/>
                                        </p:tgtEl>
                                        <p:attrNameLst>
                                          <p:attrName>style.visibility</p:attrName>
                                        </p:attrNameLst>
                                      </p:cBhvr>
                                      <p:to>
                                        <p:strVal val="visible"/>
                                      </p:to>
                                    </p:set>
                                    <p:anim calcmode="lin" valueType="num">
                                      <p:cBhvr additive="base">
                                        <p:cTn id="52" dur="500" fill="hold"/>
                                        <p:tgtEl>
                                          <p:spTgt spid="159790"/>
                                        </p:tgtEl>
                                        <p:attrNameLst>
                                          <p:attrName>ppt_x</p:attrName>
                                        </p:attrNameLst>
                                      </p:cBhvr>
                                      <p:tavLst>
                                        <p:tav tm="0">
                                          <p:val>
                                            <p:strVal val="0-#ppt_w/2"/>
                                          </p:val>
                                        </p:tav>
                                        <p:tav tm="100000">
                                          <p:val>
                                            <p:strVal val="#ppt_x"/>
                                          </p:val>
                                        </p:tav>
                                      </p:tavLst>
                                    </p:anim>
                                    <p:anim calcmode="lin" valueType="num">
                                      <p:cBhvr additive="base">
                                        <p:cTn id="53" dur="500" fill="hold"/>
                                        <p:tgtEl>
                                          <p:spTgt spid="159790"/>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59791"/>
                                        </p:tgtEl>
                                        <p:attrNameLst>
                                          <p:attrName>style.visibility</p:attrName>
                                        </p:attrNameLst>
                                      </p:cBhvr>
                                      <p:to>
                                        <p:strVal val="visible"/>
                                      </p:to>
                                    </p:set>
                                    <p:animEffect transition="in" filter="wipe(up)">
                                      <p:cBhvr>
                                        <p:cTn id="58" dur="500"/>
                                        <p:tgtEl>
                                          <p:spTgt spid="159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P spid="159749" grpId="0" autoUpdateAnimBg="0"/>
      <p:bldP spid="159787" grpId="0" animBg="1"/>
      <p:bldP spid="159788" grpId="0" animBg="1"/>
      <p:bldP spid="159789" grpId="0" autoUpdateAnimBg="0"/>
      <p:bldP spid="159790" grpId="0" autoUpdateAnimBg="0"/>
      <p:bldP spid="15979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250825" y="981075"/>
            <a:ext cx="8586788" cy="4724400"/>
          </a:xfrm>
          <a:prstGeom prst="rect">
            <a:avLst/>
          </a:prstGeom>
          <a:noFill/>
          <a:ln w="9525">
            <a:noFill/>
            <a:miter lim="800000"/>
            <a:headEnd/>
            <a:tailEnd/>
          </a:ln>
          <a:effectLst/>
        </p:spPr>
        <p:txBody>
          <a:bodyPr>
            <a:spAutoFit/>
          </a:bodyPr>
          <a:lstStyle/>
          <a:p>
            <a:pPr algn="just">
              <a:spcBef>
                <a:spcPct val="50000"/>
              </a:spcBef>
            </a:pPr>
            <a:r>
              <a:rPr lang="en-US" altLang="zh-CN" sz="3200" b="1">
                <a:latin typeface="楷体_GB2312" pitchFamily="49" charset="-122"/>
                <a:ea typeface="楷体_GB2312" pitchFamily="49" charset="-122"/>
              </a:rPr>
              <a:t>    </a:t>
            </a:r>
            <a:r>
              <a:rPr lang="zh-CN" altLang="en-US" sz="3200" b="1">
                <a:solidFill>
                  <a:srgbClr val="3333CC"/>
                </a:solidFill>
                <a:latin typeface="楷体_GB2312" pitchFamily="49" charset="-122"/>
                <a:ea typeface="楷体_GB2312" pitchFamily="49" charset="-122"/>
              </a:rPr>
              <a:t>综上所述，在一个平衡二叉排序树上插入一个新结点</a:t>
            </a:r>
            <a:r>
              <a:rPr lang="en-US" altLang="zh-CN" sz="3200" b="1">
                <a:solidFill>
                  <a:srgbClr val="3333CC"/>
                </a:solidFill>
                <a:latin typeface="楷体_GB2312" pitchFamily="49" charset="-122"/>
                <a:ea typeface="楷体_GB2312" pitchFamily="49" charset="-122"/>
              </a:rPr>
              <a:t>S</a:t>
            </a:r>
            <a:r>
              <a:rPr lang="zh-CN" altLang="en-US" sz="3200" b="1">
                <a:solidFill>
                  <a:srgbClr val="3333CC"/>
                </a:solidFill>
                <a:latin typeface="楷体_GB2312" pitchFamily="49" charset="-122"/>
                <a:ea typeface="楷体_GB2312" pitchFamily="49" charset="-122"/>
              </a:rPr>
              <a:t>时，主要包括以下三步：</a:t>
            </a:r>
          </a:p>
          <a:p>
            <a:pPr algn="just">
              <a:spcBef>
                <a:spcPct val="50000"/>
              </a:spcBef>
            </a:pPr>
            <a:r>
              <a:rPr lang="zh-CN" altLang="en-US" sz="3200" b="1">
                <a:solidFill>
                  <a:srgbClr val="800000"/>
                </a:solidFill>
                <a:latin typeface="楷体_GB2312" pitchFamily="49" charset="-122"/>
                <a:ea typeface="楷体_GB2312" pitchFamily="49" charset="-122"/>
              </a:rPr>
              <a:t>  （</a:t>
            </a:r>
            <a:r>
              <a:rPr lang="en-US" altLang="zh-CN" sz="3200" b="1">
                <a:solidFill>
                  <a:srgbClr val="800000"/>
                </a:solidFill>
                <a:latin typeface="楷体_GB2312" pitchFamily="49" charset="-122"/>
                <a:ea typeface="楷体_GB2312" pitchFamily="49" charset="-122"/>
              </a:rPr>
              <a:t>1</a:t>
            </a:r>
            <a:r>
              <a:rPr lang="zh-CN" altLang="en-US" sz="3200" b="1">
                <a:solidFill>
                  <a:srgbClr val="800000"/>
                </a:solidFill>
                <a:latin typeface="楷体_GB2312" pitchFamily="49" charset="-122"/>
                <a:ea typeface="楷体_GB2312" pitchFamily="49" charset="-122"/>
              </a:rPr>
              <a:t>）查找应插位置，同时记录离插入位置最近的可能失衡结点</a:t>
            </a:r>
            <a:r>
              <a:rPr lang="en-US" altLang="zh-CN" sz="3200" b="1">
                <a:solidFill>
                  <a:srgbClr val="800000"/>
                </a:solidFill>
                <a:latin typeface="楷体_GB2312" pitchFamily="49" charset="-122"/>
                <a:ea typeface="楷体_GB2312" pitchFamily="49" charset="-122"/>
              </a:rPr>
              <a:t>A</a:t>
            </a:r>
            <a:r>
              <a:rPr lang="zh-CN" altLang="en-US" sz="3200" b="1">
                <a:solidFill>
                  <a:srgbClr val="800000"/>
                </a:solidFill>
                <a:latin typeface="楷体_GB2312" pitchFamily="49" charset="-122"/>
                <a:ea typeface="楷体_GB2312" pitchFamily="49" charset="-122"/>
              </a:rPr>
              <a:t>（</a:t>
            </a:r>
            <a:r>
              <a:rPr lang="en-US" altLang="zh-CN" sz="3200" b="1">
                <a:solidFill>
                  <a:srgbClr val="800000"/>
                </a:solidFill>
                <a:latin typeface="楷体_GB2312" pitchFamily="49" charset="-122"/>
                <a:ea typeface="楷体_GB2312" pitchFamily="49" charset="-122"/>
              </a:rPr>
              <a:t>A</a:t>
            </a:r>
            <a:r>
              <a:rPr lang="zh-CN" altLang="en-US" sz="3200" b="1">
                <a:solidFill>
                  <a:srgbClr val="800000"/>
                </a:solidFill>
                <a:latin typeface="楷体_GB2312" pitchFamily="49" charset="-122"/>
                <a:ea typeface="楷体_GB2312" pitchFamily="49" charset="-122"/>
              </a:rPr>
              <a:t>的平衡因子不等于</a:t>
            </a:r>
            <a:r>
              <a:rPr lang="en-US" altLang="zh-CN" sz="3200" b="1">
                <a:solidFill>
                  <a:srgbClr val="800000"/>
                </a:solidFill>
                <a:latin typeface="楷体_GB2312" pitchFamily="49" charset="-122"/>
                <a:ea typeface="楷体_GB2312" pitchFamily="49" charset="-122"/>
              </a:rPr>
              <a:t>0</a:t>
            </a:r>
            <a:r>
              <a:rPr lang="zh-CN" altLang="en-US" sz="3200" b="1">
                <a:solidFill>
                  <a:srgbClr val="800000"/>
                </a:solidFill>
                <a:latin typeface="楷体_GB2312" pitchFamily="49" charset="-122"/>
                <a:ea typeface="楷体_GB2312" pitchFamily="49" charset="-122"/>
              </a:rPr>
              <a:t>）。</a:t>
            </a:r>
          </a:p>
          <a:p>
            <a:pPr algn="just">
              <a:spcBef>
                <a:spcPct val="50000"/>
              </a:spcBef>
            </a:pPr>
            <a:r>
              <a:rPr lang="zh-CN" altLang="en-US" sz="3200" b="1">
                <a:solidFill>
                  <a:srgbClr val="800000"/>
                </a:solidFill>
                <a:latin typeface="楷体_GB2312" pitchFamily="49" charset="-122"/>
                <a:ea typeface="楷体_GB2312" pitchFamily="49" charset="-122"/>
              </a:rPr>
              <a:t>  （</a:t>
            </a:r>
            <a:r>
              <a:rPr lang="en-US" altLang="zh-CN" sz="3200" b="1">
                <a:solidFill>
                  <a:srgbClr val="800000"/>
                </a:solidFill>
                <a:latin typeface="楷体_GB2312" pitchFamily="49" charset="-122"/>
                <a:ea typeface="楷体_GB2312" pitchFamily="49" charset="-122"/>
              </a:rPr>
              <a:t>2</a:t>
            </a:r>
            <a:r>
              <a:rPr lang="zh-CN" altLang="en-US" sz="3200" b="1">
                <a:solidFill>
                  <a:srgbClr val="800000"/>
                </a:solidFill>
                <a:latin typeface="楷体_GB2312" pitchFamily="49" charset="-122"/>
                <a:ea typeface="楷体_GB2312" pitchFamily="49" charset="-122"/>
              </a:rPr>
              <a:t>）插入新结点</a:t>
            </a:r>
            <a:r>
              <a:rPr lang="en-US" altLang="zh-CN" sz="3200" b="1">
                <a:solidFill>
                  <a:srgbClr val="800000"/>
                </a:solidFill>
                <a:latin typeface="楷体_GB2312" pitchFamily="49" charset="-122"/>
                <a:ea typeface="楷体_GB2312" pitchFamily="49" charset="-122"/>
              </a:rPr>
              <a:t>S</a:t>
            </a:r>
            <a:r>
              <a:rPr lang="zh-CN" altLang="en-US" sz="3200" b="1">
                <a:solidFill>
                  <a:srgbClr val="800000"/>
                </a:solidFill>
                <a:latin typeface="楷体_GB2312" pitchFamily="49" charset="-122"/>
                <a:ea typeface="楷体_GB2312" pitchFamily="49" charset="-122"/>
              </a:rPr>
              <a:t>，并修改从</a:t>
            </a:r>
            <a:r>
              <a:rPr lang="en-US" altLang="zh-CN" sz="3200" b="1">
                <a:solidFill>
                  <a:srgbClr val="800000"/>
                </a:solidFill>
                <a:latin typeface="楷体_GB2312" pitchFamily="49" charset="-122"/>
                <a:ea typeface="楷体_GB2312" pitchFamily="49" charset="-122"/>
              </a:rPr>
              <a:t>A</a:t>
            </a:r>
            <a:r>
              <a:rPr lang="zh-CN" altLang="en-US" sz="3200" b="1">
                <a:solidFill>
                  <a:srgbClr val="800000"/>
                </a:solidFill>
                <a:latin typeface="楷体_GB2312" pitchFamily="49" charset="-122"/>
                <a:ea typeface="楷体_GB2312" pitchFamily="49" charset="-122"/>
              </a:rPr>
              <a:t>到</a:t>
            </a:r>
            <a:r>
              <a:rPr lang="en-US" altLang="zh-CN" sz="3200" b="1">
                <a:solidFill>
                  <a:srgbClr val="800000"/>
                </a:solidFill>
                <a:latin typeface="楷体_GB2312" pitchFamily="49" charset="-122"/>
                <a:ea typeface="楷体_GB2312" pitchFamily="49" charset="-122"/>
              </a:rPr>
              <a:t>S</a:t>
            </a:r>
            <a:r>
              <a:rPr lang="zh-CN" altLang="en-US" sz="3200" b="1">
                <a:solidFill>
                  <a:srgbClr val="800000"/>
                </a:solidFill>
                <a:latin typeface="楷体_GB2312" pitchFamily="49" charset="-122"/>
                <a:ea typeface="楷体_GB2312" pitchFamily="49" charset="-122"/>
              </a:rPr>
              <a:t>路径上各结点的平衡因子。</a:t>
            </a:r>
          </a:p>
          <a:p>
            <a:pPr>
              <a:spcBef>
                <a:spcPct val="50000"/>
              </a:spcBef>
            </a:pPr>
            <a:r>
              <a:rPr lang="zh-CN" altLang="en-US" sz="3200" b="1">
                <a:solidFill>
                  <a:srgbClr val="800000"/>
                </a:solidFill>
                <a:latin typeface="楷体_GB2312" pitchFamily="49" charset="-122"/>
                <a:ea typeface="楷体_GB2312" pitchFamily="49" charset="-122"/>
              </a:rPr>
              <a:t>  （</a:t>
            </a:r>
            <a:r>
              <a:rPr lang="en-US" altLang="zh-CN" sz="3200" b="1">
                <a:solidFill>
                  <a:srgbClr val="800000"/>
                </a:solidFill>
                <a:latin typeface="楷体_GB2312" pitchFamily="49" charset="-122"/>
                <a:ea typeface="楷体_GB2312" pitchFamily="49" charset="-122"/>
              </a:rPr>
              <a:t>3</a:t>
            </a:r>
            <a:r>
              <a:rPr lang="zh-CN" altLang="en-US" sz="3200" b="1">
                <a:solidFill>
                  <a:srgbClr val="800000"/>
                </a:solidFill>
                <a:latin typeface="楷体_GB2312" pitchFamily="49" charset="-122"/>
                <a:ea typeface="楷体_GB2312" pitchFamily="49" charset="-122"/>
              </a:rPr>
              <a:t>）根据</a:t>
            </a:r>
            <a:r>
              <a:rPr lang="en-US" altLang="zh-CN" sz="3200" b="1">
                <a:solidFill>
                  <a:srgbClr val="800000"/>
                </a:solidFill>
                <a:latin typeface="楷体_GB2312" pitchFamily="49" charset="-122"/>
                <a:ea typeface="楷体_GB2312" pitchFamily="49" charset="-122"/>
              </a:rPr>
              <a:t>A</a:t>
            </a:r>
            <a:r>
              <a:rPr lang="zh-CN" altLang="en-US" sz="3200" b="1">
                <a:solidFill>
                  <a:srgbClr val="800000"/>
                </a:solidFill>
                <a:latin typeface="楷体_GB2312" pitchFamily="49" charset="-122"/>
                <a:ea typeface="楷体_GB2312" pitchFamily="49" charset="-122"/>
              </a:rPr>
              <a:t>、</a:t>
            </a:r>
            <a:r>
              <a:rPr lang="en-US" altLang="zh-CN" sz="3200" b="1">
                <a:solidFill>
                  <a:srgbClr val="800000"/>
                </a:solidFill>
                <a:latin typeface="楷体_GB2312" pitchFamily="49" charset="-122"/>
                <a:ea typeface="楷体_GB2312" pitchFamily="49" charset="-122"/>
              </a:rPr>
              <a:t>B</a:t>
            </a:r>
            <a:r>
              <a:rPr lang="zh-CN" altLang="en-US" sz="3200" b="1">
                <a:solidFill>
                  <a:srgbClr val="800000"/>
                </a:solidFill>
                <a:latin typeface="楷体_GB2312" pitchFamily="49" charset="-122"/>
                <a:ea typeface="楷体_GB2312" pitchFamily="49" charset="-122"/>
              </a:rPr>
              <a:t>的平衡因子，判断是否失衡以及失衡类型，并做相应处理。</a:t>
            </a:r>
            <a:r>
              <a:rPr lang="zh-CN" altLang="en-US" sz="3200" b="1"/>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2"/>
          <p:cNvSpPr txBox="1">
            <a:spLocks noChangeArrowheads="1"/>
          </p:cNvSpPr>
          <p:nvPr/>
        </p:nvSpPr>
        <p:spPr bwMode="auto">
          <a:xfrm>
            <a:off x="323850" y="188913"/>
            <a:ext cx="7772400" cy="641350"/>
          </a:xfrm>
          <a:prstGeom prst="rect">
            <a:avLst/>
          </a:prstGeom>
          <a:noFill/>
          <a:ln w="9525">
            <a:noFill/>
            <a:miter lim="800000"/>
            <a:headEnd/>
            <a:tailEnd/>
          </a:ln>
          <a:effectLst/>
        </p:spPr>
        <p:txBody>
          <a:bodyPr>
            <a:spAutoFit/>
          </a:bodyPr>
          <a:lstStyle/>
          <a:p>
            <a:pPr>
              <a:spcBef>
                <a:spcPct val="50000"/>
              </a:spcBef>
            </a:pPr>
            <a:r>
              <a:rPr lang="zh-CN" altLang="en-US" sz="3600" b="1">
                <a:solidFill>
                  <a:srgbClr val="FF030F"/>
                </a:solidFill>
                <a:ea typeface="楷体_GB2312" pitchFamily="49" charset="-122"/>
              </a:rPr>
              <a:t>平衡二叉排序树的插入算法</a:t>
            </a:r>
          </a:p>
        </p:txBody>
      </p:sp>
      <p:sp>
        <p:nvSpPr>
          <p:cNvPr id="232452" name="Text Box 4"/>
          <p:cNvSpPr txBox="1">
            <a:spLocks noChangeArrowheads="1"/>
          </p:cNvSpPr>
          <p:nvPr/>
        </p:nvSpPr>
        <p:spPr bwMode="auto">
          <a:xfrm>
            <a:off x="179388" y="765175"/>
            <a:ext cx="8964612" cy="5946775"/>
          </a:xfrm>
          <a:prstGeom prst="rect">
            <a:avLst/>
          </a:prstGeom>
          <a:noFill/>
          <a:ln w="9525">
            <a:noFill/>
            <a:miter lim="800000"/>
            <a:headEnd/>
            <a:tailEnd/>
          </a:ln>
          <a:effectLst/>
        </p:spPr>
        <p:txBody>
          <a:bodyPr>
            <a:spAutoFit/>
          </a:bodyPr>
          <a:lstStyle/>
          <a:p>
            <a:pPr algn="just"/>
            <a:r>
              <a:rPr lang="en-US" altLang="zh-CN" sz="2800" b="1">
                <a:solidFill>
                  <a:srgbClr val="800000"/>
                </a:solidFill>
              </a:rPr>
              <a:t>void  ins_AVLtree</a:t>
            </a:r>
            <a:r>
              <a:rPr lang="zh-CN" altLang="en-US" sz="2800" b="1">
                <a:solidFill>
                  <a:srgbClr val="800000"/>
                </a:solidFill>
              </a:rPr>
              <a:t>（</a:t>
            </a:r>
            <a:r>
              <a:rPr lang="en-US" altLang="zh-CN" sz="2800" b="1">
                <a:solidFill>
                  <a:srgbClr val="800000"/>
                </a:solidFill>
              </a:rPr>
              <a:t>AVLTree  *avlt ,  KeyType  K</a:t>
            </a:r>
            <a:r>
              <a:rPr lang="zh-CN" altLang="en-US" sz="2800" b="1">
                <a:solidFill>
                  <a:srgbClr val="800000"/>
                </a:solidFill>
              </a:rPr>
              <a:t>）</a:t>
            </a:r>
          </a:p>
          <a:p>
            <a:pPr algn="just"/>
            <a:r>
              <a:rPr lang="zh-CN" altLang="en-US" b="1">
                <a:solidFill>
                  <a:srgbClr val="3333CC"/>
                </a:solidFill>
              </a:rPr>
              <a:t>     </a:t>
            </a:r>
            <a:r>
              <a:rPr lang="en-US" altLang="zh-CN" b="1">
                <a:solidFill>
                  <a:srgbClr val="187E29"/>
                </a:solidFill>
              </a:rPr>
              <a:t>/*</a:t>
            </a:r>
            <a:r>
              <a:rPr lang="zh-CN" altLang="en-US" b="1">
                <a:solidFill>
                  <a:srgbClr val="187E29"/>
                </a:solidFill>
              </a:rPr>
              <a:t>在平衡二叉树中插入元素</a:t>
            </a:r>
            <a:r>
              <a:rPr lang="en-US" altLang="zh-CN" b="1">
                <a:solidFill>
                  <a:srgbClr val="187E29"/>
                </a:solidFill>
              </a:rPr>
              <a:t>k</a:t>
            </a:r>
            <a:r>
              <a:rPr lang="zh-CN" altLang="en-US" b="1">
                <a:solidFill>
                  <a:srgbClr val="187E29"/>
                </a:solidFill>
              </a:rPr>
              <a:t>，使之成为一棵新的二叉排序树*</a:t>
            </a:r>
            <a:r>
              <a:rPr lang="en-US" altLang="zh-CN" b="1">
                <a:solidFill>
                  <a:srgbClr val="187E29"/>
                </a:solidFill>
              </a:rPr>
              <a:t>/</a:t>
            </a:r>
          </a:p>
          <a:p>
            <a:pPr algn="just"/>
            <a:r>
              <a:rPr lang="en-US" altLang="zh-CN" b="1">
                <a:solidFill>
                  <a:srgbClr val="800000"/>
                </a:solidFill>
              </a:rPr>
              <a:t>{</a:t>
            </a:r>
            <a:r>
              <a:rPr lang="en-US" altLang="zh-CN" b="1">
                <a:solidFill>
                  <a:srgbClr val="3333CC"/>
                </a:solidFill>
              </a:rPr>
              <a:t>     </a:t>
            </a:r>
            <a:r>
              <a:rPr lang="en-US" altLang="zh-CN" sz="2800" b="1">
                <a:solidFill>
                  <a:srgbClr val="800000"/>
                </a:solidFill>
              </a:rPr>
              <a:t>S</a:t>
            </a:r>
            <a:r>
              <a:rPr lang="en-US" altLang="zh-CN" sz="2800" b="1">
                <a:solidFill>
                  <a:srgbClr val="800000"/>
                </a:solidFill>
                <a:latin typeface="宋体" pitchFamily="2" charset="-122"/>
              </a:rPr>
              <a:t>=(AVLTree)malloc(sizeof(AVLTNode));</a:t>
            </a:r>
          </a:p>
          <a:p>
            <a:pPr algn="just"/>
            <a:r>
              <a:rPr lang="en-US" altLang="zh-CN" sz="2800" b="1">
                <a:solidFill>
                  <a:srgbClr val="800000"/>
                </a:solidFill>
              </a:rPr>
              <a:t>      S-&gt;key=k;  S-&gt;lchild=S-&gt;rchild=NULL; S-&gt;bf=0;</a:t>
            </a:r>
          </a:p>
          <a:p>
            <a:pPr algn="just"/>
            <a:r>
              <a:rPr lang="en-US" altLang="zh-CN" sz="2800" b="1">
                <a:solidFill>
                  <a:srgbClr val="3333CC"/>
                </a:solidFill>
              </a:rPr>
              <a:t>     </a:t>
            </a:r>
            <a:r>
              <a:rPr lang="en-US" altLang="zh-CN" sz="2800" b="1">
                <a:solidFill>
                  <a:srgbClr val="800000"/>
                </a:solidFill>
              </a:rPr>
              <a:t>if  (*avlt==NULL)  *avlt=S;</a:t>
            </a:r>
          </a:p>
          <a:p>
            <a:pPr algn="just"/>
            <a:r>
              <a:rPr lang="en-US" altLang="zh-CN" sz="2800" b="1">
                <a:solidFill>
                  <a:srgbClr val="3333CC"/>
                </a:solidFill>
              </a:rPr>
              <a:t>     </a:t>
            </a:r>
            <a:r>
              <a:rPr lang="en-US" altLang="zh-CN" sz="2800" b="1">
                <a:solidFill>
                  <a:srgbClr val="C83EBE"/>
                </a:solidFill>
              </a:rPr>
              <a:t>else {</a:t>
            </a:r>
            <a:r>
              <a:rPr lang="en-US" altLang="zh-CN" sz="2800" b="1">
                <a:solidFill>
                  <a:srgbClr val="3333CC"/>
                </a:solidFill>
              </a:rPr>
              <a:t> </a:t>
            </a:r>
            <a:r>
              <a:rPr lang="en-US" altLang="zh-CN" b="1">
                <a:solidFill>
                  <a:srgbClr val="187E29"/>
                </a:solidFill>
              </a:rPr>
              <a:t>/*</a:t>
            </a:r>
            <a:r>
              <a:rPr lang="zh-CN" altLang="en-US" b="1">
                <a:solidFill>
                  <a:srgbClr val="187E29"/>
                </a:solidFill>
              </a:rPr>
              <a:t>先找</a:t>
            </a:r>
            <a:r>
              <a:rPr lang="en-US" altLang="zh-CN" b="1">
                <a:solidFill>
                  <a:srgbClr val="187E29"/>
                </a:solidFill>
              </a:rPr>
              <a:t>S</a:t>
            </a:r>
            <a:r>
              <a:rPr lang="zh-CN" altLang="en-US" b="1">
                <a:solidFill>
                  <a:srgbClr val="187E29"/>
                </a:solidFill>
              </a:rPr>
              <a:t>的插入位置</a:t>
            </a:r>
            <a:r>
              <a:rPr lang="en-US" altLang="zh-CN" b="1">
                <a:solidFill>
                  <a:srgbClr val="187E29"/>
                </a:solidFill>
              </a:rPr>
              <a:t>FP</a:t>
            </a:r>
            <a:r>
              <a:rPr lang="zh-CN" altLang="en-US" b="1">
                <a:solidFill>
                  <a:srgbClr val="187E29"/>
                </a:solidFill>
              </a:rPr>
              <a:t>，并记录距</a:t>
            </a:r>
            <a:r>
              <a:rPr lang="en-US" altLang="zh-CN" b="1">
                <a:solidFill>
                  <a:srgbClr val="187E29"/>
                </a:solidFill>
              </a:rPr>
              <a:t>FP</a:t>
            </a:r>
            <a:r>
              <a:rPr lang="zh-CN" altLang="en-US" b="1">
                <a:solidFill>
                  <a:srgbClr val="187E29"/>
                </a:solidFill>
              </a:rPr>
              <a:t>最近且平衡因子不</a:t>
            </a:r>
          </a:p>
          <a:p>
            <a:pPr algn="just"/>
            <a:r>
              <a:rPr lang="zh-CN" altLang="en-US" b="1">
                <a:solidFill>
                  <a:srgbClr val="187E29"/>
                </a:solidFill>
              </a:rPr>
              <a:t>                 等于</a:t>
            </a:r>
            <a:r>
              <a:rPr lang="en-US" altLang="zh-CN" b="1">
                <a:solidFill>
                  <a:srgbClr val="187E29"/>
                </a:solidFill>
              </a:rPr>
              <a:t>0</a:t>
            </a:r>
            <a:r>
              <a:rPr lang="zh-CN" altLang="en-US" b="1">
                <a:solidFill>
                  <a:srgbClr val="187E29"/>
                </a:solidFill>
              </a:rPr>
              <a:t>（等于</a:t>
            </a:r>
            <a:r>
              <a:rPr lang="en-US" altLang="zh-CN" b="1">
                <a:solidFill>
                  <a:srgbClr val="187E29"/>
                </a:solidFill>
              </a:rPr>
              <a:t>-1</a:t>
            </a:r>
            <a:r>
              <a:rPr lang="zh-CN" altLang="en-US" b="1">
                <a:solidFill>
                  <a:srgbClr val="187E29"/>
                </a:solidFill>
              </a:rPr>
              <a:t>或</a:t>
            </a:r>
            <a:r>
              <a:rPr lang="en-US" altLang="zh-CN" b="1">
                <a:solidFill>
                  <a:srgbClr val="187E29"/>
                </a:solidFill>
              </a:rPr>
              <a:t>1</a:t>
            </a:r>
            <a:r>
              <a:rPr lang="zh-CN" altLang="en-US" b="1">
                <a:solidFill>
                  <a:srgbClr val="187E29"/>
                </a:solidFill>
              </a:rPr>
              <a:t>）的结点</a:t>
            </a:r>
            <a:r>
              <a:rPr lang="en-US" altLang="zh-CN" b="1">
                <a:solidFill>
                  <a:srgbClr val="187E29"/>
                </a:solidFill>
              </a:rPr>
              <a:t>a</a:t>
            </a:r>
            <a:r>
              <a:rPr lang="zh-CN" altLang="en-US" b="1">
                <a:solidFill>
                  <a:srgbClr val="187E29"/>
                </a:solidFill>
              </a:rPr>
              <a:t>，</a:t>
            </a:r>
            <a:r>
              <a:rPr lang="en-US" altLang="zh-CN" b="1">
                <a:solidFill>
                  <a:srgbClr val="187E29"/>
                </a:solidFill>
              </a:rPr>
              <a:t>a</a:t>
            </a:r>
            <a:r>
              <a:rPr lang="zh-CN" altLang="en-US" b="1">
                <a:solidFill>
                  <a:srgbClr val="187E29"/>
                </a:solidFill>
              </a:rPr>
              <a:t>为可能的失衡结点*</a:t>
            </a:r>
            <a:r>
              <a:rPr lang="en-US" altLang="zh-CN" b="1">
                <a:solidFill>
                  <a:srgbClr val="187E29"/>
                </a:solidFill>
              </a:rPr>
              <a:t>/</a:t>
            </a:r>
            <a:endParaRPr lang="en-US" altLang="zh-CN" b="1">
              <a:solidFill>
                <a:srgbClr val="3333CC"/>
              </a:solidFill>
            </a:endParaRPr>
          </a:p>
          <a:p>
            <a:pPr algn="just"/>
            <a:r>
              <a:rPr lang="en-US" altLang="zh-CN" sz="2800" b="1">
                <a:solidFill>
                  <a:srgbClr val="3333CC"/>
                </a:solidFill>
              </a:rPr>
              <a:t>               </a:t>
            </a:r>
            <a:r>
              <a:rPr lang="en-US" altLang="zh-CN" sz="2800" b="1">
                <a:solidFill>
                  <a:srgbClr val="C83EBE"/>
                </a:solidFill>
              </a:rPr>
              <a:t>A=*avlt</a:t>
            </a:r>
            <a:r>
              <a:rPr lang="zh-CN" altLang="en-US" sz="2800" b="1">
                <a:solidFill>
                  <a:srgbClr val="C83EBE"/>
                </a:solidFill>
              </a:rPr>
              <a:t>；  </a:t>
            </a:r>
            <a:r>
              <a:rPr lang="en-US" altLang="zh-CN" sz="2800" b="1">
                <a:solidFill>
                  <a:srgbClr val="C83EBE"/>
                </a:solidFill>
              </a:rPr>
              <a:t>FA=NULL;   p=*avlt</a:t>
            </a:r>
            <a:r>
              <a:rPr lang="zh-CN" altLang="en-US" sz="2800" b="1">
                <a:solidFill>
                  <a:srgbClr val="C83EBE"/>
                </a:solidFill>
              </a:rPr>
              <a:t>；  </a:t>
            </a:r>
            <a:r>
              <a:rPr lang="en-US" altLang="zh-CN" sz="2800" b="1">
                <a:solidFill>
                  <a:srgbClr val="C83EBE"/>
                </a:solidFill>
              </a:rPr>
              <a:t>FP=NULL</a:t>
            </a:r>
          </a:p>
          <a:p>
            <a:r>
              <a:rPr lang="en-US" altLang="zh-CN" sz="2800" b="1">
                <a:solidFill>
                  <a:srgbClr val="C83EBE"/>
                </a:solidFill>
              </a:rPr>
              <a:t>               while  (p!=NULL)     </a:t>
            </a:r>
          </a:p>
          <a:p>
            <a:r>
              <a:rPr lang="en-US" altLang="zh-CN" sz="2800" b="1">
                <a:solidFill>
                  <a:srgbClr val="C83EBE"/>
                </a:solidFill>
              </a:rPr>
              <a:t>                 {   if  (p-&gt;bf!=0)  {A=p; FA=FP};</a:t>
            </a:r>
          </a:p>
          <a:p>
            <a:r>
              <a:rPr lang="en-US" altLang="zh-CN" sz="2800" b="1">
                <a:solidFill>
                  <a:srgbClr val="C83EBE"/>
                </a:solidFill>
              </a:rPr>
              <a:t>                     FP=p;   </a:t>
            </a:r>
          </a:p>
          <a:p>
            <a:r>
              <a:rPr lang="en-US" altLang="zh-CN" sz="2800" b="1">
                <a:solidFill>
                  <a:srgbClr val="C83EBE"/>
                </a:solidFill>
              </a:rPr>
              <a:t>                     if  (K &lt; p-&gt;key)   p=p-&gt;lchild;</a:t>
            </a:r>
          </a:p>
          <a:p>
            <a:r>
              <a:rPr lang="en-US" altLang="zh-CN" sz="2800" b="1">
                <a:solidFill>
                  <a:srgbClr val="C83EBE"/>
                </a:solidFill>
              </a:rPr>
              <a:t>                          else  p=p-&gt;rchild;   </a:t>
            </a:r>
          </a:p>
          <a:p>
            <a:r>
              <a:rPr lang="en-US" altLang="zh-CN" sz="2800" b="1">
                <a:solidFill>
                  <a:srgbClr val="C83EBE"/>
                </a:solidFill>
              </a:rPr>
              <a:t>                   }</a:t>
            </a:r>
            <a:r>
              <a:rPr lang="en-US" altLang="zh-CN" b="1"/>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CN">
                <a:solidFill>
                  <a:srgbClr val="FF030F"/>
                </a:solidFill>
                <a:latin typeface="楷体_GB2312" pitchFamily="49" charset="-122"/>
              </a:rPr>
              <a:t>6</a:t>
            </a:r>
            <a:r>
              <a:rPr lang="zh-CN" altLang="en-US">
                <a:solidFill>
                  <a:srgbClr val="FF030F"/>
                </a:solidFill>
                <a:latin typeface="楷体_GB2312" pitchFamily="49" charset="-122"/>
              </a:rPr>
              <a:t>、查找的基本方法：</a:t>
            </a:r>
          </a:p>
        </p:txBody>
      </p:sp>
      <p:grpSp>
        <p:nvGrpSpPr>
          <p:cNvPr id="114700" name="Group 12"/>
          <p:cNvGrpSpPr>
            <a:grpSpLocks/>
          </p:cNvGrpSpPr>
          <p:nvPr/>
        </p:nvGrpSpPr>
        <p:grpSpPr bwMode="auto">
          <a:xfrm>
            <a:off x="304800" y="1676400"/>
            <a:ext cx="8610600" cy="3322638"/>
            <a:chOff x="192" y="1056"/>
            <a:chExt cx="5424" cy="2093"/>
          </a:xfrm>
        </p:grpSpPr>
        <p:sp>
          <p:nvSpPr>
            <p:cNvPr id="114693" name="Text Box 5"/>
            <p:cNvSpPr txBox="1">
              <a:spLocks noChangeArrowheads="1"/>
            </p:cNvSpPr>
            <p:nvPr/>
          </p:nvSpPr>
          <p:spPr bwMode="auto">
            <a:xfrm>
              <a:off x="192" y="2160"/>
              <a:ext cx="1584" cy="365"/>
            </a:xfrm>
            <a:prstGeom prst="rect">
              <a:avLst/>
            </a:prstGeom>
            <a:noFill/>
            <a:ln w="9525">
              <a:noFill/>
              <a:miter lim="800000"/>
              <a:headEnd/>
              <a:tailEnd/>
            </a:ln>
            <a:effectLst/>
          </p:spPr>
          <p:txBody>
            <a:bodyPr>
              <a:spAutoFit/>
            </a:bodyPr>
            <a:lstStyle/>
            <a:p>
              <a:r>
                <a:rPr lang="zh-CN" altLang="en-US" sz="3200" b="1">
                  <a:solidFill>
                    <a:srgbClr val="3333CC"/>
                  </a:solidFill>
                  <a:latin typeface="仿宋_GB2312" pitchFamily="49" charset="-122"/>
                  <a:ea typeface="仿宋_GB2312" pitchFamily="49" charset="-122"/>
                </a:rPr>
                <a:t>查找方法：</a:t>
              </a:r>
            </a:p>
          </p:txBody>
        </p:sp>
        <p:sp>
          <p:nvSpPr>
            <p:cNvPr id="114694" name="AutoShape 6"/>
            <p:cNvSpPr>
              <a:spLocks/>
            </p:cNvSpPr>
            <p:nvPr/>
          </p:nvSpPr>
          <p:spPr bwMode="auto">
            <a:xfrm>
              <a:off x="1440" y="1680"/>
              <a:ext cx="96" cy="1392"/>
            </a:xfrm>
            <a:prstGeom prst="leftBrace">
              <a:avLst>
                <a:gd name="adj1" fmla="val 120833"/>
                <a:gd name="adj2" fmla="val 50000"/>
              </a:avLst>
            </a:prstGeom>
            <a:noFill/>
            <a:ln w="38100">
              <a:solidFill>
                <a:srgbClr val="3333CC"/>
              </a:solidFill>
              <a:miter lim="800000"/>
              <a:headEnd/>
              <a:tailEnd/>
            </a:ln>
            <a:effectLst/>
          </p:spPr>
          <p:txBody>
            <a:bodyPr wrap="none" anchor="ctr"/>
            <a:lstStyle/>
            <a:p>
              <a:endParaRPr lang="zh-CN" altLang="en-US"/>
            </a:p>
          </p:txBody>
        </p:sp>
        <p:sp>
          <p:nvSpPr>
            <p:cNvPr id="114695" name="Text Box 7"/>
            <p:cNvSpPr txBox="1">
              <a:spLocks noChangeArrowheads="1"/>
            </p:cNvSpPr>
            <p:nvPr/>
          </p:nvSpPr>
          <p:spPr bwMode="auto">
            <a:xfrm>
              <a:off x="1584" y="1392"/>
              <a:ext cx="1584" cy="672"/>
            </a:xfrm>
            <a:prstGeom prst="rect">
              <a:avLst/>
            </a:prstGeom>
            <a:noFill/>
            <a:ln w="9525">
              <a:noFill/>
              <a:miter lim="800000"/>
              <a:headEnd/>
              <a:tailEnd/>
            </a:ln>
            <a:effectLst/>
          </p:spPr>
          <p:txBody>
            <a:bodyPr>
              <a:spAutoFit/>
            </a:bodyPr>
            <a:lstStyle/>
            <a:p>
              <a:r>
                <a:rPr lang="zh-CN" altLang="en-US" sz="3200" b="1">
                  <a:solidFill>
                    <a:srgbClr val="3333CC"/>
                  </a:solidFill>
                  <a:latin typeface="仿宋_GB2312" pitchFamily="49" charset="-122"/>
                  <a:ea typeface="仿宋_GB2312" pitchFamily="49" charset="-122"/>
                </a:rPr>
                <a:t>比较式</a:t>
              </a:r>
            </a:p>
            <a:p>
              <a:r>
                <a:rPr lang="zh-CN" altLang="en-US" sz="3200" b="1">
                  <a:solidFill>
                    <a:srgbClr val="3333CC"/>
                  </a:solidFill>
                  <a:latin typeface="仿宋_GB2312" pitchFamily="49" charset="-122"/>
                  <a:ea typeface="仿宋_GB2312" pitchFamily="49" charset="-122"/>
                </a:rPr>
                <a:t>查找法</a:t>
              </a:r>
            </a:p>
          </p:txBody>
        </p:sp>
        <p:sp>
          <p:nvSpPr>
            <p:cNvPr id="114696" name="Text Box 8"/>
            <p:cNvSpPr txBox="1">
              <a:spLocks noChangeArrowheads="1"/>
            </p:cNvSpPr>
            <p:nvPr/>
          </p:nvSpPr>
          <p:spPr bwMode="auto">
            <a:xfrm>
              <a:off x="1536" y="2784"/>
              <a:ext cx="4080" cy="365"/>
            </a:xfrm>
            <a:prstGeom prst="rect">
              <a:avLst/>
            </a:prstGeom>
            <a:noFill/>
            <a:ln w="9525">
              <a:noFill/>
              <a:miter lim="800000"/>
              <a:headEnd/>
              <a:tailEnd/>
            </a:ln>
            <a:effectLst/>
          </p:spPr>
          <p:txBody>
            <a:bodyPr>
              <a:spAutoFit/>
            </a:bodyPr>
            <a:lstStyle/>
            <a:p>
              <a:r>
                <a:rPr lang="zh-CN" altLang="en-US" sz="3200" b="1">
                  <a:solidFill>
                    <a:srgbClr val="3333CC"/>
                  </a:solidFill>
                  <a:latin typeface="仿宋_GB2312" pitchFamily="49" charset="-122"/>
                  <a:ea typeface="仿宋_GB2312" pitchFamily="49" charset="-122"/>
                </a:rPr>
                <a:t>计算式查找法－</a:t>
              </a:r>
              <a:r>
                <a:rPr lang="en-US" altLang="zh-CN" sz="3200" b="1">
                  <a:solidFill>
                    <a:srgbClr val="3333CC"/>
                  </a:solidFill>
                  <a:latin typeface="仿宋_GB2312" pitchFamily="49" charset="-122"/>
                  <a:ea typeface="仿宋_GB2312" pitchFamily="49" charset="-122"/>
                </a:rPr>
                <a:t>HASH(</a:t>
              </a:r>
              <a:r>
                <a:rPr lang="zh-CN" altLang="en-US" sz="3200" b="1">
                  <a:solidFill>
                    <a:srgbClr val="3333CC"/>
                  </a:solidFill>
                  <a:latin typeface="仿宋_GB2312" pitchFamily="49" charset="-122"/>
                  <a:ea typeface="仿宋_GB2312" pitchFamily="49" charset="-122"/>
                </a:rPr>
                <a:t>哈希</a:t>
              </a:r>
              <a:r>
                <a:rPr lang="en-US" altLang="zh-CN" sz="3200" b="1">
                  <a:solidFill>
                    <a:srgbClr val="3333CC"/>
                  </a:solidFill>
                  <a:latin typeface="仿宋_GB2312" pitchFamily="49" charset="-122"/>
                  <a:ea typeface="仿宋_GB2312" pitchFamily="49" charset="-122"/>
                </a:rPr>
                <a:t>)</a:t>
              </a:r>
              <a:r>
                <a:rPr lang="zh-CN" altLang="en-US" sz="3200" b="1">
                  <a:solidFill>
                    <a:srgbClr val="3333CC"/>
                  </a:solidFill>
                  <a:latin typeface="仿宋_GB2312" pitchFamily="49" charset="-122"/>
                  <a:ea typeface="仿宋_GB2312" pitchFamily="49" charset="-122"/>
                </a:rPr>
                <a:t>查找法</a:t>
              </a:r>
            </a:p>
          </p:txBody>
        </p:sp>
        <p:sp>
          <p:nvSpPr>
            <p:cNvPr id="114697" name="AutoShape 9"/>
            <p:cNvSpPr>
              <a:spLocks/>
            </p:cNvSpPr>
            <p:nvPr/>
          </p:nvSpPr>
          <p:spPr bwMode="auto">
            <a:xfrm>
              <a:off x="2640" y="1200"/>
              <a:ext cx="144" cy="1152"/>
            </a:xfrm>
            <a:prstGeom prst="leftBrace">
              <a:avLst>
                <a:gd name="adj1" fmla="val 66667"/>
                <a:gd name="adj2" fmla="val 50000"/>
              </a:avLst>
            </a:prstGeom>
            <a:noFill/>
            <a:ln w="38100">
              <a:solidFill>
                <a:srgbClr val="3333CC"/>
              </a:solidFill>
              <a:miter lim="800000"/>
              <a:headEnd/>
              <a:tailEnd/>
            </a:ln>
            <a:effectLst/>
          </p:spPr>
          <p:txBody>
            <a:bodyPr wrap="none" anchor="ctr"/>
            <a:lstStyle/>
            <a:p>
              <a:endParaRPr lang="zh-CN" altLang="en-US"/>
            </a:p>
          </p:txBody>
        </p:sp>
        <p:sp>
          <p:nvSpPr>
            <p:cNvPr id="114698" name="Text Box 10"/>
            <p:cNvSpPr txBox="1">
              <a:spLocks noChangeArrowheads="1"/>
            </p:cNvSpPr>
            <p:nvPr/>
          </p:nvSpPr>
          <p:spPr bwMode="auto">
            <a:xfrm>
              <a:off x="2880" y="1056"/>
              <a:ext cx="2736" cy="365"/>
            </a:xfrm>
            <a:prstGeom prst="rect">
              <a:avLst/>
            </a:prstGeom>
            <a:noFill/>
            <a:ln w="9525">
              <a:noFill/>
              <a:miter lim="800000"/>
              <a:headEnd/>
              <a:tailEnd/>
            </a:ln>
            <a:effectLst/>
          </p:spPr>
          <p:txBody>
            <a:bodyPr>
              <a:spAutoFit/>
            </a:bodyPr>
            <a:lstStyle/>
            <a:p>
              <a:r>
                <a:rPr lang="zh-CN" altLang="en-US" sz="3200" b="1">
                  <a:solidFill>
                    <a:srgbClr val="3333CC"/>
                  </a:solidFill>
                  <a:latin typeface="仿宋_GB2312" pitchFamily="49" charset="-122"/>
                  <a:ea typeface="仿宋_GB2312" pitchFamily="49" charset="-122"/>
                </a:rPr>
                <a:t>基于线性表的查找法</a:t>
              </a:r>
            </a:p>
          </p:txBody>
        </p:sp>
        <p:sp>
          <p:nvSpPr>
            <p:cNvPr id="114699" name="Text Box 11"/>
            <p:cNvSpPr txBox="1">
              <a:spLocks noChangeArrowheads="1"/>
            </p:cNvSpPr>
            <p:nvPr/>
          </p:nvSpPr>
          <p:spPr bwMode="auto">
            <a:xfrm>
              <a:off x="2880" y="2016"/>
              <a:ext cx="2256" cy="365"/>
            </a:xfrm>
            <a:prstGeom prst="rect">
              <a:avLst/>
            </a:prstGeom>
            <a:noFill/>
            <a:ln w="9525">
              <a:noFill/>
              <a:miter lim="800000"/>
              <a:headEnd/>
              <a:tailEnd/>
            </a:ln>
            <a:effectLst/>
          </p:spPr>
          <p:txBody>
            <a:bodyPr>
              <a:spAutoFit/>
            </a:bodyPr>
            <a:lstStyle/>
            <a:p>
              <a:r>
                <a:rPr lang="zh-CN" altLang="en-US" sz="3200" b="1">
                  <a:solidFill>
                    <a:srgbClr val="3333CC"/>
                  </a:solidFill>
                  <a:latin typeface="仿宋_GB2312" pitchFamily="49" charset="-122"/>
                  <a:ea typeface="仿宋_GB2312" pitchFamily="49" charset="-122"/>
                </a:rPr>
                <a:t>基于树的查找法</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14700"/>
                                        </p:tgtEl>
                                        <p:attrNameLst>
                                          <p:attrName>style.visibility</p:attrName>
                                        </p:attrNameLst>
                                      </p:cBhvr>
                                      <p:to>
                                        <p:strVal val="visible"/>
                                      </p:to>
                                    </p:set>
                                    <p:animEffect transition="in" filter="barn(outVertical)">
                                      <p:cBhvr>
                                        <p:cTn id="7" dur="500"/>
                                        <p:tgtEl>
                                          <p:spTgt spid="114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395288" y="692150"/>
            <a:ext cx="8077200" cy="5643563"/>
          </a:xfrm>
          <a:prstGeom prst="rect">
            <a:avLst/>
          </a:prstGeom>
          <a:noFill/>
          <a:ln w="9525">
            <a:noFill/>
            <a:miter lim="800000"/>
            <a:headEnd/>
            <a:tailEnd/>
          </a:ln>
          <a:effectLst/>
        </p:spPr>
        <p:txBody>
          <a:bodyPr>
            <a:spAutoFit/>
          </a:bodyPr>
          <a:lstStyle/>
          <a:p>
            <a:pPr algn="just">
              <a:spcBef>
                <a:spcPct val="50000"/>
              </a:spcBef>
            </a:pPr>
            <a:r>
              <a:rPr lang="en-US" altLang="zh-CN" sz="2800" b="1">
                <a:solidFill>
                  <a:srgbClr val="187E29"/>
                </a:solidFill>
              </a:rPr>
              <a:t>  /* </a:t>
            </a:r>
            <a:r>
              <a:rPr lang="zh-CN" altLang="en-US" sz="2800" b="1">
                <a:solidFill>
                  <a:srgbClr val="187E29"/>
                </a:solidFill>
              </a:rPr>
              <a:t>插入</a:t>
            </a:r>
            <a:r>
              <a:rPr lang="en-US" altLang="zh-CN" sz="2800" b="1">
                <a:solidFill>
                  <a:srgbClr val="187E29"/>
                </a:solidFill>
              </a:rPr>
              <a:t>S*/</a:t>
            </a:r>
          </a:p>
          <a:p>
            <a:pPr algn="just"/>
            <a:r>
              <a:rPr lang="en-US" altLang="zh-CN" sz="2800" b="1">
                <a:solidFill>
                  <a:srgbClr val="3333CC"/>
                </a:solidFill>
              </a:rPr>
              <a:t>    </a:t>
            </a:r>
            <a:r>
              <a:rPr lang="en-US" altLang="zh-CN" sz="2800" b="1">
                <a:solidFill>
                  <a:srgbClr val="C83EBE"/>
                </a:solidFill>
              </a:rPr>
              <a:t>if (K &lt; FP-&gt;key)    FP-&gt;lchild=S;</a:t>
            </a:r>
          </a:p>
          <a:p>
            <a:pPr algn="just"/>
            <a:r>
              <a:rPr lang="en-US" altLang="zh-CN" sz="2800" b="1">
                <a:solidFill>
                  <a:srgbClr val="C83EBE"/>
                </a:solidFill>
              </a:rPr>
              <a:t>           else  FP-&gt;rchild=S;</a:t>
            </a:r>
          </a:p>
          <a:p>
            <a:pPr algn="just"/>
            <a:r>
              <a:rPr lang="en-US" altLang="zh-CN" sz="2800" b="1">
                <a:solidFill>
                  <a:srgbClr val="3333CC"/>
                </a:solidFill>
              </a:rPr>
              <a:t>  </a:t>
            </a:r>
            <a:r>
              <a:rPr lang="en-US" altLang="zh-CN" sz="2800" b="1">
                <a:solidFill>
                  <a:srgbClr val="187E29"/>
                </a:solidFill>
              </a:rPr>
              <a:t>/* </a:t>
            </a:r>
            <a:r>
              <a:rPr lang="zh-CN" altLang="en-US" sz="2800" b="1">
                <a:solidFill>
                  <a:srgbClr val="187E29"/>
                </a:solidFill>
              </a:rPr>
              <a:t>确定结点</a:t>
            </a:r>
            <a:r>
              <a:rPr lang="en-US" altLang="zh-CN" sz="2800" b="1">
                <a:solidFill>
                  <a:srgbClr val="187E29"/>
                </a:solidFill>
              </a:rPr>
              <a:t>B</a:t>
            </a:r>
            <a:r>
              <a:rPr lang="zh-CN" altLang="en-US" sz="2800" b="1">
                <a:solidFill>
                  <a:srgbClr val="187E29"/>
                </a:solidFill>
              </a:rPr>
              <a:t>，并修改</a:t>
            </a:r>
            <a:r>
              <a:rPr lang="en-US" altLang="zh-CN" sz="2800" b="1">
                <a:solidFill>
                  <a:srgbClr val="187E29"/>
                </a:solidFill>
              </a:rPr>
              <a:t>A</a:t>
            </a:r>
            <a:r>
              <a:rPr lang="zh-CN" altLang="en-US" sz="2800" b="1">
                <a:solidFill>
                  <a:srgbClr val="187E29"/>
                </a:solidFill>
              </a:rPr>
              <a:t>的平衡因子 *</a:t>
            </a:r>
            <a:r>
              <a:rPr lang="en-US" altLang="zh-CN" sz="2800" b="1">
                <a:solidFill>
                  <a:srgbClr val="187E29"/>
                </a:solidFill>
              </a:rPr>
              <a:t>/</a:t>
            </a:r>
          </a:p>
          <a:p>
            <a:r>
              <a:rPr lang="en-US" altLang="zh-CN" sz="2800" b="1">
                <a:solidFill>
                  <a:srgbClr val="3333CC"/>
                </a:solidFill>
              </a:rPr>
              <a:t>   </a:t>
            </a:r>
            <a:r>
              <a:rPr lang="en-US" altLang="zh-CN" sz="2800" b="1">
                <a:solidFill>
                  <a:srgbClr val="C83EBE"/>
                </a:solidFill>
              </a:rPr>
              <a:t>if (K &lt; A-&gt;key)  {B=A-&gt;lchild</a:t>
            </a:r>
            <a:r>
              <a:rPr lang="zh-CN" altLang="en-US" sz="2800" b="1">
                <a:solidFill>
                  <a:srgbClr val="C83EBE"/>
                </a:solidFill>
              </a:rPr>
              <a:t>；</a:t>
            </a:r>
            <a:r>
              <a:rPr lang="en-US" altLang="zh-CN" sz="2800" b="1">
                <a:solidFill>
                  <a:srgbClr val="C83EBE"/>
                </a:solidFill>
              </a:rPr>
              <a:t>A-&gt;bf=A-&gt;bf+1}</a:t>
            </a:r>
          </a:p>
          <a:p>
            <a:r>
              <a:rPr lang="en-US" altLang="zh-CN" sz="2800" b="1">
                <a:solidFill>
                  <a:srgbClr val="C83EBE"/>
                </a:solidFill>
              </a:rPr>
              <a:t>          else {B=A-&gt;rchild</a:t>
            </a:r>
            <a:r>
              <a:rPr lang="zh-CN" altLang="en-US" sz="2800" b="1">
                <a:solidFill>
                  <a:srgbClr val="C83EBE"/>
                </a:solidFill>
              </a:rPr>
              <a:t>；</a:t>
            </a:r>
            <a:r>
              <a:rPr lang="en-US" altLang="zh-CN" sz="2800" b="1">
                <a:solidFill>
                  <a:srgbClr val="C83EBE"/>
                </a:solidFill>
              </a:rPr>
              <a:t>A-&gt;bf=A-&gt;bf-1}</a:t>
            </a:r>
          </a:p>
          <a:p>
            <a:r>
              <a:rPr lang="en-US" altLang="zh-CN" sz="2800" b="1">
                <a:solidFill>
                  <a:srgbClr val="3333CC"/>
                </a:solidFill>
              </a:rPr>
              <a:t>  </a:t>
            </a:r>
            <a:r>
              <a:rPr lang="en-US" altLang="zh-CN" sz="2800" b="1">
                <a:solidFill>
                  <a:srgbClr val="187E29"/>
                </a:solidFill>
              </a:rPr>
              <a:t>/* </a:t>
            </a:r>
            <a:r>
              <a:rPr lang="zh-CN" altLang="en-US" sz="2800" b="1">
                <a:solidFill>
                  <a:srgbClr val="187E29"/>
                </a:solidFill>
              </a:rPr>
              <a:t>修改</a:t>
            </a:r>
            <a:r>
              <a:rPr lang="en-US" altLang="zh-CN" sz="2800" b="1">
                <a:solidFill>
                  <a:srgbClr val="187E29"/>
                </a:solidFill>
              </a:rPr>
              <a:t>B</a:t>
            </a:r>
            <a:r>
              <a:rPr lang="zh-CN" altLang="en-US" sz="2800" b="1">
                <a:solidFill>
                  <a:srgbClr val="187E29"/>
                </a:solidFill>
              </a:rPr>
              <a:t>到</a:t>
            </a:r>
            <a:r>
              <a:rPr lang="en-US" altLang="zh-CN" sz="2800" b="1">
                <a:solidFill>
                  <a:srgbClr val="187E29"/>
                </a:solidFill>
              </a:rPr>
              <a:t>S</a:t>
            </a:r>
            <a:r>
              <a:rPr lang="zh-CN" altLang="en-US" sz="2800" b="1">
                <a:solidFill>
                  <a:srgbClr val="187E29"/>
                </a:solidFill>
              </a:rPr>
              <a:t>路径上各点平衡因子</a:t>
            </a:r>
            <a:r>
              <a:rPr lang="en-US" altLang="zh-CN" sz="2800" b="1">
                <a:solidFill>
                  <a:srgbClr val="187E29"/>
                </a:solidFill>
              </a:rPr>
              <a:t>(</a:t>
            </a:r>
            <a:r>
              <a:rPr lang="zh-CN" altLang="en-US" sz="2800" b="1">
                <a:solidFill>
                  <a:srgbClr val="187E29"/>
                </a:solidFill>
              </a:rPr>
              <a:t>原值均为</a:t>
            </a:r>
            <a:r>
              <a:rPr lang="en-US" altLang="zh-CN" sz="2800" b="1">
                <a:solidFill>
                  <a:srgbClr val="187E29"/>
                </a:solidFill>
              </a:rPr>
              <a:t>0)*/</a:t>
            </a:r>
          </a:p>
          <a:p>
            <a:r>
              <a:rPr lang="en-US" altLang="zh-CN" sz="2800" b="1">
                <a:solidFill>
                  <a:srgbClr val="3333CC"/>
                </a:solidFill>
              </a:rPr>
              <a:t>    </a:t>
            </a:r>
            <a:r>
              <a:rPr lang="en-US" altLang="zh-CN" sz="2800" b="1">
                <a:solidFill>
                  <a:srgbClr val="C83EBE"/>
                </a:solidFill>
              </a:rPr>
              <a:t>p=B</a:t>
            </a:r>
            <a:r>
              <a:rPr lang="zh-CN" altLang="en-US" sz="2800" b="1">
                <a:solidFill>
                  <a:srgbClr val="C83EBE"/>
                </a:solidFill>
              </a:rPr>
              <a:t>；</a:t>
            </a:r>
          </a:p>
          <a:p>
            <a:r>
              <a:rPr lang="zh-CN" altLang="en-US" sz="2800" b="1">
                <a:solidFill>
                  <a:srgbClr val="C83EBE"/>
                </a:solidFill>
              </a:rPr>
              <a:t>    </a:t>
            </a:r>
            <a:r>
              <a:rPr lang="en-US" altLang="zh-CN" sz="2800" b="1">
                <a:solidFill>
                  <a:srgbClr val="C83EBE"/>
                </a:solidFill>
              </a:rPr>
              <a:t>while  (p!=S)</a:t>
            </a:r>
          </a:p>
          <a:p>
            <a:r>
              <a:rPr lang="en-US" altLang="zh-CN" sz="2800" b="1">
                <a:solidFill>
                  <a:srgbClr val="C83EBE"/>
                </a:solidFill>
              </a:rPr>
              <a:t>          if  (K &lt; p-&gt;key)   {p-&gt;bf=1</a:t>
            </a:r>
            <a:r>
              <a:rPr lang="zh-CN" altLang="en-US" sz="2800" b="1">
                <a:solidFill>
                  <a:srgbClr val="C83EBE"/>
                </a:solidFill>
              </a:rPr>
              <a:t>；</a:t>
            </a:r>
            <a:r>
              <a:rPr lang="en-US" altLang="zh-CN" sz="2800" b="1">
                <a:solidFill>
                  <a:srgbClr val="C83EBE"/>
                </a:solidFill>
              </a:rPr>
              <a:t>p=p-&gt;lchild}</a:t>
            </a:r>
          </a:p>
          <a:p>
            <a:r>
              <a:rPr lang="en-US" altLang="zh-CN" sz="2800" b="1">
                <a:solidFill>
                  <a:srgbClr val="C83EBE"/>
                </a:solidFill>
              </a:rPr>
              <a:t>                 else   {p-&gt;bf=-1</a:t>
            </a:r>
            <a:r>
              <a:rPr lang="zh-CN" altLang="en-US" sz="2800" b="1">
                <a:solidFill>
                  <a:srgbClr val="C83EBE"/>
                </a:solidFill>
              </a:rPr>
              <a:t>；</a:t>
            </a:r>
            <a:r>
              <a:rPr lang="en-US" altLang="zh-CN" sz="2800" b="1">
                <a:solidFill>
                  <a:srgbClr val="C83EBE"/>
                </a:solidFill>
              </a:rPr>
              <a:t>p=p-&gt;rchild}</a:t>
            </a:r>
          </a:p>
          <a:p>
            <a:r>
              <a:rPr lang="en-US" altLang="zh-CN" sz="2800" b="1">
                <a:solidFill>
                  <a:srgbClr val="3333CC"/>
                </a:solidFill>
              </a:rPr>
              <a:t>  </a:t>
            </a:r>
            <a:r>
              <a:rPr lang="en-US" altLang="zh-CN" sz="2800" b="1">
                <a:solidFill>
                  <a:srgbClr val="187E29"/>
                </a:solidFill>
              </a:rPr>
              <a:t>/* </a:t>
            </a:r>
            <a:r>
              <a:rPr lang="zh-CN" altLang="en-US" sz="2800" b="1">
                <a:solidFill>
                  <a:srgbClr val="187E29"/>
                </a:solidFill>
              </a:rPr>
              <a:t>判断失衡类型并做相应处理 *</a:t>
            </a:r>
            <a:r>
              <a:rPr lang="en-US" altLang="zh-CN" sz="2800" b="1">
                <a:solidFill>
                  <a:srgbClr val="187E29"/>
                </a:solidFill>
              </a:rPr>
              <a:t>/</a:t>
            </a:r>
          </a:p>
          <a:p>
            <a:r>
              <a:rPr lang="en-US" altLang="zh-CN" sz="2800" b="1">
                <a:solidFill>
                  <a:srgbClr val="3333CC"/>
                </a:solidFill>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379413" y="527050"/>
            <a:ext cx="8153400" cy="6070600"/>
          </a:xfrm>
          <a:prstGeom prst="rect">
            <a:avLst/>
          </a:prstGeom>
          <a:noFill/>
          <a:ln w="9525">
            <a:noFill/>
            <a:miter lim="800000"/>
            <a:headEnd/>
            <a:tailEnd/>
          </a:ln>
          <a:effectLst/>
        </p:spPr>
        <p:txBody>
          <a:bodyPr>
            <a:spAutoFit/>
          </a:bodyPr>
          <a:lstStyle/>
          <a:p>
            <a:r>
              <a:rPr lang="en-US" altLang="zh-CN" sz="2800" b="1">
                <a:solidFill>
                  <a:srgbClr val="C83EBE"/>
                </a:solidFill>
              </a:rPr>
              <a:t>if  (A-&gt;bf==2 &amp;&amp; B-&gt;bf==1)</a:t>
            </a:r>
            <a:r>
              <a:rPr lang="en-US" altLang="zh-CN" sz="2800" b="1">
                <a:solidFill>
                  <a:srgbClr val="3333CC"/>
                </a:solidFill>
              </a:rPr>
              <a:t>                 </a:t>
            </a:r>
            <a:r>
              <a:rPr lang="en-US" altLang="zh-CN" sz="2800" b="1">
                <a:solidFill>
                  <a:srgbClr val="187E29"/>
                </a:solidFill>
              </a:rPr>
              <a:t>/* LL</a:t>
            </a:r>
            <a:r>
              <a:rPr lang="zh-CN" altLang="en-US" sz="2800" b="1">
                <a:solidFill>
                  <a:srgbClr val="187E29"/>
                </a:solidFill>
              </a:rPr>
              <a:t>型 *</a:t>
            </a:r>
            <a:r>
              <a:rPr lang="en-US" altLang="zh-CN" sz="2800" b="1">
                <a:solidFill>
                  <a:srgbClr val="187E29"/>
                </a:solidFill>
              </a:rPr>
              <a:t>/</a:t>
            </a:r>
            <a:r>
              <a:rPr lang="en-US" altLang="zh-CN" sz="2800" b="1"/>
              <a:t>   </a:t>
            </a:r>
          </a:p>
          <a:p>
            <a:r>
              <a:rPr lang="en-US" altLang="zh-CN" sz="2800" b="1">
                <a:solidFill>
                  <a:srgbClr val="3333CC"/>
                </a:solidFill>
              </a:rPr>
              <a:t>       {B=A-&gt;lchild</a:t>
            </a:r>
            <a:r>
              <a:rPr lang="zh-CN" altLang="en-US" sz="2800" b="1">
                <a:solidFill>
                  <a:srgbClr val="3333CC"/>
                </a:solidFill>
              </a:rPr>
              <a:t>； </a:t>
            </a:r>
            <a:r>
              <a:rPr lang="en-US" altLang="zh-CN" sz="2800" b="1">
                <a:solidFill>
                  <a:srgbClr val="3333CC"/>
                </a:solidFill>
              </a:rPr>
              <a:t>A-&gt;lchild=B-&gt;rchild</a:t>
            </a:r>
            <a:r>
              <a:rPr lang="zh-CN" altLang="en-US" sz="2800" b="1">
                <a:solidFill>
                  <a:srgbClr val="3333CC"/>
                </a:solidFill>
              </a:rPr>
              <a:t>；    </a:t>
            </a:r>
          </a:p>
          <a:p>
            <a:pPr algn="just"/>
            <a:r>
              <a:rPr lang="zh-CN" altLang="en-US" sz="2800" b="1">
                <a:solidFill>
                  <a:srgbClr val="3333CC"/>
                </a:solidFill>
              </a:rPr>
              <a:t>        </a:t>
            </a:r>
            <a:r>
              <a:rPr lang="en-US" altLang="zh-CN" sz="2800" b="1">
                <a:solidFill>
                  <a:srgbClr val="3333CC"/>
                </a:solidFill>
              </a:rPr>
              <a:t>B-&gt;rchild=A</a:t>
            </a:r>
            <a:r>
              <a:rPr lang="zh-CN" altLang="en-US" sz="2800" b="1">
                <a:solidFill>
                  <a:srgbClr val="3333CC"/>
                </a:solidFill>
              </a:rPr>
              <a:t>； </a:t>
            </a:r>
            <a:r>
              <a:rPr lang="en-US" altLang="zh-CN" sz="2800" b="1">
                <a:solidFill>
                  <a:srgbClr val="3333CC"/>
                </a:solidFill>
              </a:rPr>
              <a:t>A-&gt;bf=0</a:t>
            </a:r>
            <a:r>
              <a:rPr lang="zh-CN" altLang="en-US" sz="2800" b="1">
                <a:solidFill>
                  <a:srgbClr val="3333CC"/>
                </a:solidFill>
              </a:rPr>
              <a:t>；  </a:t>
            </a:r>
            <a:r>
              <a:rPr lang="en-US" altLang="zh-CN" sz="2800" b="1">
                <a:solidFill>
                  <a:srgbClr val="3333CC"/>
                </a:solidFill>
              </a:rPr>
              <a:t>B-&gt;bf=0</a:t>
            </a:r>
            <a:r>
              <a:rPr lang="zh-CN" altLang="en-US" sz="2800" b="1">
                <a:solidFill>
                  <a:srgbClr val="3333CC"/>
                </a:solidFill>
              </a:rPr>
              <a:t>；</a:t>
            </a:r>
          </a:p>
          <a:p>
            <a:r>
              <a:rPr lang="zh-CN" altLang="en-US" sz="2800" b="1">
                <a:solidFill>
                  <a:srgbClr val="3333CC"/>
                </a:solidFill>
              </a:rPr>
              <a:t>        </a:t>
            </a:r>
            <a:r>
              <a:rPr lang="en-US" altLang="zh-CN" sz="2800" b="1">
                <a:solidFill>
                  <a:srgbClr val="800000"/>
                </a:solidFill>
              </a:rPr>
              <a:t>if  (FA=NULL)    *avlt=B;</a:t>
            </a:r>
          </a:p>
          <a:p>
            <a:r>
              <a:rPr lang="en-US" altLang="zh-CN" sz="2800" b="1">
                <a:solidFill>
                  <a:srgbClr val="800000"/>
                </a:solidFill>
              </a:rPr>
              <a:t>             else  if  (A=FA-&gt;lchild)    FA-&gt;lchild=B</a:t>
            </a:r>
          </a:p>
          <a:p>
            <a:r>
              <a:rPr lang="en-US" altLang="zh-CN" sz="2800" b="1">
                <a:solidFill>
                  <a:srgbClr val="800000"/>
                </a:solidFill>
              </a:rPr>
              <a:t>                            else  FA-&gt;rchild=B</a:t>
            </a:r>
            <a:r>
              <a:rPr lang="zh-CN" altLang="en-US" sz="2800" b="1">
                <a:solidFill>
                  <a:srgbClr val="800000"/>
                </a:solidFill>
              </a:rPr>
              <a:t>；</a:t>
            </a:r>
          </a:p>
          <a:p>
            <a:r>
              <a:rPr lang="zh-CN" altLang="en-US" sz="2800" b="1">
                <a:solidFill>
                  <a:srgbClr val="3333CC"/>
                </a:solidFill>
              </a:rPr>
              <a:t>       </a:t>
            </a:r>
            <a:r>
              <a:rPr lang="en-US" altLang="zh-CN" sz="2800" b="1">
                <a:solidFill>
                  <a:srgbClr val="3333CC"/>
                </a:solidFill>
              </a:rPr>
              <a:t>}</a:t>
            </a:r>
          </a:p>
          <a:p>
            <a:r>
              <a:rPr lang="en-US" altLang="zh-CN" sz="2800" b="1">
                <a:solidFill>
                  <a:srgbClr val="3333CC"/>
                </a:solidFill>
              </a:rPr>
              <a:t>  </a:t>
            </a:r>
            <a:r>
              <a:rPr lang="en-US" altLang="zh-CN" sz="2800" b="1">
                <a:solidFill>
                  <a:srgbClr val="C83EBE"/>
                </a:solidFill>
              </a:rPr>
              <a:t>else if  (A-&gt;bf==-2 &amp;&amp; B-&gt;bf==-1)</a:t>
            </a:r>
            <a:r>
              <a:rPr lang="en-US" altLang="zh-CN" sz="2800" b="1">
                <a:solidFill>
                  <a:srgbClr val="3333CC"/>
                </a:solidFill>
              </a:rPr>
              <a:t>       </a:t>
            </a:r>
            <a:r>
              <a:rPr lang="en-US" altLang="zh-CN" sz="2800" b="1">
                <a:solidFill>
                  <a:srgbClr val="187E29"/>
                </a:solidFill>
              </a:rPr>
              <a:t>/* RR</a:t>
            </a:r>
            <a:r>
              <a:rPr lang="zh-CN" altLang="en-US" sz="2800" b="1">
                <a:solidFill>
                  <a:srgbClr val="187E29"/>
                </a:solidFill>
              </a:rPr>
              <a:t>型 *</a:t>
            </a:r>
            <a:r>
              <a:rPr lang="en-US" altLang="zh-CN" sz="2800" b="1">
                <a:solidFill>
                  <a:srgbClr val="187E29"/>
                </a:solidFill>
              </a:rPr>
              <a:t>/</a:t>
            </a:r>
          </a:p>
          <a:p>
            <a:r>
              <a:rPr lang="en-US" altLang="zh-CN" sz="2800" b="1">
                <a:solidFill>
                  <a:srgbClr val="3333CC"/>
                </a:solidFill>
              </a:rPr>
              <a:t>      {B=A-&gt;rchild</a:t>
            </a:r>
            <a:r>
              <a:rPr lang="zh-CN" altLang="en-US" sz="2800" b="1">
                <a:solidFill>
                  <a:srgbClr val="3333CC"/>
                </a:solidFill>
              </a:rPr>
              <a:t>； </a:t>
            </a:r>
            <a:r>
              <a:rPr lang="en-US" altLang="zh-CN" sz="2800" b="1">
                <a:solidFill>
                  <a:srgbClr val="3333CC"/>
                </a:solidFill>
              </a:rPr>
              <a:t>A-&gt;rchild=B-&gt;lchild</a:t>
            </a:r>
            <a:r>
              <a:rPr lang="zh-CN" altLang="en-US" sz="2800" b="1">
                <a:solidFill>
                  <a:srgbClr val="3333CC"/>
                </a:solidFill>
              </a:rPr>
              <a:t>；    </a:t>
            </a:r>
          </a:p>
          <a:p>
            <a:r>
              <a:rPr lang="zh-CN" altLang="en-US" sz="2800" b="1">
                <a:solidFill>
                  <a:srgbClr val="3333CC"/>
                </a:solidFill>
              </a:rPr>
              <a:t>       </a:t>
            </a:r>
            <a:r>
              <a:rPr lang="en-US" altLang="zh-CN" sz="2800" b="1">
                <a:solidFill>
                  <a:srgbClr val="3333CC"/>
                </a:solidFill>
              </a:rPr>
              <a:t>B-&gt;lchild=A</a:t>
            </a:r>
            <a:r>
              <a:rPr lang="zh-CN" altLang="en-US" sz="2800" b="1">
                <a:solidFill>
                  <a:srgbClr val="3333CC"/>
                </a:solidFill>
              </a:rPr>
              <a:t>；  </a:t>
            </a:r>
            <a:r>
              <a:rPr lang="en-US" altLang="zh-CN" sz="2800" b="1">
                <a:solidFill>
                  <a:srgbClr val="3333CC"/>
                </a:solidFill>
              </a:rPr>
              <a:t>A-&gt;bf=0</a:t>
            </a:r>
            <a:r>
              <a:rPr lang="zh-CN" altLang="en-US" sz="2800" b="1">
                <a:solidFill>
                  <a:srgbClr val="3333CC"/>
                </a:solidFill>
              </a:rPr>
              <a:t>；  </a:t>
            </a:r>
            <a:r>
              <a:rPr lang="en-US" altLang="zh-CN" sz="2800" b="1">
                <a:solidFill>
                  <a:srgbClr val="3333CC"/>
                </a:solidFill>
              </a:rPr>
              <a:t>B-&gt;bf=0</a:t>
            </a:r>
            <a:r>
              <a:rPr lang="zh-CN" altLang="en-US" sz="2800" b="1">
                <a:solidFill>
                  <a:srgbClr val="3333CC"/>
                </a:solidFill>
              </a:rPr>
              <a:t>；</a:t>
            </a:r>
          </a:p>
          <a:p>
            <a:r>
              <a:rPr lang="zh-CN" altLang="en-US" sz="2800" b="1">
                <a:solidFill>
                  <a:srgbClr val="3333CC"/>
                </a:solidFill>
              </a:rPr>
              <a:t>       </a:t>
            </a:r>
            <a:r>
              <a:rPr lang="en-US" altLang="zh-CN" sz="2800" b="1">
                <a:solidFill>
                  <a:srgbClr val="800000"/>
                </a:solidFill>
              </a:rPr>
              <a:t>if (FA==NULL)  *avlt=B;</a:t>
            </a:r>
          </a:p>
          <a:p>
            <a:r>
              <a:rPr lang="en-US" altLang="zh-CN" sz="2800" b="1">
                <a:solidFill>
                  <a:srgbClr val="800000"/>
                </a:solidFill>
              </a:rPr>
              <a:t>           else  if  (A==FA-&gt;lchild)  FA-&gt;lchild=B;</a:t>
            </a:r>
          </a:p>
          <a:p>
            <a:r>
              <a:rPr lang="en-US" altLang="zh-CN" sz="2800" b="1">
                <a:solidFill>
                  <a:srgbClr val="800000"/>
                </a:solidFill>
              </a:rPr>
              <a:t>                          else  FA-&gt;rchild=B</a:t>
            </a:r>
            <a:r>
              <a:rPr lang="zh-CN" altLang="en-US" sz="2800" b="1">
                <a:solidFill>
                  <a:srgbClr val="800000"/>
                </a:solidFill>
              </a:rPr>
              <a:t>；</a:t>
            </a:r>
          </a:p>
          <a:p>
            <a:r>
              <a:rPr lang="zh-CN" altLang="en-US" sz="2800" b="1">
                <a:solidFill>
                  <a:srgbClr val="3333CC"/>
                </a:solidFill>
              </a:rPr>
              <a:t>      </a:t>
            </a:r>
            <a:r>
              <a:rPr lang="en-US" altLang="zh-CN" sz="2800" b="1">
                <a:solidFill>
                  <a:srgbClr val="3333CC"/>
                </a:solidFill>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395288" y="549275"/>
            <a:ext cx="8229600" cy="6070600"/>
          </a:xfrm>
          <a:prstGeom prst="rect">
            <a:avLst/>
          </a:prstGeom>
          <a:noFill/>
          <a:ln w="9525">
            <a:noFill/>
            <a:miter lim="800000"/>
            <a:headEnd/>
            <a:tailEnd/>
          </a:ln>
          <a:effectLst/>
        </p:spPr>
        <p:txBody>
          <a:bodyPr>
            <a:spAutoFit/>
          </a:bodyPr>
          <a:lstStyle/>
          <a:p>
            <a:r>
              <a:rPr lang="en-US" altLang="zh-CN" sz="2800" b="1">
                <a:solidFill>
                  <a:srgbClr val="C83EBE"/>
                </a:solidFill>
              </a:rPr>
              <a:t>else if  (A-&gt;bf==2 &amp;&amp; B-&gt;bf==-1)</a:t>
            </a:r>
            <a:r>
              <a:rPr lang="en-US" altLang="zh-CN" sz="2800" b="1">
                <a:solidFill>
                  <a:srgbClr val="3333CC"/>
                </a:solidFill>
              </a:rPr>
              <a:t>            </a:t>
            </a:r>
            <a:r>
              <a:rPr lang="en-US" altLang="zh-CN" sz="2800" b="1">
                <a:solidFill>
                  <a:srgbClr val="187E29"/>
                </a:solidFill>
              </a:rPr>
              <a:t>/* LR</a:t>
            </a:r>
            <a:r>
              <a:rPr lang="zh-CN" altLang="en-US" sz="2800" b="1">
                <a:solidFill>
                  <a:srgbClr val="187E29"/>
                </a:solidFill>
              </a:rPr>
              <a:t>型 *</a:t>
            </a:r>
            <a:r>
              <a:rPr lang="en-US" altLang="zh-CN" sz="2800" b="1">
                <a:solidFill>
                  <a:srgbClr val="187E29"/>
                </a:solidFill>
              </a:rPr>
              <a:t>/</a:t>
            </a:r>
          </a:p>
          <a:p>
            <a:r>
              <a:rPr lang="en-US" altLang="zh-CN" sz="2800" b="1">
                <a:solidFill>
                  <a:srgbClr val="3333CC"/>
                </a:solidFill>
              </a:rPr>
              <a:t>      { B=a-&gt;lchild</a:t>
            </a:r>
            <a:r>
              <a:rPr lang="zh-CN" altLang="en-US" sz="2800" b="1">
                <a:solidFill>
                  <a:srgbClr val="3333CC"/>
                </a:solidFill>
              </a:rPr>
              <a:t>；  </a:t>
            </a:r>
            <a:r>
              <a:rPr lang="en-US" altLang="zh-CN" sz="2800" b="1">
                <a:solidFill>
                  <a:srgbClr val="3333CC"/>
                </a:solidFill>
              </a:rPr>
              <a:t>C=B-&gt;rchild</a:t>
            </a:r>
            <a:r>
              <a:rPr lang="zh-CN" altLang="en-US" sz="2800" b="1">
                <a:solidFill>
                  <a:srgbClr val="3333CC"/>
                </a:solidFill>
              </a:rPr>
              <a:t>；</a:t>
            </a:r>
          </a:p>
          <a:p>
            <a:r>
              <a:rPr lang="zh-CN" altLang="en-US" sz="2800" b="1">
                <a:solidFill>
                  <a:srgbClr val="3333CC"/>
                </a:solidFill>
              </a:rPr>
              <a:t>        </a:t>
            </a:r>
            <a:r>
              <a:rPr lang="en-US" altLang="zh-CN" sz="2800" b="1">
                <a:solidFill>
                  <a:srgbClr val="3333CC"/>
                </a:solidFill>
              </a:rPr>
              <a:t>B-&gt;rchild=C-&gt;lchild</a:t>
            </a:r>
            <a:r>
              <a:rPr lang="zh-CN" altLang="en-US" sz="2800" b="1">
                <a:solidFill>
                  <a:srgbClr val="3333CC"/>
                </a:solidFill>
              </a:rPr>
              <a:t>；  </a:t>
            </a:r>
            <a:r>
              <a:rPr lang="en-US" altLang="zh-CN" sz="2800" b="1">
                <a:solidFill>
                  <a:srgbClr val="3333CC"/>
                </a:solidFill>
              </a:rPr>
              <a:t>A-&gt;lchild=C-&gt;rchild</a:t>
            </a:r>
            <a:r>
              <a:rPr lang="zh-CN" altLang="en-US" sz="2800" b="1">
                <a:solidFill>
                  <a:srgbClr val="3333CC"/>
                </a:solidFill>
              </a:rPr>
              <a:t>；</a:t>
            </a:r>
          </a:p>
          <a:p>
            <a:r>
              <a:rPr lang="zh-CN" altLang="en-US" sz="2800" b="1">
                <a:solidFill>
                  <a:srgbClr val="3333CC"/>
                </a:solidFill>
              </a:rPr>
              <a:t>        </a:t>
            </a:r>
            <a:r>
              <a:rPr lang="en-US" altLang="zh-CN" sz="2800" b="1">
                <a:solidFill>
                  <a:srgbClr val="3333CC"/>
                </a:solidFill>
              </a:rPr>
              <a:t>C-&gt;lchild=B</a:t>
            </a:r>
            <a:r>
              <a:rPr lang="zh-CN" altLang="en-US" sz="2800" b="1">
                <a:solidFill>
                  <a:srgbClr val="3333CC"/>
                </a:solidFill>
              </a:rPr>
              <a:t>；  </a:t>
            </a:r>
            <a:r>
              <a:rPr lang="en-US" altLang="zh-CN" sz="2800" b="1">
                <a:solidFill>
                  <a:srgbClr val="3333CC"/>
                </a:solidFill>
              </a:rPr>
              <a:t>C-&gt;rchild=A</a:t>
            </a:r>
            <a:r>
              <a:rPr lang="zh-CN" altLang="en-US" sz="2800" b="1">
                <a:solidFill>
                  <a:srgbClr val="3333CC"/>
                </a:solidFill>
              </a:rPr>
              <a:t>；</a:t>
            </a:r>
          </a:p>
          <a:p>
            <a:r>
              <a:rPr lang="zh-CN" altLang="en-US" sz="2800" b="1">
                <a:solidFill>
                  <a:srgbClr val="3333CC"/>
                </a:solidFill>
              </a:rPr>
              <a:t>        </a:t>
            </a:r>
            <a:r>
              <a:rPr lang="en-US" altLang="zh-CN" sz="2800" b="1">
                <a:solidFill>
                  <a:srgbClr val="800000"/>
                </a:solidFill>
              </a:rPr>
              <a:t>if (S-&gt;key &lt;C-&gt;key) </a:t>
            </a:r>
          </a:p>
          <a:p>
            <a:r>
              <a:rPr lang="en-US" altLang="zh-CN" sz="2800" b="1">
                <a:solidFill>
                  <a:srgbClr val="800000"/>
                </a:solidFill>
              </a:rPr>
              <a:t>               { A-&gt;bf=-1</a:t>
            </a:r>
            <a:r>
              <a:rPr lang="zh-CN" altLang="en-US" sz="2800" b="1">
                <a:solidFill>
                  <a:srgbClr val="800000"/>
                </a:solidFill>
              </a:rPr>
              <a:t>； </a:t>
            </a:r>
            <a:r>
              <a:rPr lang="en-US" altLang="zh-CN" sz="2800" b="1">
                <a:solidFill>
                  <a:srgbClr val="800000"/>
                </a:solidFill>
              </a:rPr>
              <a:t>B-&gt;bf=0 </a:t>
            </a:r>
            <a:r>
              <a:rPr lang="zh-CN" altLang="en-US" sz="2800" b="1">
                <a:solidFill>
                  <a:srgbClr val="800000"/>
                </a:solidFill>
              </a:rPr>
              <a:t>； </a:t>
            </a:r>
            <a:r>
              <a:rPr lang="en-US" altLang="zh-CN" sz="2800" b="1">
                <a:solidFill>
                  <a:srgbClr val="800000"/>
                </a:solidFill>
              </a:rPr>
              <a:t>C-&gt;bf=0</a:t>
            </a:r>
            <a:r>
              <a:rPr lang="zh-CN" altLang="en-US" sz="2800" b="1">
                <a:solidFill>
                  <a:srgbClr val="800000"/>
                </a:solidFill>
              </a:rPr>
              <a:t>；</a:t>
            </a:r>
            <a:r>
              <a:rPr lang="en-US" altLang="zh-CN" sz="2800" b="1">
                <a:solidFill>
                  <a:srgbClr val="800000"/>
                </a:solidFill>
              </a:rPr>
              <a:t>}</a:t>
            </a:r>
          </a:p>
          <a:p>
            <a:r>
              <a:rPr lang="en-US" altLang="zh-CN" sz="2800" b="1">
                <a:solidFill>
                  <a:srgbClr val="800000"/>
                </a:solidFill>
              </a:rPr>
              <a:t>          else if (S-&gt;key &gt;C-&gt;key) </a:t>
            </a:r>
          </a:p>
          <a:p>
            <a:r>
              <a:rPr lang="en-US" altLang="zh-CN" sz="2800" b="1">
                <a:solidFill>
                  <a:srgbClr val="800000"/>
                </a:solidFill>
              </a:rPr>
              <a:t>                   { A-&gt;bf=0</a:t>
            </a:r>
            <a:r>
              <a:rPr lang="zh-CN" altLang="en-US" sz="2800" b="1">
                <a:solidFill>
                  <a:srgbClr val="800000"/>
                </a:solidFill>
              </a:rPr>
              <a:t>； </a:t>
            </a:r>
            <a:r>
              <a:rPr lang="en-US" altLang="zh-CN" sz="2800" b="1">
                <a:solidFill>
                  <a:srgbClr val="800000"/>
                </a:solidFill>
              </a:rPr>
              <a:t>B-&gt;bf=1 </a:t>
            </a:r>
            <a:r>
              <a:rPr lang="zh-CN" altLang="en-US" sz="2800" b="1">
                <a:solidFill>
                  <a:srgbClr val="800000"/>
                </a:solidFill>
              </a:rPr>
              <a:t>； </a:t>
            </a:r>
            <a:r>
              <a:rPr lang="en-US" altLang="zh-CN" sz="2800" b="1">
                <a:solidFill>
                  <a:srgbClr val="800000"/>
                </a:solidFill>
              </a:rPr>
              <a:t>C-&gt;bf=0</a:t>
            </a:r>
            <a:r>
              <a:rPr lang="zh-CN" altLang="en-US" sz="2800" b="1">
                <a:solidFill>
                  <a:srgbClr val="800000"/>
                </a:solidFill>
              </a:rPr>
              <a:t>；</a:t>
            </a:r>
            <a:r>
              <a:rPr lang="en-US" altLang="zh-CN" sz="2800" b="1">
                <a:solidFill>
                  <a:srgbClr val="800000"/>
                </a:solidFill>
              </a:rPr>
              <a:t>} </a:t>
            </a:r>
          </a:p>
          <a:p>
            <a:pPr algn="just"/>
            <a:r>
              <a:rPr lang="en-US" altLang="zh-CN" sz="2800" b="1">
                <a:solidFill>
                  <a:srgbClr val="800000"/>
                </a:solidFill>
              </a:rPr>
              <a:t>             else  </a:t>
            </a:r>
          </a:p>
          <a:p>
            <a:pPr algn="just"/>
            <a:r>
              <a:rPr lang="en-US" altLang="zh-CN" sz="2800" b="1">
                <a:solidFill>
                  <a:srgbClr val="800000"/>
                </a:solidFill>
              </a:rPr>
              <a:t>                   { A-&gt;bf=0</a:t>
            </a:r>
            <a:r>
              <a:rPr lang="zh-CN" altLang="en-US" sz="2800" b="1">
                <a:solidFill>
                  <a:srgbClr val="800000"/>
                </a:solidFill>
              </a:rPr>
              <a:t>； </a:t>
            </a:r>
            <a:r>
              <a:rPr lang="en-US" altLang="zh-CN" sz="2800" b="1">
                <a:solidFill>
                  <a:srgbClr val="800000"/>
                </a:solidFill>
              </a:rPr>
              <a:t>B-&gt;bf=0 </a:t>
            </a:r>
            <a:r>
              <a:rPr lang="zh-CN" altLang="en-US" sz="2800" b="1">
                <a:solidFill>
                  <a:srgbClr val="800000"/>
                </a:solidFill>
              </a:rPr>
              <a:t>；</a:t>
            </a:r>
            <a:r>
              <a:rPr lang="en-US" altLang="zh-CN" sz="2800" b="1">
                <a:solidFill>
                  <a:srgbClr val="800000"/>
                </a:solidFill>
              </a:rPr>
              <a:t>}</a:t>
            </a:r>
          </a:p>
          <a:p>
            <a:pPr algn="just"/>
            <a:r>
              <a:rPr lang="en-US" altLang="zh-CN" sz="2800" b="1">
                <a:solidFill>
                  <a:srgbClr val="3333CC"/>
                </a:solidFill>
              </a:rPr>
              <a:t>        if  (FA==NULL)  *avlt=C;</a:t>
            </a:r>
          </a:p>
          <a:p>
            <a:pPr algn="just"/>
            <a:r>
              <a:rPr lang="en-US" altLang="zh-CN" sz="2800" b="1">
                <a:solidFill>
                  <a:srgbClr val="3333CC"/>
                </a:solidFill>
              </a:rPr>
              <a:t>          else  if (A==FA-&gt;lchild)  FA-&gt;lchild=C;</a:t>
            </a:r>
          </a:p>
          <a:p>
            <a:pPr algn="just"/>
            <a:r>
              <a:rPr lang="en-US" altLang="zh-CN" sz="2800" b="1">
                <a:solidFill>
                  <a:srgbClr val="3333CC"/>
                </a:solidFill>
              </a:rPr>
              <a:t>                    else  FA-&gt;rchild=C</a:t>
            </a:r>
            <a:r>
              <a:rPr lang="zh-CN" altLang="en-US" sz="2800" b="1">
                <a:solidFill>
                  <a:srgbClr val="3333CC"/>
                </a:solidFill>
              </a:rPr>
              <a:t>；</a:t>
            </a:r>
          </a:p>
          <a:p>
            <a:pPr algn="just"/>
            <a:r>
              <a:rPr lang="zh-CN" altLang="en-US" sz="2800" b="1">
                <a:solidFill>
                  <a:srgbClr val="3333CC"/>
                </a:solidFill>
              </a:rPr>
              <a:t>       </a:t>
            </a:r>
            <a:r>
              <a:rPr lang="en-US" altLang="zh-CN" sz="2800" b="1">
                <a:solidFill>
                  <a:srgbClr val="3333CC"/>
                </a:solidFill>
              </a:rPr>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374650" y="333375"/>
            <a:ext cx="8445500" cy="6497638"/>
          </a:xfrm>
          <a:prstGeom prst="rect">
            <a:avLst/>
          </a:prstGeom>
          <a:noFill/>
          <a:ln w="9525">
            <a:noFill/>
            <a:miter lim="800000"/>
            <a:headEnd/>
            <a:tailEnd/>
          </a:ln>
          <a:effectLst/>
        </p:spPr>
        <p:txBody>
          <a:bodyPr>
            <a:spAutoFit/>
          </a:bodyPr>
          <a:lstStyle/>
          <a:p>
            <a:r>
              <a:rPr lang="en-US" altLang="zh-CN" sz="2800" b="1">
                <a:solidFill>
                  <a:srgbClr val="3333CC"/>
                </a:solidFill>
              </a:rPr>
              <a:t>  </a:t>
            </a:r>
            <a:r>
              <a:rPr lang="en-US" altLang="zh-CN" sz="2800" b="1">
                <a:solidFill>
                  <a:srgbClr val="C83EBE"/>
                </a:solidFill>
              </a:rPr>
              <a:t>else if  (A-&gt;bf==-2 &amp;&amp; B-&gt;bf==1)</a:t>
            </a:r>
            <a:r>
              <a:rPr lang="en-US" altLang="zh-CN" sz="2800" b="1">
                <a:solidFill>
                  <a:srgbClr val="3333CC"/>
                </a:solidFill>
              </a:rPr>
              <a:t>       </a:t>
            </a:r>
            <a:r>
              <a:rPr lang="en-US" altLang="zh-CN" sz="2800" b="1">
                <a:solidFill>
                  <a:srgbClr val="187E29"/>
                </a:solidFill>
              </a:rPr>
              <a:t>/* RL</a:t>
            </a:r>
            <a:r>
              <a:rPr lang="zh-CN" altLang="en-US" sz="2800" b="1">
                <a:solidFill>
                  <a:srgbClr val="187E29"/>
                </a:solidFill>
              </a:rPr>
              <a:t>型 *</a:t>
            </a:r>
            <a:r>
              <a:rPr lang="en-US" altLang="zh-CN" sz="2800" b="1">
                <a:solidFill>
                  <a:srgbClr val="187E29"/>
                </a:solidFill>
              </a:rPr>
              <a:t>/</a:t>
            </a:r>
          </a:p>
          <a:p>
            <a:r>
              <a:rPr lang="en-US" altLang="zh-CN" sz="2800" b="1">
                <a:solidFill>
                  <a:srgbClr val="3333CC"/>
                </a:solidFill>
              </a:rPr>
              <a:t>        { B=a-&gt;rchild</a:t>
            </a:r>
            <a:r>
              <a:rPr lang="zh-CN" altLang="en-US" sz="2800" b="1">
                <a:solidFill>
                  <a:srgbClr val="3333CC"/>
                </a:solidFill>
              </a:rPr>
              <a:t>；  </a:t>
            </a:r>
            <a:r>
              <a:rPr lang="en-US" altLang="zh-CN" sz="2800" b="1">
                <a:solidFill>
                  <a:srgbClr val="3333CC"/>
                </a:solidFill>
              </a:rPr>
              <a:t>C=B-&gt;lchild</a:t>
            </a:r>
            <a:r>
              <a:rPr lang="zh-CN" altLang="en-US" sz="2800" b="1">
                <a:solidFill>
                  <a:srgbClr val="3333CC"/>
                </a:solidFill>
              </a:rPr>
              <a:t>；</a:t>
            </a:r>
          </a:p>
          <a:p>
            <a:r>
              <a:rPr lang="zh-CN" altLang="en-US" sz="2800" b="1">
                <a:solidFill>
                  <a:srgbClr val="3333CC"/>
                </a:solidFill>
              </a:rPr>
              <a:t>          </a:t>
            </a:r>
            <a:r>
              <a:rPr lang="en-US" altLang="zh-CN" sz="2800" b="1">
                <a:solidFill>
                  <a:srgbClr val="3333CC"/>
                </a:solidFill>
              </a:rPr>
              <a:t>B-&gt;lchild=C-&gt;rchild</a:t>
            </a:r>
            <a:r>
              <a:rPr lang="zh-CN" altLang="en-US" sz="2800" b="1">
                <a:solidFill>
                  <a:srgbClr val="3333CC"/>
                </a:solidFill>
              </a:rPr>
              <a:t>；   </a:t>
            </a:r>
            <a:r>
              <a:rPr lang="en-US" altLang="zh-CN" sz="2800" b="1">
                <a:solidFill>
                  <a:srgbClr val="3333CC"/>
                </a:solidFill>
              </a:rPr>
              <a:t>A-&gt;rchild=C-&gt;lchild</a:t>
            </a:r>
            <a:r>
              <a:rPr lang="zh-CN" altLang="en-US" sz="2800" b="1">
                <a:solidFill>
                  <a:srgbClr val="3333CC"/>
                </a:solidFill>
              </a:rPr>
              <a:t>；</a:t>
            </a:r>
          </a:p>
          <a:p>
            <a:r>
              <a:rPr lang="zh-CN" altLang="en-US" sz="2800" b="1">
                <a:solidFill>
                  <a:srgbClr val="3333CC"/>
                </a:solidFill>
              </a:rPr>
              <a:t>          </a:t>
            </a:r>
            <a:r>
              <a:rPr lang="en-US" altLang="zh-CN" sz="2800" b="1">
                <a:solidFill>
                  <a:srgbClr val="3333CC"/>
                </a:solidFill>
              </a:rPr>
              <a:t>C-&gt;lchild=A</a:t>
            </a:r>
            <a:r>
              <a:rPr lang="zh-CN" altLang="en-US" sz="2800" b="1">
                <a:solidFill>
                  <a:srgbClr val="3333CC"/>
                </a:solidFill>
              </a:rPr>
              <a:t>；   </a:t>
            </a:r>
            <a:r>
              <a:rPr lang="en-US" altLang="zh-CN" sz="2800" b="1">
                <a:solidFill>
                  <a:srgbClr val="3333CC"/>
                </a:solidFill>
              </a:rPr>
              <a:t>C-&gt;rchild=B</a:t>
            </a:r>
            <a:r>
              <a:rPr lang="zh-CN" altLang="en-US" sz="2800" b="1">
                <a:solidFill>
                  <a:srgbClr val="3333CC"/>
                </a:solidFill>
              </a:rPr>
              <a:t>；</a:t>
            </a:r>
          </a:p>
          <a:p>
            <a:r>
              <a:rPr lang="zh-CN" altLang="en-US" sz="2800" b="1">
                <a:solidFill>
                  <a:srgbClr val="3333CC"/>
                </a:solidFill>
              </a:rPr>
              <a:t>          </a:t>
            </a:r>
            <a:r>
              <a:rPr lang="en-US" altLang="zh-CN" sz="2800" b="1">
                <a:solidFill>
                  <a:srgbClr val="800000"/>
                </a:solidFill>
              </a:rPr>
              <a:t>if (S-&gt;key &lt;C-&gt;key) </a:t>
            </a:r>
          </a:p>
          <a:p>
            <a:r>
              <a:rPr lang="en-US" altLang="zh-CN" sz="2800" b="1">
                <a:solidFill>
                  <a:srgbClr val="800000"/>
                </a:solidFill>
              </a:rPr>
              <a:t>               { A-&gt;bf=0</a:t>
            </a:r>
            <a:r>
              <a:rPr lang="zh-CN" altLang="en-US" sz="2800" b="1">
                <a:solidFill>
                  <a:srgbClr val="800000"/>
                </a:solidFill>
              </a:rPr>
              <a:t>； </a:t>
            </a:r>
            <a:r>
              <a:rPr lang="en-US" altLang="zh-CN" sz="2800" b="1">
                <a:solidFill>
                  <a:srgbClr val="800000"/>
                </a:solidFill>
              </a:rPr>
              <a:t>B-&gt;bf=-1 </a:t>
            </a:r>
            <a:r>
              <a:rPr lang="zh-CN" altLang="en-US" sz="2800" b="1">
                <a:solidFill>
                  <a:srgbClr val="800000"/>
                </a:solidFill>
              </a:rPr>
              <a:t>； </a:t>
            </a:r>
            <a:r>
              <a:rPr lang="en-US" altLang="zh-CN" sz="2800" b="1">
                <a:solidFill>
                  <a:srgbClr val="800000"/>
                </a:solidFill>
              </a:rPr>
              <a:t>C-&gt;bf=0</a:t>
            </a:r>
            <a:r>
              <a:rPr lang="zh-CN" altLang="en-US" sz="2800" b="1">
                <a:solidFill>
                  <a:srgbClr val="800000"/>
                </a:solidFill>
              </a:rPr>
              <a:t>；</a:t>
            </a:r>
            <a:r>
              <a:rPr lang="en-US" altLang="zh-CN" sz="2800" b="1">
                <a:solidFill>
                  <a:srgbClr val="800000"/>
                </a:solidFill>
              </a:rPr>
              <a:t>}</a:t>
            </a:r>
          </a:p>
          <a:p>
            <a:r>
              <a:rPr lang="en-US" altLang="zh-CN" sz="2800" b="1">
                <a:solidFill>
                  <a:srgbClr val="800000"/>
                </a:solidFill>
              </a:rPr>
              <a:t>            else if (S-&gt;key &gt;C-&gt;key)</a:t>
            </a:r>
          </a:p>
          <a:p>
            <a:r>
              <a:rPr lang="en-US" altLang="zh-CN" sz="2800" b="1">
                <a:solidFill>
                  <a:srgbClr val="800000"/>
                </a:solidFill>
              </a:rPr>
              <a:t>                   { A-&gt;bf=1</a:t>
            </a:r>
            <a:r>
              <a:rPr lang="zh-CN" altLang="en-US" sz="2800" b="1">
                <a:solidFill>
                  <a:srgbClr val="800000"/>
                </a:solidFill>
              </a:rPr>
              <a:t>； </a:t>
            </a:r>
            <a:r>
              <a:rPr lang="en-US" altLang="zh-CN" sz="2800" b="1">
                <a:solidFill>
                  <a:srgbClr val="800000"/>
                </a:solidFill>
              </a:rPr>
              <a:t>B-&gt;bf=0 </a:t>
            </a:r>
            <a:r>
              <a:rPr lang="zh-CN" altLang="en-US" sz="2800" b="1">
                <a:solidFill>
                  <a:srgbClr val="800000"/>
                </a:solidFill>
              </a:rPr>
              <a:t>； </a:t>
            </a:r>
            <a:r>
              <a:rPr lang="en-US" altLang="zh-CN" sz="2800" b="1">
                <a:solidFill>
                  <a:srgbClr val="800000"/>
                </a:solidFill>
              </a:rPr>
              <a:t>C-&gt;bf=0</a:t>
            </a:r>
            <a:r>
              <a:rPr lang="zh-CN" altLang="en-US" sz="2800" b="1">
                <a:solidFill>
                  <a:srgbClr val="800000"/>
                </a:solidFill>
              </a:rPr>
              <a:t>；</a:t>
            </a:r>
            <a:r>
              <a:rPr lang="en-US" altLang="zh-CN" sz="2800" b="1">
                <a:solidFill>
                  <a:srgbClr val="800000"/>
                </a:solidFill>
              </a:rPr>
              <a:t>}</a:t>
            </a:r>
          </a:p>
          <a:p>
            <a:pPr algn="just"/>
            <a:r>
              <a:rPr lang="en-US" altLang="zh-CN" sz="2800" b="1">
                <a:solidFill>
                  <a:srgbClr val="800000"/>
                </a:solidFill>
              </a:rPr>
              <a:t>               else  { A-&gt;bf=0</a:t>
            </a:r>
            <a:r>
              <a:rPr lang="zh-CN" altLang="en-US" sz="2800" b="1">
                <a:solidFill>
                  <a:srgbClr val="800000"/>
                </a:solidFill>
              </a:rPr>
              <a:t>； </a:t>
            </a:r>
            <a:r>
              <a:rPr lang="en-US" altLang="zh-CN" sz="2800" b="1">
                <a:solidFill>
                  <a:srgbClr val="800000"/>
                </a:solidFill>
              </a:rPr>
              <a:t>B-&gt;bf=0 </a:t>
            </a:r>
            <a:r>
              <a:rPr lang="zh-CN" altLang="en-US" sz="2800" b="1">
                <a:solidFill>
                  <a:srgbClr val="800000"/>
                </a:solidFill>
              </a:rPr>
              <a:t>；</a:t>
            </a:r>
            <a:r>
              <a:rPr lang="en-US" altLang="zh-CN" sz="2800" b="1">
                <a:solidFill>
                  <a:srgbClr val="800000"/>
                </a:solidFill>
              </a:rPr>
              <a:t>}</a:t>
            </a:r>
          </a:p>
          <a:p>
            <a:pPr algn="just"/>
            <a:r>
              <a:rPr lang="en-US" altLang="zh-CN" sz="2800" b="1">
                <a:solidFill>
                  <a:srgbClr val="3333CC"/>
                </a:solidFill>
              </a:rPr>
              <a:t>          if (FA==NULL)  *avlt=C;</a:t>
            </a:r>
          </a:p>
          <a:p>
            <a:pPr algn="just"/>
            <a:r>
              <a:rPr lang="en-US" altLang="zh-CN" sz="2800" b="1">
                <a:solidFill>
                  <a:srgbClr val="3333CC"/>
                </a:solidFill>
              </a:rPr>
              <a:t>               else  if (A==FA-&gt;lchild)  FA-&gt;lchild=C;  </a:t>
            </a:r>
          </a:p>
          <a:p>
            <a:pPr algn="just"/>
            <a:r>
              <a:rPr lang="en-US" altLang="zh-CN" sz="2800" b="1">
                <a:solidFill>
                  <a:srgbClr val="3333CC"/>
                </a:solidFill>
              </a:rPr>
              <a:t>                           else  FA-&gt;rchild=C</a:t>
            </a:r>
            <a:r>
              <a:rPr lang="zh-CN" altLang="en-US" sz="2800" b="1">
                <a:solidFill>
                  <a:srgbClr val="3333CC"/>
                </a:solidFill>
              </a:rPr>
              <a:t>；</a:t>
            </a:r>
          </a:p>
          <a:p>
            <a:pPr algn="just"/>
            <a:r>
              <a:rPr lang="zh-CN" altLang="en-US" sz="2800" b="1">
                <a:solidFill>
                  <a:srgbClr val="3333CC"/>
                </a:solidFill>
              </a:rPr>
              <a:t>         </a:t>
            </a:r>
            <a:r>
              <a:rPr lang="en-US" altLang="zh-CN" sz="2800" b="1">
                <a:solidFill>
                  <a:srgbClr val="3333CC"/>
                </a:solidFill>
              </a:rPr>
              <a:t>}</a:t>
            </a:r>
          </a:p>
          <a:p>
            <a:pPr algn="just"/>
            <a:r>
              <a:rPr lang="en-US" altLang="zh-CN" sz="2800" b="1">
                <a:solidFill>
                  <a:srgbClr val="3333CC"/>
                </a:solidFill>
              </a:rPr>
              <a:t>   </a:t>
            </a:r>
            <a:r>
              <a:rPr lang="en-US" altLang="zh-CN" sz="2800" b="1">
                <a:solidFill>
                  <a:srgbClr val="C83EBE"/>
                </a:solidFill>
              </a:rPr>
              <a:t>}</a:t>
            </a:r>
          </a:p>
          <a:p>
            <a:r>
              <a:rPr lang="en-US" altLang="zh-CN" sz="2800" b="1">
                <a:solidFill>
                  <a:srgbClr val="800000"/>
                </a:solidFill>
              </a:rPr>
              <a:t>}</a:t>
            </a:r>
            <a:r>
              <a:rPr lang="en-US" altLang="zh-CN" sz="2800" b="1">
                <a:solidFill>
                  <a:srgbClr val="3333CC"/>
                </a:solidFill>
              </a:rPr>
              <a:t>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85800" y="533400"/>
            <a:ext cx="7772400" cy="838200"/>
          </a:xfrm>
        </p:spPr>
        <p:txBody>
          <a:bodyPr/>
          <a:lstStyle/>
          <a:p>
            <a:r>
              <a:rPr lang="en-US" altLang="zh-CN">
                <a:solidFill>
                  <a:srgbClr val="3333CC"/>
                </a:solidFill>
              </a:rPr>
              <a:t>8.4  </a:t>
            </a:r>
            <a:r>
              <a:rPr lang="zh-CN" altLang="en-US">
                <a:solidFill>
                  <a:srgbClr val="3333CC"/>
                </a:solidFill>
              </a:rPr>
              <a:t>计算式查找</a:t>
            </a:r>
            <a:r>
              <a:rPr lang="en-US" altLang="zh-CN">
                <a:solidFill>
                  <a:srgbClr val="3333CC"/>
                </a:solidFill>
              </a:rPr>
              <a:t>---</a:t>
            </a:r>
            <a:r>
              <a:rPr lang="zh-CN" altLang="en-US">
                <a:solidFill>
                  <a:srgbClr val="3333CC"/>
                </a:solidFill>
              </a:rPr>
              <a:t>哈希法</a:t>
            </a:r>
          </a:p>
        </p:txBody>
      </p:sp>
      <p:sp>
        <p:nvSpPr>
          <p:cNvPr id="160773" name="Text Box 5">
            <a:hlinkClick r:id="rId2" action="ppaction://hlinksldjump" highlightClick="1"/>
          </p:cNvPr>
          <p:cNvSpPr txBox="1">
            <a:spLocks noChangeArrowheads="1"/>
          </p:cNvSpPr>
          <p:nvPr/>
        </p:nvSpPr>
        <p:spPr bwMode="auto">
          <a:xfrm>
            <a:off x="650875" y="1612900"/>
            <a:ext cx="4387850" cy="701675"/>
          </a:xfrm>
          <a:prstGeom prst="rect">
            <a:avLst/>
          </a:prstGeom>
          <a:noFill/>
          <a:ln w="9525">
            <a:noFill/>
            <a:miter lim="800000"/>
            <a:headEnd/>
            <a:tailEnd/>
          </a:ln>
          <a:effectLst/>
        </p:spPr>
        <p:txBody>
          <a:bodyPr wrap="none">
            <a:spAutoFit/>
          </a:bodyPr>
          <a:lstStyle/>
          <a:p>
            <a:r>
              <a:rPr lang="en-US" altLang="zh-CN" sz="4000">
                <a:solidFill>
                  <a:srgbClr val="800000"/>
                </a:solidFill>
                <a:ea typeface="楷体_GB2312" pitchFamily="49" charset="-122"/>
              </a:rPr>
              <a:t> </a:t>
            </a:r>
            <a:r>
              <a:rPr lang="zh-CN" altLang="en-US" sz="4000" b="1">
                <a:solidFill>
                  <a:srgbClr val="800000"/>
                </a:solidFill>
                <a:ea typeface="楷体_GB2312" pitchFamily="49" charset="-122"/>
              </a:rPr>
              <a:t>一、哈希表的定义</a:t>
            </a:r>
          </a:p>
        </p:txBody>
      </p:sp>
      <p:sp>
        <p:nvSpPr>
          <p:cNvPr id="160774" name="Text Box 6">
            <a:hlinkClick r:id="rId3" action="ppaction://hlinksldjump" highlightClick="1"/>
          </p:cNvPr>
          <p:cNvSpPr txBox="1">
            <a:spLocks noChangeArrowheads="1"/>
          </p:cNvSpPr>
          <p:nvPr/>
        </p:nvSpPr>
        <p:spPr bwMode="auto">
          <a:xfrm>
            <a:off x="1447800" y="2417763"/>
            <a:ext cx="5786438" cy="701675"/>
          </a:xfrm>
          <a:prstGeom prst="rect">
            <a:avLst/>
          </a:prstGeom>
          <a:noFill/>
          <a:ln w="9525">
            <a:noFill/>
            <a:miter lim="800000"/>
            <a:headEnd/>
            <a:tailEnd/>
          </a:ln>
          <a:effectLst/>
        </p:spPr>
        <p:txBody>
          <a:bodyPr wrap="none">
            <a:spAutoFit/>
          </a:bodyPr>
          <a:lstStyle/>
          <a:p>
            <a:r>
              <a:rPr lang="zh-CN" altLang="en-US" sz="4000">
                <a:solidFill>
                  <a:srgbClr val="800000"/>
                </a:solidFill>
                <a:ea typeface="楷体_GB2312" pitchFamily="49" charset="-122"/>
              </a:rPr>
              <a:t>二、</a:t>
            </a:r>
            <a:r>
              <a:rPr lang="zh-CN" altLang="en-US" sz="4000" b="1">
                <a:solidFill>
                  <a:srgbClr val="800000"/>
                </a:solidFill>
                <a:ea typeface="楷体_GB2312" pitchFamily="49" charset="-122"/>
              </a:rPr>
              <a:t>哈希函数的构造方法</a:t>
            </a:r>
            <a:endParaRPr lang="zh-CN" altLang="en-US" sz="4000">
              <a:solidFill>
                <a:srgbClr val="800000"/>
              </a:solidFill>
              <a:ea typeface="楷体_GB2312" pitchFamily="49" charset="-122"/>
            </a:endParaRPr>
          </a:p>
        </p:txBody>
      </p:sp>
      <p:sp>
        <p:nvSpPr>
          <p:cNvPr id="160775" name="Text Box 7">
            <a:hlinkClick r:id="rId4" action="ppaction://hlinksldjump" highlightClick="1"/>
          </p:cNvPr>
          <p:cNvSpPr txBox="1">
            <a:spLocks noChangeArrowheads="1"/>
          </p:cNvSpPr>
          <p:nvPr/>
        </p:nvSpPr>
        <p:spPr bwMode="auto">
          <a:xfrm>
            <a:off x="2057400" y="3255963"/>
            <a:ext cx="4767263" cy="701675"/>
          </a:xfrm>
          <a:prstGeom prst="rect">
            <a:avLst/>
          </a:prstGeom>
          <a:noFill/>
          <a:ln w="9525">
            <a:noFill/>
            <a:miter lim="800000"/>
            <a:headEnd/>
            <a:tailEnd/>
          </a:ln>
          <a:effectLst/>
        </p:spPr>
        <p:txBody>
          <a:bodyPr wrap="none">
            <a:spAutoFit/>
          </a:bodyPr>
          <a:lstStyle/>
          <a:p>
            <a:r>
              <a:rPr lang="zh-CN" altLang="en-US" sz="4000">
                <a:solidFill>
                  <a:srgbClr val="800000"/>
                </a:solidFill>
                <a:ea typeface="楷体_GB2312" pitchFamily="49" charset="-122"/>
              </a:rPr>
              <a:t>三、</a:t>
            </a:r>
            <a:r>
              <a:rPr lang="zh-CN" altLang="en-US" sz="4000" b="1">
                <a:solidFill>
                  <a:srgbClr val="800000"/>
                </a:solidFill>
                <a:ea typeface="楷体_GB2312" pitchFamily="49" charset="-122"/>
              </a:rPr>
              <a:t>处理冲突的方法</a:t>
            </a:r>
            <a:endParaRPr lang="zh-CN" altLang="en-US" sz="4000">
              <a:solidFill>
                <a:srgbClr val="800000"/>
              </a:solidFill>
              <a:ea typeface="楷体_GB2312" pitchFamily="49" charset="-122"/>
            </a:endParaRPr>
          </a:p>
        </p:txBody>
      </p:sp>
      <p:sp>
        <p:nvSpPr>
          <p:cNvPr id="160776" name="Text Box 8">
            <a:hlinkClick r:id="rId5" action="ppaction://hlinksldjump" highlightClick="1"/>
          </p:cNvPr>
          <p:cNvSpPr txBox="1">
            <a:spLocks noChangeArrowheads="1"/>
          </p:cNvSpPr>
          <p:nvPr/>
        </p:nvSpPr>
        <p:spPr bwMode="auto">
          <a:xfrm>
            <a:off x="2819400" y="4167188"/>
            <a:ext cx="4257675" cy="701675"/>
          </a:xfrm>
          <a:prstGeom prst="rect">
            <a:avLst/>
          </a:prstGeom>
          <a:noFill/>
          <a:ln w="9525">
            <a:noFill/>
            <a:miter lim="800000"/>
            <a:headEnd/>
            <a:tailEnd/>
          </a:ln>
          <a:effectLst/>
        </p:spPr>
        <p:txBody>
          <a:bodyPr wrap="none">
            <a:spAutoFit/>
          </a:bodyPr>
          <a:lstStyle/>
          <a:p>
            <a:r>
              <a:rPr lang="zh-CN" altLang="en-US" sz="4000">
                <a:solidFill>
                  <a:srgbClr val="800000"/>
                </a:solidFill>
                <a:ea typeface="楷体_GB2312" pitchFamily="49" charset="-122"/>
              </a:rPr>
              <a:t>四、</a:t>
            </a:r>
            <a:r>
              <a:rPr lang="zh-CN" altLang="en-US" sz="4000" b="1">
                <a:solidFill>
                  <a:srgbClr val="800000"/>
                </a:solidFill>
                <a:ea typeface="楷体_GB2312" pitchFamily="49" charset="-122"/>
              </a:rPr>
              <a:t>哈希表的查找</a:t>
            </a:r>
          </a:p>
        </p:txBody>
      </p:sp>
      <p:sp>
        <p:nvSpPr>
          <p:cNvPr id="160777" name="Text Box 9">
            <a:hlinkClick r:id="rId5" action="ppaction://hlinksldjump" highlightClick="1"/>
          </p:cNvPr>
          <p:cNvSpPr txBox="1">
            <a:spLocks noChangeArrowheads="1"/>
          </p:cNvSpPr>
          <p:nvPr/>
        </p:nvSpPr>
        <p:spPr bwMode="auto">
          <a:xfrm>
            <a:off x="3505200" y="4937125"/>
            <a:ext cx="4767263" cy="701675"/>
          </a:xfrm>
          <a:prstGeom prst="rect">
            <a:avLst/>
          </a:prstGeom>
          <a:noFill/>
          <a:ln w="9525">
            <a:noFill/>
            <a:miter lim="800000"/>
            <a:headEnd/>
            <a:tailEnd/>
          </a:ln>
          <a:effectLst/>
        </p:spPr>
        <p:txBody>
          <a:bodyPr wrap="none">
            <a:spAutoFit/>
          </a:bodyPr>
          <a:lstStyle/>
          <a:p>
            <a:r>
              <a:rPr lang="zh-CN" altLang="en-US" sz="4000">
                <a:solidFill>
                  <a:srgbClr val="800000"/>
                </a:solidFill>
                <a:ea typeface="楷体_GB2312" pitchFamily="49" charset="-122"/>
              </a:rPr>
              <a:t>五、</a:t>
            </a:r>
            <a:r>
              <a:rPr lang="zh-CN" altLang="en-US" sz="4000" b="1">
                <a:solidFill>
                  <a:srgbClr val="800000"/>
                </a:solidFill>
                <a:ea typeface="楷体_GB2312" pitchFamily="49" charset="-122"/>
              </a:rPr>
              <a:t>哈希法性能分析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60773"/>
                                        </p:tgtEl>
                                        <p:attrNameLst>
                                          <p:attrName>style.visibility</p:attrName>
                                        </p:attrNameLst>
                                      </p:cBhvr>
                                      <p:to>
                                        <p:strVal val="visible"/>
                                      </p:to>
                                    </p:set>
                                    <p:animEffect transition="in" filter="randombar(vertical)">
                                      <p:cBhvr>
                                        <p:cTn id="7" dur="500"/>
                                        <p:tgtEl>
                                          <p:spTgt spid="160773"/>
                                        </p:tgtEl>
                                      </p:cBhvr>
                                    </p:animEffect>
                                  </p:childTnLst>
                                </p:cTn>
                              </p:par>
                            </p:childTnLst>
                          </p:cTn>
                        </p:par>
                        <p:par>
                          <p:cTn id="8" fill="hold">
                            <p:stCondLst>
                              <p:cond delay="500"/>
                            </p:stCondLst>
                            <p:childTnLst>
                              <p:par>
                                <p:cTn id="9" presetID="14" presetClass="entr" presetSubtype="5" fill="hold" grpId="0" nodeType="afterEffect">
                                  <p:stCondLst>
                                    <p:cond delay="0"/>
                                  </p:stCondLst>
                                  <p:childTnLst>
                                    <p:set>
                                      <p:cBhvr>
                                        <p:cTn id="10" dur="1" fill="hold">
                                          <p:stCondLst>
                                            <p:cond delay="0"/>
                                          </p:stCondLst>
                                        </p:cTn>
                                        <p:tgtEl>
                                          <p:spTgt spid="160774"/>
                                        </p:tgtEl>
                                        <p:attrNameLst>
                                          <p:attrName>style.visibility</p:attrName>
                                        </p:attrNameLst>
                                      </p:cBhvr>
                                      <p:to>
                                        <p:strVal val="visible"/>
                                      </p:to>
                                    </p:set>
                                    <p:animEffect transition="in" filter="randombar(vertical)">
                                      <p:cBhvr>
                                        <p:cTn id="11" dur="500"/>
                                        <p:tgtEl>
                                          <p:spTgt spid="160774"/>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160775"/>
                                        </p:tgtEl>
                                        <p:attrNameLst>
                                          <p:attrName>style.visibility</p:attrName>
                                        </p:attrNameLst>
                                      </p:cBhvr>
                                      <p:to>
                                        <p:strVal val="visible"/>
                                      </p:to>
                                    </p:set>
                                    <p:animEffect transition="in" filter="randombar(vertical)">
                                      <p:cBhvr>
                                        <p:cTn id="15" dur="500"/>
                                        <p:tgtEl>
                                          <p:spTgt spid="160775"/>
                                        </p:tgtEl>
                                      </p:cBhvr>
                                    </p:animEffect>
                                  </p:childTnLst>
                                </p:cTn>
                              </p:par>
                            </p:childTnLst>
                          </p:cTn>
                        </p:par>
                        <p:par>
                          <p:cTn id="16" fill="hold">
                            <p:stCondLst>
                              <p:cond delay="1500"/>
                            </p:stCondLst>
                            <p:childTnLst>
                              <p:par>
                                <p:cTn id="17" presetID="14" presetClass="entr" presetSubtype="5" fill="hold" grpId="0" nodeType="afterEffect">
                                  <p:stCondLst>
                                    <p:cond delay="0"/>
                                  </p:stCondLst>
                                  <p:childTnLst>
                                    <p:set>
                                      <p:cBhvr>
                                        <p:cTn id="18" dur="1" fill="hold">
                                          <p:stCondLst>
                                            <p:cond delay="0"/>
                                          </p:stCondLst>
                                        </p:cTn>
                                        <p:tgtEl>
                                          <p:spTgt spid="160776"/>
                                        </p:tgtEl>
                                        <p:attrNameLst>
                                          <p:attrName>style.visibility</p:attrName>
                                        </p:attrNameLst>
                                      </p:cBhvr>
                                      <p:to>
                                        <p:strVal val="visible"/>
                                      </p:to>
                                    </p:set>
                                    <p:animEffect transition="in" filter="randombar(vertical)">
                                      <p:cBhvr>
                                        <p:cTn id="19" dur="500"/>
                                        <p:tgtEl>
                                          <p:spTgt spid="160776"/>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160777"/>
                                        </p:tgtEl>
                                        <p:attrNameLst>
                                          <p:attrName>style.visibility</p:attrName>
                                        </p:attrNameLst>
                                      </p:cBhvr>
                                      <p:to>
                                        <p:strVal val="visible"/>
                                      </p:to>
                                    </p:set>
                                    <p:animEffect transition="in" filter="randombar(vertical)">
                                      <p:cBhvr>
                                        <p:cTn id="23" dur="500"/>
                                        <p:tgtEl>
                                          <p:spTgt spid="160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autoUpdateAnimBg="0"/>
      <p:bldP spid="160774" grpId="0" autoUpdateAnimBg="0"/>
      <p:bldP spid="160775" grpId="0" autoUpdateAnimBg="0"/>
      <p:bldP spid="160776" grpId="0" autoUpdateAnimBg="0"/>
      <p:bldP spid="160777"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09600" y="381000"/>
            <a:ext cx="7772400" cy="838200"/>
          </a:xfrm>
        </p:spPr>
        <p:txBody>
          <a:bodyPr/>
          <a:lstStyle/>
          <a:p>
            <a:r>
              <a:rPr lang="en-US" altLang="zh-CN">
                <a:solidFill>
                  <a:srgbClr val="800000"/>
                </a:solidFill>
              </a:rPr>
              <a:t>8.4.1  </a:t>
            </a:r>
            <a:r>
              <a:rPr lang="zh-CN" altLang="en-US">
                <a:solidFill>
                  <a:srgbClr val="800000"/>
                </a:solidFill>
              </a:rPr>
              <a:t>哈希表的定义</a:t>
            </a:r>
          </a:p>
        </p:txBody>
      </p:sp>
      <p:sp>
        <p:nvSpPr>
          <p:cNvPr id="161796" name="Text Box 4"/>
          <p:cNvSpPr txBox="1">
            <a:spLocks noChangeArrowheads="1"/>
          </p:cNvSpPr>
          <p:nvPr/>
        </p:nvSpPr>
        <p:spPr bwMode="auto">
          <a:xfrm>
            <a:off x="457200" y="1143000"/>
            <a:ext cx="8534400" cy="3721100"/>
          </a:xfrm>
          <a:prstGeom prst="rect">
            <a:avLst/>
          </a:prstGeom>
          <a:noFill/>
          <a:ln w="9525">
            <a:noFill/>
            <a:miter lim="800000"/>
            <a:headEnd/>
            <a:tailEnd/>
          </a:ln>
          <a:effectLst/>
        </p:spPr>
        <p:txBody>
          <a:bodyPr>
            <a:spAutoFit/>
          </a:bodyPr>
          <a:lstStyle/>
          <a:p>
            <a:pPr>
              <a:lnSpc>
                <a:spcPct val="110000"/>
              </a:lnSpc>
            </a:pPr>
            <a:r>
              <a:rPr lang="zh-CN" altLang="en-US" sz="3600" b="1">
                <a:solidFill>
                  <a:srgbClr val="A50021"/>
                </a:solidFill>
                <a:ea typeface="楷体_GB2312" pitchFamily="49" charset="-122"/>
              </a:rPr>
              <a:t>以上讨论的各种查找表的共同特点为：</a:t>
            </a:r>
          </a:p>
          <a:p>
            <a:pPr>
              <a:lnSpc>
                <a:spcPct val="110000"/>
              </a:lnSpc>
            </a:pPr>
            <a:r>
              <a:rPr lang="zh-CN" altLang="en-US" sz="3600" b="1">
                <a:solidFill>
                  <a:schemeClr val="accent2"/>
                </a:solidFill>
                <a:ea typeface="楷体_GB2312" pitchFamily="49" charset="-122"/>
              </a:rPr>
              <a:t>       </a:t>
            </a:r>
            <a:r>
              <a:rPr lang="zh-CN" altLang="en-US" sz="3600" b="1">
                <a:solidFill>
                  <a:srgbClr val="3333CC"/>
                </a:solidFill>
                <a:ea typeface="楷体_GB2312" pitchFamily="49" charset="-122"/>
              </a:rPr>
              <a:t>记录在表中的位置和它的关键字之间不存在一个确定的关系</a:t>
            </a:r>
            <a:r>
              <a:rPr lang="zh-CN" altLang="en-US" sz="3600" b="1">
                <a:solidFill>
                  <a:srgbClr val="A50021"/>
                </a:solidFill>
                <a:ea typeface="楷体_GB2312" pitchFamily="49" charset="-122"/>
              </a:rPr>
              <a:t>，查找的过程是</a:t>
            </a:r>
            <a:r>
              <a:rPr lang="zh-CN" altLang="en-US" sz="3600" b="1">
                <a:solidFill>
                  <a:srgbClr val="FF030F"/>
                </a:solidFill>
                <a:ea typeface="楷体_GB2312" pitchFamily="49" charset="-122"/>
              </a:rPr>
              <a:t>“基于” 比较</a:t>
            </a:r>
            <a:r>
              <a:rPr lang="zh-CN" altLang="en-US" sz="3600" b="1">
                <a:solidFill>
                  <a:srgbClr val="A50021"/>
                </a:solidFill>
                <a:ea typeface="楷体_GB2312" pitchFamily="49" charset="-122"/>
              </a:rPr>
              <a:t>。查找的效率取决于和给定值进行</a:t>
            </a:r>
            <a:r>
              <a:rPr lang="zh-CN" altLang="en-US" sz="3600" b="1">
                <a:solidFill>
                  <a:srgbClr val="FF030F"/>
                </a:solidFill>
                <a:ea typeface="楷体_GB2312" pitchFamily="49" charset="-122"/>
              </a:rPr>
              <a:t>比较的次数</a:t>
            </a:r>
            <a:r>
              <a:rPr lang="en-US" altLang="zh-CN" sz="3600" b="1">
                <a:solidFill>
                  <a:srgbClr val="A50021"/>
                </a:solidFill>
                <a:ea typeface="楷体_GB2312" pitchFamily="49" charset="-122"/>
              </a:rPr>
              <a:t>, </a:t>
            </a:r>
            <a:r>
              <a:rPr lang="zh-CN" altLang="en-US" sz="3600" b="1">
                <a:solidFill>
                  <a:srgbClr val="A50021"/>
                </a:solidFill>
                <a:ea typeface="楷体_GB2312" pitchFamily="49" charset="-122"/>
              </a:rPr>
              <a:t>这类方法的平均查找长度为</a:t>
            </a:r>
            <a:r>
              <a:rPr lang="en-US" altLang="zh-CN" sz="3600" b="1">
                <a:solidFill>
                  <a:srgbClr val="A50021"/>
                </a:solidFill>
                <a:ea typeface="楷体_GB2312" pitchFamily="49" charset="-122"/>
              </a:rPr>
              <a:t>O(logn)---O(n)</a:t>
            </a:r>
            <a:r>
              <a:rPr lang="zh-CN" altLang="en-US" sz="3600" b="1">
                <a:solidFill>
                  <a:srgbClr val="A50021"/>
                </a:solidFill>
                <a:ea typeface="楷体_GB2312" pitchFamily="49" charset="-122"/>
              </a:rPr>
              <a:t>。</a:t>
            </a:r>
          </a:p>
        </p:txBody>
      </p:sp>
      <p:sp>
        <p:nvSpPr>
          <p:cNvPr id="161798" name="Rectangle 6"/>
          <p:cNvSpPr>
            <a:spLocks noChangeArrowheads="1"/>
          </p:cNvSpPr>
          <p:nvPr/>
        </p:nvSpPr>
        <p:spPr bwMode="auto">
          <a:xfrm>
            <a:off x="838200" y="4800600"/>
            <a:ext cx="7799388" cy="779463"/>
          </a:xfrm>
          <a:prstGeom prst="rect">
            <a:avLst/>
          </a:prstGeom>
          <a:noFill/>
          <a:ln w="9525">
            <a:noFill/>
            <a:miter lim="800000"/>
            <a:headEnd/>
            <a:tailEnd/>
          </a:ln>
          <a:effectLst/>
        </p:spPr>
        <p:txBody>
          <a:bodyPr wrap="none">
            <a:spAutoFit/>
          </a:bodyPr>
          <a:lstStyle/>
          <a:p>
            <a:pPr>
              <a:lnSpc>
                <a:spcPct val="125000"/>
              </a:lnSpc>
            </a:pPr>
            <a:r>
              <a:rPr lang="zh-CN" altLang="en-US" sz="3600" b="1">
                <a:solidFill>
                  <a:srgbClr val="0000FF"/>
                </a:solidFill>
                <a:ea typeface="楷体_GB2312" pitchFamily="49" charset="-122"/>
              </a:rPr>
              <a:t>对频繁使用的查找表</a:t>
            </a:r>
            <a:r>
              <a:rPr lang="en-US" altLang="zh-CN" sz="3600" b="1">
                <a:solidFill>
                  <a:srgbClr val="0000FF"/>
                </a:solidFill>
                <a:ea typeface="楷体_GB2312" pitchFamily="49" charset="-122"/>
              </a:rPr>
              <a:t>,</a:t>
            </a:r>
            <a:r>
              <a:rPr lang="zh-CN" altLang="en-US" sz="3600" b="1">
                <a:solidFill>
                  <a:srgbClr val="0000FF"/>
                </a:solidFill>
                <a:ea typeface="楷体_GB2312" pitchFamily="49" charset="-122"/>
              </a:rPr>
              <a:t>希望 </a:t>
            </a:r>
            <a:r>
              <a:rPr lang="en-US" altLang="zh-CN" sz="3600" b="1">
                <a:solidFill>
                  <a:srgbClr val="A50021"/>
                </a:solidFill>
                <a:ea typeface="楷体_GB2312" pitchFamily="49" charset="-122"/>
              </a:rPr>
              <a:t>ASL---</a:t>
            </a:r>
            <a:r>
              <a:rPr lang="en-US" altLang="zh-CN" b="1">
                <a:solidFill>
                  <a:srgbClr val="A50021"/>
                </a:solidFill>
                <a:ea typeface="楷体_GB2312" pitchFamily="49" charset="-122"/>
              </a:rPr>
              <a:t>〉</a:t>
            </a:r>
            <a:r>
              <a:rPr lang="en-US" altLang="zh-CN" sz="3600" b="1">
                <a:solidFill>
                  <a:srgbClr val="A50021"/>
                </a:solidFill>
                <a:ea typeface="楷体_GB2312" pitchFamily="49" charset="-122"/>
              </a:rPr>
              <a:t>0</a:t>
            </a:r>
            <a:r>
              <a:rPr lang="zh-CN" altLang="en-US" sz="3600" b="1">
                <a:solidFill>
                  <a:srgbClr val="0000FF"/>
                </a:solidFill>
                <a:ea typeface="楷体_GB2312" pitchFamily="49" charset="-122"/>
              </a:rPr>
              <a:t>。</a:t>
            </a:r>
          </a:p>
        </p:txBody>
      </p:sp>
      <p:sp>
        <p:nvSpPr>
          <p:cNvPr id="161799" name="Rectangle 7"/>
          <p:cNvSpPr>
            <a:spLocks noChangeArrowheads="1"/>
          </p:cNvSpPr>
          <p:nvPr/>
        </p:nvSpPr>
        <p:spPr bwMode="auto">
          <a:xfrm>
            <a:off x="762000" y="5549900"/>
            <a:ext cx="2732088" cy="762000"/>
          </a:xfrm>
          <a:prstGeom prst="rect">
            <a:avLst/>
          </a:prstGeom>
          <a:noFill/>
          <a:ln w="9525">
            <a:noFill/>
            <a:miter lim="800000"/>
            <a:headEnd/>
            <a:tailEnd/>
          </a:ln>
          <a:effectLst/>
        </p:spPr>
        <p:txBody>
          <a:bodyPr wrap="none">
            <a:spAutoFit/>
          </a:bodyPr>
          <a:lstStyle/>
          <a:p>
            <a:pPr>
              <a:lnSpc>
                <a:spcPct val="110000"/>
              </a:lnSpc>
            </a:pPr>
            <a:r>
              <a:rPr lang="zh-CN" altLang="en-US" sz="4000" b="1">
                <a:solidFill>
                  <a:srgbClr val="A50021"/>
                </a:solidFill>
                <a:ea typeface="楷体_GB2312" pitchFamily="49" charset="-122"/>
              </a:rPr>
              <a:t>能否做到？</a:t>
            </a:r>
          </a:p>
        </p:txBody>
      </p:sp>
      <p:sp>
        <p:nvSpPr>
          <p:cNvPr id="161800" name="Rectangle 8"/>
          <p:cNvSpPr>
            <a:spLocks noChangeArrowheads="1"/>
          </p:cNvSpPr>
          <p:nvPr/>
        </p:nvSpPr>
        <p:spPr bwMode="auto">
          <a:xfrm>
            <a:off x="3886200" y="5410200"/>
            <a:ext cx="1203325" cy="854075"/>
          </a:xfrm>
          <a:prstGeom prst="rect">
            <a:avLst/>
          </a:prstGeom>
          <a:noFill/>
          <a:ln w="9525">
            <a:noFill/>
            <a:miter lim="800000"/>
            <a:headEnd/>
            <a:tailEnd/>
          </a:ln>
          <a:effectLst/>
        </p:spPr>
        <p:txBody>
          <a:bodyPr wrap="none">
            <a:spAutoFit/>
          </a:bodyPr>
          <a:lstStyle/>
          <a:p>
            <a:pPr>
              <a:lnSpc>
                <a:spcPct val="125000"/>
              </a:lnSpc>
            </a:pPr>
            <a:r>
              <a:rPr lang="zh-CN" altLang="en-US" sz="4000" b="1">
                <a:solidFill>
                  <a:srgbClr val="FF0000"/>
                </a:solidFill>
                <a:ea typeface="楷体_GB2312" pitchFamily="49" charset="-122"/>
              </a:rPr>
              <a:t>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796"/>
                                        </p:tgtEl>
                                        <p:attrNameLst>
                                          <p:attrName>style.visibility</p:attrName>
                                        </p:attrNameLst>
                                      </p:cBhvr>
                                      <p:to>
                                        <p:strVal val="visible"/>
                                      </p:to>
                                    </p:set>
                                    <p:animEffect transition="in" filter="wipe(left)">
                                      <p:cBhvr>
                                        <p:cTn id="7" dur="500"/>
                                        <p:tgtEl>
                                          <p:spTgt spid="1617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1798"/>
                                        </p:tgtEl>
                                        <p:attrNameLst>
                                          <p:attrName>style.visibility</p:attrName>
                                        </p:attrNameLst>
                                      </p:cBhvr>
                                      <p:to>
                                        <p:strVal val="visible"/>
                                      </p:to>
                                    </p:set>
                                    <p:anim calcmode="lin" valueType="num">
                                      <p:cBhvr additive="base">
                                        <p:cTn id="12" dur="500" fill="hold"/>
                                        <p:tgtEl>
                                          <p:spTgt spid="161798"/>
                                        </p:tgtEl>
                                        <p:attrNameLst>
                                          <p:attrName>ppt_x</p:attrName>
                                        </p:attrNameLst>
                                      </p:cBhvr>
                                      <p:tavLst>
                                        <p:tav tm="0">
                                          <p:val>
                                            <p:strVal val="0-#ppt_w/2"/>
                                          </p:val>
                                        </p:tav>
                                        <p:tav tm="100000">
                                          <p:val>
                                            <p:strVal val="#ppt_x"/>
                                          </p:val>
                                        </p:tav>
                                      </p:tavLst>
                                    </p:anim>
                                    <p:anim calcmode="lin" valueType="num">
                                      <p:cBhvr additive="base">
                                        <p:cTn id="13" dur="500" fill="hold"/>
                                        <p:tgtEl>
                                          <p:spTgt spid="16179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3" fill="hold" grpId="0" nodeType="clickEffect">
                                  <p:stCondLst>
                                    <p:cond delay="0"/>
                                  </p:stCondLst>
                                  <p:childTnLst>
                                    <p:set>
                                      <p:cBhvr>
                                        <p:cTn id="17" dur="1" fill="hold">
                                          <p:stCondLst>
                                            <p:cond delay="0"/>
                                          </p:stCondLst>
                                        </p:cTn>
                                        <p:tgtEl>
                                          <p:spTgt spid="161799"/>
                                        </p:tgtEl>
                                        <p:attrNameLst>
                                          <p:attrName>style.visibility</p:attrName>
                                        </p:attrNameLst>
                                      </p:cBhvr>
                                      <p:to>
                                        <p:strVal val="visible"/>
                                      </p:to>
                                    </p:set>
                                    <p:anim calcmode="lin" valueType="num">
                                      <p:cBhvr additive="base">
                                        <p:cTn id="18" dur="500" fill="hold"/>
                                        <p:tgtEl>
                                          <p:spTgt spid="161799"/>
                                        </p:tgtEl>
                                        <p:attrNameLst>
                                          <p:attrName>ppt_x</p:attrName>
                                        </p:attrNameLst>
                                      </p:cBhvr>
                                      <p:tavLst>
                                        <p:tav tm="0">
                                          <p:val>
                                            <p:strVal val="1+#ppt_w/2"/>
                                          </p:val>
                                        </p:tav>
                                        <p:tav tm="100000">
                                          <p:val>
                                            <p:strVal val="#ppt_x"/>
                                          </p:val>
                                        </p:tav>
                                      </p:tavLst>
                                    </p:anim>
                                    <p:anim calcmode="lin" valueType="num">
                                      <p:cBhvr additive="base">
                                        <p:cTn id="19" dur="500" fill="hold"/>
                                        <p:tgtEl>
                                          <p:spTgt spid="161799"/>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grpId="0" nodeType="clickEffect">
                                  <p:stCondLst>
                                    <p:cond delay="0"/>
                                  </p:stCondLst>
                                  <p:childTnLst>
                                    <p:set>
                                      <p:cBhvr>
                                        <p:cTn id="23" dur="1" fill="hold">
                                          <p:stCondLst>
                                            <p:cond delay="0"/>
                                          </p:stCondLst>
                                        </p:cTn>
                                        <p:tgtEl>
                                          <p:spTgt spid="161800"/>
                                        </p:tgtEl>
                                        <p:attrNameLst>
                                          <p:attrName>style.visibility</p:attrName>
                                        </p:attrNameLst>
                                      </p:cBhvr>
                                      <p:to>
                                        <p:strVal val="visible"/>
                                      </p:to>
                                    </p:set>
                                    <p:anim calcmode="lin" valueType="num">
                                      <p:cBhvr additive="base">
                                        <p:cTn id="24" dur="500" fill="hold"/>
                                        <p:tgtEl>
                                          <p:spTgt spid="161800"/>
                                        </p:tgtEl>
                                        <p:attrNameLst>
                                          <p:attrName>ppt_x</p:attrName>
                                        </p:attrNameLst>
                                      </p:cBhvr>
                                      <p:tavLst>
                                        <p:tav tm="0">
                                          <p:val>
                                            <p:strVal val="1+#ppt_w/2"/>
                                          </p:val>
                                        </p:tav>
                                        <p:tav tm="100000">
                                          <p:val>
                                            <p:strVal val="#ppt_x"/>
                                          </p:val>
                                        </p:tav>
                                      </p:tavLst>
                                    </p:anim>
                                    <p:anim calcmode="lin" valueType="num">
                                      <p:cBhvr additive="base">
                                        <p:cTn id="25" dur="500" fill="hold"/>
                                        <p:tgtEl>
                                          <p:spTgt spid="16180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utoUpdateAnimBg="0"/>
      <p:bldP spid="161798" grpId="0" autoUpdateAnimBg="0"/>
      <p:bldP spid="161799" grpId="0" autoUpdateAnimBg="0"/>
      <p:bldP spid="161800"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Text Box 4"/>
          <p:cNvSpPr txBox="1">
            <a:spLocks noChangeArrowheads="1"/>
          </p:cNvSpPr>
          <p:nvPr/>
        </p:nvSpPr>
        <p:spPr bwMode="auto">
          <a:xfrm>
            <a:off x="1143000" y="2641600"/>
            <a:ext cx="7162800" cy="701675"/>
          </a:xfrm>
          <a:prstGeom prst="rect">
            <a:avLst/>
          </a:prstGeom>
          <a:noFill/>
          <a:ln w="9525">
            <a:noFill/>
            <a:miter lim="800000"/>
            <a:headEnd/>
            <a:tailEnd/>
          </a:ln>
          <a:effectLst/>
        </p:spPr>
        <p:txBody>
          <a:bodyPr>
            <a:spAutoFit/>
          </a:bodyPr>
          <a:lstStyle/>
          <a:p>
            <a:pPr>
              <a:lnSpc>
                <a:spcPct val="125000"/>
              </a:lnSpc>
            </a:pPr>
            <a:r>
              <a:rPr lang="zh-CN" altLang="en-US" sz="3200" b="1">
                <a:solidFill>
                  <a:srgbClr val="A50021"/>
                </a:solidFill>
                <a:ea typeface="楷体_GB2312" pitchFamily="49" charset="-122"/>
              </a:rPr>
              <a:t>若</a:t>
            </a:r>
            <a:r>
              <a:rPr lang="zh-CN" altLang="en-US" sz="3200" b="1">
                <a:solidFill>
                  <a:srgbClr val="FF0000"/>
                </a:solidFill>
                <a:ea typeface="楷体_GB2312" pitchFamily="49" charset="-122"/>
              </a:rPr>
              <a:t>以下标为</a:t>
            </a:r>
            <a:r>
              <a:rPr lang="en-US" altLang="zh-CN" sz="3200" b="1">
                <a:solidFill>
                  <a:srgbClr val="FF0000"/>
                </a:solidFill>
                <a:ea typeface="楷体_GB2312" pitchFamily="49" charset="-122"/>
              </a:rPr>
              <a:t>000 ~ 999 </a:t>
            </a:r>
            <a:r>
              <a:rPr lang="zh-CN" altLang="en-US" sz="3200" b="1">
                <a:solidFill>
                  <a:srgbClr val="FF0000"/>
                </a:solidFill>
                <a:ea typeface="楷体_GB2312" pitchFamily="49" charset="-122"/>
              </a:rPr>
              <a:t>的顺序表</a:t>
            </a:r>
            <a:r>
              <a:rPr lang="zh-CN" altLang="en-US" sz="3200" b="1">
                <a:solidFill>
                  <a:srgbClr val="A50021"/>
                </a:solidFill>
                <a:ea typeface="楷体_GB2312" pitchFamily="49" charset="-122"/>
              </a:rPr>
              <a:t>表示之。</a:t>
            </a:r>
            <a:endParaRPr lang="zh-CN" altLang="en-US" sz="3200" b="1"/>
          </a:p>
        </p:txBody>
      </p:sp>
      <p:sp>
        <p:nvSpPr>
          <p:cNvPr id="169989" name="Text Box 5"/>
          <p:cNvSpPr txBox="1">
            <a:spLocks noChangeArrowheads="1"/>
          </p:cNvSpPr>
          <p:nvPr/>
        </p:nvSpPr>
        <p:spPr bwMode="auto">
          <a:xfrm>
            <a:off x="457200" y="447675"/>
            <a:ext cx="8229600" cy="2311400"/>
          </a:xfrm>
          <a:prstGeom prst="rect">
            <a:avLst/>
          </a:prstGeom>
          <a:noFill/>
          <a:ln w="9525">
            <a:noFill/>
            <a:miter lim="800000"/>
            <a:headEnd/>
            <a:tailEnd/>
          </a:ln>
          <a:effectLst/>
        </p:spPr>
        <p:txBody>
          <a:bodyPr>
            <a:spAutoFit/>
          </a:bodyPr>
          <a:lstStyle/>
          <a:p>
            <a:pPr>
              <a:lnSpc>
                <a:spcPct val="140000"/>
              </a:lnSpc>
            </a:pPr>
            <a:r>
              <a:rPr lang="zh-CN" altLang="en-US" sz="4000" b="1">
                <a:solidFill>
                  <a:srgbClr val="CC0000"/>
                </a:solidFill>
                <a:ea typeface="隶书" pitchFamily="49" charset="-122"/>
              </a:rPr>
              <a:t>如：</a:t>
            </a:r>
            <a:r>
              <a:rPr lang="zh-CN" altLang="en-US" sz="3200" b="1">
                <a:solidFill>
                  <a:srgbClr val="277D33"/>
                </a:solidFill>
                <a:ea typeface="楷体_GB2312" pitchFamily="49" charset="-122"/>
              </a:rPr>
              <a:t>为招收的 </a:t>
            </a:r>
            <a:r>
              <a:rPr lang="en-US" altLang="zh-CN" sz="3200" b="1">
                <a:solidFill>
                  <a:srgbClr val="277D33"/>
                </a:solidFill>
                <a:ea typeface="楷体_GB2312" pitchFamily="49" charset="-122"/>
              </a:rPr>
              <a:t>1000 </a:t>
            </a:r>
            <a:r>
              <a:rPr lang="zh-CN" altLang="en-US" sz="3200" b="1">
                <a:solidFill>
                  <a:srgbClr val="277D33"/>
                </a:solidFill>
                <a:ea typeface="楷体_GB2312" pitchFamily="49" charset="-122"/>
              </a:rPr>
              <a:t>名新生建立一张查找表</a:t>
            </a:r>
            <a:r>
              <a:rPr lang="en-US" altLang="zh-CN" sz="3200" b="1">
                <a:solidFill>
                  <a:srgbClr val="277D33"/>
                </a:solidFill>
                <a:ea typeface="楷体_GB2312" pitchFamily="49" charset="-122"/>
              </a:rPr>
              <a:t>,</a:t>
            </a:r>
          </a:p>
          <a:p>
            <a:pPr>
              <a:lnSpc>
                <a:spcPct val="140000"/>
              </a:lnSpc>
            </a:pPr>
            <a:r>
              <a:rPr lang="en-US" altLang="zh-CN" sz="3200" b="1">
                <a:solidFill>
                  <a:srgbClr val="277D33"/>
                </a:solidFill>
                <a:ea typeface="楷体_GB2312" pitchFamily="49" charset="-122"/>
              </a:rPr>
              <a:t> </a:t>
            </a:r>
            <a:r>
              <a:rPr lang="zh-CN" altLang="en-US" sz="3200" b="1">
                <a:solidFill>
                  <a:srgbClr val="277D33"/>
                </a:solidFill>
                <a:ea typeface="楷体_GB2312" pitchFamily="49" charset="-122"/>
              </a:rPr>
              <a:t>其关键字为学号</a:t>
            </a:r>
            <a:r>
              <a:rPr lang="en-US" altLang="zh-CN" sz="3200" b="1">
                <a:solidFill>
                  <a:srgbClr val="277D33"/>
                </a:solidFill>
                <a:ea typeface="楷体_GB2312" pitchFamily="49" charset="-122"/>
              </a:rPr>
              <a:t>,</a:t>
            </a:r>
            <a:r>
              <a:rPr lang="zh-CN" altLang="en-US" sz="3200" b="1">
                <a:solidFill>
                  <a:srgbClr val="277D33"/>
                </a:solidFill>
                <a:ea typeface="楷体_GB2312" pitchFamily="49" charset="-122"/>
              </a:rPr>
              <a:t>其值的范围为</a:t>
            </a:r>
            <a:r>
              <a:rPr lang="en-US" altLang="zh-CN" sz="3200" b="1">
                <a:solidFill>
                  <a:srgbClr val="277D33"/>
                </a:solidFill>
                <a:ea typeface="楷体_GB2312" pitchFamily="49" charset="-122"/>
              </a:rPr>
              <a:t>xx000~xx999 </a:t>
            </a:r>
          </a:p>
          <a:p>
            <a:pPr>
              <a:lnSpc>
                <a:spcPct val="140000"/>
              </a:lnSpc>
            </a:pPr>
            <a:r>
              <a:rPr lang="en-US" altLang="zh-CN" sz="3200" b="1">
                <a:solidFill>
                  <a:srgbClr val="277D33"/>
                </a:solidFill>
                <a:ea typeface="楷体_GB2312" pitchFamily="49" charset="-122"/>
              </a:rPr>
              <a:t> (</a:t>
            </a:r>
            <a:r>
              <a:rPr lang="zh-CN" altLang="en-US" sz="3200" b="1">
                <a:solidFill>
                  <a:srgbClr val="277D33"/>
                </a:solidFill>
                <a:ea typeface="楷体_GB2312" pitchFamily="49" charset="-122"/>
              </a:rPr>
              <a:t>前两位为年份</a:t>
            </a:r>
            <a:r>
              <a:rPr lang="en-US" altLang="zh-CN" sz="3200" b="1">
                <a:solidFill>
                  <a:srgbClr val="277D33"/>
                </a:solidFill>
                <a:ea typeface="楷体_GB2312" pitchFamily="49" charset="-122"/>
              </a:rPr>
              <a:t>)</a:t>
            </a:r>
            <a:r>
              <a:rPr lang="zh-CN" altLang="en-US" sz="3200" b="1">
                <a:solidFill>
                  <a:srgbClr val="277D33"/>
                </a:solidFill>
                <a:ea typeface="楷体_GB2312" pitchFamily="49" charset="-122"/>
              </a:rPr>
              <a:t>。</a:t>
            </a:r>
          </a:p>
        </p:txBody>
      </p:sp>
      <p:sp>
        <p:nvSpPr>
          <p:cNvPr id="169990" name="Rectangle 6"/>
          <p:cNvSpPr>
            <a:spLocks noChangeArrowheads="1"/>
          </p:cNvSpPr>
          <p:nvPr/>
        </p:nvSpPr>
        <p:spPr bwMode="auto">
          <a:xfrm>
            <a:off x="381000" y="3267075"/>
            <a:ext cx="8153400" cy="1844675"/>
          </a:xfrm>
          <a:prstGeom prst="rect">
            <a:avLst/>
          </a:prstGeom>
          <a:noFill/>
          <a:ln w="9525">
            <a:noFill/>
            <a:miter lim="800000"/>
            <a:headEnd/>
            <a:tailEnd/>
          </a:ln>
          <a:effectLst/>
        </p:spPr>
        <p:txBody>
          <a:bodyPr>
            <a:spAutoFit/>
          </a:bodyPr>
          <a:lstStyle/>
          <a:p>
            <a:pPr>
              <a:lnSpc>
                <a:spcPct val="120000"/>
              </a:lnSpc>
            </a:pP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则查找过程可以简单进行：取给定学号的后三位，</a:t>
            </a:r>
            <a:r>
              <a:rPr lang="zh-CN" altLang="en-US" sz="3200" b="1">
                <a:solidFill>
                  <a:srgbClr val="0000FF"/>
                </a:solidFill>
                <a:ea typeface="楷体_GB2312" pitchFamily="49" charset="-122"/>
              </a:rPr>
              <a:t>不需要经过比较便可直接从顺序表中找到待查关键字。</a:t>
            </a:r>
          </a:p>
        </p:txBody>
      </p:sp>
      <p:sp>
        <p:nvSpPr>
          <p:cNvPr id="169991" name="Rectangle 7"/>
          <p:cNvSpPr>
            <a:spLocks noChangeArrowheads="1"/>
          </p:cNvSpPr>
          <p:nvPr/>
        </p:nvSpPr>
        <p:spPr bwMode="auto">
          <a:xfrm>
            <a:off x="381000" y="5095875"/>
            <a:ext cx="8153400" cy="1457325"/>
          </a:xfrm>
          <a:prstGeom prst="rect">
            <a:avLst/>
          </a:prstGeom>
          <a:noFill/>
          <a:ln w="9525">
            <a:noFill/>
            <a:miter lim="800000"/>
            <a:headEnd/>
            <a:tailEnd/>
          </a:ln>
          <a:effectLst/>
        </p:spPr>
        <p:txBody>
          <a:bodyPr>
            <a:spAutoFit/>
          </a:bodyPr>
          <a:lstStyle/>
          <a:p>
            <a:pPr>
              <a:lnSpc>
                <a:spcPct val="140000"/>
              </a:lnSpc>
            </a:pPr>
            <a:r>
              <a:rPr lang="en-US" altLang="zh-CN" sz="3200" b="1">
                <a:solidFill>
                  <a:schemeClr val="accent2"/>
                </a:solidFill>
                <a:ea typeface="楷体_GB2312" pitchFamily="49" charset="-122"/>
              </a:rPr>
              <a:t> </a:t>
            </a:r>
            <a:r>
              <a:rPr lang="zh-CN" altLang="en-US" sz="3200" b="1">
                <a:solidFill>
                  <a:srgbClr val="277D33"/>
                </a:solidFill>
                <a:ea typeface="楷体_GB2312" pitchFamily="49" charset="-122"/>
              </a:rPr>
              <a:t>另例：</a:t>
            </a:r>
            <a:r>
              <a:rPr lang="en-US" altLang="zh-CN" sz="3200" b="1">
                <a:solidFill>
                  <a:srgbClr val="277D33"/>
                </a:solidFill>
                <a:ea typeface="楷体_GB2312" pitchFamily="49" charset="-122"/>
              </a:rPr>
              <a:t>1</a:t>
            </a:r>
            <a:r>
              <a:rPr lang="zh-CN" altLang="en-US" sz="3200" b="1">
                <a:solidFill>
                  <a:srgbClr val="277D33"/>
                </a:solidFill>
                <a:ea typeface="楷体_GB2312" pitchFamily="49" charset="-122"/>
              </a:rPr>
              <a:t>、各年龄人口信息统计表；</a:t>
            </a:r>
          </a:p>
          <a:p>
            <a:pPr>
              <a:lnSpc>
                <a:spcPct val="140000"/>
              </a:lnSpc>
            </a:pPr>
            <a:r>
              <a:rPr lang="zh-CN" altLang="en-US" sz="3200" b="1">
                <a:solidFill>
                  <a:srgbClr val="277D33"/>
                </a:solidFill>
                <a:ea typeface="楷体_GB2312" pitchFamily="49" charset="-122"/>
              </a:rPr>
              <a:t>              </a:t>
            </a:r>
            <a:r>
              <a:rPr lang="en-US" altLang="zh-CN" sz="3200" b="1">
                <a:solidFill>
                  <a:srgbClr val="277D33"/>
                </a:solidFill>
                <a:ea typeface="楷体_GB2312" pitchFamily="49" charset="-122"/>
              </a:rPr>
              <a:t>2</a:t>
            </a:r>
            <a:r>
              <a:rPr lang="zh-CN" altLang="en-US" sz="3200" b="1">
                <a:solidFill>
                  <a:srgbClr val="277D33"/>
                </a:solidFill>
                <a:ea typeface="楷体_GB2312" pitchFamily="49" charset="-122"/>
              </a:rPr>
              <a:t>、解放后各年国民经济信息统计表。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69989"/>
                                        </p:tgtEl>
                                        <p:attrNameLst>
                                          <p:attrName>style.visibility</p:attrName>
                                        </p:attrNameLst>
                                      </p:cBhvr>
                                      <p:to>
                                        <p:strVal val="visible"/>
                                      </p:to>
                                    </p:set>
                                    <p:animEffect transition="in" filter="strips(downRight)">
                                      <p:cBhvr>
                                        <p:cTn id="7" dur="500"/>
                                        <p:tgtEl>
                                          <p:spTgt spid="16998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9988"/>
                                        </p:tgtEl>
                                        <p:attrNameLst>
                                          <p:attrName>style.visibility</p:attrName>
                                        </p:attrNameLst>
                                      </p:cBhvr>
                                      <p:to>
                                        <p:strVal val="visible"/>
                                      </p:to>
                                    </p:set>
                                    <p:animEffect transition="in" filter="strips(downRight)">
                                      <p:cBhvr>
                                        <p:cTn id="12" dur="500"/>
                                        <p:tgtEl>
                                          <p:spTgt spid="16998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9990"/>
                                        </p:tgtEl>
                                        <p:attrNameLst>
                                          <p:attrName>style.visibility</p:attrName>
                                        </p:attrNameLst>
                                      </p:cBhvr>
                                      <p:to>
                                        <p:strVal val="visible"/>
                                      </p:to>
                                    </p:set>
                                    <p:animEffect transition="in" filter="strips(downRight)">
                                      <p:cBhvr>
                                        <p:cTn id="17" dur="500"/>
                                        <p:tgtEl>
                                          <p:spTgt spid="16999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69991"/>
                                        </p:tgtEl>
                                        <p:attrNameLst>
                                          <p:attrName>style.visibility</p:attrName>
                                        </p:attrNameLst>
                                      </p:cBhvr>
                                      <p:to>
                                        <p:strVal val="visible"/>
                                      </p:to>
                                    </p:set>
                                    <p:anim calcmode="lin" valueType="num">
                                      <p:cBhvr additive="base">
                                        <p:cTn id="22" dur="500" fill="hold"/>
                                        <p:tgtEl>
                                          <p:spTgt spid="169991"/>
                                        </p:tgtEl>
                                        <p:attrNameLst>
                                          <p:attrName>ppt_x</p:attrName>
                                        </p:attrNameLst>
                                      </p:cBhvr>
                                      <p:tavLst>
                                        <p:tav tm="0">
                                          <p:val>
                                            <p:strVal val="0-#ppt_w/2"/>
                                          </p:val>
                                        </p:tav>
                                        <p:tav tm="100000">
                                          <p:val>
                                            <p:strVal val="#ppt_x"/>
                                          </p:val>
                                        </p:tav>
                                      </p:tavLst>
                                    </p:anim>
                                    <p:anim calcmode="lin" valueType="num">
                                      <p:cBhvr additive="base">
                                        <p:cTn id="23" dur="500" fill="hold"/>
                                        <p:tgtEl>
                                          <p:spTgt spid="1699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utoUpdateAnimBg="0"/>
      <p:bldP spid="169989" grpId="0" autoUpdateAnimBg="0"/>
      <p:bldP spid="169990" grpId="0" autoUpdateAnimBg="0"/>
      <p:bldP spid="169991"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57200" y="838200"/>
            <a:ext cx="7772400" cy="838200"/>
          </a:xfrm>
        </p:spPr>
        <p:txBody>
          <a:bodyPr/>
          <a:lstStyle/>
          <a:p>
            <a:r>
              <a:rPr lang="zh-CN" altLang="en-US" sz="3600">
                <a:solidFill>
                  <a:srgbClr val="0000FF"/>
                </a:solidFill>
              </a:rPr>
              <a:t>上述几例的特点为：</a:t>
            </a:r>
          </a:p>
        </p:txBody>
      </p:sp>
      <p:sp>
        <p:nvSpPr>
          <p:cNvPr id="171012" name="Text Box 4"/>
          <p:cNvSpPr txBox="1">
            <a:spLocks noChangeArrowheads="1"/>
          </p:cNvSpPr>
          <p:nvPr/>
        </p:nvSpPr>
        <p:spPr bwMode="auto">
          <a:xfrm>
            <a:off x="228600" y="2057400"/>
            <a:ext cx="8686800" cy="3386138"/>
          </a:xfrm>
          <a:prstGeom prst="rect">
            <a:avLst/>
          </a:prstGeom>
          <a:noFill/>
          <a:ln w="9525">
            <a:noFill/>
            <a:miter lim="800000"/>
            <a:headEnd/>
            <a:tailEnd/>
          </a:ln>
          <a:effectLst/>
        </p:spPr>
        <p:txBody>
          <a:bodyPr>
            <a:spAutoFit/>
          </a:bodyPr>
          <a:lstStyle/>
          <a:p>
            <a:pPr>
              <a:lnSpc>
                <a:spcPct val="120000"/>
              </a:lnSpc>
            </a:pPr>
            <a:r>
              <a:rPr lang="en-US" altLang="zh-CN" sz="3600" b="1">
                <a:solidFill>
                  <a:srgbClr val="0000FF"/>
                </a:solidFill>
                <a:ea typeface="楷体_GB2312" pitchFamily="49" charset="-122"/>
              </a:rPr>
              <a:t>        </a:t>
            </a:r>
            <a:r>
              <a:rPr lang="zh-CN" altLang="en-US" sz="3600" b="1">
                <a:solidFill>
                  <a:srgbClr val="0000FF"/>
                </a:solidFill>
                <a:ea typeface="楷体_GB2312" pitchFamily="49" charset="-122"/>
              </a:rPr>
              <a:t>记录在表中的</a:t>
            </a:r>
            <a:r>
              <a:rPr lang="zh-CN" altLang="en-US" sz="3600" b="1">
                <a:solidFill>
                  <a:srgbClr val="A50021"/>
                </a:solidFill>
                <a:ea typeface="楷体_GB2312" pitchFamily="49" charset="-122"/>
              </a:rPr>
              <a:t>位置</a:t>
            </a:r>
            <a:r>
              <a:rPr lang="zh-CN" altLang="en-US" sz="3600" b="1">
                <a:solidFill>
                  <a:srgbClr val="6666FF"/>
                </a:solidFill>
                <a:ea typeface="楷体_GB2312" pitchFamily="49" charset="-122"/>
              </a:rPr>
              <a:t>与</a:t>
            </a:r>
            <a:r>
              <a:rPr lang="zh-CN" altLang="en-US" sz="3600" b="1">
                <a:solidFill>
                  <a:srgbClr val="A50021"/>
                </a:solidFill>
                <a:ea typeface="楷体_GB2312" pitchFamily="49" charset="-122"/>
              </a:rPr>
              <a:t>其关键字之间</a:t>
            </a:r>
            <a:r>
              <a:rPr lang="zh-CN" altLang="en-US" sz="3600" b="1">
                <a:solidFill>
                  <a:srgbClr val="0000FF"/>
                </a:solidFill>
                <a:ea typeface="楷体_GB2312" pitchFamily="49" charset="-122"/>
              </a:rPr>
              <a:t>存在一种</a:t>
            </a:r>
            <a:r>
              <a:rPr lang="zh-CN" altLang="en-US" sz="3600" b="1">
                <a:solidFill>
                  <a:srgbClr val="A50021"/>
                </a:solidFill>
                <a:ea typeface="楷体_GB2312" pitchFamily="49" charset="-122"/>
              </a:rPr>
              <a:t>确定的对应关系</a:t>
            </a:r>
            <a:r>
              <a:rPr lang="en-US" altLang="zh-CN" sz="3600" b="1">
                <a:solidFill>
                  <a:srgbClr val="0000FF"/>
                </a:solidFill>
                <a:ea typeface="楷体_GB2312" pitchFamily="49" charset="-122"/>
              </a:rPr>
              <a:t>,   </a:t>
            </a:r>
            <a:r>
              <a:rPr lang="zh-CN" altLang="en-US" sz="3600" b="1">
                <a:solidFill>
                  <a:srgbClr val="0000FF"/>
                </a:solidFill>
                <a:ea typeface="楷体_GB2312" pitchFamily="49" charset="-122"/>
              </a:rPr>
              <a:t>按此</a:t>
            </a:r>
            <a:r>
              <a:rPr lang="zh-CN" altLang="en-US" sz="3600" b="1">
                <a:solidFill>
                  <a:srgbClr val="FF0000"/>
                </a:solidFill>
                <a:ea typeface="楷体_GB2312" pitchFamily="49" charset="-122"/>
              </a:rPr>
              <a:t>对应关系</a:t>
            </a:r>
            <a:r>
              <a:rPr lang="zh-CN" altLang="en-US" sz="3600" b="1">
                <a:solidFill>
                  <a:srgbClr val="0000FF"/>
                </a:solidFill>
                <a:ea typeface="楷体_GB2312" pitchFamily="49" charset="-122"/>
              </a:rPr>
              <a:t>可根据</a:t>
            </a:r>
            <a:r>
              <a:rPr lang="zh-CN" altLang="en-US" sz="3600" b="1">
                <a:solidFill>
                  <a:srgbClr val="CC0000"/>
                </a:solidFill>
                <a:ea typeface="楷体_GB2312" pitchFamily="49" charset="-122"/>
              </a:rPr>
              <a:t>关键字的值</a:t>
            </a:r>
            <a:r>
              <a:rPr lang="zh-CN" altLang="en-US" sz="3600" b="1">
                <a:solidFill>
                  <a:srgbClr val="FF0000"/>
                </a:solidFill>
                <a:ea typeface="楷体_GB2312" pitchFamily="49" charset="-122"/>
              </a:rPr>
              <a:t>寻址，</a:t>
            </a:r>
            <a:r>
              <a:rPr lang="zh-CN" altLang="en-US" sz="3600" b="1">
                <a:solidFill>
                  <a:srgbClr val="0000FF"/>
                </a:solidFill>
                <a:ea typeface="楷体_GB2312" pitchFamily="49" charset="-122"/>
              </a:rPr>
              <a:t>从而获得待查纪录。这种查找表称为</a:t>
            </a:r>
            <a:r>
              <a:rPr lang="zh-CN" altLang="en-US" sz="3600" b="1">
                <a:solidFill>
                  <a:srgbClr val="A50021"/>
                </a:solidFill>
                <a:ea typeface="楷体_GB2312" pitchFamily="49" charset="-122"/>
              </a:rPr>
              <a:t>哈希表，关键字与记录地址间的</a:t>
            </a:r>
            <a:r>
              <a:rPr lang="zh-CN" altLang="en-US" sz="3600" b="1">
                <a:solidFill>
                  <a:srgbClr val="0000FF"/>
                </a:solidFill>
                <a:ea typeface="楷体_GB2312" pitchFamily="49" charset="-122"/>
              </a:rPr>
              <a:t>对应关系称为</a:t>
            </a:r>
            <a:r>
              <a:rPr lang="zh-CN" altLang="en-US" sz="3600" b="1">
                <a:solidFill>
                  <a:srgbClr val="A50021"/>
                </a:solidFill>
                <a:ea typeface="楷体_GB2312" pitchFamily="49" charset="-122"/>
              </a:rPr>
              <a:t>哈希函数</a:t>
            </a:r>
            <a:r>
              <a:rPr lang="en-US" altLang="en-US" sz="3600" b="1">
                <a:solidFill>
                  <a:srgbClr val="A50021"/>
                </a:solidFill>
                <a:ea typeface="楷体_GB2312" pitchFamily="49" charset="-122"/>
              </a:rPr>
              <a:t>f(key)</a:t>
            </a:r>
            <a:r>
              <a:rPr lang="en-US" altLang="zh-CN" sz="3600" b="1">
                <a:solidFill>
                  <a:srgbClr val="A50021"/>
                </a:solidFill>
                <a:ea typeface="楷体_GB2312" pitchFamily="49" charset="-122"/>
              </a:rPr>
              <a:t> </a:t>
            </a:r>
            <a:r>
              <a:rPr lang="zh-CN" altLang="en-US" sz="3600" b="1">
                <a:solidFill>
                  <a:srgbClr val="A50021"/>
                </a:solidFill>
                <a:ea typeface="楷体_GB2312" pitchFamily="49" charset="-122"/>
              </a:rPr>
              <a:t>。</a:t>
            </a:r>
          </a:p>
        </p:txBody>
      </p:sp>
      <p:sp>
        <p:nvSpPr>
          <p:cNvPr id="171013" name="Rectangle 5"/>
          <p:cNvSpPr>
            <a:spLocks noChangeArrowheads="1"/>
          </p:cNvSpPr>
          <p:nvPr/>
        </p:nvSpPr>
        <p:spPr bwMode="auto">
          <a:xfrm>
            <a:off x="1135063" y="4808538"/>
            <a:ext cx="184150" cy="676275"/>
          </a:xfrm>
          <a:prstGeom prst="rect">
            <a:avLst/>
          </a:prstGeom>
          <a:noFill/>
          <a:ln w="9525">
            <a:noFill/>
            <a:miter lim="800000"/>
            <a:headEnd/>
            <a:tailEnd/>
          </a:ln>
          <a:effectLst/>
        </p:spPr>
        <p:txBody>
          <a:bodyPr wrap="none">
            <a:spAutoFit/>
          </a:bodyPr>
          <a:lstStyle/>
          <a:p>
            <a:pPr>
              <a:lnSpc>
                <a:spcPct val="120000"/>
              </a:lnSpc>
            </a:pPr>
            <a:endParaRPr lang="zh-CN" altLang="zh-CN" sz="3200" b="1">
              <a:solidFill>
                <a:srgbClr val="0000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anim calcmode="lin" valueType="num">
                                      <p:cBhvr additive="base">
                                        <p:cTn id="7" dur="500" fill="hold"/>
                                        <p:tgtEl>
                                          <p:spTgt spid="171012"/>
                                        </p:tgtEl>
                                        <p:attrNameLst>
                                          <p:attrName>ppt_x</p:attrName>
                                        </p:attrNameLst>
                                      </p:cBhvr>
                                      <p:tavLst>
                                        <p:tav tm="0">
                                          <p:val>
                                            <p:strVal val="0-#ppt_w/2"/>
                                          </p:val>
                                        </p:tav>
                                        <p:tav tm="100000">
                                          <p:val>
                                            <p:strVal val="#ppt_x"/>
                                          </p:val>
                                        </p:tav>
                                      </p:tavLst>
                                    </p:anim>
                                    <p:anim calcmode="lin" valueType="num">
                                      <p:cBhvr additive="base">
                                        <p:cTn id="8" dur="500" fill="hold"/>
                                        <p:tgtEl>
                                          <p:spTgt spid="1710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663575" y="1047750"/>
            <a:ext cx="6497638" cy="701675"/>
          </a:xfrm>
          <a:prstGeom prst="rect">
            <a:avLst/>
          </a:prstGeom>
          <a:noFill/>
          <a:ln w="9525">
            <a:noFill/>
            <a:miter lim="800000"/>
            <a:headEnd/>
            <a:tailEnd/>
          </a:ln>
          <a:effectLst/>
        </p:spPr>
        <p:txBody>
          <a:bodyPr wrap="none">
            <a:spAutoFit/>
          </a:bodyPr>
          <a:lstStyle/>
          <a:p>
            <a:r>
              <a:rPr lang="en-US" altLang="zh-CN" sz="4000">
                <a:solidFill>
                  <a:srgbClr val="A50021"/>
                </a:solidFill>
                <a:ea typeface="楷体_GB2312" pitchFamily="49" charset="-122"/>
              </a:rPr>
              <a:t>{</a:t>
            </a:r>
            <a:r>
              <a:rPr lang="en-US" altLang="zh-CN" sz="3200" b="1">
                <a:ea typeface="楷体_GB2312" pitchFamily="49" charset="-122"/>
              </a:rPr>
              <a:t>Z</a:t>
            </a:r>
            <a:r>
              <a:rPr lang="en-US" altLang="zh-CN" sz="3200">
                <a:solidFill>
                  <a:srgbClr val="A50021"/>
                </a:solidFill>
                <a:ea typeface="楷体_GB2312" pitchFamily="49" charset="-122"/>
              </a:rPr>
              <a:t>i, </a:t>
            </a:r>
            <a:r>
              <a:rPr lang="en-US" altLang="zh-CN" sz="3200" b="1">
                <a:ea typeface="楷体_GB2312" pitchFamily="49" charset="-122"/>
              </a:rPr>
              <a:t>Q</a:t>
            </a:r>
            <a:r>
              <a:rPr lang="en-US" altLang="zh-CN" sz="3200">
                <a:solidFill>
                  <a:srgbClr val="A50021"/>
                </a:solidFill>
                <a:ea typeface="楷体_GB2312" pitchFamily="49" charset="-122"/>
              </a:rPr>
              <a:t>i, </a:t>
            </a:r>
            <a:r>
              <a:rPr lang="en-US" altLang="zh-CN" sz="3200" b="1">
                <a:ea typeface="楷体_GB2312" pitchFamily="49" charset="-122"/>
              </a:rPr>
              <a:t>S</a:t>
            </a:r>
            <a:r>
              <a:rPr lang="en-US" altLang="zh-CN" sz="3200">
                <a:solidFill>
                  <a:srgbClr val="A50021"/>
                </a:solidFill>
                <a:ea typeface="楷体_GB2312" pitchFamily="49" charset="-122"/>
              </a:rPr>
              <a:t>u, </a:t>
            </a:r>
            <a:r>
              <a:rPr lang="en-US" altLang="zh-CN" sz="3200" b="1">
                <a:ea typeface="楷体_GB2312" pitchFamily="49" charset="-122"/>
              </a:rPr>
              <a:t>L</a:t>
            </a:r>
            <a:r>
              <a:rPr lang="en-US" altLang="zh-CN" sz="3200">
                <a:solidFill>
                  <a:srgbClr val="A50021"/>
                </a:solidFill>
                <a:ea typeface="楷体_GB2312" pitchFamily="49" charset="-122"/>
              </a:rPr>
              <a:t>i, </a:t>
            </a:r>
            <a:r>
              <a:rPr lang="en-US" altLang="zh-CN" sz="3200" b="1">
                <a:solidFill>
                  <a:schemeClr val="tx2"/>
                </a:solidFill>
                <a:ea typeface="楷体_GB2312" pitchFamily="49" charset="-122"/>
              </a:rPr>
              <a:t>W</a:t>
            </a:r>
            <a:r>
              <a:rPr lang="en-US" altLang="zh-CN" sz="3200">
                <a:solidFill>
                  <a:srgbClr val="A50021"/>
                </a:solidFill>
                <a:ea typeface="楷体_GB2312" pitchFamily="49" charset="-122"/>
              </a:rPr>
              <a:t>u, </a:t>
            </a:r>
            <a:r>
              <a:rPr lang="en-US" altLang="zh-CN" sz="3200" b="1">
                <a:ea typeface="楷体_GB2312" pitchFamily="49" charset="-122"/>
              </a:rPr>
              <a:t>C</a:t>
            </a:r>
            <a:r>
              <a:rPr lang="en-US" altLang="zh-CN" sz="3200">
                <a:solidFill>
                  <a:srgbClr val="A50021"/>
                </a:solidFill>
                <a:ea typeface="楷体_GB2312" pitchFamily="49" charset="-122"/>
              </a:rPr>
              <a:t>i, </a:t>
            </a:r>
            <a:r>
              <a:rPr lang="en-US" altLang="zh-CN" sz="3200" b="1">
                <a:solidFill>
                  <a:schemeClr val="tx2"/>
                </a:solidFill>
                <a:ea typeface="楷体_GB2312" pitchFamily="49" charset="-122"/>
              </a:rPr>
              <a:t>H</a:t>
            </a:r>
            <a:r>
              <a:rPr lang="en-US" altLang="zh-CN" sz="3200">
                <a:solidFill>
                  <a:srgbClr val="A50021"/>
                </a:solidFill>
                <a:ea typeface="楷体_GB2312" pitchFamily="49" charset="-122"/>
              </a:rPr>
              <a:t>e, </a:t>
            </a:r>
            <a:r>
              <a:rPr lang="en-US" altLang="zh-CN" sz="3200" b="1">
                <a:ea typeface="楷体_GB2312" pitchFamily="49" charset="-122"/>
              </a:rPr>
              <a:t>Y</a:t>
            </a:r>
            <a:r>
              <a:rPr lang="en-US" altLang="zh-CN" sz="3200">
                <a:solidFill>
                  <a:srgbClr val="A50021"/>
                </a:solidFill>
                <a:ea typeface="楷体_GB2312" pitchFamily="49" charset="-122"/>
              </a:rPr>
              <a:t>e, </a:t>
            </a:r>
            <a:r>
              <a:rPr lang="en-US" altLang="zh-CN" sz="3200" b="1">
                <a:ea typeface="楷体_GB2312" pitchFamily="49" charset="-122"/>
              </a:rPr>
              <a:t>D</a:t>
            </a:r>
            <a:r>
              <a:rPr lang="en-US" altLang="zh-CN" sz="3200">
                <a:solidFill>
                  <a:srgbClr val="A50021"/>
                </a:solidFill>
                <a:ea typeface="楷体_GB2312" pitchFamily="49" charset="-122"/>
              </a:rPr>
              <a:t>u</a:t>
            </a:r>
            <a:r>
              <a:rPr lang="en-US" altLang="zh-CN" sz="3600">
                <a:solidFill>
                  <a:srgbClr val="A50021"/>
                </a:solidFill>
                <a:ea typeface="楷体_GB2312" pitchFamily="49" charset="-122"/>
              </a:rPr>
              <a:t>}</a:t>
            </a:r>
            <a:r>
              <a:rPr lang="en-US" altLang="zh-CN" sz="3600">
                <a:ea typeface="楷体_GB2312" pitchFamily="49" charset="-122"/>
              </a:rPr>
              <a:t> </a:t>
            </a:r>
          </a:p>
        </p:txBody>
      </p:sp>
      <p:sp>
        <p:nvSpPr>
          <p:cNvPr id="172035" name="Text Box 3"/>
          <p:cNvSpPr txBox="1">
            <a:spLocks noChangeArrowheads="1"/>
          </p:cNvSpPr>
          <p:nvPr/>
        </p:nvSpPr>
        <p:spPr bwMode="auto">
          <a:xfrm>
            <a:off x="457200" y="361950"/>
            <a:ext cx="5862638" cy="701675"/>
          </a:xfrm>
          <a:prstGeom prst="rect">
            <a:avLst/>
          </a:prstGeom>
          <a:noFill/>
          <a:ln w="9525">
            <a:noFill/>
            <a:miter lim="800000"/>
            <a:headEnd/>
            <a:tailEnd/>
          </a:ln>
          <a:effectLst/>
        </p:spPr>
        <p:txBody>
          <a:bodyPr wrap="none">
            <a:spAutoFit/>
          </a:bodyPr>
          <a:lstStyle/>
          <a:p>
            <a:r>
              <a:rPr lang="zh-CN" altLang="en-US" sz="4000" b="1">
                <a:solidFill>
                  <a:srgbClr val="990033"/>
                </a:solidFill>
                <a:ea typeface="隶书" pitchFamily="49" charset="-122"/>
              </a:rPr>
              <a:t>又例：</a:t>
            </a:r>
            <a:r>
              <a:rPr lang="zh-CN" altLang="en-US" sz="3600" b="1">
                <a:solidFill>
                  <a:srgbClr val="A50021"/>
                </a:solidFill>
                <a:ea typeface="楷体_GB2312" pitchFamily="49" charset="-122"/>
              </a:rPr>
              <a:t>对于如下 </a:t>
            </a:r>
            <a:r>
              <a:rPr lang="en-US" altLang="zh-CN" sz="3600" b="1">
                <a:solidFill>
                  <a:srgbClr val="A50021"/>
                </a:solidFill>
                <a:ea typeface="楷体_GB2312" pitchFamily="49" charset="-122"/>
              </a:rPr>
              <a:t>9 </a:t>
            </a:r>
            <a:r>
              <a:rPr lang="zh-CN" altLang="en-US" sz="3600" b="1">
                <a:solidFill>
                  <a:srgbClr val="A50021"/>
                </a:solidFill>
                <a:ea typeface="楷体_GB2312" pitchFamily="49" charset="-122"/>
              </a:rPr>
              <a:t>个关键字</a:t>
            </a:r>
            <a:endParaRPr lang="zh-CN" altLang="en-US" sz="4000" b="1">
              <a:solidFill>
                <a:srgbClr val="A50021"/>
              </a:solidFill>
              <a:ea typeface="楷体_GB2312" pitchFamily="49" charset="-122"/>
            </a:endParaRPr>
          </a:p>
        </p:txBody>
      </p:sp>
      <p:sp>
        <p:nvSpPr>
          <p:cNvPr id="172036" name="Text Box 4"/>
          <p:cNvSpPr txBox="1">
            <a:spLocks noChangeArrowheads="1"/>
          </p:cNvSpPr>
          <p:nvPr/>
        </p:nvSpPr>
        <p:spPr bwMode="auto">
          <a:xfrm>
            <a:off x="685800" y="1733550"/>
            <a:ext cx="7637463" cy="1466850"/>
          </a:xfrm>
          <a:prstGeom prst="rect">
            <a:avLst/>
          </a:prstGeom>
          <a:noFill/>
          <a:ln w="9525">
            <a:noFill/>
            <a:miter lim="800000"/>
            <a:headEnd/>
            <a:tailEnd/>
          </a:ln>
          <a:effectLst/>
        </p:spPr>
        <p:txBody>
          <a:bodyPr wrap="none">
            <a:spAutoFit/>
          </a:bodyPr>
          <a:lstStyle/>
          <a:p>
            <a:pPr>
              <a:lnSpc>
                <a:spcPct val="125000"/>
              </a:lnSpc>
            </a:pPr>
            <a:r>
              <a:rPr lang="zh-CN" altLang="en-US" sz="3600" b="1">
                <a:solidFill>
                  <a:srgbClr val="A50021"/>
                </a:solidFill>
                <a:ea typeface="楷体_GB2312" pitchFamily="49" charset="-122"/>
              </a:rPr>
              <a:t>设</a:t>
            </a:r>
            <a:r>
              <a:rPr lang="zh-CN" altLang="en-US" sz="3600" b="1">
                <a:ea typeface="楷体_GB2312" pitchFamily="49" charset="-122"/>
              </a:rPr>
              <a:t> </a:t>
            </a:r>
            <a:r>
              <a:rPr lang="zh-CN" altLang="en-US" sz="3600" b="1">
                <a:solidFill>
                  <a:srgbClr val="A50021"/>
                </a:solidFill>
                <a:ea typeface="楷体_GB2312" pitchFamily="49" charset="-122"/>
              </a:rPr>
              <a:t>哈希函数 </a:t>
            </a:r>
            <a:r>
              <a:rPr lang="en-US" altLang="zh-CN" sz="3600" b="1">
                <a:solidFill>
                  <a:srgbClr val="3333CC"/>
                </a:solidFill>
                <a:ea typeface="楷体_GB2312" pitchFamily="49" charset="-122"/>
              </a:rPr>
              <a:t>f(key) =</a:t>
            </a:r>
          </a:p>
          <a:p>
            <a:pPr>
              <a:lnSpc>
                <a:spcPct val="125000"/>
              </a:lnSpc>
            </a:pPr>
            <a:r>
              <a:rPr lang="en-US" altLang="zh-CN" sz="3600" b="1">
                <a:solidFill>
                  <a:srgbClr val="3333CC"/>
                </a:solidFill>
                <a:ea typeface="楷体_GB2312" pitchFamily="49" charset="-122"/>
              </a:rPr>
              <a:t>     </a:t>
            </a:r>
            <a:r>
              <a:rPr lang="en-US" altLang="zh-CN" sz="3600" b="1">
                <a:solidFill>
                  <a:srgbClr val="3333CC"/>
                </a:solidFill>
                <a:ea typeface="楷体_GB2312" pitchFamily="49" charset="-122"/>
                <a:sym typeface="Symbol" pitchFamily="18" charset="2"/>
              </a:rPr>
              <a:t></a:t>
            </a:r>
            <a:r>
              <a:rPr lang="en-US" altLang="zh-CN" sz="3600" b="1">
                <a:solidFill>
                  <a:srgbClr val="3333CC"/>
                </a:solidFill>
                <a:ea typeface="楷体_GB2312" pitchFamily="49" charset="-122"/>
              </a:rPr>
              <a:t>(Ord(</a:t>
            </a:r>
            <a:r>
              <a:rPr lang="zh-CN" altLang="en-US" sz="3600" b="1">
                <a:solidFill>
                  <a:srgbClr val="3333CC"/>
                </a:solidFill>
                <a:ea typeface="楷体_GB2312" pitchFamily="49" charset="-122"/>
              </a:rPr>
              <a:t>第一个字母</a:t>
            </a:r>
            <a:r>
              <a:rPr lang="en-US" altLang="zh-CN" sz="3600" b="1">
                <a:solidFill>
                  <a:srgbClr val="3333CC"/>
                </a:solidFill>
                <a:ea typeface="楷体_GB2312" pitchFamily="49" charset="-122"/>
              </a:rPr>
              <a:t>) -Ord('A')+1)/2</a:t>
            </a:r>
            <a:r>
              <a:rPr lang="en-US" altLang="zh-CN" sz="3600" b="1">
                <a:solidFill>
                  <a:srgbClr val="3333CC"/>
                </a:solidFill>
                <a:ea typeface="楷体_GB2312" pitchFamily="49" charset="-122"/>
                <a:sym typeface="Symbol" pitchFamily="18" charset="2"/>
              </a:rPr>
              <a:t></a:t>
            </a:r>
            <a:endParaRPr lang="en-US" altLang="zh-CN" sz="3600" b="1">
              <a:solidFill>
                <a:srgbClr val="3333CC"/>
              </a:solidFill>
            </a:endParaRPr>
          </a:p>
        </p:txBody>
      </p:sp>
      <p:sp>
        <p:nvSpPr>
          <p:cNvPr id="172037" name="Text Box 5"/>
          <p:cNvSpPr txBox="1">
            <a:spLocks noChangeArrowheads="1"/>
          </p:cNvSpPr>
          <p:nvPr/>
        </p:nvSpPr>
        <p:spPr bwMode="auto">
          <a:xfrm>
            <a:off x="927100" y="3962400"/>
            <a:ext cx="488950" cy="457200"/>
          </a:xfrm>
          <a:prstGeom prst="rect">
            <a:avLst/>
          </a:prstGeom>
          <a:noFill/>
          <a:ln w="9525">
            <a:noFill/>
            <a:miter lim="800000"/>
            <a:headEnd/>
            <a:tailEnd/>
          </a:ln>
          <a:effectLst/>
        </p:spPr>
        <p:txBody>
          <a:bodyPr wrap="none">
            <a:spAutoFit/>
          </a:bodyPr>
          <a:lstStyle/>
          <a:p>
            <a:r>
              <a:rPr lang="en-US" altLang="zh-CN" b="1">
                <a:solidFill>
                  <a:srgbClr val="A50021"/>
                </a:solidFill>
              </a:rPr>
              <a:t>Ci</a:t>
            </a:r>
            <a:endParaRPr lang="en-US" altLang="zh-CN"/>
          </a:p>
        </p:txBody>
      </p:sp>
      <p:sp>
        <p:nvSpPr>
          <p:cNvPr id="172038" name="Text Box 6"/>
          <p:cNvSpPr txBox="1">
            <a:spLocks noChangeArrowheads="1"/>
          </p:cNvSpPr>
          <p:nvPr/>
        </p:nvSpPr>
        <p:spPr bwMode="auto">
          <a:xfrm>
            <a:off x="8197850" y="3962400"/>
            <a:ext cx="471488" cy="457200"/>
          </a:xfrm>
          <a:prstGeom prst="rect">
            <a:avLst/>
          </a:prstGeom>
          <a:noFill/>
          <a:ln w="9525">
            <a:noFill/>
            <a:miter lim="800000"/>
            <a:headEnd/>
            <a:tailEnd/>
          </a:ln>
          <a:effectLst/>
        </p:spPr>
        <p:txBody>
          <a:bodyPr wrap="none">
            <a:spAutoFit/>
          </a:bodyPr>
          <a:lstStyle/>
          <a:p>
            <a:r>
              <a:rPr lang="en-US" altLang="zh-CN" b="1">
                <a:solidFill>
                  <a:srgbClr val="A50021"/>
                </a:solidFill>
              </a:rPr>
              <a:t>Zi</a:t>
            </a:r>
            <a:endParaRPr lang="en-US" altLang="zh-CN"/>
          </a:p>
        </p:txBody>
      </p:sp>
      <p:sp>
        <p:nvSpPr>
          <p:cNvPr id="172039" name="Text Box 7"/>
          <p:cNvSpPr txBox="1">
            <a:spLocks noChangeArrowheads="1"/>
          </p:cNvSpPr>
          <p:nvPr/>
        </p:nvSpPr>
        <p:spPr bwMode="auto">
          <a:xfrm>
            <a:off x="4997450" y="3962400"/>
            <a:ext cx="504825" cy="457200"/>
          </a:xfrm>
          <a:prstGeom prst="rect">
            <a:avLst/>
          </a:prstGeom>
          <a:noFill/>
          <a:ln w="9525">
            <a:noFill/>
            <a:miter lim="800000"/>
            <a:headEnd/>
            <a:tailEnd/>
          </a:ln>
          <a:effectLst/>
        </p:spPr>
        <p:txBody>
          <a:bodyPr wrap="none">
            <a:spAutoFit/>
          </a:bodyPr>
          <a:lstStyle/>
          <a:p>
            <a:r>
              <a:rPr lang="en-US" altLang="zh-CN" b="1">
                <a:solidFill>
                  <a:srgbClr val="A50021"/>
                </a:solidFill>
              </a:rPr>
              <a:t>Qi</a:t>
            </a:r>
            <a:endParaRPr lang="en-US" altLang="zh-CN"/>
          </a:p>
        </p:txBody>
      </p:sp>
      <p:sp>
        <p:nvSpPr>
          <p:cNvPr id="172040" name="Text Box 8"/>
          <p:cNvSpPr txBox="1">
            <a:spLocks noChangeArrowheads="1"/>
          </p:cNvSpPr>
          <p:nvPr/>
        </p:nvSpPr>
        <p:spPr bwMode="auto">
          <a:xfrm>
            <a:off x="5683250" y="3962400"/>
            <a:ext cx="523875" cy="457200"/>
          </a:xfrm>
          <a:prstGeom prst="rect">
            <a:avLst/>
          </a:prstGeom>
          <a:noFill/>
          <a:ln w="9525">
            <a:noFill/>
            <a:miter lim="800000"/>
            <a:headEnd/>
            <a:tailEnd/>
          </a:ln>
          <a:effectLst/>
        </p:spPr>
        <p:txBody>
          <a:bodyPr wrap="none">
            <a:spAutoFit/>
          </a:bodyPr>
          <a:lstStyle/>
          <a:p>
            <a:r>
              <a:rPr lang="en-US" altLang="zh-CN" b="1">
                <a:solidFill>
                  <a:srgbClr val="A50021"/>
                </a:solidFill>
              </a:rPr>
              <a:t>Su</a:t>
            </a:r>
            <a:endParaRPr lang="en-US" altLang="zh-CN"/>
          </a:p>
        </p:txBody>
      </p:sp>
      <p:sp>
        <p:nvSpPr>
          <p:cNvPr id="172041" name="Text Box 9"/>
          <p:cNvSpPr txBox="1">
            <a:spLocks noChangeArrowheads="1"/>
          </p:cNvSpPr>
          <p:nvPr/>
        </p:nvSpPr>
        <p:spPr bwMode="auto">
          <a:xfrm>
            <a:off x="3854450" y="3962400"/>
            <a:ext cx="471488" cy="457200"/>
          </a:xfrm>
          <a:prstGeom prst="rect">
            <a:avLst/>
          </a:prstGeom>
          <a:noFill/>
          <a:ln w="9525">
            <a:noFill/>
            <a:miter lim="800000"/>
            <a:headEnd/>
            <a:tailEnd/>
          </a:ln>
          <a:effectLst/>
        </p:spPr>
        <p:txBody>
          <a:bodyPr wrap="none">
            <a:spAutoFit/>
          </a:bodyPr>
          <a:lstStyle/>
          <a:p>
            <a:r>
              <a:rPr lang="en-US" altLang="zh-CN" b="1">
                <a:solidFill>
                  <a:srgbClr val="A50021"/>
                </a:solidFill>
              </a:rPr>
              <a:t>Li</a:t>
            </a:r>
            <a:endParaRPr lang="en-US" altLang="zh-CN"/>
          </a:p>
        </p:txBody>
      </p:sp>
      <p:sp>
        <p:nvSpPr>
          <p:cNvPr id="172042" name="Text Box 10"/>
          <p:cNvSpPr txBox="1">
            <a:spLocks noChangeArrowheads="1"/>
          </p:cNvSpPr>
          <p:nvPr/>
        </p:nvSpPr>
        <p:spPr bwMode="auto">
          <a:xfrm>
            <a:off x="6750050" y="3962400"/>
            <a:ext cx="658813" cy="457200"/>
          </a:xfrm>
          <a:prstGeom prst="rect">
            <a:avLst/>
          </a:prstGeom>
          <a:noFill/>
          <a:ln w="9525">
            <a:noFill/>
            <a:miter lim="800000"/>
            <a:headEnd/>
            <a:tailEnd/>
          </a:ln>
          <a:effectLst/>
        </p:spPr>
        <p:txBody>
          <a:bodyPr wrap="none">
            <a:spAutoFit/>
          </a:bodyPr>
          <a:lstStyle/>
          <a:p>
            <a:r>
              <a:rPr lang="en-US" altLang="zh-CN" b="1">
                <a:solidFill>
                  <a:srgbClr val="A50021"/>
                </a:solidFill>
              </a:rPr>
              <a:t>Wu</a:t>
            </a:r>
            <a:endParaRPr lang="en-US" altLang="zh-CN"/>
          </a:p>
        </p:txBody>
      </p:sp>
      <p:sp>
        <p:nvSpPr>
          <p:cNvPr id="172043" name="Text Box 11"/>
          <p:cNvSpPr txBox="1">
            <a:spLocks noChangeArrowheads="1"/>
          </p:cNvSpPr>
          <p:nvPr/>
        </p:nvSpPr>
        <p:spPr bwMode="auto">
          <a:xfrm>
            <a:off x="2647950" y="3962400"/>
            <a:ext cx="555625" cy="457200"/>
          </a:xfrm>
          <a:prstGeom prst="rect">
            <a:avLst/>
          </a:prstGeom>
          <a:noFill/>
          <a:ln w="9525">
            <a:noFill/>
            <a:miter lim="800000"/>
            <a:headEnd/>
            <a:tailEnd/>
          </a:ln>
          <a:effectLst/>
        </p:spPr>
        <p:txBody>
          <a:bodyPr wrap="none">
            <a:spAutoFit/>
          </a:bodyPr>
          <a:lstStyle/>
          <a:p>
            <a:r>
              <a:rPr lang="en-US" altLang="zh-CN" b="1">
                <a:solidFill>
                  <a:srgbClr val="A50021"/>
                </a:solidFill>
              </a:rPr>
              <a:t>He</a:t>
            </a:r>
            <a:endParaRPr lang="en-US" altLang="zh-CN"/>
          </a:p>
        </p:txBody>
      </p:sp>
      <p:sp>
        <p:nvSpPr>
          <p:cNvPr id="172044" name="Text Box 12"/>
          <p:cNvSpPr txBox="1">
            <a:spLocks noChangeArrowheads="1"/>
          </p:cNvSpPr>
          <p:nvPr/>
        </p:nvSpPr>
        <p:spPr bwMode="auto">
          <a:xfrm>
            <a:off x="7435850" y="3962400"/>
            <a:ext cx="539750" cy="457200"/>
          </a:xfrm>
          <a:prstGeom prst="rect">
            <a:avLst/>
          </a:prstGeom>
          <a:noFill/>
          <a:ln w="9525">
            <a:noFill/>
            <a:miter lim="800000"/>
            <a:headEnd/>
            <a:tailEnd/>
          </a:ln>
          <a:effectLst/>
        </p:spPr>
        <p:txBody>
          <a:bodyPr wrap="none">
            <a:spAutoFit/>
          </a:bodyPr>
          <a:lstStyle/>
          <a:p>
            <a:r>
              <a:rPr lang="en-US" altLang="zh-CN" b="1">
                <a:solidFill>
                  <a:srgbClr val="A50021"/>
                </a:solidFill>
              </a:rPr>
              <a:t>Ye</a:t>
            </a:r>
            <a:endParaRPr lang="en-US" altLang="zh-CN"/>
          </a:p>
        </p:txBody>
      </p:sp>
      <p:sp>
        <p:nvSpPr>
          <p:cNvPr id="172045" name="Text Box 13"/>
          <p:cNvSpPr txBox="1">
            <a:spLocks noChangeArrowheads="1"/>
          </p:cNvSpPr>
          <p:nvPr/>
        </p:nvSpPr>
        <p:spPr bwMode="auto">
          <a:xfrm>
            <a:off x="1527175" y="3962400"/>
            <a:ext cx="574675" cy="457200"/>
          </a:xfrm>
          <a:prstGeom prst="rect">
            <a:avLst/>
          </a:prstGeom>
          <a:noFill/>
          <a:ln w="9525">
            <a:noFill/>
            <a:miter lim="800000"/>
            <a:headEnd/>
            <a:tailEnd/>
          </a:ln>
          <a:effectLst/>
        </p:spPr>
        <p:txBody>
          <a:bodyPr wrap="none">
            <a:spAutoFit/>
          </a:bodyPr>
          <a:lstStyle/>
          <a:p>
            <a:r>
              <a:rPr lang="en-US" altLang="zh-CN" b="1">
                <a:solidFill>
                  <a:srgbClr val="A50021"/>
                </a:solidFill>
              </a:rPr>
              <a:t>Du</a:t>
            </a:r>
            <a:endParaRPr lang="en-US" altLang="zh-CN"/>
          </a:p>
        </p:txBody>
      </p:sp>
      <p:sp>
        <p:nvSpPr>
          <p:cNvPr id="172046" name="Text Box 14"/>
          <p:cNvSpPr txBox="1">
            <a:spLocks noChangeArrowheads="1"/>
          </p:cNvSpPr>
          <p:nvPr/>
        </p:nvSpPr>
        <p:spPr bwMode="auto">
          <a:xfrm>
            <a:off x="457200" y="4800600"/>
            <a:ext cx="7483475" cy="641350"/>
          </a:xfrm>
          <a:prstGeom prst="rect">
            <a:avLst/>
          </a:prstGeom>
          <a:noFill/>
          <a:ln w="9525">
            <a:noFill/>
            <a:miter lim="800000"/>
            <a:headEnd/>
            <a:tailEnd/>
          </a:ln>
          <a:effectLst/>
        </p:spPr>
        <p:txBody>
          <a:bodyPr wrap="none">
            <a:spAutoFit/>
          </a:bodyPr>
          <a:lstStyle/>
          <a:p>
            <a:r>
              <a:rPr lang="zh-CN" altLang="en-US" sz="3600" b="1">
                <a:solidFill>
                  <a:srgbClr val="FF0000"/>
                </a:solidFill>
                <a:ea typeface="隶书" pitchFamily="49" charset="-122"/>
              </a:rPr>
              <a:t>问题</a:t>
            </a:r>
            <a:r>
              <a:rPr lang="en-US" altLang="zh-CN" sz="3600" b="1">
                <a:solidFill>
                  <a:srgbClr val="FF0000"/>
                </a:solidFill>
                <a:ea typeface="隶书" pitchFamily="49" charset="-122"/>
              </a:rPr>
              <a:t>:</a:t>
            </a:r>
            <a:r>
              <a:rPr lang="en-US" altLang="zh-CN" sz="3600" b="1">
                <a:solidFill>
                  <a:srgbClr val="A50021"/>
                </a:solidFill>
                <a:ea typeface="隶书" pitchFamily="49" charset="-122"/>
              </a:rPr>
              <a:t>  </a:t>
            </a:r>
            <a:r>
              <a:rPr lang="zh-CN" altLang="en-US" sz="3600" b="1">
                <a:solidFill>
                  <a:srgbClr val="A50021"/>
                </a:solidFill>
                <a:ea typeface="隶书" pitchFamily="49" charset="-122"/>
              </a:rPr>
              <a:t>若需添加关键字 </a:t>
            </a:r>
            <a:r>
              <a:rPr lang="en-US" altLang="zh-CN" sz="3200" b="1">
                <a:ea typeface="隶书" pitchFamily="49" charset="-122"/>
              </a:rPr>
              <a:t>Z</a:t>
            </a:r>
            <a:r>
              <a:rPr lang="en-US" altLang="zh-CN" sz="3200" b="1">
                <a:solidFill>
                  <a:srgbClr val="A50021"/>
                </a:solidFill>
                <a:ea typeface="隶书" pitchFamily="49" charset="-122"/>
              </a:rPr>
              <a:t>h</a:t>
            </a:r>
            <a:r>
              <a:rPr lang="en-US" altLang="zh-CN" sz="3600" b="1">
                <a:solidFill>
                  <a:srgbClr val="A50021"/>
                </a:solidFill>
                <a:ea typeface="隶书" pitchFamily="49" charset="-122"/>
              </a:rPr>
              <a:t> , </a:t>
            </a:r>
            <a:r>
              <a:rPr lang="zh-CN" altLang="en-US" sz="3600" b="1">
                <a:solidFill>
                  <a:srgbClr val="A50021"/>
                </a:solidFill>
                <a:ea typeface="隶书" pitchFamily="49" charset="-122"/>
              </a:rPr>
              <a:t>怎么办？</a:t>
            </a:r>
            <a:endParaRPr lang="zh-CN" altLang="en-US" sz="3600" b="1">
              <a:ea typeface="隶书" pitchFamily="49" charset="-122"/>
            </a:endParaRPr>
          </a:p>
        </p:txBody>
      </p:sp>
      <p:sp>
        <p:nvSpPr>
          <p:cNvPr id="172047" name="Rectangle 15"/>
          <p:cNvSpPr>
            <a:spLocks noChangeArrowheads="1"/>
          </p:cNvSpPr>
          <p:nvPr/>
        </p:nvSpPr>
        <p:spPr bwMode="auto">
          <a:xfrm>
            <a:off x="533400" y="5562600"/>
            <a:ext cx="7086600" cy="641350"/>
          </a:xfrm>
          <a:prstGeom prst="rect">
            <a:avLst/>
          </a:prstGeom>
          <a:noFill/>
          <a:ln w="9525">
            <a:noFill/>
            <a:miter lim="800000"/>
            <a:headEnd/>
            <a:tailEnd/>
          </a:ln>
          <a:effectLst/>
        </p:spPr>
        <p:txBody>
          <a:bodyPr wrap="none">
            <a:spAutoFit/>
          </a:bodyPr>
          <a:lstStyle/>
          <a:p>
            <a:r>
              <a:rPr lang="zh-CN" altLang="en-US" sz="3600" b="1">
                <a:solidFill>
                  <a:srgbClr val="A50021"/>
                </a:solidFill>
                <a:ea typeface="隶书" pitchFamily="49" charset="-122"/>
              </a:rPr>
              <a:t>此类问题称为“冲突”，如何解决？</a:t>
            </a:r>
          </a:p>
        </p:txBody>
      </p:sp>
      <p:grpSp>
        <p:nvGrpSpPr>
          <p:cNvPr id="172048" name="Group 16"/>
          <p:cNvGrpSpPr>
            <a:grpSpLocks/>
          </p:cNvGrpSpPr>
          <p:nvPr/>
        </p:nvGrpSpPr>
        <p:grpSpPr bwMode="auto">
          <a:xfrm>
            <a:off x="304800" y="3200400"/>
            <a:ext cx="8426450" cy="1219200"/>
            <a:chOff x="212" y="2304"/>
            <a:chExt cx="5308" cy="768"/>
          </a:xfrm>
        </p:grpSpPr>
        <p:sp>
          <p:nvSpPr>
            <p:cNvPr id="172049" name="Rectangle 17"/>
            <p:cNvSpPr>
              <a:spLocks noChangeArrowheads="1"/>
            </p:cNvSpPr>
            <p:nvPr/>
          </p:nvSpPr>
          <p:spPr bwMode="auto">
            <a:xfrm>
              <a:off x="212" y="2304"/>
              <a:ext cx="5236" cy="480"/>
            </a:xfrm>
            <a:prstGeom prst="rect">
              <a:avLst/>
            </a:prstGeom>
            <a:noFill/>
            <a:ln w="9525">
              <a:noFill/>
              <a:miter lim="800000"/>
              <a:headEnd/>
              <a:tailEnd/>
            </a:ln>
          </p:spPr>
          <p:txBody>
            <a:bodyPr wrap="none" lIns="0" tIns="0" rIns="0" bIns="0">
              <a:spAutoFit/>
            </a:bodyPr>
            <a:lstStyle/>
            <a:p>
              <a:pPr>
                <a:lnSpc>
                  <a:spcPct val="125000"/>
                </a:lnSpc>
              </a:pPr>
              <a:r>
                <a:rPr lang="en-US" altLang="zh-CN" sz="3600">
                  <a:solidFill>
                    <a:schemeClr val="accent2"/>
                  </a:solidFill>
                  <a:ea typeface="楷体_GB2312" pitchFamily="49" charset="-122"/>
                </a:rPr>
                <a:t>  </a:t>
              </a:r>
              <a:r>
                <a:rPr lang="en-US" altLang="zh-CN" sz="3600">
                  <a:solidFill>
                    <a:srgbClr val="20AC37"/>
                  </a:solidFill>
                  <a:ea typeface="楷体_GB2312" pitchFamily="49" charset="-122"/>
                </a:rPr>
                <a:t>0   1   2   3  </a:t>
              </a:r>
              <a:r>
                <a:rPr lang="en-US" altLang="zh-CN" sz="4000">
                  <a:solidFill>
                    <a:srgbClr val="20AC37"/>
                  </a:solidFill>
                  <a:ea typeface="楷体_GB2312" pitchFamily="49" charset="-122"/>
                </a:rPr>
                <a:t> </a:t>
              </a:r>
              <a:r>
                <a:rPr lang="en-US" altLang="zh-CN" sz="3600">
                  <a:solidFill>
                    <a:srgbClr val="20AC37"/>
                  </a:solidFill>
                  <a:ea typeface="楷体_GB2312" pitchFamily="49" charset="-122"/>
                </a:rPr>
                <a:t>4   5   6   7 </a:t>
              </a:r>
              <a:r>
                <a:rPr lang="en-US" altLang="zh-CN" sz="4000">
                  <a:solidFill>
                    <a:srgbClr val="20AC37"/>
                  </a:solidFill>
                  <a:ea typeface="楷体_GB2312" pitchFamily="49" charset="-122"/>
                </a:rPr>
                <a:t> </a:t>
              </a:r>
              <a:r>
                <a:rPr lang="en-US" altLang="zh-CN" sz="3600">
                  <a:solidFill>
                    <a:srgbClr val="20AC37"/>
                  </a:solidFill>
                  <a:ea typeface="楷体_GB2312" pitchFamily="49" charset="-122"/>
                </a:rPr>
                <a:t> 8 </a:t>
              </a:r>
              <a:r>
                <a:rPr lang="en-US" altLang="zh-CN" sz="4000">
                  <a:solidFill>
                    <a:srgbClr val="20AC37"/>
                  </a:solidFill>
                  <a:ea typeface="楷体_GB2312" pitchFamily="49" charset="-122"/>
                </a:rPr>
                <a:t> </a:t>
              </a:r>
              <a:r>
                <a:rPr lang="en-US" altLang="zh-CN" sz="3600">
                  <a:solidFill>
                    <a:srgbClr val="20AC37"/>
                  </a:solidFill>
                  <a:ea typeface="楷体_GB2312" pitchFamily="49" charset="-122"/>
                </a:rPr>
                <a:t> 9  </a:t>
              </a:r>
              <a:r>
                <a:rPr lang="en-US" altLang="zh-CN" sz="1000">
                  <a:solidFill>
                    <a:srgbClr val="20AC37"/>
                  </a:solidFill>
                  <a:ea typeface="楷体_GB2312" pitchFamily="49" charset="-122"/>
                </a:rPr>
                <a:t> </a:t>
              </a:r>
              <a:r>
                <a:rPr lang="en-US" altLang="zh-CN" sz="3600">
                  <a:solidFill>
                    <a:srgbClr val="20AC37"/>
                  </a:solidFill>
                  <a:ea typeface="楷体_GB2312" pitchFamily="49" charset="-122"/>
                </a:rPr>
                <a:t>10 </a:t>
              </a:r>
              <a:r>
                <a:rPr lang="en-US" altLang="zh-CN" sz="3200">
                  <a:solidFill>
                    <a:srgbClr val="20AC37"/>
                  </a:solidFill>
                  <a:ea typeface="楷体_GB2312" pitchFamily="49" charset="-122"/>
                </a:rPr>
                <a:t> </a:t>
              </a:r>
              <a:r>
                <a:rPr lang="en-US" altLang="zh-CN" sz="3600">
                  <a:solidFill>
                    <a:srgbClr val="20AC37"/>
                  </a:solidFill>
                  <a:ea typeface="楷体_GB2312" pitchFamily="49" charset="-122"/>
                </a:rPr>
                <a:t>11</a:t>
              </a:r>
              <a:r>
                <a:rPr lang="en-US" altLang="zh-CN">
                  <a:solidFill>
                    <a:srgbClr val="20AC37"/>
                  </a:solidFill>
                  <a:ea typeface="楷体_GB2312" pitchFamily="49" charset="-122"/>
                </a:rPr>
                <a:t> </a:t>
              </a:r>
              <a:r>
                <a:rPr lang="en-US" altLang="zh-CN" sz="3600">
                  <a:solidFill>
                    <a:srgbClr val="20AC37"/>
                  </a:solidFill>
                  <a:ea typeface="楷体_GB2312" pitchFamily="49" charset="-122"/>
                </a:rPr>
                <a:t> 12 </a:t>
              </a:r>
              <a:r>
                <a:rPr lang="en-US" altLang="zh-CN" sz="2000">
                  <a:solidFill>
                    <a:srgbClr val="20AC37"/>
                  </a:solidFill>
                  <a:ea typeface="楷体_GB2312" pitchFamily="49" charset="-122"/>
                </a:rPr>
                <a:t> </a:t>
              </a:r>
              <a:r>
                <a:rPr lang="en-US" altLang="zh-CN" sz="3600">
                  <a:solidFill>
                    <a:srgbClr val="20AC37"/>
                  </a:solidFill>
                  <a:ea typeface="楷体_GB2312" pitchFamily="49" charset="-122"/>
                </a:rPr>
                <a:t>13</a:t>
              </a:r>
            </a:p>
          </p:txBody>
        </p:sp>
        <p:sp>
          <p:nvSpPr>
            <p:cNvPr id="172050" name="Line 18"/>
            <p:cNvSpPr>
              <a:spLocks noChangeShapeType="1"/>
            </p:cNvSpPr>
            <p:nvPr/>
          </p:nvSpPr>
          <p:spPr bwMode="auto">
            <a:xfrm>
              <a:off x="238" y="2734"/>
              <a:ext cx="3" cy="1"/>
            </a:xfrm>
            <a:prstGeom prst="line">
              <a:avLst/>
            </a:prstGeom>
            <a:noFill/>
            <a:ln w="12700">
              <a:solidFill>
                <a:schemeClr val="accent2"/>
              </a:solidFill>
              <a:round/>
              <a:headEnd/>
              <a:tailEnd/>
            </a:ln>
          </p:spPr>
          <p:txBody>
            <a:bodyPr/>
            <a:lstStyle/>
            <a:p>
              <a:endParaRPr lang="zh-CN" altLang="en-US"/>
            </a:p>
          </p:txBody>
        </p:sp>
        <p:sp>
          <p:nvSpPr>
            <p:cNvPr id="172051" name="Line 19"/>
            <p:cNvSpPr>
              <a:spLocks noChangeShapeType="1"/>
            </p:cNvSpPr>
            <p:nvPr/>
          </p:nvSpPr>
          <p:spPr bwMode="auto">
            <a:xfrm>
              <a:off x="238" y="2734"/>
              <a:ext cx="1" cy="10"/>
            </a:xfrm>
            <a:prstGeom prst="line">
              <a:avLst/>
            </a:prstGeom>
            <a:noFill/>
            <a:ln w="12700">
              <a:solidFill>
                <a:schemeClr val="accent2"/>
              </a:solidFill>
              <a:round/>
              <a:headEnd/>
              <a:tailEnd/>
            </a:ln>
          </p:spPr>
          <p:txBody>
            <a:bodyPr/>
            <a:lstStyle/>
            <a:p>
              <a:endParaRPr lang="zh-CN" altLang="en-US"/>
            </a:p>
          </p:txBody>
        </p:sp>
        <p:sp>
          <p:nvSpPr>
            <p:cNvPr id="172052" name="Line 20"/>
            <p:cNvSpPr>
              <a:spLocks noChangeShapeType="1"/>
            </p:cNvSpPr>
            <p:nvPr/>
          </p:nvSpPr>
          <p:spPr bwMode="auto">
            <a:xfrm>
              <a:off x="238" y="2734"/>
              <a:ext cx="3" cy="1"/>
            </a:xfrm>
            <a:prstGeom prst="line">
              <a:avLst/>
            </a:prstGeom>
            <a:noFill/>
            <a:ln w="12700">
              <a:solidFill>
                <a:schemeClr val="accent2"/>
              </a:solidFill>
              <a:round/>
              <a:headEnd/>
              <a:tailEnd/>
            </a:ln>
          </p:spPr>
          <p:txBody>
            <a:bodyPr/>
            <a:lstStyle/>
            <a:p>
              <a:endParaRPr lang="zh-CN" altLang="en-US"/>
            </a:p>
          </p:txBody>
        </p:sp>
        <p:sp>
          <p:nvSpPr>
            <p:cNvPr id="172053" name="Line 21"/>
            <p:cNvSpPr>
              <a:spLocks noChangeShapeType="1"/>
            </p:cNvSpPr>
            <p:nvPr/>
          </p:nvSpPr>
          <p:spPr bwMode="auto">
            <a:xfrm>
              <a:off x="238" y="2734"/>
              <a:ext cx="1" cy="10"/>
            </a:xfrm>
            <a:prstGeom prst="line">
              <a:avLst/>
            </a:prstGeom>
            <a:noFill/>
            <a:ln w="12700">
              <a:solidFill>
                <a:schemeClr val="accent2"/>
              </a:solidFill>
              <a:round/>
              <a:headEnd/>
              <a:tailEnd/>
            </a:ln>
          </p:spPr>
          <p:txBody>
            <a:bodyPr/>
            <a:lstStyle/>
            <a:p>
              <a:endParaRPr lang="zh-CN" altLang="en-US"/>
            </a:p>
          </p:txBody>
        </p:sp>
        <p:sp>
          <p:nvSpPr>
            <p:cNvPr id="172054" name="Rectangle 22"/>
            <p:cNvSpPr>
              <a:spLocks noChangeArrowheads="1"/>
            </p:cNvSpPr>
            <p:nvPr/>
          </p:nvSpPr>
          <p:spPr bwMode="auto">
            <a:xfrm>
              <a:off x="241" y="2734"/>
              <a:ext cx="377" cy="10"/>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055" name="Line 23"/>
            <p:cNvSpPr>
              <a:spLocks noChangeShapeType="1"/>
            </p:cNvSpPr>
            <p:nvPr/>
          </p:nvSpPr>
          <p:spPr bwMode="auto">
            <a:xfrm>
              <a:off x="241" y="2734"/>
              <a:ext cx="377" cy="1"/>
            </a:xfrm>
            <a:prstGeom prst="line">
              <a:avLst/>
            </a:prstGeom>
            <a:noFill/>
            <a:ln w="12700">
              <a:solidFill>
                <a:schemeClr val="accent2"/>
              </a:solidFill>
              <a:round/>
              <a:headEnd/>
              <a:tailEnd/>
            </a:ln>
          </p:spPr>
          <p:txBody>
            <a:bodyPr/>
            <a:lstStyle/>
            <a:p>
              <a:endParaRPr lang="zh-CN" altLang="en-US"/>
            </a:p>
          </p:txBody>
        </p:sp>
        <p:sp>
          <p:nvSpPr>
            <p:cNvPr id="172056" name="Line 24"/>
            <p:cNvSpPr>
              <a:spLocks noChangeShapeType="1"/>
            </p:cNvSpPr>
            <p:nvPr/>
          </p:nvSpPr>
          <p:spPr bwMode="auto">
            <a:xfrm>
              <a:off x="618" y="2734"/>
              <a:ext cx="2" cy="1"/>
            </a:xfrm>
            <a:prstGeom prst="line">
              <a:avLst/>
            </a:prstGeom>
            <a:noFill/>
            <a:ln w="12700">
              <a:solidFill>
                <a:schemeClr val="accent2"/>
              </a:solidFill>
              <a:round/>
              <a:headEnd/>
              <a:tailEnd/>
            </a:ln>
          </p:spPr>
          <p:txBody>
            <a:bodyPr/>
            <a:lstStyle/>
            <a:p>
              <a:endParaRPr lang="zh-CN" altLang="en-US"/>
            </a:p>
          </p:txBody>
        </p:sp>
        <p:sp>
          <p:nvSpPr>
            <p:cNvPr id="172057" name="Line 25"/>
            <p:cNvSpPr>
              <a:spLocks noChangeShapeType="1"/>
            </p:cNvSpPr>
            <p:nvPr/>
          </p:nvSpPr>
          <p:spPr bwMode="auto">
            <a:xfrm>
              <a:off x="618" y="2734"/>
              <a:ext cx="0" cy="10"/>
            </a:xfrm>
            <a:prstGeom prst="line">
              <a:avLst/>
            </a:prstGeom>
            <a:noFill/>
            <a:ln w="12700">
              <a:solidFill>
                <a:schemeClr val="accent2"/>
              </a:solidFill>
              <a:round/>
              <a:headEnd/>
              <a:tailEnd/>
            </a:ln>
          </p:spPr>
          <p:txBody>
            <a:bodyPr/>
            <a:lstStyle/>
            <a:p>
              <a:endParaRPr lang="zh-CN" altLang="en-US"/>
            </a:p>
          </p:txBody>
        </p:sp>
        <p:sp>
          <p:nvSpPr>
            <p:cNvPr id="172058" name="Rectangle 26"/>
            <p:cNvSpPr>
              <a:spLocks noChangeArrowheads="1"/>
            </p:cNvSpPr>
            <p:nvPr/>
          </p:nvSpPr>
          <p:spPr bwMode="auto">
            <a:xfrm>
              <a:off x="620" y="2734"/>
              <a:ext cx="373" cy="10"/>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059" name="Line 27"/>
            <p:cNvSpPr>
              <a:spLocks noChangeShapeType="1"/>
            </p:cNvSpPr>
            <p:nvPr/>
          </p:nvSpPr>
          <p:spPr bwMode="auto">
            <a:xfrm>
              <a:off x="620" y="2734"/>
              <a:ext cx="373" cy="1"/>
            </a:xfrm>
            <a:prstGeom prst="line">
              <a:avLst/>
            </a:prstGeom>
            <a:noFill/>
            <a:ln w="12700">
              <a:solidFill>
                <a:schemeClr val="accent2"/>
              </a:solidFill>
              <a:round/>
              <a:headEnd/>
              <a:tailEnd/>
            </a:ln>
          </p:spPr>
          <p:txBody>
            <a:bodyPr/>
            <a:lstStyle/>
            <a:p>
              <a:endParaRPr lang="zh-CN" altLang="en-US"/>
            </a:p>
          </p:txBody>
        </p:sp>
        <p:sp>
          <p:nvSpPr>
            <p:cNvPr id="172060" name="Line 28"/>
            <p:cNvSpPr>
              <a:spLocks noChangeShapeType="1"/>
            </p:cNvSpPr>
            <p:nvPr/>
          </p:nvSpPr>
          <p:spPr bwMode="auto">
            <a:xfrm>
              <a:off x="993" y="2734"/>
              <a:ext cx="4" cy="1"/>
            </a:xfrm>
            <a:prstGeom prst="line">
              <a:avLst/>
            </a:prstGeom>
            <a:noFill/>
            <a:ln w="12700">
              <a:solidFill>
                <a:schemeClr val="accent2"/>
              </a:solidFill>
              <a:round/>
              <a:headEnd/>
              <a:tailEnd/>
            </a:ln>
          </p:spPr>
          <p:txBody>
            <a:bodyPr/>
            <a:lstStyle/>
            <a:p>
              <a:endParaRPr lang="zh-CN" altLang="en-US"/>
            </a:p>
          </p:txBody>
        </p:sp>
        <p:sp>
          <p:nvSpPr>
            <p:cNvPr id="172061" name="Line 29"/>
            <p:cNvSpPr>
              <a:spLocks noChangeShapeType="1"/>
            </p:cNvSpPr>
            <p:nvPr/>
          </p:nvSpPr>
          <p:spPr bwMode="auto">
            <a:xfrm>
              <a:off x="993" y="2734"/>
              <a:ext cx="1" cy="10"/>
            </a:xfrm>
            <a:prstGeom prst="line">
              <a:avLst/>
            </a:prstGeom>
            <a:noFill/>
            <a:ln w="12700">
              <a:solidFill>
                <a:schemeClr val="accent2"/>
              </a:solidFill>
              <a:round/>
              <a:headEnd/>
              <a:tailEnd/>
            </a:ln>
          </p:spPr>
          <p:txBody>
            <a:bodyPr/>
            <a:lstStyle/>
            <a:p>
              <a:endParaRPr lang="zh-CN" altLang="en-US"/>
            </a:p>
          </p:txBody>
        </p:sp>
        <p:sp>
          <p:nvSpPr>
            <p:cNvPr id="172062" name="Rectangle 30"/>
            <p:cNvSpPr>
              <a:spLocks noChangeArrowheads="1"/>
            </p:cNvSpPr>
            <p:nvPr/>
          </p:nvSpPr>
          <p:spPr bwMode="auto">
            <a:xfrm>
              <a:off x="997" y="2734"/>
              <a:ext cx="373" cy="10"/>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063" name="Line 31"/>
            <p:cNvSpPr>
              <a:spLocks noChangeShapeType="1"/>
            </p:cNvSpPr>
            <p:nvPr/>
          </p:nvSpPr>
          <p:spPr bwMode="auto">
            <a:xfrm>
              <a:off x="997" y="2734"/>
              <a:ext cx="373" cy="1"/>
            </a:xfrm>
            <a:prstGeom prst="line">
              <a:avLst/>
            </a:prstGeom>
            <a:noFill/>
            <a:ln w="12700">
              <a:solidFill>
                <a:schemeClr val="accent2"/>
              </a:solidFill>
              <a:round/>
              <a:headEnd/>
              <a:tailEnd/>
            </a:ln>
          </p:spPr>
          <p:txBody>
            <a:bodyPr/>
            <a:lstStyle/>
            <a:p>
              <a:endParaRPr lang="zh-CN" altLang="en-US"/>
            </a:p>
          </p:txBody>
        </p:sp>
        <p:sp>
          <p:nvSpPr>
            <p:cNvPr id="172064" name="Line 32"/>
            <p:cNvSpPr>
              <a:spLocks noChangeShapeType="1"/>
            </p:cNvSpPr>
            <p:nvPr/>
          </p:nvSpPr>
          <p:spPr bwMode="auto">
            <a:xfrm>
              <a:off x="1370" y="2734"/>
              <a:ext cx="4" cy="1"/>
            </a:xfrm>
            <a:prstGeom prst="line">
              <a:avLst/>
            </a:prstGeom>
            <a:noFill/>
            <a:ln w="12700">
              <a:solidFill>
                <a:schemeClr val="accent2"/>
              </a:solidFill>
              <a:round/>
              <a:headEnd/>
              <a:tailEnd/>
            </a:ln>
          </p:spPr>
          <p:txBody>
            <a:bodyPr/>
            <a:lstStyle/>
            <a:p>
              <a:endParaRPr lang="zh-CN" altLang="en-US"/>
            </a:p>
          </p:txBody>
        </p:sp>
        <p:sp>
          <p:nvSpPr>
            <p:cNvPr id="172065" name="Line 33"/>
            <p:cNvSpPr>
              <a:spLocks noChangeShapeType="1"/>
            </p:cNvSpPr>
            <p:nvPr/>
          </p:nvSpPr>
          <p:spPr bwMode="auto">
            <a:xfrm>
              <a:off x="1370" y="2734"/>
              <a:ext cx="1" cy="10"/>
            </a:xfrm>
            <a:prstGeom prst="line">
              <a:avLst/>
            </a:prstGeom>
            <a:noFill/>
            <a:ln w="12700">
              <a:solidFill>
                <a:schemeClr val="accent2"/>
              </a:solidFill>
              <a:round/>
              <a:headEnd/>
              <a:tailEnd/>
            </a:ln>
          </p:spPr>
          <p:txBody>
            <a:bodyPr/>
            <a:lstStyle/>
            <a:p>
              <a:endParaRPr lang="zh-CN" altLang="en-US"/>
            </a:p>
          </p:txBody>
        </p:sp>
        <p:sp>
          <p:nvSpPr>
            <p:cNvPr id="172066" name="Rectangle 34"/>
            <p:cNvSpPr>
              <a:spLocks noChangeArrowheads="1"/>
            </p:cNvSpPr>
            <p:nvPr/>
          </p:nvSpPr>
          <p:spPr bwMode="auto">
            <a:xfrm>
              <a:off x="1374" y="2734"/>
              <a:ext cx="373" cy="10"/>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067" name="Line 35"/>
            <p:cNvSpPr>
              <a:spLocks noChangeShapeType="1"/>
            </p:cNvSpPr>
            <p:nvPr/>
          </p:nvSpPr>
          <p:spPr bwMode="auto">
            <a:xfrm>
              <a:off x="1374" y="2734"/>
              <a:ext cx="373" cy="1"/>
            </a:xfrm>
            <a:prstGeom prst="line">
              <a:avLst/>
            </a:prstGeom>
            <a:noFill/>
            <a:ln w="12700">
              <a:solidFill>
                <a:schemeClr val="accent2"/>
              </a:solidFill>
              <a:round/>
              <a:headEnd/>
              <a:tailEnd/>
            </a:ln>
          </p:spPr>
          <p:txBody>
            <a:bodyPr/>
            <a:lstStyle/>
            <a:p>
              <a:endParaRPr lang="zh-CN" altLang="en-US"/>
            </a:p>
          </p:txBody>
        </p:sp>
        <p:sp>
          <p:nvSpPr>
            <p:cNvPr id="172068" name="Line 36"/>
            <p:cNvSpPr>
              <a:spLocks noChangeShapeType="1"/>
            </p:cNvSpPr>
            <p:nvPr/>
          </p:nvSpPr>
          <p:spPr bwMode="auto">
            <a:xfrm>
              <a:off x="1747" y="2734"/>
              <a:ext cx="2" cy="1"/>
            </a:xfrm>
            <a:prstGeom prst="line">
              <a:avLst/>
            </a:prstGeom>
            <a:noFill/>
            <a:ln w="12700">
              <a:solidFill>
                <a:schemeClr val="accent2"/>
              </a:solidFill>
              <a:round/>
              <a:headEnd/>
              <a:tailEnd/>
            </a:ln>
          </p:spPr>
          <p:txBody>
            <a:bodyPr/>
            <a:lstStyle/>
            <a:p>
              <a:endParaRPr lang="zh-CN" altLang="en-US"/>
            </a:p>
          </p:txBody>
        </p:sp>
        <p:sp>
          <p:nvSpPr>
            <p:cNvPr id="172069" name="Line 37"/>
            <p:cNvSpPr>
              <a:spLocks noChangeShapeType="1"/>
            </p:cNvSpPr>
            <p:nvPr/>
          </p:nvSpPr>
          <p:spPr bwMode="auto">
            <a:xfrm>
              <a:off x="1747" y="2734"/>
              <a:ext cx="1" cy="10"/>
            </a:xfrm>
            <a:prstGeom prst="line">
              <a:avLst/>
            </a:prstGeom>
            <a:noFill/>
            <a:ln w="12700">
              <a:solidFill>
                <a:schemeClr val="accent2"/>
              </a:solidFill>
              <a:round/>
              <a:headEnd/>
              <a:tailEnd/>
            </a:ln>
          </p:spPr>
          <p:txBody>
            <a:bodyPr/>
            <a:lstStyle/>
            <a:p>
              <a:endParaRPr lang="zh-CN" altLang="en-US"/>
            </a:p>
          </p:txBody>
        </p:sp>
        <p:sp>
          <p:nvSpPr>
            <p:cNvPr id="172070" name="Rectangle 38"/>
            <p:cNvSpPr>
              <a:spLocks noChangeArrowheads="1"/>
            </p:cNvSpPr>
            <p:nvPr/>
          </p:nvSpPr>
          <p:spPr bwMode="auto">
            <a:xfrm>
              <a:off x="1749" y="2734"/>
              <a:ext cx="374" cy="10"/>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071" name="Line 39"/>
            <p:cNvSpPr>
              <a:spLocks noChangeShapeType="1"/>
            </p:cNvSpPr>
            <p:nvPr/>
          </p:nvSpPr>
          <p:spPr bwMode="auto">
            <a:xfrm>
              <a:off x="1749" y="2734"/>
              <a:ext cx="374" cy="1"/>
            </a:xfrm>
            <a:prstGeom prst="line">
              <a:avLst/>
            </a:prstGeom>
            <a:noFill/>
            <a:ln w="12700">
              <a:solidFill>
                <a:schemeClr val="accent2"/>
              </a:solidFill>
              <a:round/>
              <a:headEnd/>
              <a:tailEnd/>
            </a:ln>
          </p:spPr>
          <p:txBody>
            <a:bodyPr/>
            <a:lstStyle/>
            <a:p>
              <a:endParaRPr lang="zh-CN" altLang="en-US"/>
            </a:p>
          </p:txBody>
        </p:sp>
        <p:sp>
          <p:nvSpPr>
            <p:cNvPr id="172072" name="Line 40"/>
            <p:cNvSpPr>
              <a:spLocks noChangeShapeType="1"/>
            </p:cNvSpPr>
            <p:nvPr/>
          </p:nvSpPr>
          <p:spPr bwMode="auto">
            <a:xfrm>
              <a:off x="2123" y="2734"/>
              <a:ext cx="3" cy="1"/>
            </a:xfrm>
            <a:prstGeom prst="line">
              <a:avLst/>
            </a:prstGeom>
            <a:noFill/>
            <a:ln w="12700">
              <a:solidFill>
                <a:schemeClr val="accent2"/>
              </a:solidFill>
              <a:round/>
              <a:headEnd/>
              <a:tailEnd/>
            </a:ln>
          </p:spPr>
          <p:txBody>
            <a:bodyPr/>
            <a:lstStyle/>
            <a:p>
              <a:endParaRPr lang="zh-CN" altLang="en-US"/>
            </a:p>
          </p:txBody>
        </p:sp>
        <p:sp>
          <p:nvSpPr>
            <p:cNvPr id="172073" name="Line 41"/>
            <p:cNvSpPr>
              <a:spLocks noChangeShapeType="1"/>
            </p:cNvSpPr>
            <p:nvPr/>
          </p:nvSpPr>
          <p:spPr bwMode="auto">
            <a:xfrm>
              <a:off x="2123" y="2734"/>
              <a:ext cx="1" cy="10"/>
            </a:xfrm>
            <a:prstGeom prst="line">
              <a:avLst/>
            </a:prstGeom>
            <a:noFill/>
            <a:ln w="12700">
              <a:solidFill>
                <a:schemeClr val="accent2"/>
              </a:solidFill>
              <a:round/>
              <a:headEnd/>
              <a:tailEnd/>
            </a:ln>
          </p:spPr>
          <p:txBody>
            <a:bodyPr/>
            <a:lstStyle/>
            <a:p>
              <a:endParaRPr lang="zh-CN" altLang="en-US"/>
            </a:p>
          </p:txBody>
        </p:sp>
        <p:sp>
          <p:nvSpPr>
            <p:cNvPr id="172074" name="Rectangle 42"/>
            <p:cNvSpPr>
              <a:spLocks noChangeArrowheads="1"/>
            </p:cNvSpPr>
            <p:nvPr/>
          </p:nvSpPr>
          <p:spPr bwMode="auto">
            <a:xfrm>
              <a:off x="2126" y="2734"/>
              <a:ext cx="373" cy="10"/>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075" name="Line 43"/>
            <p:cNvSpPr>
              <a:spLocks noChangeShapeType="1"/>
            </p:cNvSpPr>
            <p:nvPr/>
          </p:nvSpPr>
          <p:spPr bwMode="auto">
            <a:xfrm>
              <a:off x="2126" y="2734"/>
              <a:ext cx="373" cy="1"/>
            </a:xfrm>
            <a:prstGeom prst="line">
              <a:avLst/>
            </a:prstGeom>
            <a:noFill/>
            <a:ln w="12700">
              <a:solidFill>
                <a:schemeClr val="accent2"/>
              </a:solidFill>
              <a:round/>
              <a:headEnd/>
              <a:tailEnd/>
            </a:ln>
          </p:spPr>
          <p:txBody>
            <a:bodyPr/>
            <a:lstStyle/>
            <a:p>
              <a:endParaRPr lang="zh-CN" altLang="en-US"/>
            </a:p>
          </p:txBody>
        </p:sp>
        <p:sp>
          <p:nvSpPr>
            <p:cNvPr id="172076" name="Line 44"/>
            <p:cNvSpPr>
              <a:spLocks noChangeShapeType="1"/>
            </p:cNvSpPr>
            <p:nvPr/>
          </p:nvSpPr>
          <p:spPr bwMode="auto">
            <a:xfrm>
              <a:off x="2499" y="2734"/>
              <a:ext cx="4" cy="1"/>
            </a:xfrm>
            <a:prstGeom prst="line">
              <a:avLst/>
            </a:prstGeom>
            <a:noFill/>
            <a:ln w="12700">
              <a:solidFill>
                <a:schemeClr val="accent2"/>
              </a:solidFill>
              <a:round/>
              <a:headEnd/>
              <a:tailEnd/>
            </a:ln>
          </p:spPr>
          <p:txBody>
            <a:bodyPr/>
            <a:lstStyle/>
            <a:p>
              <a:endParaRPr lang="zh-CN" altLang="en-US"/>
            </a:p>
          </p:txBody>
        </p:sp>
        <p:sp>
          <p:nvSpPr>
            <p:cNvPr id="172077" name="Line 45"/>
            <p:cNvSpPr>
              <a:spLocks noChangeShapeType="1"/>
            </p:cNvSpPr>
            <p:nvPr/>
          </p:nvSpPr>
          <p:spPr bwMode="auto">
            <a:xfrm>
              <a:off x="2499" y="2734"/>
              <a:ext cx="1" cy="10"/>
            </a:xfrm>
            <a:prstGeom prst="line">
              <a:avLst/>
            </a:prstGeom>
            <a:noFill/>
            <a:ln w="12700">
              <a:solidFill>
                <a:schemeClr val="accent2"/>
              </a:solidFill>
              <a:round/>
              <a:headEnd/>
              <a:tailEnd/>
            </a:ln>
          </p:spPr>
          <p:txBody>
            <a:bodyPr/>
            <a:lstStyle/>
            <a:p>
              <a:endParaRPr lang="zh-CN" altLang="en-US"/>
            </a:p>
          </p:txBody>
        </p:sp>
        <p:sp>
          <p:nvSpPr>
            <p:cNvPr id="172078" name="Rectangle 46"/>
            <p:cNvSpPr>
              <a:spLocks noChangeArrowheads="1"/>
            </p:cNvSpPr>
            <p:nvPr/>
          </p:nvSpPr>
          <p:spPr bwMode="auto">
            <a:xfrm>
              <a:off x="2503" y="2734"/>
              <a:ext cx="376" cy="10"/>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079" name="Line 47"/>
            <p:cNvSpPr>
              <a:spLocks noChangeShapeType="1"/>
            </p:cNvSpPr>
            <p:nvPr/>
          </p:nvSpPr>
          <p:spPr bwMode="auto">
            <a:xfrm>
              <a:off x="2503" y="2734"/>
              <a:ext cx="376" cy="1"/>
            </a:xfrm>
            <a:prstGeom prst="line">
              <a:avLst/>
            </a:prstGeom>
            <a:noFill/>
            <a:ln w="12700">
              <a:solidFill>
                <a:schemeClr val="accent2"/>
              </a:solidFill>
              <a:round/>
              <a:headEnd/>
              <a:tailEnd/>
            </a:ln>
          </p:spPr>
          <p:txBody>
            <a:bodyPr/>
            <a:lstStyle/>
            <a:p>
              <a:endParaRPr lang="zh-CN" altLang="en-US"/>
            </a:p>
          </p:txBody>
        </p:sp>
        <p:sp>
          <p:nvSpPr>
            <p:cNvPr id="172080" name="Line 48"/>
            <p:cNvSpPr>
              <a:spLocks noChangeShapeType="1"/>
            </p:cNvSpPr>
            <p:nvPr/>
          </p:nvSpPr>
          <p:spPr bwMode="auto">
            <a:xfrm>
              <a:off x="2879" y="2734"/>
              <a:ext cx="3" cy="1"/>
            </a:xfrm>
            <a:prstGeom prst="line">
              <a:avLst/>
            </a:prstGeom>
            <a:noFill/>
            <a:ln w="12700">
              <a:solidFill>
                <a:schemeClr val="accent2"/>
              </a:solidFill>
              <a:round/>
              <a:headEnd/>
              <a:tailEnd/>
            </a:ln>
          </p:spPr>
          <p:txBody>
            <a:bodyPr/>
            <a:lstStyle/>
            <a:p>
              <a:endParaRPr lang="zh-CN" altLang="en-US"/>
            </a:p>
          </p:txBody>
        </p:sp>
        <p:sp>
          <p:nvSpPr>
            <p:cNvPr id="172081" name="Line 49"/>
            <p:cNvSpPr>
              <a:spLocks noChangeShapeType="1"/>
            </p:cNvSpPr>
            <p:nvPr/>
          </p:nvSpPr>
          <p:spPr bwMode="auto">
            <a:xfrm>
              <a:off x="2879" y="2734"/>
              <a:ext cx="0" cy="10"/>
            </a:xfrm>
            <a:prstGeom prst="line">
              <a:avLst/>
            </a:prstGeom>
            <a:noFill/>
            <a:ln w="12700">
              <a:solidFill>
                <a:schemeClr val="accent2"/>
              </a:solidFill>
              <a:round/>
              <a:headEnd/>
              <a:tailEnd/>
            </a:ln>
          </p:spPr>
          <p:txBody>
            <a:bodyPr/>
            <a:lstStyle/>
            <a:p>
              <a:endParaRPr lang="zh-CN" altLang="en-US"/>
            </a:p>
          </p:txBody>
        </p:sp>
        <p:sp>
          <p:nvSpPr>
            <p:cNvPr id="172082" name="Rectangle 50"/>
            <p:cNvSpPr>
              <a:spLocks noChangeArrowheads="1"/>
            </p:cNvSpPr>
            <p:nvPr/>
          </p:nvSpPr>
          <p:spPr bwMode="auto">
            <a:xfrm>
              <a:off x="2882" y="2734"/>
              <a:ext cx="373" cy="10"/>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083" name="Line 51"/>
            <p:cNvSpPr>
              <a:spLocks noChangeShapeType="1"/>
            </p:cNvSpPr>
            <p:nvPr/>
          </p:nvSpPr>
          <p:spPr bwMode="auto">
            <a:xfrm>
              <a:off x="2882" y="2734"/>
              <a:ext cx="373" cy="1"/>
            </a:xfrm>
            <a:prstGeom prst="line">
              <a:avLst/>
            </a:prstGeom>
            <a:noFill/>
            <a:ln w="12700">
              <a:solidFill>
                <a:schemeClr val="accent2"/>
              </a:solidFill>
              <a:round/>
              <a:headEnd/>
              <a:tailEnd/>
            </a:ln>
          </p:spPr>
          <p:txBody>
            <a:bodyPr/>
            <a:lstStyle/>
            <a:p>
              <a:endParaRPr lang="zh-CN" altLang="en-US"/>
            </a:p>
          </p:txBody>
        </p:sp>
        <p:sp>
          <p:nvSpPr>
            <p:cNvPr id="172084" name="Line 52"/>
            <p:cNvSpPr>
              <a:spLocks noChangeShapeType="1"/>
            </p:cNvSpPr>
            <p:nvPr/>
          </p:nvSpPr>
          <p:spPr bwMode="auto">
            <a:xfrm>
              <a:off x="3255" y="2734"/>
              <a:ext cx="4" cy="1"/>
            </a:xfrm>
            <a:prstGeom prst="line">
              <a:avLst/>
            </a:prstGeom>
            <a:noFill/>
            <a:ln w="12700">
              <a:solidFill>
                <a:schemeClr val="accent2"/>
              </a:solidFill>
              <a:round/>
              <a:headEnd/>
              <a:tailEnd/>
            </a:ln>
          </p:spPr>
          <p:txBody>
            <a:bodyPr/>
            <a:lstStyle/>
            <a:p>
              <a:endParaRPr lang="zh-CN" altLang="en-US"/>
            </a:p>
          </p:txBody>
        </p:sp>
        <p:sp>
          <p:nvSpPr>
            <p:cNvPr id="172085" name="Line 53"/>
            <p:cNvSpPr>
              <a:spLocks noChangeShapeType="1"/>
            </p:cNvSpPr>
            <p:nvPr/>
          </p:nvSpPr>
          <p:spPr bwMode="auto">
            <a:xfrm>
              <a:off x="3255" y="2734"/>
              <a:ext cx="1" cy="10"/>
            </a:xfrm>
            <a:prstGeom prst="line">
              <a:avLst/>
            </a:prstGeom>
            <a:noFill/>
            <a:ln w="12700">
              <a:solidFill>
                <a:schemeClr val="accent2"/>
              </a:solidFill>
              <a:round/>
              <a:headEnd/>
              <a:tailEnd/>
            </a:ln>
          </p:spPr>
          <p:txBody>
            <a:bodyPr/>
            <a:lstStyle/>
            <a:p>
              <a:endParaRPr lang="zh-CN" altLang="en-US"/>
            </a:p>
          </p:txBody>
        </p:sp>
        <p:sp>
          <p:nvSpPr>
            <p:cNvPr id="172086" name="Rectangle 54"/>
            <p:cNvSpPr>
              <a:spLocks noChangeArrowheads="1"/>
            </p:cNvSpPr>
            <p:nvPr/>
          </p:nvSpPr>
          <p:spPr bwMode="auto">
            <a:xfrm>
              <a:off x="3259" y="2734"/>
              <a:ext cx="373" cy="10"/>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087" name="Line 55"/>
            <p:cNvSpPr>
              <a:spLocks noChangeShapeType="1"/>
            </p:cNvSpPr>
            <p:nvPr/>
          </p:nvSpPr>
          <p:spPr bwMode="auto">
            <a:xfrm>
              <a:off x="3259" y="2734"/>
              <a:ext cx="373" cy="1"/>
            </a:xfrm>
            <a:prstGeom prst="line">
              <a:avLst/>
            </a:prstGeom>
            <a:noFill/>
            <a:ln w="12700">
              <a:solidFill>
                <a:schemeClr val="accent2"/>
              </a:solidFill>
              <a:round/>
              <a:headEnd/>
              <a:tailEnd/>
            </a:ln>
          </p:spPr>
          <p:txBody>
            <a:bodyPr/>
            <a:lstStyle/>
            <a:p>
              <a:endParaRPr lang="zh-CN" altLang="en-US"/>
            </a:p>
          </p:txBody>
        </p:sp>
        <p:sp>
          <p:nvSpPr>
            <p:cNvPr id="172088" name="Line 56"/>
            <p:cNvSpPr>
              <a:spLocks noChangeShapeType="1"/>
            </p:cNvSpPr>
            <p:nvPr/>
          </p:nvSpPr>
          <p:spPr bwMode="auto">
            <a:xfrm>
              <a:off x="3632" y="2734"/>
              <a:ext cx="3" cy="1"/>
            </a:xfrm>
            <a:prstGeom prst="line">
              <a:avLst/>
            </a:prstGeom>
            <a:noFill/>
            <a:ln w="12700">
              <a:solidFill>
                <a:schemeClr val="accent2"/>
              </a:solidFill>
              <a:round/>
              <a:headEnd/>
              <a:tailEnd/>
            </a:ln>
          </p:spPr>
          <p:txBody>
            <a:bodyPr/>
            <a:lstStyle/>
            <a:p>
              <a:endParaRPr lang="zh-CN" altLang="en-US"/>
            </a:p>
          </p:txBody>
        </p:sp>
        <p:sp>
          <p:nvSpPr>
            <p:cNvPr id="172089" name="Line 57"/>
            <p:cNvSpPr>
              <a:spLocks noChangeShapeType="1"/>
            </p:cNvSpPr>
            <p:nvPr/>
          </p:nvSpPr>
          <p:spPr bwMode="auto">
            <a:xfrm>
              <a:off x="3632" y="2734"/>
              <a:ext cx="1" cy="10"/>
            </a:xfrm>
            <a:prstGeom prst="line">
              <a:avLst/>
            </a:prstGeom>
            <a:noFill/>
            <a:ln w="12700">
              <a:solidFill>
                <a:schemeClr val="accent2"/>
              </a:solidFill>
              <a:round/>
              <a:headEnd/>
              <a:tailEnd/>
            </a:ln>
          </p:spPr>
          <p:txBody>
            <a:bodyPr/>
            <a:lstStyle/>
            <a:p>
              <a:endParaRPr lang="zh-CN" altLang="en-US"/>
            </a:p>
          </p:txBody>
        </p:sp>
        <p:sp>
          <p:nvSpPr>
            <p:cNvPr id="172090" name="Rectangle 58"/>
            <p:cNvSpPr>
              <a:spLocks noChangeArrowheads="1"/>
            </p:cNvSpPr>
            <p:nvPr/>
          </p:nvSpPr>
          <p:spPr bwMode="auto">
            <a:xfrm>
              <a:off x="3635" y="2734"/>
              <a:ext cx="374" cy="10"/>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091" name="Line 59"/>
            <p:cNvSpPr>
              <a:spLocks noChangeShapeType="1"/>
            </p:cNvSpPr>
            <p:nvPr/>
          </p:nvSpPr>
          <p:spPr bwMode="auto">
            <a:xfrm>
              <a:off x="3635" y="2734"/>
              <a:ext cx="374" cy="1"/>
            </a:xfrm>
            <a:prstGeom prst="line">
              <a:avLst/>
            </a:prstGeom>
            <a:noFill/>
            <a:ln w="12700">
              <a:solidFill>
                <a:schemeClr val="accent2"/>
              </a:solidFill>
              <a:round/>
              <a:headEnd/>
              <a:tailEnd/>
            </a:ln>
          </p:spPr>
          <p:txBody>
            <a:bodyPr/>
            <a:lstStyle/>
            <a:p>
              <a:endParaRPr lang="zh-CN" altLang="en-US"/>
            </a:p>
          </p:txBody>
        </p:sp>
        <p:sp>
          <p:nvSpPr>
            <p:cNvPr id="172092" name="Line 60"/>
            <p:cNvSpPr>
              <a:spLocks noChangeShapeType="1"/>
            </p:cNvSpPr>
            <p:nvPr/>
          </p:nvSpPr>
          <p:spPr bwMode="auto">
            <a:xfrm>
              <a:off x="4009" y="2734"/>
              <a:ext cx="2" cy="1"/>
            </a:xfrm>
            <a:prstGeom prst="line">
              <a:avLst/>
            </a:prstGeom>
            <a:noFill/>
            <a:ln w="12700">
              <a:solidFill>
                <a:schemeClr val="accent2"/>
              </a:solidFill>
              <a:round/>
              <a:headEnd/>
              <a:tailEnd/>
            </a:ln>
          </p:spPr>
          <p:txBody>
            <a:bodyPr/>
            <a:lstStyle/>
            <a:p>
              <a:endParaRPr lang="zh-CN" altLang="en-US"/>
            </a:p>
          </p:txBody>
        </p:sp>
        <p:sp>
          <p:nvSpPr>
            <p:cNvPr id="172093" name="Line 61"/>
            <p:cNvSpPr>
              <a:spLocks noChangeShapeType="1"/>
            </p:cNvSpPr>
            <p:nvPr/>
          </p:nvSpPr>
          <p:spPr bwMode="auto">
            <a:xfrm>
              <a:off x="4009" y="2734"/>
              <a:ext cx="1" cy="10"/>
            </a:xfrm>
            <a:prstGeom prst="line">
              <a:avLst/>
            </a:prstGeom>
            <a:noFill/>
            <a:ln w="12700">
              <a:solidFill>
                <a:schemeClr val="accent2"/>
              </a:solidFill>
              <a:round/>
              <a:headEnd/>
              <a:tailEnd/>
            </a:ln>
          </p:spPr>
          <p:txBody>
            <a:bodyPr/>
            <a:lstStyle/>
            <a:p>
              <a:endParaRPr lang="zh-CN" altLang="en-US"/>
            </a:p>
          </p:txBody>
        </p:sp>
        <p:sp>
          <p:nvSpPr>
            <p:cNvPr id="172094" name="Rectangle 62"/>
            <p:cNvSpPr>
              <a:spLocks noChangeArrowheads="1"/>
            </p:cNvSpPr>
            <p:nvPr/>
          </p:nvSpPr>
          <p:spPr bwMode="auto">
            <a:xfrm>
              <a:off x="4011" y="2734"/>
              <a:ext cx="373" cy="10"/>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095" name="Line 63"/>
            <p:cNvSpPr>
              <a:spLocks noChangeShapeType="1"/>
            </p:cNvSpPr>
            <p:nvPr/>
          </p:nvSpPr>
          <p:spPr bwMode="auto">
            <a:xfrm>
              <a:off x="4011" y="2734"/>
              <a:ext cx="373" cy="1"/>
            </a:xfrm>
            <a:prstGeom prst="line">
              <a:avLst/>
            </a:prstGeom>
            <a:noFill/>
            <a:ln w="12700">
              <a:solidFill>
                <a:schemeClr val="accent2"/>
              </a:solidFill>
              <a:round/>
              <a:headEnd/>
              <a:tailEnd/>
            </a:ln>
          </p:spPr>
          <p:txBody>
            <a:bodyPr/>
            <a:lstStyle/>
            <a:p>
              <a:endParaRPr lang="zh-CN" altLang="en-US"/>
            </a:p>
          </p:txBody>
        </p:sp>
        <p:sp>
          <p:nvSpPr>
            <p:cNvPr id="172096" name="Line 64"/>
            <p:cNvSpPr>
              <a:spLocks noChangeShapeType="1"/>
            </p:cNvSpPr>
            <p:nvPr/>
          </p:nvSpPr>
          <p:spPr bwMode="auto">
            <a:xfrm>
              <a:off x="4384" y="2734"/>
              <a:ext cx="4" cy="1"/>
            </a:xfrm>
            <a:prstGeom prst="line">
              <a:avLst/>
            </a:prstGeom>
            <a:noFill/>
            <a:ln w="12700">
              <a:solidFill>
                <a:schemeClr val="accent2"/>
              </a:solidFill>
              <a:round/>
              <a:headEnd/>
              <a:tailEnd/>
            </a:ln>
          </p:spPr>
          <p:txBody>
            <a:bodyPr/>
            <a:lstStyle/>
            <a:p>
              <a:endParaRPr lang="zh-CN" altLang="en-US"/>
            </a:p>
          </p:txBody>
        </p:sp>
        <p:sp>
          <p:nvSpPr>
            <p:cNvPr id="172097" name="Line 65"/>
            <p:cNvSpPr>
              <a:spLocks noChangeShapeType="1"/>
            </p:cNvSpPr>
            <p:nvPr/>
          </p:nvSpPr>
          <p:spPr bwMode="auto">
            <a:xfrm>
              <a:off x="4384" y="2734"/>
              <a:ext cx="1" cy="10"/>
            </a:xfrm>
            <a:prstGeom prst="line">
              <a:avLst/>
            </a:prstGeom>
            <a:noFill/>
            <a:ln w="12700">
              <a:solidFill>
                <a:schemeClr val="accent2"/>
              </a:solidFill>
              <a:round/>
              <a:headEnd/>
              <a:tailEnd/>
            </a:ln>
          </p:spPr>
          <p:txBody>
            <a:bodyPr/>
            <a:lstStyle/>
            <a:p>
              <a:endParaRPr lang="zh-CN" altLang="en-US"/>
            </a:p>
          </p:txBody>
        </p:sp>
        <p:sp>
          <p:nvSpPr>
            <p:cNvPr id="172098" name="Rectangle 66"/>
            <p:cNvSpPr>
              <a:spLocks noChangeArrowheads="1"/>
            </p:cNvSpPr>
            <p:nvPr/>
          </p:nvSpPr>
          <p:spPr bwMode="auto">
            <a:xfrm>
              <a:off x="4388" y="2734"/>
              <a:ext cx="373" cy="10"/>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099" name="Line 67"/>
            <p:cNvSpPr>
              <a:spLocks noChangeShapeType="1"/>
            </p:cNvSpPr>
            <p:nvPr/>
          </p:nvSpPr>
          <p:spPr bwMode="auto">
            <a:xfrm>
              <a:off x="4388" y="2734"/>
              <a:ext cx="373" cy="1"/>
            </a:xfrm>
            <a:prstGeom prst="line">
              <a:avLst/>
            </a:prstGeom>
            <a:noFill/>
            <a:ln w="12700">
              <a:solidFill>
                <a:schemeClr val="accent2"/>
              </a:solidFill>
              <a:round/>
              <a:headEnd/>
              <a:tailEnd/>
            </a:ln>
          </p:spPr>
          <p:txBody>
            <a:bodyPr/>
            <a:lstStyle/>
            <a:p>
              <a:endParaRPr lang="zh-CN" altLang="en-US"/>
            </a:p>
          </p:txBody>
        </p:sp>
        <p:sp>
          <p:nvSpPr>
            <p:cNvPr id="172100" name="Line 68"/>
            <p:cNvSpPr>
              <a:spLocks noChangeShapeType="1"/>
            </p:cNvSpPr>
            <p:nvPr/>
          </p:nvSpPr>
          <p:spPr bwMode="auto">
            <a:xfrm>
              <a:off x="4761" y="2734"/>
              <a:ext cx="4" cy="1"/>
            </a:xfrm>
            <a:prstGeom prst="line">
              <a:avLst/>
            </a:prstGeom>
            <a:noFill/>
            <a:ln w="12700">
              <a:solidFill>
                <a:schemeClr val="accent2"/>
              </a:solidFill>
              <a:round/>
              <a:headEnd/>
              <a:tailEnd/>
            </a:ln>
          </p:spPr>
          <p:txBody>
            <a:bodyPr/>
            <a:lstStyle/>
            <a:p>
              <a:endParaRPr lang="zh-CN" altLang="en-US"/>
            </a:p>
          </p:txBody>
        </p:sp>
        <p:sp>
          <p:nvSpPr>
            <p:cNvPr id="172101" name="Line 69"/>
            <p:cNvSpPr>
              <a:spLocks noChangeShapeType="1"/>
            </p:cNvSpPr>
            <p:nvPr/>
          </p:nvSpPr>
          <p:spPr bwMode="auto">
            <a:xfrm>
              <a:off x="4761" y="2734"/>
              <a:ext cx="1" cy="10"/>
            </a:xfrm>
            <a:prstGeom prst="line">
              <a:avLst/>
            </a:prstGeom>
            <a:noFill/>
            <a:ln w="12700">
              <a:solidFill>
                <a:schemeClr val="accent2"/>
              </a:solidFill>
              <a:round/>
              <a:headEnd/>
              <a:tailEnd/>
            </a:ln>
          </p:spPr>
          <p:txBody>
            <a:bodyPr/>
            <a:lstStyle/>
            <a:p>
              <a:endParaRPr lang="zh-CN" altLang="en-US"/>
            </a:p>
          </p:txBody>
        </p:sp>
        <p:sp>
          <p:nvSpPr>
            <p:cNvPr id="172102" name="Rectangle 70"/>
            <p:cNvSpPr>
              <a:spLocks noChangeArrowheads="1"/>
            </p:cNvSpPr>
            <p:nvPr/>
          </p:nvSpPr>
          <p:spPr bwMode="auto">
            <a:xfrm>
              <a:off x="4765" y="2734"/>
              <a:ext cx="373" cy="10"/>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03" name="Line 71"/>
            <p:cNvSpPr>
              <a:spLocks noChangeShapeType="1"/>
            </p:cNvSpPr>
            <p:nvPr/>
          </p:nvSpPr>
          <p:spPr bwMode="auto">
            <a:xfrm>
              <a:off x="4765" y="2734"/>
              <a:ext cx="373" cy="1"/>
            </a:xfrm>
            <a:prstGeom prst="line">
              <a:avLst/>
            </a:prstGeom>
            <a:noFill/>
            <a:ln w="12700">
              <a:solidFill>
                <a:schemeClr val="accent2"/>
              </a:solidFill>
              <a:round/>
              <a:headEnd/>
              <a:tailEnd/>
            </a:ln>
          </p:spPr>
          <p:txBody>
            <a:bodyPr/>
            <a:lstStyle/>
            <a:p>
              <a:endParaRPr lang="zh-CN" altLang="en-US"/>
            </a:p>
          </p:txBody>
        </p:sp>
        <p:sp>
          <p:nvSpPr>
            <p:cNvPr id="172104" name="Rectangle 72"/>
            <p:cNvSpPr>
              <a:spLocks noChangeArrowheads="1"/>
            </p:cNvSpPr>
            <p:nvPr/>
          </p:nvSpPr>
          <p:spPr bwMode="auto">
            <a:xfrm>
              <a:off x="5138" y="2734"/>
              <a:ext cx="2" cy="10"/>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05" name="Line 73"/>
            <p:cNvSpPr>
              <a:spLocks noChangeShapeType="1"/>
            </p:cNvSpPr>
            <p:nvPr/>
          </p:nvSpPr>
          <p:spPr bwMode="auto">
            <a:xfrm>
              <a:off x="5138" y="2734"/>
              <a:ext cx="2" cy="1"/>
            </a:xfrm>
            <a:prstGeom prst="line">
              <a:avLst/>
            </a:prstGeom>
            <a:noFill/>
            <a:ln w="12700">
              <a:solidFill>
                <a:schemeClr val="accent2"/>
              </a:solidFill>
              <a:round/>
              <a:headEnd/>
              <a:tailEnd/>
            </a:ln>
          </p:spPr>
          <p:txBody>
            <a:bodyPr/>
            <a:lstStyle/>
            <a:p>
              <a:endParaRPr lang="zh-CN" altLang="en-US"/>
            </a:p>
          </p:txBody>
        </p:sp>
        <p:sp>
          <p:nvSpPr>
            <p:cNvPr id="172106" name="Line 74"/>
            <p:cNvSpPr>
              <a:spLocks noChangeShapeType="1"/>
            </p:cNvSpPr>
            <p:nvPr/>
          </p:nvSpPr>
          <p:spPr bwMode="auto">
            <a:xfrm>
              <a:off x="5138" y="2734"/>
              <a:ext cx="1" cy="10"/>
            </a:xfrm>
            <a:prstGeom prst="line">
              <a:avLst/>
            </a:prstGeom>
            <a:noFill/>
            <a:ln w="12700">
              <a:solidFill>
                <a:schemeClr val="accent2"/>
              </a:solidFill>
              <a:round/>
              <a:headEnd/>
              <a:tailEnd/>
            </a:ln>
          </p:spPr>
          <p:txBody>
            <a:bodyPr/>
            <a:lstStyle/>
            <a:p>
              <a:endParaRPr lang="zh-CN" altLang="en-US"/>
            </a:p>
          </p:txBody>
        </p:sp>
        <p:sp>
          <p:nvSpPr>
            <p:cNvPr id="172107" name="Rectangle 75"/>
            <p:cNvSpPr>
              <a:spLocks noChangeArrowheads="1"/>
            </p:cNvSpPr>
            <p:nvPr/>
          </p:nvSpPr>
          <p:spPr bwMode="auto">
            <a:xfrm>
              <a:off x="5140" y="2734"/>
              <a:ext cx="377" cy="10"/>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08" name="Line 76"/>
            <p:cNvSpPr>
              <a:spLocks noChangeShapeType="1"/>
            </p:cNvSpPr>
            <p:nvPr/>
          </p:nvSpPr>
          <p:spPr bwMode="auto">
            <a:xfrm>
              <a:off x="5140" y="2734"/>
              <a:ext cx="377" cy="1"/>
            </a:xfrm>
            <a:prstGeom prst="line">
              <a:avLst/>
            </a:prstGeom>
            <a:noFill/>
            <a:ln w="12700">
              <a:solidFill>
                <a:schemeClr val="accent2"/>
              </a:solidFill>
              <a:round/>
              <a:headEnd/>
              <a:tailEnd/>
            </a:ln>
          </p:spPr>
          <p:txBody>
            <a:bodyPr/>
            <a:lstStyle/>
            <a:p>
              <a:endParaRPr lang="zh-CN" altLang="en-US"/>
            </a:p>
          </p:txBody>
        </p:sp>
        <p:sp>
          <p:nvSpPr>
            <p:cNvPr id="172109" name="Line 77"/>
            <p:cNvSpPr>
              <a:spLocks noChangeShapeType="1"/>
            </p:cNvSpPr>
            <p:nvPr/>
          </p:nvSpPr>
          <p:spPr bwMode="auto">
            <a:xfrm>
              <a:off x="5517" y="2734"/>
              <a:ext cx="3" cy="1"/>
            </a:xfrm>
            <a:prstGeom prst="line">
              <a:avLst/>
            </a:prstGeom>
            <a:noFill/>
            <a:ln w="12700">
              <a:solidFill>
                <a:schemeClr val="accent2"/>
              </a:solidFill>
              <a:round/>
              <a:headEnd/>
              <a:tailEnd/>
            </a:ln>
          </p:spPr>
          <p:txBody>
            <a:bodyPr/>
            <a:lstStyle/>
            <a:p>
              <a:endParaRPr lang="zh-CN" altLang="en-US"/>
            </a:p>
          </p:txBody>
        </p:sp>
        <p:sp>
          <p:nvSpPr>
            <p:cNvPr id="172110" name="Line 78"/>
            <p:cNvSpPr>
              <a:spLocks noChangeShapeType="1"/>
            </p:cNvSpPr>
            <p:nvPr/>
          </p:nvSpPr>
          <p:spPr bwMode="auto">
            <a:xfrm>
              <a:off x="5517" y="2734"/>
              <a:ext cx="1" cy="10"/>
            </a:xfrm>
            <a:prstGeom prst="line">
              <a:avLst/>
            </a:prstGeom>
            <a:noFill/>
            <a:ln w="12700">
              <a:solidFill>
                <a:schemeClr val="accent2"/>
              </a:solidFill>
              <a:round/>
              <a:headEnd/>
              <a:tailEnd/>
            </a:ln>
          </p:spPr>
          <p:txBody>
            <a:bodyPr/>
            <a:lstStyle/>
            <a:p>
              <a:endParaRPr lang="zh-CN" altLang="en-US"/>
            </a:p>
          </p:txBody>
        </p:sp>
        <p:sp>
          <p:nvSpPr>
            <p:cNvPr id="172111" name="Line 79"/>
            <p:cNvSpPr>
              <a:spLocks noChangeShapeType="1"/>
            </p:cNvSpPr>
            <p:nvPr/>
          </p:nvSpPr>
          <p:spPr bwMode="auto">
            <a:xfrm>
              <a:off x="5517" y="2734"/>
              <a:ext cx="3" cy="1"/>
            </a:xfrm>
            <a:prstGeom prst="line">
              <a:avLst/>
            </a:prstGeom>
            <a:noFill/>
            <a:ln w="12700">
              <a:solidFill>
                <a:schemeClr val="accent2"/>
              </a:solidFill>
              <a:round/>
              <a:headEnd/>
              <a:tailEnd/>
            </a:ln>
          </p:spPr>
          <p:txBody>
            <a:bodyPr/>
            <a:lstStyle/>
            <a:p>
              <a:endParaRPr lang="zh-CN" altLang="en-US"/>
            </a:p>
          </p:txBody>
        </p:sp>
        <p:sp>
          <p:nvSpPr>
            <p:cNvPr id="172112" name="Line 80"/>
            <p:cNvSpPr>
              <a:spLocks noChangeShapeType="1"/>
            </p:cNvSpPr>
            <p:nvPr/>
          </p:nvSpPr>
          <p:spPr bwMode="auto">
            <a:xfrm>
              <a:off x="5517" y="2734"/>
              <a:ext cx="1" cy="10"/>
            </a:xfrm>
            <a:prstGeom prst="line">
              <a:avLst/>
            </a:prstGeom>
            <a:noFill/>
            <a:ln w="12700">
              <a:solidFill>
                <a:schemeClr val="accent2"/>
              </a:solidFill>
              <a:round/>
              <a:headEnd/>
              <a:tailEnd/>
            </a:ln>
          </p:spPr>
          <p:txBody>
            <a:bodyPr/>
            <a:lstStyle/>
            <a:p>
              <a:endParaRPr lang="zh-CN" altLang="en-US"/>
            </a:p>
          </p:txBody>
        </p:sp>
        <p:sp>
          <p:nvSpPr>
            <p:cNvPr id="172113" name="Line 81"/>
            <p:cNvSpPr>
              <a:spLocks noChangeShapeType="1"/>
            </p:cNvSpPr>
            <p:nvPr/>
          </p:nvSpPr>
          <p:spPr bwMode="auto">
            <a:xfrm>
              <a:off x="238" y="2744"/>
              <a:ext cx="1" cy="317"/>
            </a:xfrm>
            <a:prstGeom prst="line">
              <a:avLst/>
            </a:prstGeom>
            <a:noFill/>
            <a:ln w="12700">
              <a:solidFill>
                <a:schemeClr val="accent2"/>
              </a:solidFill>
              <a:round/>
              <a:headEnd/>
              <a:tailEnd/>
            </a:ln>
          </p:spPr>
          <p:txBody>
            <a:bodyPr/>
            <a:lstStyle/>
            <a:p>
              <a:endParaRPr lang="zh-CN" altLang="en-US"/>
            </a:p>
          </p:txBody>
        </p:sp>
        <p:sp>
          <p:nvSpPr>
            <p:cNvPr id="172114" name="Line 82"/>
            <p:cNvSpPr>
              <a:spLocks noChangeShapeType="1"/>
            </p:cNvSpPr>
            <p:nvPr/>
          </p:nvSpPr>
          <p:spPr bwMode="auto">
            <a:xfrm>
              <a:off x="238" y="3061"/>
              <a:ext cx="3" cy="1"/>
            </a:xfrm>
            <a:prstGeom prst="line">
              <a:avLst/>
            </a:prstGeom>
            <a:noFill/>
            <a:ln w="12700">
              <a:solidFill>
                <a:schemeClr val="accent2"/>
              </a:solidFill>
              <a:round/>
              <a:headEnd/>
              <a:tailEnd/>
            </a:ln>
          </p:spPr>
          <p:txBody>
            <a:bodyPr/>
            <a:lstStyle/>
            <a:p>
              <a:endParaRPr lang="zh-CN" altLang="en-US"/>
            </a:p>
          </p:txBody>
        </p:sp>
        <p:sp>
          <p:nvSpPr>
            <p:cNvPr id="172115" name="Line 83"/>
            <p:cNvSpPr>
              <a:spLocks noChangeShapeType="1"/>
            </p:cNvSpPr>
            <p:nvPr/>
          </p:nvSpPr>
          <p:spPr bwMode="auto">
            <a:xfrm>
              <a:off x="238" y="3061"/>
              <a:ext cx="1" cy="11"/>
            </a:xfrm>
            <a:prstGeom prst="line">
              <a:avLst/>
            </a:prstGeom>
            <a:noFill/>
            <a:ln w="12700">
              <a:solidFill>
                <a:schemeClr val="accent2"/>
              </a:solidFill>
              <a:round/>
              <a:headEnd/>
              <a:tailEnd/>
            </a:ln>
          </p:spPr>
          <p:txBody>
            <a:bodyPr/>
            <a:lstStyle/>
            <a:p>
              <a:endParaRPr lang="zh-CN" altLang="en-US"/>
            </a:p>
          </p:txBody>
        </p:sp>
        <p:sp>
          <p:nvSpPr>
            <p:cNvPr id="172116" name="Line 84"/>
            <p:cNvSpPr>
              <a:spLocks noChangeShapeType="1"/>
            </p:cNvSpPr>
            <p:nvPr/>
          </p:nvSpPr>
          <p:spPr bwMode="auto">
            <a:xfrm>
              <a:off x="238" y="3061"/>
              <a:ext cx="3" cy="1"/>
            </a:xfrm>
            <a:prstGeom prst="line">
              <a:avLst/>
            </a:prstGeom>
            <a:noFill/>
            <a:ln w="12700">
              <a:solidFill>
                <a:schemeClr val="accent2"/>
              </a:solidFill>
              <a:round/>
              <a:headEnd/>
              <a:tailEnd/>
            </a:ln>
          </p:spPr>
          <p:txBody>
            <a:bodyPr/>
            <a:lstStyle/>
            <a:p>
              <a:endParaRPr lang="zh-CN" altLang="en-US"/>
            </a:p>
          </p:txBody>
        </p:sp>
        <p:sp>
          <p:nvSpPr>
            <p:cNvPr id="172117" name="Line 85"/>
            <p:cNvSpPr>
              <a:spLocks noChangeShapeType="1"/>
            </p:cNvSpPr>
            <p:nvPr/>
          </p:nvSpPr>
          <p:spPr bwMode="auto">
            <a:xfrm>
              <a:off x="238" y="3061"/>
              <a:ext cx="1" cy="11"/>
            </a:xfrm>
            <a:prstGeom prst="line">
              <a:avLst/>
            </a:prstGeom>
            <a:noFill/>
            <a:ln w="12700">
              <a:solidFill>
                <a:schemeClr val="accent2"/>
              </a:solidFill>
              <a:round/>
              <a:headEnd/>
              <a:tailEnd/>
            </a:ln>
          </p:spPr>
          <p:txBody>
            <a:bodyPr/>
            <a:lstStyle/>
            <a:p>
              <a:endParaRPr lang="zh-CN" altLang="en-US"/>
            </a:p>
          </p:txBody>
        </p:sp>
        <p:sp>
          <p:nvSpPr>
            <p:cNvPr id="172118" name="Rectangle 86"/>
            <p:cNvSpPr>
              <a:spLocks noChangeArrowheads="1"/>
            </p:cNvSpPr>
            <p:nvPr/>
          </p:nvSpPr>
          <p:spPr bwMode="auto">
            <a:xfrm>
              <a:off x="241" y="3061"/>
              <a:ext cx="377" cy="11"/>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19" name="Line 87"/>
            <p:cNvSpPr>
              <a:spLocks noChangeShapeType="1"/>
            </p:cNvSpPr>
            <p:nvPr/>
          </p:nvSpPr>
          <p:spPr bwMode="auto">
            <a:xfrm>
              <a:off x="241" y="3061"/>
              <a:ext cx="377" cy="1"/>
            </a:xfrm>
            <a:prstGeom prst="line">
              <a:avLst/>
            </a:prstGeom>
            <a:noFill/>
            <a:ln w="12700">
              <a:solidFill>
                <a:schemeClr val="accent2"/>
              </a:solidFill>
              <a:round/>
              <a:headEnd/>
              <a:tailEnd/>
            </a:ln>
          </p:spPr>
          <p:txBody>
            <a:bodyPr/>
            <a:lstStyle/>
            <a:p>
              <a:endParaRPr lang="zh-CN" altLang="en-US"/>
            </a:p>
          </p:txBody>
        </p:sp>
        <p:sp>
          <p:nvSpPr>
            <p:cNvPr id="172120" name="Line 88"/>
            <p:cNvSpPr>
              <a:spLocks noChangeShapeType="1"/>
            </p:cNvSpPr>
            <p:nvPr/>
          </p:nvSpPr>
          <p:spPr bwMode="auto">
            <a:xfrm>
              <a:off x="592" y="2744"/>
              <a:ext cx="0" cy="317"/>
            </a:xfrm>
            <a:prstGeom prst="line">
              <a:avLst/>
            </a:prstGeom>
            <a:noFill/>
            <a:ln w="12700">
              <a:solidFill>
                <a:schemeClr val="accent2"/>
              </a:solidFill>
              <a:round/>
              <a:headEnd/>
              <a:tailEnd/>
            </a:ln>
          </p:spPr>
          <p:txBody>
            <a:bodyPr/>
            <a:lstStyle/>
            <a:p>
              <a:endParaRPr lang="zh-CN" altLang="en-US"/>
            </a:p>
          </p:txBody>
        </p:sp>
        <p:sp>
          <p:nvSpPr>
            <p:cNvPr id="172121" name="Line 89"/>
            <p:cNvSpPr>
              <a:spLocks noChangeShapeType="1"/>
            </p:cNvSpPr>
            <p:nvPr/>
          </p:nvSpPr>
          <p:spPr bwMode="auto">
            <a:xfrm>
              <a:off x="618" y="3061"/>
              <a:ext cx="2" cy="1"/>
            </a:xfrm>
            <a:prstGeom prst="line">
              <a:avLst/>
            </a:prstGeom>
            <a:noFill/>
            <a:ln w="12700">
              <a:solidFill>
                <a:schemeClr val="accent2"/>
              </a:solidFill>
              <a:round/>
              <a:headEnd/>
              <a:tailEnd/>
            </a:ln>
          </p:spPr>
          <p:txBody>
            <a:bodyPr/>
            <a:lstStyle/>
            <a:p>
              <a:endParaRPr lang="zh-CN" altLang="en-US"/>
            </a:p>
          </p:txBody>
        </p:sp>
        <p:sp>
          <p:nvSpPr>
            <p:cNvPr id="172122" name="Line 90"/>
            <p:cNvSpPr>
              <a:spLocks noChangeShapeType="1"/>
            </p:cNvSpPr>
            <p:nvPr/>
          </p:nvSpPr>
          <p:spPr bwMode="auto">
            <a:xfrm>
              <a:off x="618" y="3061"/>
              <a:ext cx="0" cy="11"/>
            </a:xfrm>
            <a:prstGeom prst="line">
              <a:avLst/>
            </a:prstGeom>
            <a:noFill/>
            <a:ln w="12700">
              <a:solidFill>
                <a:schemeClr val="accent2"/>
              </a:solidFill>
              <a:round/>
              <a:headEnd/>
              <a:tailEnd/>
            </a:ln>
          </p:spPr>
          <p:txBody>
            <a:bodyPr/>
            <a:lstStyle/>
            <a:p>
              <a:endParaRPr lang="zh-CN" altLang="en-US"/>
            </a:p>
          </p:txBody>
        </p:sp>
        <p:sp>
          <p:nvSpPr>
            <p:cNvPr id="172123" name="Rectangle 91"/>
            <p:cNvSpPr>
              <a:spLocks noChangeArrowheads="1"/>
            </p:cNvSpPr>
            <p:nvPr/>
          </p:nvSpPr>
          <p:spPr bwMode="auto">
            <a:xfrm>
              <a:off x="620" y="3061"/>
              <a:ext cx="373" cy="11"/>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24" name="Line 92"/>
            <p:cNvSpPr>
              <a:spLocks noChangeShapeType="1"/>
            </p:cNvSpPr>
            <p:nvPr/>
          </p:nvSpPr>
          <p:spPr bwMode="auto">
            <a:xfrm>
              <a:off x="620" y="3061"/>
              <a:ext cx="373" cy="1"/>
            </a:xfrm>
            <a:prstGeom prst="line">
              <a:avLst/>
            </a:prstGeom>
            <a:noFill/>
            <a:ln w="12700">
              <a:solidFill>
                <a:schemeClr val="accent2"/>
              </a:solidFill>
              <a:round/>
              <a:headEnd/>
              <a:tailEnd/>
            </a:ln>
          </p:spPr>
          <p:txBody>
            <a:bodyPr/>
            <a:lstStyle/>
            <a:p>
              <a:endParaRPr lang="zh-CN" altLang="en-US"/>
            </a:p>
          </p:txBody>
        </p:sp>
        <p:sp>
          <p:nvSpPr>
            <p:cNvPr id="172125" name="Line 93"/>
            <p:cNvSpPr>
              <a:spLocks noChangeShapeType="1"/>
            </p:cNvSpPr>
            <p:nvPr/>
          </p:nvSpPr>
          <p:spPr bwMode="auto">
            <a:xfrm>
              <a:off x="947" y="2744"/>
              <a:ext cx="1" cy="317"/>
            </a:xfrm>
            <a:prstGeom prst="line">
              <a:avLst/>
            </a:prstGeom>
            <a:noFill/>
            <a:ln w="12700">
              <a:solidFill>
                <a:schemeClr val="accent2"/>
              </a:solidFill>
              <a:round/>
              <a:headEnd/>
              <a:tailEnd/>
            </a:ln>
          </p:spPr>
          <p:txBody>
            <a:bodyPr/>
            <a:lstStyle/>
            <a:p>
              <a:endParaRPr lang="zh-CN" altLang="en-US"/>
            </a:p>
          </p:txBody>
        </p:sp>
        <p:sp>
          <p:nvSpPr>
            <p:cNvPr id="172126" name="Line 94"/>
            <p:cNvSpPr>
              <a:spLocks noChangeShapeType="1"/>
            </p:cNvSpPr>
            <p:nvPr/>
          </p:nvSpPr>
          <p:spPr bwMode="auto">
            <a:xfrm>
              <a:off x="993" y="3061"/>
              <a:ext cx="4" cy="1"/>
            </a:xfrm>
            <a:prstGeom prst="line">
              <a:avLst/>
            </a:prstGeom>
            <a:noFill/>
            <a:ln w="12700">
              <a:solidFill>
                <a:schemeClr val="accent2"/>
              </a:solidFill>
              <a:round/>
              <a:headEnd/>
              <a:tailEnd/>
            </a:ln>
          </p:spPr>
          <p:txBody>
            <a:bodyPr/>
            <a:lstStyle/>
            <a:p>
              <a:endParaRPr lang="zh-CN" altLang="en-US"/>
            </a:p>
          </p:txBody>
        </p:sp>
        <p:sp>
          <p:nvSpPr>
            <p:cNvPr id="172127" name="Line 95"/>
            <p:cNvSpPr>
              <a:spLocks noChangeShapeType="1"/>
            </p:cNvSpPr>
            <p:nvPr/>
          </p:nvSpPr>
          <p:spPr bwMode="auto">
            <a:xfrm>
              <a:off x="993" y="3061"/>
              <a:ext cx="1" cy="11"/>
            </a:xfrm>
            <a:prstGeom prst="line">
              <a:avLst/>
            </a:prstGeom>
            <a:noFill/>
            <a:ln w="12700">
              <a:solidFill>
                <a:schemeClr val="accent2"/>
              </a:solidFill>
              <a:round/>
              <a:headEnd/>
              <a:tailEnd/>
            </a:ln>
          </p:spPr>
          <p:txBody>
            <a:bodyPr/>
            <a:lstStyle/>
            <a:p>
              <a:endParaRPr lang="zh-CN" altLang="en-US"/>
            </a:p>
          </p:txBody>
        </p:sp>
        <p:sp>
          <p:nvSpPr>
            <p:cNvPr id="172128" name="Rectangle 96"/>
            <p:cNvSpPr>
              <a:spLocks noChangeArrowheads="1"/>
            </p:cNvSpPr>
            <p:nvPr/>
          </p:nvSpPr>
          <p:spPr bwMode="auto">
            <a:xfrm>
              <a:off x="997" y="3061"/>
              <a:ext cx="373" cy="11"/>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29" name="Line 97"/>
            <p:cNvSpPr>
              <a:spLocks noChangeShapeType="1"/>
            </p:cNvSpPr>
            <p:nvPr/>
          </p:nvSpPr>
          <p:spPr bwMode="auto">
            <a:xfrm>
              <a:off x="997" y="3061"/>
              <a:ext cx="373" cy="1"/>
            </a:xfrm>
            <a:prstGeom prst="line">
              <a:avLst/>
            </a:prstGeom>
            <a:noFill/>
            <a:ln w="12700">
              <a:solidFill>
                <a:schemeClr val="accent2"/>
              </a:solidFill>
              <a:round/>
              <a:headEnd/>
              <a:tailEnd/>
            </a:ln>
          </p:spPr>
          <p:txBody>
            <a:bodyPr/>
            <a:lstStyle/>
            <a:p>
              <a:endParaRPr lang="zh-CN" altLang="en-US"/>
            </a:p>
          </p:txBody>
        </p:sp>
        <p:sp>
          <p:nvSpPr>
            <p:cNvPr id="172130" name="Line 98"/>
            <p:cNvSpPr>
              <a:spLocks noChangeShapeType="1"/>
            </p:cNvSpPr>
            <p:nvPr/>
          </p:nvSpPr>
          <p:spPr bwMode="auto">
            <a:xfrm>
              <a:off x="1331" y="2744"/>
              <a:ext cx="1" cy="317"/>
            </a:xfrm>
            <a:prstGeom prst="line">
              <a:avLst/>
            </a:prstGeom>
            <a:noFill/>
            <a:ln w="12700">
              <a:solidFill>
                <a:schemeClr val="accent2"/>
              </a:solidFill>
              <a:round/>
              <a:headEnd/>
              <a:tailEnd/>
            </a:ln>
          </p:spPr>
          <p:txBody>
            <a:bodyPr/>
            <a:lstStyle/>
            <a:p>
              <a:endParaRPr lang="zh-CN" altLang="en-US"/>
            </a:p>
          </p:txBody>
        </p:sp>
        <p:sp>
          <p:nvSpPr>
            <p:cNvPr id="172131" name="Line 99"/>
            <p:cNvSpPr>
              <a:spLocks noChangeShapeType="1"/>
            </p:cNvSpPr>
            <p:nvPr/>
          </p:nvSpPr>
          <p:spPr bwMode="auto">
            <a:xfrm>
              <a:off x="1370" y="3061"/>
              <a:ext cx="4" cy="1"/>
            </a:xfrm>
            <a:prstGeom prst="line">
              <a:avLst/>
            </a:prstGeom>
            <a:noFill/>
            <a:ln w="12700">
              <a:solidFill>
                <a:schemeClr val="accent2"/>
              </a:solidFill>
              <a:round/>
              <a:headEnd/>
              <a:tailEnd/>
            </a:ln>
          </p:spPr>
          <p:txBody>
            <a:bodyPr/>
            <a:lstStyle/>
            <a:p>
              <a:endParaRPr lang="zh-CN" altLang="en-US"/>
            </a:p>
          </p:txBody>
        </p:sp>
        <p:sp>
          <p:nvSpPr>
            <p:cNvPr id="172132" name="Line 100"/>
            <p:cNvSpPr>
              <a:spLocks noChangeShapeType="1"/>
            </p:cNvSpPr>
            <p:nvPr/>
          </p:nvSpPr>
          <p:spPr bwMode="auto">
            <a:xfrm>
              <a:off x="1370" y="3061"/>
              <a:ext cx="1" cy="11"/>
            </a:xfrm>
            <a:prstGeom prst="line">
              <a:avLst/>
            </a:prstGeom>
            <a:noFill/>
            <a:ln w="12700">
              <a:solidFill>
                <a:schemeClr val="accent2"/>
              </a:solidFill>
              <a:round/>
              <a:headEnd/>
              <a:tailEnd/>
            </a:ln>
          </p:spPr>
          <p:txBody>
            <a:bodyPr/>
            <a:lstStyle/>
            <a:p>
              <a:endParaRPr lang="zh-CN" altLang="en-US"/>
            </a:p>
          </p:txBody>
        </p:sp>
        <p:sp>
          <p:nvSpPr>
            <p:cNvPr id="172133" name="Rectangle 101"/>
            <p:cNvSpPr>
              <a:spLocks noChangeArrowheads="1"/>
            </p:cNvSpPr>
            <p:nvPr/>
          </p:nvSpPr>
          <p:spPr bwMode="auto">
            <a:xfrm>
              <a:off x="1374" y="3061"/>
              <a:ext cx="373" cy="11"/>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34" name="Line 102"/>
            <p:cNvSpPr>
              <a:spLocks noChangeShapeType="1"/>
            </p:cNvSpPr>
            <p:nvPr/>
          </p:nvSpPr>
          <p:spPr bwMode="auto">
            <a:xfrm>
              <a:off x="1374" y="3061"/>
              <a:ext cx="373" cy="1"/>
            </a:xfrm>
            <a:prstGeom prst="line">
              <a:avLst/>
            </a:prstGeom>
            <a:noFill/>
            <a:ln w="12700">
              <a:solidFill>
                <a:schemeClr val="accent2"/>
              </a:solidFill>
              <a:round/>
              <a:headEnd/>
              <a:tailEnd/>
            </a:ln>
          </p:spPr>
          <p:txBody>
            <a:bodyPr/>
            <a:lstStyle/>
            <a:p>
              <a:endParaRPr lang="zh-CN" altLang="en-US"/>
            </a:p>
          </p:txBody>
        </p:sp>
        <p:sp>
          <p:nvSpPr>
            <p:cNvPr id="172135" name="Line 103"/>
            <p:cNvSpPr>
              <a:spLocks noChangeShapeType="1"/>
            </p:cNvSpPr>
            <p:nvPr/>
          </p:nvSpPr>
          <p:spPr bwMode="auto">
            <a:xfrm>
              <a:off x="1693" y="2744"/>
              <a:ext cx="1" cy="317"/>
            </a:xfrm>
            <a:prstGeom prst="line">
              <a:avLst/>
            </a:prstGeom>
            <a:noFill/>
            <a:ln w="12700">
              <a:solidFill>
                <a:schemeClr val="accent2"/>
              </a:solidFill>
              <a:round/>
              <a:headEnd/>
              <a:tailEnd/>
            </a:ln>
          </p:spPr>
          <p:txBody>
            <a:bodyPr/>
            <a:lstStyle/>
            <a:p>
              <a:endParaRPr lang="zh-CN" altLang="en-US"/>
            </a:p>
          </p:txBody>
        </p:sp>
        <p:sp>
          <p:nvSpPr>
            <p:cNvPr id="172136" name="Line 104"/>
            <p:cNvSpPr>
              <a:spLocks noChangeShapeType="1"/>
            </p:cNvSpPr>
            <p:nvPr/>
          </p:nvSpPr>
          <p:spPr bwMode="auto">
            <a:xfrm>
              <a:off x="1747" y="3061"/>
              <a:ext cx="2" cy="1"/>
            </a:xfrm>
            <a:prstGeom prst="line">
              <a:avLst/>
            </a:prstGeom>
            <a:noFill/>
            <a:ln w="12700">
              <a:solidFill>
                <a:schemeClr val="accent2"/>
              </a:solidFill>
              <a:round/>
              <a:headEnd/>
              <a:tailEnd/>
            </a:ln>
          </p:spPr>
          <p:txBody>
            <a:bodyPr/>
            <a:lstStyle/>
            <a:p>
              <a:endParaRPr lang="zh-CN" altLang="en-US"/>
            </a:p>
          </p:txBody>
        </p:sp>
        <p:sp>
          <p:nvSpPr>
            <p:cNvPr id="172137" name="Line 105"/>
            <p:cNvSpPr>
              <a:spLocks noChangeShapeType="1"/>
            </p:cNvSpPr>
            <p:nvPr/>
          </p:nvSpPr>
          <p:spPr bwMode="auto">
            <a:xfrm>
              <a:off x="1747" y="3061"/>
              <a:ext cx="1" cy="11"/>
            </a:xfrm>
            <a:prstGeom prst="line">
              <a:avLst/>
            </a:prstGeom>
            <a:noFill/>
            <a:ln w="12700">
              <a:solidFill>
                <a:schemeClr val="accent2"/>
              </a:solidFill>
              <a:round/>
              <a:headEnd/>
              <a:tailEnd/>
            </a:ln>
          </p:spPr>
          <p:txBody>
            <a:bodyPr/>
            <a:lstStyle/>
            <a:p>
              <a:endParaRPr lang="zh-CN" altLang="en-US"/>
            </a:p>
          </p:txBody>
        </p:sp>
        <p:sp>
          <p:nvSpPr>
            <p:cNvPr id="172138" name="Rectangle 106"/>
            <p:cNvSpPr>
              <a:spLocks noChangeArrowheads="1"/>
            </p:cNvSpPr>
            <p:nvPr/>
          </p:nvSpPr>
          <p:spPr bwMode="auto">
            <a:xfrm>
              <a:off x="1749" y="3061"/>
              <a:ext cx="374" cy="11"/>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39" name="Line 107"/>
            <p:cNvSpPr>
              <a:spLocks noChangeShapeType="1"/>
            </p:cNvSpPr>
            <p:nvPr/>
          </p:nvSpPr>
          <p:spPr bwMode="auto">
            <a:xfrm>
              <a:off x="1749" y="3061"/>
              <a:ext cx="374" cy="1"/>
            </a:xfrm>
            <a:prstGeom prst="line">
              <a:avLst/>
            </a:prstGeom>
            <a:noFill/>
            <a:ln w="12700">
              <a:solidFill>
                <a:schemeClr val="accent2"/>
              </a:solidFill>
              <a:round/>
              <a:headEnd/>
              <a:tailEnd/>
            </a:ln>
          </p:spPr>
          <p:txBody>
            <a:bodyPr/>
            <a:lstStyle/>
            <a:p>
              <a:endParaRPr lang="zh-CN" altLang="en-US"/>
            </a:p>
          </p:txBody>
        </p:sp>
        <p:sp>
          <p:nvSpPr>
            <p:cNvPr id="172140" name="Line 108"/>
            <p:cNvSpPr>
              <a:spLocks noChangeShapeType="1"/>
            </p:cNvSpPr>
            <p:nvPr/>
          </p:nvSpPr>
          <p:spPr bwMode="auto">
            <a:xfrm>
              <a:off x="2038" y="2744"/>
              <a:ext cx="1" cy="317"/>
            </a:xfrm>
            <a:prstGeom prst="line">
              <a:avLst/>
            </a:prstGeom>
            <a:noFill/>
            <a:ln w="12700">
              <a:solidFill>
                <a:schemeClr val="accent2"/>
              </a:solidFill>
              <a:round/>
              <a:headEnd/>
              <a:tailEnd/>
            </a:ln>
          </p:spPr>
          <p:txBody>
            <a:bodyPr/>
            <a:lstStyle/>
            <a:p>
              <a:endParaRPr lang="zh-CN" altLang="en-US"/>
            </a:p>
          </p:txBody>
        </p:sp>
        <p:sp>
          <p:nvSpPr>
            <p:cNvPr id="172141" name="Line 109"/>
            <p:cNvSpPr>
              <a:spLocks noChangeShapeType="1"/>
            </p:cNvSpPr>
            <p:nvPr/>
          </p:nvSpPr>
          <p:spPr bwMode="auto">
            <a:xfrm>
              <a:off x="2123" y="3061"/>
              <a:ext cx="3" cy="1"/>
            </a:xfrm>
            <a:prstGeom prst="line">
              <a:avLst/>
            </a:prstGeom>
            <a:noFill/>
            <a:ln w="12700">
              <a:solidFill>
                <a:schemeClr val="accent2"/>
              </a:solidFill>
              <a:round/>
              <a:headEnd/>
              <a:tailEnd/>
            </a:ln>
          </p:spPr>
          <p:txBody>
            <a:bodyPr/>
            <a:lstStyle/>
            <a:p>
              <a:endParaRPr lang="zh-CN" altLang="en-US"/>
            </a:p>
          </p:txBody>
        </p:sp>
        <p:sp>
          <p:nvSpPr>
            <p:cNvPr id="172142" name="Line 110"/>
            <p:cNvSpPr>
              <a:spLocks noChangeShapeType="1"/>
            </p:cNvSpPr>
            <p:nvPr/>
          </p:nvSpPr>
          <p:spPr bwMode="auto">
            <a:xfrm>
              <a:off x="2123" y="3061"/>
              <a:ext cx="1" cy="11"/>
            </a:xfrm>
            <a:prstGeom prst="line">
              <a:avLst/>
            </a:prstGeom>
            <a:noFill/>
            <a:ln w="12700">
              <a:solidFill>
                <a:schemeClr val="accent2"/>
              </a:solidFill>
              <a:round/>
              <a:headEnd/>
              <a:tailEnd/>
            </a:ln>
          </p:spPr>
          <p:txBody>
            <a:bodyPr/>
            <a:lstStyle/>
            <a:p>
              <a:endParaRPr lang="zh-CN" altLang="en-US"/>
            </a:p>
          </p:txBody>
        </p:sp>
        <p:sp>
          <p:nvSpPr>
            <p:cNvPr id="172143" name="Rectangle 111"/>
            <p:cNvSpPr>
              <a:spLocks noChangeArrowheads="1"/>
            </p:cNvSpPr>
            <p:nvPr/>
          </p:nvSpPr>
          <p:spPr bwMode="auto">
            <a:xfrm>
              <a:off x="2126" y="3061"/>
              <a:ext cx="373" cy="11"/>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44" name="Line 112"/>
            <p:cNvSpPr>
              <a:spLocks noChangeShapeType="1"/>
            </p:cNvSpPr>
            <p:nvPr/>
          </p:nvSpPr>
          <p:spPr bwMode="auto">
            <a:xfrm>
              <a:off x="2126" y="3061"/>
              <a:ext cx="373" cy="1"/>
            </a:xfrm>
            <a:prstGeom prst="line">
              <a:avLst/>
            </a:prstGeom>
            <a:noFill/>
            <a:ln w="12700">
              <a:solidFill>
                <a:schemeClr val="accent2"/>
              </a:solidFill>
              <a:round/>
              <a:headEnd/>
              <a:tailEnd/>
            </a:ln>
          </p:spPr>
          <p:txBody>
            <a:bodyPr/>
            <a:lstStyle/>
            <a:p>
              <a:endParaRPr lang="zh-CN" altLang="en-US"/>
            </a:p>
          </p:txBody>
        </p:sp>
        <p:sp>
          <p:nvSpPr>
            <p:cNvPr id="172145" name="Line 113"/>
            <p:cNvSpPr>
              <a:spLocks noChangeShapeType="1"/>
            </p:cNvSpPr>
            <p:nvPr/>
          </p:nvSpPr>
          <p:spPr bwMode="auto">
            <a:xfrm>
              <a:off x="2400" y="2744"/>
              <a:ext cx="1" cy="317"/>
            </a:xfrm>
            <a:prstGeom prst="line">
              <a:avLst/>
            </a:prstGeom>
            <a:noFill/>
            <a:ln w="12700">
              <a:solidFill>
                <a:schemeClr val="accent2"/>
              </a:solidFill>
              <a:round/>
              <a:headEnd/>
              <a:tailEnd/>
            </a:ln>
          </p:spPr>
          <p:txBody>
            <a:bodyPr/>
            <a:lstStyle/>
            <a:p>
              <a:endParaRPr lang="zh-CN" altLang="en-US"/>
            </a:p>
          </p:txBody>
        </p:sp>
        <p:sp>
          <p:nvSpPr>
            <p:cNvPr id="172146" name="Line 114"/>
            <p:cNvSpPr>
              <a:spLocks noChangeShapeType="1"/>
            </p:cNvSpPr>
            <p:nvPr/>
          </p:nvSpPr>
          <p:spPr bwMode="auto">
            <a:xfrm>
              <a:off x="2499" y="3061"/>
              <a:ext cx="4" cy="1"/>
            </a:xfrm>
            <a:prstGeom prst="line">
              <a:avLst/>
            </a:prstGeom>
            <a:noFill/>
            <a:ln w="12700">
              <a:solidFill>
                <a:schemeClr val="accent2"/>
              </a:solidFill>
              <a:round/>
              <a:headEnd/>
              <a:tailEnd/>
            </a:ln>
          </p:spPr>
          <p:txBody>
            <a:bodyPr/>
            <a:lstStyle/>
            <a:p>
              <a:endParaRPr lang="zh-CN" altLang="en-US"/>
            </a:p>
          </p:txBody>
        </p:sp>
        <p:sp>
          <p:nvSpPr>
            <p:cNvPr id="172147" name="Line 115"/>
            <p:cNvSpPr>
              <a:spLocks noChangeShapeType="1"/>
            </p:cNvSpPr>
            <p:nvPr/>
          </p:nvSpPr>
          <p:spPr bwMode="auto">
            <a:xfrm>
              <a:off x="2499" y="3061"/>
              <a:ext cx="1" cy="11"/>
            </a:xfrm>
            <a:prstGeom prst="line">
              <a:avLst/>
            </a:prstGeom>
            <a:noFill/>
            <a:ln w="12700">
              <a:solidFill>
                <a:schemeClr val="accent2"/>
              </a:solidFill>
              <a:round/>
              <a:headEnd/>
              <a:tailEnd/>
            </a:ln>
          </p:spPr>
          <p:txBody>
            <a:bodyPr/>
            <a:lstStyle/>
            <a:p>
              <a:endParaRPr lang="zh-CN" altLang="en-US"/>
            </a:p>
          </p:txBody>
        </p:sp>
        <p:sp>
          <p:nvSpPr>
            <p:cNvPr id="172148" name="Rectangle 116"/>
            <p:cNvSpPr>
              <a:spLocks noChangeArrowheads="1"/>
            </p:cNvSpPr>
            <p:nvPr/>
          </p:nvSpPr>
          <p:spPr bwMode="auto">
            <a:xfrm>
              <a:off x="2503" y="3061"/>
              <a:ext cx="376" cy="11"/>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49" name="Line 117"/>
            <p:cNvSpPr>
              <a:spLocks noChangeShapeType="1"/>
            </p:cNvSpPr>
            <p:nvPr/>
          </p:nvSpPr>
          <p:spPr bwMode="auto">
            <a:xfrm>
              <a:off x="2503" y="3061"/>
              <a:ext cx="376" cy="1"/>
            </a:xfrm>
            <a:prstGeom prst="line">
              <a:avLst/>
            </a:prstGeom>
            <a:noFill/>
            <a:ln w="12700">
              <a:solidFill>
                <a:schemeClr val="accent2"/>
              </a:solidFill>
              <a:round/>
              <a:headEnd/>
              <a:tailEnd/>
            </a:ln>
          </p:spPr>
          <p:txBody>
            <a:bodyPr/>
            <a:lstStyle/>
            <a:p>
              <a:endParaRPr lang="zh-CN" altLang="en-US"/>
            </a:p>
          </p:txBody>
        </p:sp>
        <p:sp>
          <p:nvSpPr>
            <p:cNvPr id="172150" name="Line 118"/>
            <p:cNvSpPr>
              <a:spLocks noChangeShapeType="1"/>
            </p:cNvSpPr>
            <p:nvPr/>
          </p:nvSpPr>
          <p:spPr bwMode="auto">
            <a:xfrm>
              <a:off x="2771" y="2749"/>
              <a:ext cx="0" cy="317"/>
            </a:xfrm>
            <a:prstGeom prst="line">
              <a:avLst/>
            </a:prstGeom>
            <a:noFill/>
            <a:ln w="12700">
              <a:solidFill>
                <a:schemeClr val="accent2"/>
              </a:solidFill>
              <a:round/>
              <a:headEnd/>
              <a:tailEnd/>
            </a:ln>
          </p:spPr>
          <p:txBody>
            <a:bodyPr/>
            <a:lstStyle/>
            <a:p>
              <a:endParaRPr lang="zh-CN" altLang="en-US"/>
            </a:p>
          </p:txBody>
        </p:sp>
        <p:sp>
          <p:nvSpPr>
            <p:cNvPr id="172151" name="Line 119"/>
            <p:cNvSpPr>
              <a:spLocks noChangeShapeType="1"/>
            </p:cNvSpPr>
            <p:nvPr/>
          </p:nvSpPr>
          <p:spPr bwMode="auto">
            <a:xfrm>
              <a:off x="2879" y="3061"/>
              <a:ext cx="3" cy="1"/>
            </a:xfrm>
            <a:prstGeom prst="line">
              <a:avLst/>
            </a:prstGeom>
            <a:noFill/>
            <a:ln w="12700">
              <a:solidFill>
                <a:schemeClr val="accent2"/>
              </a:solidFill>
              <a:round/>
              <a:headEnd/>
              <a:tailEnd/>
            </a:ln>
          </p:spPr>
          <p:txBody>
            <a:bodyPr/>
            <a:lstStyle/>
            <a:p>
              <a:endParaRPr lang="zh-CN" altLang="en-US"/>
            </a:p>
          </p:txBody>
        </p:sp>
        <p:sp>
          <p:nvSpPr>
            <p:cNvPr id="172152" name="Line 120"/>
            <p:cNvSpPr>
              <a:spLocks noChangeShapeType="1"/>
            </p:cNvSpPr>
            <p:nvPr/>
          </p:nvSpPr>
          <p:spPr bwMode="auto">
            <a:xfrm>
              <a:off x="2879" y="3061"/>
              <a:ext cx="0" cy="11"/>
            </a:xfrm>
            <a:prstGeom prst="line">
              <a:avLst/>
            </a:prstGeom>
            <a:noFill/>
            <a:ln w="12700">
              <a:solidFill>
                <a:schemeClr val="accent2"/>
              </a:solidFill>
              <a:round/>
              <a:headEnd/>
              <a:tailEnd/>
            </a:ln>
          </p:spPr>
          <p:txBody>
            <a:bodyPr/>
            <a:lstStyle/>
            <a:p>
              <a:endParaRPr lang="zh-CN" altLang="en-US"/>
            </a:p>
          </p:txBody>
        </p:sp>
        <p:sp>
          <p:nvSpPr>
            <p:cNvPr id="172153" name="Rectangle 121"/>
            <p:cNvSpPr>
              <a:spLocks noChangeArrowheads="1"/>
            </p:cNvSpPr>
            <p:nvPr/>
          </p:nvSpPr>
          <p:spPr bwMode="auto">
            <a:xfrm>
              <a:off x="2882" y="3061"/>
              <a:ext cx="373" cy="11"/>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54" name="Line 122"/>
            <p:cNvSpPr>
              <a:spLocks noChangeShapeType="1"/>
            </p:cNvSpPr>
            <p:nvPr/>
          </p:nvSpPr>
          <p:spPr bwMode="auto">
            <a:xfrm>
              <a:off x="2882" y="3061"/>
              <a:ext cx="373" cy="1"/>
            </a:xfrm>
            <a:prstGeom prst="line">
              <a:avLst/>
            </a:prstGeom>
            <a:noFill/>
            <a:ln w="12700">
              <a:solidFill>
                <a:schemeClr val="accent2"/>
              </a:solidFill>
              <a:round/>
              <a:headEnd/>
              <a:tailEnd/>
            </a:ln>
          </p:spPr>
          <p:txBody>
            <a:bodyPr/>
            <a:lstStyle/>
            <a:p>
              <a:endParaRPr lang="zh-CN" altLang="en-US"/>
            </a:p>
          </p:txBody>
        </p:sp>
        <p:sp>
          <p:nvSpPr>
            <p:cNvPr id="172155" name="Line 123"/>
            <p:cNvSpPr>
              <a:spLocks noChangeShapeType="1"/>
            </p:cNvSpPr>
            <p:nvPr/>
          </p:nvSpPr>
          <p:spPr bwMode="auto">
            <a:xfrm>
              <a:off x="3142" y="2744"/>
              <a:ext cx="1" cy="317"/>
            </a:xfrm>
            <a:prstGeom prst="line">
              <a:avLst/>
            </a:prstGeom>
            <a:noFill/>
            <a:ln w="12700">
              <a:solidFill>
                <a:schemeClr val="accent2"/>
              </a:solidFill>
              <a:round/>
              <a:headEnd/>
              <a:tailEnd/>
            </a:ln>
          </p:spPr>
          <p:txBody>
            <a:bodyPr/>
            <a:lstStyle/>
            <a:p>
              <a:endParaRPr lang="zh-CN" altLang="en-US"/>
            </a:p>
          </p:txBody>
        </p:sp>
        <p:sp>
          <p:nvSpPr>
            <p:cNvPr id="172156" name="Line 124"/>
            <p:cNvSpPr>
              <a:spLocks noChangeShapeType="1"/>
            </p:cNvSpPr>
            <p:nvPr/>
          </p:nvSpPr>
          <p:spPr bwMode="auto">
            <a:xfrm>
              <a:off x="3255" y="3061"/>
              <a:ext cx="4" cy="1"/>
            </a:xfrm>
            <a:prstGeom prst="line">
              <a:avLst/>
            </a:prstGeom>
            <a:noFill/>
            <a:ln w="12700">
              <a:solidFill>
                <a:schemeClr val="accent2"/>
              </a:solidFill>
              <a:round/>
              <a:headEnd/>
              <a:tailEnd/>
            </a:ln>
          </p:spPr>
          <p:txBody>
            <a:bodyPr/>
            <a:lstStyle/>
            <a:p>
              <a:endParaRPr lang="zh-CN" altLang="en-US"/>
            </a:p>
          </p:txBody>
        </p:sp>
        <p:sp>
          <p:nvSpPr>
            <p:cNvPr id="172157" name="Line 125"/>
            <p:cNvSpPr>
              <a:spLocks noChangeShapeType="1"/>
            </p:cNvSpPr>
            <p:nvPr/>
          </p:nvSpPr>
          <p:spPr bwMode="auto">
            <a:xfrm>
              <a:off x="3255" y="3061"/>
              <a:ext cx="1" cy="11"/>
            </a:xfrm>
            <a:prstGeom prst="line">
              <a:avLst/>
            </a:prstGeom>
            <a:noFill/>
            <a:ln w="12700">
              <a:solidFill>
                <a:schemeClr val="accent2"/>
              </a:solidFill>
              <a:round/>
              <a:headEnd/>
              <a:tailEnd/>
            </a:ln>
          </p:spPr>
          <p:txBody>
            <a:bodyPr/>
            <a:lstStyle/>
            <a:p>
              <a:endParaRPr lang="zh-CN" altLang="en-US"/>
            </a:p>
          </p:txBody>
        </p:sp>
        <p:sp>
          <p:nvSpPr>
            <p:cNvPr id="172158" name="Rectangle 126"/>
            <p:cNvSpPr>
              <a:spLocks noChangeArrowheads="1"/>
            </p:cNvSpPr>
            <p:nvPr/>
          </p:nvSpPr>
          <p:spPr bwMode="auto">
            <a:xfrm>
              <a:off x="3259" y="3061"/>
              <a:ext cx="373" cy="11"/>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59" name="Line 127"/>
            <p:cNvSpPr>
              <a:spLocks noChangeShapeType="1"/>
            </p:cNvSpPr>
            <p:nvPr/>
          </p:nvSpPr>
          <p:spPr bwMode="auto">
            <a:xfrm>
              <a:off x="3259" y="3061"/>
              <a:ext cx="373" cy="1"/>
            </a:xfrm>
            <a:prstGeom prst="line">
              <a:avLst/>
            </a:prstGeom>
            <a:noFill/>
            <a:ln w="12700">
              <a:solidFill>
                <a:schemeClr val="accent2"/>
              </a:solidFill>
              <a:round/>
              <a:headEnd/>
              <a:tailEnd/>
            </a:ln>
          </p:spPr>
          <p:txBody>
            <a:bodyPr/>
            <a:lstStyle/>
            <a:p>
              <a:endParaRPr lang="zh-CN" altLang="en-US"/>
            </a:p>
          </p:txBody>
        </p:sp>
        <p:sp>
          <p:nvSpPr>
            <p:cNvPr id="172160" name="Line 128"/>
            <p:cNvSpPr>
              <a:spLocks noChangeShapeType="1"/>
            </p:cNvSpPr>
            <p:nvPr/>
          </p:nvSpPr>
          <p:spPr bwMode="auto">
            <a:xfrm>
              <a:off x="3632" y="3061"/>
              <a:ext cx="3" cy="1"/>
            </a:xfrm>
            <a:prstGeom prst="line">
              <a:avLst/>
            </a:prstGeom>
            <a:noFill/>
            <a:ln w="12700">
              <a:solidFill>
                <a:schemeClr val="accent2"/>
              </a:solidFill>
              <a:round/>
              <a:headEnd/>
              <a:tailEnd/>
            </a:ln>
          </p:spPr>
          <p:txBody>
            <a:bodyPr/>
            <a:lstStyle/>
            <a:p>
              <a:endParaRPr lang="zh-CN" altLang="en-US"/>
            </a:p>
          </p:txBody>
        </p:sp>
        <p:sp>
          <p:nvSpPr>
            <p:cNvPr id="172161" name="Line 129"/>
            <p:cNvSpPr>
              <a:spLocks noChangeShapeType="1"/>
            </p:cNvSpPr>
            <p:nvPr/>
          </p:nvSpPr>
          <p:spPr bwMode="auto">
            <a:xfrm>
              <a:off x="3632" y="3061"/>
              <a:ext cx="1" cy="11"/>
            </a:xfrm>
            <a:prstGeom prst="line">
              <a:avLst/>
            </a:prstGeom>
            <a:noFill/>
            <a:ln w="12700">
              <a:solidFill>
                <a:schemeClr val="accent2"/>
              </a:solidFill>
              <a:round/>
              <a:headEnd/>
              <a:tailEnd/>
            </a:ln>
          </p:spPr>
          <p:txBody>
            <a:bodyPr/>
            <a:lstStyle/>
            <a:p>
              <a:endParaRPr lang="zh-CN" altLang="en-US"/>
            </a:p>
          </p:txBody>
        </p:sp>
        <p:sp>
          <p:nvSpPr>
            <p:cNvPr id="172162" name="Rectangle 130"/>
            <p:cNvSpPr>
              <a:spLocks noChangeArrowheads="1"/>
            </p:cNvSpPr>
            <p:nvPr/>
          </p:nvSpPr>
          <p:spPr bwMode="auto">
            <a:xfrm>
              <a:off x="3635" y="3061"/>
              <a:ext cx="374" cy="11"/>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63" name="Line 131"/>
            <p:cNvSpPr>
              <a:spLocks noChangeShapeType="1"/>
            </p:cNvSpPr>
            <p:nvPr/>
          </p:nvSpPr>
          <p:spPr bwMode="auto">
            <a:xfrm>
              <a:off x="3635" y="3061"/>
              <a:ext cx="374" cy="1"/>
            </a:xfrm>
            <a:prstGeom prst="line">
              <a:avLst/>
            </a:prstGeom>
            <a:noFill/>
            <a:ln w="12700">
              <a:solidFill>
                <a:schemeClr val="accent2"/>
              </a:solidFill>
              <a:round/>
              <a:headEnd/>
              <a:tailEnd/>
            </a:ln>
          </p:spPr>
          <p:txBody>
            <a:bodyPr/>
            <a:lstStyle/>
            <a:p>
              <a:endParaRPr lang="zh-CN" altLang="en-US"/>
            </a:p>
          </p:txBody>
        </p:sp>
        <p:sp>
          <p:nvSpPr>
            <p:cNvPr id="172164" name="Line 132"/>
            <p:cNvSpPr>
              <a:spLocks noChangeShapeType="1"/>
            </p:cNvSpPr>
            <p:nvPr/>
          </p:nvSpPr>
          <p:spPr bwMode="auto">
            <a:xfrm>
              <a:off x="3910" y="2744"/>
              <a:ext cx="1" cy="317"/>
            </a:xfrm>
            <a:prstGeom prst="line">
              <a:avLst/>
            </a:prstGeom>
            <a:noFill/>
            <a:ln w="12700">
              <a:solidFill>
                <a:schemeClr val="accent2"/>
              </a:solidFill>
              <a:round/>
              <a:headEnd/>
              <a:tailEnd/>
            </a:ln>
          </p:spPr>
          <p:txBody>
            <a:bodyPr/>
            <a:lstStyle/>
            <a:p>
              <a:endParaRPr lang="zh-CN" altLang="en-US"/>
            </a:p>
          </p:txBody>
        </p:sp>
        <p:sp>
          <p:nvSpPr>
            <p:cNvPr id="172165" name="Line 133"/>
            <p:cNvSpPr>
              <a:spLocks noChangeShapeType="1"/>
            </p:cNvSpPr>
            <p:nvPr/>
          </p:nvSpPr>
          <p:spPr bwMode="auto">
            <a:xfrm>
              <a:off x="4009" y="3061"/>
              <a:ext cx="2" cy="1"/>
            </a:xfrm>
            <a:prstGeom prst="line">
              <a:avLst/>
            </a:prstGeom>
            <a:noFill/>
            <a:ln w="12700">
              <a:solidFill>
                <a:schemeClr val="accent2"/>
              </a:solidFill>
              <a:round/>
              <a:headEnd/>
              <a:tailEnd/>
            </a:ln>
          </p:spPr>
          <p:txBody>
            <a:bodyPr/>
            <a:lstStyle/>
            <a:p>
              <a:endParaRPr lang="zh-CN" altLang="en-US"/>
            </a:p>
          </p:txBody>
        </p:sp>
        <p:sp>
          <p:nvSpPr>
            <p:cNvPr id="172166" name="Line 134"/>
            <p:cNvSpPr>
              <a:spLocks noChangeShapeType="1"/>
            </p:cNvSpPr>
            <p:nvPr/>
          </p:nvSpPr>
          <p:spPr bwMode="auto">
            <a:xfrm>
              <a:off x="4009" y="3061"/>
              <a:ext cx="1" cy="11"/>
            </a:xfrm>
            <a:prstGeom prst="line">
              <a:avLst/>
            </a:prstGeom>
            <a:noFill/>
            <a:ln w="12700">
              <a:solidFill>
                <a:schemeClr val="accent2"/>
              </a:solidFill>
              <a:round/>
              <a:headEnd/>
              <a:tailEnd/>
            </a:ln>
          </p:spPr>
          <p:txBody>
            <a:bodyPr/>
            <a:lstStyle/>
            <a:p>
              <a:endParaRPr lang="zh-CN" altLang="en-US"/>
            </a:p>
          </p:txBody>
        </p:sp>
        <p:sp>
          <p:nvSpPr>
            <p:cNvPr id="172167" name="Rectangle 135"/>
            <p:cNvSpPr>
              <a:spLocks noChangeArrowheads="1"/>
            </p:cNvSpPr>
            <p:nvPr/>
          </p:nvSpPr>
          <p:spPr bwMode="auto">
            <a:xfrm>
              <a:off x="4011" y="3061"/>
              <a:ext cx="373" cy="11"/>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68" name="Line 136"/>
            <p:cNvSpPr>
              <a:spLocks noChangeShapeType="1"/>
            </p:cNvSpPr>
            <p:nvPr/>
          </p:nvSpPr>
          <p:spPr bwMode="auto">
            <a:xfrm>
              <a:off x="4011" y="3061"/>
              <a:ext cx="373" cy="1"/>
            </a:xfrm>
            <a:prstGeom prst="line">
              <a:avLst/>
            </a:prstGeom>
            <a:noFill/>
            <a:ln w="12700">
              <a:solidFill>
                <a:schemeClr val="accent2"/>
              </a:solidFill>
              <a:round/>
              <a:headEnd/>
              <a:tailEnd/>
            </a:ln>
          </p:spPr>
          <p:txBody>
            <a:bodyPr/>
            <a:lstStyle/>
            <a:p>
              <a:endParaRPr lang="zh-CN" altLang="en-US"/>
            </a:p>
          </p:txBody>
        </p:sp>
        <p:sp>
          <p:nvSpPr>
            <p:cNvPr id="172169" name="Line 137"/>
            <p:cNvSpPr>
              <a:spLocks noChangeShapeType="1"/>
            </p:cNvSpPr>
            <p:nvPr/>
          </p:nvSpPr>
          <p:spPr bwMode="auto">
            <a:xfrm>
              <a:off x="4294" y="2744"/>
              <a:ext cx="1" cy="317"/>
            </a:xfrm>
            <a:prstGeom prst="line">
              <a:avLst/>
            </a:prstGeom>
            <a:noFill/>
            <a:ln w="12700">
              <a:solidFill>
                <a:schemeClr val="accent2"/>
              </a:solidFill>
              <a:round/>
              <a:headEnd/>
              <a:tailEnd/>
            </a:ln>
          </p:spPr>
          <p:txBody>
            <a:bodyPr/>
            <a:lstStyle/>
            <a:p>
              <a:endParaRPr lang="zh-CN" altLang="en-US"/>
            </a:p>
          </p:txBody>
        </p:sp>
        <p:sp>
          <p:nvSpPr>
            <p:cNvPr id="172170" name="Line 138"/>
            <p:cNvSpPr>
              <a:spLocks noChangeShapeType="1"/>
            </p:cNvSpPr>
            <p:nvPr/>
          </p:nvSpPr>
          <p:spPr bwMode="auto">
            <a:xfrm>
              <a:off x="4384" y="3061"/>
              <a:ext cx="4" cy="1"/>
            </a:xfrm>
            <a:prstGeom prst="line">
              <a:avLst/>
            </a:prstGeom>
            <a:noFill/>
            <a:ln w="12700">
              <a:solidFill>
                <a:schemeClr val="accent2"/>
              </a:solidFill>
              <a:round/>
              <a:headEnd/>
              <a:tailEnd/>
            </a:ln>
          </p:spPr>
          <p:txBody>
            <a:bodyPr/>
            <a:lstStyle/>
            <a:p>
              <a:endParaRPr lang="zh-CN" altLang="en-US"/>
            </a:p>
          </p:txBody>
        </p:sp>
        <p:sp>
          <p:nvSpPr>
            <p:cNvPr id="172171" name="Line 139"/>
            <p:cNvSpPr>
              <a:spLocks noChangeShapeType="1"/>
            </p:cNvSpPr>
            <p:nvPr/>
          </p:nvSpPr>
          <p:spPr bwMode="auto">
            <a:xfrm>
              <a:off x="4384" y="3061"/>
              <a:ext cx="1" cy="11"/>
            </a:xfrm>
            <a:prstGeom prst="line">
              <a:avLst/>
            </a:prstGeom>
            <a:noFill/>
            <a:ln w="12700">
              <a:solidFill>
                <a:schemeClr val="accent2"/>
              </a:solidFill>
              <a:round/>
              <a:headEnd/>
              <a:tailEnd/>
            </a:ln>
          </p:spPr>
          <p:txBody>
            <a:bodyPr/>
            <a:lstStyle/>
            <a:p>
              <a:endParaRPr lang="zh-CN" altLang="en-US"/>
            </a:p>
          </p:txBody>
        </p:sp>
        <p:sp>
          <p:nvSpPr>
            <p:cNvPr id="172172" name="Rectangle 140"/>
            <p:cNvSpPr>
              <a:spLocks noChangeArrowheads="1"/>
            </p:cNvSpPr>
            <p:nvPr/>
          </p:nvSpPr>
          <p:spPr bwMode="auto">
            <a:xfrm>
              <a:off x="4388" y="3061"/>
              <a:ext cx="373" cy="11"/>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73" name="Line 141"/>
            <p:cNvSpPr>
              <a:spLocks noChangeShapeType="1"/>
            </p:cNvSpPr>
            <p:nvPr/>
          </p:nvSpPr>
          <p:spPr bwMode="auto">
            <a:xfrm>
              <a:off x="4388" y="3061"/>
              <a:ext cx="373" cy="1"/>
            </a:xfrm>
            <a:prstGeom prst="line">
              <a:avLst/>
            </a:prstGeom>
            <a:noFill/>
            <a:ln w="12700">
              <a:solidFill>
                <a:schemeClr val="accent2"/>
              </a:solidFill>
              <a:round/>
              <a:headEnd/>
              <a:tailEnd/>
            </a:ln>
          </p:spPr>
          <p:txBody>
            <a:bodyPr/>
            <a:lstStyle/>
            <a:p>
              <a:endParaRPr lang="zh-CN" altLang="en-US"/>
            </a:p>
          </p:txBody>
        </p:sp>
        <p:sp>
          <p:nvSpPr>
            <p:cNvPr id="172174" name="Line 142"/>
            <p:cNvSpPr>
              <a:spLocks noChangeShapeType="1"/>
            </p:cNvSpPr>
            <p:nvPr/>
          </p:nvSpPr>
          <p:spPr bwMode="auto">
            <a:xfrm>
              <a:off x="4682" y="2744"/>
              <a:ext cx="1" cy="317"/>
            </a:xfrm>
            <a:prstGeom prst="line">
              <a:avLst/>
            </a:prstGeom>
            <a:noFill/>
            <a:ln w="12700">
              <a:solidFill>
                <a:schemeClr val="accent2"/>
              </a:solidFill>
              <a:round/>
              <a:headEnd/>
              <a:tailEnd/>
            </a:ln>
          </p:spPr>
          <p:txBody>
            <a:bodyPr/>
            <a:lstStyle/>
            <a:p>
              <a:endParaRPr lang="zh-CN" altLang="en-US"/>
            </a:p>
          </p:txBody>
        </p:sp>
        <p:sp>
          <p:nvSpPr>
            <p:cNvPr id="172175" name="Line 143"/>
            <p:cNvSpPr>
              <a:spLocks noChangeShapeType="1"/>
            </p:cNvSpPr>
            <p:nvPr/>
          </p:nvSpPr>
          <p:spPr bwMode="auto">
            <a:xfrm>
              <a:off x="4761" y="3061"/>
              <a:ext cx="4" cy="1"/>
            </a:xfrm>
            <a:prstGeom prst="line">
              <a:avLst/>
            </a:prstGeom>
            <a:noFill/>
            <a:ln w="12700">
              <a:solidFill>
                <a:schemeClr val="accent2"/>
              </a:solidFill>
              <a:round/>
              <a:headEnd/>
              <a:tailEnd/>
            </a:ln>
          </p:spPr>
          <p:txBody>
            <a:bodyPr/>
            <a:lstStyle/>
            <a:p>
              <a:endParaRPr lang="zh-CN" altLang="en-US"/>
            </a:p>
          </p:txBody>
        </p:sp>
        <p:sp>
          <p:nvSpPr>
            <p:cNvPr id="172176" name="Line 144"/>
            <p:cNvSpPr>
              <a:spLocks noChangeShapeType="1"/>
            </p:cNvSpPr>
            <p:nvPr/>
          </p:nvSpPr>
          <p:spPr bwMode="auto">
            <a:xfrm>
              <a:off x="4761" y="3061"/>
              <a:ext cx="1" cy="11"/>
            </a:xfrm>
            <a:prstGeom prst="line">
              <a:avLst/>
            </a:prstGeom>
            <a:noFill/>
            <a:ln w="12700">
              <a:solidFill>
                <a:schemeClr val="accent2"/>
              </a:solidFill>
              <a:round/>
              <a:headEnd/>
              <a:tailEnd/>
            </a:ln>
          </p:spPr>
          <p:txBody>
            <a:bodyPr/>
            <a:lstStyle/>
            <a:p>
              <a:endParaRPr lang="zh-CN" altLang="en-US"/>
            </a:p>
          </p:txBody>
        </p:sp>
        <p:sp>
          <p:nvSpPr>
            <p:cNvPr id="172177" name="Rectangle 145"/>
            <p:cNvSpPr>
              <a:spLocks noChangeArrowheads="1"/>
            </p:cNvSpPr>
            <p:nvPr/>
          </p:nvSpPr>
          <p:spPr bwMode="auto">
            <a:xfrm>
              <a:off x="4765" y="3061"/>
              <a:ext cx="373" cy="11"/>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78" name="Line 146"/>
            <p:cNvSpPr>
              <a:spLocks noChangeShapeType="1"/>
            </p:cNvSpPr>
            <p:nvPr/>
          </p:nvSpPr>
          <p:spPr bwMode="auto">
            <a:xfrm>
              <a:off x="4765" y="3061"/>
              <a:ext cx="373" cy="1"/>
            </a:xfrm>
            <a:prstGeom prst="line">
              <a:avLst/>
            </a:prstGeom>
            <a:noFill/>
            <a:ln w="12700">
              <a:solidFill>
                <a:schemeClr val="accent2"/>
              </a:solidFill>
              <a:round/>
              <a:headEnd/>
              <a:tailEnd/>
            </a:ln>
          </p:spPr>
          <p:txBody>
            <a:bodyPr/>
            <a:lstStyle/>
            <a:p>
              <a:endParaRPr lang="zh-CN" altLang="en-US"/>
            </a:p>
          </p:txBody>
        </p:sp>
        <p:sp>
          <p:nvSpPr>
            <p:cNvPr id="172179" name="Line 147"/>
            <p:cNvSpPr>
              <a:spLocks noChangeShapeType="1"/>
            </p:cNvSpPr>
            <p:nvPr/>
          </p:nvSpPr>
          <p:spPr bwMode="auto">
            <a:xfrm>
              <a:off x="3525" y="2744"/>
              <a:ext cx="1" cy="317"/>
            </a:xfrm>
            <a:prstGeom prst="line">
              <a:avLst/>
            </a:prstGeom>
            <a:noFill/>
            <a:ln w="12700">
              <a:solidFill>
                <a:schemeClr val="accent2"/>
              </a:solidFill>
              <a:round/>
              <a:headEnd/>
              <a:tailEnd/>
            </a:ln>
          </p:spPr>
          <p:txBody>
            <a:bodyPr/>
            <a:lstStyle/>
            <a:p>
              <a:endParaRPr lang="zh-CN" altLang="en-US"/>
            </a:p>
          </p:txBody>
        </p:sp>
        <p:sp>
          <p:nvSpPr>
            <p:cNvPr id="172180" name="Rectangle 148"/>
            <p:cNvSpPr>
              <a:spLocks noChangeArrowheads="1"/>
            </p:cNvSpPr>
            <p:nvPr/>
          </p:nvSpPr>
          <p:spPr bwMode="auto">
            <a:xfrm>
              <a:off x="5138" y="3061"/>
              <a:ext cx="2" cy="11"/>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81" name="Line 149"/>
            <p:cNvSpPr>
              <a:spLocks noChangeShapeType="1"/>
            </p:cNvSpPr>
            <p:nvPr/>
          </p:nvSpPr>
          <p:spPr bwMode="auto">
            <a:xfrm>
              <a:off x="5138" y="3061"/>
              <a:ext cx="2" cy="1"/>
            </a:xfrm>
            <a:prstGeom prst="line">
              <a:avLst/>
            </a:prstGeom>
            <a:noFill/>
            <a:ln w="12700">
              <a:solidFill>
                <a:schemeClr val="accent2"/>
              </a:solidFill>
              <a:round/>
              <a:headEnd/>
              <a:tailEnd/>
            </a:ln>
          </p:spPr>
          <p:txBody>
            <a:bodyPr/>
            <a:lstStyle/>
            <a:p>
              <a:endParaRPr lang="zh-CN" altLang="en-US"/>
            </a:p>
          </p:txBody>
        </p:sp>
        <p:sp>
          <p:nvSpPr>
            <p:cNvPr id="172182" name="Line 150"/>
            <p:cNvSpPr>
              <a:spLocks noChangeShapeType="1"/>
            </p:cNvSpPr>
            <p:nvPr/>
          </p:nvSpPr>
          <p:spPr bwMode="auto">
            <a:xfrm>
              <a:off x="5138" y="3061"/>
              <a:ext cx="1" cy="11"/>
            </a:xfrm>
            <a:prstGeom prst="line">
              <a:avLst/>
            </a:prstGeom>
            <a:noFill/>
            <a:ln w="12700">
              <a:solidFill>
                <a:schemeClr val="accent2"/>
              </a:solidFill>
              <a:round/>
              <a:headEnd/>
              <a:tailEnd/>
            </a:ln>
          </p:spPr>
          <p:txBody>
            <a:bodyPr/>
            <a:lstStyle/>
            <a:p>
              <a:endParaRPr lang="zh-CN" altLang="en-US"/>
            </a:p>
          </p:txBody>
        </p:sp>
        <p:sp>
          <p:nvSpPr>
            <p:cNvPr id="172183" name="Rectangle 151"/>
            <p:cNvSpPr>
              <a:spLocks noChangeArrowheads="1"/>
            </p:cNvSpPr>
            <p:nvPr/>
          </p:nvSpPr>
          <p:spPr bwMode="auto">
            <a:xfrm>
              <a:off x="5140" y="3061"/>
              <a:ext cx="377" cy="11"/>
            </a:xfrm>
            <a:prstGeom prst="rect">
              <a:avLst/>
            </a:prstGeom>
            <a:solidFill>
              <a:srgbClr val="000000"/>
            </a:solidFill>
            <a:ln w="12700">
              <a:solidFill>
                <a:schemeClr val="accent2"/>
              </a:solidFill>
              <a:miter lim="800000"/>
              <a:headEnd/>
              <a:tailEnd/>
            </a:ln>
          </p:spPr>
          <p:txBody>
            <a:bodyPr/>
            <a:lstStyle/>
            <a:p>
              <a:endParaRPr lang="zh-CN" altLang="en-US"/>
            </a:p>
          </p:txBody>
        </p:sp>
        <p:sp>
          <p:nvSpPr>
            <p:cNvPr id="172184" name="Line 152"/>
            <p:cNvSpPr>
              <a:spLocks noChangeShapeType="1"/>
            </p:cNvSpPr>
            <p:nvPr/>
          </p:nvSpPr>
          <p:spPr bwMode="auto">
            <a:xfrm>
              <a:off x="5140" y="3061"/>
              <a:ext cx="377" cy="1"/>
            </a:xfrm>
            <a:prstGeom prst="line">
              <a:avLst/>
            </a:prstGeom>
            <a:noFill/>
            <a:ln w="12700">
              <a:solidFill>
                <a:schemeClr val="accent2"/>
              </a:solidFill>
              <a:round/>
              <a:headEnd/>
              <a:tailEnd/>
            </a:ln>
          </p:spPr>
          <p:txBody>
            <a:bodyPr/>
            <a:lstStyle/>
            <a:p>
              <a:endParaRPr lang="zh-CN" altLang="en-US"/>
            </a:p>
          </p:txBody>
        </p:sp>
        <p:sp>
          <p:nvSpPr>
            <p:cNvPr id="172185" name="Line 153"/>
            <p:cNvSpPr>
              <a:spLocks noChangeShapeType="1"/>
            </p:cNvSpPr>
            <p:nvPr/>
          </p:nvSpPr>
          <p:spPr bwMode="auto">
            <a:xfrm>
              <a:off x="5517" y="2744"/>
              <a:ext cx="1" cy="317"/>
            </a:xfrm>
            <a:prstGeom prst="line">
              <a:avLst/>
            </a:prstGeom>
            <a:noFill/>
            <a:ln w="12700">
              <a:solidFill>
                <a:schemeClr val="accent2"/>
              </a:solidFill>
              <a:round/>
              <a:headEnd/>
              <a:tailEnd/>
            </a:ln>
          </p:spPr>
          <p:txBody>
            <a:bodyPr/>
            <a:lstStyle/>
            <a:p>
              <a:endParaRPr lang="zh-CN" altLang="en-US"/>
            </a:p>
          </p:txBody>
        </p:sp>
        <p:sp>
          <p:nvSpPr>
            <p:cNvPr id="172186" name="Line 154"/>
            <p:cNvSpPr>
              <a:spLocks noChangeShapeType="1"/>
            </p:cNvSpPr>
            <p:nvPr/>
          </p:nvSpPr>
          <p:spPr bwMode="auto">
            <a:xfrm>
              <a:off x="5517" y="3061"/>
              <a:ext cx="3" cy="1"/>
            </a:xfrm>
            <a:prstGeom prst="line">
              <a:avLst/>
            </a:prstGeom>
            <a:noFill/>
            <a:ln w="12700">
              <a:solidFill>
                <a:schemeClr val="accent2"/>
              </a:solidFill>
              <a:round/>
              <a:headEnd/>
              <a:tailEnd/>
            </a:ln>
          </p:spPr>
          <p:txBody>
            <a:bodyPr/>
            <a:lstStyle/>
            <a:p>
              <a:endParaRPr lang="zh-CN" altLang="en-US"/>
            </a:p>
          </p:txBody>
        </p:sp>
        <p:sp>
          <p:nvSpPr>
            <p:cNvPr id="172187" name="Line 155"/>
            <p:cNvSpPr>
              <a:spLocks noChangeShapeType="1"/>
            </p:cNvSpPr>
            <p:nvPr/>
          </p:nvSpPr>
          <p:spPr bwMode="auto">
            <a:xfrm>
              <a:off x="5517" y="3061"/>
              <a:ext cx="1" cy="11"/>
            </a:xfrm>
            <a:prstGeom prst="line">
              <a:avLst/>
            </a:prstGeom>
            <a:noFill/>
            <a:ln w="12700">
              <a:solidFill>
                <a:schemeClr val="accent2"/>
              </a:solidFill>
              <a:round/>
              <a:headEnd/>
              <a:tailEnd/>
            </a:ln>
          </p:spPr>
          <p:txBody>
            <a:bodyPr/>
            <a:lstStyle/>
            <a:p>
              <a:endParaRPr lang="zh-CN" altLang="en-US"/>
            </a:p>
          </p:txBody>
        </p:sp>
        <p:sp>
          <p:nvSpPr>
            <p:cNvPr id="172188" name="Line 156"/>
            <p:cNvSpPr>
              <a:spLocks noChangeShapeType="1"/>
            </p:cNvSpPr>
            <p:nvPr/>
          </p:nvSpPr>
          <p:spPr bwMode="auto">
            <a:xfrm>
              <a:off x="5517" y="3061"/>
              <a:ext cx="3" cy="1"/>
            </a:xfrm>
            <a:prstGeom prst="line">
              <a:avLst/>
            </a:prstGeom>
            <a:noFill/>
            <a:ln w="12700">
              <a:solidFill>
                <a:schemeClr val="accent2"/>
              </a:solidFill>
              <a:round/>
              <a:headEnd/>
              <a:tailEnd/>
            </a:ln>
          </p:spPr>
          <p:txBody>
            <a:bodyPr/>
            <a:lstStyle/>
            <a:p>
              <a:endParaRPr lang="zh-CN" altLang="en-US"/>
            </a:p>
          </p:txBody>
        </p:sp>
        <p:sp>
          <p:nvSpPr>
            <p:cNvPr id="172189" name="Line 157"/>
            <p:cNvSpPr>
              <a:spLocks noChangeShapeType="1"/>
            </p:cNvSpPr>
            <p:nvPr/>
          </p:nvSpPr>
          <p:spPr bwMode="auto">
            <a:xfrm>
              <a:off x="5517" y="3061"/>
              <a:ext cx="1" cy="11"/>
            </a:xfrm>
            <a:prstGeom prst="line">
              <a:avLst/>
            </a:prstGeom>
            <a:noFill/>
            <a:ln w="12700">
              <a:solidFill>
                <a:schemeClr val="accent2"/>
              </a:solidFill>
              <a:round/>
              <a:headEnd/>
              <a:tailEnd/>
            </a:ln>
          </p:spPr>
          <p:txBody>
            <a:bodyPr/>
            <a:lstStyle/>
            <a:p>
              <a:endParaRPr lang="zh-CN" altLang="en-US"/>
            </a:p>
          </p:txBody>
        </p:sp>
        <p:sp>
          <p:nvSpPr>
            <p:cNvPr id="172190" name="Line 158"/>
            <p:cNvSpPr>
              <a:spLocks noChangeShapeType="1"/>
            </p:cNvSpPr>
            <p:nvPr/>
          </p:nvSpPr>
          <p:spPr bwMode="auto">
            <a:xfrm>
              <a:off x="5088" y="2749"/>
              <a:ext cx="1" cy="317"/>
            </a:xfrm>
            <a:prstGeom prst="line">
              <a:avLst/>
            </a:prstGeom>
            <a:noFill/>
            <a:ln w="12700">
              <a:solidFill>
                <a:schemeClr val="accent2"/>
              </a:solidFill>
              <a:round/>
              <a:headEnd/>
              <a:tailEnd/>
            </a:ln>
          </p:spPr>
          <p:txBody>
            <a:bodyP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2035"/>
                                        </p:tgtEl>
                                        <p:attrNameLst>
                                          <p:attrName>style.visibility</p:attrName>
                                        </p:attrNameLst>
                                      </p:cBhvr>
                                      <p:to>
                                        <p:strVal val="visible"/>
                                      </p:to>
                                    </p:set>
                                    <p:animEffect transition="in" filter="dissolve">
                                      <p:cBhvr>
                                        <p:cTn id="7" dur="500"/>
                                        <p:tgtEl>
                                          <p:spTgt spid="1720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2034"/>
                                        </p:tgtEl>
                                        <p:attrNameLst>
                                          <p:attrName>style.visibility</p:attrName>
                                        </p:attrNameLst>
                                      </p:cBhvr>
                                      <p:to>
                                        <p:strVal val="visible"/>
                                      </p:to>
                                    </p:set>
                                    <p:animEffect transition="in" filter="wipe(left)">
                                      <p:cBhvr>
                                        <p:cTn id="12" dur="500"/>
                                        <p:tgtEl>
                                          <p:spTgt spid="1720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2036"/>
                                        </p:tgtEl>
                                        <p:attrNameLst>
                                          <p:attrName>style.visibility</p:attrName>
                                        </p:attrNameLst>
                                      </p:cBhvr>
                                      <p:to>
                                        <p:strVal val="visible"/>
                                      </p:to>
                                    </p:set>
                                    <p:animEffect transition="in" filter="wipe(down)">
                                      <p:cBhvr>
                                        <p:cTn id="17" dur="500"/>
                                        <p:tgtEl>
                                          <p:spTgt spid="1720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2048"/>
                                        </p:tgtEl>
                                        <p:attrNameLst>
                                          <p:attrName>style.visibility</p:attrName>
                                        </p:attrNameLst>
                                      </p:cBhvr>
                                      <p:to>
                                        <p:strVal val="visible"/>
                                      </p:to>
                                    </p:set>
                                    <p:animEffect transition="in" filter="wipe(up)">
                                      <p:cBhvr>
                                        <p:cTn id="22" dur="500"/>
                                        <p:tgtEl>
                                          <p:spTgt spid="17204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72038"/>
                                        </p:tgtEl>
                                        <p:attrNameLst>
                                          <p:attrName>style.visibility</p:attrName>
                                        </p:attrNameLst>
                                      </p:cBhvr>
                                      <p:to>
                                        <p:strVal val="visible"/>
                                      </p:to>
                                    </p:set>
                                    <p:animEffect transition="in" filter="slide(fromTop)">
                                      <p:cBhvr>
                                        <p:cTn id="27" dur="500"/>
                                        <p:tgtEl>
                                          <p:spTgt spid="17203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72039"/>
                                        </p:tgtEl>
                                        <p:attrNameLst>
                                          <p:attrName>style.visibility</p:attrName>
                                        </p:attrNameLst>
                                      </p:cBhvr>
                                      <p:to>
                                        <p:strVal val="visible"/>
                                      </p:to>
                                    </p:set>
                                    <p:animEffect transition="in" filter="slide(fromTop)">
                                      <p:cBhvr>
                                        <p:cTn id="32" dur="500"/>
                                        <p:tgtEl>
                                          <p:spTgt spid="17203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172040"/>
                                        </p:tgtEl>
                                        <p:attrNameLst>
                                          <p:attrName>style.visibility</p:attrName>
                                        </p:attrNameLst>
                                      </p:cBhvr>
                                      <p:to>
                                        <p:strVal val="visible"/>
                                      </p:to>
                                    </p:set>
                                    <p:animEffect transition="in" filter="slide(fromTop)">
                                      <p:cBhvr>
                                        <p:cTn id="37" dur="500"/>
                                        <p:tgtEl>
                                          <p:spTgt spid="17204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172041"/>
                                        </p:tgtEl>
                                        <p:attrNameLst>
                                          <p:attrName>style.visibility</p:attrName>
                                        </p:attrNameLst>
                                      </p:cBhvr>
                                      <p:to>
                                        <p:strVal val="visible"/>
                                      </p:to>
                                    </p:set>
                                    <p:animEffect transition="in" filter="slide(fromTop)">
                                      <p:cBhvr>
                                        <p:cTn id="42" dur="500"/>
                                        <p:tgtEl>
                                          <p:spTgt spid="172041"/>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172042"/>
                                        </p:tgtEl>
                                        <p:attrNameLst>
                                          <p:attrName>style.visibility</p:attrName>
                                        </p:attrNameLst>
                                      </p:cBhvr>
                                      <p:to>
                                        <p:strVal val="visible"/>
                                      </p:to>
                                    </p:set>
                                    <p:animEffect transition="in" filter="slide(fromTop)">
                                      <p:cBhvr>
                                        <p:cTn id="47" dur="500"/>
                                        <p:tgtEl>
                                          <p:spTgt spid="172042"/>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1" fill="hold" grpId="0" nodeType="clickEffect">
                                  <p:stCondLst>
                                    <p:cond delay="0"/>
                                  </p:stCondLst>
                                  <p:childTnLst>
                                    <p:set>
                                      <p:cBhvr>
                                        <p:cTn id="51" dur="1" fill="hold">
                                          <p:stCondLst>
                                            <p:cond delay="0"/>
                                          </p:stCondLst>
                                        </p:cTn>
                                        <p:tgtEl>
                                          <p:spTgt spid="172037"/>
                                        </p:tgtEl>
                                        <p:attrNameLst>
                                          <p:attrName>style.visibility</p:attrName>
                                        </p:attrNameLst>
                                      </p:cBhvr>
                                      <p:to>
                                        <p:strVal val="visible"/>
                                      </p:to>
                                    </p:set>
                                    <p:animEffect transition="in" filter="slide(fromTop)">
                                      <p:cBhvr>
                                        <p:cTn id="52" dur="500"/>
                                        <p:tgtEl>
                                          <p:spTgt spid="172037"/>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1" fill="hold" grpId="0" nodeType="clickEffect">
                                  <p:stCondLst>
                                    <p:cond delay="0"/>
                                  </p:stCondLst>
                                  <p:childTnLst>
                                    <p:set>
                                      <p:cBhvr>
                                        <p:cTn id="56" dur="1" fill="hold">
                                          <p:stCondLst>
                                            <p:cond delay="0"/>
                                          </p:stCondLst>
                                        </p:cTn>
                                        <p:tgtEl>
                                          <p:spTgt spid="172043"/>
                                        </p:tgtEl>
                                        <p:attrNameLst>
                                          <p:attrName>style.visibility</p:attrName>
                                        </p:attrNameLst>
                                      </p:cBhvr>
                                      <p:to>
                                        <p:strVal val="visible"/>
                                      </p:to>
                                    </p:set>
                                    <p:animEffect transition="in" filter="slide(fromTop)">
                                      <p:cBhvr>
                                        <p:cTn id="57" dur="500"/>
                                        <p:tgtEl>
                                          <p:spTgt spid="172043"/>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1" fill="hold" grpId="0" nodeType="clickEffect">
                                  <p:stCondLst>
                                    <p:cond delay="0"/>
                                  </p:stCondLst>
                                  <p:childTnLst>
                                    <p:set>
                                      <p:cBhvr>
                                        <p:cTn id="61" dur="1" fill="hold">
                                          <p:stCondLst>
                                            <p:cond delay="0"/>
                                          </p:stCondLst>
                                        </p:cTn>
                                        <p:tgtEl>
                                          <p:spTgt spid="172044"/>
                                        </p:tgtEl>
                                        <p:attrNameLst>
                                          <p:attrName>style.visibility</p:attrName>
                                        </p:attrNameLst>
                                      </p:cBhvr>
                                      <p:to>
                                        <p:strVal val="visible"/>
                                      </p:to>
                                    </p:set>
                                    <p:animEffect transition="in" filter="slide(fromTop)">
                                      <p:cBhvr>
                                        <p:cTn id="62" dur="500"/>
                                        <p:tgtEl>
                                          <p:spTgt spid="172044"/>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1" fill="hold" grpId="0" nodeType="clickEffect">
                                  <p:stCondLst>
                                    <p:cond delay="0"/>
                                  </p:stCondLst>
                                  <p:childTnLst>
                                    <p:set>
                                      <p:cBhvr>
                                        <p:cTn id="66" dur="1" fill="hold">
                                          <p:stCondLst>
                                            <p:cond delay="0"/>
                                          </p:stCondLst>
                                        </p:cTn>
                                        <p:tgtEl>
                                          <p:spTgt spid="172045"/>
                                        </p:tgtEl>
                                        <p:attrNameLst>
                                          <p:attrName>style.visibility</p:attrName>
                                        </p:attrNameLst>
                                      </p:cBhvr>
                                      <p:to>
                                        <p:strVal val="visible"/>
                                      </p:to>
                                    </p:set>
                                    <p:animEffect transition="in" filter="slide(fromTop)">
                                      <p:cBhvr>
                                        <p:cTn id="67" dur="500"/>
                                        <p:tgtEl>
                                          <p:spTgt spid="17204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2046"/>
                                        </p:tgtEl>
                                        <p:attrNameLst>
                                          <p:attrName>style.visibility</p:attrName>
                                        </p:attrNameLst>
                                      </p:cBhvr>
                                      <p:to>
                                        <p:strVal val="visible"/>
                                      </p:to>
                                    </p:set>
                                    <p:animEffect transition="in" filter="wipe(left)">
                                      <p:cBhvr>
                                        <p:cTn id="72" dur="500"/>
                                        <p:tgtEl>
                                          <p:spTgt spid="17204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72047"/>
                                        </p:tgtEl>
                                        <p:attrNameLst>
                                          <p:attrName>style.visibility</p:attrName>
                                        </p:attrNameLst>
                                      </p:cBhvr>
                                      <p:to>
                                        <p:strVal val="visible"/>
                                      </p:to>
                                    </p:set>
                                    <p:animEffect transition="in" filter="wipe(left)">
                                      <p:cBhvr>
                                        <p:cTn id="77" dur="500"/>
                                        <p:tgtEl>
                                          <p:spTgt spid="172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autoUpdateAnimBg="0"/>
      <p:bldP spid="172035" grpId="0" autoUpdateAnimBg="0"/>
      <p:bldP spid="172036" grpId="0" autoUpdateAnimBg="0"/>
      <p:bldP spid="172037" grpId="0" autoUpdateAnimBg="0"/>
      <p:bldP spid="172038" grpId="0" autoUpdateAnimBg="0"/>
      <p:bldP spid="172039" grpId="0" autoUpdateAnimBg="0"/>
      <p:bldP spid="172040" grpId="0" autoUpdateAnimBg="0"/>
      <p:bldP spid="172041" grpId="0" autoUpdateAnimBg="0"/>
      <p:bldP spid="172042" grpId="0" autoUpdateAnimBg="0"/>
      <p:bldP spid="172043" grpId="0" autoUpdateAnimBg="0"/>
      <p:bldP spid="172044" grpId="0" autoUpdateAnimBg="0"/>
      <p:bldP spid="172045" grpId="0" autoUpdateAnimBg="0"/>
      <p:bldP spid="172046" grpId="0" autoUpdateAnimBg="0"/>
      <p:bldP spid="172047"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609600" y="685800"/>
            <a:ext cx="4286250" cy="701675"/>
          </a:xfrm>
          <a:prstGeom prst="rect">
            <a:avLst/>
          </a:prstGeom>
          <a:noFill/>
          <a:ln w="9525">
            <a:noFill/>
            <a:miter lim="800000"/>
            <a:headEnd/>
            <a:tailEnd/>
          </a:ln>
          <a:effectLst/>
        </p:spPr>
        <p:txBody>
          <a:bodyPr wrap="none">
            <a:spAutoFit/>
          </a:bodyPr>
          <a:lstStyle/>
          <a:p>
            <a:r>
              <a:rPr lang="zh-CN" altLang="en-US" sz="4000" b="1">
                <a:solidFill>
                  <a:srgbClr val="FF0000"/>
                </a:solidFill>
                <a:ea typeface="楷体_GB2312" pitchFamily="49" charset="-122"/>
              </a:rPr>
              <a:t>从上述例子可见：</a:t>
            </a:r>
            <a:endParaRPr lang="zh-CN" altLang="en-US">
              <a:solidFill>
                <a:srgbClr val="FF0000"/>
              </a:solidFill>
            </a:endParaRPr>
          </a:p>
        </p:txBody>
      </p:sp>
      <p:sp>
        <p:nvSpPr>
          <p:cNvPr id="173059" name="Rectangle 3"/>
          <p:cNvSpPr>
            <a:spLocks noChangeArrowheads="1"/>
          </p:cNvSpPr>
          <p:nvPr/>
        </p:nvSpPr>
        <p:spPr bwMode="auto">
          <a:xfrm>
            <a:off x="381000" y="1447800"/>
            <a:ext cx="8343900" cy="676275"/>
          </a:xfrm>
          <a:prstGeom prst="rect">
            <a:avLst/>
          </a:prstGeom>
          <a:noFill/>
          <a:ln w="9525">
            <a:noFill/>
            <a:miter lim="800000"/>
            <a:headEnd/>
            <a:tailEnd/>
          </a:ln>
          <a:effectLst/>
        </p:spPr>
        <p:txBody>
          <a:bodyPr wrap="none">
            <a:spAutoFit/>
          </a:bodyPr>
          <a:lstStyle/>
          <a:p>
            <a:pPr>
              <a:lnSpc>
                <a:spcPct val="120000"/>
              </a:lnSpc>
            </a:pPr>
            <a:r>
              <a:rPr lang="zh-CN" altLang="en-US" sz="3200" b="1">
                <a:solidFill>
                  <a:srgbClr val="3333CC"/>
                </a:solidFill>
                <a:ea typeface="楷体_GB2312" pitchFamily="49" charset="-122"/>
              </a:rPr>
              <a:t>哈希表的构造、使用中有两个问题有待研究：</a:t>
            </a:r>
          </a:p>
        </p:txBody>
      </p:sp>
      <p:sp>
        <p:nvSpPr>
          <p:cNvPr id="173060" name="Rectangle 4"/>
          <p:cNvSpPr>
            <a:spLocks noChangeArrowheads="1"/>
          </p:cNvSpPr>
          <p:nvPr/>
        </p:nvSpPr>
        <p:spPr bwMode="auto">
          <a:xfrm>
            <a:off x="381000" y="2362200"/>
            <a:ext cx="8610600" cy="1260475"/>
          </a:xfrm>
          <a:prstGeom prst="rect">
            <a:avLst/>
          </a:prstGeom>
          <a:noFill/>
          <a:ln w="9525">
            <a:noFill/>
            <a:miter lim="800000"/>
            <a:headEnd/>
            <a:tailEnd/>
          </a:ln>
          <a:effectLst/>
        </p:spPr>
        <p:txBody>
          <a:bodyPr>
            <a:spAutoFit/>
          </a:bodyPr>
          <a:lstStyle/>
          <a:p>
            <a:pPr>
              <a:lnSpc>
                <a:spcPct val="120000"/>
              </a:lnSpc>
            </a:pPr>
            <a:r>
              <a:rPr lang="en-US" altLang="zh-CN" sz="3200" b="1">
                <a:solidFill>
                  <a:srgbClr val="3333CC"/>
                </a:solidFill>
                <a:ea typeface="楷体_GB2312" pitchFamily="49" charset="-122"/>
              </a:rPr>
              <a:t>1</a:t>
            </a:r>
            <a:r>
              <a:rPr lang="zh-CN" altLang="en-US" sz="3200" b="1">
                <a:solidFill>
                  <a:srgbClr val="3333CC"/>
                </a:solidFill>
                <a:ea typeface="楷体_GB2312" pitchFamily="49" charset="-122"/>
              </a:rPr>
              <a:t>、如何根据关键字集合的特点，选择合适的</a:t>
            </a:r>
            <a:r>
              <a:rPr lang="zh-CN" altLang="en-US" sz="3200" b="1">
                <a:solidFill>
                  <a:srgbClr val="FF030F"/>
                </a:solidFill>
                <a:ea typeface="楷体_GB2312" pitchFamily="49" charset="-122"/>
              </a:rPr>
              <a:t>哈希函数</a:t>
            </a:r>
            <a:r>
              <a:rPr lang="zh-CN" altLang="en-US" sz="3200" b="1">
                <a:solidFill>
                  <a:srgbClr val="3333CC"/>
                </a:solidFill>
                <a:ea typeface="楷体_GB2312" pitchFamily="49" charset="-122"/>
              </a:rPr>
              <a:t>，使关键字均匀的散列到表中？</a:t>
            </a:r>
          </a:p>
        </p:txBody>
      </p:sp>
      <p:sp>
        <p:nvSpPr>
          <p:cNvPr id="173061" name="Rectangle 5"/>
          <p:cNvSpPr>
            <a:spLocks noChangeArrowheads="1"/>
          </p:cNvSpPr>
          <p:nvPr/>
        </p:nvSpPr>
        <p:spPr bwMode="auto">
          <a:xfrm>
            <a:off x="381000" y="3794125"/>
            <a:ext cx="8610600" cy="1844675"/>
          </a:xfrm>
          <a:prstGeom prst="rect">
            <a:avLst/>
          </a:prstGeom>
          <a:noFill/>
          <a:ln w="9525">
            <a:noFill/>
            <a:miter lim="800000"/>
            <a:headEnd/>
            <a:tailEnd/>
          </a:ln>
          <a:effectLst/>
        </p:spPr>
        <p:txBody>
          <a:bodyPr>
            <a:spAutoFit/>
          </a:bodyPr>
          <a:lstStyle/>
          <a:p>
            <a:pPr>
              <a:lnSpc>
                <a:spcPct val="120000"/>
              </a:lnSpc>
            </a:pPr>
            <a:r>
              <a:rPr lang="en-US" altLang="zh-CN" sz="3200" b="1">
                <a:solidFill>
                  <a:srgbClr val="3333CC"/>
                </a:solidFill>
                <a:ea typeface="楷体_GB2312" pitchFamily="49" charset="-122"/>
              </a:rPr>
              <a:t>2</a:t>
            </a:r>
            <a:r>
              <a:rPr lang="zh-CN" altLang="en-US" sz="3200" b="1">
                <a:solidFill>
                  <a:srgbClr val="3333CC"/>
                </a:solidFill>
                <a:ea typeface="楷体_GB2312" pitchFamily="49" charset="-122"/>
              </a:rPr>
              <a:t>、当不同的关键字所得的哈希函数值相同时，即</a:t>
            </a:r>
            <a:r>
              <a:rPr lang="en-US" altLang="zh-CN" sz="3200" b="1">
                <a:solidFill>
                  <a:srgbClr val="FF030F"/>
                </a:solidFill>
                <a:ea typeface="楷体_GB2312" pitchFamily="49" charset="-122"/>
              </a:rPr>
              <a:t>f(k1)=f(k2)</a:t>
            </a:r>
            <a:r>
              <a:rPr lang="en-US" altLang="zh-CN" sz="3200" b="1">
                <a:solidFill>
                  <a:srgbClr val="3333CC"/>
                </a:solidFill>
                <a:ea typeface="楷体_GB2312" pitchFamily="49" charset="-122"/>
              </a:rPr>
              <a:t>, </a:t>
            </a:r>
            <a:r>
              <a:rPr lang="zh-CN" altLang="en-US" sz="3200" b="1">
                <a:solidFill>
                  <a:srgbClr val="3333CC"/>
                </a:solidFill>
                <a:ea typeface="楷体_GB2312" pitchFamily="49" charset="-122"/>
              </a:rPr>
              <a:t>如何有效的处理这类“冲突”现象（碰撞），使建表、查找均能有效地进行？</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73058"/>
                                        </p:tgtEl>
                                        <p:attrNameLst>
                                          <p:attrName>style.visibility</p:attrName>
                                        </p:attrNameLst>
                                      </p:cBhvr>
                                      <p:to>
                                        <p:strVal val="visible"/>
                                      </p:to>
                                    </p:set>
                                    <p:anim calcmode="lin" valueType="num">
                                      <p:cBhvr additive="base">
                                        <p:cTn id="7" dur="500" fill="hold"/>
                                        <p:tgtEl>
                                          <p:spTgt spid="173058"/>
                                        </p:tgtEl>
                                        <p:attrNameLst>
                                          <p:attrName>ppt_x</p:attrName>
                                        </p:attrNameLst>
                                      </p:cBhvr>
                                      <p:tavLst>
                                        <p:tav tm="0">
                                          <p:val>
                                            <p:strVal val="#ppt_x"/>
                                          </p:val>
                                        </p:tav>
                                        <p:tav tm="100000">
                                          <p:val>
                                            <p:strVal val="#ppt_x"/>
                                          </p:val>
                                        </p:tav>
                                      </p:tavLst>
                                    </p:anim>
                                    <p:anim calcmode="lin" valueType="num">
                                      <p:cBhvr additive="base">
                                        <p:cTn id="8" dur="500" fill="hold"/>
                                        <p:tgtEl>
                                          <p:spTgt spid="17305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59"/>
                                        </p:tgtEl>
                                        <p:attrNameLst>
                                          <p:attrName>style.visibility</p:attrName>
                                        </p:attrNameLst>
                                      </p:cBhvr>
                                      <p:to>
                                        <p:strVal val="visible"/>
                                      </p:to>
                                    </p:set>
                                    <p:anim calcmode="lin" valueType="num">
                                      <p:cBhvr additive="base">
                                        <p:cTn id="13" dur="500" fill="hold"/>
                                        <p:tgtEl>
                                          <p:spTgt spid="173059"/>
                                        </p:tgtEl>
                                        <p:attrNameLst>
                                          <p:attrName>ppt_x</p:attrName>
                                        </p:attrNameLst>
                                      </p:cBhvr>
                                      <p:tavLst>
                                        <p:tav tm="0">
                                          <p:val>
                                            <p:strVal val="0-#ppt_w/2"/>
                                          </p:val>
                                        </p:tav>
                                        <p:tav tm="100000">
                                          <p:val>
                                            <p:strVal val="#ppt_x"/>
                                          </p:val>
                                        </p:tav>
                                      </p:tavLst>
                                    </p:anim>
                                    <p:anim calcmode="lin" valueType="num">
                                      <p:cBhvr additive="base">
                                        <p:cTn id="14" dur="500" fill="hold"/>
                                        <p:tgtEl>
                                          <p:spTgt spid="17305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60"/>
                                        </p:tgtEl>
                                        <p:attrNameLst>
                                          <p:attrName>style.visibility</p:attrName>
                                        </p:attrNameLst>
                                      </p:cBhvr>
                                      <p:to>
                                        <p:strVal val="visible"/>
                                      </p:to>
                                    </p:set>
                                    <p:anim calcmode="lin" valueType="num">
                                      <p:cBhvr additive="base">
                                        <p:cTn id="19" dur="500" fill="hold"/>
                                        <p:tgtEl>
                                          <p:spTgt spid="173060"/>
                                        </p:tgtEl>
                                        <p:attrNameLst>
                                          <p:attrName>ppt_x</p:attrName>
                                        </p:attrNameLst>
                                      </p:cBhvr>
                                      <p:tavLst>
                                        <p:tav tm="0">
                                          <p:val>
                                            <p:strVal val="0-#ppt_w/2"/>
                                          </p:val>
                                        </p:tav>
                                        <p:tav tm="100000">
                                          <p:val>
                                            <p:strVal val="#ppt_x"/>
                                          </p:val>
                                        </p:tav>
                                      </p:tavLst>
                                    </p:anim>
                                    <p:anim calcmode="lin" valueType="num">
                                      <p:cBhvr additive="base">
                                        <p:cTn id="20" dur="500" fill="hold"/>
                                        <p:tgtEl>
                                          <p:spTgt spid="17306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3061"/>
                                        </p:tgtEl>
                                        <p:attrNameLst>
                                          <p:attrName>style.visibility</p:attrName>
                                        </p:attrNameLst>
                                      </p:cBhvr>
                                      <p:to>
                                        <p:strVal val="visible"/>
                                      </p:to>
                                    </p:set>
                                    <p:anim calcmode="lin" valueType="num">
                                      <p:cBhvr additive="base">
                                        <p:cTn id="25" dur="500" fill="hold"/>
                                        <p:tgtEl>
                                          <p:spTgt spid="173061"/>
                                        </p:tgtEl>
                                        <p:attrNameLst>
                                          <p:attrName>ppt_x</p:attrName>
                                        </p:attrNameLst>
                                      </p:cBhvr>
                                      <p:tavLst>
                                        <p:tav tm="0">
                                          <p:val>
                                            <p:strVal val="0-#ppt_w/2"/>
                                          </p:val>
                                        </p:tav>
                                        <p:tav tm="100000">
                                          <p:val>
                                            <p:strVal val="#ppt_x"/>
                                          </p:val>
                                        </p:tav>
                                      </p:tavLst>
                                    </p:anim>
                                    <p:anim calcmode="lin" valueType="num">
                                      <p:cBhvr additive="base">
                                        <p:cTn id="26" dur="500" fill="hold"/>
                                        <p:tgtEl>
                                          <p:spTgt spid="1730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utoUpdateAnimBg="0"/>
      <p:bldP spid="173059" grpId="0" autoUpdateAnimBg="0"/>
      <p:bldP spid="173060" grpId="0" autoUpdateAnimBg="0"/>
      <p:bldP spid="17306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85800" y="304800"/>
            <a:ext cx="7772400" cy="838200"/>
          </a:xfrm>
        </p:spPr>
        <p:txBody>
          <a:bodyPr/>
          <a:lstStyle/>
          <a:p>
            <a:r>
              <a:rPr lang="en-US" altLang="zh-CN" sz="4800">
                <a:solidFill>
                  <a:srgbClr val="3333CC"/>
                </a:solidFill>
              </a:rPr>
              <a:t>8.2 </a:t>
            </a:r>
            <a:r>
              <a:rPr lang="zh-CN" altLang="en-US" sz="4800">
                <a:solidFill>
                  <a:srgbClr val="3333CC"/>
                </a:solidFill>
              </a:rPr>
              <a:t>基于线性表的查找法</a:t>
            </a:r>
          </a:p>
        </p:txBody>
      </p:sp>
      <p:sp>
        <p:nvSpPr>
          <p:cNvPr id="115716" name="Rectangle 4"/>
          <p:cNvSpPr>
            <a:spLocks noChangeArrowheads="1"/>
          </p:cNvSpPr>
          <p:nvPr/>
        </p:nvSpPr>
        <p:spPr bwMode="auto">
          <a:xfrm>
            <a:off x="457200" y="1166813"/>
            <a:ext cx="8470900" cy="641350"/>
          </a:xfrm>
          <a:prstGeom prst="rect">
            <a:avLst/>
          </a:prstGeom>
          <a:noFill/>
          <a:ln w="9525">
            <a:noFill/>
            <a:miter lim="800000"/>
            <a:headEnd/>
            <a:tailEnd/>
          </a:ln>
          <a:effectLst/>
        </p:spPr>
        <p:txBody>
          <a:bodyPr wrap="none">
            <a:spAutoFit/>
          </a:bodyPr>
          <a:lstStyle/>
          <a:p>
            <a:pPr>
              <a:spcBef>
                <a:spcPct val="50000"/>
              </a:spcBef>
            </a:pPr>
            <a:r>
              <a:rPr lang="zh-CN" altLang="en-US" sz="3600" b="1">
                <a:solidFill>
                  <a:srgbClr val="800000"/>
                </a:solidFill>
                <a:ea typeface="楷体_GB2312" pitchFamily="49" charset="-122"/>
              </a:rPr>
              <a:t>有</a:t>
            </a:r>
            <a:r>
              <a:rPr lang="zh-CN" altLang="en-US" sz="3600" b="1">
                <a:solidFill>
                  <a:srgbClr val="E81ECB"/>
                </a:solidFill>
                <a:ea typeface="楷体_GB2312" pitchFamily="49" charset="-122"/>
              </a:rPr>
              <a:t>顺序查找</a:t>
            </a:r>
            <a:r>
              <a:rPr lang="zh-CN" altLang="en-US" sz="3600" b="1">
                <a:solidFill>
                  <a:srgbClr val="800000"/>
                </a:solidFill>
                <a:ea typeface="楷体_GB2312" pitchFamily="49" charset="-122"/>
              </a:rPr>
              <a:t>、</a:t>
            </a:r>
            <a:r>
              <a:rPr lang="zh-CN" altLang="en-US" sz="3600" b="1">
                <a:solidFill>
                  <a:srgbClr val="E81ECB"/>
                </a:solidFill>
                <a:ea typeface="楷体_GB2312" pitchFamily="49" charset="-122"/>
              </a:rPr>
              <a:t>折半查找</a:t>
            </a:r>
            <a:r>
              <a:rPr lang="zh-CN" altLang="en-US" sz="3600" b="1">
                <a:solidFill>
                  <a:srgbClr val="800000"/>
                </a:solidFill>
                <a:ea typeface="楷体_GB2312" pitchFamily="49" charset="-122"/>
              </a:rPr>
              <a:t>和</a:t>
            </a:r>
            <a:r>
              <a:rPr lang="zh-CN" altLang="en-US" sz="3600" b="1">
                <a:solidFill>
                  <a:srgbClr val="E81ECB"/>
                </a:solidFill>
                <a:ea typeface="楷体_GB2312" pitchFamily="49" charset="-122"/>
              </a:rPr>
              <a:t>分块查找</a:t>
            </a:r>
            <a:r>
              <a:rPr lang="zh-CN" altLang="en-US" sz="3600" b="1">
                <a:solidFill>
                  <a:srgbClr val="800000"/>
                </a:solidFill>
                <a:ea typeface="楷体_GB2312" pitchFamily="49" charset="-122"/>
              </a:rPr>
              <a:t>法三种</a:t>
            </a:r>
          </a:p>
        </p:txBody>
      </p:sp>
      <p:sp>
        <p:nvSpPr>
          <p:cNvPr id="115717" name="Text Box 5"/>
          <p:cNvSpPr txBox="1">
            <a:spLocks noChangeArrowheads="1"/>
          </p:cNvSpPr>
          <p:nvPr/>
        </p:nvSpPr>
        <p:spPr bwMode="auto">
          <a:xfrm>
            <a:off x="457200" y="1905000"/>
            <a:ext cx="4800600" cy="641350"/>
          </a:xfrm>
          <a:prstGeom prst="rect">
            <a:avLst/>
          </a:prstGeom>
          <a:noFill/>
          <a:ln w="9525">
            <a:noFill/>
            <a:miter lim="800000"/>
            <a:headEnd/>
            <a:tailEnd/>
          </a:ln>
          <a:effectLst/>
        </p:spPr>
        <p:txBody>
          <a:bodyPr>
            <a:spAutoFit/>
          </a:bodyPr>
          <a:lstStyle/>
          <a:p>
            <a:pPr>
              <a:spcBef>
                <a:spcPct val="50000"/>
              </a:spcBef>
            </a:pPr>
            <a:r>
              <a:rPr lang="zh-CN" altLang="en-US" sz="3600" b="1">
                <a:solidFill>
                  <a:srgbClr val="DF2354"/>
                </a:solidFill>
                <a:latin typeface="楷体_GB2312" pitchFamily="49" charset="-122"/>
                <a:ea typeface="楷体_GB2312" pitchFamily="49" charset="-122"/>
              </a:rPr>
              <a:t>一、顺序查找法</a:t>
            </a:r>
          </a:p>
        </p:txBody>
      </p:sp>
      <p:sp>
        <p:nvSpPr>
          <p:cNvPr id="115718" name="Text Box 6"/>
          <p:cNvSpPr txBox="1">
            <a:spLocks noChangeArrowheads="1"/>
          </p:cNvSpPr>
          <p:nvPr/>
        </p:nvSpPr>
        <p:spPr bwMode="auto">
          <a:xfrm>
            <a:off x="304800" y="2667000"/>
            <a:ext cx="8763000" cy="1066800"/>
          </a:xfrm>
          <a:prstGeom prst="rect">
            <a:avLst/>
          </a:prstGeom>
          <a:noFill/>
          <a:ln w="9525">
            <a:noFill/>
            <a:miter lim="800000"/>
            <a:headEnd/>
            <a:tailEnd/>
          </a:ln>
          <a:effectLst/>
        </p:spPr>
        <p:txBody>
          <a:bodyPr>
            <a:spAutoFit/>
          </a:bodyPr>
          <a:lstStyle/>
          <a:p>
            <a:pPr>
              <a:spcBef>
                <a:spcPct val="50000"/>
              </a:spcBef>
            </a:pPr>
            <a:r>
              <a:rPr lang="en-US" altLang="zh-CN" sz="3200" b="1">
                <a:solidFill>
                  <a:srgbClr val="800000"/>
                </a:solidFill>
                <a:latin typeface="楷体_GB2312" pitchFamily="49" charset="-122"/>
                <a:ea typeface="楷体_GB2312" pitchFamily="49" charset="-122"/>
              </a:rPr>
              <a:t>   </a:t>
            </a:r>
            <a:r>
              <a:rPr lang="zh-CN" altLang="en-US" sz="3200" b="1">
                <a:solidFill>
                  <a:srgbClr val="800000"/>
                </a:solidFill>
                <a:latin typeface="楷体_GB2312" pitchFamily="49" charset="-122"/>
                <a:ea typeface="楷体_GB2312" pitchFamily="49" charset="-122"/>
              </a:rPr>
              <a:t>顺序查找的特点是：用所给关键字与线性表中各元素的关键字逐个比较，直到成功或失败。 </a:t>
            </a:r>
          </a:p>
        </p:txBody>
      </p:sp>
      <p:grpSp>
        <p:nvGrpSpPr>
          <p:cNvPr id="115723" name="Group 11"/>
          <p:cNvGrpSpPr>
            <a:grpSpLocks/>
          </p:cNvGrpSpPr>
          <p:nvPr/>
        </p:nvGrpSpPr>
        <p:grpSpPr bwMode="auto">
          <a:xfrm>
            <a:off x="1187450" y="4038600"/>
            <a:ext cx="5113338" cy="2057400"/>
            <a:chOff x="480" y="2544"/>
            <a:chExt cx="2736" cy="1296"/>
          </a:xfrm>
        </p:grpSpPr>
        <p:sp>
          <p:nvSpPr>
            <p:cNvPr id="115719" name="Text Box 7"/>
            <p:cNvSpPr txBox="1">
              <a:spLocks noChangeArrowheads="1"/>
            </p:cNvSpPr>
            <p:nvPr/>
          </p:nvSpPr>
          <p:spPr bwMode="auto">
            <a:xfrm>
              <a:off x="480" y="2976"/>
              <a:ext cx="1200" cy="365"/>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ea typeface="仿宋_GB2312" pitchFamily="49" charset="-122"/>
                </a:rPr>
                <a:t>存储结构：</a:t>
              </a:r>
            </a:p>
          </p:txBody>
        </p:sp>
        <p:sp>
          <p:nvSpPr>
            <p:cNvPr id="115720" name="AutoShape 8"/>
            <p:cNvSpPr>
              <a:spLocks/>
            </p:cNvSpPr>
            <p:nvPr/>
          </p:nvSpPr>
          <p:spPr bwMode="auto">
            <a:xfrm>
              <a:off x="1776" y="2544"/>
              <a:ext cx="144" cy="1296"/>
            </a:xfrm>
            <a:prstGeom prst="leftBrace">
              <a:avLst>
                <a:gd name="adj1" fmla="val 75000"/>
                <a:gd name="adj2" fmla="val 50000"/>
              </a:avLst>
            </a:prstGeom>
            <a:noFill/>
            <a:ln w="9525">
              <a:solidFill>
                <a:schemeClr val="tx1"/>
              </a:solidFill>
              <a:miter lim="800000"/>
              <a:headEnd/>
              <a:tailEnd/>
            </a:ln>
            <a:effectLst/>
          </p:spPr>
          <p:txBody>
            <a:bodyPr wrap="none" anchor="ctr"/>
            <a:lstStyle/>
            <a:p>
              <a:endParaRPr lang="zh-CN" altLang="en-US"/>
            </a:p>
          </p:txBody>
        </p:sp>
        <p:sp>
          <p:nvSpPr>
            <p:cNvPr id="115721" name="Text Box 9"/>
            <p:cNvSpPr txBox="1">
              <a:spLocks noChangeArrowheads="1"/>
            </p:cNvSpPr>
            <p:nvPr/>
          </p:nvSpPr>
          <p:spPr bwMode="auto">
            <a:xfrm>
              <a:off x="2016" y="2592"/>
              <a:ext cx="1200" cy="365"/>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ea typeface="仿宋_GB2312" pitchFamily="49" charset="-122"/>
                </a:rPr>
                <a:t>顺序结构</a:t>
              </a:r>
            </a:p>
          </p:txBody>
        </p:sp>
        <p:sp>
          <p:nvSpPr>
            <p:cNvPr id="115722" name="Text Box 10"/>
            <p:cNvSpPr txBox="1">
              <a:spLocks noChangeArrowheads="1"/>
            </p:cNvSpPr>
            <p:nvPr/>
          </p:nvSpPr>
          <p:spPr bwMode="auto">
            <a:xfrm>
              <a:off x="1968" y="3456"/>
              <a:ext cx="1200" cy="365"/>
            </a:xfrm>
            <a:prstGeom prst="rect">
              <a:avLst/>
            </a:prstGeom>
            <a:noFill/>
            <a:ln w="9525">
              <a:noFill/>
              <a:miter lim="800000"/>
              <a:headEnd/>
              <a:tailEnd/>
            </a:ln>
            <a:effectLst/>
          </p:spPr>
          <p:txBody>
            <a:bodyPr>
              <a:spAutoFit/>
            </a:bodyPr>
            <a:lstStyle/>
            <a:p>
              <a:pPr>
                <a:spcBef>
                  <a:spcPct val="50000"/>
                </a:spcBef>
              </a:pPr>
              <a:r>
                <a:rPr lang="zh-CN" altLang="en-US" sz="3200" b="1">
                  <a:solidFill>
                    <a:srgbClr val="800000"/>
                  </a:solidFill>
                  <a:ea typeface="仿宋_GB2312" pitchFamily="49" charset="-122"/>
                </a:rPr>
                <a:t>链式结构</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16"/>
                                        </p:tgtEl>
                                        <p:attrNameLst>
                                          <p:attrName>style.visibility</p:attrName>
                                        </p:attrNameLst>
                                      </p:cBhvr>
                                      <p:to>
                                        <p:strVal val="visible"/>
                                      </p:to>
                                    </p:set>
                                    <p:anim calcmode="lin" valueType="num">
                                      <p:cBhvr additive="base">
                                        <p:cTn id="7" dur="500" fill="hold"/>
                                        <p:tgtEl>
                                          <p:spTgt spid="115716"/>
                                        </p:tgtEl>
                                        <p:attrNameLst>
                                          <p:attrName>ppt_x</p:attrName>
                                        </p:attrNameLst>
                                      </p:cBhvr>
                                      <p:tavLst>
                                        <p:tav tm="0">
                                          <p:val>
                                            <p:strVal val="0-#ppt_w/2"/>
                                          </p:val>
                                        </p:tav>
                                        <p:tav tm="100000">
                                          <p:val>
                                            <p:strVal val="#ppt_x"/>
                                          </p:val>
                                        </p:tav>
                                      </p:tavLst>
                                    </p:anim>
                                    <p:anim calcmode="lin" valueType="num">
                                      <p:cBhvr additive="base">
                                        <p:cTn id="8" dur="500" fill="hold"/>
                                        <p:tgtEl>
                                          <p:spTgt spid="1157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5717"/>
                                        </p:tgtEl>
                                        <p:attrNameLst>
                                          <p:attrName>style.visibility</p:attrName>
                                        </p:attrNameLst>
                                      </p:cBhvr>
                                      <p:to>
                                        <p:strVal val="visible"/>
                                      </p:to>
                                    </p:set>
                                    <p:anim calcmode="lin" valueType="num">
                                      <p:cBhvr additive="base">
                                        <p:cTn id="13" dur="500" fill="hold"/>
                                        <p:tgtEl>
                                          <p:spTgt spid="115717"/>
                                        </p:tgtEl>
                                        <p:attrNameLst>
                                          <p:attrName>ppt_x</p:attrName>
                                        </p:attrNameLst>
                                      </p:cBhvr>
                                      <p:tavLst>
                                        <p:tav tm="0">
                                          <p:val>
                                            <p:strVal val="0-#ppt_w/2"/>
                                          </p:val>
                                        </p:tav>
                                        <p:tav tm="100000">
                                          <p:val>
                                            <p:strVal val="#ppt_x"/>
                                          </p:val>
                                        </p:tav>
                                      </p:tavLst>
                                    </p:anim>
                                    <p:anim calcmode="lin" valueType="num">
                                      <p:cBhvr additive="base">
                                        <p:cTn id="14" dur="500" fill="hold"/>
                                        <p:tgtEl>
                                          <p:spTgt spid="1157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5718"/>
                                        </p:tgtEl>
                                        <p:attrNameLst>
                                          <p:attrName>style.visibility</p:attrName>
                                        </p:attrNameLst>
                                      </p:cBhvr>
                                      <p:to>
                                        <p:strVal val="visible"/>
                                      </p:to>
                                    </p:set>
                                    <p:anim calcmode="lin" valueType="num">
                                      <p:cBhvr additive="base">
                                        <p:cTn id="19" dur="500" fill="hold"/>
                                        <p:tgtEl>
                                          <p:spTgt spid="115718"/>
                                        </p:tgtEl>
                                        <p:attrNameLst>
                                          <p:attrName>ppt_x</p:attrName>
                                        </p:attrNameLst>
                                      </p:cBhvr>
                                      <p:tavLst>
                                        <p:tav tm="0">
                                          <p:val>
                                            <p:strVal val="0-#ppt_w/2"/>
                                          </p:val>
                                        </p:tav>
                                        <p:tav tm="100000">
                                          <p:val>
                                            <p:strVal val="#ppt_x"/>
                                          </p:val>
                                        </p:tav>
                                      </p:tavLst>
                                    </p:anim>
                                    <p:anim calcmode="lin" valueType="num">
                                      <p:cBhvr additive="base">
                                        <p:cTn id="20" dur="500" fill="hold"/>
                                        <p:tgtEl>
                                          <p:spTgt spid="1157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115723"/>
                                        </p:tgtEl>
                                        <p:attrNameLst>
                                          <p:attrName>style.visibility</p:attrName>
                                        </p:attrNameLst>
                                      </p:cBhvr>
                                      <p:to>
                                        <p:strVal val="visible"/>
                                      </p:to>
                                    </p:set>
                                    <p:animEffect transition="in" filter="barn(outVertical)">
                                      <p:cBhvr>
                                        <p:cTn id="25" dur="500"/>
                                        <p:tgtEl>
                                          <p:spTgt spid="115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autoUpdateAnimBg="0"/>
      <p:bldP spid="115717" grpId="0" autoUpdateAnimBg="0"/>
      <p:bldP spid="115718"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Text Box 3"/>
          <p:cNvSpPr txBox="1">
            <a:spLocks noChangeArrowheads="1"/>
          </p:cNvSpPr>
          <p:nvPr/>
        </p:nvSpPr>
        <p:spPr bwMode="auto">
          <a:xfrm>
            <a:off x="609600" y="1584325"/>
            <a:ext cx="8093075" cy="4359275"/>
          </a:xfrm>
          <a:prstGeom prst="rect">
            <a:avLst/>
          </a:prstGeom>
          <a:noFill/>
          <a:ln w="9525">
            <a:noFill/>
            <a:miter lim="800000"/>
            <a:headEnd/>
            <a:tailEnd/>
          </a:ln>
          <a:effectLst/>
        </p:spPr>
        <p:txBody>
          <a:bodyPr>
            <a:spAutoFit/>
          </a:bodyPr>
          <a:lstStyle/>
          <a:p>
            <a:pPr>
              <a:lnSpc>
                <a:spcPct val="125000"/>
              </a:lnSpc>
            </a:pP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根据选定的</a:t>
            </a:r>
            <a:r>
              <a:rPr lang="zh-CN" altLang="en-US" sz="3200" b="1">
                <a:solidFill>
                  <a:srgbClr val="FF0000"/>
                </a:solidFill>
                <a:ea typeface="楷体_GB2312" pitchFamily="49" charset="-122"/>
              </a:rPr>
              <a:t>函数 </a:t>
            </a:r>
            <a:r>
              <a:rPr lang="en-US" altLang="zh-CN" sz="3200" b="1">
                <a:solidFill>
                  <a:srgbClr val="FF0000"/>
                </a:solidFill>
                <a:ea typeface="楷体_GB2312" pitchFamily="49" charset="-122"/>
              </a:rPr>
              <a:t>H(key)</a:t>
            </a: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和</a:t>
            </a:r>
            <a:r>
              <a:rPr lang="zh-CN" altLang="en-US" sz="3200" b="1">
                <a:solidFill>
                  <a:srgbClr val="FF0000"/>
                </a:solidFill>
                <a:ea typeface="楷体_GB2312" pitchFamily="49" charset="-122"/>
              </a:rPr>
              <a:t>处理冲突的方法</a:t>
            </a: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将一组关键字</a:t>
            </a:r>
            <a:r>
              <a:rPr lang="zh-CN" altLang="en-US" sz="3200" b="1">
                <a:solidFill>
                  <a:srgbClr val="FF0000"/>
                </a:solidFill>
                <a:ea typeface="楷体_GB2312" pitchFamily="49" charset="-122"/>
              </a:rPr>
              <a:t>映象到</a:t>
            </a:r>
            <a:r>
              <a:rPr lang="zh-CN" altLang="en-US" sz="3200" b="1">
                <a:solidFill>
                  <a:srgbClr val="A50021"/>
                </a:solidFill>
                <a:ea typeface="楷体_GB2312" pitchFamily="49" charset="-122"/>
              </a:rPr>
              <a:t>一个有限的、连续的地址集 </a:t>
            </a:r>
            <a:r>
              <a:rPr lang="en-US" altLang="zh-CN" sz="3200" b="1">
                <a:solidFill>
                  <a:srgbClr val="A50021"/>
                </a:solidFill>
                <a:ea typeface="楷体_GB2312" pitchFamily="49" charset="-122"/>
              </a:rPr>
              <a:t>(</a:t>
            </a:r>
            <a:r>
              <a:rPr lang="zh-CN" altLang="en-US" sz="3200" b="1">
                <a:solidFill>
                  <a:srgbClr val="A50021"/>
                </a:solidFill>
                <a:ea typeface="楷体_GB2312" pitchFamily="49" charset="-122"/>
              </a:rPr>
              <a:t>区间</a:t>
            </a: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上，并以每个关键字在地址集中的 </a:t>
            </a:r>
            <a:r>
              <a:rPr lang="zh-CN" altLang="en-US" sz="3200" b="1">
                <a:solidFill>
                  <a:srgbClr val="FF0000"/>
                </a:solidFill>
                <a:ea typeface="楷体_GB2312" pitchFamily="49" charset="-122"/>
              </a:rPr>
              <a:t>“映象”</a:t>
            </a:r>
            <a:r>
              <a:rPr lang="zh-CN" altLang="en-US" sz="3200" b="1">
                <a:solidFill>
                  <a:srgbClr val="A50021"/>
                </a:solidFill>
                <a:ea typeface="楷体_GB2312" pitchFamily="49" charset="-122"/>
              </a:rPr>
              <a:t>作为相应记录在表中的</a:t>
            </a:r>
            <a:r>
              <a:rPr lang="zh-CN" altLang="en-US" sz="3200" b="1">
                <a:solidFill>
                  <a:srgbClr val="FF0000"/>
                </a:solidFill>
                <a:ea typeface="楷体_GB2312" pitchFamily="49" charset="-122"/>
              </a:rPr>
              <a:t>存储位置</a:t>
            </a:r>
            <a:r>
              <a:rPr lang="zh-CN" altLang="en-US" sz="3200" b="1">
                <a:solidFill>
                  <a:srgbClr val="A50021"/>
                </a:solidFill>
                <a:ea typeface="楷体_GB2312" pitchFamily="49" charset="-122"/>
              </a:rPr>
              <a:t>，</a:t>
            </a:r>
            <a:r>
              <a:rPr lang="zh-CN" altLang="en-US" sz="3200" b="1">
                <a:solidFill>
                  <a:srgbClr val="FF0000"/>
                </a:solidFill>
                <a:ea typeface="楷体_GB2312" pitchFamily="49" charset="-122"/>
              </a:rPr>
              <a:t>由此</a:t>
            </a:r>
            <a:r>
              <a:rPr lang="zh-CN" altLang="en-US" sz="3200" b="1">
                <a:solidFill>
                  <a:srgbClr val="A50021"/>
                </a:solidFill>
                <a:ea typeface="楷体_GB2312" pitchFamily="49" charset="-122"/>
              </a:rPr>
              <a:t>构造所得的查找表称为“</a:t>
            </a:r>
            <a:r>
              <a:rPr lang="zh-CN" altLang="en-US" sz="3200" b="1">
                <a:solidFill>
                  <a:srgbClr val="FF0000"/>
                </a:solidFill>
                <a:ea typeface="楷体_GB2312" pitchFamily="49" charset="-122"/>
              </a:rPr>
              <a:t>哈希表</a:t>
            </a:r>
            <a:r>
              <a:rPr lang="zh-CN" altLang="en-US" sz="3200" b="1">
                <a:solidFill>
                  <a:srgbClr val="A50021"/>
                </a:solidFill>
                <a:ea typeface="楷体_GB2312" pitchFamily="49" charset="-122"/>
              </a:rPr>
              <a:t>” </a:t>
            </a:r>
            <a:r>
              <a:rPr lang="en-US" altLang="zh-CN" sz="3200" b="1">
                <a:solidFill>
                  <a:srgbClr val="FF0000"/>
                </a:solidFill>
                <a:ea typeface="楷体_GB2312" pitchFamily="49" charset="-122"/>
              </a:rPr>
              <a:t>(</a:t>
            </a:r>
            <a:r>
              <a:rPr lang="zh-CN" altLang="en-US" sz="3200" b="1">
                <a:solidFill>
                  <a:srgbClr val="FF0000"/>
                </a:solidFill>
                <a:ea typeface="楷体_GB2312" pitchFamily="49" charset="-122"/>
              </a:rPr>
              <a:t>散列表</a:t>
            </a:r>
            <a:r>
              <a:rPr lang="zh-CN" altLang="en-US" sz="3200" b="1">
                <a:solidFill>
                  <a:srgbClr val="A50021"/>
                </a:solidFill>
                <a:ea typeface="楷体_GB2312" pitchFamily="49" charset="-122"/>
              </a:rPr>
              <a:t>、</a:t>
            </a:r>
            <a:r>
              <a:rPr lang="zh-CN" altLang="en-US" sz="3200" b="1">
                <a:solidFill>
                  <a:srgbClr val="FF0000"/>
                </a:solidFill>
                <a:ea typeface="楷体_GB2312" pitchFamily="49" charset="-122"/>
              </a:rPr>
              <a:t>杂凑表</a:t>
            </a:r>
            <a:r>
              <a:rPr lang="en-US" altLang="zh-CN" sz="3200" b="1">
                <a:solidFill>
                  <a:srgbClr val="FF0000"/>
                </a:solidFill>
                <a:ea typeface="楷体_GB2312" pitchFamily="49" charset="-122"/>
              </a:rPr>
              <a:t>) </a:t>
            </a: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所选择的</a:t>
            </a:r>
            <a:r>
              <a:rPr lang="zh-CN" altLang="en-US" sz="3200" b="1">
                <a:solidFill>
                  <a:srgbClr val="FF0000"/>
                </a:solidFill>
                <a:ea typeface="楷体_GB2312" pitchFamily="49" charset="-122"/>
              </a:rPr>
              <a:t>函数</a:t>
            </a:r>
            <a:r>
              <a:rPr lang="en-US" altLang="zh-CN" sz="3200" b="1">
                <a:solidFill>
                  <a:srgbClr val="FF0000"/>
                </a:solidFill>
                <a:ea typeface="楷体_GB2312" pitchFamily="49" charset="-122"/>
              </a:rPr>
              <a:t>H (key)</a:t>
            </a:r>
            <a:r>
              <a:rPr lang="zh-CN" altLang="en-US" sz="3200" b="1">
                <a:solidFill>
                  <a:srgbClr val="A50021"/>
                </a:solidFill>
                <a:ea typeface="楷体_GB2312" pitchFamily="49" charset="-122"/>
              </a:rPr>
              <a:t>称为</a:t>
            </a:r>
            <a:r>
              <a:rPr lang="zh-CN" altLang="en-US" sz="3200" b="1">
                <a:solidFill>
                  <a:srgbClr val="FF0000"/>
                </a:solidFill>
                <a:ea typeface="楷体_GB2312" pitchFamily="49" charset="-122"/>
              </a:rPr>
              <a:t>哈希函数。</a:t>
            </a:r>
          </a:p>
        </p:txBody>
      </p:sp>
      <p:sp>
        <p:nvSpPr>
          <p:cNvPr id="174084" name="Rectangle 4"/>
          <p:cNvSpPr>
            <a:spLocks noGrp="1" noChangeArrowheads="1"/>
          </p:cNvSpPr>
          <p:nvPr>
            <p:ph type="title" idx="4294967295"/>
          </p:nvPr>
        </p:nvSpPr>
        <p:spPr>
          <a:xfrm>
            <a:off x="762000" y="609600"/>
            <a:ext cx="7772400" cy="838200"/>
          </a:xfrm>
        </p:spPr>
        <p:txBody>
          <a:bodyPr/>
          <a:lstStyle/>
          <a:p>
            <a:r>
              <a:rPr lang="zh-CN" altLang="en-US" sz="4400" b="0">
                <a:solidFill>
                  <a:srgbClr val="3333FF"/>
                </a:solidFill>
                <a:ea typeface="隶书" pitchFamily="49" charset="-122"/>
              </a:rPr>
              <a:t>哈希表的定义：</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4083"/>
                                        </p:tgtEl>
                                        <p:attrNameLst>
                                          <p:attrName>style.visibility</p:attrName>
                                        </p:attrNameLst>
                                      </p:cBhvr>
                                      <p:to>
                                        <p:strVal val="visible"/>
                                      </p:to>
                                    </p:set>
                                    <p:animEffect transition="in" filter="strips(downRight)">
                                      <p:cBhvr>
                                        <p:cTn id="7" dur="500"/>
                                        <p:tgtEl>
                                          <p:spTgt spid="174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ChangeArrowheads="1"/>
          </p:cNvSpPr>
          <p:nvPr/>
        </p:nvSpPr>
        <p:spPr bwMode="auto">
          <a:xfrm>
            <a:off x="381000" y="4953000"/>
            <a:ext cx="8382000" cy="1409700"/>
          </a:xfrm>
          <a:prstGeom prst="rect">
            <a:avLst/>
          </a:prstGeom>
          <a:noFill/>
          <a:ln w="9525">
            <a:noFill/>
            <a:miter lim="800000"/>
            <a:headEnd/>
            <a:tailEnd/>
          </a:ln>
          <a:effectLst/>
        </p:spPr>
        <p:txBody>
          <a:bodyPr>
            <a:spAutoFit/>
          </a:bodyPr>
          <a:lstStyle/>
          <a:p>
            <a:pPr>
              <a:lnSpc>
                <a:spcPct val="120000"/>
              </a:lnSpc>
            </a:pPr>
            <a:r>
              <a:rPr lang="en-US" altLang="zh-CN" sz="3600" b="1">
                <a:solidFill>
                  <a:srgbClr val="A50021"/>
                </a:solidFill>
                <a:ea typeface="楷体_GB2312" pitchFamily="49" charset="-122"/>
              </a:rPr>
              <a:t>       </a:t>
            </a:r>
            <a:r>
              <a:rPr lang="zh-CN" altLang="en-US" sz="3600" b="1">
                <a:solidFill>
                  <a:srgbClr val="A50021"/>
                </a:solidFill>
                <a:ea typeface="楷体_GB2312" pitchFamily="49" charset="-122"/>
              </a:rPr>
              <a:t>若是非数字关键字，则需先对其进行</a:t>
            </a:r>
          </a:p>
          <a:p>
            <a:pPr>
              <a:lnSpc>
                <a:spcPct val="120000"/>
              </a:lnSpc>
            </a:pPr>
            <a:r>
              <a:rPr lang="zh-CN" altLang="en-US" sz="3600" b="1">
                <a:solidFill>
                  <a:srgbClr val="A50021"/>
                </a:solidFill>
                <a:ea typeface="楷体_GB2312" pitchFamily="49" charset="-122"/>
              </a:rPr>
              <a:t>数字化处理。</a:t>
            </a:r>
          </a:p>
        </p:txBody>
      </p:sp>
      <p:sp>
        <p:nvSpPr>
          <p:cNvPr id="175108" name="Text Box 4">
            <a:hlinkClick r:id="" action="ppaction://hlinkshowjump?jump=nextslide" highlightClick="1"/>
          </p:cNvPr>
          <p:cNvSpPr txBox="1">
            <a:spLocks noChangeArrowheads="1"/>
          </p:cNvSpPr>
          <p:nvPr/>
        </p:nvSpPr>
        <p:spPr bwMode="auto">
          <a:xfrm>
            <a:off x="1163638" y="2390775"/>
            <a:ext cx="3240087" cy="701675"/>
          </a:xfrm>
          <a:prstGeom prst="rect">
            <a:avLst/>
          </a:prstGeom>
          <a:noFill/>
          <a:ln w="9525">
            <a:noFill/>
            <a:miter lim="800000"/>
            <a:headEnd/>
            <a:tailEnd/>
          </a:ln>
          <a:effectLst/>
        </p:spPr>
        <p:txBody>
          <a:bodyPr wrap="none">
            <a:spAutoFit/>
          </a:bodyPr>
          <a:lstStyle/>
          <a:p>
            <a:r>
              <a:rPr lang="en-US" altLang="zh-CN" sz="4000" b="1">
                <a:solidFill>
                  <a:srgbClr val="3333CC"/>
                </a:solidFill>
                <a:ea typeface="楷体_GB2312" pitchFamily="49" charset="-122"/>
              </a:rPr>
              <a:t>1.</a:t>
            </a:r>
            <a:r>
              <a:rPr lang="en-US" altLang="zh-CN" sz="4000">
                <a:solidFill>
                  <a:srgbClr val="3333CC"/>
                </a:solidFill>
                <a:ea typeface="楷体_GB2312" pitchFamily="49" charset="-122"/>
              </a:rPr>
              <a:t> </a:t>
            </a:r>
            <a:r>
              <a:rPr lang="zh-CN" altLang="en-US" sz="4000" b="1">
                <a:solidFill>
                  <a:srgbClr val="3333CC"/>
                </a:solidFill>
                <a:ea typeface="楷体_GB2312" pitchFamily="49" charset="-122"/>
              </a:rPr>
              <a:t>直接定址法</a:t>
            </a:r>
            <a:endParaRPr lang="zh-CN" altLang="en-US">
              <a:solidFill>
                <a:srgbClr val="3333CC"/>
              </a:solidFill>
            </a:endParaRPr>
          </a:p>
        </p:txBody>
      </p:sp>
      <p:sp>
        <p:nvSpPr>
          <p:cNvPr id="175109" name="Text Box 5">
            <a:hlinkClick r:id="rId2" action="ppaction://hlinksldjump" highlightClick="1"/>
          </p:cNvPr>
          <p:cNvSpPr txBox="1">
            <a:spLocks noChangeArrowheads="1"/>
          </p:cNvSpPr>
          <p:nvPr/>
        </p:nvSpPr>
        <p:spPr bwMode="auto">
          <a:xfrm>
            <a:off x="1163638" y="4159250"/>
            <a:ext cx="3240087" cy="701675"/>
          </a:xfrm>
          <a:prstGeom prst="rect">
            <a:avLst/>
          </a:prstGeom>
          <a:noFill/>
          <a:ln w="9525">
            <a:noFill/>
            <a:miter lim="800000"/>
            <a:headEnd/>
            <a:tailEnd/>
          </a:ln>
          <a:effectLst/>
        </p:spPr>
        <p:txBody>
          <a:bodyPr wrap="none">
            <a:spAutoFit/>
          </a:bodyPr>
          <a:lstStyle/>
          <a:p>
            <a:r>
              <a:rPr lang="en-US" altLang="zh-CN" sz="4000" b="1">
                <a:solidFill>
                  <a:srgbClr val="3333CC"/>
                </a:solidFill>
                <a:ea typeface="楷体_GB2312" pitchFamily="49" charset="-122"/>
              </a:rPr>
              <a:t>3. </a:t>
            </a:r>
            <a:r>
              <a:rPr lang="zh-CN" altLang="en-US" sz="4000" b="1">
                <a:solidFill>
                  <a:srgbClr val="3333CC"/>
                </a:solidFill>
                <a:ea typeface="楷体_GB2312" pitchFamily="49" charset="-122"/>
              </a:rPr>
              <a:t>平方取中法</a:t>
            </a:r>
          </a:p>
        </p:txBody>
      </p:sp>
      <p:sp>
        <p:nvSpPr>
          <p:cNvPr id="175110" name="Text Box 6">
            <a:hlinkClick r:id="rId3" action="ppaction://hlinksldjump" highlightClick="1"/>
          </p:cNvPr>
          <p:cNvSpPr txBox="1">
            <a:spLocks noChangeArrowheads="1"/>
          </p:cNvSpPr>
          <p:nvPr/>
        </p:nvSpPr>
        <p:spPr bwMode="auto">
          <a:xfrm>
            <a:off x="5029200" y="3244850"/>
            <a:ext cx="3240088" cy="701675"/>
          </a:xfrm>
          <a:prstGeom prst="rect">
            <a:avLst/>
          </a:prstGeom>
          <a:noFill/>
          <a:ln w="9525">
            <a:noFill/>
            <a:miter lim="800000"/>
            <a:headEnd/>
            <a:tailEnd/>
          </a:ln>
          <a:effectLst/>
        </p:spPr>
        <p:txBody>
          <a:bodyPr wrap="none">
            <a:spAutoFit/>
          </a:bodyPr>
          <a:lstStyle/>
          <a:p>
            <a:r>
              <a:rPr lang="en-US" altLang="zh-CN" sz="4000" b="1">
                <a:solidFill>
                  <a:srgbClr val="3333CC"/>
                </a:solidFill>
              </a:rPr>
              <a:t>5. </a:t>
            </a:r>
            <a:r>
              <a:rPr lang="zh-CN" altLang="en-US" sz="4000" b="1">
                <a:solidFill>
                  <a:srgbClr val="3333CC"/>
                </a:solidFill>
                <a:ea typeface="楷体_GB2312" pitchFamily="49" charset="-122"/>
              </a:rPr>
              <a:t>除留余数法</a:t>
            </a:r>
          </a:p>
        </p:txBody>
      </p:sp>
      <p:sp>
        <p:nvSpPr>
          <p:cNvPr id="175111" name="Text Box 7">
            <a:hlinkClick r:id="rId4" action="ppaction://hlinksldjump" highlightClick="1"/>
          </p:cNvPr>
          <p:cNvSpPr txBox="1">
            <a:spLocks noChangeArrowheads="1"/>
          </p:cNvSpPr>
          <p:nvPr/>
        </p:nvSpPr>
        <p:spPr bwMode="auto">
          <a:xfrm>
            <a:off x="5029200" y="2406650"/>
            <a:ext cx="3240088" cy="701675"/>
          </a:xfrm>
          <a:prstGeom prst="rect">
            <a:avLst/>
          </a:prstGeom>
          <a:noFill/>
          <a:ln w="9525">
            <a:noFill/>
            <a:miter lim="800000"/>
            <a:headEnd/>
            <a:tailEnd/>
          </a:ln>
          <a:effectLst/>
        </p:spPr>
        <p:txBody>
          <a:bodyPr wrap="none">
            <a:spAutoFit/>
          </a:bodyPr>
          <a:lstStyle/>
          <a:p>
            <a:r>
              <a:rPr lang="en-US" altLang="zh-CN" sz="4000" b="1">
                <a:solidFill>
                  <a:srgbClr val="3333CC"/>
                </a:solidFill>
              </a:rPr>
              <a:t>4. </a:t>
            </a:r>
            <a:r>
              <a:rPr lang="zh-CN" altLang="en-US" sz="4000" b="1">
                <a:solidFill>
                  <a:srgbClr val="3333CC"/>
                </a:solidFill>
                <a:ea typeface="楷体_GB2312" pitchFamily="49" charset="-122"/>
              </a:rPr>
              <a:t>分段叠加法</a:t>
            </a:r>
          </a:p>
        </p:txBody>
      </p:sp>
      <p:sp>
        <p:nvSpPr>
          <p:cNvPr id="175112" name="Text Box 8">
            <a:hlinkClick r:id="rId5" action="ppaction://hlinksldjump" highlightClick="1"/>
          </p:cNvPr>
          <p:cNvSpPr txBox="1">
            <a:spLocks noChangeArrowheads="1"/>
          </p:cNvSpPr>
          <p:nvPr/>
        </p:nvSpPr>
        <p:spPr bwMode="auto">
          <a:xfrm>
            <a:off x="5029200" y="4175125"/>
            <a:ext cx="2730500" cy="701675"/>
          </a:xfrm>
          <a:prstGeom prst="rect">
            <a:avLst/>
          </a:prstGeom>
          <a:noFill/>
          <a:ln w="9525">
            <a:noFill/>
            <a:miter lim="800000"/>
            <a:headEnd/>
            <a:tailEnd/>
          </a:ln>
          <a:effectLst/>
        </p:spPr>
        <p:txBody>
          <a:bodyPr wrap="none">
            <a:spAutoFit/>
          </a:bodyPr>
          <a:lstStyle/>
          <a:p>
            <a:r>
              <a:rPr lang="en-US" altLang="zh-CN" sz="4000" b="1">
                <a:solidFill>
                  <a:srgbClr val="3333CC"/>
                </a:solidFill>
              </a:rPr>
              <a:t>6. </a:t>
            </a:r>
            <a:r>
              <a:rPr lang="zh-CN" altLang="en-US" sz="4000" b="1">
                <a:solidFill>
                  <a:srgbClr val="3333CC"/>
                </a:solidFill>
                <a:ea typeface="楷体_GB2312" pitchFamily="49" charset="-122"/>
              </a:rPr>
              <a:t>随机数法</a:t>
            </a:r>
          </a:p>
        </p:txBody>
      </p:sp>
      <p:sp>
        <p:nvSpPr>
          <p:cNvPr id="175113" name="Text Box 9">
            <a:hlinkClick r:id="rId6" action="ppaction://hlinksldjump"/>
          </p:cNvPr>
          <p:cNvSpPr txBox="1">
            <a:spLocks noChangeArrowheads="1"/>
          </p:cNvSpPr>
          <p:nvPr/>
        </p:nvSpPr>
        <p:spPr bwMode="auto">
          <a:xfrm>
            <a:off x="1163638" y="3244850"/>
            <a:ext cx="3240087" cy="701675"/>
          </a:xfrm>
          <a:prstGeom prst="rect">
            <a:avLst/>
          </a:prstGeom>
          <a:noFill/>
          <a:ln w="9525">
            <a:noFill/>
            <a:miter lim="800000"/>
            <a:headEnd/>
            <a:tailEnd/>
          </a:ln>
          <a:effectLst/>
        </p:spPr>
        <p:txBody>
          <a:bodyPr wrap="none">
            <a:spAutoFit/>
          </a:bodyPr>
          <a:lstStyle/>
          <a:p>
            <a:r>
              <a:rPr lang="en-US" altLang="zh-CN" sz="4000" b="1">
                <a:solidFill>
                  <a:srgbClr val="3333CC"/>
                </a:solidFill>
                <a:ea typeface="楷体_GB2312" pitchFamily="49" charset="-122"/>
              </a:rPr>
              <a:t>2. </a:t>
            </a:r>
            <a:r>
              <a:rPr lang="zh-CN" altLang="en-US" sz="4000" b="1">
                <a:solidFill>
                  <a:srgbClr val="3333CC"/>
                </a:solidFill>
                <a:latin typeface="楷体_GB2312" pitchFamily="49" charset="-122"/>
                <a:ea typeface="楷体_GB2312" pitchFamily="49" charset="-122"/>
              </a:rPr>
              <a:t>数字分析法</a:t>
            </a:r>
          </a:p>
        </p:txBody>
      </p:sp>
      <p:sp>
        <p:nvSpPr>
          <p:cNvPr id="175114" name="Rectangle 10"/>
          <p:cNvSpPr>
            <a:spLocks noChangeArrowheads="1"/>
          </p:cNvSpPr>
          <p:nvPr/>
        </p:nvSpPr>
        <p:spPr bwMode="auto">
          <a:xfrm>
            <a:off x="381000" y="990600"/>
            <a:ext cx="8534400" cy="1335088"/>
          </a:xfrm>
          <a:prstGeom prst="rect">
            <a:avLst/>
          </a:prstGeom>
          <a:noFill/>
          <a:ln w="9525">
            <a:noFill/>
            <a:miter lim="800000"/>
            <a:headEnd/>
            <a:tailEnd/>
          </a:ln>
          <a:effectLst/>
        </p:spPr>
        <p:txBody>
          <a:bodyPr>
            <a:spAutoFit/>
          </a:bodyPr>
          <a:lstStyle/>
          <a:p>
            <a:pPr>
              <a:lnSpc>
                <a:spcPct val="120000"/>
              </a:lnSpc>
            </a:pPr>
            <a:r>
              <a:rPr lang="en-US" altLang="zh-CN" sz="3600" b="1">
                <a:solidFill>
                  <a:srgbClr val="A50021"/>
                </a:solidFill>
                <a:ea typeface="楷体_GB2312" pitchFamily="49" charset="-122"/>
              </a:rPr>
              <a:t>       </a:t>
            </a:r>
            <a:r>
              <a:rPr lang="en-US" altLang="zh-CN" sz="3200" b="1">
                <a:solidFill>
                  <a:srgbClr val="A50021"/>
                </a:solidFill>
                <a:ea typeface="楷体_GB2312" pitchFamily="49" charset="-122"/>
              </a:rPr>
              <a:t>“</a:t>
            </a:r>
            <a:r>
              <a:rPr lang="zh-CN" altLang="en-US" sz="3200" b="1">
                <a:solidFill>
                  <a:srgbClr val="A50021"/>
                </a:solidFill>
                <a:ea typeface="楷体_GB2312" pitchFamily="49" charset="-122"/>
              </a:rPr>
              <a:t>好的”哈希函数应该是“均匀”的，对数字型关键字，一般有下列哈希函数的构造方法：</a:t>
            </a:r>
          </a:p>
        </p:txBody>
      </p:sp>
      <p:sp>
        <p:nvSpPr>
          <p:cNvPr id="175115" name="Rectangle 11"/>
          <p:cNvSpPr>
            <a:spLocks noGrp="1" noChangeArrowheads="1"/>
          </p:cNvSpPr>
          <p:nvPr>
            <p:ph type="title" idx="4294967295"/>
          </p:nvPr>
        </p:nvSpPr>
        <p:spPr/>
        <p:txBody>
          <a:bodyPr/>
          <a:lstStyle/>
          <a:p>
            <a:r>
              <a:rPr lang="zh-CN" altLang="en-US" b="0">
                <a:solidFill>
                  <a:srgbClr val="3333CC"/>
                </a:solidFill>
              </a:rPr>
              <a:t>二、</a:t>
            </a:r>
            <a:r>
              <a:rPr lang="zh-CN" altLang="en-US">
                <a:solidFill>
                  <a:srgbClr val="3333CC"/>
                </a:solidFill>
              </a:rPr>
              <a:t>构造哈希函数的方法</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14"/>
                                        </p:tgtEl>
                                        <p:attrNameLst>
                                          <p:attrName>style.visibility</p:attrName>
                                        </p:attrNameLst>
                                      </p:cBhvr>
                                      <p:to>
                                        <p:strVal val="visible"/>
                                      </p:to>
                                    </p:set>
                                    <p:anim calcmode="lin" valueType="num">
                                      <p:cBhvr additive="base">
                                        <p:cTn id="7" dur="500" fill="hold"/>
                                        <p:tgtEl>
                                          <p:spTgt spid="175114"/>
                                        </p:tgtEl>
                                        <p:attrNameLst>
                                          <p:attrName>ppt_x</p:attrName>
                                        </p:attrNameLst>
                                      </p:cBhvr>
                                      <p:tavLst>
                                        <p:tav tm="0">
                                          <p:val>
                                            <p:strVal val="0-#ppt_w/2"/>
                                          </p:val>
                                        </p:tav>
                                        <p:tav tm="100000">
                                          <p:val>
                                            <p:strVal val="#ppt_x"/>
                                          </p:val>
                                        </p:tav>
                                      </p:tavLst>
                                    </p:anim>
                                    <p:anim calcmode="lin" valueType="num">
                                      <p:cBhvr additive="base">
                                        <p:cTn id="8" dur="500" fill="hold"/>
                                        <p:tgtEl>
                                          <p:spTgt spid="1751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75108"/>
                                        </p:tgtEl>
                                        <p:attrNameLst>
                                          <p:attrName>style.visibility</p:attrName>
                                        </p:attrNameLst>
                                      </p:cBhvr>
                                      <p:to>
                                        <p:strVal val="visible"/>
                                      </p:to>
                                    </p:set>
                                    <p:animEffect transition="in" filter="wipe(left)">
                                      <p:cBhvr>
                                        <p:cTn id="12" dur="500"/>
                                        <p:tgtEl>
                                          <p:spTgt spid="175108"/>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75113"/>
                                        </p:tgtEl>
                                        <p:attrNameLst>
                                          <p:attrName>style.visibility</p:attrName>
                                        </p:attrNameLst>
                                      </p:cBhvr>
                                      <p:to>
                                        <p:strVal val="visible"/>
                                      </p:to>
                                    </p:set>
                                    <p:animEffect transition="in" filter="wipe(left)">
                                      <p:cBhvr>
                                        <p:cTn id="16" dur="500"/>
                                        <p:tgtEl>
                                          <p:spTgt spid="175113"/>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75109"/>
                                        </p:tgtEl>
                                        <p:attrNameLst>
                                          <p:attrName>style.visibility</p:attrName>
                                        </p:attrNameLst>
                                      </p:cBhvr>
                                      <p:to>
                                        <p:strVal val="visible"/>
                                      </p:to>
                                    </p:set>
                                    <p:animEffect transition="in" filter="wipe(left)">
                                      <p:cBhvr>
                                        <p:cTn id="20" dur="500"/>
                                        <p:tgtEl>
                                          <p:spTgt spid="175109"/>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75111"/>
                                        </p:tgtEl>
                                        <p:attrNameLst>
                                          <p:attrName>style.visibility</p:attrName>
                                        </p:attrNameLst>
                                      </p:cBhvr>
                                      <p:to>
                                        <p:strVal val="visible"/>
                                      </p:to>
                                    </p:set>
                                    <p:animEffect transition="in" filter="wipe(left)">
                                      <p:cBhvr>
                                        <p:cTn id="24" dur="500"/>
                                        <p:tgtEl>
                                          <p:spTgt spid="175111"/>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175110"/>
                                        </p:tgtEl>
                                        <p:attrNameLst>
                                          <p:attrName>style.visibility</p:attrName>
                                        </p:attrNameLst>
                                      </p:cBhvr>
                                      <p:to>
                                        <p:strVal val="visible"/>
                                      </p:to>
                                    </p:set>
                                    <p:animEffect transition="in" filter="wipe(left)">
                                      <p:cBhvr>
                                        <p:cTn id="28" dur="500"/>
                                        <p:tgtEl>
                                          <p:spTgt spid="175110"/>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175112"/>
                                        </p:tgtEl>
                                        <p:attrNameLst>
                                          <p:attrName>style.visibility</p:attrName>
                                        </p:attrNameLst>
                                      </p:cBhvr>
                                      <p:to>
                                        <p:strVal val="visible"/>
                                      </p:to>
                                    </p:set>
                                    <p:animEffect transition="in" filter="wipe(left)">
                                      <p:cBhvr>
                                        <p:cTn id="32" dur="500"/>
                                        <p:tgtEl>
                                          <p:spTgt spid="1751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5107"/>
                                        </p:tgtEl>
                                        <p:attrNameLst>
                                          <p:attrName>style.visibility</p:attrName>
                                        </p:attrNameLst>
                                      </p:cBhvr>
                                      <p:to>
                                        <p:strVal val="visible"/>
                                      </p:to>
                                    </p:set>
                                    <p:animEffect transition="in" filter="wipe(left)">
                                      <p:cBhvr>
                                        <p:cTn id="37" dur="500"/>
                                        <p:tgtEl>
                                          <p:spTgt spid="175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autoUpdateAnimBg="0"/>
      <p:bldP spid="175108" grpId="0" autoUpdateAnimBg="0"/>
      <p:bldP spid="175109" grpId="0" autoUpdateAnimBg="0"/>
      <p:bldP spid="175110" grpId="0" autoUpdateAnimBg="0"/>
      <p:bldP spid="175111" grpId="0" autoUpdateAnimBg="0"/>
      <p:bldP spid="175112" grpId="0" autoUpdateAnimBg="0"/>
      <p:bldP spid="175113" grpId="0" autoUpdateAnimBg="0"/>
      <p:bldP spid="175114"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920750" y="1295400"/>
            <a:ext cx="6148388" cy="2397125"/>
          </a:xfrm>
          <a:prstGeom prst="rect">
            <a:avLst/>
          </a:prstGeom>
          <a:noFill/>
          <a:ln w="9525">
            <a:noFill/>
            <a:miter lim="800000"/>
            <a:headEnd/>
            <a:tailEnd/>
          </a:ln>
          <a:effectLst/>
        </p:spPr>
        <p:txBody>
          <a:bodyPr wrap="none">
            <a:spAutoFit/>
          </a:bodyPr>
          <a:lstStyle/>
          <a:p>
            <a:pPr>
              <a:lnSpc>
                <a:spcPct val="140000"/>
              </a:lnSpc>
            </a:pPr>
            <a:r>
              <a:rPr lang="zh-CN" altLang="en-US" sz="3600" b="1">
                <a:solidFill>
                  <a:srgbClr val="A50021"/>
                </a:solidFill>
                <a:ea typeface="楷体_GB2312" pitchFamily="49" charset="-122"/>
              </a:rPr>
              <a:t>哈希函数为关键字的线性函数</a:t>
            </a:r>
            <a:endParaRPr lang="zh-CN" altLang="en-US" sz="3600" b="1">
              <a:ea typeface="楷体_GB2312" pitchFamily="49" charset="-122"/>
            </a:endParaRPr>
          </a:p>
          <a:p>
            <a:pPr lvl="2">
              <a:lnSpc>
                <a:spcPct val="140000"/>
              </a:lnSpc>
            </a:pPr>
            <a:r>
              <a:rPr lang="zh-CN" altLang="en-US" sz="3600" b="1">
                <a:ea typeface="楷体_GB2312" pitchFamily="49" charset="-122"/>
              </a:rPr>
              <a:t> </a:t>
            </a:r>
            <a:r>
              <a:rPr lang="en-US" altLang="zh-CN" sz="3600" b="1">
                <a:solidFill>
                  <a:srgbClr val="FF0000"/>
                </a:solidFill>
                <a:ea typeface="楷体_GB2312" pitchFamily="49" charset="-122"/>
              </a:rPr>
              <a:t>H(key) = key</a:t>
            </a:r>
            <a:r>
              <a:rPr lang="en-US" altLang="zh-CN" sz="3600" b="1">
                <a:ea typeface="楷体_GB2312" pitchFamily="49" charset="-122"/>
              </a:rPr>
              <a:t>          </a:t>
            </a:r>
            <a:r>
              <a:rPr lang="zh-CN" altLang="en-US" sz="3600" b="1">
                <a:solidFill>
                  <a:srgbClr val="A50021"/>
                </a:solidFill>
                <a:ea typeface="楷体_GB2312" pitchFamily="49" charset="-122"/>
              </a:rPr>
              <a:t>或者</a:t>
            </a:r>
            <a:endParaRPr lang="zh-CN" altLang="en-US" sz="3600" b="1">
              <a:ea typeface="楷体_GB2312" pitchFamily="49" charset="-122"/>
            </a:endParaRPr>
          </a:p>
          <a:p>
            <a:pPr lvl="2">
              <a:lnSpc>
                <a:spcPct val="140000"/>
              </a:lnSpc>
            </a:pPr>
            <a:r>
              <a:rPr lang="zh-CN" altLang="en-US" sz="3600" b="1">
                <a:ea typeface="楷体_GB2312" pitchFamily="49" charset="-122"/>
              </a:rPr>
              <a:t> </a:t>
            </a:r>
            <a:r>
              <a:rPr lang="en-US" altLang="zh-CN" sz="3600" b="1">
                <a:solidFill>
                  <a:srgbClr val="FF0000"/>
                </a:solidFill>
                <a:ea typeface="楷体_GB2312" pitchFamily="49" charset="-122"/>
              </a:rPr>
              <a:t>H(key) = a </a:t>
            </a:r>
            <a:r>
              <a:rPr lang="en-US" altLang="zh-CN" sz="3600" b="1">
                <a:solidFill>
                  <a:srgbClr val="FF0000"/>
                </a:solidFill>
                <a:ea typeface="楷体_GB2312" pitchFamily="49" charset="-122"/>
                <a:sym typeface="Symbol" pitchFamily="18" charset="2"/>
              </a:rPr>
              <a:t></a:t>
            </a:r>
            <a:r>
              <a:rPr lang="en-US" altLang="zh-CN" sz="3600" b="1">
                <a:solidFill>
                  <a:srgbClr val="FF0000"/>
                </a:solidFill>
                <a:ea typeface="楷体_GB2312" pitchFamily="49" charset="-122"/>
              </a:rPr>
              <a:t> key + b</a:t>
            </a:r>
            <a:endParaRPr lang="en-US" altLang="zh-CN" sz="4000" b="1"/>
          </a:p>
        </p:txBody>
      </p:sp>
      <p:sp>
        <p:nvSpPr>
          <p:cNvPr id="176132" name="Rectangle 4"/>
          <p:cNvSpPr>
            <a:spLocks noChangeArrowheads="1"/>
          </p:cNvSpPr>
          <p:nvPr/>
        </p:nvSpPr>
        <p:spPr bwMode="auto">
          <a:xfrm>
            <a:off x="304800" y="3733800"/>
            <a:ext cx="8610600" cy="2139950"/>
          </a:xfrm>
          <a:prstGeom prst="rect">
            <a:avLst/>
          </a:prstGeom>
          <a:noFill/>
          <a:ln w="9525">
            <a:noFill/>
            <a:miter lim="800000"/>
            <a:headEnd/>
            <a:tailEnd/>
          </a:ln>
          <a:effectLst/>
        </p:spPr>
        <p:txBody>
          <a:bodyPr>
            <a:spAutoFit/>
          </a:bodyPr>
          <a:lstStyle/>
          <a:p>
            <a:pPr>
              <a:lnSpc>
                <a:spcPct val="140000"/>
              </a:lnSpc>
            </a:pPr>
            <a:r>
              <a:rPr lang="en-US" altLang="zh-CN" sz="3200" b="1">
                <a:solidFill>
                  <a:srgbClr val="6600CC"/>
                </a:solidFill>
                <a:ea typeface="楷体_GB2312" pitchFamily="49" charset="-122"/>
              </a:rPr>
              <a:t>      </a:t>
            </a:r>
            <a:r>
              <a:rPr lang="zh-CN" altLang="en-US" sz="3200" b="1">
                <a:solidFill>
                  <a:srgbClr val="6600CC"/>
                </a:solidFill>
                <a:ea typeface="楷体_GB2312" pitchFamily="49" charset="-122"/>
              </a:rPr>
              <a:t>其中</a:t>
            </a:r>
            <a:r>
              <a:rPr lang="en-US" altLang="zh-CN" sz="3200" b="1">
                <a:solidFill>
                  <a:srgbClr val="6600CC"/>
                </a:solidFill>
                <a:ea typeface="楷体_GB2312" pitchFamily="49" charset="-122"/>
              </a:rPr>
              <a:t>a</a:t>
            </a:r>
            <a:r>
              <a:rPr lang="zh-CN" altLang="en-US" sz="3200" b="1">
                <a:solidFill>
                  <a:srgbClr val="6600CC"/>
                </a:solidFill>
                <a:ea typeface="楷体_GB2312" pitchFamily="49" charset="-122"/>
              </a:rPr>
              <a:t>和</a:t>
            </a:r>
            <a:r>
              <a:rPr lang="en-US" altLang="zh-CN" sz="3200" b="1">
                <a:solidFill>
                  <a:srgbClr val="6600CC"/>
                </a:solidFill>
                <a:ea typeface="楷体_GB2312" pitchFamily="49" charset="-122"/>
              </a:rPr>
              <a:t>b</a:t>
            </a:r>
            <a:r>
              <a:rPr lang="zh-CN" altLang="en-US" sz="3200" b="1">
                <a:solidFill>
                  <a:srgbClr val="6600CC"/>
                </a:solidFill>
                <a:ea typeface="楷体_GB2312" pitchFamily="49" charset="-122"/>
              </a:rPr>
              <a:t>为常数</a:t>
            </a:r>
            <a:r>
              <a:rPr lang="en-US" altLang="zh-CN" sz="3200" b="1">
                <a:solidFill>
                  <a:srgbClr val="6600CC"/>
                </a:solidFill>
                <a:ea typeface="楷体_GB2312" pitchFamily="49" charset="-122"/>
              </a:rPr>
              <a:t>(</a:t>
            </a:r>
            <a:r>
              <a:rPr lang="zh-CN" altLang="en-US" sz="3200" b="1">
                <a:solidFill>
                  <a:srgbClr val="6600CC"/>
                </a:solidFill>
                <a:ea typeface="楷体_GB2312" pitchFamily="49" charset="-122"/>
              </a:rPr>
              <a:t>此哈希函数称为自身函数</a:t>
            </a:r>
            <a:r>
              <a:rPr lang="en-US" altLang="zh-CN" sz="3200" b="1">
                <a:solidFill>
                  <a:srgbClr val="6600CC"/>
                </a:solidFill>
                <a:ea typeface="楷体_GB2312" pitchFamily="49" charset="-122"/>
              </a:rPr>
              <a:t>)</a:t>
            </a:r>
          </a:p>
          <a:p>
            <a:pPr>
              <a:lnSpc>
                <a:spcPct val="140000"/>
              </a:lnSpc>
            </a:pPr>
            <a:r>
              <a:rPr lang="zh-CN" altLang="en-US" sz="3200" b="1">
                <a:solidFill>
                  <a:srgbClr val="6600CC"/>
                </a:solidFill>
                <a:ea typeface="楷体_GB2312" pitchFamily="49" charset="-122"/>
              </a:rPr>
              <a:t>所得的地址集合的大小等于关键字集合的大小</a:t>
            </a:r>
            <a:r>
              <a:rPr lang="en-US" altLang="zh-CN" sz="3200" b="1">
                <a:solidFill>
                  <a:srgbClr val="6600CC"/>
                </a:solidFill>
                <a:ea typeface="楷体_GB2312" pitchFamily="49" charset="-122"/>
              </a:rPr>
              <a:t>,</a:t>
            </a:r>
            <a:r>
              <a:rPr lang="zh-CN" altLang="en-US" sz="3200" b="1">
                <a:solidFill>
                  <a:srgbClr val="6600CC"/>
                </a:solidFill>
                <a:ea typeface="楷体_GB2312" pitchFamily="49" charset="-122"/>
              </a:rPr>
              <a:t>这种哈希函数不会发生冲突。</a:t>
            </a:r>
          </a:p>
        </p:txBody>
      </p:sp>
      <p:sp>
        <p:nvSpPr>
          <p:cNvPr id="176133" name="Rectangle 5"/>
          <p:cNvSpPr>
            <a:spLocks noGrp="1" noChangeArrowheads="1"/>
          </p:cNvSpPr>
          <p:nvPr>
            <p:ph type="title" idx="4294967295"/>
          </p:nvPr>
        </p:nvSpPr>
        <p:spPr>
          <a:xfrm>
            <a:off x="762000" y="457200"/>
            <a:ext cx="7772400" cy="838200"/>
          </a:xfrm>
        </p:spPr>
        <p:txBody>
          <a:bodyPr/>
          <a:lstStyle/>
          <a:p>
            <a:r>
              <a:rPr lang="en-US" altLang="zh-CN">
                <a:solidFill>
                  <a:srgbClr val="800000"/>
                </a:solidFill>
              </a:rPr>
              <a:t>1.</a:t>
            </a:r>
            <a:r>
              <a:rPr lang="en-US" altLang="zh-CN" b="0">
                <a:solidFill>
                  <a:schemeClr val="tx1"/>
                </a:solidFill>
              </a:rPr>
              <a:t> </a:t>
            </a:r>
            <a:r>
              <a:rPr lang="zh-CN" altLang="en-US">
                <a:solidFill>
                  <a:srgbClr val="800000"/>
                </a:solidFill>
              </a:rPr>
              <a:t>直接定址法</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6130"/>
                                        </p:tgtEl>
                                        <p:attrNameLst>
                                          <p:attrName>style.visibility</p:attrName>
                                        </p:attrNameLst>
                                      </p:cBhvr>
                                      <p:to>
                                        <p:strVal val="visible"/>
                                      </p:to>
                                    </p:set>
                                    <p:animEffect transition="in" filter="strips(downRight)">
                                      <p:cBhvr>
                                        <p:cTn id="7" dur="500"/>
                                        <p:tgtEl>
                                          <p:spTgt spid="176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6132"/>
                                        </p:tgtEl>
                                        <p:attrNameLst>
                                          <p:attrName>style.visibility</p:attrName>
                                        </p:attrNameLst>
                                      </p:cBhvr>
                                      <p:to>
                                        <p:strVal val="visible"/>
                                      </p:to>
                                    </p:set>
                                    <p:animEffect transition="in" filter="wipe(left)">
                                      <p:cBhvr>
                                        <p:cTn id="12" dur="500"/>
                                        <p:tgtEl>
                                          <p:spTgt spid="17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p:bldP spid="176132"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noChangeArrowheads="1"/>
          </p:cNvSpPr>
          <p:nvPr>
            <p:ph type="body" idx="1"/>
          </p:nvPr>
        </p:nvSpPr>
        <p:spPr>
          <a:xfrm>
            <a:off x="539750" y="925513"/>
            <a:ext cx="8229600" cy="5167312"/>
          </a:xfrm>
        </p:spPr>
        <p:txBody>
          <a:bodyPr/>
          <a:lstStyle/>
          <a:p>
            <a:r>
              <a:rPr lang="zh-CN" altLang="en-US" b="1">
                <a:latin typeface="楷体_GB2312" pitchFamily="49" charset="-122"/>
                <a:ea typeface="楷体_GB2312" pitchFamily="49" charset="-122"/>
              </a:rPr>
              <a:t>例</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：有一个从</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岁到</a:t>
            </a:r>
            <a:r>
              <a:rPr lang="en-US" altLang="zh-CN" b="1">
                <a:latin typeface="楷体_GB2312" pitchFamily="49" charset="-122"/>
                <a:ea typeface="楷体_GB2312" pitchFamily="49" charset="-122"/>
              </a:rPr>
              <a:t>100</a:t>
            </a:r>
            <a:r>
              <a:rPr lang="zh-CN" altLang="en-US" b="1">
                <a:latin typeface="楷体_GB2312" pitchFamily="49" charset="-122"/>
                <a:ea typeface="楷体_GB2312" pitchFamily="49" charset="-122"/>
              </a:rPr>
              <a:t>岁的人口数字统计表，其中，年龄作为关键字，哈希函数取关键字自身。</a:t>
            </a:r>
          </a:p>
          <a:p>
            <a:pPr>
              <a:buFont typeface="Wingdings" pitchFamily="2" charset="2"/>
              <a:buNone/>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H(key)=key</a:t>
            </a:r>
          </a:p>
          <a:p>
            <a:pPr>
              <a:buFont typeface="Wingdings" pitchFamily="2" charset="2"/>
              <a:buNone/>
            </a:pPr>
            <a:endParaRPr lang="en-US" altLang="zh-CN" b="1">
              <a:latin typeface="楷体_GB2312" pitchFamily="49" charset="-122"/>
              <a:ea typeface="楷体_GB2312" pitchFamily="49" charset="-122"/>
            </a:endParaRPr>
          </a:p>
          <a:p>
            <a:r>
              <a:rPr lang="zh-CN" altLang="en-US" b="1">
                <a:latin typeface="楷体_GB2312" pitchFamily="49" charset="-122"/>
                <a:ea typeface="楷体_GB2312" pitchFamily="49" charset="-122"/>
              </a:rPr>
              <a:t>例</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：有一个解放后出生的人口调查表，关键字是年份，哈希函数取关键字加一常数：</a:t>
            </a:r>
          </a:p>
          <a:p>
            <a:pPr>
              <a:buFont typeface="Wingdings" pitchFamily="2" charset="2"/>
              <a:buNone/>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H(key)=key+(-1948)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9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9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9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685800" y="4403725"/>
            <a:ext cx="8153400" cy="1920875"/>
          </a:xfrm>
          <a:prstGeom prst="rect">
            <a:avLst/>
          </a:prstGeom>
          <a:noFill/>
          <a:ln w="9525">
            <a:noFill/>
            <a:miter lim="800000"/>
            <a:headEnd/>
            <a:tailEnd/>
          </a:ln>
          <a:effectLst/>
        </p:spPr>
        <p:txBody>
          <a:bodyPr>
            <a:spAutoFit/>
          </a:bodyPr>
          <a:lstStyle/>
          <a:p>
            <a:pPr>
              <a:lnSpc>
                <a:spcPct val="125000"/>
              </a:lnSpc>
            </a:pPr>
            <a:r>
              <a:rPr lang="zh-CN" altLang="en-US" sz="3200" b="1">
                <a:solidFill>
                  <a:srgbClr val="3333CC"/>
                </a:solidFill>
                <a:ea typeface="楷体_GB2312" pitchFamily="49" charset="-122"/>
              </a:rPr>
              <a:t>此方法仅适合于：</a:t>
            </a:r>
          </a:p>
          <a:p>
            <a:pPr>
              <a:lnSpc>
                <a:spcPct val="125000"/>
              </a:lnSpc>
            </a:pPr>
            <a:r>
              <a:rPr lang="zh-CN" altLang="en-US" sz="3200" b="1">
                <a:solidFill>
                  <a:srgbClr val="A50021"/>
                </a:solidFill>
                <a:ea typeface="楷体_GB2312" pitchFamily="49" charset="-122"/>
              </a:rPr>
              <a:t>       能预先估计出全体关键字的每一位上各种数字出现的频度。</a:t>
            </a:r>
            <a:endParaRPr lang="zh-CN" altLang="en-US" sz="3200" b="1">
              <a:solidFill>
                <a:srgbClr val="6600CC"/>
              </a:solidFill>
              <a:ea typeface="楷体_GB2312" pitchFamily="49" charset="-122"/>
            </a:endParaRPr>
          </a:p>
        </p:txBody>
      </p:sp>
      <p:sp>
        <p:nvSpPr>
          <p:cNvPr id="177156" name="Text Box 4"/>
          <p:cNvSpPr txBox="1">
            <a:spLocks noChangeArrowheads="1"/>
          </p:cNvSpPr>
          <p:nvPr/>
        </p:nvSpPr>
        <p:spPr bwMode="auto">
          <a:xfrm>
            <a:off x="609600" y="1295400"/>
            <a:ext cx="8077200" cy="3140075"/>
          </a:xfrm>
          <a:prstGeom prst="rect">
            <a:avLst/>
          </a:prstGeom>
          <a:noFill/>
          <a:ln w="9525">
            <a:noFill/>
            <a:miter lim="800000"/>
            <a:headEnd/>
            <a:tailEnd/>
          </a:ln>
          <a:effectLst/>
        </p:spPr>
        <p:txBody>
          <a:bodyPr>
            <a:spAutoFit/>
          </a:bodyPr>
          <a:lstStyle/>
          <a:p>
            <a:pPr>
              <a:lnSpc>
                <a:spcPct val="125000"/>
              </a:lnSpc>
            </a:pP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假设关键字集合中的每个关键字都是由 </a:t>
            </a:r>
            <a:r>
              <a:rPr lang="en-US" altLang="zh-CN" sz="3200" b="1">
                <a:solidFill>
                  <a:srgbClr val="A50021"/>
                </a:solidFill>
                <a:ea typeface="楷体_GB2312" pitchFamily="49" charset="-122"/>
              </a:rPr>
              <a:t>s </a:t>
            </a:r>
            <a:r>
              <a:rPr lang="zh-CN" altLang="en-US" sz="3200" b="1">
                <a:solidFill>
                  <a:srgbClr val="A50021"/>
                </a:solidFill>
                <a:ea typeface="楷体_GB2312" pitchFamily="49" charset="-122"/>
              </a:rPr>
              <a:t>位数字组成 </a:t>
            </a:r>
            <a:r>
              <a:rPr lang="en-US" altLang="zh-CN" sz="3200" b="1">
                <a:solidFill>
                  <a:srgbClr val="A50021"/>
                </a:solidFill>
                <a:ea typeface="楷体_GB2312" pitchFamily="49" charset="-122"/>
              </a:rPr>
              <a:t>(u</a:t>
            </a:r>
            <a:r>
              <a:rPr lang="en-US" altLang="zh-CN" sz="3200" b="1" baseline="-25000">
                <a:solidFill>
                  <a:srgbClr val="A50021"/>
                </a:solidFill>
                <a:ea typeface="楷体_GB2312" pitchFamily="49" charset="-122"/>
              </a:rPr>
              <a:t>1</a:t>
            </a:r>
            <a:r>
              <a:rPr lang="en-US" altLang="zh-CN" sz="3200" b="1">
                <a:solidFill>
                  <a:srgbClr val="A50021"/>
                </a:solidFill>
                <a:ea typeface="楷体_GB2312" pitchFamily="49" charset="-122"/>
              </a:rPr>
              <a:t>, u</a:t>
            </a:r>
            <a:r>
              <a:rPr lang="en-US" altLang="zh-CN" sz="3200" b="1" baseline="-25000">
                <a:solidFill>
                  <a:srgbClr val="A50021"/>
                </a:solidFill>
                <a:ea typeface="楷体_GB2312" pitchFamily="49" charset="-122"/>
              </a:rPr>
              <a:t>2</a:t>
            </a:r>
            <a:r>
              <a:rPr lang="en-US" altLang="zh-CN" sz="3200" b="1">
                <a:solidFill>
                  <a:srgbClr val="A50021"/>
                </a:solidFill>
                <a:ea typeface="楷体_GB2312" pitchFamily="49" charset="-122"/>
              </a:rPr>
              <a:t>, …, u</a:t>
            </a:r>
            <a:r>
              <a:rPr lang="en-US" altLang="zh-CN" sz="3200" b="1" baseline="-25000">
                <a:solidFill>
                  <a:srgbClr val="A50021"/>
                </a:solidFill>
                <a:ea typeface="楷体_GB2312" pitchFamily="49" charset="-122"/>
              </a:rPr>
              <a:t>s</a:t>
            </a:r>
            <a:r>
              <a:rPr lang="en-US" altLang="zh-CN" sz="3200" b="1">
                <a:solidFill>
                  <a:srgbClr val="A50021"/>
                </a:solidFill>
                <a:ea typeface="楷体_GB2312" pitchFamily="49" charset="-122"/>
              </a:rPr>
              <a:t>)</a:t>
            </a:r>
            <a:r>
              <a:rPr lang="zh-CN" altLang="en-US" sz="3200" b="1">
                <a:solidFill>
                  <a:srgbClr val="A50021"/>
                </a:solidFill>
                <a:ea typeface="楷体_GB2312" pitchFamily="49" charset="-122"/>
              </a:rPr>
              <a:t>，分析关键字集中的全体</a:t>
            </a:r>
            <a:r>
              <a:rPr lang="en-US" altLang="zh-CN" sz="3200" b="1">
                <a:solidFill>
                  <a:srgbClr val="A50021"/>
                </a:solidFill>
                <a:ea typeface="楷体_GB2312" pitchFamily="49" charset="-122"/>
              </a:rPr>
              <a:t>,</a:t>
            </a:r>
            <a:r>
              <a:rPr lang="zh-CN" altLang="en-US" sz="3200" b="1">
                <a:solidFill>
                  <a:srgbClr val="A50021"/>
                </a:solidFill>
                <a:ea typeface="楷体_GB2312" pitchFamily="49" charset="-122"/>
              </a:rPr>
              <a:t>去掉数字重复出现频度很高的位</a:t>
            </a:r>
            <a:r>
              <a:rPr lang="en-US" altLang="zh-CN" sz="3200" b="1">
                <a:solidFill>
                  <a:srgbClr val="A50021"/>
                </a:solidFill>
                <a:ea typeface="楷体_GB2312" pitchFamily="49" charset="-122"/>
              </a:rPr>
              <a:t>, </a:t>
            </a:r>
            <a:r>
              <a:rPr lang="zh-CN" altLang="en-US" sz="3200" b="1">
                <a:solidFill>
                  <a:srgbClr val="FF0000"/>
                </a:solidFill>
                <a:ea typeface="楷体_GB2312" pitchFamily="49" charset="-122"/>
              </a:rPr>
              <a:t>提取数字均匀分布的若干位</a:t>
            </a:r>
            <a:r>
              <a:rPr lang="zh-CN" altLang="en-US" sz="3200" b="1">
                <a:solidFill>
                  <a:srgbClr val="A50021"/>
                </a:solidFill>
                <a:ea typeface="楷体_GB2312" pitchFamily="49" charset="-122"/>
              </a:rPr>
              <a:t>或</a:t>
            </a:r>
            <a:r>
              <a:rPr lang="zh-CN" altLang="en-US" sz="3200" b="1">
                <a:solidFill>
                  <a:srgbClr val="FF0000"/>
                </a:solidFill>
                <a:ea typeface="楷体_GB2312" pitchFamily="49" charset="-122"/>
              </a:rPr>
              <a:t>它们的组合</a:t>
            </a:r>
            <a:r>
              <a:rPr lang="zh-CN" altLang="en-US" sz="3200" b="1">
                <a:solidFill>
                  <a:srgbClr val="A50021"/>
                </a:solidFill>
                <a:ea typeface="楷体_GB2312" pitchFamily="49" charset="-122"/>
              </a:rPr>
              <a:t>作为地址。</a:t>
            </a:r>
          </a:p>
        </p:txBody>
      </p:sp>
      <p:sp>
        <p:nvSpPr>
          <p:cNvPr id="177157" name="Rectangle 5"/>
          <p:cNvSpPr>
            <a:spLocks noGrp="1" noChangeArrowheads="1"/>
          </p:cNvSpPr>
          <p:nvPr>
            <p:ph type="title" idx="4294967295"/>
          </p:nvPr>
        </p:nvSpPr>
        <p:spPr>
          <a:xfrm>
            <a:off x="533400" y="533400"/>
            <a:ext cx="7772400" cy="838200"/>
          </a:xfrm>
        </p:spPr>
        <p:txBody>
          <a:bodyPr/>
          <a:lstStyle/>
          <a:p>
            <a:r>
              <a:rPr lang="en-US" altLang="zh-CN">
                <a:solidFill>
                  <a:srgbClr val="993366"/>
                </a:solidFill>
              </a:rPr>
              <a:t>2.</a:t>
            </a:r>
            <a:r>
              <a:rPr lang="en-US" altLang="zh-CN" b="0">
                <a:solidFill>
                  <a:srgbClr val="993366"/>
                </a:solidFill>
              </a:rPr>
              <a:t> </a:t>
            </a:r>
            <a:r>
              <a:rPr lang="zh-CN" altLang="en-US">
                <a:solidFill>
                  <a:srgbClr val="800000"/>
                </a:solidFill>
                <a:latin typeface="楷体_GB2312" pitchFamily="49" charset="-122"/>
              </a:rPr>
              <a:t>数字分析法</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7156"/>
                                        </p:tgtEl>
                                        <p:attrNameLst>
                                          <p:attrName>style.visibility</p:attrName>
                                        </p:attrNameLst>
                                      </p:cBhvr>
                                      <p:to>
                                        <p:strVal val="visible"/>
                                      </p:to>
                                    </p:set>
                                    <p:animEffect transition="in" filter="strips(downRight)">
                                      <p:cBhvr>
                                        <p:cTn id="7" dur="500"/>
                                        <p:tgtEl>
                                          <p:spTgt spid="1771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7154"/>
                                        </p:tgtEl>
                                        <p:attrNameLst>
                                          <p:attrName>style.visibility</p:attrName>
                                        </p:attrNameLst>
                                      </p:cBhvr>
                                      <p:to>
                                        <p:strVal val="visible"/>
                                      </p:to>
                                    </p:set>
                                    <p:animEffect transition="in" filter="wipe(left)">
                                      <p:cBhvr>
                                        <p:cTn id="12" dur="500"/>
                                        <p:tgtEl>
                                          <p:spTgt spid="17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autoUpdateAnimBg="0"/>
      <p:bldP spid="177156"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a:xfrm>
            <a:off x="539750" y="549275"/>
            <a:ext cx="8229600" cy="6308725"/>
          </a:xfrm>
        </p:spPr>
        <p:txBody>
          <a:bodyPr/>
          <a:lstStyle/>
          <a:p>
            <a:pPr>
              <a:lnSpc>
                <a:spcPct val="90000"/>
              </a:lnSpc>
            </a:pPr>
            <a:r>
              <a:rPr lang="zh-CN" altLang="en-US" sz="2800" b="1">
                <a:latin typeface="楷体_GB2312" pitchFamily="49" charset="-122"/>
                <a:ea typeface="楷体_GB2312" pitchFamily="49" charset="-122"/>
              </a:rPr>
              <a:t>例</a:t>
            </a:r>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：有</a:t>
            </a:r>
            <a:r>
              <a:rPr lang="en-US" altLang="zh-CN" sz="2800" b="1">
                <a:latin typeface="楷体_GB2312" pitchFamily="49" charset="-122"/>
                <a:ea typeface="楷体_GB2312" pitchFamily="49" charset="-122"/>
              </a:rPr>
              <a:t>80</a:t>
            </a:r>
            <a:r>
              <a:rPr lang="zh-CN" altLang="en-US" sz="2800" b="1">
                <a:latin typeface="楷体_GB2312" pitchFamily="49" charset="-122"/>
                <a:ea typeface="楷体_GB2312" pitchFamily="49" charset="-122"/>
              </a:rPr>
              <a:t>个记录，其关键字为</a:t>
            </a:r>
            <a:r>
              <a:rPr lang="en-US" altLang="zh-CN" sz="2800" b="1">
                <a:latin typeface="楷体_GB2312" pitchFamily="49" charset="-122"/>
                <a:ea typeface="楷体_GB2312" pitchFamily="49" charset="-122"/>
              </a:rPr>
              <a:t>8</a:t>
            </a:r>
            <a:r>
              <a:rPr lang="zh-CN" altLang="en-US" sz="2800" b="1">
                <a:latin typeface="楷体_GB2312" pitchFamily="49" charset="-122"/>
                <a:ea typeface="楷体_GB2312" pitchFamily="49" charset="-122"/>
              </a:rPr>
              <a:t>位十进制数。假设哈希表的表长为</a:t>
            </a:r>
            <a:r>
              <a:rPr lang="en-US" altLang="zh-CN" sz="2800" b="1">
                <a:latin typeface="楷体_GB2312" pitchFamily="49" charset="-122"/>
                <a:ea typeface="楷体_GB2312" pitchFamily="49" charset="-122"/>
              </a:rPr>
              <a:t>100</a:t>
            </a:r>
            <a:r>
              <a:rPr lang="zh-CN" altLang="en-US" sz="2800" b="1">
                <a:latin typeface="楷体_GB2312" pitchFamily="49" charset="-122"/>
                <a:ea typeface="楷体_GB2312" pitchFamily="49" charset="-122"/>
              </a:rPr>
              <a:t>，则可取两位关键字组成哈希地址。</a:t>
            </a:r>
          </a:p>
          <a:p>
            <a:pPr>
              <a:lnSpc>
                <a:spcPct val="90000"/>
              </a:lnSpc>
            </a:pPr>
            <a:r>
              <a:rPr lang="zh-CN" altLang="en-US" sz="2800" b="1">
                <a:latin typeface="楷体_GB2312" pitchFamily="49" charset="-122"/>
                <a:ea typeface="楷体_GB2312" pitchFamily="49" charset="-122"/>
              </a:rPr>
              <a:t>假设这</a:t>
            </a:r>
            <a:r>
              <a:rPr lang="en-US" altLang="zh-CN" sz="2800" b="1">
                <a:latin typeface="楷体_GB2312" pitchFamily="49" charset="-122"/>
                <a:ea typeface="楷体_GB2312" pitchFamily="49" charset="-122"/>
              </a:rPr>
              <a:t>80</a:t>
            </a:r>
            <a:r>
              <a:rPr lang="zh-CN" altLang="en-US" sz="2800" b="1">
                <a:latin typeface="楷体_GB2312" pitchFamily="49" charset="-122"/>
                <a:ea typeface="楷体_GB2312" pitchFamily="49" charset="-122"/>
              </a:rPr>
              <a:t>个关键字中的一部分如下所示：</a:t>
            </a:r>
          </a:p>
          <a:p>
            <a:pPr>
              <a:lnSpc>
                <a:spcPct val="90000"/>
              </a:lnSpc>
              <a:buFont typeface="Wingdings" pitchFamily="2" charset="2"/>
              <a:buNone/>
            </a:pPr>
            <a:r>
              <a:rPr lang="zh-CN" altLang="en-US" sz="2800" b="1">
                <a:latin typeface="楷体_GB2312" pitchFamily="49" charset="-122"/>
                <a:ea typeface="楷体_GB2312" pitchFamily="49" charset="-122"/>
              </a:rPr>
              <a:t>    </a:t>
            </a:r>
            <a:r>
              <a:rPr lang="en-US" altLang="zh-CN" sz="2800" b="1">
                <a:solidFill>
                  <a:srgbClr val="FF030F"/>
                </a:solidFill>
                <a:latin typeface="楷体_GB2312" pitchFamily="49" charset="-122"/>
                <a:ea typeface="楷体_GB2312" pitchFamily="49" charset="-122"/>
              </a:rPr>
              <a:t>8  1  3  4  6  5  3  2</a:t>
            </a:r>
          </a:p>
          <a:p>
            <a:pPr>
              <a:lnSpc>
                <a:spcPct val="90000"/>
              </a:lnSpc>
              <a:buFont typeface="Wingdings" pitchFamily="2" charset="2"/>
              <a:buNone/>
            </a:pPr>
            <a:r>
              <a:rPr lang="en-US" altLang="zh-CN" sz="2800" b="1">
                <a:solidFill>
                  <a:srgbClr val="FF030F"/>
                </a:solidFill>
                <a:latin typeface="楷体_GB2312" pitchFamily="49" charset="-122"/>
                <a:ea typeface="楷体_GB2312" pitchFamily="49" charset="-122"/>
              </a:rPr>
              <a:t>    8  1  3  7  2  2  4  2</a:t>
            </a:r>
          </a:p>
          <a:p>
            <a:pPr>
              <a:lnSpc>
                <a:spcPct val="90000"/>
              </a:lnSpc>
              <a:buFont typeface="Wingdings" pitchFamily="2" charset="2"/>
              <a:buNone/>
            </a:pPr>
            <a:r>
              <a:rPr lang="en-US" altLang="zh-CN" sz="2800" b="1">
                <a:solidFill>
                  <a:srgbClr val="FF030F"/>
                </a:solidFill>
                <a:latin typeface="楷体_GB2312" pitchFamily="49" charset="-122"/>
                <a:ea typeface="楷体_GB2312" pitchFamily="49" charset="-122"/>
              </a:rPr>
              <a:t>    8  1  3  8  7  4  2  2</a:t>
            </a:r>
          </a:p>
          <a:p>
            <a:pPr>
              <a:lnSpc>
                <a:spcPct val="90000"/>
              </a:lnSpc>
              <a:buFont typeface="Wingdings" pitchFamily="2" charset="2"/>
              <a:buNone/>
            </a:pPr>
            <a:r>
              <a:rPr lang="en-US" altLang="zh-CN" sz="2800" b="1">
                <a:solidFill>
                  <a:srgbClr val="FF030F"/>
                </a:solidFill>
                <a:latin typeface="楷体_GB2312" pitchFamily="49" charset="-122"/>
                <a:ea typeface="楷体_GB2312" pitchFamily="49" charset="-122"/>
              </a:rPr>
              <a:t>    8  1  3  0  1  3  6  7</a:t>
            </a:r>
          </a:p>
          <a:p>
            <a:pPr>
              <a:lnSpc>
                <a:spcPct val="90000"/>
              </a:lnSpc>
              <a:buFont typeface="Wingdings" pitchFamily="2" charset="2"/>
              <a:buNone/>
            </a:pPr>
            <a:r>
              <a:rPr lang="en-US" altLang="zh-CN" sz="2800" b="1">
                <a:solidFill>
                  <a:srgbClr val="FF030F"/>
                </a:solidFill>
                <a:latin typeface="楷体_GB2312" pitchFamily="49" charset="-122"/>
                <a:ea typeface="楷体_GB2312" pitchFamily="49" charset="-122"/>
              </a:rPr>
              <a:t>    8  1  3  2  2  8  1  7</a:t>
            </a:r>
          </a:p>
          <a:p>
            <a:pPr>
              <a:lnSpc>
                <a:spcPct val="90000"/>
              </a:lnSpc>
              <a:buFont typeface="Wingdings" pitchFamily="2" charset="2"/>
              <a:buNone/>
            </a:pPr>
            <a:r>
              <a:rPr lang="en-US" altLang="zh-CN" sz="2800" b="1">
                <a:solidFill>
                  <a:srgbClr val="FF030F"/>
                </a:solidFill>
                <a:latin typeface="楷体_GB2312" pitchFamily="49" charset="-122"/>
                <a:ea typeface="楷体_GB2312" pitchFamily="49" charset="-122"/>
              </a:rPr>
              <a:t>    8  1  3  3  8  9  6  7</a:t>
            </a:r>
          </a:p>
          <a:p>
            <a:pPr>
              <a:lnSpc>
                <a:spcPct val="90000"/>
              </a:lnSpc>
              <a:buFont typeface="Wingdings" pitchFamily="2" charset="2"/>
              <a:buNone/>
            </a:pPr>
            <a:r>
              <a:rPr lang="en-US" altLang="zh-CN" sz="2800" b="1">
                <a:solidFill>
                  <a:srgbClr val="FF030F"/>
                </a:solidFill>
                <a:latin typeface="楷体_GB2312" pitchFamily="49" charset="-122"/>
                <a:ea typeface="楷体_GB2312" pitchFamily="49" charset="-122"/>
              </a:rPr>
              <a:t>    8  1  3  5  4  1  5  7</a:t>
            </a:r>
          </a:p>
          <a:p>
            <a:pPr>
              <a:lnSpc>
                <a:spcPct val="90000"/>
              </a:lnSpc>
              <a:buFont typeface="Wingdings" pitchFamily="2" charset="2"/>
              <a:buNone/>
            </a:pPr>
            <a:r>
              <a:rPr lang="en-US" altLang="zh-CN" sz="2800" b="1">
                <a:solidFill>
                  <a:srgbClr val="FF030F"/>
                </a:solidFill>
                <a:latin typeface="楷体_GB2312" pitchFamily="49" charset="-122"/>
                <a:ea typeface="楷体_GB2312" pitchFamily="49" charset="-122"/>
              </a:rPr>
              <a:t>    8  1  3  6  8  5  3  7</a:t>
            </a:r>
          </a:p>
          <a:p>
            <a:pPr>
              <a:lnSpc>
                <a:spcPct val="90000"/>
              </a:lnSpc>
              <a:buFont typeface="Wingdings" pitchFamily="2" charset="2"/>
              <a:buNone/>
            </a:pPr>
            <a:r>
              <a:rPr lang="en-US" altLang="zh-CN" sz="2800" b="1">
                <a:solidFill>
                  <a:srgbClr val="FF030F"/>
                </a:solidFill>
                <a:latin typeface="楷体_GB2312" pitchFamily="49" charset="-122"/>
                <a:ea typeface="楷体_GB2312" pitchFamily="49" charset="-122"/>
              </a:rPr>
              <a:t>    8  1  4  1  9  3  5  5</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457200" y="1368425"/>
            <a:ext cx="8382000" cy="2822575"/>
          </a:xfrm>
          <a:prstGeom prst="rect">
            <a:avLst/>
          </a:prstGeom>
          <a:noFill/>
          <a:ln w="9525">
            <a:noFill/>
            <a:miter lim="800000"/>
            <a:headEnd/>
            <a:tailEnd/>
          </a:ln>
          <a:effectLst/>
        </p:spPr>
        <p:txBody>
          <a:bodyPr>
            <a:spAutoFit/>
          </a:bodyPr>
          <a:lstStyle/>
          <a:p>
            <a:pPr>
              <a:lnSpc>
                <a:spcPct val="140000"/>
              </a:lnSpc>
            </a:pPr>
            <a:r>
              <a:rPr lang="en-US" altLang="zh-CN" sz="3200" b="1">
                <a:ea typeface="楷体_GB2312" pitchFamily="49" charset="-122"/>
              </a:rPr>
              <a:t>       </a:t>
            </a:r>
            <a:r>
              <a:rPr lang="zh-CN" altLang="en-US" sz="3200" b="1">
                <a:solidFill>
                  <a:srgbClr val="A50021"/>
                </a:solidFill>
                <a:ea typeface="楷体_GB2312" pitchFamily="49" charset="-122"/>
              </a:rPr>
              <a:t>以</a:t>
            </a:r>
            <a:r>
              <a:rPr lang="zh-CN" altLang="en-US" sz="3200" b="1">
                <a:solidFill>
                  <a:srgbClr val="FF0000"/>
                </a:solidFill>
                <a:ea typeface="楷体_GB2312" pitchFamily="49" charset="-122"/>
              </a:rPr>
              <a:t>关键字平方值的中间几位</a:t>
            </a:r>
            <a:r>
              <a:rPr lang="zh-CN" altLang="en-US" sz="3200" b="1">
                <a:solidFill>
                  <a:srgbClr val="A50021"/>
                </a:solidFill>
                <a:ea typeface="楷体_GB2312" pitchFamily="49" charset="-122"/>
              </a:rPr>
              <a:t>作为存储地址。求“关键字的平方值”的目的是“扩大差别”</a:t>
            </a: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平方值的</a:t>
            </a:r>
            <a:r>
              <a:rPr lang="zh-CN" altLang="en-US" sz="3200" b="1">
                <a:solidFill>
                  <a:srgbClr val="FF0000"/>
                </a:solidFill>
                <a:ea typeface="楷体_GB2312" pitchFamily="49" charset="-122"/>
              </a:rPr>
              <a:t>中间几位</a:t>
            </a:r>
            <a:r>
              <a:rPr lang="zh-CN" altLang="en-US" sz="3200" b="1">
                <a:solidFill>
                  <a:srgbClr val="A50021"/>
                </a:solidFill>
                <a:ea typeface="楷体_GB2312" pitchFamily="49" charset="-122"/>
              </a:rPr>
              <a:t>与整个关键字中的每一位数字都相关。</a:t>
            </a:r>
          </a:p>
        </p:txBody>
      </p:sp>
      <p:sp>
        <p:nvSpPr>
          <p:cNvPr id="178180" name="Rectangle 4"/>
          <p:cNvSpPr>
            <a:spLocks noChangeArrowheads="1"/>
          </p:cNvSpPr>
          <p:nvPr/>
        </p:nvSpPr>
        <p:spPr bwMode="auto">
          <a:xfrm>
            <a:off x="533400" y="4267200"/>
            <a:ext cx="8382000" cy="1920875"/>
          </a:xfrm>
          <a:prstGeom prst="rect">
            <a:avLst/>
          </a:prstGeom>
          <a:noFill/>
          <a:ln w="9525">
            <a:noFill/>
            <a:miter lim="800000"/>
            <a:headEnd/>
            <a:tailEnd/>
          </a:ln>
          <a:effectLst/>
        </p:spPr>
        <p:txBody>
          <a:bodyPr>
            <a:spAutoFit/>
          </a:bodyPr>
          <a:lstStyle/>
          <a:p>
            <a:pPr>
              <a:lnSpc>
                <a:spcPct val="125000"/>
              </a:lnSpc>
            </a:pPr>
            <a:r>
              <a:rPr lang="en-US" altLang="zh-CN" sz="3200" b="1">
                <a:solidFill>
                  <a:srgbClr val="A50021"/>
                </a:solidFill>
                <a:ea typeface="楷体_GB2312" pitchFamily="49" charset="-122"/>
              </a:rPr>
              <a:t>    </a:t>
            </a:r>
            <a:r>
              <a:rPr lang="zh-CN" altLang="en-US" sz="3200" b="1">
                <a:solidFill>
                  <a:srgbClr val="3333CC"/>
                </a:solidFill>
                <a:ea typeface="楷体_GB2312" pitchFamily="49" charset="-122"/>
              </a:rPr>
              <a:t>此方法适合于</a:t>
            </a:r>
            <a:r>
              <a:rPr lang="en-US" altLang="zh-CN" sz="3200" b="1">
                <a:solidFill>
                  <a:srgbClr val="3333CC"/>
                </a:solidFill>
                <a:ea typeface="楷体_GB2312" pitchFamily="49" charset="-122"/>
              </a:rPr>
              <a:t>:</a:t>
            </a:r>
            <a:r>
              <a:rPr lang="en-US" altLang="zh-CN" sz="3200" b="1">
                <a:solidFill>
                  <a:srgbClr val="A50021"/>
                </a:solidFill>
                <a:ea typeface="楷体_GB2312" pitchFamily="49" charset="-122"/>
              </a:rPr>
              <a:t> </a:t>
            </a:r>
          </a:p>
          <a:p>
            <a:pPr>
              <a:lnSpc>
                <a:spcPct val="125000"/>
              </a:lnSpc>
            </a:pP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关键字中的每一位都有某些数字重复出现频度很高的现象。</a:t>
            </a:r>
          </a:p>
        </p:txBody>
      </p:sp>
      <p:sp>
        <p:nvSpPr>
          <p:cNvPr id="178181" name="Rectangle 5"/>
          <p:cNvSpPr>
            <a:spLocks noGrp="1" noChangeArrowheads="1"/>
          </p:cNvSpPr>
          <p:nvPr>
            <p:ph type="title" idx="4294967295"/>
          </p:nvPr>
        </p:nvSpPr>
        <p:spPr>
          <a:xfrm>
            <a:off x="609600" y="685800"/>
            <a:ext cx="7772400" cy="838200"/>
          </a:xfrm>
        </p:spPr>
        <p:txBody>
          <a:bodyPr/>
          <a:lstStyle/>
          <a:p>
            <a:r>
              <a:rPr lang="en-US" altLang="zh-CN">
                <a:solidFill>
                  <a:srgbClr val="800000"/>
                </a:solidFill>
              </a:rPr>
              <a:t>3. </a:t>
            </a:r>
            <a:r>
              <a:rPr lang="zh-CN" altLang="en-US">
                <a:solidFill>
                  <a:srgbClr val="800000"/>
                </a:solidFill>
              </a:rPr>
              <a:t>平方取中法</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8178"/>
                                        </p:tgtEl>
                                        <p:attrNameLst>
                                          <p:attrName>style.visibility</p:attrName>
                                        </p:attrNameLst>
                                      </p:cBhvr>
                                      <p:to>
                                        <p:strVal val="visible"/>
                                      </p:to>
                                    </p:set>
                                    <p:animEffect transition="in" filter="strips(downRight)">
                                      <p:cBhvr>
                                        <p:cTn id="7" dur="500"/>
                                        <p:tgtEl>
                                          <p:spTgt spid="17817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8180"/>
                                        </p:tgtEl>
                                        <p:attrNameLst>
                                          <p:attrName>style.visibility</p:attrName>
                                        </p:attrNameLst>
                                      </p:cBhvr>
                                      <p:to>
                                        <p:strVal val="visible"/>
                                      </p:to>
                                    </p:set>
                                    <p:animEffect transition="in" filter="strips(downRight)">
                                      <p:cBhvr>
                                        <p:cTn id="12" dur="500"/>
                                        <p:tgtEl>
                                          <p:spTgt spid="178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autoUpdateAnimBg="0"/>
      <p:bldP spid="178180"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228600" y="1524000"/>
            <a:ext cx="8686800" cy="2316163"/>
          </a:xfrm>
          <a:prstGeom prst="rect">
            <a:avLst/>
          </a:prstGeom>
          <a:noFill/>
          <a:ln w="9525">
            <a:noFill/>
            <a:miter lim="800000"/>
            <a:headEnd/>
            <a:tailEnd/>
          </a:ln>
          <a:effectLst/>
        </p:spPr>
        <p:txBody>
          <a:bodyPr>
            <a:spAutoFit/>
          </a:bodyPr>
          <a:lstStyle/>
          <a:p>
            <a:pPr>
              <a:lnSpc>
                <a:spcPct val="135000"/>
              </a:lnSpc>
            </a:pPr>
            <a:r>
              <a:rPr lang="en-US" altLang="zh-CN" sz="3600" b="1">
                <a:ea typeface="楷体_GB2312" pitchFamily="49" charset="-122"/>
              </a:rPr>
              <a:t>        </a:t>
            </a:r>
            <a:r>
              <a:rPr lang="zh-CN" altLang="en-US" sz="3600" b="1">
                <a:solidFill>
                  <a:srgbClr val="FF0000"/>
                </a:solidFill>
                <a:ea typeface="楷体_GB2312" pitchFamily="49" charset="-122"/>
              </a:rPr>
              <a:t>将关键字分割成若干部分，然后取它们的叠加和为哈希地址。</a:t>
            </a:r>
            <a:r>
              <a:rPr lang="zh-CN" altLang="en-US" sz="3600" b="1">
                <a:solidFill>
                  <a:srgbClr val="A50021"/>
                </a:solidFill>
                <a:ea typeface="楷体_GB2312" pitchFamily="49" charset="-122"/>
              </a:rPr>
              <a:t>有两种叠加处理的方法：移位叠加和间界叠加。</a:t>
            </a:r>
          </a:p>
        </p:txBody>
      </p:sp>
      <p:sp>
        <p:nvSpPr>
          <p:cNvPr id="179204" name="Rectangle 4"/>
          <p:cNvSpPr>
            <a:spLocks noChangeArrowheads="1"/>
          </p:cNvSpPr>
          <p:nvPr/>
        </p:nvSpPr>
        <p:spPr bwMode="auto">
          <a:xfrm>
            <a:off x="381000" y="3886200"/>
            <a:ext cx="8610600" cy="2154238"/>
          </a:xfrm>
          <a:prstGeom prst="rect">
            <a:avLst/>
          </a:prstGeom>
          <a:noFill/>
          <a:ln w="9525">
            <a:noFill/>
            <a:miter lim="800000"/>
            <a:headEnd/>
            <a:tailEnd/>
          </a:ln>
          <a:effectLst/>
        </p:spPr>
        <p:txBody>
          <a:bodyPr>
            <a:spAutoFit/>
          </a:bodyPr>
          <a:lstStyle/>
          <a:p>
            <a:pPr>
              <a:lnSpc>
                <a:spcPct val="125000"/>
              </a:lnSpc>
            </a:pPr>
            <a:r>
              <a:rPr lang="en-US" altLang="zh-CN" sz="3600" b="1">
                <a:solidFill>
                  <a:schemeClr val="accent2"/>
                </a:solidFill>
                <a:ea typeface="楷体_GB2312" pitchFamily="49" charset="-122"/>
              </a:rPr>
              <a:t>   </a:t>
            </a:r>
            <a:r>
              <a:rPr lang="zh-CN" altLang="en-US" sz="3600" b="1">
                <a:solidFill>
                  <a:srgbClr val="3333CC"/>
                </a:solidFill>
                <a:ea typeface="楷体_GB2312" pitchFamily="49" charset="-122"/>
              </a:rPr>
              <a:t>此方法适合于</a:t>
            </a:r>
            <a:r>
              <a:rPr lang="en-US" altLang="zh-CN" sz="3600" b="1">
                <a:solidFill>
                  <a:srgbClr val="3333CC"/>
                </a:solidFill>
                <a:ea typeface="楷体_GB2312" pitchFamily="49" charset="-122"/>
              </a:rPr>
              <a:t>: </a:t>
            </a:r>
          </a:p>
          <a:p>
            <a:pPr>
              <a:lnSpc>
                <a:spcPct val="125000"/>
              </a:lnSpc>
            </a:pPr>
            <a:r>
              <a:rPr lang="en-US" altLang="zh-CN" sz="3600" b="1">
                <a:solidFill>
                  <a:srgbClr val="A50021"/>
                </a:solidFill>
                <a:ea typeface="楷体_GB2312" pitchFamily="49" charset="-122"/>
              </a:rPr>
              <a:t>       </a:t>
            </a:r>
            <a:r>
              <a:rPr lang="zh-CN" altLang="en-US" sz="3600" b="1">
                <a:solidFill>
                  <a:srgbClr val="A50021"/>
                </a:solidFill>
                <a:ea typeface="楷体_GB2312" pitchFamily="49" charset="-122"/>
              </a:rPr>
              <a:t>关键字的数字位数特别多，且每一位的数字分布大致均匀。</a:t>
            </a:r>
            <a:endParaRPr lang="zh-CN" altLang="en-US" sz="4000" b="1">
              <a:ea typeface="楷体_GB2312" pitchFamily="49" charset="-122"/>
            </a:endParaRPr>
          </a:p>
        </p:txBody>
      </p:sp>
      <p:sp>
        <p:nvSpPr>
          <p:cNvPr id="179206" name="Rectangle 6"/>
          <p:cNvSpPr>
            <a:spLocks noGrp="1" noChangeArrowheads="1"/>
          </p:cNvSpPr>
          <p:nvPr>
            <p:ph type="title" idx="4294967295"/>
          </p:nvPr>
        </p:nvSpPr>
        <p:spPr>
          <a:xfrm>
            <a:off x="762000" y="533400"/>
            <a:ext cx="7772400" cy="838200"/>
          </a:xfrm>
        </p:spPr>
        <p:txBody>
          <a:bodyPr/>
          <a:lstStyle/>
          <a:p>
            <a:r>
              <a:rPr lang="en-US" altLang="zh-CN">
                <a:solidFill>
                  <a:srgbClr val="800000"/>
                </a:solidFill>
                <a:ea typeface="宋体" pitchFamily="2" charset="-122"/>
              </a:rPr>
              <a:t>4. </a:t>
            </a:r>
            <a:r>
              <a:rPr lang="zh-CN" altLang="en-US">
                <a:solidFill>
                  <a:srgbClr val="800000"/>
                </a:solidFill>
              </a:rPr>
              <a:t>分段叠加法</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9202"/>
                                        </p:tgtEl>
                                        <p:attrNameLst>
                                          <p:attrName>style.visibility</p:attrName>
                                        </p:attrNameLst>
                                      </p:cBhvr>
                                      <p:to>
                                        <p:strVal val="visible"/>
                                      </p:to>
                                    </p:set>
                                    <p:animEffect transition="in" filter="strips(downRight)">
                                      <p:cBhvr>
                                        <p:cTn id="7" dur="500"/>
                                        <p:tgtEl>
                                          <p:spTgt spid="1792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9204"/>
                                        </p:tgtEl>
                                        <p:attrNameLst>
                                          <p:attrName>style.visibility</p:attrName>
                                        </p:attrNameLst>
                                      </p:cBhvr>
                                      <p:to>
                                        <p:strVal val="visible"/>
                                      </p:to>
                                    </p:set>
                                    <p:animEffect transition="in" filter="wipe(left)">
                                      <p:cBhvr>
                                        <p:cTn id="12" dur="500"/>
                                        <p:tgtEl>
                                          <p:spTgt spid="179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autoUpdateAnimBg="0"/>
      <p:bldP spid="179204"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Text Box 3"/>
          <p:cNvSpPr txBox="1">
            <a:spLocks noChangeArrowheads="1"/>
          </p:cNvSpPr>
          <p:nvPr/>
        </p:nvSpPr>
        <p:spPr bwMode="auto">
          <a:xfrm>
            <a:off x="152400" y="1143000"/>
            <a:ext cx="8839200" cy="1409700"/>
          </a:xfrm>
          <a:prstGeom prst="rect">
            <a:avLst/>
          </a:prstGeom>
          <a:noFill/>
          <a:ln w="9525">
            <a:noFill/>
            <a:miter lim="800000"/>
            <a:headEnd/>
            <a:tailEnd/>
          </a:ln>
          <a:effectLst/>
        </p:spPr>
        <p:txBody>
          <a:bodyPr>
            <a:spAutoFit/>
          </a:bodyPr>
          <a:lstStyle/>
          <a:p>
            <a:pPr>
              <a:lnSpc>
                <a:spcPct val="120000"/>
              </a:lnSpc>
            </a:pPr>
            <a:r>
              <a:rPr lang="zh-CN" altLang="en-US" sz="3600" b="1">
                <a:solidFill>
                  <a:srgbClr val="A50021"/>
                </a:solidFill>
                <a:ea typeface="楷体_GB2312" pitchFamily="49" charset="-122"/>
              </a:rPr>
              <a:t>设定哈希函数为</a:t>
            </a:r>
            <a:r>
              <a:rPr lang="en-US" altLang="zh-CN" sz="3600" b="1">
                <a:solidFill>
                  <a:srgbClr val="A50021"/>
                </a:solidFill>
                <a:ea typeface="楷体_GB2312" pitchFamily="49" charset="-122"/>
              </a:rPr>
              <a:t>:</a:t>
            </a:r>
          </a:p>
          <a:p>
            <a:pPr>
              <a:lnSpc>
                <a:spcPct val="120000"/>
              </a:lnSpc>
            </a:pPr>
            <a:r>
              <a:rPr lang="en-US" altLang="zh-CN" sz="3600" b="1">
                <a:solidFill>
                  <a:srgbClr val="006600"/>
                </a:solidFill>
                <a:ea typeface="楷体_GB2312" pitchFamily="49" charset="-122"/>
              </a:rPr>
              <a:t>       H(key) = key MOD p    </a:t>
            </a:r>
            <a:r>
              <a:rPr lang="zh-CN" altLang="en-US" sz="2800" b="1">
                <a:solidFill>
                  <a:srgbClr val="A50021"/>
                </a:solidFill>
                <a:ea typeface="楷体_GB2312" pitchFamily="49" charset="-122"/>
              </a:rPr>
              <a:t>其中</a:t>
            </a:r>
            <a:r>
              <a:rPr lang="zh-CN" altLang="en-US" sz="2800">
                <a:solidFill>
                  <a:srgbClr val="A50021"/>
                </a:solidFill>
                <a:ea typeface="楷体_GB2312" pitchFamily="49" charset="-122"/>
              </a:rPr>
              <a:t>：</a:t>
            </a:r>
            <a:r>
              <a:rPr lang="en-US" altLang="zh-CN" sz="3600" b="1">
                <a:solidFill>
                  <a:srgbClr val="006600"/>
                </a:solidFill>
                <a:ea typeface="楷体_GB2312" pitchFamily="49" charset="-122"/>
              </a:rPr>
              <a:t>p≤m </a:t>
            </a:r>
            <a:r>
              <a:rPr lang="en-US" altLang="zh-CN" sz="2800" b="1">
                <a:solidFill>
                  <a:srgbClr val="006600"/>
                </a:solidFill>
                <a:ea typeface="楷体_GB2312" pitchFamily="49" charset="-122"/>
              </a:rPr>
              <a:t>(</a:t>
            </a:r>
            <a:r>
              <a:rPr lang="zh-CN" altLang="en-US" sz="2800" b="1">
                <a:solidFill>
                  <a:srgbClr val="006600"/>
                </a:solidFill>
                <a:ea typeface="楷体_GB2312" pitchFamily="49" charset="-122"/>
              </a:rPr>
              <a:t>表长</a:t>
            </a:r>
            <a:r>
              <a:rPr lang="en-US" altLang="zh-CN" sz="2800" b="1">
                <a:solidFill>
                  <a:srgbClr val="006600"/>
                </a:solidFill>
                <a:ea typeface="楷体_GB2312" pitchFamily="49" charset="-122"/>
              </a:rPr>
              <a:t>)</a:t>
            </a:r>
            <a:r>
              <a:rPr lang="en-US" altLang="zh-CN" sz="3600" b="1">
                <a:solidFill>
                  <a:srgbClr val="006600"/>
                </a:solidFill>
                <a:ea typeface="楷体_GB2312" pitchFamily="49" charset="-122"/>
              </a:rPr>
              <a:t>       </a:t>
            </a:r>
            <a:r>
              <a:rPr lang="en-US" altLang="zh-CN" sz="3600" b="1">
                <a:solidFill>
                  <a:schemeClr val="accent2"/>
                </a:solidFill>
                <a:ea typeface="楷体_GB2312" pitchFamily="49" charset="-122"/>
              </a:rPr>
              <a:t>     </a:t>
            </a:r>
          </a:p>
        </p:txBody>
      </p:sp>
      <p:sp>
        <p:nvSpPr>
          <p:cNvPr id="180228" name="Rectangle 4"/>
          <p:cNvSpPr>
            <a:spLocks noChangeArrowheads="1"/>
          </p:cNvSpPr>
          <p:nvPr/>
        </p:nvSpPr>
        <p:spPr bwMode="auto">
          <a:xfrm>
            <a:off x="304800" y="5867400"/>
            <a:ext cx="8229600" cy="750888"/>
          </a:xfrm>
          <a:prstGeom prst="rect">
            <a:avLst/>
          </a:prstGeom>
          <a:noFill/>
          <a:ln w="9525">
            <a:noFill/>
            <a:miter lim="800000"/>
            <a:headEnd/>
            <a:tailEnd/>
          </a:ln>
          <a:effectLst/>
        </p:spPr>
        <p:txBody>
          <a:bodyPr>
            <a:spAutoFit/>
          </a:bodyPr>
          <a:lstStyle/>
          <a:p>
            <a:pPr>
              <a:lnSpc>
                <a:spcPct val="120000"/>
              </a:lnSpc>
            </a:pPr>
            <a:r>
              <a:rPr lang="zh-CN" altLang="en-US" sz="3600" b="1">
                <a:solidFill>
                  <a:srgbClr val="CC0000"/>
                </a:solidFill>
                <a:ea typeface="楷体_GB2312" pitchFamily="49" charset="-122"/>
              </a:rPr>
              <a:t>也可对</a:t>
            </a:r>
            <a:r>
              <a:rPr lang="en-US" altLang="zh-CN" sz="3600" b="1">
                <a:solidFill>
                  <a:srgbClr val="CC0000"/>
                </a:solidFill>
                <a:ea typeface="楷体_GB2312" pitchFamily="49" charset="-122"/>
              </a:rPr>
              <a:t>2, 3, 4</a:t>
            </a:r>
            <a:r>
              <a:rPr lang="zh-CN" altLang="en-US" sz="3600" b="1">
                <a:solidFill>
                  <a:srgbClr val="CC0000"/>
                </a:solidFill>
                <a:ea typeface="楷体_GB2312" pitchFamily="49" charset="-122"/>
              </a:rPr>
              <a:t>种方法的结果取模。</a:t>
            </a:r>
          </a:p>
        </p:txBody>
      </p:sp>
      <p:sp>
        <p:nvSpPr>
          <p:cNvPr id="180229" name="Rectangle 5"/>
          <p:cNvSpPr>
            <a:spLocks noChangeArrowheads="1"/>
          </p:cNvSpPr>
          <p:nvPr/>
        </p:nvSpPr>
        <p:spPr bwMode="auto">
          <a:xfrm>
            <a:off x="152400" y="2514600"/>
            <a:ext cx="9315450" cy="3529013"/>
          </a:xfrm>
          <a:prstGeom prst="rect">
            <a:avLst/>
          </a:prstGeom>
          <a:noFill/>
          <a:ln w="9525">
            <a:noFill/>
            <a:miter lim="800000"/>
            <a:headEnd/>
            <a:tailEnd/>
          </a:ln>
          <a:effectLst/>
        </p:spPr>
        <p:txBody>
          <a:bodyPr>
            <a:spAutoFit/>
          </a:bodyPr>
          <a:lstStyle/>
          <a:p>
            <a:pPr>
              <a:lnSpc>
                <a:spcPct val="125000"/>
              </a:lnSpc>
            </a:pPr>
            <a:r>
              <a:rPr lang="en-US" altLang="zh-CN" sz="3600" b="1">
                <a:solidFill>
                  <a:schemeClr val="accent2"/>
                </a:solidFill>
                <a:ea typeface="楷体_GB2312" pitchFamily="49" charset="-122"/>
              </a:rPr>
              <a:t> </a:t>
            </a:r>
            <a:r>
              <a:rPr lang="zh-CN" altLang="en-US" sz="3600" b="1">
                <a:solidFill>
                  <a:srgbClr val="3333CC"/>
                </a:solidFill>
                <a:ea typeface="楷体_GB2312" pitchFamily="49" charset="-122"/>
              </a:rPr>
              <a:t>这是一种简单且适用范围很广的哈希函数，但要求：</a:t>
            </a:r>
            <a:r>
              <a:rPr lang="en-US" altLang="zh-CN" sz="3600" b="1">
                <a:solidFill>
                  <a:srgbClr val="3333CC"/>
                </a:solidFill>
                <a:ea typeface="楷体_GB2312" pitchFamily="49" charset="-122"/>
              </a:rPr>
              <a:t>1</a:t>
            </a:r>
            <a:r>
              <a:rPr lang="zh-CN" altLang="en-US" sz="3600" b="1">
                <a:solidFill>
                  <a:srgbClr val="3333CC"/>
                </a:solidFill>
                <a:ea typeface="楷体_GB2312" pitchFamily="49" charset="-122"/>
              </a:rPr>
              <a:t>、</a:t>
            </a:r>
            <a:r>
              <a:rPr lang="en-US" altLang="zh-CN" sz="3600" b="1">
                <a:solidFill>
                  <a:srgbClr val="3333CC"/>
                </a:solidFill>
                <a:ea typeface="楷体_GB2312" pitchFamily="49" charset="-122"/>
              </a:rPr>
              <a:t>P</a:t>
            </a:r>
            <a:r>
              <a:rPr lang="zh-CN" altLang="en-US" sz="3600" b="1">
                <a:solidFill>
                  <a:srgbClr val="3333CC"/>
                </a:solidFill>
                <a:ea typeface="楷体_GB2312" pitchFamily="49" charset="-122"/>
              </a:rPr>
              <a:t>不能取关键字基数的幂；</a:t>
            </a:r>
          </a:p>
          <a:p>
            <a:pPr>
              <a:lnSpc>
                <a:spcPct val="125000"/>
              </a:lnSpc>
            </a:pPr>
            <a:r>
              <a:rPr lang="zh-CN" altLang="en-US" sz="3600" b="1">
                <a:solidFill>
                  <a:srgbClr val="3333CC"/>
                </a:solidFill>
                <a:ea typeface="楷体_GB2312" pitchFamily="49" charset="-122"/>
              </a:rPr>
              <a:t>                </a:t>
            </a:r>
            <a:r>
              <a:rPr lang="en-US" altLang="zh-CN" sz="3600" b="1">
                <a:solidFill>
                  <a:srgbClr val="3333CC"/>
                </a:solidFill>
                <a:ea typeface="楷体_GB2312" pitchFamily="49" charset="-122"/>
              </a:rPr>
              <a:t>2</a:t>
            </a:r>
            <a:r>
              <a:rPr lang="zh-CN" altLang="en-US" sz="3600" b="1">
                <a:solidFill>
                  <a:srgbClr val="3333CC"/>
                </a:solidFill>
                <a:ea typeface="楷体_GB2312" pitchFamily="49" charset="-122"/>
              </a:rPr>
              <a:t>、</a:t>
            </a:r>
            <a:r>
              <a:rPr lang="en-US" altLang="zh-CN" sz="3600" b="1">
                <a:solidFill>
                  <a:srgbClr val="3333CC"/>
                </a:solidFill>
                <a:ea typeface="楷体_GB2312" pitchFamily="49" charset="-122"/>
              </a:rPr>
              <a:t>P</a:t>
            </a:r>
            <a:r>
              <a:rPr lang="zh-CN" altLang="en-US" sz="3600" b="1">
                <a:solidFill>
                  <a:srgbClr val="3333CC"/>
                </a:solidFill>
                <a:ea typeface="楷体_GB2312" pitchFamily="49" charset="-122"/>
              </a:rPr>
              <a:t>应尽可能的取质数，或不包</a:t>
            </a:r>
          </a:p>
          <a:p>
            <a:pPr>
              <a:lnSpc>
                <a:spcPct val="125000"/>
              </a:lnSpc>
            </a:pPr>
            <a:r>
              <a:rPr lang="zh-CN" altLang="en-US" sz="3600" b="1">
                <a:solidFill>
                  <a:srgbClr val="3333CC"/>
                </a:solidFill>
                <a:ea typeface="楷体_GB2312" pitchFamily="49" charset="-122"/>
              </a:rPr>
              <a:t>                     含小于</a:t>
            </a:r>
            <a:r>
              <a:rPr lang="en-US" altLang="zh-CN" sz="3600" b="1">
                <a:solidFill>
                  <a:srgbClr val="3333CC"/>
                </a:solidFill>
                <a:ea typeface="楷体_GB2312" pitchFamily="49" charset="-122"/>
              </a:rPr>
              <a:t>20</a:t>
            </a:r>
            <a:r>
              <a:rPr lang="zh-CN" altLang="en-US" sz="3600" b="1">
                <a:solidFill>
                  <a:srgbClr val="3333CC"/>
                </a:solidFill>
                <a:ea typeface="楷体_GB2312" pitchFamily="49" charset="-122"/>
              </a:rPr>
              <a:t>的质因数的合数；</a:t>
            </a:r>
          </a:p>
          <a:p>
            <a:pPr>
              <a:lnSpc>
                <a:spcPct val="125000"/>
              </a:lnSpc>
            </a:pPr>
            <a:r>
              <a:rPr lang="zh-CN" altLang="en-US" sz="3600" b="1">
                <a:solidFill>
                  <a:srgbClr val="3333CC"/>
                </a:solidFill>
                <a:ea typeface="楷体_GB2312" pitchFamily="49" charset="-122"/>
              </a:rPr>
              <a:t>                </a:t>
            </a:r>
            <a:r>
              <a:rPr lang="en-US" altLang="zh-CN" sz="3600" b="1">
                <a:solidFill>
                  <a:srgbClr val="3333CC"/>
                </a:solidFill>
                <a:ea typeface="楷体_GB2312" pitchFamily="49" charset="-122"/>
              </a:rPr>
              <a:t>3</a:t>
            </a:r>
            <a:r>
              <a:rPr lang="zh-CN" altLang="en-US" sz="3600" b="1">
                <a:solidFill>
                  <a:srgbClr val="3333CC"/>
                </a:solidFill>
                <a:ea typeface="楷体_GB2312" pitchFamily="49" charset="-122"/>
              </a:rPr>
              <a:t>、</a:t>
            </a:r>
            <a:r>
              <a:rPr lang="en-US" altLang="zh-CN" sz="3600" b="1">
                <a:solidFill>
                  <a:srgbClr val="3333CC"/>
                </a:solidFill>
                <a:ea typeface="楷体_GB2312" pitchFamily="49" charset="-122"/>
              </a:rPr>
              <a:t>P</a:t>
            </a:r>
            <a:r>
              <a:rPr lang="zh-CN" altLang="en-US" sz="3600" b="1">
                <a:solidFill>
                  <a:srgbClr val="3333CC"/>
                </a:solidFill>
                <a:ea typeface="楷体_GB2312" pitchFamily="49" charset="-122"/>
              </a:rPr>
              <a:t>应尽可能的接近</a:t>
            </a:r>
            <a:r>
              <a:rPr lang="en-US" altLang="zh-CN" sz="3600" b="1">
                <a:solidFill>
                  <a:srgbClr val="3333CC"/>
                </a:solidFill>
                <a:ea typeface="楷体_GB2312" pitchFamily="49" charset="-122"/>
              </a:rPr>
              <a:t>m</a:t>
            </a:r>
            <a:r>
              <a:rPr lang="zh-CN" altLang="en-US" sz="3600" b="1">
                <a:solidFill>
                  <a:schemeClr val="accent2"/>
                </a:solidFill>
                <a:ea typeface="楷体_GB2312" pitchFamily="49" charset="-122"/>
              </a:rPr>
              <a:t>。</a:t>
            </a:r>
          </a:p>
        </p:txBody>
      </p:sp>
      <p:sp>
        <p:nvSpPr>
          <p:cNvPr id="180230" name="Rectangle 6"/>
          <p:cNvSpPr>
            <a:spLocks noGrp="1" noChangeArrowheads="1"/>
          </p:cNvSpPr>
          <p:nvPr>
            <p:ph type="title" idx="4294967295"/>
          </p:nvPr>
        </p:nvSpPr>
        <p:spPr/>
        <p:txBody>
          <a:bodyPr/>
          <a:lstStyle/>
          <a:p>
            <a:r>
              <a:rPr lang="en-US" altLang="zh-CN">
                <a:solidFill>
                  <a:srgbClr val="A50021"/>
                </a:solidFill>
                <a:ea typeface="宋体" pitchFamily="2" charset="-122"/>
              </a:rPr>
              <a:t>5. </a:t>
            </a:r>
            <a:r>
              <a:rPr lang="zh-CN" altLang="en-US">
                <a:solidFill>
                  <a:srgbClr val="800000"/>
                </a:solidFill>
              </a:rPr>
              <a:t>除留余数法</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227"/>
                                        </p:tgtEl>
                                        <p:attrNameLst>
                                          <p:attrName>style.visibility</p:attrName>
                                        </p:attrNameLst>
                                      </p:cBhvr>
                                      <p:to>
                                        <p:strVal val="visible"/>
                                      </p:to>
                                    </p:set>
                                    <p:anim calcmode="lin" valueType="num">
                                      <p:cBhvr additive="base">
                                        <p:cTn id="7" dur="500" fill="hold"/>
                                        <p:tgtEl>
                                          <p:spTgt spid="180227"/>
                                        </p:tgtEl>
                                        <p:attrNameLst>
                                          <p:attrName>ppt_x</p:attrName>
                                        </p:attrNameLst>
                                      </p:cBhvr>
                                      <p:tavLst>
                                        <p:tav tm="0">
                                          <p:val>
                                            <p:strVal val="0-#ppt_w/2"/>
                                          </p:val>
                                        </p:tav>
                                        <p:tav tm="100000">
                                          <p:val>
                                            <p:strVal val="#ppt_x"/>
                                          </p:val>
                                        </p:tav>
                                      </p:tavLst>
                                    </p:anim>
                                    <p:anim calcmode="lin" valueType="num">
                                      <p:cBhvr additive="base">
                                        <p:cTn id="8" dur="500" fill="hold"/>
                                        <p:tgtEl>
                                          <p:spTgt spid="1802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0229"/>
                                        </p:tgtEl>
                                        <p:attrNameLst>
                                          <p:attrName>style.visibility</p:attrName>
                                        </p:attrNameLst>
                                      </p:cBhvr>
                                      <p:to>
                                        <p:strVal val="visible"/>
                                      </p:to>
                                    </p:set>
                                    <p:anim calcmode="lin" valueType="num">
                                      <p:cBhvr additive="base">
                                        <p:cTn id="13" dur="500" fill="hold"/>
                                        <p:tgtEl>
                                          <p:spTgt spid="180229"/>
                                        </p:tgtEl>
                                        <p:attrNameLst>
                                          <p:attrName>ppt_x</p:attrName>
                                        </p:attrNameLst>
                                      </p:cBhvr>
                                      <p:tavLst>
                                        <p:tav tm="0">
                                          <p:val>
                                            <p:strVal val="0-#ppt_w/2"/>
                                          </p:val>
                                        </p:tav>
                                        <p:tav tm="100000">
                                          <p:val>
                                            <p:strVal val="#ppt_x"/>
                                          </p:val>
                                        </p:tav>
                                      </p:tavLst>
                                    </p:anim>
                                    <p:anim calcmode="lin" valueType="num">
                                      <p:cBhvr additive="base">
                                        <p:cTn id="14" dur="500" fill="hold"/>
                                        <p:tgtEl>
                                          <p:spTgt spid="18022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0228"/>
                                        </p:tgtEl>
                                        <p:attrNameLst>
                                          <p:attrName>style.visibility</p:attrName>
                                        </p:attrNameLst>
                                      </p:cBhvr>
                                      <p:to>
                                        <p:strVal val="visible"/>
                                      </p:to>
                                    </p:set>
                                    <p:anim calcmode="lin" valueType="num">
                                      <p:cBhvr additive="base">
                                        <p:cTn id="19" dur="500" fill="hold"/>
                                        <p:tgtEl>
                                          <p:spTgt spid="180228"/>
                                        </p:tgtEl>
                                        <p:attrNameLst>
                                          <p:attrName>ppt_x</p:attrName>
                                        </p:attrNameLst>
                                      </p:cBhvr>
                                      <p:tavLst>
                                        <p:tav tm="0">
                                          <p:val>
                                            <p:strVal val="0-#ppt_w/2"/>
                                          </p:val>
                                        </p:tav>
                                        <p:tav tm="100000">
                                          <p:val>
                                            <p:strVal val="#ppt_x"/>
                                          </p:val>
                                        </p:tav>
                                      </p:tavLst>
                                    </p:anim>
                                    <p:anim calcmode="lin" valueType="num">
                                      <p:cBhvr additive="base">
                                        <p:cTn id="20" dur="500" fill="hold"/>
                                        <p:tgtEl>
                                          <p:spTgt spid="180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autoUpdateAnimBg="0"/>
      <p:bldP spid="180228" grpId="0" autoUpdateAnimBg="0"/>
      <p:bldP spid="180229"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ChangeArrowheads="1"/>
          </p:cNvSpPr>
          <p:nvPr/>
        </p:nvSpPr>
        <p:spPr bwMode="auto">
          <a:xfrm>
            <a:off x="1371600" y="1600200"/>
            <a:ext cx="6692900" cy="2654300"/>
          </a:xfrm>
          <a:prstGeom prst="rect">
            <a:avLst/>
          </a:prstGeom>
          <a:noFill/>
          <a:ln w="9525">
            <a:noFill/>
            <a:miter lim="800000"/>
            <a:headEnd/>
            <a:tailEnd/>
          </a:ln>
          <a:effectLst/>
        </p:spPr>
        <p:txBody>
          <a:bodyPr>
            <a:spAutoFit/>
          </a:bodyPr>
          <a:lstStyle/>
          <a:p>
            <a:pPr>
              <a:lnSpc>
                <a:spcPct val="150000"/>
              </a:lnSpc>
            </a:pPr>
            <a:r>
              <a:rPr lang="zh-CN" altLang="en-US" sz="3600" b="1">
                <a:solidFill>
                  <a:srgbClr val="A50021"/>
                </a:solidFill>
                <a:ea typeface="楷体_GB2312" pitchFamily="49" charset="-122"/>
              </a:rPr>
              <a:t>设定哈希函数为</a:t>
            </a:r>
            <a:r>
              <a:rPr lang="en-US" altLang="zh-CN" sz="3600" b="1">
                <a:solidFill>
                  <a:srgbClr val="A50021"/>
                </a:solidFill>
                <a:ea typeface="楷体_GB2312" pitchFamily="49" charset="-122"/>
              </a:rPr>
              <a:t>:</a:t>
            </a:r>
          </a:p>
          <a:p>
            <a:pPr>
              <a:lnSpc>
                <a:spcPct val="150000"/>
              </a:lnSpc>
            </a:pPr>
            <a:r>
              <a:rPr lang="en-US" altLang="zh-CN" sz="4000" b="1">
                <a:solidFill>
                  <a:schemeClr val="accent2"/>
                </a:solidFill>
                <a:ea typeface="楷体_GB2312" pitchFamily="49" charset="-122"/>
              </a:rPr>
              <a:t>    </a:t>
            </a:r>
            <a:r>
              <a:rPr lang="en-US" altLang="zh-CN" sz="4000" b="1">
                <a:solidFill>
                  <a:srgbClr val="3333CC"/>
                </a:solidFill>
                <a:ea typeface="楷体_GB2312" pitchFamily="49" charset="-122"/>
              </a:rPr>
              <a:t>H(key) = Random(key)</a:t>
            </a:r>
            <a:endParaRPr lang="en-US" altLang="zh-CN" sz="3600" b="1">
              <a:solidFill>
                <a:srgbClr val="3333CC"/>
              </a:solidFill>
              <a:ea typeface="楷体_GB2312" pitchFamily="49" charset="-122"/>
            </a:endParaRPr>
          </a:p>
          <a:p>
            <a:pPr>
              <a:lnSpc>
                <a:spcPct val="150000"/>
              </a:lnSpc>
            </a:pPr>
            <a:r>
              <a:rPr lang="zh-CN" altLang="en-US" sz="3600" b="1">
                <a:solidFill>
                  <a:srgbClr val="A50021"/>
                </a:solidFill>
                <a:ea typeface="楷体_GB2312" pitchFamily="49" charset="-122"/>
              </a:rPr>
              <a:t>其中，</a:t>
            </a:r>
            <a:r>
              <a:rPr lang="en-US" altLang="zh-CN" sz="3600" b="1">
                <a:solidFill>
                  <a:srgbClr val="A50021"/>
                </a:solidFill>
                <a:ea typeface="楷体_GB2312" pitchFamily="49" charset="-122"/>
              </a:rPr>
              <a:t>Random </a:t>
            </a:r>
            <a:r>
              <a:rPr lang="zh-CN" altLang="en-US" sz="3600" b="1">
                <a:solidFill>
                  <a:srgbClr val="A50021"/>
                </a:solidFill>
                <a:ea typeface="楷体_GB2312" pitchFamily="49" charset="-122"/>
              </a:rPr>
              <a:t>为伪随机函数</a:t>
            </a:r>
          </a:p>
        </p:txBody>
      </p:sp>
      <p:sp>
        <p:nvSpPr>
          <p:cNvPr id="181252" name="Text Box 4"/>
          <p:cNvSpPr txBox="1">
            <a:spLocks noChangeArrowheads="1"/>
          </p:cNvSpPr>
          <p:nvPr/>
        </p:nvSpPr>
        <p:spPr bwMode="auto">
          <a:xfrm>
            <a:off x="669925" y="4495800"/>
            <a:ext cx="8245475" cy="1520825"/>
          </a:xfrm>
          <a:prstGeom prst="rect">
            <a:avLst/>
          </a:prstGeom>
          <a:noFill/>
          <a:ln w="9525">
            <a:noFill/>
            <a:miter lim="800000"/>
            <a:headEnd/>
            <a:tailEnd/>
          </a:ln>
          <a:effectLst/>
        </p:spPr>
        <p:txBody>
          <a:bodyPr>
            <a:spAutoFit/>
          </a:bodyPr>
          <a:lstStyle/>
          <a:p>
            <a:pPr>
              <a:lnSpc>
                <a:spcPct val="130000"/>
              </a:lnSpc>
            </a:pPr>
            <a:r>
              <a:rPr lang="en-US" altLang="zh-CN" sz="3600" b="1">
                <a:ea typeface="楷体_GB2312" pitchFamily="49" charset="-122"/>
              </a:rPr>
              <a:t>    </a:t>
            </a:r>
            <a:r>
              <a:rPr lang="zh-CN" altLang="en-US" sz="3600" b="1">
                <a:solidFill>
                  <a:srgbClr val="3333CC"/>
                </a:solidFill>
                <a:ea typeface="楷体_GB2312" pitchFamily="49" charset="-122"/>
              </a:rPr>
              <a:t>通常，此方法用于对长度不等的关键字构造哈希函数。</a:t>
            </a:r>
          </a:p>
        </p:txBody>
      </p:sp>
      <p:sp>
        <p:nvSpPr>
          <p:cNvPr id="181253" name="Rectangle 5"/>
          <p:cNvSpPr>
            <a:spLocks noGrp="1" noChangeArrowheads="1"/>
          </p:cNvSpPr>
          <p:nvPr>
            <p:ph type="title" idx="4294967295"/>
          </p:nvPr>
        </p:nvSpPr>
        <p:spPr>
          <a:xfrm>
            <a:off x="685800" y="762000"/>
            <a:ext cx="7772400" cy="838200"/>
          </a:xfrm>
        </p:spPr>
        <p:txBody>
          <a:bodyPr/>
          <a:lstStyle/>
          <a:p>
            <a:r>
              <a:rPr lang="en-US" altLang="zh-CN">
                <a:solidFill>
                  <a:srgbClr val="990000"/>
                </a:solidFill>
                <a:ea typeface="宋体" pitchFamily="2" charset="-122"/>
              </a:rPr>
              <a:t>6.</a:t>
            </a:r>
            <a:r>
              <a:rPr lang="zh-CN" altLang="en-US">
                <a:solidFill>
                  <a:srgbClr val="800000"/>
                </a:solidFill>
              </a:rPr>
              <a:t>随机数法</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1251"/>
                                        </p:tgtEl>
                                        <p:attrNameLst>
                                          <p:attrName>style.visibility</p:attrName>
                                        </p:attrNameLst>
                                      </p:cBhvr>
                                      <p:to>
                                        <p:strVal val="visible"/>
                                      </p:to>
                                    </p:set>
                                    <p:animEffect transition="in" filter="strips(downRight)">
                                      <p:cBhvr>
                                        <p:cTn id="7" dur="500"/>
                                        <p:tgtEl>
                                          <p:spTgt spid="18125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1252"/>
                                        </p:tgtEl>
                                        <p:attrNameLst>
                                          <p:attrName>style.visibility</p:attrName>
                                        </p:attrNameLst>
                                      </p:cBhvr>
                                      <p:to>
                                        <p:strVal val="visible"/>
                                      </p:to>
                                    </p:set>
                                    <p:animEffect transition="in" filter="strips(downRight)">
                                      <p:cBhvr>
                                        <p:cTn id="12" dur="500"/>
                                        <p:tgtEl>
                                          <p:spTgt spid="18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utoUpdateAnimBg="0"/>
      <p:bldP spid="18125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533400" y="1219200"/>
            <a:ext cx="8305800" cy="4965700"/>
          </a:xfrm>
          <a:prstGeom prst="rect">
            <a:avLst/>
          </a:prstGeom>
          <a:noFill/>
          <a:ln w="9525">
            <a:noFill/>
            <a:miter lim="800000"/>
            <a:headEnd/>
            <a:tailEnd/>
          </a:ln>
          <a:effectLst/>
        </p:spPr>
        <p:txBody>
          <a:bodyPr>
            <a:spAutoFit/>
          </a:bodyPr>
          <a:lstStyle/>
          <a:p>
            <a:r>
              <a:rPr lang="en-US" altLang="zh-CN" sz="3200" b="1">
                <a:solidFill>
                  <a:srgbClr val="800000"/>
                </a:solidFill>
              </a:rPr>
              <a:t>#define LIST_SIZE 20</a:t>
            </a:r>
            <a:endParaRPr lang="en-US" altLang="zh-CN" sz="3200" b="1">
              <a:solidFill>
                <a:srgbClr val="800000"/>
              </a:solidFill>
              <a:ea typeface="楷体_GB2312" pitchFamily="49" charset="-122"/>
            </a:endParaRPr>
          </a:p>
          <a:p>
            <a:r>
              <a:rPr lang="en-US" altLang="zh-CN" sz="3200" b="1">
                <a:solidFill>
                  <a:srgbClr val="800000"/>
                </a:solidFill>
              </a:rPr>
              <a:t>typedef struct {</a:t>
            </a:r>
            <a:endParaRPr lang="en-US" altLang="zh-CN" sz="3200" b="1">
              <a:solidFill>
                <a:srgbClr val="800000"/>
              </a:solidFill>
              <a:ea typeface="楷体_GB2312" pitchFamily="49" charset="-122"/>
            </a:endParaRPr>
          </a:p>
          <a:p>
            <a:r>
              <a:rPr lang="en-US" altLang="zh-CN" sz="3200" b="1">
                <a:solidFill>
                  <a:srgbClr val="800000"/>
                </a:solidFill>
              </a:rPr>
              <a:t>		 KeyType key;</a:t>
            </a:r>
            <a:endParaRPr lang="en-US" altLang="zh-CN" sz="3200" b="1">
              <a:solidFill>
                <a:srgbClr val="800000"/>
              </a:solidFill>
              <a:ea typeface="楷体_GB2312" pitchFamily="49" charset="-122"/>
            </a:endParaRPr>
          </a:p>
          <a:p>
            <a:r>
              <a:rPr lang="en-US" altLang="zh-CN" sz="3200" b="1">
                <a:solidFill>
                  <a:srgbClr val="800000"/>
                </a:solidFill>
              </a:rPr>
              <a:t>		 OtherType other_data;</a:t>
            </a:r>
            <a:endParaRPr lang="en-US" altLang="zh-CN" sz="3200" b="1">
              <a:solidFill>
                <a:srgbClr val="800000"/>
              </a:solidFill>
              <a:ea typeface="楷体_GB2312" pitchFamily="49" charset="-122"/>
            </a:endParaRPr>
          </a:p>
          <a:p>
            <a:r>
              <a:rPr lang="en-US" altLang="zh-CN" sz="3200" b="1">
                <a:solidFill>
                  <a:srgbClr val="800000"/>
                </a:solidFill>
              </a:rPr>
              <a:t>		} RecordType;</a:t>
            </a:r>
            <a:endParaRPr lang="en-US" altLang="zh-CN" sz="3200" b="1">
              <a:solidFill>
                <a:srgbClr val="800000"/>
              </a:solidFill>
              <a:ea typeface="楷体_GB2312" pitchFamily="49" charset="-122"/>
            </a:endParaRPr>
          </a:p>
          <a:p>
            <a:r>
              <a:rPr lang="en-US" altLang="zh-CN" sz="3200" b="1">
                <a:solidFill>
                  <a:srgbClr val="800000"/>
                </a:solidFill>
              </a:rPr>
              <a:t>typedef struct {</a:t>
            </a:r>
            <a:endParaRPr lang="en-US" altLang="zh-CN" sz="3200" b="1">
              <a:solidFill>
                <a:srgbClr val="800000"/>
              </a:solidFill>
              <a:ea typeface="楷体_GB2312" pitchFamily="49" charset="-122"/>
            </a:endParaRPr>
          </a:p>
          <a:p>
            <a:r>
              <a:rPr lang="en-US" altLang="zh-CN" sz="3200" b="1">
                <a:solidFill>
                  <a:srgbClr val="800000"/>
                </a:solidFill>
              </a:rPr>
              <a:t>	    RecordType  r[LIST_SIZE+1]; </a:t>
            </a:r>
          </a:p>
          <a:p>
            <a:r>
              <a:rPr lang="en-US" altLang="zh-CN" sz="3200" b="1">
                <a:solidFill>
                  <a:srgbClr val="800000"/>
                </a:solidFill>
              </a:rPr>
              <a:t>                                             </a:t>
            </a:r>
            <a:r>
              <a:rPr lang="en-US" altLang="zh-CN" sz="3200" b="1">
                <a:solidFill>
                  <a:srgbClr val="277D33"/>
                </a:solidFill>
              </a:rPr>
              <a:t>/* r[0]</a:t>
            </a:r>
            <a:r>
              <a:rPr lang="zh-CN" altLang="en-US" sz="3200" b="1">
                <a:solidFill>
                  <a:srgbClr val="277D33"/>
                </a:solidFill>
              </a:rPr>
              <a:t>为工作单元 *</a:t>
            </a:r>
            <a:r>
              <a:rPr lang="en-US" altLang="zh-CN" sz="3200" b="1">
                <a:solidFill>
                  <a:srgbClr val="277D33"/>
                </a:solidFill>
              </a:rPr>
              <a:t>/</a:t>
            </a:r>
            <a:endParaRPr lang="en-US" altLang="zh-CN" sz="3200" b="1">
              <a:solidFill>
                <a:srgbClr val="277D33"/>
              </a:solidFill>
              <a:ea typeface="楷体_GB2312" pitchFamily="49" charset="-122"/>
            </a:endParaRPr>
          </a:p>
          <a:p>
            <a:r>
              <a:rPr lang="en-US" altLang="zh-CN" sz="3200" b="1">
                <a:solidFill>
                  <a:srgbClr val="800000"/>
                </a:solidFill>
              </a:rPr>
              <a:t>	    int length;</a:t>
            </a:r>
            <a:endParaRPr lang="en-US" altLang="zh-CN" sz="3200" b="1">
              <a:solidFill>
                <a:srgbClr val="800000"/>
              </a:solidFill>
              <a:ea typeface="楷体_GB2312" pitchFamily="49" charset="-122"/>
            </a:endParaRPr>
          </a:p>
          <a:p>
            <a:r>
              <a:rPr lang="en-US" altLang="zh-CN" sz="3200" b="1">
                <a:solidFill>
                  <a:srgbClr val="800000"/>
                </a:solidFill>
              </a:rPr>
              <a:t>	    } RecordList; </a:t>
            </a:r>
          </a:p>
        </p:txBody>
      </p:sp>
      <p:sp>
        <p:nvSpPr>
          <p:cNvPr id="9221" name="Rectangle 5"/>
          <p:cNvSpPr>
            <a:spLocks noGrp="1" noChangeArrowheads="1"/>
          </p:cNvSpPr>
          <p:nvPr>
            <p:ph type="title" idx="4294967295"/>
          </p:nvPr>
        </p:nvSpPr>
        <p:spPr>
          <a:xfrm>
            <a:off x="685800" y="381000"/>
            <a:ext cx="7772400" cy="838200"/>
          </a:xfrm>
        </p:spPr>
        <p:txBody>
          <a:bodyPr/>
          <a:lstStyle/>
          <a:p>
            <a:r>
              <a:rPr lang="en-US" altLang="zh-CN">
                <a:solidFill>
                  <a:srgbClr val="FF030F"/>
                </a:solidFill>
              </a:rPr>
              <a:t>1</a:t>
            </a:r>
            <a:r>
              <a:rPr lang="zh-CN" altLang="en-US">
                <a:solidFill>
                  <a:srgbClr val="FF030F"/>
                </a:solidFill>
              </a:rPr>
              <a:t>、顺序结构数据类型定义：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0-#ppt_w/2"/>
                                          </p:val>
                                        </p:tav>
                                        <p:tav tm="100000">
                                          <p:val>
                                            <p:strVal val="#ppt_x"/>
                                          </p:val>
                                        </p:tav>
                                      </p:tavLst>
                                    </p:anim>
                                    <p:anim calcmode="lin" valueType="num">
                                      <p:cBhvr additive="base">
                                        <p:cTn id="8" dur="500" fill="hold"/>
                                        <p:tgtEl>
                                          <p:spTgt spid="92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450850" y="679450"/>
            <a:ext cx="8540750" cy="5214938"/>
          </a:xfrm>
          <a:prstGeom prst="rect">
            <a:avLst/>
          </a:prstGeom>
          <a:noFill/>
          <a:ln w="9525">
            <a:noFill/>
            <a:miter lim="800000"/>
            <a:headEnd/>
            <a:tailEnd/>
          </a:ln>
          <a:effectLst/>
        </p:spPr>
        <p:txBody>
          <a:bodyPr>
            <a:spAutoFit/>
          </a:bodyPr>
          <a:lstStyle/>
          <a:p>
            <a:pPr>
              <a:lnSpc>
                <a:spcPct val="150000"/>
              </a:lnSpc>
            </a:pPr>
            <a:r>
              <a:rPr lang="en-US" altLang="zh-CN" sz="3200" b="1">
                <a:ea typeface="楷体_GB2312" pitchFamily="49" charset="-122"/>
              </a:rPr>
              <a:t>        </a:t>
            </a:r>
            <a:r>
              <a:rPr lang="zh-CN" altLang="en-US" sz="3200" b="1">
                <a:solidFill>
                  <a:srgbClr val="3333CC"/>
                </a:solidFill>
                <a:ea typeface="楷体_GB2312" pitchFamily="49" charset="-122"/>
              </a:rPr>
              <a:t>实际造表时</a:t>
            </a:r>
            <a:r>
              <a:rPr lang="en-US" altLang="zh-CN" sz="3200" b="1">
                <a:solidFill>
                  <a:srgbClr val="3333CC"/>
                </a:solidFill>
                <a:ea typeface="楷体_GB2312" pitchFamily="49" charset="-122"/>
              </a:rPr>
              <a:t>, </a:t>
            </a:r>
            <a:r>
              <a:rPr lang="zh-CN" altLang="en-US" sz="3200" b="1">
                <a:solidFill>
                  <a:srgbClr val="3333CC"/>
                </a:solidFill>
                <a:ea typeface="楷体_GB2312" pitchFamily="49" charset="-122"/>
              </a:rPr>
              <a:t>采用何种方法来构造哈希函数</a:t>
            </a:r>
            <a:r>
              <a:rPr lang="en-US" altLang="zh-CN" sz="3200" b="1">
                <a:solidFill>
                  <a:srgbClr val="3333CC"/>
                </a:solidFill>
                <a:ea typeface="楷体_GB2312" pitchFamily="49" charset="-122"/>
              </a:rPr>
              <a:t>, </a:t>
            </a:r>
            <a:r>
              <a:rPr lang="zh-CN" altLang="en-US" sz="3200" b="1">
                <a:solidFill>
                  <a:srgbClr val="3333CC"/>
                </a:solidFill>
                <a:ea typeface="楷体_GB2312" pitchFamily="49" charset="-122"/>
              </a:rPr>
              <a:t>考虑的因素有：建表的关键字集合的情况</a:t>
            </a:r>
            <a:r>
              <a:rPr lang="en-US" altLang="zh-CN" sz="3200" b="1">
                <a:solidFill>
                  <a:srgbClr val="3333CC"/>
                </a:solidFill>
                <a:ea typeface="楷体_GB2312" pitchFamily="49" charset="-122"/>
              </a:rPr>
              <a:t>(</a:t>
            </a:r>
            <a:r>
              <a:rPr lang="zh-CN" altLang="en-US" sz="3200" b="1">
                <a:solidFill>
                  <a:srgbClr val="3333CC"/>
                </a:solidFill>
                <a:ea typeface="楷体_GB2312" pitchFamily="49" charset="-122"/>
              </a:rPr>
              <a:t>包括关键字的范围和形态</a:t>
            </a:r>
            <a:r>
              <a:rPr lang="en-US" altLang="zh-CN" sz="3200" b="1">
                <a:solidFill>
                  <a:srgbClr val="3333CC"/>
                </a:solidFill>
                <a:ea typeface="楷体_GB2312" pitchFamily="49" charset="-122"/>
              </a:rPr>
              <a:t>), </a:t>
            </a:r>
            <a:r>
              <a:rPr lang="zh-CN" altLang="en-US" sz="3200" b="1">
                <a:solidFill>
                  <a:srgbClr val="3333CC"/>
                </a:solidFill>
                <a:ea typeface="楷体_GB2312" pitchFamily="49" charset="-122"/>
              </a:rPr>
              <a:t>哈希表的大小</a:t>
            </a:r>
            <a:r>
              <a:rPr lang="en-US" altLang="zh-CN" sz="3200" b="1">
                <a:solidFill>
                  <a:srgbClr val="3333CC"/>
                </a:solidFill>
                <a:ea typeface="楷体_GB2312" pitchFamily="49" charset="-122"/>
              </a:rPr>
              <a:t>, </a:t>
            </a:r>
            <a:r>
              <a:rPr lang="zh-CN" altLang="en-US" sz="3200" b="1">
                <a:solidFill>
                  <a:srgbClr val="3333CC"/>
                </a:solidFill>
                <a:ea typeface="楷体_GB2312" pitchFamily="49" charset="-122"/>
              </a:rPr>
              <a:t>哈希函数计算时间和查找频率。</a:t>
            </a:r>
            <a:r>
              <a:rPr lang="zh-CN" altLang="en-US" sz="3200" b="1">
                <a:solidFill>
                  <a:srgbClr val="CC0000"/>
                </a:solidFill>
                <a:ea typeface="楷体_GB2312" pitchFamily="49" charset="-122"/>
              </a:rPr>
              <a:t>总的原则是</a:t>
            </a:r>
            <a:r>
              <a:rPr lang="en-US" altLang="zh-CN" sz="3200" b="1">
                <a:solidFill>
                  <a:srgbClr val="CC0000"/>
                </a:solidFill>
                <a:ea typeface="楷体_GB2312" pitchFamily="49" charset="-122"/>
              </a:rPr>
              <a:t>: </a:t>
            </a:r>
            <a:r>
              <a:rPr lang="zh-CN" altLang="en-US" sz="3200" b="1">
                <a:solidFill>
                  <a:srgbClr val="CC0000"/>
                </a:solidFill>
                <a:ea typeface="楷体_GB2312" pitchFamily="49" charset="-122"/>
              </a:rPr>
              <a:t>减少集聚现象</a:t>
            </a:r>
            <a:r>
              <a:rPr lang="en-US" altLang="zh-CN" sz="3200" b="1">
                <a:solidFill>
                  <a:srgbClr val="CC0000"/>
                </a:solidFill>
                <a:ea typeface="楷体_GB2312" pitchFamily="49" charset="-122"/>
              </a:rPr>
              <a:t>, </a:t>
            </a:r>
            <a:r>
              <a:rPr lang="zh-CN" altLang="en-US" sz="3200" b="1">
                <a:solidFill>
                  <a:srgbClr val="CC0000"/>
                </a:solidFill>
                <a:ea typeface="楷体_GB2312" pitchFamily="49" charset="-122"/>
              </a:rPr>
              <a:t>在关键字取值范围内</a:t>
            </a:r>
            <a:r>
              <a:rPr lang="en-US" altLang="zh-CN" sz="3200" b="1">
                <a:solidFill>
                  <a:srgbClr val="CC0000"/>
                </a:solidFill>
                <a:ea typeface="楷体_GB2312" pitchFamily="49" charset="-122"/>
              </a:rPr>
              <a:t>,</a:t>
            </a:r>
            <a:r>
              <a:rPr lang="zh-CN" altLang="en-US" sz="3200" b="1">
                <a:solidFill>
                  <a:srgbClr val="CC0000"/>
                </a:solidFill>
                <a:ea typeface="楷体_GB2312" pitchFamily="49" charset="-122"/>
              </a:rPr>
              <a:t>使哈希函数值尽量均匀散列在函数值范围内</a:t>
            </a:r>
            <a:r>
              <a:rPr lang="en-US" altLang="zh-CN" sz="3200" b="1">
                <a:solidFill>
                  <a:srgbClr val="CC0000"/>
                </a:solidFill>
                <a:ea typeface="楷体_GB2312" pitchFamily="49" charset="-122"/>
              </a:rPr>
              <a:t>,  </a:t>
            </a:r>
            <a:r>
              <a:rPr lang="zh-CN" altLang="en-US" sz="3200" b="1">
                <a:solidFill>
                  <a:srgbClr val="CC0000"/>
                </a:solidFill>
                <a:ea typeface="楷体_GB2312" pitchFamily="49" charset="-122"/>
              </a:rPr>
              <a:t>从而使产生冲突的可能性尽量减小。</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2274"/>
                                        </p:tgtEl>
                                        <p:attrNameLst>
                                          <p:attrName>style.visibility</p:attrName>
                                        </p:attrNameLst>
                                      </p:cBhvr>
                                      <p:to>
                                        <p:strVal val="visible"/>
                                      </p:to>
                                    </p:set>
                                    <p:animEffect transition="in" filter="strips(downRight)">
                                      <p:cBhvr>
                                        <p:cTn id="7" dur="500"/>
                                        <p:tgtEl>
                                          <p:spTgt spid="182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Text Box 3"/>
          <p:cNvSpPr txBox="1">
            <a:spLocks noChangeArrowheads="1"/>
          </p:cNvSpPr>
          <p:nvPr/>
        </p:nvSpPr>
        <p:spPr bwMode="auto">
          <a:xfrm>
            <a:off x="533400" y="3200400"/>
            <a:ext cx="7966075" cy="774700"/>
          </a:xfrm>
          <a:prstGeom prst="rect">
            <a:avLst/>
          </a:prstGeom>
          <a:noFill/>
          <a:ln w="9525">
            <a:noFill/>
            <a:miter lim="800000"/>
            <a:headEnd/>
            <a:tailEnd/>
          </a:ln>
          <a:effectLst/>
        </p:spPr>
        <p:txBody>
          <a:bodyPr wrap="none">
            <a:spAutoFit/>
          </a:bodyPr>
          <a:lstStyle/>
          <a:p>
            <a:pPr>
              <a:lnSpc>
                <a:spcPct val="140000"/>
              </a:lnSpc>
            </a:pPr>
            <a:r>
              <a:rPr lang="zh-CN" altLang="en-US" sz="3200" b="1">
                <a:solidFill>
                  <a:srgbClr val="0000FF"/>
                </a:solidFill>
                <a:ea typeface="楷体_GB2312" pitchFamily="49" charset="-122"/>
              </a:rPr>
              <a:t>为产生冲突的关键字寻找下一个哈希地址。</a:t>
            </a:r>
            <a:endParaRPr lang="zh-CN" altLang="en-US" sz="3200">
              <a:solidFill>
                <a:srgbClr val="0000FF"/>
              </a:solidFill>
              <a:ea typeface="楷体_GB2312" pitchFamily="49" charset="-122"/>
            </a:endParaRPr>
          </a:p>
        </p:txBody>
      </p:sp>
      <p:sp>
        <p:nvSpPr>
          <p:cNvPr id="183300" name="Rectangle 4">
            <a:hlinkClick r:id="" action="ppaction://hlinkshowjump?jump=nextslide" highlightClick="1"/>
          </p:cNvPr>
          <p:cNvSpPr>
            <a:spLocks noChangeArrowheads="1"/>
          </p:cNvSpPr>
          <p:nvPr/>
        </p:nvSpPr>
        <p:spPr bwMode="auto">
          <a:xfrm>
            <a:off x="1600200" y="4098925"/>
            <a:ext cx="4011613" cy="701675"/>
          </a:xfrm>
          <a:prstGeom prst="rect">
            <a:avLst/>
          </a:prstGeom>
          <a:noFill/>
          <a:ln w="9525">
            <a:noFill/>
            <a:miter lim="800000"/>
            <a:headEnd/>
            <a:tailEnd/>
          </a:ln>
          <a:effectLst/>
        </p:spPr>
        <p:txBody>
          <a:bodyPr>
            <a:spAutoFit/>
          </a:bodyPr>
          <a:lstStyle/>
          <a:p>
            <a:r>
              <a:rPr lang="en-US" altLang="zh-CN" sz="4000" b="1">
                <a:solidFill>
                  <a:srgbClr val="006600"/>
                </a:solidFill>
                <a:latin typeface="楷体_GB2312" pitchFamily="49" charset="-122"/>
                <a:ea typeface="楷体_GB2312" pitchFamily="49" charset="-122"/>
              </a:rPr>
              <a:t>1.  </a:t>
            </a:r>
            <a:r>
              <a:rPr lang="zh-CN" altLang="en-US" sz="4000" b="1">
                <a:solidFill>
                  <a:srgbClr val="006600"/>
                </a:solidFill>
                <a:latin typeface="楷体_GB2312" pitchFamily="49" charset="-122"/>
                <a:ea typeface="楷体_GB2312" pitchFamily="49" charset="-122"/>
              </a:rPr>
              <a:t>开放定址法</a:t>
            </a:r>
            <a:endParaRPr lang="zh-CN" altLang="en-US" sz="4000" b="1">
              <a:solidFill>
                <a:srgbClr val="800000"/>
              </a:solidFill>
              <a:latin typeface="楷体_GB2312" pitchFamily="49" charset="-122"/>
              <a:ea typeface="楷体_GB2312" pitchFamily="49" charset="-122"/>
            </a:endParaRPr>
          </a:p>
        </p:txBody>
      </p:sp>
      <p:sp>
        <p:nvSpPr>
          <p:cNvPr id="183301" name="Rectangle 5">
            <a:hlinkClick r:id="" action="ppaction://hlinkshowjump?jump=nextslide" highlightClick="1"/>
          </p:cNvPr>
          <p:cNvSpPr>
            <a:spLocks noChangeArrowheads="1"/>
          </p:cNvSpPr>
          <p:nvPr/>
        </p:nvSpPr>
        <p:spPr bwMode="auto">
          <a:xfrm>
            <a:off x="1600200" y="4876800"/>
            <a:ext cx="4011613" cy="701675"/>
          </a:xfrm>
          <a:prstGeom prst="rect">
            <a:avLst/>
          </a:prstGeom>
          <a:noFill/>
          <a:ln w="9525">
            <a:noFill/>
            <a:miter lim="800000"/>
            <a:headEnd/>
            <a:tailEnd/>
          </a:ln>
          <a:effectLst/>
        </p:spPr>
        <p:txBody>
          <a:bodyPr>
            <a:spAutoFit/>
          </a:bodyPr>
          <a:lstStyle/>
          <a:p>
            <a:r>
              <a:rPr lang="en-US" altLang="zh-CN" sz="4000" b="1">
                <a:solidFill>
                  <a:srgbClr val="006600"/>
                </a:solidFill>
                <a:latin typeface="楷体_GB2312" pitchFamily="49" charset="-122"/>
                <a:ea typeface="楷体_GB2312" pitchFamily="49" charset="-122"/>
              </a:rPr>
              <a:t>2.  </a:t>
            </a:r>
            <a:r>
              <a:rPr lang="zh-CN" altLang="en-US" sz="4000" b="1">
                <a:solidFill>
                  <a:srgbClr val="006600"/>
                </a:solidFill>
                <a:latin typeface="楷体_GB2312" pitchFamily="49" charset="-122"/>
                <a:ea typeface="楷体_GB2312" pitchFamily="49" charset="-122"/>
              </a:rPr>
              <a:t>链地址法</a:t>
            </a:r>
          </a:p>
        </p:txBody>
      </p:sp>
      <p:sp>
        <p:nvSpPr>
          <p:cNvPr id="183302" name="Text Box 6"/>
          <p:cNvSpPr txBox="1">
            <a:spLocks noChangeArrowheads="1"/>
          </p:cNvSpPr>
          <p:nvPr/>
        </p:nvSpPr>
        <p:spPr bwMode="auto">
          <a:xfrm>
            <a:off x="457200" y="1143000"/>
            <a:ext cx="8610600" cy="2068513"/>
          </a:xfrm>
          <a:prstGeom prst="rect">
            <a:avLst/>
          </a:prstGeom>
          <a:noFill/>
          <a:ln w="9525">
            <a:noFill/>
            <a:miter lim="800000"/>
            <a:headEnd/>
            <a:tailEnd/>
          </a:ln>
          <a:effectLst/>
        </p:spPr>
        <p:txBody>
          <a:bodyPr>
            <a:spAutoFit/>
          </a:bodyPr>
          <a:lstStyle/>
          <a:p>
            <a:pPr>
              <a:lnSpc>
                <a:spcPct val="120000"/>
              </a:lnSpc>
            </a:pPr>
            <a:r>
              <a:rPr lang="en-US" altLang="zh-CN" sz="3600" b="1">
                <a:solidFill>
                  <a:srgbClr val="A50021"/>
                </a:solidFill>
                <a:ea typeface="隶书" pitchFamily="49" charset="-122"/>
              </a:rPr>
              <a:t>        </a:t>
            </a:r>
            <a:r>
              <a:rPr lang="zh-CN" altLang="en-US" sz="3600" b="1">
                <a:solidFill>
                  <a:srgbClr val="A50021"/>
                </a:solidFill>
                <a:ea typeface="隶书" pitchFamily="49" charset="-122"/>
              </a:rPr>
              <a:t>除了需要选择一个</a:t>
            </a:r>
            <a:r>
              <a:rPr lang="zh-CN" altLang="en-US" sz="3600" b="1">
                <a:solidFill>
                  <a:srgbClr val="3333CC"/>
                </a:solidFill>
                <a:ea typeface="隶书" pitchFamily="49" charset="-122"/>
              </a:rPr>
              <a:t>“好”</a:t>
            </a:r>
            <a:r>
              <a:rPr lang="en-US" altLang="zh-CN" sz="3600" b="1">
                <a:solidFill>
                  <a:srgbClr val="3333CC"/>
                </a:solidFill>
                <a:latin typeface="隶书" pitchFamily="49" charset="-122"/>
                <a:ea typeface="隶书" pitchFamily="49" charset="-122"/>
              </a:rPr>
              <a:t>(</a:t>
            </a:r>
            <a:r>
              <a:rPr lang="zh-CN" altLang="en-US" sz="3600" b="1">
                <a:solidFill>
                  <a:srgbClr val="3333CC"/>
                </a:solidFill>
                <a:ea typeface="隶书" pitchFamily="49" charset="-122"/>
              </a:rPr>
              <a:t>尽可能少产生冲</a:t>
            </a:r>
            <a:r>
              <a:rPr lang="zh-CN" altLang="en-US" sz="3600" b="1">
                <a:solidFill>
                  <a:srgbClr val="3333CC"/>
                </a:solidFill>
                <a:latin typeface="隶书" pitchFamily="49" charset="-122"/>
                <a:ea typeface="隶书" pitchFamily="49" charset="-122"/>
              </a:rPr>
              <a:t>突</a:t>
            </a:r>
            <a:r>
              <a:rPr lang="en-US" altLang="zh-CN" sz="3600" b="1">
                <a:solidFill>
                  <a:srgbClr val="3333CC"/>
                </a:solidFill>
                <a:latin typeface="隶书" pitchFamily="49" charset="-122"/>
                <a:ea typeface="隶书" pitchFamily="49" charset="-122"/>
              </a:rPr>
              <a:t>)</a:t>
            </a:r>
            <a:r>
              <a:rPr lang="zh-CN" altLang="en-US" sz="3600" b="1">
                <a:solidFill>
                  <a:srgbClr val="A50021"/>
                </a:solidFill>
                <a:ea typeface="隶书" pitchFamily="49" charset="-122"/>
              </a:rPr>
              <a:t>的哈希函数之外；还需要找到一种</a:t>
            </a:r>
            <a:r>
              <a:rPr lang="zh-CN" altLang="en-US" sz="3600" b="1">
                <a:solidFill>
                  <a:srgbClr val="3333CC"/>
                </a:solidFill>
                <a:ea typeface="隶书" pitchFamily="49" charset="-122"/>
              </a:rPr>
              <a:t>“处理冲突”</a:t>
            </a:r>
            <a:r>
              <a:rPr lang="zh-CN" altLang="en-US" sz="3600" b="1">
                <a:solidFill>
                  <a:schemeClr val="accent2"/>
                </a:solidFill>
                <a:ea typeface="隶书" pitchFamily="49" charset="-122"/>
              </a:rPr>
              <a:t> </a:t>
            </a:r>
            <a:r>
              <a:rPr lang="zh-CN" altLang="en-US" sz="3600" b="1">
                <a:solidFill>
                  <a:srgbClr val="A50021"/>
                </a:solidFill>
                <a:ea typeface="隶书" pitchFamily="49" charset="-122"/>
              </a:rPr>
              <a:t>的方法。其含义是：</a:t>
            </a:r>
            <a:endParaRPr lang="zh-CN" altLang="en-US" sz="3200" b="1">
              <a:solidFill>
                <a:srgbClr val="A50021"/>
              </a:solidFill>
              <a:ea typeface="楷体_GB2312" pitchFamily="49" charset="-122"/>
            </a:endParaRPr>
          </a:p>
        </p:txBody>
      </p:sp>
      <p:sp>
        <p:nvSpPr>
          <p:cNvPr id="183303" name="Rectangle 7">
            <a:hlinkClick r:id="" action="ppaction://hlinkshowjump?jump=nextslide" highlightClick="1"/>
          </p:cNvPr>
          <p:cNvSpPr>
            <a:spLocks noChangeArrowheads="1"/>
          </p:cNvSpPr>
          <p:nvPr/>
        </p:nvSpPr>
        <p:spPr bwMode="auto">
          <a:xfrm>
            <a:off x="1600200" y="5715000"/>
            <a:ext cx="4876800" cy="701675"/>
          </a:xfrm>
          <a:prstGeom prst="rect">
            <a:avLst/>
          </a:prstGeom>
          <a:noFill/>
          <a:ln w="9525">
            <a:noFill/>
            <a:miter lim="800000"/>
            <a:headEnd/>
            <a:tailEnd/>
          </a:ln>
          <a:effectLst/>
        </p:spPr>
        <p:txBody>
          <a:bodyPr>
            <a:spAutoFit/>
          </a:bodyPr>
          <a:lstStyle/>
          <a:p>
            <a:r>
              <a:rPr lang="en-US" altLang="zh-CN" sz="4000" b="1">
                <a:solidFill>
                  <a:srgbClr val="006600"/>
                </a:solidFill>
                <a:latin typeface="楷体_GB2312" pitchFamily="49" charset="-122"/>
                <a:ea typeface="楷体_GB2312" pitchFamily="49" charset="-122"/>
              </a:rPr>
              <a:t>3.  </a:t>
            </a:r>
            <a:r>
              <a:rPr lang="zh-CN" altLang="en-US" sz="4000" b="1">
                <a:solidFill>
                  <a:srgbClr val="006600"/>
                </a:solidFill>
                <a:latin typeface="楷体_GB2312" pitchFamily="49" charset="-122"/>
                <a:ea typeface="楷体_GB2312" pitchFamily="49" charset="-122"/>
              </a:rPr>
              <a:t>建立公共溢出区</a:t>
            </a:r>
          </a:p>
        </p:txBody>
      </p:sp>
      <p:sp>
        <p:nvSpPr>
          <p:cNvPr id="183304" name="Rectangle 8"/>
          <p:cNvSpPr>
            <a:spLocks noGrp="1" noChangeArrowheads="1"/>
          </p:cNvSpPr>
          <p:nvPr>
            <p:ph type="title" idx="4294967295"/>
          </p:nvPr>
        </p:nvSpPr>
        <p:spPr/>
        <p:txBody>
          <a:bodyPr/>
          <a:lstStyle/>
          <a:p>
            <a:r>
              <a:rPr lang="zh-CN" altLang="en-US" b="0">
                <a:solidFill>
                  <a:srgbClr val="FF0000"/>
                </a:solidFill>
              </a:rPr>
              <a:t>三、</a:t>
            </a:r>
            <a:r>
              <a:rPr lang="zh-CN" altLang="en-US">
                <a:solidFill>
                  <a:srgbClr val="FF0000"/>
                </a:solidFill>
              </a:rPr>
              <a:t>处理冲突的方法</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02"/>
                                        </p:tgtEl>
                                        <p:attrNameLst>
                                          <p:attrName>style.visibility</p:attrName>
                                        </p:attrNameLst>
                                      </p:cBhvr>
                                      <p:to>
                                        <p:strVal val="visible"/>
                                      </p:to>
                                    </p:set>
                                    <p:animEffect transition="in" filter="wipe(left)">
                                      <p:cBhvr>
                                        <p:cTn id="7" dur="500"/>
                                        <p:tgtEl>
                                          <p:spTgt spid="18330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83299"/>
                                        </p:tgtEl>
                                        <p:attrNameLst>
                                          <p:attrName>style.visibility</p:attrName>
                                        </p:attrNameLst>
                                      </p:cBhvr>
                                      <p:to>
                                        <p:strVal val="visible"/>
                                      </p:to>
                                    </p:set>
                                    <p:animEffect transition="in" filter="slide(fromLeft)">
                                      <p:cBhvr>
                                        <p:cTn id="12" dur="500"/>
                                        <p:tgtEl>
                                          <p:spTgt spid="18329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183300"/>
                                        </p:tgtEl>
                                        <p:attrNameLst>
                                          <p:attrName>style.visibility</p:attrName>
                                        </p:attrNameLst>
                                      </p:cBhvr>
                                      <p:to>
                                        <p:strVal val="visible"/>
                                      </p:to>
                                    </p:set>
                                    <p:anim calcmode="lin" valueType="num">
                                      <p:cBhvr>
                                        <p:cTn id="17" dur="500" fill="hold"/>
                                        <p:tgtEl>
                                          <p:spTgt spid="183300"/>
                                        </p:tgtEl>
                                        <p:attrNameLst>
                                          <p:attrName>ppt_w</p:attrName>
                                        </p:attrNameLst>
                                      </p:cBhvr>
                                      <p:tavLst>
                                        <p:tav tm="0">
                                          <p:val>
                                            <p:fltVal val="0"/>
                                          </p:val>
                                        </p:tav>
                                        <p:tav tm="100000">
                                          <p:val>
                                            <p:strVal val="#ppt_w"/>
                                          </p:val>
                                        </p:tav>
                                      </p:tavLst>
                                    </p:anim>
                                    <p:anim calcmode="lin" valueType="num">
                                      <p:cBhvr>
                                        <p:cTn id="18" dur="500" fill="hold"/>
                                        <p:tgtEl>
                                          <p:spTgt spid="18330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83301"/>
                                        </p:tgtEl>
                                        <p:attrNameLst>
                                          <p:attrName>style.visibility</p:attrName>
                                        </p:attrNameLst>
                                      </p:cBhvr>
                                      <p:to>
                                        <p:strVal val="visible"/>
                                      </p:to>
                                    </p:set>
                                    <p:anim calcmode="lin" valueType="num">
                                      <p:cBhvr>
                                        <p:cTn id="23" dur="500" fill="hold"/>
                                        <p:tgtEl>
                                          <p:spTgt spid="183301"/>
                                        </p:tgtEl>
                                        <p:attrNameLst>
                                          <p:attrName>ppt_w</p:attrName>
                                        </p:attrNameLst>
                                      </p:cBhvr>
                                      <p:tavLst>
                                        <p:tav tm="0">
                                          <p:val>
                                            <p:fltVal val="0"/>
                                          </p:val>
                                        </p:tav>
                                        <p:tav tm="100000">
                                          <p:val>
                                            <p:strVal val="#ppt_w"/>
                                          </p:val>
                                        </p:tav>
                                      </p:tavLst>
                                    </p:anim>
                                    <p:anim calcmode="lin" valueType="num">
                                      <p:cBhvr>
                                        <p:cTn id="24" dur="500" fill="hold"/>
                                        <p:tgtEl>
                                          <p:spTgt spid="183301"/>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183303"/>
                                        </p:tgtEl>
                                        <p:attrNameLst>
                                          <p:attrName>style.visibility</p:attrName>
                                        </p:attrNameLst>
                                      </p:cBhvr>
                                      <p:to>
                                        <p:strVal val="visible"/>
                                      </p:to>
                                    </p:set>
                                    <p:anim calcmode="lin" valueType="num">
                                      <p:cBhvr>
                                        <p:cTn id="29" dur="500" fill="hold"/>
                                        <p:tgtEl>
                                          <p:spTgt spid="183303"/>
                                        </p:tgtEl>
                                        <p:attrNameLst>
                                          <p:attrName>ppt_w</p:attrName>
                                        </p:attrNameLst>
                                      </p:cBhvr>
                                      <p:tavLst>
                                        <p:tav tm="0">
                                          <p:val>
                                            <p:fltVal val="0"/>
                                          </p:val>
                                        </p:tav>
                                        <p:tav tm="100000">
                                          <p:val>
                                            <p:strVal val="#ppt_w"/>
                                          </p:val>
                                        </p:tav>
                                      </p:tavLst>
                                    </p:anim>
                                    <p:anim calcmode="lin" valueType="num">
                                      <p:cBhvr>
                                        <p:cTn id="30" dur="500" fill="hold"/>
                                        <p:tgtEl>
                                          <p:spTgt spid="1833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autoUpdateAnimBg="0"/>
      <p:bldP spid="183300" grpId="0" autoUpdateAnimBg="0"/>
      <p:bldP spid="183301" grpId="0" autoUpdateAnimBg="0"/>
      <p:bldP spid="183302" grpId="0" autoUpdateAnimBg="0"/>
      <p:bldP spid="183303"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Text Box 3"/>
          <p:cNvSpPr txBox="1">
            <a:spLocks noChangeArrowheads="1"/>
          </p:cNvSpPr>
          <p:nvPr/>
        </p:nvSpPr>
        <p:spPr bwMode="auto">
          <a:xfrm>
            <a:off x="533400" y="1371600"/>
            <a:ext cx="8305800" cy="4530725"/>
          </a:xfrm>
          <a:prstGeom prst="rect">
            <a:avLst/>
          </a:prstGeom>
          <a:noFill/>
          <a:ln w="9525">
            <a:noFill/>
            <a:miter lim="800000"/>
            <a:headEnd/>
            <a:tailEnd/>
          </a:ln>
          <a:effectLst/>
        </p:spPr>
        <p:txBody>
          <a:bodyPr>
            <a:spAutoFit/>
          </a:bodyPr>
          <a:lstStyle/>
          <a:p>
            <a:pPr>
              <a:lnSpc>
                <a:spcPct val="140000"/>
              </a:lnSpc>
            </a:pPr>
            <a:r>
              <a:rPr lang="en-US" altLang="zh-CN" sz="3200" b="1">
                <a:solidFill>
                  <a:srgbClr val="A50021"/>
                </a:solidFill>
                <a:ea typeface="楷体_GB2312" pitchFamily="49" charset="-122"/>
              </a:rPr>
              <a:t>       </a:t>
            </a:r>
            <a:r>
              <a:rPr lang="zh-CN" altLang="en-US" sz="3200" b="1">
                <a:solidFill>
                  <a:srgbClr val="6600CC"/>
                </a:solidFill>
                <a:ea typeface="楷体_GB2312" pitchFamily="49" charset="-122"/>
              </a:rPr>
              <a:t>为产生冲突的关键字 </a:t>
            </a:r>
            <a:r>
              <a:rPr lang="en-US" altLang="zh-CN" sz="3200" b="1">
                <a:solidFill>
                  <a:srgbClr val="6600CC"/>
                </a:solidFill>
                <a:ea typeface="楷体_GB2312" pitchFamily="49" charset="-122"/>
              </a:rPr>
              <a:t>H(key) </a:t>
            </a:r>
            <a:r>
              <a:rPr lang="zh-CN" altLang="en-US" sz="3200" b="1">
                <a:solidFill>
                  <a:srgbClr val="6600CC"/>
                </a:solidFill>
                <a:ea typeface="楷体_GB2312" pitchFamily="49" charset="-122"/>
              </a:rPr>
              <a:t>求得一个探测地址序列</a:t>
            </a:r>
            <a:r>
              <a:rPr lang="en-US" altLang="zh-CN" sz="3200" b="1">
                <a:solidFill>
                  <a:srgbClr val="6600CC"/>
                </a:solidFill>
                <a:ea typeface="楷体_GB2312" pitchFamily="49" charset="-122"/>
              </a:rPr>
              <a:t>(</a:t>
            </a:r>
            <a:r>
              <a:rPr lang="zh-CN" altLang="en-US" sz="3200" b="1">
                <a:solidFill>
                  <a:srgbClr val="6600CC"/>
                </a:solidFill>
                <a:ea typeface="楷体_GB2312" pitchFamily="49" charset="-122"/>
              </a:rPr>
              <a:t>在其中逐个探测空哈希地址</a:t>
            </a:r>
            <a:r>
              <a:rPr lang="en-US" altLang="zh-CN" sz="3200" b="1">
                <a:solidFill>
                  <a:srgbClr val="6600CC"/>
                </a:solidFill>
                <a:ea typeface="楷体_GB2312" pitchFamily="49" charset="-122"/>
              </a:rPr>
              <a:t>)</a:t>
            </a:r>
            <a:r>
              <a:rPr lang="zh-CN" altLang="en-US" sz="3200" b="1">
                <a:solidFill>
                  <a:srgbClr val="6600CC"/>
                </a:solidFill>
                <a:ea typeface="楷体_GB2312" pitchFamily="49" charset="-122"/>
              </a:rPr>
              <a:t>：</a:t>
            </a:r>
          </a:p>
          <a:p>
            <a:pPr>
              <a:lnSpc>
                <a:spcPct val="140000"/>
              </a:lnSpc>
            </a:pPr>
            <a:r>
              <a:rPr lang="zh-CN" altLang="en-US" sz="3200" b="1">
                <a:solidFill>
                  <a:srgbClr val="A50021"/>
                </a:solidFill>
                <a:ea typeface="楷体_GB2312" pitchFamily="49" charset="-122"/>
              </a:rPr>
              <a:t>       </a:t>
            </a:r>
            <a:r>
              <a:rPr lang="en-US" altLang="zh-CN" sz="3200" b="1">
                <a:solidFill>
                  <a:srgbClr val="A50021"/>
                </a:solidFill>
                <a:ea typeface="楷体_GB2312" pitchFamily="49" charset="-122"/>
              </a:rPr>
              <a:t>H</a:t>
            </a:r>
            <a:r>
              <a:rPr lang="en-US" altLang="zh-CN" sz="3200" b="1" baseline="-25000">
                <a:solidFill>
                  <a:srgbClr val="A50021"/>
                </a:solidFill>
                <a:ea typeface="楷体_GB2312" pitchFamily="49" charset="-122"/>
              </a:rPr>
              <a:t>0</a:t>
            </a:r>
            <a:r>
              <a:rPr lang="en-US" altLang="zh-CN" sz="3200" b="1">
                <a:solidFill>
                  <a:srgbClr val="A50021"/>
                </a:solidFill>
                <a:ea typeface="楷体_GB2312" pitchFamily="49" charset="-122"/>
              </a:rPr>
              <a:t>, H</a:t>
            </a:r>
            <a:r>
              <a:rPr lang="en-US" altLang="zh-CN" sz="3200" b="1" baseline="-25000">
                <a:solidFill>
                  <a:srgbClr val="A50021"/>
                </a:solidFill>
                <a:ea typeface="楷体_GB2312" pitchFamily="49" charset="-122"/>
              </a:rPr>
              <a:t>1</a:t>
            </a:r>
            <a:r>
              <a:rPr lang="en-US" altLang="zh-CN" sz="3200" b="1">
                <a:solidFill>
                  <a:srgbClr val="A50021"/>
                </a:solidFill>
                <a:ea typeface="楷体_GB2312" pitchFamily="49" charset="-122"/>
              </a:rPr>
              <a:t>, H</a:t>
            </a:r>
            <a:r>
              <a:rPr lang="en-US" altLang="zh-CN" sz="3200" b="1" baseline="-25000">
                <a:solidFill>
                  <a:srgbClr val="A50021"/>
                </a:solidFill>
                <a:ea typeface="楷体_GB2312" pitchFamily="49" charset="-122"/>
              </a:rPr>
              <a:t>2</a:t>
            </a:r>
            <a:r>
              <a:rPr lang="en-US" altLang="zh-CN" sz="3200" b="1">
                <a:solidFill>
                  <a:srgbClr val="A50021"/>
                </a:solidFill>
                <a:ea typeface="楷体_GB2312" pitchFamily="49" charset="-122"/>
              </a:rPr>
              <a:t>, </a:t>
            </a:r>
            <a:r>
              <a:rPr lang="en-US" altLang="zh-CN" sz="3200" b="1">
                <a:solidFill>
                  <a:srgbClr val="A50021"/>
                </a:solidFill>
                <a:latin typeface="Times New Roman"/>
                <a:ea typeface="楷体_GB2312" pitchFamily="49" charset="-122"/>
              </a:rPr>
              <a:t>…</a:t>
            </a:r>
            <a:r>
              <a:rPr lang="en-US" altLang="zh-CN" sz="3200" b="1">
                <a:solidFill>
                  <a:srgbClr val="A50021"/>
                </a:solidFill>
                <a:latin typeface="楷体_GB2312" pitchFamily="49" charset="-122"/>
                <a:ea typeface="楷体_GB2312" pitchFamily="49" charset="-122"/>
              </a:rPr>
              <a:t>, </a:t>
            </a:r>
            <a:r>
              <a:rPr lang="en-US" altLang="zh-CN" sz="3200" b="1">
                <a:solidFill>
                  <a:srgbClr val="A50021"/>
                </a:solidFill>
                <a:ea typeface="楷体_GB2312" pitchFamily="49" charset="-122"/>
              </a:rPr>
              <a:t>H</a:t>
            </a:r>
            <a:r>
              <a:rPr lang="en-US" altLang="zh-CN" sz="3200" b="1" baseline="-25000">
                <a:solidFill>
                  <a:srgbClr val="A50021"/>
                </a:solidFill>
                <a:ea typeface="楷体_GB2312" pitchFamily="49" charset="-122"/>
              </a:rPr>
              <a:t>s</a:t>
            </a:r>
            <a:r>
              <a:rPr lang="en-US" altLang="zh-CN" sz="3200" b="1">
                <a:solidFill>
                  <a:srgbClr val="A50021"/>
                </a:solidFill>
                <a:ea typeface="楷体_GB2312" pitchFamily="49" charset="-122"/>
              </a:rPr>
              <a:t>     </a:t>
            </a:r>
            <a:r>
              <a:rPr lang="en-US" altLang="zh-CN" sz="3200" b="1" i="1">
                <a:solidFill>
                  <a:srgbClr val="A50021"/>
                </a:solidFill>
                <a:ea typeface="楷体_GB2312" pitchFamily="49" charset="-122"/>
              </a:rPr>
              <a:t>1≤ s≤m-1</a:t>
            </a:r>
          </a:p>
          <a:p>
            <a:pPr>
              <a:lnSpc>
                <a:spcPct val="140000"/>
              </a:lnSpc>
            </a:pPr>
            <a:r>
              <a:rPr lang="zh-CN" altLang="en-US" sz="3200" b="1">
                <a:solidFill>
                  <a:srgbClr val="6600CC"/>
                </a:solidFill>
                <a:ea typeface="楷体_GB2312" pitchFamily="49" charset="-122"/>
              </a:rPr>
              <a:t>其中：</a:t>
            </a:r>
            <a:r>
              <a:rPr lang="en-US" altLang="zh-CN" sz="3200" b="1">
                <a:solidFill>
                  <a:srgbClr val="A50021"/>
                </a:solidFill>
                <a:ea typeface="楷体_GB2312" pitchFamily="49" charset="-122"/>
              </a:rPr>
              <a:t>H</a:t>
            </a:r>
            <a:r>
              <a:rPr lang="en-US" altLang="zh-CN" sz="3200" b="1" baseline="-25000">
                <a:solidFill>
                  <a:srgbClr val="A50021"/>
                </a:solidFill>
                <a:ea typeface="楷体_GB2312" pitchFamily="49" charset="-122"/>
              </a:rPr>
              <a:t>0</a:t>
            </a:r>
            <a:r>
              <a:rPr lang="en-US" altLang="zh-CN" sz="3200" b="1">
                <a:solidFill>
                  <a:srgbClr val="A50021"/>
                </a:solidFill>
                <a:ea typeface="楷体_GB2312" pitchFamily="49" charset="-122"/>
              </a:rPr>
              <a:t> = H(key) </a:t>
            </a:r>
          </a:p>
          <a:p>
            <a:pPr>
              <a:lnSpc>
                <a:spcPct val="140000"/>
              </a:lnSpc>
            </a:pPr>
            <a:r>
              <a:rPr lang="en-US" altLang="zh-CN" sz="3200" b="1">
                <a:solidFill>
                  <a:srgbClr val="A50021"/>
                </a:solidFill>
                <a:ea typeface="楷体_GB2312" pitchFamily="49" charset="-122"/>
              </a:rPr>
              <a:t>       H</a:t>
            </a:r>
            <a:r>
              <a:rPr lang="en-US" altLang="zh-CN" sz="3200" b="1" baseline="-25000">
                <a:solidFill>
                  <a:srgbClr val="A50021"/>
                </a:solidFill>
                <a:ea typeface="楷体_GB2312" pitchFamily="49" charset="-122"/>
              </a:rPr>
              <a:t>i</a:t>
            </a:r>
            <a:r>
              <a:rPr lang="en-US" altLang="zh-CN" sz="3200" b="1">
                <a:solidFill>
                  <a:srgbClr val="A50021"/>
                </a:solidFill>
                <a:ea typeface="楷体_GB2312" pitchFamily="49" charset="-122"/>
              </a:rPr>
              <a:t> = ( H(key) +</a:t>
            </a:r>
            <a:r>
              <a:rPr lang="en-US" altLang="zh-CN" sz="4000" b="1">
                <a:solidFill>
                  <a:srgbClr val="A50021"/>
                </a:solidFill>
                <a:ea typeface="楷体_GB2312" pitchFamily="49" charset="-122"/>
              </a:rPr>
              <a:t> </a:t>
            </a:r>
            <a:r>
              <a:rPr lang="en-US" altLang="zh-CN" sz="4000" b="1" i="1">
                <a:solidFill>
                  <a:srgbClr val="FF0000"/>
                </a:solidFill>
                <a:ea typeface="楷体_GB2312" pitchFamily="49" charset="-122"/>
              </a:rPr>
              <a:t>d</a:t>
            </a:r>
            <a:r>
              <a:rPr lang="en-US" altLang="zh-CN" sz="4000" b="1" i="1" baseline="-25000">
                <a:solidFill>
                  <a:srgbClr val="FF0000"/>
                </a:solidFill>
                <a:ea typeface="楷体_GB2312" pitchFamily="49" charset="-122"/>
              </a:rPr>
              <a:t>i</a:t>
            </a:r>
            <a:r>
              <a:rPr lang="en-US" altLang="zh-CN" sz="4000" b="1" i="1">
                <a:solidFill>
                  <a:srgbClr val="FF0000"/>
                </a:solidFill>
                <a:ea typeface="楷体_GB2312" pitchFamily="49" charset="-122"/>
              </a:rPr>
              <a:t> </a:t>
            </a:r>
            <a:r>
              <a:rPr lang="en-US" altLang="zh-CN" sz="3200" b="1">
                <a:solidFill>
                  <a:srgbClr val="A50021"/>
                </a:solidFill>
                <a:ea typeface="楷体_GB2312" pitchFamily="49" charset="-122"/>
              </a:rPr>
              <a:t>) MOD m</a:t>
            </a:r>
          </a:p>
          <a:p>
            <a:pPr>
              <a:lnSpc>
                <a:spcPct val="140000"/>
              </a:lnSpc>
            </a:pPr>
            <a:r>
              <a:rPr lang="en-US" altLang="zh-CN" sz="3200" b="1">
                <a:solidFill>
                  <a:srgbClr val="A50021"/>
                </a:solidFill>
                <a:ea typeface="楷体_GB2312" pitchFamily="49" charset="-122"/>
              </a:rPr>
              <a:t>       </a:t>
            </a:r>
            <a:r>
              <a:rPr lang="en-US" altLang="zh-CN" sz="4000" b="1" i="1">
                <a:solidFill>
                  <a:srgbClr val="FF0000"/>
                </a:solidFill>
                <a:ea typeface="楷体_GB2312" pitchFamily="49" charset="-122"/>
              </a:rPr>
              <a:t>d</a:t>
            </a:r>
            <a:r>
              <a:rPr lang="en-US" altLang="zh-CN" sz="4000" b="1" i="1" baseline="-25000">
                <a:solidFill>
                  <a:srgbClr val="FF0000"/>
                </a:solidFill>
                <a:ea typeface="楷体_GB2312" pitchFamily="49" charset="-122"/>
              </a:rPr>
              <a:t>i</a:t>
            </a: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为探测增量有三种，</a:t>
            </a:r>
            <a:r>
              <a:rPr lang="en-US" altLang="zh-CN" sz="3200" b="1" i="1">
                <a:solidFill>
                  <a:srgbClr val="FF0000"/>
                </a:solidFill>
                <a:ea typeface="楷体_GB2312" pitchFamily="49" charset="-122"/>
              </a:rPr>
              <a:t>i=1, 2, …, m-1</a:t>
            </a:r>
            <a:r>
              <a:rPr lang="en-US" altLang="zh-CN" sz="3200" b="1">
                <a:solidFill>
                  <a:srgbClr val="A50021"/>
                </a:solidFill>
                <a:ea typeface="楷体_GB2312" pitchFamily="49" charset="-122"/>
              </a:rPr>
              <a:t>                        </a:t>
            </a:r>
          </a:p>
        </p:txBody>
      </p:sp>
      <p:sp>
        <p:nvSpPr>
          <p:cNvPr id="184324" name="Rectangle 4"/>
          <p:cNvSpPr>
            <a:spLocks noGrp="1" noChangeArrowheads="1"/>
          </p:cNvSpPr>
          <p:nvPr>
            <p:ph type="title" idx="4294967295"/>
          </p:nvPr>
        </p:nvSpPr>
        <p:spPr>
          <a:xfrm>
            <a:off x="838200" y="609600"/>
            <a:ext cx="7772400" cy="838200"/>
          </a:xfrm>
        </p:spPr>
        <p:txBody>
          <a:bodyPr/>
          <a:lstStyle/>
          <a:p>
            <a:r>
              <a:rPr lang="en-US" altLang="zh-CN">
                <a:solidFill>
                  <a:srgbClr val="990000"/>
                </a:solidFill>
                <a:ea typeface="宋体" pitchFamily="2" charset="-122"/>
              </a:rPr>
              <a:t>1. </a:t>
            </a:r>
            <a:r>
              <a:rPr lang="zh-CN" altLang="en-US">
                <a:solidFill>
                  <a:srgbClr val="800000"/>
                </a:solidFill>
              </a:rPr>
              <a:t>开放定址法</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23"/>
                                        </p:tgtEl>
                                        <p:attrNameLst>
                                          <p:attrName>style.visibility</p:attrName>
                                        </p:attrNameLst>
                                      </p:cBhvr>
                                      <p:to>
                                        <p:strVal val="visible"/>
                                      </p:to>
                                    </p:set>
                                    <p:anim calcmode="lin" valueType="num">
                                      <p:cBhvr additive="base">
                                        <p:cTn id="7" dur="500" fill="hold"/>
                                        <p:tgtEl>
                                          <p:spTgt spid="184323"/>
                                        </p:tgtEl>
                                        <p:attrNameLst>
                                          <p:attrName>ppt_x</p:attrName>
                                        </p:attrNameLst>
                                      </p:cBhvr>
                                      <p:tavLst>
                                        <p:tav tm="0">
                                          <p:val>
                                            <p:strVal val="0-#ppt_w/2"/>
                                          </p:val>
                                        </p:tav>
                                        <p:tav tm="100000">
                                          <p:val>
                                            <p:strVal val="#ppt_x"/>
                                          </p:val>
                                        </p:tav>
                                      </p:tavLst>
                                    </p:anim>
                                    <p:anim calcmode="lin" valueType="num">
                                      <p:cBhvr additive="base">
                                        <p:cTn id="8" dur="500" fill="hold"/>
                                        <p:tgtEl>
                                          <p:spTgt spid="184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685800" y="1143000"/>
            <a:ext cx="7894638" cy="5092700"/>
          </a:xfrm>
          <a:prstGeom prst="rect">
            <a:avLst/>
          </a:prstGeom>
          <a:noFill/>
          <a:ln w="9525">
            <a:noFill/>
            <a:miter lim="800000"/>
            <a:headEnd/>
            <a:tailEnd/>
          </a:ln>
          <a:effectLst/>
        </p:spPr>
        <p:txBody>
          <a:bodyPr wrap="none">
            <a:spAutoFit/>
          </a:bodyPr>
          <a:lstStyle/>
          <a:p>
            <a:pPr>
              <a:lnSpc>
                <a:spcPct val="130000"/>
              </a:lnSpc>
            </a:pPr>
            <a:r>
              <a:rPr lang="en-US" altLang="zh-CN" sz="3600">
                <a:solidFill>
                  <a:srgbClr val="A50021"/>
                </a:solidFill>
                <a:ea typeface="楷体_GB2312" pitchFamily="49" charset="-122"/>
              </a:rPr>
              <a:t>(1</a:t>
            </a:r>
            <a:r>
              <a:rPr lang="en-US" altLang="zh-CN" sz="3600">
                <a:solidFill>
                  <a:srgbClr val="A50021"/>
                </a:solidFill>
              </a:rPr>
              <a:t>) </a:t>
            </a:r>
            <a:r>
              <a:rPr lang="zh-CN" altLang="en-US" sz="3600" b="1">
                <a:solidFill>
                  <a:srgbClr val="3333CC"/>
                </a:solidFill>
                <a:ea typeface="楷体_GB2312" pitchFamily="49" charset="-122"/>
              </a:rPr>
              <a:t>线性探测再散列</a:t>
            </a:r>
            <a:r>
              <a:rPr lang="zh-CN" altLang="en-US" sz="3600" b="1">
                <a:solidFill>
                  <a:srgbClr val="A50021"/>
                </a:solidFill>
                <a:ea typeface="楷体_GB2312" pitchFamily="49" charset="-122"/>
              </a:rPr>
              <a:t/>
            </a:r>
            <a:br>
              <a:rPr lang="zh-CN" altLang="en-US" sz="3600" b="1">
                <a:solidFill>
                  <a:srgbClr val="A50021"/>
                </a:solidFill>
                <a:ea typeface="楷体_GB2312" pitchFamily="49" charset="-122"/>
              </a:rPr>
            </a:br>
            <a:r>
              <a:rPr lang="zh-CN" altLang="en-US" sz="3600">
                <a:solidFill>
                  <a:srgbClr val="A50021"/>
                </a:solidFill>
                <a:ea typeface="楷体_GB2312" pitchFamily="49" charset="-122"/>
              </a:rPr>
              <a:t>      </a:t>
            </a:r>
            <a:r>
              <a:rPr lang="en-US" altLang="zh-CN" sz="3600" b="1" i="1">
                <a:solidFill>
                  <a:srgbClr val="FF0000"/>
                </a:solidFill>
                <a:ea typeface="楷体_GB2312" pitchFamily="49" charset="-122"/>
              </a:rPr>
              <a:t>d</a:t>
            </a:r>
            <a:r>
              <a:rPr lang="en-US" altLang="zh-CN" sz="3600" b="1" i="1" baseline="-25000">
                <a:solidFill>
                  <a:srgbClr val="FF0000"/>
                </a:solidFill>
                <a:ea typeface="楷体_GB2312" pitchFamily="49" charset="-122"/>
              </a:rPr>
              <a:t>i</a:t>
            </a:r>
            <a:r>
              <a:rPr lang="en-US" altLang="zh-CN" sz="3600" b="1" i="1">
                <a:solidFill>
                  <a:srgbClr val="FF0000"/>
                </a:solidFill>
                <a:ea typeface="楷体_GB2312" pitchFamily="49" charset="-122"/>
              </a:rPr>
              <a:t> = c</a:t>
            </a:r>
            <a:r>
              <a:rPr lang="en-US" altLang="zh-CN" sz="3600" b="1" i="1">
                <a:solidFill>
                  <a:srgbClr val="FF0000"/>
                </a:solidFill>
                <a:ea typeface="楷体_GB2312" pitchFamily="49" charset="-122"/>
                <a:sym typeface="Symbol" pitchFamily="18" charset="2"/>
              </a:rPr>
              <a:t></a:t>
            </a:r>
            <a:r>
              <a:rPr lang="en-US" altLang="zh-CN" sz="3600" b="1" i="1">
                <a:solidFill>
                  <a:srgbClr val="FF0000"/>
                </a:solidFill>
                <a:ea typeface="楷体_GB2312" pitchFamily="49" charset="-122"/>
              </a:rPr>
              <a:t>  i</a:t>
            </a:r>
            <a:r>
              <a:rPr lang="en-US" altLang="zh-CN" sz="3600">
                <a:solidFill>
                  <a:srgbClr val="A50021"/>
                </a:solidFill>
                <a:ea typeface="楷体_GB2312" pitchFamily="49" charset="-122"/>
              </a:rPr>
              <a:t>   </a:t>
            </a:r>
            <a:r>
              <a:rPr lang="zh-CN" altLang="en-US" sz="3600" b="1">
                <a:solidFill>
                  <a:srgbClr val="A50021"/>
                </a:solidFill>
                <a:ea typeface="楷体_GB2312" pitchFamily="49" charset="-122"/>
              </a:rPr>
              <a:t>最简单的情况</a:t>
            </a:r>
            <a:r>
              <a:rPr lang="zh-CN" altLang="en-US" sz="3600">
                <a:solidFill>
                  <a:srgbClr val="A50021"/>
                </a:solidFill>
                <a:ea typeface="楷体_GB2312" pitchFamily="49" charset="-122"/>
              </a:rPr>
              <a:t>  </a:t>
            </a:r>
            <a:r>
              <a:rPr lang="en-US" altLang="zh-CN" sz="3600" b="1" i="1">
                <a:solidFill>
                  <a:srgbClr val="A50021"/>
                </a:solidFill>
                <a:ea typeface="楷体_GB2312" pitchFamily="49" charset="-122"/>
              </a:rPr>
              <a:t>c=1</a:t>
            </a:r>
            <a:endParaRPr lang="en-US" altLang="zh-CN" sz="3600">
              <a:solidFill>
                <a:srgbClr val="A50021"/>
              </a:solidFill>
              <a:ea typeface="楷体_GB2312" pitchFamily="49" charset="-122"/>
            </a:endParaRPr>
          </a:p>
          <a:p>
            <a:pPr>
              <a:lnSpc>
                <a:spcPct val="130000"/>
              </a:lnSpc>
            </a:pPr>
            <a:r>
              <a:rPr lang="en-US" altLang="zh-CN" sz="3600">
                <a:solidFill>
                  <a:srgbClr val="A50021"/>
                </a:solidFill>
                <a:ea typeface="楷体_GB2312" pitchFamily="49" charset="-122"/>
              </a:rPr>
              <a:t>(2</a:t>
            </a:r>
            <a:r>
              <a:rPr lang="en-US" altLang="zh-CN" sz="3600">
                <a:solidFill>
                  <a:srgbClr val="A50021"/>
                </a:solidFill>
              </a:rPr>
              <a:t>) </a:t>
            </a:r>
            <a:r>
              <a:rPr lang="zh-CN" altLang="en-US" sz="3600" b="1">
                <a:solidFill>
                  <a:srgbClr val="3333CC"/>
                </a:solidFill>
                <a:ea typeface="楷体_GB2312" pitchFamily="49" charset="-122"/>
              </a:rPr>
              <a:t>平方探测再散列</a:t>
            </a:r>
            <a:r>
              <a:rPr lang="zh-CN" altLang="en-US" sz="3600" b="1">
                <a:solidFill>
                  <a:schemeClr val="accent2"/>
                </a:solidFill>
                <a:ea typeface="楷体_GB2312" pitchFamily="49" charset="-122"/>
              </a:rPr>
              <a:t/>
            </a:r>
            <a:br>
              <a:rPr lang="zh-CN" altLang="en-US" sz="3600" b="1">
                <a:solidFill>
                  <a:schemeClr val="accent2"/>
                </a:solidFill>
                <a:ea typeface="楷体_GB2312" pitchFamily="49" charset="-122"/>
              </a:rPr>
            </a:br>
            <a:r>
              <a:rPr lang="zh-CN" altLang="en-US" sz="3600">
                <a:solidFill>
                  <a:srgbClr val="A50021"/>
                </a:solidFill>
                <a:ea typeface="楷体_GB2312" pitchFamily="49" charset="-122"/>
              </a:rPr>
              <a:t>      </a:t>
            </a:r>
            <a:r>
              <a:rPr lang="en-US" altLang="zh-CN" sz="3600" b="1" i="1">
                <a:solidFill>
                  <a:srgbClr val="FF0000"/>
                </a:solidFill>
                <a:ea typeface="楷体_GB2312" pitchFamily="49" charset="-122"/>
              </a:rPr>
              <a:t>d</a:t>
            </a:r>
            <a:r>
              <a:rPr lang="en-US" altLang="zh-CN" sz="3600" b="1" i="1" baseline="-25000">
                <a:solidFill>
                  <a:srgbClr val="FF0000"/>
                </a:solidFill>
                <a:ea typeface="楷体_GB2312" pitchFamily="49" charset="-122"/>
              </a:rPr>
              <a:t>i</a:t>
            </a:r>
            <a:r>
              <a:rPr lang="en-US" altLang="zh-CN" sz="3600" b="1" i="1">
                <a:solidFill>
                  <a:srgbClr val="FF0000"/>
                </a:solidFill>
                <a:ea typeface="楷体_GB2312" pitchFamily="49" charset="-122"/>
              </a:rPr>
              <a:t> = 1</a:t>
            </a:r>
            <a:r>
              <a:rPr lang="en-US" altLang="zh-CN" sz="3600" b="1" i="1" baseline="30000">
                <a:solidFill>
                  <a:srgbClr val="FF0000"/>
                </a:solidFill>
                <a:ea typeface="楷体_GB2312" pitchFamily="49" charset="-122"/>
              </a:rPr>
              <a:t>2</a:t>
            </a:r>
            <a:r>
              <a:rPr lang="en-US" altLang="zh-CN" sz="3600" b="1" i="1">
                <a:solidFill>
                  <a:srgbClr val="FF0000"/>
                </a:solidFill>
                <a:ea typeface="楷体_GB2312" pitchFamily="49" charset="-122"/>
              </a:rPr>
              <a:t>, -1</a:t>
            </a:r>
            <a:r>
              <a:rPr lang="en-US" altLang="zh-CN" sz="3600" b="1" i="1" baseline="30000">
                <a:solidFill>
                  <a:srgbClr val="FF0000"/>
                </a:solidFill>
                <a:ea typeface="楷体_GB2312" pitchFamily="49" charset="-122"/>
              </a:rPr>
              <a:t>2</a:t>
            </a:r>
            <a:r>
              <a:rPr lang="en-US" altLang="zh-CN" sz="3600" b="1" i="1">
                <a:solidFill>
                  <a:srgbClr val="FF0000"/>
                </a:solidFill>
                <a:ea typeface="楷体_GB2312" pitchFamily="49" charset="-122"/>
              </a:rPr>
              <a:t>, 2</a:t>
            </a:r>
            <a:r>
              <a:rPr lang="en-US" altLang="zh-CN" sz="3600" b="1" i="1" baseline="30000">
                <a:solidFill>
                  <a:srgbClr val="FF0000"/>
                </a:solidFill>
                <a:ea typeface="楷体_GB2312" pitchFamily="49" charset="-122"/>
              </a:rPr>
              <a:t>2</a:t>
            </a:r>
            <a:r>
              <a:rPr lang="en-US" altLang="zh-CN" sz="3600" b="1" i="1">
                <a:solidFill>
                  <a:srgbClr val="FF0000"/>
                </a:solidFill>
                <a:ea typeface="楷体_GB2312" pitchFamily="49" charset="-122"/>
              </a:rPr>
              <a:t>, -2</a:t>
            </a:r>
            <a:r>
              <a:rPr lang="en-US" altLang="zh-CN" sz="3600" b="1" i="1" baseline="30000">
                <a:solidFill>
                  <a:srgbClr val="FF0000"/>
                </a:solidFill>
                <a:ea typeface="楷体_GB2312" pitchFamily="49" charset="-122"/>
              </a:rPr>
              <a:t>2</a:t>
            </a:r>
            <a:r>
              <a:rPr lang="en-US" altLang="zh-CN" sz="3600" b="1" i="1">
                <a:solidFill>
                  <a:srgbClr val="FF0000"/>
                </a:solidFill>
                <a:ea typeface="楷体_GB2312" pitchFamily="49" charset="-122"/>
              </a:rPr>
              <a:t>, </a:t>
            </a:r>
            <a:r>
              <a:rPr lang="en-US" altLang="zh-CN" sz="3600" b="1" i="1">
                <a:solidFill>
                  <a:srgbClr val="FF0000"/>
                </a:solidFill>
                <a:latin typeface="Times New Roman"/>
                <a:ea typeface="楷体_GB2312" pitchFamily="49" charset="-122"/>
              </a:rPr>
              <a:t>…</a:t>
            </a:r>
            <a:r>
              <a:rPr lang="en-US" altLang="zh-CN" sz="3600" b="1" i="1">
                <a:solidFill>
                  <a:srgbClr val="FF0000"/>
                </a:solidFill>
                <a:latin typeface="楷体_GB2312" pitchFamily="49" charset="-122"/>
                <a:ea typeface="楷体_GB2312" pitchFamily="49" charset="-122"/>
              </a:rPr>
              <a:t>,</a:t>
            </a:r>
            <a:endParaRPr lang="en-US" altLang="zh-CN" sz="3600">
              <a:solidFill>
                <a:srgbClr val="A50021"/>
              </a:solidFill>
              <a:latin typeface="楷体_GB2312" pitchFamily="49" charset="-122"/>
              <a:ea typeface="楷体_GB2312" pitchFamily="49" charset="-122"/>
            </a:endParaRPr>
          </a:p>
          <a:p>
            <a:pPr>
              <a:lnSpc>
                <a:spcPct val="130000"/>
              </a:lnSpc>
            </a:pPr>
            <a:r>
              <a:rPr lang="en-US" altLang="zh-CN" sz="3600">
                <a:solidFill>
                  <a:srgbClr val="A50021"/>
                </a:solidFill>
                <a:ea typeface="楷体_GB2312" pitchFamily="49" charset="-122"/>
              </a:rPr>
              <a:t>(3</a:t>
            </a:r>
            <a:r>
              <a:rPr lang="en-US" altLang="zh-CN" sz="3600">
                <a:solidFill>
                  <a:srgbClr val="A50021"/>
                </a:solidFill>
              </a:rPr>
              <a:t>) </a:t>
            </a:r>
            <a:r>
              <a:rPr lang="zh-CN" altLang="en-US" sz="3600" b="1">
                <a:solidFill>
                  <a:srgbClr val="3333CC"/>
                </a:solidFill>
                <a:ea typeface="楷体_GB2312" pitchFamily="49" charset="-122"/>
              </a:rPr>
              <a:t>随机探测再散列</a:t>
            </a:r>
            <a:r>
              <a:rPr lang="zh-CN" altLang="en-US" sz="3600" b="1">
                <a:solidFill>
                  <a:srgbClr val="A50021"/>
                </a:solidFill>
                <a:ea typeface="楷体_GB2312" pitchFamily="49" charset="-122"/>
              </a:rPr>
              <a:t/>
            </a:r>
            <a:br>
              <a:rPr lang="zh-CN" altLang="en-US" sz="3600" b="1">
                <a:solidFill>
                  <a:srgbClr val="A50021"/>
                </a:solidFill>
                <a:ea typeface="楷体_GB2312" pitchFamily="49" charset="-122"/>
              </a:rPr>
            </a:br>
            <a:r>
              <a:rPr lang="zh-CN" altLang="en-US" sz="3600">
                <a:solidFill>
                  <a:srgbClr val="A50021"/>
                </a:solidFill>
                <a:ea typeface="楷体_GB2312" pitchFamily="49" charset="-122"/>
              </a:rPr>
              <a:t>      </a:t>
            </a:r>
            <a:r>
              <a:rPr lang="en-US" altLang="zh-CN" sz="3600" b="1" i="1">
                <a:solidFill>
                  <a:srgbClr val="FF0000"/>
                </a:solidFill>
                <a:ea typeface="楷体_GB2312" pitchFamily="49" charset="-122"/>
              </a:rPr>
              <a:t>d</a:t>
            </a:r>
            <a:r>
              <a:rPr lang="en-US" altLang="zh-CN" sz="3600" b="1" i="1" baseline="-25000">
                <a:solidFill>
                  <a:srgbClr val="FF0000"/>
                </a:solidFill>
                <a:ea typeface="楷体_GB2312" pitchFamily="49" charset="-122"/>
              </a:rPr>
              <a:t>i</a:t>
            </a:r>
            <a:r>
              <a:rPr lang="en-US" altLang="zh-CN" sz="3600" b="1" i="1">
                <a:solidFill>
                  <a:srgbClr val="FF0000"/>
                </a:solidFill>
                <a:ea typeface="楷体_GB2312" pitchFamily="49" charset="-122"/>
              </a:rPr>
              <a:t> </a:t>
            </a:r>
            <a:r>
              <a:rPr lang="zh-CN" altLang="en-US" sz="3600">
                <a:solidFill>
                  <a:srgbClr val="FF0000"/>
                </a:solidFill>
                <a:ea typeface="楷体_GB2312" pitchFamily="49" charset="-122"/>
              </a:rPr>
              <a:t>是一组</a:t>
            </a:r>
            <a:r>
              <a:rPr lang="zh-CN" altLang="en-US" sz="3600" b="1">
                <a:solidFill>
                  <a:srgbClr val="FF0000"/>
                </a:solidFill>
                <a:ea typeface="楷体_GB2312" pitchFamily="49" charset="-122"/>
              </a:rPr>
              <a:t>伪随机数列</a:t>
            </a:r>
            <a:r>
              <a:rPr lang="zh-CN" altLang="en-US" sz="3600">
                <a:solidFill>
                  <a:srgbClr val="A50021"/>
                </a:solidFill>
                <a:ea typeface="楷体_GB2312" pitchFamily="49" charset="-122"/>
              </a:rPr>
              <a:t>   或者</a:t>
            </a:r>
          </a:p>
          <a:p>
            <a:pPr>
              <a:lnSpc>
                <a:spcPct val="130000"/>
              </a:lnSpc>
            </a:pPr>
            <a:r>
              <a:rPr lang="zh-CN" altLang="en-US" sz="3600">
                <a:solidFill>
                  <a:srgbClr val="A50021"/>
                </a:solidFill>
                <a:ea typeface="楷体_GB2312" pitchFamily="49" charset="-122"/>
              </a:rPr>
              <a:t>     </a:t>
            </a:r>
            <a:r>
              <a:rPr lang="en-US" altLang="zh-CN" sz="3600" b="1" i="1">
                <a:solidFill>
                  <a:srgbClr val="FF0000"/>
                </a:solidFill>
                <a:ea typeface="楷体_GB2312" pitchFamily="49" charset="-122"/>
              </a:rPr>
              <a:t>d</a:t>
            </a:r>
            <a:r>
              <a:rPr lang="en-US" altLang="zh-CN" sz="3600" b="1" i="1" baseline="-25000">
                <a:solidFill>
                  <a:srgbClr val="FF0000"/>
                </a:solidFill>
                <a:ea typeface="楷体_GB2312" pitchFamily="49" charset="-122"/>
              </a:rPr>
              <a:t>i</a:t>
            </a:r>
            <a:r>
              <a:rPr lang="en-US" altLang="zh-CN" sz="3600" b="1" i="1">
                <a:solidFill>
                  <a:srgbClr val="FF0000"/>
                </a:solidFill>
                <a:ea typeface="楷体_GB2312" pitchFamily="49" charset="-122"/>
              </a:rPr>
              <a:t>=i×H</a:t>
            </a:r>
            <a:r>
              <a:rPr lang="en-US" altLang="zh-CN" sz="3600" b="1" i="1" baseline="-25000">
                <a:solidFill>
                  <a:srgbClr val="FF0000"/>
                </a:solidFill>
                <a:ea typeface="楷体_GB2312" pitchFamily="49" charset="-122"/>
              </a:rPr>
              <a:t>2</a:t>
            </a:r>
            <a:r>
              <a:rPr lang="en-US" altLang="zh-CN" sz="3600" b="1" i="1">
                <a:solidFill>
                  <a:srgbClr val="FF0000"/>
                </a:solidFill>
                <a:ea typeface="楷体_GB2312" pitchFamily="49" charset="-122"/>
              </a:rPr>
              <a:t>(key) </a:t>
            </a:r>
            <a:r>
              <a:rPr lang="en-US" altLang="zh-CN" sz="3600" b="1">
                <a:solidFill>
                  <a:srgbClr val="3333CC"/>
                </a:solidFill>
                <a:ea typeface="楷体_GB2312" pitchFamily="49" charset="-122"/>
              </a:rPr>
              <a:t>(</a:t>
            </a:r>
            <a:r>
              <a:rPr lang="zh-CN" altLang="en-US" sz="3600" b="1">
                <a:solidFill>
                  <a:srgbClr val="3333CC"/>
                </a:solidFill>
                <a:ea typeface="楷体_GB2312" pitchFamily="49" charset="-122"/>
              </a:rPr>
              <a:t>又称双散列函数探测</a:t>
            </a:r>
            <a:r>
              <a:rPr lang="en-US" altLang="zh-CN" sz="3600" b="1">
                <a:solidFill>
                  <a:srgbClr val="3333CC"/>
                </a:solidFill>
                <a:ea typeface="楷体_GB2312" pitchFamily="49" charset="-122"/>
              </a:rPr>
              <a:t>)</a:t>
            </a:r>
          </a:p>
        </p:txBody>
      </p:sp>
      <p:sp>
        <p:nvSpPr>
          <p:cNvPr id="185348" name="Rectangle 4"/>
          <p:cNvSpPr>
            <a:spLocks noGrp="1" noChangeArrowheads="1"/>
          </p:cNvSpPr>
          <p:nvPr>
            <p:ph type="title" idx="4294967295"/>
          </p:nvPr>
        </p:nvSpPr>
        <p:spPr/>
        <p:txBody>
          <a:bodyPr/>
          <a:lstStyle/>
          <a:p>
            <a:r>
              <a:rPr lang="zh-CN" altLang="en-US" sz="3600">
                <a:solidFill>
                  <a:srgbClr val="3333CC"/>
                </a:solidFill>
              </a:rPr>
              <a:t>探测增量序列</a:t>
            </a:r>
            <a:r>
              <a:rPr lang="zh-CN" altLang="en-US" sz="3600" b="0">
                <a:solidFill>
                  <a:schemeClr val="accent2"/>
                </a:solidFill>
              </a:rPr>
              <a:t> </a:t>
            </a:r>
            <a:r>
              <a:rPr lang="en-US" altLang="zh-CN" sz="3600" i="1">
                <a:solidFill>
                  <a:srgbClr val="FF3300"/>
                </a:solidFill>
              </a:rPr>
              <a:t>d</a:t>
            </a:r>
            <a:r>
              <a:rPr lang="en-US" altLang="zh-CN" sz="3600" i="1" baseline="-25000">
                <a:solidFill>
                  <a:srgbClr val="FF3300"/>
                </a:solidFill>
              </a:rPr>
              <a:t>i</a:t>
            </a:r>
            <a:r>
              <a:rPr lang="en-US" altLang="zh-CN" sz="3600" b="0" baseline="-25000">
                <a:solidFill>
                  <a:srgbClr val="FF3300"/>
                </a:solidFill>
              </a:rPr>
              <a:t> </a:t>
            </a:r>
            <a:r>
              <a:rPr lang="en-US" altLang="zh-CN" sz="3600" b="0" baseline="-25000">
                <a:solidFill>
                  <a:schemeClr val="accent2"/>
                </a:solidFill>
              </a:rPr>
              <a:t> </a:t>
            </a:r>
            <a:r>
              <a:rPr lang="zh-CN" altLang="en-US" sz="3600">
                <a:solidFill>
                  <a:srgbClr val="3333CC"/>
                </a:solidFill>
              </a:rPr>
              <a:t>的三种取法</a:t>
            </a:r>
            <a:r>
              <a:rPr lang="zh-CN" altLang="en-US" sz="3600" b="0">
                <a:solidFill>
                  <a:srgbClr val="3333CC"/>
                </a:solidFill>
              </a:rPr>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76200" y="1406525"/>
            <a:ext cx="9220200" cy="1260475"/>
          </a:xfrm>
          <a:prstGeom prst="rect">
            <a:avLst/>
          </a:prstGeom>
          <a:noFill/>
          <a:ln w="9525">
            <a:noFill/>
            <a:miter lim="800000"/>
            <a:headEnd/>
            <a:tailEnd/>
          </a:ln>
          <a:effectLst/>
        </p:spPr>
        <p:txBody>
          <a:bodyPr>
            <a:spAutoFit/>
          </a:bodyPr>
          <a:lstStyle/>
          <a:p>
            <a:pPr marL="381000" lvl="2">
              <a:lnSpc>
                <a:spcPct val="120000"/>
              </a:lnSpc>
            </a:pPr>
            <a:r>
              <a:rPr lang="zh-CN" altLang="en-US" sz="3200" b="1">
                <a:solidFill>
                  <a:srgbClr val="A50021"/>
                </a:solidFill>
                <a:ea typeface="楷体_GB2312" pitchFamily="49" charset="-122"/>
              </a:rPr>
              <a:t>即：产生的 </a:t>
            </a:r>
            <a:r>
              <a:rPr lang="en-US" altLang="zh-CN" sz="3200" b="1">
                <a:solidFill>
                  <a:srgbClr val="A50021"/>
                </a:solidFill>
                <a:ea typeface="楷体_GB2312" pitchFamily="49" charset="-122"/>
              </a:rPr>
              <a:t>H</a:t>
            </a:r>
            <a:r>
              <a:rPr lang="en-US" altLang="zh-CN" sz="3200" b="1" baseline="-25000">
                <a:solidFill>
                  <a:srgbClr val="A50021"/>
                </a:solidFill>
                <a:ea typeface="楷体_GB2312" pitchFamily="49" charset="-122"/>
              </a:rPr>
              <a:t>i</a:t>
            </a: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均不相同</a:t>
            </a: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且</a:t>
            </a:r>
            <a:r>
              <a:rPr lang="en-US" altLang="zh-CN" sz="3200" b="1">
                <a:solidFill>
                  <a:srgbClr val="A50021"/>
                </a:solidFill>
                <a:ea typeface="楷体_GB2312" pitchFamily="49" charset="-122"/>
              </a:rPr>
              <a:t>m-1 </a:t>
            </a:r>
            <a:r>
              <a:rPr lang="zh-CN" altLang="en-US" sz="3200" b="1">
                <a:solidFill>
                  <a:srgbClr val="A50021"/>
                </a:solidFill>
                <a:ea typeface="楷体_GB2312" pitchFamily="49" charset="-122"/>
              </a:rPr>
              <a:t>个</a:t>
            </a:r>
            <a:r>
              <a:rPr lang="en-US" altLang="zh-CN" sz="3200" b="1">
                <a:solidFill>
                  <a:srgbClr val="A50021"/>
                </a:solidFill>
                <a:ea typeface="楷体_GB2312" pitchFamily="49" charset="-122"/>
              </a:rPr>
              <a:t>H</a:t>
            </a:r>
            <a:r>
              <a:rPr lang="en-US" altLang="zh-CN" sz="3200" b="1" baseline="-25000">
                <a:solidFill>
                  <a:srgbClr val="A50021"/>
                </a:solidFill>
                <a:ea typeface="楷体_GB2312" pitchFamily="49" charset="-122"/>
              </a:rPr>
              <a:t>i </a:t>
            </a:r>
            <a:r>
              <a:rPr lang="zh-CN" altLang="en-US" sz="3200" b="1">
                <a:solidFill>
                  <a:srgbClr val="A50021"/>
                </a:solidFill>
                <a:ea typeface="楷体_GB2312" pitchFamily="49" charset="-122"/>
              </a:rPr>
              <a:t>值能</a:t>
            </a:r>
            <a:r>
              <a:rPr lang="zh-CN" altLang="en-US" sz="3200" b="1">
                <a:solidFill>
                  <a:srgbClr val="3333CC"/>
                </a:solidFill>
                <a:ea typeface="楷体_GB2312" pitchFamily="49" charset="-122"/>
              </a:rPr>
              <a:t>覆盖</a:t>
            </a:r>
          </a:p>
          <a:p>
            <a:pPr marL="381000" lvl="2">
              <a:lnSpc>
                <a:spcPct val="120000"/>
              </a:lnSpc>
            </a:pPr>
            <a:r>
              <a:rPr lang="zh-CN" altLang="en-US" sz="3200" b="1">
                <a:solidFill>
                  <a:schemeClr val="accent2"/>
                </a:solidFill>
                <a:ea typeface="楷体_GB2312" pitchFamily="49" charset="-122"/>
              </a:rPr>
              <a:t>         </a:t>
            </a:r>
            <a:r>
              <a:rPr lang="zh-CN" altLang="en-US" sz="3200" b="1">
                <a:solidFill>
                  <a:srgbClr val="A50021"/>
                </a:solidFill>
                <a:ea typeface="楷体_GB2312" pitchFamily="49" charset="-122"/>
              </a:rPr>
              <a:t>哈希表中所有地址。则要求：</a:t>
            </a:r>
            <a:r>
              <a:rPr lang="zh-CN" altLang="en-US" sz="3200" b="1">
                <a:solidFill>
                  <a:srgbClr val="0000FF"/>
                </a:solidFill>
                <a:latin typeface="楷体_GB2312" pitchFamily="49" charset="-122"/>
                <a:ea typeface="楷体_GB2312" pitchFamily="49" charset="-122"/>
              </a:rPr>
              <a:t>   </a:t>
            </a:r>
            <a:endParaRPr lang="zh-CN" altLang="en-US" sz="3200" b="1"/>
          </a:p>
        </p:txBody>
      </p:sp>
      <p:sp>
        <p:nvSpPr>
          <p:cNvPr id="186371" name="Text Box 3"/>
          <p:cNvSpPr txBox="1">
            <a:spLocks noChangeArrowheads="1"/>
          </p:cNvSpPr>
          <p:nvPr/>
        </p:nvSpPr>
        <p:spPr bwMode="auto">
          <a:xfrm>
            <a:off x="457200" y="695325"/>
            <a:ext cx="6208713" cy="641350"/>
          </a:xfrm>
          <a:prstGeom prst="rect">
            <a:avLst/>
          </a:prstGeom>
          <a:noFill/>
          <a:ln w="9525">
            <a:noFill/>
            <a:miter lim="800000"/>
            <a:headEnd/>
            <a:tailEnd/>
          </a:ln>
          <a:effectLst/>
        </p:spPr>
        <p:txBody>
          <a:bodyPr wrap="none">
            <a:spAutoFit/>
          </a:bodyPr>
          <a:lstStyle/>
          <a:p>
            <a:r>
              <a:rPr lang="zh-CN" altLang="en-US" sz="3600" b="1">
                <a:solidFill>
                  <a:srgbClr val="A50021"/>
                </a:solidFill>
                <a:ea typeface="楷体_GB2312" pitchFamily="49" charset="-122"/>
              </a:rPr>
              <a:t>注意：</a:t>
            </a:r>
            <a:r>
              <a:rPr lang="zh-CN" altLang="en-US" sz="3600" b="1">
                <a:solidFill>
                  <a:srgbClr val="0000FF"/>
                </a:solidFill>
                <a:ea typeface="楷体_GB2312" pitchFamily="49" charset="-122"/>
              </a:rPr>
              <a:t>增量 </a:t>
            </a:r>
            <a:r>
              <a:rPr lang="en-US" altLang="zh-CN" sz="3600" b="1" i="1">
                <a:solidFill>
                  <a:srgbClr val="FF0000"/>
                </a:solidFill>
                <a:ea typeface="楷体_GB2312" pitchFamily="49" charset="-122"/>
              </a:rPr>
              <a:t>d</a:t>
            </a:r>
            <a:r>
              <a:rPr lang="en-US" altLang="zh-CN" sz="3600" b="1" i="1" baseline="-25000">
                <a:solidFill>
                  <a:srgbClr val="FF0000"/>
                </a:solidFill>
                <a:ea typeface="楷体_GB2312" pitchFamily="49" charset="-122"/>
              </a:rPr>
              <a:t>i</a:t>
            </a:r>
            <a:r>
              <a:rPr lang="en-US" altLang="zh-CN" sz="3600" b="1" baseline="-25000">
                <a:solidFill>
                  <a:srgbClr val="FF0000"/>
                </a:solidFill>
                <a:ea typeface="楷体_GB2312" pitchFamily="49" charset="-122"/>
              </a:rPr>
              <a:t> </a:t>
            </a:r>
            <a:r>
              <a:rPr lang="zh-CN" altLang="en-US" sz="3600" b="1">
                <a:solidFill>
                  <a:srgbClr val="0000FF"/>
                </a:solidFill>
                <a:ea typeface="楷体_GB2312" pitchFamily="49" charset="-122"/>
              </a:rPr>
              <a:t>应具有“完备性”</a:t>
            </a:r>
          </a:p>
        </p:txBody>
      </p:sp>
      <p:sp>
        <p:nvSpPr>
          <p:cNvPr id="186372" name="Text Box 4"/>
          <p:cNvSpPr txBox="1">
            <a:spLocks noChangeArrowheads="1"/>
          </p:cNvSpPr>
          <p:nvPr/>
        </p:nvSpPr>
        <p:spPr bwMode="auto">
          <a:xfrm>
            <a:off x="304800" y="4068763"/>
            <a:ext cx="8012113" cy="579437"/>
          </a:xfrm>
          <a:prstGeom prst="rect">
            <a:avLst/>
          </a:prstGeom>
          <a:noFill/>
          <a:ln w="9525">
            <a:noFill/>
            <a:miter lim="800000"/>
            <a:headEnd/>
            <a:tailEnd/>
          </a:ln>
          <a:effectLst/>
        </p:spPr>
        <p:txBody>
          <a:bodyPr>
            <a:spAutoFit/>
          </a:bodyPr>
          <a:lstStyle/>
          <a:p>
            <a:r>
              <a:rPr lang="en-US" altLang="zh-CN" sz="3200" b="1">
                <a:solidFill>
                  <a:srgbClr val="0000FF"/>
                </a:solidFill>
                <a:latin typeface="楷体_GB2312" pitchFamily="49" charset="-122"/>
                <a:ea typeface="楷体_GB2312" pitchFamily="49" charset="-122"/>
              </a:rPr>
              <a:t>※</a:t>
            </a:r>
            <a:r>
              <a:rPr lang="en-US" altLang="zh-CN" sz="3200" b="1">
                <a:latin typeface="楷体_GB2312" pitchFamily="49" charset="-122"/>
                <a:ea typeface="楷体_GB2312" pitchFamily="49" charset="-122"/>
              </a:rPr>
              <a:t> </a:t>
            </a:r>
            <a:r>
              <a:rPr lang="zh-CN" altLang="en-US" sz="3200" b="1">
                <a:solidFill>
                  <a:srgbClr val="A50021"/>
                </a:solidFill>
                <a:ea typeface="楷体_GB2312" pitchFamily="49" charset="-122"/>
              </a:rPr>
              <a:t>随机探测时的 </a:t>
            </a:r>
            <a:r>
              <a:rPr lang="en-US" altLang="zh-CN" sz="3200" b="1" i="1">
                <a:solidFill>
                  <a:srgbClr val="FF0000"/>
                </a:solidFill>
                <a:ea typeface="楷体_GB2312" pitchFamily="49" charset="-122"/>
              </a:rPr>
              <a:t>m</a:t>
            </a: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和 </a:t>
            </a:r>
            <a:r>
              <a:rPr lang="en-US" altLang="zh-CN" sz="3200" b="1" i="1">
                <a:solidFill>
                  <a:srgbClr val="FF0000"/>
                </a:solidFill>
                <a:ea typeface="楷体_GB2312" pitchFamily="49" charset="-122"/>
              </a:rPr>
              <a:t>d</a:t>
            </a:r>
            <a:r>
              <a:rPr lang="en-US" altLang="zh-CN" sz="3200" b="1" i="1" baseline="-25000">
                <a:solidFill>
                  <a:srgbClr val="FF0000"/>
                </a:solidFill>
                <a:ea typeface="楷体_GB2312" pitchFamily="49" charset="-122"/>
              </a:rPr>
              <a:t>i </a:t>
            </a:r>
            <a:r>
              <a:rPr lang="zh-CN" altLang="en-US" sz="3200" b="1">
                <a:solidFill>
                  <a:srgbClr val="A50021"/>
                </a:solidFill>
                <a:ea typeface="楷体_GB2312" pitchFamily="49" charset="-122"/>
              </a:rPr>
              <a:t>应没有公因子；</a:t>
            </a:r>
          </a:p>
        </p:txBody>
      </p:sp>
      <p:sp>
        <p:nvSpPr>
          <p:cNvPr id="186373" name="Text Box 5"/>
          <p:cNvSpPr txBox="1">
            <a:spLocks noChangeArrowheads="1"/>
          </p:cNvSpPr>
          <p:nvPr/>
        </p:nvSpPr>
        <p:spPr bwMode="auto">
          <a:xfrm>
            <a:off x="304800" y="2773363"/>
            <a:ext cx="8839200" cy="1260475"/>
          </a:xfrm>
          <a:prstGeom prst="rect">
            <a:avLst/>
          </a:prstGeom>
          <a:noFill/>
          <a:ln w="9525">
            <a:noFill/>
            <a:miter lim="800000"/>
            <a:headEnd/>
            <a:tailEnd/>
          </a:ln>
          <a:effectLst/>
        </p:spPr>
        <p:txBody>
          <a:bodyPr>
            <a:spAutoFit/>
          </a:bodyPr>
          <a:lstStyle/>
          <a:p>
            <a:pPr>
              <a:lnSpc>
                <a:spcPct val="120000"/>
              </a:lnSpc>
            </a:pPr>
            <a:r>
              <a:rPr lang="en-US" altLang="zh-CN" sz="3200" b="1">
                <a:solidFill>
                  <a:srgbClr val="0000FF"/>
                </a:solidFill>
                <a:latin typeface="楷体_GB2312" pitchFamily="49" charset="-122"/>
                <a:ea typeface="楷体_GB2312" pitchFamily="49" charset="-122"/>
              </a:rPr>
              <a:t>※</a:t>
            </a:r>
            <a:r>
              <a:rPr lang="en-US" altLang="zh-CN" sz="3200" b="1">
                <a:latin typeface="楷体_GB2312" pitchFamily="49" charset="-122"/>
                <a:ea typeface="楷体_GB2312" pitchFamily="49" charset="-122"/>
              </a:rPr>
              <a:t> </a:t>
            </a:r>
            <a:r>
              <a:rPr lang="zh-CN" altLang="en-US" sz="3200" b="1">
                <a:solidFill>
                  <a:srgbClr val="A50021"/>
                </a:solidFill>
                <a:ea typeface="楷体_GB2312" pitchFamily="49" charset="-122"/>
              </a:rPr>
              <a:t>平方探测时的表长</a:t>
            </a:r>
            <a:r>
              <a:rPr lang="zh-CN" altLang="en-US" sz="3200" b="1">
                <a:solidFill>
                  <a:srgbClr val="FF0000"/>
                </a:solidFill>
                <a:ea typeface="楷体_GB2312" pitchFamily="49" charset="-122"/>
              </a:rPr>
              <a:t> </a:t>
            </a:r>
            <a:r>
              <a:rPr lang="en-US" altLang="zh-CN" sz="3200" b="1" i="1">
                <a:solidFill>
                  <a:srgbClr val="FF0000"/>
                </a:solidFill>
                <a:ea typeface="楷体_GB2312" pitchFamily="49" charset="-122"/>
              </a:rPr>
              <a:t>m</a:t>
            </a:r>
            <a:r>
              <a:rPr lang="en-US" altLang="zh-CN" sz="3200" b="1" i="1">
                <a:solidFill>
                  <a:srgbClr val="A50021"/>
                </a:solidFill>
                <a:ea typeface="楷体_GB2312" pitchFamily="49" charset="-122"/>
              </a:rPr>
              <a:t> </a:t>
            </a:r>
            <a:r>
              <a:rPr lang="zh-CN" altLang="en-US" sz="3200" b="1">
                <a:solidFill>
                  <a:srgbClr val="A50021"/>
                </a:solidFill>
                <a:ea typeface="楷体_GB2312" pitchFamily="49" charset="-122"/>
              </a:rPr>
              <a:t>应为形如 </a:t>
            </a:r>
            <a:r>
              <a:rPr lang="en-US" altLang="zh-CN" sz="3200" b="1" i="1">
                <a:solidFill>
                  <a:srgbClr val="FF0000"/>
                </a:solidFill>
                <a:ea typeface="楷体_GB2312" pitchFamily="49" charset="-122"/>
              </a:rPr>
              <a:t>4j+3</a:t>
            </a: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的素数 </a:t>
            </a:r>
          </a:p>
          <a:p>
            <a:pPr>
              <a:lnSpc>
                <a:spcPct val="120000"/>
              </a:lnSpc>
            </a:pPr>
            <a:r>
              <a:rPr lang="zh-CN" altLang="en-US" sz="3200" b="1">
                <a:solidFill>
                  <a:srgbClr val="A50021"/>
                </a:solidFill>
                <a:ea typeface="楷体_GB2312" pitchFamily="49" charset="-122"/>
              </a:rPr>
              <a:t>           （如</a:t>
            </a:r>
            <a:r>
              <a:rPr lang="en-US" altLang="zh-CN" sz="3200" b="1">
                <a:solidFill>
                  <a:srgbClr val="A50021"/>
                </a:solidFill>
                <a:ea typeface="楷体_GB2312" pitchFamily="49" charset="-122"/>
              </a:rPr>
              <a:t>: 7, 11, 19, 23, … </a:t>
            </a:r>
            <a:r>
              <a:rPr lang="zh-CN" altLang="en-US" sz="3200" b="1">
                <a:solidFill>
                  <a:srgbClr val="A50021"/>
                </a:solidFill>
                <a:ea typeface="楷体_GB2312" pitchFamily="49" charset="-122"/>
              </a:rPr>
              <a:t>等）；</a:t>
            </a:r>
            <a:endParaRPr lang="zh-CN" altLang="en-US" sz="3200" b="1"/>
          </a:p>
        </p:txBody>
      </p:sp>
      <p:sp>
        <p:nvSpPr>
          <p:cNvPr id="186374" name="Text Box 6"/>
          <p:cNvSpPr txBox="1">
            <a:spLocks noChangeArrowheads="1"/>
          </p:cNvSpPr>
          <p:nvPr/>
        </p:nvSpPr>
        <p:spPr bwMode="auto">
          <a:xfrm>
            <a:off x="304800" y="4983163"/>
            <a:ext cx="3663950" cy="579437"/>
          </a:xfrm>
          <a:prstGeom prst="rect">
            <a:avLst/>
          </a:prstGeom>
          <a:noFill/>
          <a:ln w="9525">
            <a:noFill/>
            <a:miter lim="800000"/>
            <a:headEnd/>
            <a:tailEnd/>
          </a:ln>
          <a:effectLst/>
        </p:spPr>
        <p:txBody>
          <a:bodyPr wrap="none">
            <a:spAutoFit/>
          </a:bodyPr>
          <a:lstStyle/>
          <a:p>
            <a:r>
              <a:rPr lang="en-US" altLang="zh-CN" sz="3200" b="1">
                <a:solidFill>
                  <a:srgbClr val="0000FF"/>
                </a:solidFill>
                <a:latin typeface="楷体_GB2312" pitchFamily="49" charset="-122"/>
                <a:ea typeface="楷体_GB2312" pitchFamily="49" charset="-122"/>
              </a:rPr>
              <a:t>※</a:t>
            </a:r>
            <a:r>
              <a:rPr lang="en-US" altLang="zh-CN" sz="3200" b="1">
                <a:latin typeface="楷体_GB2312" pitchFamily="49" charset="-122"/>
                <a:ea typeface="楷体_GB2312" pitchFamily="49" charset="-122"/>
              </a:rPr>
              <a:t> </a:t>
            </a:r>
            <a:r>
              <a:rPr lang="zh-CN" altLang="en-US" sz="3200" b="1">
                <a:solidFill>
                  <a:srgbClr val="A50021"/>
                </a:solidFill>
                <a:ea typeface="楷体_GB2312" pitchFamily="49" charset="-122"/>
              </a:rPr>
              <a:t>避免二次聚集。</a:t>
            </a:r>
            <a:endParaRPr lang="zh-CN" altLang="en-US" sz="3200" b="1">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86371"/>
                                        </p:tgtEl>
                                        <p:attrNameLst>
                                          <p:attrName>style.visibility</p:attrName>
                                        </p:attrNameLst>
                                      </p:cBhvr>
                                      <p:to>
                                        <p:strVal val="visible"/>
                                      </p:to>
                                    </p:set>
                                    <p:animEffect transition="in" filter="slide(fromTop)">
                                      <p:cBhvr>
                                        <p:cTn id="7" dur="500"/>
                                        <p:tgtEl>
                                          <p:spTgt spid="18637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6370"/>
                                        </p:tgtEl>
                                        <p:attrNameLst>
                                          <p:attrName>style.visibility</p:attrName>
                                        </p:attrNameLst>
                                      </p:cBhvr>
                                      <p:to>
                                        <p:strVal val="visible"/>
                                      </p:to>
                                    </p:set>
                                    <p:animEffect transition="in" filter="strips(downRight)">
                                      <p:cBhvr>
                                        <p:cTn id="12" dur="500"/>
                                        <p:tgtEl>
                                          <p:spTgt spid="1863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6373"/>
                                        </p:tgtEl>
                                        <p:attrNameLst>
                                          <p:attrName>style.visibility</p:attrName>
                                        </p:attrNameLst>
                                      </p:cBhvr>
                                      <p:to>
                                        <p:strVal val="visible"/>
                                      </p:to>
                                    </p:set>
                                    <p:animEffect transition="in" filter="wipe(left)">
                                      <p:cBhvr>
                                        <p:cTn id="17" dur="500"/>
                                        <p:tgtEl>
                                          <p:spTgt spid="1863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6372"/>
                                        </p:tgtEl>
                                        <p:attrNameLst>
                                          <p:attrName>style.visibility</p:attrName>
                                        </p:attrNameLst>
                                      </p:cBhvr>
                                      <p:to>
                                        <p:strVal val="visible"/>
                                      </p:to>
                                    </p:set>
                                    <p:animEffect transition="in" filter="wipe(left)">
                                      <p:cBhvr>
                                        <p:cTn id="22" dur="500"/>
                                        <p:tgtEl>
                                          <p:spTgt spid="1863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6374"/>
                                        </p:tgtEl>
                                        <p:attrNameLst>
                                          <p:attrName>style.visibility</p:attrName>
                                        </p:attrNameLst>
                                      </p:cBhvr>
                                      <p:to>
                                        <p:strVal val="visible"/>
                                      </p:to>
                                    </p:set>
                                    <p:animEffect transition="in" filter="wipe(left)">
                                      <p:cBhvr>
                                        <p:cTn id="27" dur="500"/>
                                        <p:tgtEl>
                                          <p:spTgt spid="186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autoUpdateAnimBg="0"/>
      <p:bldP spid="186371" grpId="0" autoUpdateAnimBg="0"/>
      <p:bldP spid="186372" grpId="0" autoUpdateAnimBg="0"/>
      <p:bldP spid="186373" grpId="0" autoUpdateAnimBg="0"/>
      <p:bldP spid="186374"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394" name="Group 2"/>
          <p:cNvGrpSpPr>
            <a:grpSpLocks/>
          </p:cNvGrpSpPr>
          <p:nvPr/>
        </p:nvGrpSpPr>
        <p:grpSpPr bwMode="auto">
          <a:xfrm>
            <a:off x="825500" y="2895600"/>
            <a:ext cx="7773988" cy="925513"/>
            <a:chOff x="520" y="1824"/>
            <a:chExt cx="4897" cy="583"/>
          </a:xfrm>
        </p:grpSpPr>
        <p:sp>
          <p:nvSpPr>
            <p:cNvPr id="187395" name="Line 3"/>
            <p:cNvSpPr>
              <a:spLocks noChangeShapeType="1"/>
            </p:cNvSpPr>
            <p:nvPr/>
          </p:nvSpPr>
          <p:spPr bwMode="auto">
            <a:xfrm>
              <a:off x="520" y="2064"/>
              <a:ext cx="4896" cy="0"/>
            </a:xfrm>
            <a:prstGeom prst="line">
              <a:avLst/>
            </a:prstGeom>
            <a:noFill/>
            <a:ln w="9525">
              <a:solidFill>
                <a:schemeClr val="tx1"/>
              </a:solidFill>
              <a:round/>
              <a:headEnd/>
              <a:tailEnd/>
            </a:ln>
            <a:effectLst/>
          </p:spPr>
          <p:txBody>
            <a:bodyPr>
              <a:spAutoFit/>
            </a:bodyPr>
            <a:lstStyle/>
            <a:p>
              <a:endParaRPr lang="zh-CN" altLang="en-US"/>
            </a:p>
          </p:txBody>
        </p:sp>
        <p:sp>
          <p:nvSpPr>
            <p:cNvPr id="187396" name="Rectangle 4"/>
            <p:cNvSpPr>
              <a:spLocks noChangeArrowheads="1"/>
            </p:cNvSpPr>
            <p:nvPr/>
          </p:nvSpPr>
          <p:spPr bwMode="auto">
            <a:xfrm>
              <a:off x="691" y="1824"/>
              <a:ext cx="4608" cy="288"/>
            </a:xfrm>
            <a:prstGeom prst="rect">
              <a:avLst/>
            </a:prstGeom>
            <a:noFill/>
            <a:ln w="9525">
              <a:noFill/>
              <a:miter lim="800000"/>
              <a:headEnd/>
              <a:tailEnd/>
            </a:ln>
          </p:spPr>
          <p:txBody>
            <a:bodyPr wrap="none" lIns="0" tIns="0" rIns="0" bIns="0">
              <a:spAutoFit/>
            </a:bodyPr>
            <a:lstStyle/>
            <a:p>
              <a:pPr>
                <a:lnSpc>
                  <a:spcPct val="125000"/>
                </a:lnSpc>
              </a:pPr>
              <a:r>
                <a:rPr lang="en-US" altLang="zh-CN">
                  <a:solidFill>
                    <a:srgbClr val="000000"/>
                  </a:solidFill>
                  <a:ea typeface="楷体_GB2312" pitchFamily="49" charset="-122"/>
                </a:rPr>
                <a:t>0       1        2        3       4       5       6       7        8       9      10</a:t>
              </a:r>
              <a:endParaRPr lang="en-US" altLang="zh-CN">
                <a:solidFill>
                  <a:srgbClr val="A50021"/>
                </a:solidFill>
                <a:ea typeface="楷体_GB2312" pitchFamily="49" charset="-122"/>
              </a:endParaRPr>
            </a:p>
          </p:txBody>
        </p:sp>
        <p:sp>
          <p:nvSpPr>
            <p:cNvPr id="187397" name="Line 5"/>
            <p:cNvSpPr>
              <a:spLocks noChangeShapeType="1"/>
            </p:cNvSpPr>
            <p:nvPr/>
          </p:nvSpPr>
          <p:spPr bwMode="auto">
            <a:xfrm>
              <a:off x="520" y="2064"/>
              <a:ext cx="0" cy="336"/>
            </a:xfrm>
            <a:prstGeom prst="line">
              <a:avLst/>
            </a:prstGeom>
            <a:noFill/>
            <a:ln w="0">
              <a:solidFill>
                <a:srgbClr val="000000"/>
              </a:solidFill>
              <a:round/>
              <a:headEnd/>
              <a:tailEnd/>
            </a:ln>
          </p:spPr>
          <p:txBody>
            <a:bodyPr/>
            <a:lstStyle/>
            <a:p>
              <a:endParaRPr lang="zh-CN" altLang="en-US"/>
            </a:p>
          </p:txBody>
        </p:sp>
        <p:sp>
          <p:nvSpPr>
            <p:cNvPr id="187398" name="Line 6"/>
            <p:cNvSpPr>
              <a:spLocks noChangeShapeType="1"/>
            </p:cNvSpPr>
            <p:nvPr/>
          </p:nvSpPr>
          <p:spPr bwMode="auto">
            <a:xfrm>
              <a:off x="944" y="2065"/>
              <a:ext cx="1" cy="341"/>
            </a:xfrm>
            <a:prstGeom prst="line">
              <a:avLst/>
            </a:prstGeom>
            <a:noFill/>
            <a:ln w="0">
              <a:solidFill>
                <a:srgbClr val="000000"/>
              </a:solidFill>
              <a:round/>
              <a:headEnd/>
              <a:tailEnd/>
            </a:ln>
          </p:spPr>
          <p:txBody>
            <a:bodyPr/>
            <a:lstStyle/>
            <a:p>
              <a:endParaRPr lang="zh-CN" altLang="en-US"/>
            </a:p>
          </p:txBody>
        </p:sp>
        <p:sp>
          <p:nvSpPr>
            <p:cNvPr id="187399" name="Line 7"/>
            <p:cNvSpPr>
              <a:spLocks noChangeShapeType="1"/>
            </p:cNvSpPr>
            <p:nvPr/>
          </p:nvSpPr>
          <p:spPr bwMode="auto">
            <a:xfrm>
              <a:off x="1377" y="2065"/>
              <a:ext cx="1" cy="341"/>
            </a:xfrm>
            <a:prstGeom prst="line">
              <a:avLst/>
            </a:prstGeom>
            <a:noFill/>
            <a:ln w="0">
              <a:solidFill>
                <a:srgbClr val="000000"/>
              </a:solidFill>
              <a:round/>
              <a:headEnd/>
              <a:tailEnd/>
            </a:ln>
          </p:spPr>
          <p:txBody>
            <a:bodyPr/>
            <a:lstStyle/>
            <a:p>
              <a:endParaRPr lang="zh-CN" altLang="en-US"/>
            </a:p>
          </p:txBody>
        </p:sp>
        <p:sp>
          <p:nvSpPr>
            <p:cNvPr id="187400" name="Line 8"/>
            <p:cNvSpPr>
              <a:spLocks noChangeShapeType="1"/>
            </p:cNvSpPr>
            <p:nvPr/>
          </p:nvSpPr>
          <p:spPr bwMode="auto">
            <a:xfrm>
              <a:off x="1823" y="2065"/>
              <a:ext cx="1" cy="341"/>
            </a:xfrm>
            <a:prstGeom prst="line">
              <a:avLst/>
            </a:prstGeom>
            <a:noFill/>
            <a:ln w="0">
              <a:solidFill>
                <a:srgbClr val="000000"/>
              </a:solidFill>
              <a:round/>
              <a:headEnd/>
              <a:tailEnd/>
            </a:ln>
          </p:spPr>
          <p:txBody>
            <a:bodyPr/>
            <a:lstStyle/>
            <a:p>
              <a:endParaRPr lang="zh-CN" altLang="en-US"/>
            </a:p>
          </p:txBody>
        </p:sp>
        <p:sp>
          <p:nvSpPr>
            <p:cNvPr id="187401" name="Line 9"/>
            <p:cNvSpPr>
              <a:spLocks noChangeShapeType="1"/>
            </p:cNvSpPr>
            <p:nvPr/>
          </p:nvSpPr>
          <p:spPr bwMode="auto">
            <a:xfrm>
              <a:off x="2303" y="2065"/>
              <a:ext cx="1" cy="341"/>
            </a:xfrm>
            <a:prstGeom prst="line">
              <a:avLst/>
            </a:prstGeom>
            <a:noFill/>
            <a:ln w="0">
              <a:solidFill>
                <a:srgbClr val="000000"/>
              </a:solidFill>
              <a:round/>
              <a:headEnd/>
              <a:tailEnd/>
            </a:ln>
          </p:spPr>
          <p:txBody>
            <a:bodyPr/>
            <a:lstStyle/>
            <a:p>
              <a:endParaRPr lang="zh-CN" altLang="en-US"/>
            </a:p>
          </p:txBody>
        </p:sp>
        <p:sp>
          <p:nvSpPr>
            <p:cNvPr id="187402" name="Line 10"/>
            <p:cNvSpPr>
              <a:spLocks noChangeShapeType="1"/>
            </p:cNvSpPr>
            <p:nvPr/>
          </p:nvSpPr>
          <p:spPr bwMode="auto">
            <a:xfrm>
              <a:off x="2767" y="2065"/>
              <a:ext cx="1" cy="341"/>
            </a:xfrm>
            <a:prstGeom prst="line">
              <a:avLst/>
            </a:prstGeom>
            <a:noFill/>
            <a:ln w="0">
              <a:solidFill>
                <a:srgbClr val="000000"/>
              </a:solidFill>
              <a:round/>
              <a:headEnd/>
              <a:tailEnd/>
            </a:ln>
          </p:spPr>
          <p:txBody>
            <a:bodyPr/>
            <a:lstStyle/>
            <a:p>
              <a:endParaRPr lang="zh-CN" altLang="en-US"/>
            </a:p>
          </p:txBody>
        </p:sp>
        <p:sp>
          <p:nvSpPr>
            <p:cNvPr id="187403" name="Line 11"/>
            <p:cNvSpPr>
              <a:spLocks noChangeShapeType="1"/>
            </p:cNvSpPr>
            <p:nvPr/>
          </p:nvSpPr>
          <p:spPr bwMode="auto">
            <a:xfrm>
              <a:off x="3215" y="2065"/>
              <a:ext cx="0" cy="335"/>
            </a:xfrm>
            <a:prstGeom prst="line">
              <a:avLst/>
            </a:prstGeom>
            <a:noFill/>
            <a:ln w="0">
              <a:solidFill>
                <a:srgbClr val="000000"/>
              </a:solidFill>
              <a:round/>
              <a:headEnd/>
              <a:tailEnd/>
            </a:ln>
          </p:spPr>
          <p:txBody>
            <a:bodyPr/>
            <a:lstStyle/>
            <a:p>
              <a:endParaRPr lang="zh-CN" altLang="en-US"/>
            </a:p>
          </p:txBody>
        </p:sp>
        <p:sp>
          <p:nvSpPr>
            <p:cNvPr id="187404" name="Line 12"/>
            <p:cNvSpPr>
              <a:spLocks noChangeShapeType="1"/>
            </p:cNvSpPr>
            <p:nvPr/>
          </p:nvSpPr>
          <p:spPr bwMode="auto">
            <a:xfrm>
              <a:off x="3648" y="2064"/>
              <a:ext cx="0" cy="336"/>
            </a:xfrm>
            <a:prstGeom prst="line">
              <a:avLst/>
            </a:prstGeom>
            <a:noFill/>
            <a:ln w="0">
              <a:solidFill>
                <a:srgbClr val="000000"/>
              </a:solidFill>
              <a:round/>
              <a:headEnd/>
              <a:tailEnd/>
            </a:ln>
          </p:spPr>
          <p:txBody>
            <a:bodyPr/>
            <a:lstStyle/>
            <a:p>
              <a:endParaRPr lang="zh-CN" altLang="en-US"/>
            </a:p>
          </p:txBody>
        </p:sp>
        <p:sp>
          <p:nvSpPr>
            <p:cNvPr id="187405" name="Line 13"/>
            <p:cNvSpPr>
              <a:spLocks noChangeShapeType="1"/>
            </p:cNvSpPr>
            <p:nvPr/>
          </p:nvSpPr>
          <p:spPr bwMode="auto">
            <a:xfrm>
              <a:off x="4079" y="2064"/>
              <a:ext cx="0" cy="336"/>
            </a:xfrm>
            <a:prstGeom prst="line">
              <a:avLst/>
            </a:prstGeom>
            <a:noFill/>
            <a:ln w="0">
              <a:solidFill>
                <a:srgbClr val="000000"/>
              </a:solidFill>
              <a:round/>
              <a:headEnd/>
              <a:tailEnd/>
            </a:ln>
          </p:spPr>
          <p:txBody>
            <a:bodyPr/>
            <a:lstStyle/>
            <a:p>
              <a:endParaRPr lang="zh-CN" altLang="en-US"/>
            </a:p>
          </p:txBody>
        </p:sp>
        <p:sp>
          <p:nvSpPr>
            <p:cNvPr id="187406" name="Line 14"/>
            <p:cNvSpPr>
              <a:spLocks noChangeShapeType="1"/>
            </p:cNvSpPr>
            <p:nvPr/>
          </p:nvSpPr>
          <p:spPr bwMode="auto">
            <a:xfrm>
              <a:off x="4546" y="2064"/>
              <a:ext cx="0" cy="336"/>
            </a:xfrm>
            <a:prstGeom prst="line">
              <a:avLst/>
            </a:prstGeom>
            <a:noFill/>
            <a:ln w="0">
              <a:solidFill>
                <a:srgbClr val="000000"/>
              </a:solidFill>
              <a:round/>
              <a:headEnd/>
              <a:tailEnd/>
            </a:ln>
          </p:spPr>
          <p:txBody>
            <a:bodyPr/>
            <a:lstStyle/>
            <a:p>
              <a:endParaRPr lang="zh-CN" altLang="en-US"/>
            </a:p>
          </p:txBody>
        </p:sp>
        <p:sp>
          <p:nvSpPr>
            <p:cNvPr id="187407" name="Line 15"/>
            <p:cNvSpPr>
              <a:spLocks noChangeShapeType="1"/>
            </p:cNvSpPr>
            <p:nvPr/>
          </p:nvSpPr>
          <p:spPr bwMode="auto">
            <a:xfrm>
              <a:off x="4984" y="2065"/>
              <a:ext cx="1" cy="341"/>
            </a:xfrm>
            <a:prstGeom prst="line">
              <a:avLst/>
            </a:prstGeom>
            <a:noFill/>
            <a:ln w="0">
              <a:solidFill>
                <a:srgbClr val="000000"/>
              </a:solidFill>
              <a:round/>
              <a:headEnd/>
              <a:tailEnd/>
            </a:ln>
          </p:spPr>
          <p:txBody>
            <a:bodyPr/>
            <a:lstStyle/>
            <a:p>
              <a:endParaRPr lang="zh-CN" altLang="en-US"/>
            </a:p>
          </p:txBody>
        </p:sp>
        <p:sp>
          <p:nvSpPr>
            <p:cNvPr id="187408" name="Line 16"/>
            <p:cNvSpPr>
              <a:spLocks noChangeShapeType="1"/>
            </p:cNvSpPr>
            <p:nvPr/>
          </p:nvSpPr>
          <p:spPr bwMode="auto">
            <a:xfrm>
              <a:off x="5416" y="2065"/>
              <a:ext cx="1" cy="341"/>
            </a:xfrm>
            <a:prstGeom prst="line">
              <a:avLst/>
            </a:prstGeom>
            <a:noFill/>
            <a:ln w="0">
              <a:solidFill>
                <a:srgbClr val="000000"/>
              </a:solidFill>
              <a:round/>
              <a:headEnd/>
              <a:tailEnd/>
            </a:ln>
          </p:spPr>
          <p:txBody>
            <a:bodyPr/>
            <a:lstStyle/>
            <a:p>
              <a:endParaRPr lang="zh-CN" altLang="en-US"/>
            </a:p>
          </p:txBody>
        </p:sp>
        <p:sp>
          <p:nvSpPr>
            <p:cNvPr id="187409" name="Line 17"/>
            <p:cNvSpPr>
              <a:spLocks noChangeShapeType="1"/>
            </p:cNvSpPr>
            <p:nvPr/>
          </p:nvSpPr>
          <p:spPr bwMode="auto">
            <a:xfrm>
              <a:off x="520" y="2407"/>
              <a:ext cx="4896" cy="0"/>
            </a:xfrm>
            <a:prstGeom prst="line">
              <a:avLst/>
            </a:prstGeom>
            <a:noFill/>
            <a:ln w="9525">
              <a:solidFill>
                <a:schemeClr val="tx1"/>
              </a:solidFill>
              <a:round/>
              <a:headEnd/>
              <a:tailEnd/>
            </a:ln>
            <a:effectLst/>
          </p:spPr>
          <p:txBody>
            <a:bodyPr>
              <a:spAutoFit/>
            </a:bodyPr>
            <a:lstStyle/>
            <a:p>
              <a:endParaRPr lang="zh-CN" altLang="en-US"/>
            </a:p>
          </p:txBody>
        </p:sp>
      </p:grpSp>
      <p:sp>
        <p:nvSpPr>
          <p:cNvPr id="187410" name="Text Box 18"/>
          <p:cNvSpPr txBox="1">
            <a:spLocks noChangeArrowheads="1"/>
          </p:cNvSpPr>
          <p:nvPr/>
        </p:nvSpPr>
        <p:spPr bwMode="auto">
          <a:xfrm>
            <a:off x="457200" y="506413"/>
            <a:ext cx="7405688" cy="1233487"/>
          </a:xfrm>
          <a:prstGeom prst="rect">
            <a:avLst/>
          </a:prstGeom>
          <a:noFill/>
          <a:ln w="9525">
            <a:noFill/>
            <a:miter lim="800000"/>
            <a:headEnd/>
            <a:tailEnd/>
          </a:ln>
          <a:effectLst/>
        </p:spPr>
        <p:txBody>
          <a:bodyPr wrap="none">
            <a:spAutoFit/>
          </a:bodyPr>
          <a:lstStyle/>
          <a:p>
            <a:pPr>
              <a:lnSpc>
                <a:spcPct val="110000"/>
              </a:lnSpc>
            </a:pPr>
            <a:r>
              <a:rPr lang="zh-CN" altLang="en-US" sz="3200" b="1">
                <a:solidFill>
                  <a:srgbClr val="A50021"/>
                </a:solidFill>
                <a:ea typeface="楷体_GB2312" pitchFamily="49" charset="-122"/>
              </a:rPr>
              <a:t>例如哈希表长</a:t>
            </a:r>
            <a:r>
              <a:rPr lang="en-US" altLang="zh-CN" sz="3200" b="1">
                <a:solidFill>
                  <a:srgbClr val="A50021"/>
                </a:solidFill>
                <a:ea typeface="楷体_GB2312" pitchFamily="49" charset="-122"/>
              </a:rPr>
              <a:t>m=11</a:t>
            </a:r>
            <a:r>
              <a:rPr lang="zh-CN" altLang="en-US" sz="3200" b="1">
                <a:solidFill>
                  <a:srgbClr val="A50021"/>
                </a:solidFill>
                <a:ea typeface="楷体_GB2312" pitchFamily="49" charset="-122"/>
              </a:rPr>
              <a:t>，现 有关键字集合：</a:t>
            </a:r>
            <a:endParaRPr lang="zh-CN" altLang="en-US" sz="3600" b="1">
              <a:solidFill>
                <a:srgbClr val="A50021"/>
              </a:solidFill>
              <a:ea typeface="楷体_GB2312" pitchFamily="49" charset="-122"/>
            </a:endParaRPr>
          </a:p>
          <a:p>
            <a:pPr>
              <a:lnSpc>
                <a:spcPct val="110000"/>
              </a:lnSpc>
            </a:pPr>
            <a:r>
              <a:rPr lang="zh-CN" altLang="en-US" sz="3600" b="1">
                <a:solidFill>
                  <a:srgbClr val="A50021"/>
                </a:solidFill>
                <a:ea typeface="楷体_GB2312" pitchFamily="49" charset="-122"/>
              </a:rPr>
              <a:t>       </a:t>
            </a:r>
            <a:r>
              <a:rPr lang="en-US" altLang="zh-CN" sz="3600" b="1">
                <a:solidFill>
                  <a:srgbClr val="3333FF"/>
                </a:solidFill>
                <a:ea typeface="楷体_GB2312" pitchFamily="49" charset="-122"/>
              </a:rPr>
              <a:t>{ </a:t>
            </a:r>
            <a:r>
              <a:rPr lang="en-US" altLang="zh-CN" sz="3200" b="1">
                <a:solidFill>
                  <a:srgbClr val="3333FF"/>
                </a:solidFill>
                <a:ea typeface="楷体_GB2312" pitchFamily="49" charset="-122"/>
              </a:rPr>
              <a:t>19, 01, 23, 14, 55, 68, 11, 82, 36 }</a:t>
            </a:r>
          </a:p>
        </p:txBody>
      </p:sp>
      <p:sp>
        <p:nvSpPr>
          <p:cNvPr id="187411" name="Text Box 19"/>
          <p:cNvSpPr txBox="1">
            <a:spLocks noChangeArrowheads="1"/>
          </p:cNvSpPr>
          <p:nvPr/>
        </p:nvSpPr>
        <p:spPr bwMode="auto">
          <a:xfrm>
            <a:off x="304800" y="1782763"/>
            <a:ext cx="6586538" cy="579437"/>
          </a:xfrm>
          <a:prstGeom prst="rect">
            <a:avLst/>
          </a:prstGeom>
          <a:noFill/>
          <a:ln w="9525">
            <a:noFill/>
            <a:miter lim="800000"/>
            <a:headEnd/>
            <a:tailEnd/>
          </a:ln>
          <a:effectLst/>
        </p:spPr>
        <p:txBody>
          <a:bodyPr wrap="none">
            <a:spAutoFit/>
          </a:bodyPr>
          <a:lstStyle/>
          <a:p>
            <a:r>
              <a:rPr lang="zh-CN" altLang="en-US" sz="3200" b="1">
                <a:solidFill>
                  <a:srgbClr val="A50021"/>
                </a:solidFill>
                <a:ea typeface="楷体_GB2312" pitchFamily="49" charset="-122"/>
              </a:rPr>
              <a:t>设定哈希函数 </a:t>
            </a:r>
            <a:r>
              <a:rPr lang="en-US" altLang="zh-CN" sz="3200" b="1">
                <a:solidFill>
                  <a:srgbClr val="A50021"/>
                </a:solidFill>
                <a:ea typeface="楷体_GB2312" pitchFamily="49" charset="-122"/>
              </a:rPr>
              <a:t>H(key) = key MOD 11</a:t>
            </a:r>
            <a:endParaRPr lang="en-US" altLang="zh-CN" sz="3200" b="1">
              <a:ea typeface="楷体_GB2312" pitchFamily="49" charset="-122"/>
            </a:endParaRPr>
          </a:p>
        </p:txBody>
      </p:sp>
      <p:sp>
        <p:nvSpPr>
          <p:cNvPr id="187412" name="Rectangle 20"/>
          <p:cNvSpPr>
            <a:spLocks noChangeArrowheads="1"/>
          </p:cNvSpPr>
          <p:nvPr/>
        </p:nvSpPr>
        <p:spPr bwMode="auto">
          <a:xfrm>
            <a:off x="857250" y="3043238"/>
            <a:ext cx="192088" cy="274637"/>
          </a:xfrm>
          <a:prstGeom prst="rect">
            <a:avLst/>
          </a:prstGeom>
          <a:noFill/>
          <a:ln w="9525">
            <a:noFill/>
            <a:miter lim="800000"/>
            <a:headEnd/>
            <a:tailEnd/>
          </a:ln>
        </p:spPr>
        <p:txBody>
          <a:bodyPr wrap="none" lIns="0" tIns="0" rIns="0" bIns="0">
            <a:spAutoFit/>
          </a:bodyPr>
          <a:lstStyle/>
          <a:p>
            <a:pPr>
              <a:lnSpc>
                <a:spcPct val="125000"/>
              </a:lnSpc>
            </a:pPr>
            <a:r>
              <a:rPr lang="en-US" altLang="zh-CN" sz="1600">
                <a:solidFill>
                  <a:srgbClr val="000000"/>
                </a:solidFill>
                <a:ea typeface="楷体_GB2312" pitchFamily="49" charset="-122"/>
              </a:rPr>
              <a:t>  </a:t>
            </a:r>
            <a:endParaRPr lang="en-US" altLang="zh-CN">
              <a:solidFill>
                <a:srgbClr val="A50021"/>
              </a:solidFill>
              <a:ea typeface="楷体_GB2312" pitchFamily="49" charset="-122"/>
            </a:endParaRPr>
          </a:p>
        </p:txBody>
      </p:sp>
      <p:sp>
        <p:nvSpPr>
          <p:cNvPr id="187413" name="Text Box 21"/>
          <p:cNvSpPr txBox="1">
            <a:spLocks noChangeArrowheads="1"/>
          </p:cNvSpPr>
          <p:nvPr/>
        </p:nvSpPr>
        <p:spPr bwMode="auto">
          <a:xfrm>
            <a:off x="6550025" y="3271838"/>
            <a:ext cx="590550" cy="579437"/>
          </a:xfrm>
          <a:prstGeom prst="rect">
            <a:avLst/>
          </a:prstGeom>
          <a:noFill/>
          <a:ln w="9525">
            <a:noFill/>
            <a:miter lim="800000"/>
            <a:headEnd/>
            <a:tailEnd/>
          </a:ln>
          <a:effectLst/>
        </p:spPr>
        <p:txBody>
          <a:bodyPr wrap="none">
            <a:spAutoFit/>
          </a:bodyPr>
          <a:lstStyle/>
          <a:p>
            <a:r>
              <a:rPr lang="en-US" altLang="zh-CN" sz="3200" b="1">
                <a:solidFill>
                  <a:srgbClr val="A50021"/>
                </a:solidFill>
              </a:rPr>
              <a:t>19</a:t>
            </a:r>
            <a:endParaRPr lang="en-US" altLang="zh-CN" sz="3600" b="1"/>
          </a:p>
        </p:txBody>
      </p:sp>
      <p:sp>
        <p:nvSpPr>
          <p:cNvPr id="187414" name="Text Box 22"/>
          <p:cNvSpPr txBox="1">
            <a:spLocks noChangeArrowheads="1"/>
          </p:cNvSpPr>
          <p:nvPr/>
        </p:nvSpPr>
        <p:spPr bwMode="auto">
          <a:xfrm>
            <a:off x="1576388" y="3271838"/>
            <a:ext cx="590550" cy="579437"/>
          </a:xfrm>
          <a:prstGeom prst="rect">
            <a:avLst/>
          </a:prstGeom>
          <a:noFill/>
          <a:ln w="9525">
            <a:noFill/>
            <a:miter lim="800000"/>
            <a:headEnd/>
            <a:tailEnd/>
          </a:ln>
          <a:effectLst/>
        </p:spPr>
        <p:txBody>
          <a:bodyPr wrap="none">
            <a:spAutoFit/>
          </a:bodyPr>
          <a:lstStyle/>
          <a:p>
            <a:r>
              <a:rPr lang="en-US" altLang="zh-CN" sz="3200" b="1">
                <a:solidFill>
                  <a:srgbClr val="A50021"/>
                </a:solidFill>
              </a:rPr>
              <a:t>01</a:t>
            </a:r>
            <a:endParaRPr lang="en-US" altLang="zh-CN" sz="3600" b="1"/>
          </a:p>
        </p:txBody>
      </p:sp>
      <p:sp>
        <p:nvSpPr>
          <p:cNvPr id="187415" name="Text Box 23"/>
          <p:cNvSpPr txBox="1">
            <a:spLocks noChangeArrowheads="1"/>
          </p:cNvSpPr>
          <p:nvPr/>
        </p:nvSpPr>
        <p:spPr bwMode="auto">
          <a:xfrm>
            <a:off x="2273300" y="3271838"/>
            <a:ext cx="590550" cy="579437"/>
          </a:xfrm>
          <a:prstGeom prst="rect">
            <a:avLst/>
          </a:prstGeom>
          <a:noFill/>
          <a:ln w="9525">
            <a:noFill/>
            <a:miter lim="800000"/>
            <a:headEnd/>
            <a:tailEnd/>
          </a:ln>
          <a:effectLst/>
        </p:spPr>
        <p:txBody>
          <a:bodyPr wrap="none">
            <a:spAutoFit/>
          </a:bodyPr>
          <a:lstStyle/>
          <a:p>
            <a:r>
              <a:rPr lang="en-US" altLang="zh-CN" sz="3200" b="1">
                <a:solidFill>
                  <a:srgbClr val="3333FF"/>
                </a:solidFill>
              </a:rPr>
              <a:t>23</a:t>
            </a:r>
            <a:endParaRPr lang="en-US" altLang="zh-CN" sz="3600" b="1"/>
          </a:p>
        </p:txBody>
      </p:sp>
      <p:sp>
        <p:nvSpPr>
          <p:cNvPr id="187416" name="Text Box 24"/>
          <p:cNvSpPr txBox="1">
            <a:spLocks noChangeArrowheads="1"/>
          </p:cNvSpPr>
          <p:nvPr/>
        </p:nvSpPr>
        <p:spPr bwMode="auto">
          <a:xfrm>
            <a:off x="3001963" y="3271838"/>
            <a:ext cx="590550" cy="579437"/>
          </a:xfrm>
          <a:prstGeom prst="rect">
            <a:avLst/>
          </a:prstGeom>
          <a:noFill/>
          <a:ln w="9525">
            <a:noFill/>
            <a:miter lim="800000"/>
            <a:headEnd/>
            <a:tailEnd/>
          </a:ln>
          <a:effectLst/>
        </p:spPr>
        <p:txBody>
          <a:bodyPr wrap="none">
            <a:spAutoFit/>
          </a:bodyPr>
          <a:lstStyle/>
          <a:p>
            <a:r>
              <a:rPr lang="en-US" altLang="zh-CN" sz="3200" b="1">
                <a:solidFill>
                  <a:srgbClr val="A50021"/>
                </a:solidFill>
              </a:rPr>
              <a:t>14</a:t>
            </a:r>
            <a:endParaRPr lang="en-US" altLang="zh-CN" sz="3600" b="1"/>
          </a:p>
        </p:txBody>
      </p:sp>
      <p:sp>
        <p:nvSpPr>
          <p:cNvPr id="187417" name="Text Box 25"/>
          <p:cNvSpPr txBox="1">
            <a:spLocks noChangeArrowheads="1"/>
          </p:cNvSpPr>
          <p:nvPr/>
        </p:nvSpPr>
        <p:spPr bwMode="auto">
          <a:xfrm>
            <a:off x="879475" y="3271838"/>
            <a:ext cx="590550" cy="579437"/>
          </a:xfrm>
          <a:prstGeom prst="rect">
            <a:avLst/>
          </a:prstGeom>
          <a:noFill/>
          <a:ln w="9525">
            <a:noFill/>
            <a:miter lim="800000"/>
            <a:headEnd/>
            <a:tailEnd/>
          </a:ln>
          <a:effectLst/>
        </p:spPr>
        <p:txBody>
          <a:bodyPr wrap="none">
            <a:spAutoFit/>
          </a:bodyPr>
          <a:lstStyle/>
          <a:p>
            <a:r>
              <a:rPr lang="en-US" altLang="zh-CN" sz="3200" b="1">
                <a:solidFill>
                  <a:srgbClr val="A50021"/>
                </a:solidFill>
              </a:rPr>
              <a:t>55</a:t>
            </a:r>
            <a:endParaRPr lang="en-US" altLang="zh-CN" sz="3600" b="1"/>
          </a:p>
        </p:txBody>
      </p:sp>
      <p:sp>
        <p:nvSpPr>
          <p:cNvPr id="187418" name="Text Box 26"/>
          <p:cNvSpPr txBox="1">
            <a:spLocks noChangeArrowheads="1"/>
          </p:cNvSpPr>
          <p:nvPr/>
        </p:nvSpPr>
        <p:spPr bwMode="auto">
          <a:xfrm>
            <a:off x="3741738" y="3271838"/>
            <a:ext cx="590550" cy="579437"/>
          </a:xfrm>
          <a:prstGeom prst="rect">
            <a:avLst/>
          </a:prstGeom>
          <a:noFill/>
          <a:ln w="9525">
            <a:noFill/>
            <a:miter lim="800000"/>
            <a:headEnd/>
            <a:tailEnd/>
          </a:ln>
          <a:effectLst/>
        </p:spPr>
        <p:txBody>
          <a:bodyPr wrap="none">
            <a:spAutoFit/>
          </a:bodyPr>
          <a:lstStyle/>
          <a:p>
            <a:r>
              <a:rPr lang="en-US" altLang="zh-CN" sz="3200" b="1">
                <a:solidFill>
                  <a:srgbClr val="FF00FF"/>
                </a:solidFill>
              </a:rPr>
              <a:t>68</a:t>
            </a:r>
            <a:endParaRPr lang="en-US" altLang="zh-CN" sz="3600" b="1"/>
          </a:p>
        </p:txBody>
      </p:sp>
      <p:sp>
        <p:nvSpPr>
          <p:cNvPr id="187419" name="Rectangle 27"/>
          <p:cNvSpPr>
            <a:spLocks noChangeArrowheads="1"/>
          </p:cNvSpPr>
          <p:nvPr/>
        </p:nvSpPr>
        <p:spPr bwMode="auto">
          <a:xfrm>
            <a:off x="381000" y="2336800"/>
            <a:ext cx="5961063" cy="579438"/>
          </a:xfrm>
          <a:prstGeom prst="rect">
            <a:avLst/>
          </a:prstGeom>
          <a:noFill/>
          <a:ln w="9525">
            <a:noFill/>
            <a:miter lim="800000"/>
            <a:headEnd/>
            <a:tailEnd/>
          </a:ln>
          <a:effectLst/>
        </p:spPr>
        <p:txBody>
          <a:bodyPr wrap="none">
            <a:spAutoFit/>
          </a:bodyPr>
          <a:lstStyle/>
          <a:p>
            <a:r>
              <a:rPr lang="en-US" altLang="zh-CN" sz="3200" b="1">
                <a:solidFill>
                  <a:srgbClr val="3333CC"/>
                </a:solidFill>
                <a:ea typeface="楷体_GB2312" pitchFamily="49" charset="-122"/>
              </a:rPr>
              <a:t>(1)</a:t>
            </a:r>
            <a:r>
              <a:rPr lang="zh-CN" altLang="en-US" sz="3200" b="1">
                <a:solidFill>
                  <a:srgbClr val="3333CC"/>
                </a:solidFill>
                <a:ea typeface="楷体_GB2312" pitchFamily="49" charset="-122"/>
              </a:rPr>
              <a:t>采用线性探测再散列处理冲突</a:t>
            </a:r>
          </a:p>
        </p:txBody>
      </p:sp>
      <p:sp>
        <p:nvSpPr>
          <p:cNvPr id="187420" name="Text Box 28"/>
          <p:cNvSpPr txBox="1">
            <a:spLocks noChangeArrowheads="1"/>
          </p:cNvSpPr>
          <p:nvPr/>
        </p:nvSpPr>
        <p:spPr bwMode="auto">
          <a:xfrm>
            <a:off x="4449763" y="3271838"/>
            <a:ext cx="590550" cy="579437"/>
          </a:xfrm>
          <a:prstGeom prst="rect">
            <a:avLst/>
          </a:prstGeom>
          <a:noFill/>
          <a:ln w="9525">
            <a:noFill/>
            <a:miter lim="800000"/>
            <a:headEnd/>
            <a:tailEnd/>
          </a:ln>
          <a:effectLst/>
        </p:spPr>
        <p:txBody>
          <a:bodyPr wrap="none">
            <a:spAutoFit/>
          </a:bodyPr>
          <a:lstStyle/>
          <a:p>
            <a:r>
              <a:rPr lang="en-US" altLang="zh-CN" sz="3200" b="1">
                <a:solidFill>
                  <a:srgbClr val="006600"/>
                </a:solidFill>
              </a:rPr>
              <a:t>11</a:t>
            </a:r>
            <a:endParaRPr lang="en-US" altLang="zh-CN" sz="3600" b="1"/>
          </a:p>
        </p:txBody>
      </p:sp>
      <p:sp>
        <p:nvSpPr>
          <p:cNvPr id="187421" name="Text Box 29"/>
          <p:cNvSpPr txBox="1">
            <a:spLocks noChangeArrowheads="1"/>
          </p:cNvSpPr>
          <p:nvPr/>
        </p:nvSpPr>
        <p:spPr bwMode="auto">
          <a:xfrm>
            <a:off x="5157788" y="3271838"/>
            <a:ext cx="590550" cy="579437"/>
          </a:xfrm>
          <a:prstGeom prst="rect">
            <a:avLst/>
          </a:prstGeom>
          <a:noFill/>
          <a:ln w="9525">
            <a:noFill/>
            <a:miter lim="800000"/>
            <a:headEnd/>
            <a:tailEnd/>
          </a:ln>
          <a:effectLst/>
        </p:spPr>
        <p:txBody>
          <a:bodyPr wrap="none">
            <a:spAutoFit/>
          </a:bodyPr>
          <a:lstStyle/>
          <a:p>
            <a:r>
              <a:rPr lang="en-US" altLang="zh-CN" sz="3200" b="1">
                <a:solidFill>
                  <a:srgbClr val="3333FF"/>
                </a:solidFill>
              </a:rPr>
              <a:t>82</a:t>
            </a:r>
            <a:endParaRPr lang="en-US" altLang="zh-CN" sz="3600" b="1"/>
          </a:p>
        </p:txBody>
      </p:sp>
      <p:sp>
        <p:nvSpPr>
          <p:cNvPr id="187422" name="Text Box 30"/>
          <p:cNvSpPr txBox="1">
            <a:spLocks noChangeArrowheads="1"/>
          </p:cNvSpPr>
          <p:nvPr/>
        </p:nvSpPr>
        <p:spPr bwMode="auto">
          <a:xfrm>
            <a:off x="5854700" y="3271838"/>
            <a:ext cx="590550" cy="579437"/>
          </a:xfrm>
          <a:prstGeom prst="rect">
            <a:avLst/>
          </a:prstGeom>
          <a:noFill/>
          <a:ln w="9525">
            <a:noFill/>
            <a:miter lim="800000"/>
            <a:headEnd/>
            <a:tailEnd/>
          </a:ln>
          <a:effectLst/>
        </p:spPr>
        <p:txBody>
          <a:bodyPr wrap="none">
            <a:spAutoFit/>
          </a:bodyPr>
          <a:lstStyle/>
          <a:p>
            <a:r>
              <a:rPr lang="en-US" altLang="zh-CN" sz="3200" b="1">
                <a:solidFill>
                  <a:srgbClr val="FF0000"/>
                </a:solidFill>
              </a:rPr>
              <a:t>36</a:t>
            </a:r>
            <a:endParaRPr lang="en-US" altLang="zh-CN" sz="3600" b="1"/>
          </a:p>
        </p:txBody>
      </p:sp>
      <p:sp>
        <p:nvSpPr>
          <p:cNvPr id="187423" name="Text Box 31"/>
          <p:cNvSpPr txBox="1">
            <a:spLocks noChangeArrowheads="1"/>
          </p:cNvSpPr>
          <p:nvPr/>
        </p:nvSpPr>
        <p:spPr bwMode="auto">
          <a:xfrm>
            <a:off x="933450" y="3795713"/>
            <a:ext cx="6140450" cy="519112"/>
          </a:xfrm>
          <a:prstGeom prst="rect">
            <a:avLst/>
          </a:prstGeom>
          <a:noFill/>
          <a:ln w="9525">
            <a:noFill/>
            <a:miter lim="800000"/>
            <a:headEnd/>
            <a:tailEnd/>
          </a:ln>
          <a:effectLst/>
        </p:spPr>
        <p:txBody>
          <a:bodyPr wrap="none">
            <a:spAutoFit/>
          </a:bodyPr>
          <a:lstStyle/>
          <a:p>
            <a:r>
              <a:rPr lang="en-US" altLang="zh-CN" sz="2800" b="1">
                <a:solidFill>
                  <a:srgbClr val="A50021"/>
                </a:solidFill>
              </a:rPr>
              <a:t>1      1      2      1      3       6      2      5      1</a:t>
            </a:r>
            <a:endParaRPr lang="en-US" altLang="zh-CN" sz="2800" b="1"/>
          </a:p>
        </p:txBody>
      </p:sp>
      <p:grpSp>
        <p:nvGrpSpPr>
          <p:cNvPr id="187424" name="Group 32"/>
          <p:cNvGrpSpPr>
            <a:grpSpLocks/>
          </p:cNvGrpSpPr>
          <p:nvPr/>
        </p:nvGrpSpPr>
        <p:grpSpPr bwMode="auto">
          <a:xfrm>
            <a:off x="838200" y="5018088"/>
            <a:ext cx="7773988" cy="925512"/>
            <a:chOff x="520" y="1824"/>
            <a:chExt cx="4897" cy="583"/>
          </a:xfrm>
        </p:grpSpPr>
        <p:sp>
          <p:nvSpPr>
            <p:cNvPr id="187425" name="Line 33"/>
            <p:cNvSpPr>
              <a:spLocks noChangeShapeType="1"/>
            </p:cNvSpPr>
            <p:nvPr/>
          </p:nvSpPr>
          <p:spPr bwMode="auto">
            <a:xfrm>
              <a:off x="520" y="2064"/>
              <a:ext cx="4896" cy="0"/>
            </a:xfrm>
            <a:prstGeom prst="line">
              <a:avLst/>
            </a:prstGeom>
            <a:noFill/>
            <a:ln w="9525">
              <a:solidFill>
                <a:schemeClr val="tx1"/>
              </a:solidFill>
              <a:round/>
              <a:headEnd/>
              <a:tailEnd/>
            </a:ln>
            <a:effectLst/>
          </p:spPr>
          <p:txBody>
            <a:bodyPr>
              <a:spAutoFit/>
            </a:bodyPr>
            <a:lstStyle/>
            <a:p>
              <a:endParaRPr lang="zh-CN" altLang="en-US"/>
            </a:p>
          </p:txBody>
        </p:sp>
        <p:sp>
          <p:nvSpPr>
            <p:cNvPr id="187426" name="Rectangle 34"/>
            <p:cNvSpPr>
              <a:spLocks noChangeArrowheads="1"/>
            </p:cNvSpPr>
            <p:nvPr/>
          </p:nvSpPr>
          <p:spPr bwMode="auto">
            <a:xfrm>
              <a:off x="691" y="1824"/>
              <a:ext cx="4608" cy="288"/>
            </a:xfrm>
            <a:prstGeom prst="rect">
              <a:avLst/>
            </a:prstGeom>
            <a:noFill/>
            <a:ln w="9525">
              <a:noFill/>
              <a:miter lim="800000"/>
              <a:headEnd/>
              <a:tailEnd/>
            </a:ln>
          </p:spPr>
          <p:txBody>
            <a:bodyPr wrap="none" lIns="0" tIns="0" rIns="0" bIns="0">
              <a:spAutoFit/>
            </a:bodyPr>
            <a:lstStyle/>
            <a:p>
              <a:pPr>
                <a:lnSpc>
                  <a:spcPct val="125000"/>
                </a:lnSpc>
              </a:pPr>
              <a:r>
                <a:rPr lang="en-US" altLang="zh-CN">
                  <a:solidFill>
                    <a:srgbClr val="000000"/>
                  </a:solidFill>
                  <a:ea typeface="楷体_GB2312" pitchFamily="49" charset="-122"/>
                </a:rPr>
                <a:t>0       1        2        3       4       5       6       7        8       9      10</a:t>
              </a:r>
              <a:endParaRPr lang="en-US" altLang="zh-CN">
                <a:solidFill>
                  <a:srgbClr val="A50021"/>
                </a:solidFill>
                <a:ea typeface="楷体_GB2312" pitchFamily="49" charset="-122"/>
              </a:endParaRPr>
            </a:p>
          </p:txBody>
        </p:sp>
        <p:sp>
          <p:nvSpPr>
            <p:cNvPr id="187427" name="Line 35"/>
            <p:cNvSpPr>
              <a:spLocks noChangeShapeType="1"/>
            </p:cNvSpPr>
            <p:nvPr/>
          </p:nvSpPr>
          <p:spPr bwMode="auto">
            <a:xfrm>
              <a:off x="520" y="2064"/>
              <a:ext cx="0" cy="336"/>
            </a:xfrm>
            <a:prstGeom prst="line">
              <a:avLst/>
            </a:prstGeom>
            <a:noFill/>
            <a:ln w="0">
              <a:solidFill>
                <a:srgbClr val="000000"/>
              </a:solidFill>
              <a:round/>
              <a:headEnd/>
              <a:tailEnd/>
            </a:ln>
          </p:spPr>
          <p:txBody>
            <a:bodyPr/>
            <a:lstStyle/>
            <a:p>
              <a:endParaRPr lang="zh-CN" altLang="en-US"/>
            </a:p>
          </p:txBody>
        </p:sp>
        <p:sp>
          <p:nvSpPr>
            <p:cNvPr id="187428" name="Line 36"/>
            <p:cNvSpPr>
              <a:spLocks noChangeShapeType="1"/>
            </p:cNvSpPr>
            <p:nvPr/>
          </p:nvSpPr>
          <p:spPr bwMode="auto">
            <a:xfrm>
              <a:off x="944" y="2065"/>
              <a:ext cx="1" cy="341"/>
            </a:xfrm>
            <a:prstGeom prst="line">
              <a:avLst/>
            </a:prstGeom>
            <a:noFill/>
            <a:ln w="0">
              <a:solidFill>
                <a:srgbClr val="000000"/>
              </a:solidFill>
              <a:round/>
              <a:headEnd/>
              <a:tailEnd/>
            </a:ln>
          </p:spPr>
          <p:txBody>
            <a:bodyPr/>
            <a:lstStyle/>
            <a:p>
              <a:endParaRPr lang="zh-CN" altLang="en-US"/>
            </a:p>
          </p:txBody>
        </p:sp>
        <p:sp>
          <p:nvSpPr>
            <p:cNvPr id="187429" name="Line 37"/>
            <p:cNvSpPr>
              <a:spLocks noChangeShapeType="1"/>
            </p:cNvSpPr>
            <p:nvPr/>
          </p:nvSpPr>
          <p:spPr bwMode="auto">
            <a:xfrm>
              <a:off x="1377" y="2065"/>
              <a:ext cx="1" cy="341"/>
            </a:xfrm>
            <a:prstGeom prst="line">
              <a:avLst/>
            </a:prstGeom>
            <a:noFill/>
            <a:ln w="0">
              <a:solidFill>
                <a:srgbClr val="000000"/>
              </a:solidFill>
              <a:round/>
              <a:headEnd/>
              <a:tailEnd/>
            </a:ln>
          </p:spPr>
          <p:txBody>
            <a:bodyPr/>
            <a:lstStyle/>
            <a:p>
              <a:endParaRPr lang="zh-CN" altLang="en-US"/>
            </a:p>
          </p:txBody>
        </p:sp>
        <p:sp>
          <p:nvSpPr>
            <p:cNvPr id="187430" name="Line 38"/>
            <p:cNvSpPr>
              <a:spLocks noChangeShapeType="1"/>
            </p:cNvSpPr>
            <p:nvPr/>
          </p:nvSpPr>
          <p:spPr bwMode="auto">
            <a:xfrm>
              <a:off x="1823" y="2065"/>
              <a:ext cx="1" cy="341"/>
            </a:xfrm>
            <a:prstGeom prst="line">
              <a:avLst/>
            </a:prstGeom>
            <a:noFill/>
            <a:ln w="0">
              <a:solidFill>
                <a:srgbClr val="000000"/>
              </a:solidFill>
              <a:round/>
              <a:headEnd/>
              <a:tailEnd/>
            </a:ln>
          </p:spPr>
          <p:txBody>
            <a:bodyPr/>
            <a:lstStyle/>
            <a:p>
              <a:endParaRPr lang="zh-CN" altLang="en-US"/>
            </a:p>
          </p:txBody>
        </p:sp>
        <p:sp>
          <p:nvSpPr>
            <p:cNvPr id="187431" name="Line 39"/>
            <p:cNvSpPr>
              <a:spLocks noChangeShapeType="1"/>
            </p:cNvSpPr>
            <p:nvPr/>
          </p:nvSpPr>
          <p:spPr bwMode="auto">
            <a:xfrm>
              <a:off x="2303" y="2065"/>
              <a:ext cx="1" cy="341"/>
            </a:xfrm>
            <a:prstGeom prst="line">
              <a:avLst/>
            </a:prstGeom>
            <a:noFill/>
            <a:ln w="0">
              <a:solidFill>
                <a:srgbClr val="000000"/>
              </a:solidFill>
              <a:round/>
              <a:headEnd/>
              <a:tailEnd/>
            </a:ln>
          </p:spPr>
          <p:txBody>
            <a:bodyPr/>
            <a:lstStyle/>
            <a:p>
              <a:endParaRPr lang="zh-CN" altLang="en-US"/>
            </a:p>
          </p:txBody>
        </p:sp>
        <p:sp>
          <p:nvSpPr>
            <p:cNvPr id="187432" name="Line 40"/>
            <p:cNvSpPr>
              <a:spLocks noChangeShapeType="1"/>
            </p:cNvSpPr>
            <p:nvPr/>
          </p:nvSpPr>
          <p:spPr bwMode="auto">
            <a:xfrm>
              <a:off x="2767" y="2065"/>
              <a:ext cx="1" cy="341"/>
            </a:xfrm>
            <a:prstGeom prst="line">
              <a:avLst/>
            </a:prstGeom>
            <a:noFill/>
            <a:ln w="0">
              <a:solidFill>
                <a:srgbClr val="000000"/>
              </a:solidFill>
              <a:round/>
              <a:headEnd/>
              <a:tailEnd/>
            </a:ln>
          </p:spPr>
          <p:txBody>
            <a:bodyPr/>
            <a:lstStyle/>
            <a:p>
              <a:endParaRPr lang="zh-CN" altLang="en-US"/>
            </a:p>
          </p:txBody>
        </p:sp>
        <p:sp>
          <p:nvSpPr>
            <p:cNvPr id="187433" name="Line 41"/>
            <p:cNvSpPr>
              <a:spLocks noChangeShapeType="1"/>
            </p:cNvSpPr>
            <p:nvPr/>
          </p:nvSpPr>
          <p:spPr bwMode="auto">
            <a:xfrm>
              <a:off x="3215" y="2065"/>
              <a:ext cx="0" cy="335"/>
            </a:xfrm>
            <a:prstGeom prst="line">
              <a:avLst/>
            </a:prstGeom>
            <a:noFill/>
            <a:ln w="0">
              <a:solidFill>
                <a:srgbClr val="000000"/>
              </a:solidFill>
              <a:round/>
              <a:headEnd/>
              <a:tailEnd/>
            </a:ln>
          </p:spPr>
          <p:txBody>
            <a:bodyPr/>
            <a:lstStyle/>
            <a:p>
              <a:endParaRPr lang="zh-CN" altLang="en-US"/>
            </a:p>
          </p:txBody>
        </p:sp>
        <p:sp>
          <p:nvSpPr>
            <p:cNvPr id="187434" name="Line 42"/>
            <p:cNvSpPr>
              <a:spLocks noChangeShapeType="1"/>
            </p:cNvSpPr>
            <p:nvPr/>
          </p:nvSpPr>
          <p:spPr bwMode="auto">
            <a:xfrm>
              <a:off x="3648" y="2064"/>
              <a:ext cx="0" cy="336"/>
            </a:xfrm>
            <a:prstGeom prst="line">
              <a:avLst/>
            </a:prstGeom>
            <a:noFill/>
            <a:ln w="0">
              <a:solidFill>
                <a:srgbClr val="000000"/>
              </a:solidFill>
              <a:round/>
              <a:headEnd/>
              <a:tailEnd/>
            </a:ln>
          </p:spPr>
          <p:txBody>
            <a:bodyPr/>
            <a:lstStyle/>
            <a:p>
              <a:endParaRPr lang="zh-CN" altLang="en-US"/>
            </a:p>
          </p:txBody>
        </p:sp>
        <p:sp>
          <p:nvSpPr>
            <p:cNvPr id="187435" name="Line 43"/>
            <p:cNvSpPr>
              <a:spLocks noChangeShapeType="1"/>
            </p:cNvSpPr>
            <p:nvPr/>
          </p:nvSpPr>
          <p:spPr bwMode="auto">
            <a:xfrm>
              <a:off x="4079" y="2064"/>
              <a:ext cx="0" cy="336"/>
            </a:xfrm>
            <a:prstGeom prst="line">
              <a:avLst/>
            </a:prstGeom>
            <a:noFill/>
            <a:ln w="0">
              <a:solidFill>
                <a:srgbClr val="000000"/>
              </a:solidFill>
              <a:round/>
              <a:headEnd/>
              <a:tailEnd/>
            </a:ln>
          </p:spPr>
          <p:txBody>
            <a:bodyPr/>
            <a:lstStyle/>
            <a:p>
              <a:endParaRPr lang="zh-CN" altLang="en-US"/>
            </a:p>
          </p:txBody>
        </p:sp>
        <p:sp>
          <p:nvSpPr>
            <p:cNvPr id="187436" name="Line 44"/>
            <p:cNvSpPr>
              <a:spLocks noChangeShapeType="1"/>
            </p:cNvSpPr>
            <p:nvPr/>
          </p:nvSpPr>
          <p:spPr bwMode="auto">
            <a:xfrm>
              <a:off x="4546" y="2064"/>
              <a:ext cx="0" cy="336"/>
            </a:xfrm>
            <a:prstGeom prst="line">
              <a:avLst/>
            </a:prstGeom>
            <a:noFill/>
            <a:ln w="0">
              <a:solidFill>
                <a:srgbClr val="000000"/>
              </a:solidFill>
              <a:round/>
              <a:headEnd/>
              <a:tailEnd/>
            </a:ln>
          </p:spPr>
          <p:txBody>
            <a:bodyPr/>
            <a:lstStyle/>
            <a:p>
              <a:endParaRPr lang="zh-CN" altLang="en-US"/>
            </a:p>
          </p:txBody>
        </p:sp>
        <p:sp>
          <p:nvSpPr>
            <p:cNvPr id="187437" name="Line 45"/>
            <p:cNvSpPr>
              <a:spLocks noChangeShapeType="1"/>
            </p:cNvSpPr>
            <p:nvPr/>
          </p:nvSpPr>
          <p:spPr bwMode="auto">
            <a:xfrm>
              <a:off x="4984" y="2065"/>
              <a:ext cx="1" cy="341"/>
            </a:xfrm>
            <a:prstGeom prst="line">
              <a:avLst/>
            </a:prstGeom>
            <a:noFill/>
            <a:ln w="0">
              <a:solidFill>
                <a:srgbClr val="000000"/>
              </a:solidFill>
              <a:round/>
              <a:headEnd/>
              <a:tailEnd/>
            </a:ln>
          </p:spPr>
          <p:txBody>
            <a:bodyPr/>
            <a:lstStyle/>
            <a:p>
              <a:endParaRPr lang="zh-CN" altLang="en-US"/>
            </a:p>
          </p:txBody>
        </p:sp>
        <p:sp>
          <p:nvSpPr>
            <p:cNvPr id="187438" name="Line 46"/>
            <p:cNvSpPr>
              <a:spLocks noChangeShapeType="1"/>
            </p:cNvSpPr>
            <p:nvPr/>
          </p:nvSpPr>
          <p:spPr bwMode="auto">
            <a:xfrm>
              <a:off x="5416" y="2065"/>
              <a:ext cx="1" cy="341"/>
            </a:xfrm>
            <a:prstGeom prst="line">
              <a:avLst/>
            </a:prstGeom>
            <a:noFill/>
            <a:ln w="0">
              <a:solidFill>
                <a:srgbClr val="000000"/>
              </a:solidFill>
              <a:round/>
              <a:headEnd/>
              <a:tailEnd/>
            </a:ln>
          </p:spPr>
          <p:txBody>
            <a:bodyPr/>
            <a:lstStyle/>
            <a:p>
              <a:endParaRPr lang="zh-CN" altLang="en-US"/>
            </a:p>
          </p:txBody>
        </p:sp>
        <p:sp>
          <p:nvSpPr>
            <p:cNvPr id="187439" name="Line 47"/>
            <p:cNvSpPr>
              <a:spLocks noChangeShapeType="1"/>
            </p:cNvSpPr>
            <p:nvPr/>
          </p:nvSpPr>
          <p:spPr bwMode="auto">
            <a:xfrm>
              <a:off x="520" y="2407"/>
              <a:ext cx="4896" cy="0"/>
            </a:xfrm>
            <a:prstGeom prst="line">
              <a:avLst/>
            </a:prstGeom>
            <a:noFill/>
            <a:ln w="9525">
              <a:solidFill>
                <a:schemeClr val="tx1"/>
              </a:solidFill>
              <a:round/>
              <a:headEnd/>
              <a:tailEnd/>
            </a:ln>
            <a:effectLst/>
          </p:spPr>
          <p:txBody>
            <a:bodyPr>
              <a:spAutoFit/>
            </a:bodyPr>
            <a:lstStyle/>
            <a:p>
              <a:endParaRPr lang="zh-CN" altLang="en-US"/>
            </a:p>
          </p:txBody>
        </p:sp>
      </p:grpSp>
      <p:sp>
        <p:nvSpPr>
          <p:cNvPr id="187440" name="Text Box 48"/>
          <p:cNvSpPr txBox="1">
            <a:spLocks noChangeArrowheads="1"/>
          </p:cNvSpPr>
          <p:nvPr/>
        </p:nvSpPr>
        <p:spPr bwMode="auto">
          <a:xfrm>
            <a:off x="6572250" y="5413375"/>
            <a:ext cx="590550" cy="530225"/>
          </a:xfrm>
          <a:prstGeom prst="rect">
            <a:avLst/>
          </a:prstGeom>
          <a:noFill/>
          <a:ln w="9525">
            <a:noFill/>
            <a:miter lim="800000"/>
            <a:headEnd/>
            <a:tailEnd/>
          </a:ln>
          <a:effectLst/>
        </p:spPr>
        <p:txBody>
          <a:bodyPr wrap="none">
            <a:spAutoFit/>
          </a:bodyPr>
          <a:lstStyle/>
          <a:p>
            <a:pPr>
              <a:lnSpc>
                <a:spcPct val="90000"/>
              </a:lnSpc>
            </a:pPr>
            <a:r>
              <a:rPr lang="en-US" altLang="zh-CN" sz="3200" b="1">
                <a:solidFill>
                  <a:srgbClr val="A50021"/>
                </a:solidFill>
              </a:rPr>
              <a:t>19</a:t>
            </a:r>
            <a:endParaRPr lang="en-US" altLang="zh-CN" sz="3600" b="1"/>
          </a:p>
        </p:txBody>
      </p:sp>
      <p:sp>
        <p:nvSpPr>
          <p:cNvPr id="187441" name="Text Box 49"/>
          <p:cNvSpPr txBox="1">
            <a:spLocks noChangeArrowheads="1"/>
          </p:cNvSpPr>
          <p:nvPr/>
        </p:nvSpPr>
        <p:spPr bwMode="auto">
          <a:xfrm>
            <a:off x="1543050" y="5413375"/>
            <a:ext cx="590550" cy="530225"/>
          </a:xfrm>
          <a:prstGeom prst="rect">
            <a:avLst/>
          </a:prstGeom>
          <a:noFill/>
          <a:ln w="9525">
            <a:noFill/>
            <a:miter lim="800000"/>
            <a:headEnd/>
            <a:tailEnd/>
          </a:ln>
          <a:effectLst/>
        </p:spPr>
        <p:txBody>
          <a:bodyPr wrap="none">
            <a:spAutoFit/>
          </a:bodyPr>
          <a:lstStyle/>
          <a:p>
            <a:pPr>
              <a:lnSpc>
                <a:spcPct val="90000"/>
              </a:lnSpc>
            </a:pPr>
            <a:r>
              <a:rPr lang="en-US" altLang="zh-CN" sz="3200" b="1">
                <a:solidFill>
                  <a:srgbClr val="A50021"/>
                </a:solidFill>
              </a:rPr>
              <a:t>01</a:t>
            </a:r>
            <a:endParaRPr lang="en-US" altLang="zh-CN" sz="3600" b="1"/>
          </a:p>
        </p:txBody>
      </p:sp>
      <p:sp>
        <p:nvSpPr>
          <p:cNvPr id="187442" name="Text Box 50"/>
          <p:cNvSpPr txBox="1">
            <a:spLocks noChangeArrowheads="1"/>
          </p:cNvSpPr>
          <p:nvPr/>
        </p:nvSpPr>
        <p:spPr bwMode="auto">
          <a:xfrm>
            <a:off x="2251075" y="5413375"/>
            <a:ext cx="590550" cy="530225"/>
          </a:xfrm>
          <a:prstGeom prst="rect">
            <a:avLst/>
          </a:prstGeom>
          <a:noFill/>
          <a:ln w="9525">
            <a:noFill/>
            <a:miter lim="800000"/>
            <a:headEnd/>
            <a:tailEnd/>
          </a:ln>
          <a:effectLst/>
        </p:spPr>
        <p:txBody>
          <a:bodyPr wrap="none">
            <a:spAutoFit/>
          </a:bodyPr>
          <a:lstStyle/>
          <a:p>
            <a:pPr>
              <a:lnSpc>
                <a:spcPct val="90000"/>
              </a:lnSpc>
            </a:pPr>
            <a:r>
              <a:rPr lang="en-US" altLang="zh-CN" sz="3200" b="1">
                <a:solidFill>
                  <a:srgbClr val="3333FF"/>
                </a:solidFill>
              </a:rPr>
              <a:t>23</a:t>
            </a:r>
            <a:endParaRPr lang="en-US" altLang="zh-CN" sz="3600" b="1">
              <a:solidFill>
                <a:srgbClr val="3333FF"/>
              </a:solidFill>
            </a:endParaRPr>
          </a:p>
        </p:txBody>
      </p:sp>
      <p:sp>
        <p:nvSpPr>
          <p:cNvPr id="187443" name="Text Box 51"/>
          <p:cNvSpPr txBox="1">
            <a:spLocks noChangeArrowheads="1"/>
          </p:cNvSpPr>
          <p:nvPr/>
        </p:nvSpPr>
        <p:spPr bwMode="auto">
          <a:xfrm>
            <a:off x="2979738" y="5413375"/>
            <a:ext cx="590550" cy="530225"/>
          </a:xfrm>
          <a:prstGeom prst="rect">
            <a:avLst/>
          </a:prstGeom>
          <a:noFill/>
          <a:ln w="9525">
            <a:noFill/>
            <a:miter lim="800000"/>
            <a:headEnd/>
            <a:tailEnd/>
          </a:ln>
          <a:effectLst/>
        </p:spPr>
        <p:txBody>
          <a:bodyPr wrap="none">
            <a:spAutoFit/>
          </a:bodyPr>
          <a:lstStyle/>
          <a:p>
            <a:pPr>
              <a:lnSpc>
                <a:spcPct val="90000"/>
              </a:lnSpc>
            </a:pPr>
            <a:r>
              <a:rPr lang="en-US" altLang="zh-CN" sz="3200" b="1">
                <a:solidFill>
                  <a:srgbClr val="A50021"/>
                </a:solidFill>
              </a:rPr>
              <a:t>14</a:t>
            </a:r>
            <a:endParaRPr lang="en-US" altLang="zh-CN" sz="3600" b="1"/>
          </a:p>
        </p:txBody>
      </p:sp>
      <p:sp>
        <p:nvSpPr>
          <p:cNvPr id="187444" name="Text Box 52"/>
          <p:cNvSpPr txBox="1">
            <a:spLocks noChangeArrowheads="1"/>
          </p:cNvSpPr>
          <p:nvPr/>
        </p:nvSpPr>
        <p:spPr bwMode="auto">
          <a:xfrm>
            <a:off x="5181600" y="5413375"/>
            <a:ext cx="590550" cy="530225"/>
          </a:xfrm>
          <a:prstGeom prst="rect">
            <a:avLst/>
          </a:prstGeom>
          <a:noFill/>
          <a:ln w="9525">
            <a:noFill/>
            <a:miter lim="800000"/>
            <a:headEnd/>
            <a:tailEnd/>
          </a:ln>
          <a:effectLst/>
        </p:spPr>
        <p:txBody>
          <a:bodyPr wrap="none">
            <a:spAutoFit/>
          </a:bodyPr>
          <a:lstStyle/>
          <a:p>
            <a:pPr>
              <a:lnSpc>
                <a:spcPct val="90000"/>
              </a:lnSpc>
            </a:pPr>
            <a:r>
              <a:rPr lang="en-US" altLang="zh-CN" sz="3200" b="1">
                <a:solidFill>
                  <a:srgbClr val="96C939"/>
                </a:solidFill>
              </a:rPr>
              <a:t>68</a:t>
            </a:r>
            <a:endParaRPr lang="en-US" altLang="zh-CN" sz="3600" b="1">
              <a:solidFill>
                <a:srgbClr val="96C939"/>
              </a:solidFill>
            </a:endParaRPr>
          </a:p>
        </p:txBody>
      </p:sp>
      <p:sp>
        <p:nvSpPr>
          <p:cNvPr id="187445" name="Rectangle 53"/>
          <p:cNvSpPr>
            <a:spLocks noChangeArrowheads="1"/>
          </p:cNvSpPr>
          <p:nvPr/>
        </p:nvSpPr>
        <p:spPr bwMode="auto">
          <a:xfrm>
            <a:off x="381000" y="4370388"/>
            <a:ext cx="5961063" cy="579437"/>
          </a:xfrm>
          <a:prstGeom prst="rect">
            <a:avLst/>
          </a:prstGeom>
          <a:noFill/>
          <a:ln w="9525">
            <a:noFill/>
            <a:miter lim="800000"/>
            <a:headEnd/>
            <a:tailEnd/>
          </a:ln>
          <a:effectLst/>
        </p:spPr>
        <p:txBody>
          <a:bodyPr wrap="none">
            <a:spAutoFit/>
          </a:bodyPr>
          <a:lstStyle/>
          <a:p>
            <a:r>
              <a:rPr lang="en-US" altLang="zh-CN" sz="3200" b="1">
                <a:solidFill>
                  <a:srgbClr val="3333CC"/>
                </a:solidFill>
                <a:ea typeface="楷体_GB2312" pitchFamily="49" charset="-122"/>
              </a:rPr>
              <a:t>(2)</a:t>
            </a:r>
            <a:r>
              <a:rPr lang="zh-CN" altLang="en-US" sz="3200" b="1">
                <a:solidFill>
                  <a:srgbClr val="3333CC"/>
                </a:solidFill>
                <a:ea typeface="楷体_GB2312" pitchFamily="49" charset="-122"/>
              </a:rPr>
              <a:t>采用二次探测再散列处理冲突</a:t>
            </a:r>
          </a:p>
        </p:txBody>
      </p:sp>
      <p:sp>
        <p:nvSpPr>
          <p:cNvPr id="187446" name="Text Box 54"/>
          <p:cNvSpPr txBox="1">
            <a:spLocks noChangeArrowheads="1"/>
          </p:cNvSpPr>
          <p:nvPr/>
        </p:nvSpPr>
        <p:spPr bwMode="auto">
          <a:xfrm>
            <a:off x="857250" y="5413375"/>
            <a:ext cx="590550" cy="530225"/>
          </a:xfrm>
          <a:prstGeom prst="rect">
            <a:avLst/>
          </a:prstGeom>
          <a:noFill/>
          <a:ln w="9525">
            <a:noFill/>
            <a:miter lim="800000"/>
            <a:headEnd/>
            <a:tailEnd/>
          </a:ln>
          <a:effectLst/>
        </p:spPr>
        <p:txBody>
          <a:bodyPr wrap="none">
            <a:spAutoFit/>
          </a:bodyPr>
          <a:lstStyle/>
          <a:p>
            <a:pPr>
              <a:lnSpc>
                <a:spcPct val="90000"/>
              </a:lnSpc>
            </a:pPr>
            <a:r>
              <a:rPr lang="en-US" altLang="zh-CN" sz="3200" b="1">
                <a:solidFill>
                  <a:srgbClr val="A50021"/>
                </a:solidFill>
              </a:rPr>
              <a:t>55</a:t>
            </a:r>
            <a:endParaRPr lang="en-US" altLang="zh-CN" sz="3600" b="1"/>
          </a:p>
        </p:txBody>
      </p:sp>
      <p:sp>
        <p:nvSpPr>
          <p:cNvPr id="187447" name="Text Box 55"/>
          <p:cNvSpPr txBox="1">
            <a:spLocks noChangeArrowheads="1"/>
          </p:cNvSpPr>
          <p:nvPr/>
        </p:nvSpPr>
        <p:spPr bwMode="auto">
          <a:xfrm>
            <a:off x="8001000" y="5413375"/>
            <a:ext cx="590550" cy="530225"/>
          </a:xfrm>
          <a:prstGeom prst="rect">
            <a:avLst/>
          </a:prstGeom>
          <a:noFill/>
          <a:ln w="9525">
            <a:noFill/>
            <a:miter lim="800000"/>
            <a:headEnd/>
            <a:tailEnd/>
          </a:ln>
          <a:effectLst/>
        </p:spPr>
        <p:txBody>
          <a:bodyPr wrap="none">
            <a:spAutoFit/>
          </a:bodyPr>
          <a:lstStyle/>
          <a:p>
            <a:pPr>
              <a:lnSpc>
                <a:spcPct val="90000"/>
              </a:lnSpc>
            </a:pPr>
            <a:r>
              <a:rPr lang="en-US" altLang="zh-CN" sz="3200" b="1">
                <a:solidFill>
                  <a:srgbClr val="006600"/>
                </a:solidFill>
              </a:rPr>
              <a:t>11</a:t>
            </a:r>
            <a:endParaRPr lang="en-US" altLang="zh-CN" sz="3600" b="1"/>
          </a:p>
        </p:txBody>
      </p:sp>
      <p:sp>
        <p:nvSpPr>
          <p:cNvPr id="187448" name="Text Box 56"/>
          <p:cNvSpPr txBox="1">
            <a:spLocks noChangeArrowheads="1"/>
          </p:cNvSpPr>
          <p:nvPr/>
        </p:nvSpPr>
        <p:spPr bwMode="auto">
          <a:xfrm>
            <a:off x="4495800" y="5413375"/>
            <a:ext cx="590550" cy="530225"/>
          </a:xfrm>
          <a:prstGeom prst="rect">
            <a:avLst/>
          </a:prstGeom>
          <a:noFill/>
          <a:ln w="9525">
            <a:noFill/>
            <a:miter lim="800000"/>
            <a:headEnd/>
            <a:tailEnd/>
          </a:ln>
          <a:effectLst/>
        </p:spPr>
        <p:txBody>
          <a:bodyPr wrap="none">
            <a:spAutoFit/>
          </a:bodyPr>
          <a:lstStyle/>
          <a:p>
            <a:pPr>
              <a:lnSpc>
                <a:spcPct val="90000"/>
              </a:lnSpc>
            </a:pPr>
            <a:r>
              <a:rPr lang="en-US" altLang="zh-CN" sz="3200" b="1">
                <a:solidFill>
                  <a:srgbClr val="A50021"/>
                </a:solidFill>
              </a:rPr>
              <a:t>82</a:t>
            </a:r>
            <a:endParaRPr lang="en-US" altLang="zh-CN" sz="3600" b="1"/>
          </a:p>
        </p:txBody>
      </p:sp>
      <p:sp>
        <p:nvSpPr>
          <p:cNvPr id="187449" name="Text Box 57"/>
          <p:cNvSpPr txBox="1">
            <a:spLocks noChangeArrowheads="1"/>
          </p:cNvSpPr>
          <p:nvPr/>
        </p:nvSpPr>
        <p:spPr bwMode="auto">
          <a:xfrm>
            <a:off x="3752850" y="5413375"/>
            <a:ext cx="590550" cy="530225"/>
          </a:xfrm>
          <a:prstGeom prst="rect">
            <a:avLst/>
          </a:prstGeom>
          <a:noFill/>
          <a:ln w="9525">
            <a:noFill/>
            <a:miter lim="800000"/>
            <a:headEnd/>
            <a:tailEnd/>
          </a:ln>
          <a:effectLst/>
        </p:spPr>
        <p:txBody>
          <a:bodyPr wrap="none">
            <a:spAutoFit/>
          </a:bodyPr>
          <a:lstStyle/>
          <a:p>
            <a:pPr>
              <a:lnSpc>
                <a:spcPct val="90000"/>
              </a:lnSpc>
            </a:pPr>
            <a:r>
              <a:rPr lang="en-US" altLang="zh-CN" sz="3200" b="1">
                <a:solidFill>
                  <a:srgbClr val="3333FF"/>
                </a:solidFill>
              </a:rPr>
              <a:t>36</a:t>
            </a:r>
            <a:endParaRPr lang="en-US" altLang="zh-CN" sz="3600" b="1">
              <a:solidFill>
                <a:srgbClr val="3333FF"/>
              </a:solidFill>
            </a:endParaRPr>
          </a:p>
        </p:txBody>
      </p:sp>
      <p:sp>
        <p:nvSpPr>
          <p:cNvPr id="187450" name="Text Box 58"/>
          <p:cNvSpPr txBox="1">
            <a:spLocks noChangeArrowheads="1"/>
          </p:cNvSpPr>
          <p:nvPr/>
        </p:nvSpPr>
        <p:spPr bwMode="auto">
          <a:xfrm>
            <a:off x="914400" y="5943600"/>
            <a:ext cx="7562850" cy="519113"/>
          </a:xfrm>
          <a:prstGeom prst="rect">
            <a:avLst/>
          </a:prstGeom>
          <a:noFill/>
          <a:ln w="9525">
            <a:noFill/>
            <a:miter lim="800000"/>
            <a:headEnd/>
            <a:tailEnd/>
          </a:ln>
          <a:effectLst/>
        </p:spPr>
        <p:txBody>
          <a:bodyPr wrap="none">
            <a:spAutoFit/>
          </a:bodyPr>
          <a:lstStyle/>
          <a:p>
            <a:r>
              <a:rPr lang="en-US" altLang="zh-CN" sz="2800" b="1">
                <a:solidFill>
                  <a:srgbClr val="A50021"/>
                </a:solidFill>
              </a:rPr>
              <a:t>1      1      2      1      2       1      4              1              2</a:t>
            </a:r>
            <a:endParaRPr lang="en-US" altLang="zh-CN" sz="2800" b="1"/>
          </a:p>
        </p:txBody>
      </p:sp>
      <p:sp>
        <p:nvSpPr>
          <p:cNvPr id="187451" name="Text Box 59"/>
          <p:cNvSpPr txBox="1">
            <a:spLocks noChangeArrowheads="1"/>
          </p:cNvSpPr>
          <p:nvPr/>
        </p:nvSpPr>
        <p:spPr bwMode="auto">
          <a:xfrm>
            <a:off x="6705600" y="2362200"/>
            <a:ext cx="1905000" cy="519113"/>
          </a:xfrm>
          <a:prstGeom prst="rect">
            <a:avLst/>
          </a:prstGeom>
          <a:noFill/>
          <a:ln w="9525">
            <a:noFill/>
            <a:miter lim="800000"/>
            <a:headEnd/>
            <a:tailEnd/>
          </a:ln>
          <a:effectLst/>
        </p:spPr>
        <p:txBody>
          <a:bodyPr>
            <a:spAutoFit/>
          </a:bodyPr>
          <a:lstStyle/>
          <a:p>
            <a:r>
              <a:rPr lang="en-US" altLang="zh-CN" sz="2800" b="1">
                <a:solidFill>
                  <a:srgbClr val="FF0000"/>
                </a:solidFill>
                <a:ea typeface="隶书" pitchFamily="49" charset="-122"/>
              </a:rPr>
              <a:t>ASL=</a:t>
            </a:r>
            <a:r>
              <a:rPr lang="en-US" altLang="zh-CN" sz="2800" b="1">
                <a:solidFill>
                  <a:srgbClr val="FF0000"/>
                </a:solidFill>
                <a:ea typeface="楷体_GB2312" pitchFamily="49" charset="-122"/>
              </a:rPr>
              <a:t>22/9</a:t>
            </a:r>
          </a:p>
        </p:txBody>
      </p:sp>
      <p:sp>
        <p:nvSpPr>
          <p:cNvPr id="187452" name="Text Box 60"/>
          <p:cNvSpPr txBox="1">
            <a:spLocks noChangeArrowheads="1"/>
          </p:cNvSpPr>
          <p:nvPr/>
        </p:nvSpPr>
        <p:spPr bwMode="auto">
          <a:xfrm>
            <a:off x="6705600" y="4419600"/>
            <a:ext cx="1905000" cy="519113"/>
          </a:xfrm>
          <a:prstGeom prst="rect">
            <a:avLst/>
          </a:prstGeom>
          <a:noFill/>
          <a:ln w="9525">
            <a:noFill/>
            <a:miter lim="800000"/>
            <a:headEnd/>
            <a:tailEnd/>
          </a:ln>
          <a:effectLst/>
        </p:spPr>
        <p:txBody>
          <a:bodyPr>
            <a:spAutoFit/>
          </a:bodyPr>
          <a:lstStyle/>
          <a:p>
            <a:r>
              <a:rPr lang="en-US" altLang="zh-CN" sz="2800" b="1">
                <a:solidFill>
                  <a:srgbClr val="FF0000"/>
                </a:solidFill>
                <a:ea typeface="隶书" pitchFamily="49" charset="-122"/>
              </a:rPr>
              <a:t>ASL=</a:t>
            </a:r>
            <a:r>
              <a:rPr lang="en-US" altLang="zh-CN" sz="2800" b="1">
                <a:solidFill>
                  <a:srgbClr val="FF0000"/>
                </a:solidFill>
                <a:ea typeface="楷体_GB2312" pitchFamily="49" charset="-122"/>
              </a:rPr>
              <a:t>15/9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7410"/>
                                        </p:tgtEl>
                                        <p:attrNameLst>
                                          <p:attrName>style.visibility</p:attrName>
                                        </p:attrNameLst>
                                      </p:cBhvr>
                                      <p:to>
                                        <p:strVal val="visible"/>
                                      </p:to>
                                    </p:set>
                                    <p:animEffect transition="in" filter="wipe(left)">
                                      <p:cBhvr>
                                        <p:cTn id="7" dur="500"/>
                                        <p:tgtEl>
                                          <p:spTgt spid="1874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411"/>
                                        </p:tgtEl>
                                        <p:attrNameLst>
                                          <p:attrName>style.visibility</p:attrName>
                                        </p:attrNameLst>
                                      </p:cBhvr>
                                      <p:to>
                                        <p:strVal val="visible"/>
                                      </p:to>
                                    </p:set>
                                    <p:animEffect transition="in" filter="wipe(left)">
                                      <p:cBhvr>
                                        <p:cTn id="12" dur="500"/>
                                        <p:tgtEl>
                                          <p:spTgt spid="1874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87419"/>
                                        </p:tgtEl>
                                        <p:attrNameLst>
                                          <p:attrName>style.visibility</p:attrName>
                                        </p:attrNameLst>
                                      </p:cBhvr>
                                      <p:to>
                                        <p:strVal val="visible"/>
                                      </p:to>
                                    </p:set>
                                    <p:anim calcmode="lin" valueType="num">
                                      <p:cBhvr additive="base">
                                        <p:cTn id="17" dur="500" fill="hold"/>
                                        <p:tgtEl>
                                          <p:spTgt spid="187419"/>
                                        </p:tgtEl>
                                        <p:attrNameLst>
                                          <p:attrName>ppt_x</p:attrName>
                                        </p:attrNameLst>
                                      </p:cBhvr>
                                      <p:tavLst>
                                        <p:tav tm="0">
                                          <p:val>
                                            <p:strVal val="0-#ppt_w/2"/>
                                          </p:val>
                                        </p:tav>
                                        <p:tav tm="100000">
                                          <p:val>
                                            <p:strVal val="#ppt_x"/>
                                          </p:val>
                                        </p:tav>
                                      </p:tavLst>
                                    </p:anim>
                                    <p:anim calcmode="lin" valueType="num">
                                      <p:cBhvr additive="base">
                                        <p:cTn id="18" dur="500" fill="hold"/>
                                        <p:tgtEl>
                                          <p:spTgt spid="18741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87394"/>
                                        </p:tgtEl>
                                        <p:attrNameLst>
                                          <p:attrName>style.visibility</p:attrName>
                                        </p:attrNameLst>
                                      </p:cBhvr>
                                      <p:to>
                                        <p:strVal val="visible"/>
                                      </p:to>
                                    </p:set>
                                    <p:animEffect transition="in" filter="wipe(left)">
                                      <p:cBhvr>
                                        <p:cTn id="23" dur="500"/>
                                        <p:tgtEl>
                                          <p:spTgt spid="18739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87413"/>
                                        </p:tgtEl>
                                        <p:attrNameLst>
                                          <p:attrName>style.visibility</p:attrName>
                                        </p:attrNameLst>
                                      </p:cBhvr>
                                      <p:to>
                                        <p:strVal val="visible"/>
                                      </p:to>
                                    </p:set>
                                    <p:animEffect transition="in" filter="wipe(up)">
                                      <p:cBhvr>
                                        <p:cTn id="28" dur="500"/>
                                        <p:tgtEl>
                                          <p:spTgt spid="1874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87414"/>
                                        </p:tgtEl>
                                        <p:attrNameLst>
                                          <p:attrName>style.visibility</p:attrName>
                                        </p:attrNameLst>
                                      </p:cBhvr>
                                      <p:to>
                                        <p:strVal val="visible"/>
                                      </p:to>
                                    </p:set>
                                    <p:animEffect transition="in" filter="wipe(up)">
                                      <p:cBhvr>
                                        <p:cTn id="33" dur="500"/>
                                        <p:tgtEl>
                                          <p:spTgt spid="1874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87415"/>
                                        </p:tgtEl>
                                        <p:attrNameLst>
                                          <p:attrName>style.visibility</p:attrName>
                                        </p:attrNameLst>
                                      </p:cBhvr>
                                      <p:to>
                                        <p:strVal val="visible"/>
                                      </p:to>
                                    </p:set>
                                    <p:animEffect transition="in" filter="wipe(up)">
                                      <p:cBhvr>
                                        <p:cTn id="38" dur="500"/>
                                        <p:tgtEl>
                                          <p:spTgt spid="1874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87416"/>
                                        </p:tgtEl>
                                        <p:attrNameLst>
                                          <p:attrName>style.visibility</p:attrName>
                                        </p:attrNameLst>
                                      </p:cBhvr>
                                      <p:to>
                                        <p:strVal val="visible"/>
                                      </p:to>
                                    </p:set>
                                    <p:animEffect transition="in" filter="wipe(up)">
                                      <p:cBhvr>
                                        <p:cTn id="43" dur="500"/>
                                        <p:tgtEl>
                                          <p:spTgt spid="18741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87417"/>
                                        </p:tgtEl>
                                        <p:attrNameLst>
                                          <p:attrName>style.visibility</p:attrName>
                                        </p:attrNameLst>
                                      </p:cBhvr>
                                      <p:to>
                                        <p:strVal val="visible"/>
                                      </p:to>
                                    </p:set>
                                    <p:animEffect transition="in" filter="wipe(up)">
                                      <p:cBhvr>
                                        <p:cTn id="48" dur="500"/>
                                        <p:tgtEl>
                                          <p:spTgt spid="18741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87418"/>
                                        </p:tgtEl>
                                        <p:attrNameLst>
                                          <p:attrName>style.visibility</p:attrName>
                                        </p:attrNameLst>
                                      </p:cBhvr>
                                      <p:to>
                                        <p:strVal val="visible"/>
                                      </p:to>
                                    </p:set>
                                    <p:animEffect transition="in" filter="wipe(up)">
                                      <p:cBhvr>
                                        <p:cTn id="53" dur="500"/>
                                        <p:tgtEl>
                                          <p:spTgt spid="18741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87420"/>
                                        </p:tgtEl>
                                        <p:attrNameLst>
                                          <p:attrName>style.visibility</p:attrName>
                                        </p:attrNameLst>
                                      </p:cBhvr>
                                      <p:to>
                                        <p:strVal val="visible"/>
                                      </p:to>
                                    </p:set>
                                    <p:animEffect transition="in" filter="wipe(up)">
                                      <p:cBhvr>
                                        <p:cTn id="58" dur="500"/>
                                        <p:tgtEl>
                                          <p:spTgt spid="18742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87421"/>
                                        </p:tgtEl>
                                        <p:attrNameLst>
                                          <p:attrName>style.visibility</p:attrName>
                                        </p:attrNameLst>
                                      </p:cBhvr>
                                      <p:to>
                                        <p:strVal val="visible"/>
                                      </p:to>
                                    </p:set>
                                    <p:animEffect transition="in" filter="wipe(up)">
                                      <p:cBhvr>
                                        <p:cTn id="63" dur="500"/>
                                        <p:tgtEl>
                                          <p:spTgt spid="1874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87422"/>
                                        </p:tgtEl>
                                        <p:attrNameLst>
                                          <p:attrName>style.visibility</p:attrName>
                                        </p:attrNameLst>
                                      </p:cBhvr>
                                      <p:to>
                                        <p:strVal val="visible"/>
                                      </p:to>
                                    </p:set>
                                    <p:animEffect transition="in" filter="wipe(up)">
                                      <p:cBhvr>
                                        <p:cTn id="68" dur="500"/>
                                        <p:tgtEl>
                                          <p:spTgt spid="18742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87423"/>
                                        </p:tgtEl>
                                        <p:attrNameLst>
                                          <p:attrName>style.visibility</p:attrName>
                                        </p:attrNameLst>
                                      </p:cBhvr>
                                      <p:to>
                                        <p:strVal val="visible"/>
                                      </p:to>
                                    </p:set>
                                    <p:animEffect transition="in" filter="wipe(left)">
                                      <p:cBhvr>
                                        <p:cTn id="73" dur="500"/>
                                        <p:tgtEl>
                                          <p:spTgt spid="18742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87451"/>
                                        </p:tgtEl>
                                        <p:attrNameLst>
                                          <p:attrName>style.visibility</p:attrName>
                                        </p:attrNameLst>
                                      </p:cBhvr>
                                      <p:to>
                                        <p:strVal val="visible"/>
                                      </p:to>
                                    </p:set>
                                    <p:animEffect transition="in" filter="wipe(left)">
                                      <p:cBhvr>
                                        <p:cTn id="78" dur="500"/>
                                        <p:tgtEl>
                                          <p:spTgt spid="187451"/>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187445"/>
                                        </p:tgtEl>
                                        <p:attrNameLst>
                                          <p:attrName>style.visibility</p:attrName>
                                        </p:attrNameLst>
                                      </p:cBhvr>
                                      <p:to>
                                        <p:strVal val="visible"/>
                                      </p:to>
                                    </p:set>
                                    <p:anim calcmode="lin" valueType="num">
                                      <p:cBhvr additive="base">
                                        <p:cTn id="83" dur="500" fill="hold"/>
                                        <p:tgtEl>
                                          <p:spTgt spid="187445"/>
                                        </p:tgtEl>
                                        <p:attrNameLst>
                                          <p:attrName>ppt_x</p:attrName>
                                        </p:attrNameLst>
                                      </p:cBhvr>
                                      <p:tavLst>
                                        <p:tav tm="0">
                                          <p:val>
                                            <p:strVal val="0-#ppt_w/2"/>
                                          </p:val>
                                        </p:tav>
                                        <p:tav tm="100000">
                                          <p:val>
                                            <p:strVal val="#ppt_x"/>
                                          </p:val>
                                        </p:tav>
                                      </p:tavLst>
                                    </p:anim>
                                    <p:anim calcmode="lin" valueType="num">
                                      <p:cBhvr additive="base">
                                        <p:cTn id="84" dur="500" fill="hold"/>
                                        <p:tgtEl>
                                          <p:spTgt spid="187445"/>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187424"/>
                                        </p:tgtEl>
                                        <p:attrNameLst>
                                          <p:attrName>style.visibility</p:attrName>
                                        </p:attrNameLst>
                                      </p:cBhvr>
                                      <p:to>
                                        <p:strVal val="visible"/>
                                      </p:to>
                                    </p:set>
                                    <p:animEffect transition="in" filter="wipe(left)">
                                      <p:cBhvr>
                                        <p:cTn id="89" dur="500"/>
                                        <p:tgtEl>
                                          <p:spTgt spid="18742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187440"/>
                                        </p:tgtEl>
                                        <p:attrNameLst>
                                          <p:attrName>style.visibility</p:attrName>
                                        </p:attrNameLst>
                                      </p:cBhvr>
                                      <p:to>
                                        <p:strVal val="visible"/>
                                      </p:to>
                                    </p:set>
                                    <p:animEffect transition="in" filter="wipe(up)">
                                      <p:cBhvr>
                                        <p:cTn id="94" dur="500"/>
                                        <p:tgtEl>
                                          <p:spTgt spid="18744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187441"/>
                                        </p:tgtEl>
                                        <p:attrNameLst>
                                          <p:attrName>style.visibility</p:attrName>
                                        </p:attrNameLst>
                                      </p:cBhvr>
                                      <p:to>
                                        <p:strVal val="visible"/>
                                      </p:to>
                                    </p:set>
                                    <p:animEffect transition="in" filter="wipe(up)">
                                      <p:cBhvr>
                                        <p:cTn id="99" dur="500"/>
                                        <p:tgtEl>
                                          <p:spTgt spid="18744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187442"/>
                                        </p:tgtEl>
                                        <p:attrNameLst>
                                          <p:attrName>style.visibility</p:attrName>
                                        </p:attrNameLst>
                                      </p:cBhvr>
                                      <p:to>
                                        <p:strVal val="visible"/>
                                      </p:to>
                                    </p:set>
                                    <p:animEffect transition="in" filter="wipe(up)">
                                      <p:cBhvr>
                                        <p:cTn id="104" dur="500"/>
                                        <p:tgtEl>
                                          <p:spTgt spid="187442"/>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187443"/>
                                        </p:tgtEl>
                                        <p:attrNameLst>
                                          <p:attrName>style.visibility</p:attrName>
                                        </p:attrNameLst>
                                      </p:cBhvr>
                                      <p:to>
                                        <p:strVal val="visible"/>
                                      </p:to>
                                    </p:set>
                                    <p:animEffect transition="in" filter="wipe(up)">
                                      <p:cBhvr>
                                        <p:cTn id="109" dur="500"/>
                                        <p:tgtEl>
                                          <p:spTgt spid="187443"/>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187446"/>
                                        </p:tgtEl>
                                        <p:attrNameLst>
                                          <p:attrName>style.visibility</p:attrName>
                                        </p:attrNameLst>
                                      </p:cBhvr>
                                      <p:to>
                                        <p:strVal val="visible"/>
                                      </p:to>
                                    </p:set>
                                    <p:animEffect transition="in" filter="wipe(up)">
                                      <p:cBhvr>
                                        <p:cTn id="114" dur="500"/>
                                        <p:tgtEl>
                                          <p:spTgt spid="187446"/>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187444"/>
                                        </p:tgtEl>
                                        <p:attrNameLst>
                                          <p:attrName>style.visibility</p:attrName>
                                        </p:attrNameLst>
                                      </p:cBhvr>
                                      <p:to>
                                        <p:strVal val="visible"/>
                                      </p:to>
                                    </p:set>
                                    <p:animEffect transition="in" filter="wipe(up)">
                                      <p:cBhvr>
                                        <p:cTn id="119" dur="500"/>
                                        <p:tgtEl>
                                          <p:spTgt spid="187444"/>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187447"/>
                                        </p:tgtEl>
                                        <p:attrNameLst>
                                          <p:attrName>style.visibility</p:attrName>
                                        </p:attrNameLst>
                                      </p:cBhvr>
                                      <p:to>
                                        <p:strVal val="visible"/>
                                      </p:to>
                                    </p:set>
                                    <p:animEffect transition="in" filter="wipe(up)">
                                      <p:cBhvr>
                                        <p:cTn id="124" dur="500"/>
                                        <p:tgtEl>
                                          <p:spTgt spid="187447"/>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grpId="0" nodeType="clickEffect">
                                  <p:stCondLst>
                                    <p:cond delay="0"/>
                                  </p:stCondLst>
                                  <p:childTnLst>
                                    <p:set>
                                      <p:cBhvr>
                                        <p:cTn id="128" dur="1" fill="hold">
                                          <p:stCondLst>
                                            <p:cond delay="0"/>
                                          </p:stCondLst>
                                        </p:cTn>
                                        <p:tgtEl>
                                          <p:spTgt spid="187448"/>
                                        </p:tgtEl>
                                        <p:attrNameLst>
                                          <p:attrName>style.visibility</p:attrName>
                                        </p:attrNameLst>
                                      </p:cBhvr>
                                      <p:to>
                                        <p:strVal val="visible"/>
                                      </p:to>
                                    </p:set>
                                    <p:animEffect transition="in" filter="wipe(up)">
                                      <p:cBhvr>
                                        <p:cTn id="129" dur="500"/>
                                        <p:tgtEl>
                                          <p:spTgt spid="187448"/>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187449"/>
                                        </p:tgtEl>
                                        <p:attrNameLst>
                                          <p:attrName>style.visibility</p:attrName>
                                        </p:attrNameLst>
                                      </p:cBhvr>
                                      <p:to>
                                        <p:strVal val="visible"/>
                                      </p:to>
                                    </p:set>
                                    <p:animEffect transition="in" filter="wipe(up)">
                                      <p:cBhvr>
                                        <p:cTn id="134" dur="500"/>
                                        <p:tgtEl>
                                          <p:spTgt spid="187449"/>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187450"/>
                                        </p:tgtEl>
                                        <p:attrNameLst>
                                          <p:attrName>style.visibility</p:attrName>
                                        </p:attrNameLst>
                                      </p:cBhvr>
                                      <p:to>
                                        <p:strVal val="visible"/>
                                      </p:to>
                                    </p:set>
                                    <p:animEffect transition="in" filter="wipe(left)">
                                      <p:cBhvr>
                                        <p:cTn id="139" dur="500"/>
                                        <p:tgtEl>
                                          <p:spTgt spid="18745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187452"/>
                                        </p:tgtEl>
                                        <p:attrNameLst>
                                          <p:attrName>style.visibility</p:attrName>
                                        </p:attrNameLst>
                                      </p:cBhvr>
                                      <p:to>
                                        <p:strVal val="visible"/>
                                      </p:to>
                                    </p:set>
                                    <p:animEffect transition="in" filter="wipe(left)">
                                      <p:cBhvr>
                                        <p:cTn id="144" dur="500"/>
                                        <p:tgtEl>
                                          <p:spTgt spid="187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10" grpId="0" autoUpdateAnimBg="0"/>
      <p:bldP spid="187411" grpId="0" autoUpdateAnimBg="0"/>
      <p:bldP spid="187413" grpId="0" autoUpdateAnimBg="0"/>
      <p:bldP spid="187414" grpId="0" autoUpdateAnimBg="0"/>
      <p:bldP spid="187415" grpId="0" autoUpdateAnimBg="0"/>
      <p:bldP spid="187416" grpId="0" autoUpdateAnimBg="0"/>
      <p:bldP spid="187417" grpId="0" autoUpdateAnimBg="0"/>
      <p:bldP spid="187418" grpId="0" autoUpdateAnimBg="0"/>
      <p:bldP spid="187419" grpId="0" autoUpdateAnimBg="0"/>
      <p:bldP spid="187420" grpId="0" autoUpdateAnimBg="0"/>
      <p:bldP spid="187421" grpId="0" autoUpdateAnimBg="0"/>
      <p:bldP spid="187422" grpId="0" autoUpdateAnimBg="0"/>
      <p:bldP spid="187423" grpId="0" autoUpdateAnimBg="0"/>
      <p:bldP spid="187440" grpId="0" autoUpdateAnimBg="0"/>
      <p:bldP spid="187441" grpId="0" autoUpdateAnimBg="0"/>
      <p:bldP spid="187442" grpId="0" autoUpdateAnimBg="0"/>
      <p:bldP spid="187443" grpId="0" autoUpdateAnimBg="0"/>
      <p:bldP spid="187444" grpId="0" autoUpdateAnimBg="0"/>
      <p:bldP spid="187445" grpId="0" autoUpdateAnimBg="0"/>
      <p:bldP spid="187446" grpId="0" autoUpdateAnimBg="0"/>
      <p:bldP spid="187447" grpId="0" autoUpdateAnimBg="0"/>
      <p:bldP spid="187448" grpId="0" autoUpdateAnimBg="0"/>
      <p:bldP spid="187449" grpId="0" autoUpdateAnimBg="0"/>
      <p:bldP spid="187450" grpId="0" autoUpdateAnimBg="0"/>
      <p:bldP spid="187451" grpId="0" autoUpdateAnimBg="0"/>
      <p:bldP spid="187452"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457200" y="1277938"/>
            <a:ext cx="6548438" cy="1300162"/>
          </a:xfrm>
          <a:prstGeom prst="rect">
            <a:avLst/>
          </a:prstGeom>
          <a:noFill/>
          <a:ln w="9525">
            <a:noFill/>
            <a:miter lim="800000"/>
            <a:headEnd/>
            <a:tailEnd/>
          </a:ln>
          <a:effectLst/>
        </p:spPr>
        <p:txBody>
          <a:bodyPr wrap="none">
            <a:spAutoFit/>
          </a:bodyPr>
          <a:lstStyle/>
          <a:p>
            <a:r>
              <a:rPr lang="zh-CN" altLang="en-US" sz="3600">
                <a:solidFill>
                  <a:srgbClr val="A50021"/>
                </a:solidFill>
                <a:ea typeface="隶书" pitchFamily="49" charset="-122"/>
              </a:rPr>
              <a:t>设：</a:t>
            </a:r>
            <a:r>
              <a:rPr lang="en-US" altLang="zh-CN" sz="3200" b="1">
                <a:solidFill>
                  <a:srgbClr val="A50021"/>
                </a:solidFill>
                <a:ea typeface="隶书" pitchFamily="49" charset="-122"/>
              </a:rPr>
              <a:t>H</a:t>
            </a:r>
            <a:r>
              <a:rPr lang="en-US" altLang="zh-CN" sz="3600" b="1" baseline="-25000">
                <a:solidFill>
                  <a:srgbClr val="A50021"/>
                </a:solidFill>
                <a:ea typeface="隶书" pitchFamily="49" charset="-122"/>
              </a:rPr>
              <a:t>2</a:t>
            </a:r>
            <a:r>
              <a:rPr lang="en-US" altLang="zh-CN" sz="3600" b="1">
                <a:solidFill>
                  <a:srgbClr val="A50021"/>
                </a:solidFill>
                <a:ea typeface="隶书" pitchFamily="49" charset="-122"/>
              </a:rPr>
              <a:t>(key)=(3 key) </a:t>
            </a:r>
            <a:r>
              <a:rPr lang="en-US" altLang="zh-CN" sz="3200" b="1">
                <a:solidFill>
                  <a:srgbClr val="A50021"/>
                </a:solidFill>
                <a:ea typeface="隶书" pitchFamily="49" charset="-122"/>
              </a:rPr>
              <a:t>MOD</a:t>
            </a:r>
            <a:r>
              <a:rPr lang="en-US" altLang="zh-CN" sz="3600" b="1">
                <a:solidFill>
                  <a:srgbClr val="A50021"/>
                </a:solidFill>
                <a:ea typeface="隶书" pitchFamily="49" charset="-122"/>
              </a:rPr>
              <a:t> 10 + 1</a:t>
            </a:r>
          </a:p>
          <a:p>
            <a:pPr>
              <a:lnSpc>
                <a:spcPct val="120000"/>
              </a:lnSpc>
            </a:pPr>
            <a:r>
              <a:rPr lang="en-US" altLang="zh-CN" sz="3600" b="1" i="1">
                <a:solidFill>
                  <a:srgbClr val="FF0000"/>
                </a:solidFill>
                <a:ea typeface="楷体_GB2312" pitchFamily="49" charset="-122"/>
              </a:rPr>
              <a:t>             d</a:t>
            </a:r>
            <a:r>
              <a:rPr lang="en-US" altLang="zh-CN" sz="3600" b="1" i="1" baseline="-25000">
                <a:solidFill>
                  <a:srgbClr val="FF0000"/>
                </a:solidFill>
                <a:ea typeface="楷体_GB2312" pitchFamily="49" charset="-122"/>
              </a:rPr>
              <a:t>i</a:t>
            </a:r>
            <a:r>
              <a:rPr lang="en-US" altLang="zh-CN" sz="3600" b="1" i="1">
                <a:solidFill>
                  <a:srgbClr val="FF0000"/>
                </a:solidFill>
                <a:ea typeface="楷体_GB2312" pitchFamily="49" charset="-122"/>
              </a:rPr>
              <a:t>=i×H</a:t>
            </a:r>
            <a:r>
              <a:rPr lang="en-US" altLang="zh-CN" sz="3600" b="1" i="1" baseline="-25000">
                <a:solidFill>
                  <a:srgbClr val="FF0000"/>
                </a:solidFill>
                <a:ea typeface="楷体_GB2312" pitchFamily="49" charset="-122"/>
              </a:rPr>
              <a:t>2</a:t>
            </a:r>
            <a:r>
              <a:rPr lang="en-US" altLang="zh-CN" sz="3600" b="1" i="1">
                <a:solidFill>
                  <a:srgbClr val="FF0000"/>
                </a:solidFill>
                <a:ea typeface="楷体_GB2312" pitchFamily="49" charset="-122"/>
              </a:rPr>
              <a:t>(key) </a:t>
            </a:r>
            <a:endParaRPr lang="en-US" altLang="zh-CN" sz="3600" b="1">
              <a:solidFill>
                <a:srgbClr val="A50021"/>
              </a:solidFill>
              <a:ea typeface="隶书" pitchFamily="49" charset="-122"/>
            </a:endParaRPr>
          </a:p>
        </p:txBody>
      </p:sp>
      <p:sp>
        <p:nvSpPr>
          <p:cNvPr id="188419" name="Text Box 3"/>
          <p:cNvSpPr txBox="1">
            <a:spLocks noChangeArrowheads="1"/>
          </p:cNvSpPr>
          <p:nvPr/>
        </p:nvSpPr>
        <p:spPr bwMode="auto">
          <a:xfrm>
            <a:off x="6532563" y="2833688"/>
            <a:ext cx="590550" cy="579437"/>
          </a:xfrm>
          <a:prstGeom prst="rect">
            <a:avLst/>
          </a:prstGeom>
          <a:noFill/>
          <a:ln w="9525">
            <a:noFill/>
            <a:miter lim="800000"/>
            <a:headEnd/>
            <a:tailEnd/>
          </a:ln>
          <a:effectLst/>
        </p:spPr>
        <p:txBody>
          <a:bodyPr wrap="none">
            <a:spAutoFit/>
          </a:bodyPr>
          <a:lstStyle/>
          <a:p>
            <a:r>
              <a:rPr lang="en-US" altLang="zh-CN" sz="3200" b="1">
                <a:solidFill>
                  <a:srgbClr val="A50021"/>
                </a:solidFill>
              </a:rPr>
              <a:t>19</a:t>
            </a:r>
            <a:endParaRPr lang="en-US" altLang="zh-CN" sz="3600"/>
          </a:p>
        </p:txBody>
      </p:sp>
      <p:sp>
        <p:nvSpPr>
          <p:cNvPr id="188420" name="Text Box 4"/>
          <p:cNvSpPr txBox="1">
            <a:spLocks noChangeArrowheads="1"/>
          </p:cNvSpPr>
          <p:nvPr/>
        </p:nvSpPr>
        <p:spPr bwMode="auto">
          <a:xfrm>
            <a:off x="1522413" y="2833688"/>
            <a:ext cx="590550" cy="579437"/>
          </a:xfrm>
          <a:prstGeom prst="rect">
            <a:avLst/>
          </a:prstGeom>
          <a:noFill/>
          <a:ln w="9525">
            <a:noFill/>
            <a:miter lim="800000"/>
            <a:headEnd/>
            <a:tailEnd/>
          </a:ln>
          <a:effectLst/>
        </p:spPr>
        <p:txBody>
          <a:bodyPr wrap="none">
            <a:spAutoFit/>
          </a:bodyPr>
          <a:lstStyle/>
          <a:p>
            <a:r>
              <a:rPr lang="en-US" altLang="zh-CN" sz="3200" b="1">
                <a:solidFill>
                  <a:srgbClr val="A50021"/>
                </a:solidFill>
              </a:rPr>
              <a:t>01</a:t>
            </a:r>
            <a:endParaRPr lang="en-US" altLang="zh-CN" sz="3600"/>
          </a:p>
        </p:txBody>
      </p:sp>
      <p:sp>
        <p:nvSpPr>
          <p:cNvPr id="188421" name="Text Box 5"/>
          <p:cNvSpPr txBox="1">
            <a:spLocks noChangeArrowheads="1"/>
          </p:cNvSpPr>
          <p:nvPr/>
        </p:nvSpPr>
        <p:spPr bwMode="auto">
          <a:xfrm>
            <a:off x="817563" y="2833688"/>
            <a:ext cx="590550" cy="579437"/>
          </a:xfrm>
          <a:prstGeom prst="rect">
            <a:avLst/>
          </a:prstGeom>
          <a:noFill/>
          <a:ln w="9525">
            <a:noFill/>
            <a:miter lim="800000"/>
            <a:headEnd/>
            <a:tailEnd/>
          </a:ln>
          <a:effectLst/>
        </p:spPr>
        <p:txBody>
          <a:bodyPr wrap="none">
            <a:spAutoFit/>
          </a:bodyPr>
          <a:lstStyle/>
          <a:p>
            <a:r>
              <a:rPr lang="en-US" altLang="zh-CN" sz="3200" b="1">
                <a:solidFill>
                  <a:srgbClr val="3333FF"/>
                </a:solidFill>
              </a:rPr>
              <a:t>23</a:t>
            </a:r>
            <a:endParaRPr lang="en-US" altLang="zh-CN" sz="3600"/>
          </a:p>
        </p:txBody>
      </p:sp>
      <p:sp>
        <p:nvSpPr>
          <p:cNvPr id="188422" name="Text Box 6"/>
          <p:cNvSpPr txBox="1">
            <a:spLocks noChangeArrowheads="1"/>
          </p:cNvSpPr>
          <p:nvPr/>
        </p:nvSpPr>
        <p:spPr bwMode="auto">
          <a:xfrm>
            <a:off x="2951163" y="2833688"/>
            <a:ext cx="590550" cy="579437"/>
          </a:xfrm>
          <a:prstGeom prst="rect">
            <a:avLst/>
          </a:prstGeom>
          <a:noFill/>
          <a:ln w="9525">
            <a:noFill/>
            <a:miter lim="800000"/>
            <a:headEnd/>
            <a:tailEnd/>
          </a:ln>
          <a:effectLst/>
        </p:spPr>
        <p:txBody>
          <a:bodyPr wrap="none">
            <a:spAutoFit/>
          </a:bodyPr>
          <a:lstStyle/>
          <a:p>
            <a:r>
              <a:rPr lang="en-US" altLang="zh-CN" sz="3200" b="1">
                <a:solidFill>
                  <a:srgbClr val="A50021"/>
                </a:solidFill>
              </a:rPr>
              <a:t>14</a:t>
            </a:r>
            <a:endParaRPr lang="en-US" altLang="zh-CN" sz="3600"/>
          </a:p>
        </p:txBody>
      </p:sp>
      <p:sp>
        <p:nvSpPr>
          <p:cNvPr id="188423" name="Text Box 7"/>
          <p:cNvSpPr txBox="1">
            <a:spLocks noChangeArrowheads="1"/>
          </p:cNvSpPr>
          <p:nvPr/>
        </p:nvSpPr>
        <p:spPr bwMode="auto">
          <a:xfrm>
            <a:off x="5103813" y="2833688"/>
            <a:ext cx="590550" cy="579437"/>
          </a:xfrm>
          <a:prstGeom prst="rect">
            <a:avLst/>
          </a:prstGeom>
          <a:noFill/>
          <a:ln w="9525">
            <a:noFill/>
            <a:miter lim="800000"/>
            <a:headEnd/>
            <a:tailEnd/>
          </a:ln>
          <a:effectLst/>
        </p:spPr>
        <p:txBody>
          <a:bodyPr wrap="none">
            <a:spAutoFit/>
          </a:bodyPr>
          <a:lstStyle/>
          <a:p>
            <a:r>
              <a:rPr lang="en-US" altLang="zh-CN" sz="3200" b="1">
                <a:solidFill>
                  <a:srgbClr val="3333FF"/>
                </a:solidFill>
              </a:rPr>
              <a:t>55</a:t>
            </a:r>
            <a:endParaRPr lang="en-US" altLang="zh-CN" sz="3600"/>
          </a:p>
        </p:txBody>
      </p:sp>
      <p:sp>
        <p:nvSpPr>
          <p:cNvPr id="188424" name="Text Box 8"/>
          <p:cNvSpPr txBox="1">
            <a:spLocks noChangeArrowheads="1"/>
          </p:cNvSpPr>
          <p:nvPr/>
        </p:nvSpPr>
        <p:spPr bwMode="auto">
          <a:xfrm>
            <a:off x="2208213" y="2833688"/>
            <a:ext cx="590550" cy="579437"/>
          </a:xfrm>
          <a:prstGeom prst="rect">
            <a:avLst/>
          </a:prstGeom>
          <a:noFill/>
          <a:ln w="9525">
            <a:noFill/>
            <a:miter lim="800000"/>
            <a:headEnd/>
            <a:tailEnd/>
          </a:ln>
          <a:effectLst/>
        </p:spPr>
        <p:txBody>
          <a:bodyPr wrap="none">
            <a:spAutoFit/>
          </a:bodyPr>
          <a:lstStyle/>
          <a:p>
            <a:r>
              <a:rPr lang="en-US" altLang="zh-CN" sz="3200" b="1">
                <a:solidFill>
                  <a:srgbClr val="A50021"/>
                </a:solidFill>
              </a:rPr>
              <a:t>68</a:t>
            </a:r>
            <a:endParaRPr lang="en-US" altLang="zh-CN" sz="3600"/>
          </a:p>
        </p:txBody>
      </p:sp>
      <p:sp>
        <p:nvSpPr>
          <p:cNvPr id="188425" name="Text Box 9"/>
          <p:cNvSpPr txBox="1">
            <a:spLocks noChangeArrowheads="1"/>
          </p:cNvSpPr>
          <p:nvPr/>
        </p:nvSpPr>
        <p:spPr bwMode="auto">
          <a:xfrm>
            <a:off x="3656013" y="2833688"/>
            <a:ext cx="590550" cy="579437"/>
          </a:xfrm>
          <a:prstGeom prst="rect">
            <a:avLst/>
          </a:prstGeom>
          <a:noFill/>
          <a:ln w="9525">
            <a:noFill/>
            <a:miter lim="800000"/>
            <a:headEnd/>
            <a:tailEnd/>
          </a:ln>
          <a:effectLst/>
        </p:spPr>
        <p:txBody>
          <a:bodyPr wrap="none">
            <a:spAutoFit/>
          </a:bodyPr>
          <a:lstStyle/>
          <a:p>
            <a:r>
              <a:rPr lang="en-US" altLang="zh-CN" sz="3200" b="1">
                <a:solidFill>
                  <a:srgbClr val="3333FF"/>
                </a:solidFill>
              </a:rPr>
              <a:t>11</a:t>
            </a:r>
            <a:endParaRPr lang="en-US" altLang="zh-CN" sz="3600"/>
          </a:p>
        </p:txBody>
      </p:sp>
      <p:sp>
        <p:nvSpPr>
          <p:cNvPr id="188426" name="Text Box 10"/>
          <p:cNvSpPr txBox="1">
            <a:spLocks noChangeArrowheads="1"/>
          </p:cNvSpPr>
          <p:nvPr/>
        </p:nvSpPr>
        <p:spPr bwMode="auto">
          <a:xfrm>
            <a:off x="4418013" y="2833688"/>
            <a:ext cx="590550" cy="579437"/>
          </a:xfrm>
          <a:prstGeom prst="rect">
            <a:avLst/>
          </a:prstGeom>
          <a:noFill/>
          <a:ln w="9525">
            <a:noFill/>
            <a:miter lim="800000"/>
            <a:headEnd/>
            <a:tailEnd/>
          </a:ln>
          <a:effectLst/>
        </p:spPr>
        <p:txBody>
          <a:bodyPr wrap="none">
            <a:spAutoFit/>
          </a:bodyPr>
          <a:lstStyle/>
          <a:p>
            <a:r>
              <a:rPr lang="en-US" altLang="zh-CN" sz="3200" b="1">
                <a:solidFill>
                  <a:srgbClr val="A50021"/>
                </a:solidFill>
              </a:rPr>
              <a:t>82</a:t>
            </a:r>
            <a:endParaRPr lang="en-US" altLang="zh-CN" sz="3600"/>
          </a:p>
        </p:txBody>
      </p:sp>
      <p:sp>
        <p:nvSpPr>
          <p:cNvPr id="188427" name="Text Box 11"/>
          <p:cNvSpPr txBox="1">
            <a:spLocks noChangeArrowheads="1"/>
          </p:cNvSpPr>
          <p:nvPr/>
        </p:nvSpPr>
        <p:spPr bwMode="auto">
          <a:xfrm>
            <a:off x="7923213" y="2833688"/>
            <a:ext cx="590550" cy="579437"/>
          </a:xfrm>
          <a:prstGeom prst="rect">
            <a:avLst/>
          </a:prstGeom>
          <a:noFill/>
          <a:ln w="9525">
            <a:noFill/>
            <a:miter lim="800000"/>
            <a:headEnd/>
            <a:tailEnd/>
          </a:ln>
          <a:effectLst/>
        </p:spPr>
        <p:txBody>
          <a:bodyPr wrap="none">
            <a:spAutoFit/>
          </a:bodyPr>
          <a:lstStyle/>
          <a:p>
            <a:r>
              <a:rPr lang="en-US" altLang="zh-CN" sz="3200" b="1">
                <a:solidFill>
                  <a:srgbClr val="96C939"/>
                </a:solidFill>
              </a:rPr>
              <a:t>36</a:t>
            </a:r>
            <a:endParaRPr lang="en-US" altLang="zh-CN" sz="3600">
              <a:solidFill>
                <a:srgbClr val="96C939"/>
              </a:solidFill>
            </a:endParaRPr>
          </a:p>
        </p:txBody>
      </p:sp>
      <p:sp>
        <p:nvSpPr>
          <p:cNvPr id="188428" name="Text Box 12"/>
          <p:cNvSpPr txBox="1">
            <a:spLocks noChangeArrowheads="1"/>
          </p:cNvSpPr>
          <p:nvPr/>
        </p:nvSpPr>
        <p:spPr bwMode="auto">
          <a:xfrm>
            <a:off x="912813" y="3305175"/>
            <a:ext cx="7473950" cy="519113"/>
          </a:xfrm>
          <a:prstGeom prst="rect">
            <a:avLst/>
          </a:prstGeom>
          <a:noFill/>
          <a:ln w="9525">
            <a:noFill/>
            <a:miter lim="800000"/>
            <a:headEnd/>
            <a:tailEnd/>
          </a:ln>
          <a:effectLst/>
        </p:spPr>
        <p:txBody>
          <a:bodyPr wrap="none">
            <a:spAutoFit/>
          </a:bodyPr>
          <a:lstStyle/>
          <a:p>
            <a:r>
              <a:rPr lang="en-US" altLang="zh-CN" sz="2800">
                <a:solidFill>
                  <a:srgbClr val="A50021"/>
                </a:solidFill>
              </a:rPr>
              <a:t>2      1      1      1      2      1      2              1              3</a:t>
            </a:r>
            <a:endParaRPr lang="en-US" altLang="zh-CN" sz="2800"/>
          </a:p>
        </p:txBody>
      </p:sp>
      <p:sp>
        <p:nvSpPr>
          <p:cNvPr id="188429" name="Text Box 13"/>
          <p:cNvSpPr txBox="1">
            <a:spLocks noChangeArrowheads="1"/>
          </p:cNvSpPr>
          <p:nvPr/>
        </p:nvSpPr>
        <p:spPr bwMode="auto">
          <a:xfrm>
            <a:off x="6172200" y="1866900"/>
            <a:ext cx="2209800" cy="579438"/>
          </a:xfrm>
          <a:prstGeom prst="rect">
            <a:avLst/>
          </a:prstGeom>
          <a:noFill/>
          <a:ln w="9525">
            <a:noFill/>
            <a:miter lim="800000"/>
            <a:headEnd/>
            <a:tailEnd/>
          </a:ln>
          <a:effectLst/>
        </p:spPr>
        <p:txBody>
          <a:bodyPr>
            <a:spAutoFit/>
          </a:bodyPr>
          <a:lstStyle/>
          <a:p>
            <a:r>
              <a:rPr lang="en-US" altLang="zh-CN" sz="3200" b="1">
                <a:solidFill>
                  <a:srgbClr val="FF0000"/>
                </a:solidFill>
                <a:ea typeface="隶书" pitchFamily="49" charset="-122"/>
              </a:rPr>
              <a:t>ASL=</a:t>
            </a:r>
            <a:r>
              <a:rPr lang="en-US" altLang="zh-CN" sz="3200" b="1">
                <a:solidFill>
                  <a:srgbClr val="FF0000"/>
                </a:solidFill>
                <a:ea typeface="楷体_GB2312" pitchFamily="49" charset="-122"/>
              </a:rPr>
              <a:t>14/9</a:t>
            </a:r>
          </a:p>
        </p:txBody>
      </p:sp>
      <p:grpSp>
        <p:nvGrpSpPr>
          <p:cNvPr id="188430" name="Group 14"/>
          <p:cNvGrpSpPr>
            <a:grpSpLocks/>
          </p:cNvGrpSpPr>
          <p:nvPr/>
        </p:nvGrpSpPr>
        <p:grpSpPr bwMode="auto">
          <a:xfrm>
            <a:off x="762000" y="2441575"/>
            <a:ext cx="7773988" cy="925513"/>
            <a:chOff x="520" y="1824"/>
            <a:chExt cx="4897" cy="583"/>
          </a:xfrm>
        </p:grpSpPr>
        <p:sp>
          <p:nvSpPr>
            <p:cNvPr id="188431" name="Line 15"/>
            <p:cNvSpPr>
              <a:spLocks noChangeShapeType="1"/>
            </p:cNvSpPr>
            <p:nvPr/>
          </p:nvSpPr>
          <p:spPr bwMode="auto">
            <a:xfrm>
              <a:off x="520" y="2064"/>
              <a:ext cx="4896" cy="0"/>
            </a:xfrm>
            <a:prstGeom prst="line">
              <a:avLst/>
            </a:prstGeom>
            <a:noFill/>
            <a:ln w="9525">
              <a:solidFill>
                <a:schemeClr val="tx1"/>
              </a:solidFill>
              <a:round/>
              <a:headEnd/>
              <a:tailEnd/>
            </a:ln>
            <a:effectLst/>
          </p:spPr>
          <p:txBody>
            <a:bodyPr>
              <a:spAutoFit/>
            </a:bodyPr>
            <a:lstStyle/>
            <a:p>
              <a:endParaRPr lang="zh-CN" altLang="en-US"/>
            </a:p>
          </p:txBody>
        </p:sp>
        <p:sp>
          <p:nvSpPr>
            <p:cNvPr id="188432" name="Rectangle 16"/>
            <p:cNvSpPr>
              <a:spLocks noChangeArrowheads="1"/>
            </p:cNvSpPr>
            <p:nvPr/>
          </p:nvSpPr>
          <p:spPr bwMode="auto">
            <a:xfrm>
              <a:off x="691" y="1824"/>
              <a:ext cx="4608" cy="288"/>
            </a:xfrm>
            <a:prstGeom prst="rect">
              <a:avLst/>
            </a:prstGeom>
            <a:noFill/>
            <a:ln w="9525">
              <a:noFill/>
              <a:miter lim="800000"/>
              <a:headEnd/>
              <a:tailEnd/>
            </a:ln>
          </p:spPr>
          <p:txBody>
            <a:bodyPr wrap="none" lIns="0" tIns="0" rIns="0" bIns="0">
              <a:spAutoFit/>
            </a:bodyPr>
            <a:lstStyle/>
            <a:p>
              <a:pPr>
                <a:lnSpc>
                  <a:spcPct val="125000"/>
                </a:lnSpc>
              </a:pPr>
              <a:r>
                <a:rPr lang="en-US" altLang="zh-CN">
                  <a:solidFill>
                    <a:srgbClr val="000000"/>
                  </a:solidFill>
                  <a:ea typeface="楷体_GB2312" pitchFamily="49" charset="-122"/>
                </a:rPr>
                <a:t>0       1        2        3       4       5       6       7        8       9      10</a:t>
              </a:r>
              <a:endParaRPr lang="en-US" altLang="zh-CN">
                <a:solidFill>
                  <a:srgbClr val="A50021"/>
                </a:solidFill>
                <a:ea typeface="楷体_GB2312" pitchFamily="49" charset="-122"/>
              </a:endParaRPr>
            </a:p>
          </p:txBody>
        </p:sp>
        <p:sp>
          <p:nvSpPr>
            <p:cNvPr id="188433" name="Line 17"/>
            <p:cNvSpPr>
              <a:spLocks noChangeShapeType="1"/>
            </p:cNvSpPr>
            <p:nvPr/>
          </p:nvSpPr>
          <p:spPr bwMode="auto">
            <a:xfrm>
              <a:off x="520" y="2064"/>
              <a:ext cx="0" cy="336"/>
            </a:xfrm>
            <a:prstGeom prst="line">
              <a:avLst/>
            </a:prstGeom>
            <a:noFill/>
            <a:ln w="0">
              <a:solidFill>
                <a:srgbClr val="000000"/>
              </a:solidFill>
              <a:round/>
              <a:headEnd/>
              <a:tailEnd/>
            </a:ln>
          </p:spPr>
          <p:txBody>
            <a:bodyPr/>
            <a:lstStyle/>
            <a:p>
              <a:endParaRPr lang="zh-CN" altLang="en-US"/>
            </a:p>
          </p:txBody>
        </p:sp>
        <p:sp>
          <p:nvSpPr>
            <p:cNvPr id="188434" name="Line 18"/>
            <p:cNvSpPr>
              <a:spLocks noChangeShapeType="1"/>
            </p:cNvSpPr>
            <p:nvPr/>
          </p:nvSpPr>
          <p:spPr bwMode="auto">
            <a:xfrm>
              <a:off x="944" y="2065"/>
              <a:ext cx="1" cy="341"/>
            </a:xfrm>
            <a:prstGeom prst="line">
              <a:avLst/>
            </a:prstGeom>
            <a:noFill/>
            <a:ln w="0">
              <a:solidFill>
                <a:srgbClr val="000000"/>
              </a:solidFill>
              <a:round/>
              <a:headEnd/>
              <a:tailEnd/>
            </a:ln>
          </p:spPr>
          <p:txBody>
            <a:bodyPr/>
            <a:lstStyle/>
            <a:p>
              <a:endParaRPr lang="zh-CN" altLang="en-US"/>
            </a:p>
          </p:txBody>
        </p:sp>
        <p:sp>
          <p:nvSpPr>
            <p:cNvPr id="188435" name="Line 19"/>
            <p:cNvSpPr>
              <a:spLocks noChangeShapeType="1"/>
            </p:cNvSpPr>
            <p:nvPr/>
          </p:nvSpPr>
          <p:spPr bwMode="auto">
            <a:xfrm>
              <a:off x="1377" y="2065"/>
              <a:ext cx="1" cy="341"/>
            </a:xfrm>
            <a:prstGeom prst="line">
              <a:avLst/>
            </a:prstGeom>
            <a:noFill/>
            <a:ln w="0">
              <a:solidFill>
                <a:srgbClr val="000000"/>
              </a:solidFill>
              <a:round/>
              <a:headEnd/>
              <a:tailEnd/>
            </a:ln>
          </p:spPr>
          <p:txBody>
            <a:bodyPr/>
            <a:lstStyle/>
            <a:p>
              <a:endParaRPr lang="zh-CN" altLang="en-US"/>
            </a:p>
          </p:txBody>
        </p:sp>
        <p:sp>
          <p:nvSpPr>
            <p:cNvPr id="188436" name="Line 20"/>
            <p:cNvSpPr>
              <a:spLocks noChangeShapeType="1"/>
            </p:cNvSpPr>
            <p:nvPr/>
          </p:nvSpPr>
          <p:spPr bwMode="auto">
            <a:xfrm>
              <a:off x="1823" y="2065"/>
              <a:ext cx="1" cy="341"/>
            </a:xfrm>
            <a:prstGeom prst="line">
              <a:avLst/>
            </a:prstGeom>
            <a:noFill/>
            <a:ln w="0">
              <a:solidFill>
                <a:srgbClr val="000000"/>
              </a:solidFill>
              <a:round/>
              <a:headEnd/>
              <a:tailEnd/>
            </a:ln>
          </p:spPr>
          <p:txBody>
            <a:bodyPr/>
            <a:lstStyle/>
            <a:p>
              <a:endParaRPr lang="zh-CN" altLang="en-US"/>
            </a:p>
          </p:txBody>
        </p:sp>
        <p:sp>
          <p:nvSpPr>
            <p:cNvPr id="188437" name="Line 21"/>
            <p:cNvSpPr>
              <a:spLocks noChangeShapeType="1"/>
            </p:cNvSpPr>
            <p:nvPr/>
          </p:nvSpPr>
          <p:spPr bwMode="auto">
            <a:xfrm>
              <a:off x="2303" y="2065"/>
              <a:ext cx="1" cy="341"/>
            </a:xfrm>
            <a:prstGeom prst="line">
              <a:avLst/>
            </a:prstGeom>
            <a:noFill/>
            <a:ln w="0">
              <a:solidFill>
                <a:srgbClr val="000000"/>
              </a:solidFill>
              <a:round/>
              <a:headEnd/>
              <a:tailEnd/>
            </a:ln>
          </p:spPr>
          <p:txBody>
            <a:bodyPr/>
            <a:lstStyle/>
            <a:p>
              <a:endParaRPr lang="zh-CN" altLang="en-US"/>
            </a:p>
          </p:txBody>
        </p:sp>
        <p:sp>
          <p:nvSpPr>
            <p:cNvPr id="188438" name="Line 22"/>
            <p:cNvSpPr>
              <a:spLocks noChangeShapeType="1"/>
            </p:cNvSpPr>
            <p:nvPr/>
          </p:nvSpPr>
          <p:spPr bwMode="auto">
            <a:xfrm>
              <a:off x="2767" y="2065"/>
              <a:ext cx="1" cy="341"/>
            </a:xfrm>
            <a:prstGeom prst="line">
              <a:avLst/>
            </a:prstGeom>
            <a:noFill/>
            <a:ln w="0">
              <a:solidFill>
                <a:srgbClr val="000000"/>
              </a:solidFill>
              <a:round/>
              <a:headEnd/>
              <a:tailEnd/>
            </a:ln>
          </p:spPr>
          <p:txBody>
            <a:bodyPr/>
            <a:lstStyle/>
            <a:p>
              <a:endParaRPr lang="zh-CN" altLang="en-US"/>
            </a:p>
          </p:txBody>
        </p:sp>
        <p:sp>
          <p:nvSpPr>
            <p:cNvPr id="188439" name="Line 23"/>
            <p:cNvSpPr>
              <a:spLocks noChangeShapeType="1"/>
            </p:cNvSpPr>
            <p:nvPr/>
          </p:nvSpPr>
          <p:spPr bwMode="auto">
            <a:xfrm>
              <a:off x="3215" y="2065"/>
              <a:ext cx="0" cy="335"/>
            </a:xfrm>
            <a:prstGeom prst="line">
              <a:avLst/>
            </a:prstGeom>
            <a:noFill/>
            <a:ln w="0">
              <a:solidFill>
                <a:srgbClr val="000000"/>
              </a:solidFill>
              <a:round/>
              <a:headEnd/>
              <a:tailEnd/>
            </a:ln>
          </p:spPr>
          <p:txBody>
            <a:bodyPr/>
            <a:lstStyle/>
            <a:p>
              <a:endParaRPr lang="zh-CN" altLang="en-US"/>
            </a:p>
          </p:txBody>
        </p:sp>
        <p:sp>
          <p:nvSpPr>
            <p:cNvPr id="188440" name="Line 24"/>
            <p:cNvSpPr>
              <a:spLocks noChangeShapeType="1"/>
            </p:cNvSpPr>
            <p:nvPr/>
          </p:nvSpPr>
          <p:spPr bwMode="auto">
            <a:xfrm>
              <a:off x="3648" y="2064"/>
              <a:ext cx="0" cy="336"/>
            </a:xfrm>
            <a:prstGeom prst="line">
              <a:avLst/>
            </a:prstGeom>
            <a:noFill/>
            <a:ln w="0">
              <a:solidFill>
                <a:srgbClr val="000000"/>
              </a:solidFill>
              <a:round/>
              <a:headEnd/>
              <a:tailEnd/>
            </a:ln>
          </p:spPr>
          <p:txBody>
            <a:bodyPr/>
            <a:lstStyle/>
            <a:p>
              <a:endParaRPr lang="zh-CN" altLang="en-US"/>
            </a:p>
          </p:txBody>
        </p:sp>
        <p:sp>
          <p:nvSpPr>
            <p:cNvPr id="188441" name="Line 25"/>
            <p:cNvSpPr>
              <a:spLocks noChangeShapeType="1"/>
            </p:cNvSpPr>
            <p:nvPr/>
          </p:nvSpPr>
          <p:spPr bwMode="auto">
            <a:xfrm>
              <a:off x="4079" y="2064"/>
              <a:ext cx="0" cy="336"/>
            </a:xfrm>
            <a:prstGeom prst="line">
              <a:avLst/>
            </a:prstGeom>
            <a:noFill/>
            <a:ln w="0">
              <a:solidFill>
                <a:srgbClr val="000000"/>
              </a:solidFill>
              <a:round/>
              <a:headEnd/>
              <a:tailEnd/>
            </a:ln>
          </p:spPr>
          <p:txBody>
            <a:bodyPr/>
            <a:lstStyle/>
            <a:p>
              <a:endParaRPr lang="zh-CN" altLang="en-US"/>
            </a:p>
          </p:txBody>
        </p:sp>
        <p:sp>
          <p:nvSpPr>
            <p:cNvPr id="188442" name="Line 26"/>
            <p:cNvSpPr>
              <a:spLocks noChangeShapeType="1"/>
            </p:cNvSpPr>
            <p:nvPr/>
          </p:nvSpPr>
          <p:spPr bwMode="auto">
            <a:xfrm>
              <a:off x="4546" y="2064"/>
              <a:ext cx="0" cy="336"/>
            </a:xfrm>
            <a:prstGeom prst="line">
              <a:avLst/>
            </a:prstGeom>
            <a:noFill/>
            <a:ln w="0">
              <a:solidFill>
                <a:srgbClr val="000000"/>
              </a:solidFill>
              <a:round/>
              <a:headEnd/>
              <a:tailEnd/>
            </a:ln>
          </p:spPr>
          <p:txBody>
            <a:bodyPr/>
            <a:lstStyle/>
            <a:p>
              <a:endParaRPr lang="zh-CN" altLang="en-US"/>
            </a:p>
          </p:txBody>
        </p:sp>
        <p:sp>
          <p:nvSpPr>
            <p:cNvPr id="188443" name="Line 27"/>
            <p:cNvSpPr>
              <a:spLocks noChangeShapeType="1"/>
            </p:cNvSpPr>
            <p:nvPr/>
          </p:nvSpPr>
          <p:spPr bwMode="auto">
            <a:xfrm>
              <a:off x="4984" y="2065"/>
              <a:ext cx="1" cy="341"/>
            </a:xfrm>
            <a:prstGeom prst="line">
              <a:avLst/>
            </a:prstGeom>
            <a:noFill/>
            <a:ln w="0">
              <a:solidFill>
                <a:srgbClr val="000000"/>
              </a:solidFill>
              <a:round/>
              <a:headEnd/>
              <a:tailEnd/>
            </a:ln>
          </p:spPr>
          <p:txBody>
            <a:bodyPr/>
            <a:lstStyle/>
            <a:p>
              <a:endParaRPr lang="zh-CN" altLang="en-US"/>
            </a:p>
          </p:txBody>
        </p:sp>
        <p:sp>
          <p:nvSpPr>
            <p:cNvPr id="188444" name="Line 28"/>
            <p:cNvSpPr>
              <a:spLocks noChangeShapeType="1"/>
            </p:cNvSpPr>
            <p:nvPr/>
          </p:nvSpPr>
          <p:spPr bwMode="auto">
            <a:xfrm>
              <a:off x="5416" y="2065"/>
              <a:ext cx="1" cy="341"/>
            </a:xfrm>
            <a:prstGeom prst="line">
              <a:avLst/>
            </a:prstGeom>
            <a:noFill/>
            <a:ln w="0">
              <a:solidFill>
                <a:srgbClr val="000000"/>
              </a:solidFill>
              <a:round/>
              <a:headEnd/>
              <a:tailEnd/>
            </a:ln>
          </p:spPr>
          <p:txBody>
            <a:bodyPr/>
            <a:lstStyle/>
            <a:p>
              <a:endParaRPr lang="zh-CN" altLang="en-US"/>
            </a:p>
          </p:txBody>
        </p:sp>
        <p:sp>
          <p:nvSpPr>
            <p:cNvPr id="188445" name="Line 29"/>
            <p:cNvSpPr>
              <a:spLocks noChangeShapeType="1"/>
            </p:cNvSpPr>
            <p:nvPr/>
          </p:nvSpPr>
          <p:spPr bwMode="auto">
            <a:xfrm>
              <a:off x="520" y="2407"/>
              <a:ext cx="4896" cy="0"/>
            </a:xfrm>
            <a:prstGeom prst="line">
              <a:avLst/>
            </a:prstGeom>
            <a:noFill/>
            <a:ln w="9525">
              <a:solidFill>
                <a:schemeClr val="tx1"/>
              </a:solidFill>
              <a:round/>
              <a:headEnd/>
              <a:tailEnd/>
            </a:ln>
            <a:effectLst/>
          </p:spPr>
          <p:txBody>
            <a:bodyPr>
              <a:spAutoFit/>
            </a:bodyPr>
            <a:lstStyle/>
            <a:p>
              <a:endParaRPr lang="zh-CN" altLang="en-US"/>
            </a:p>
          </p:txBody>
        </p:sp>
      </p:grpSp>
      <p:sp>
        <p:nvSpPr>
          <p:cNvPr id="188446" name="Rectangle 30"/>
          <p:cNvSpPr>
            <a:spLocks noChangeArrowheads="1"/>
          </p:cNvSpPr>
          <p:nvPr/>
        </p:nvSpPr>
        <p:spPr bwMode="auto">
          <a:xfrm>
            <a:off x="471488" y="904875"/>
            <a:ext cx="4329112" cy="579438"/>
          </a:xfrm>
          <a:prstGeom prst="rect">
            <a:avLst/>
          </a:prstGeom>
          <a:noFill/>
          <a:ln w="9525">
            <a:noFill/>
            <a:miter lim="800000"/>
            <a:headEnd/>
            <a:tailEnd/>
          </a:ln>
          <a:effectLst/>
        </p:spPr>
        <p:txBody>
          <a:bodyPr wrap="none">
            <a:spAutoFit/>
          </a:bodyPr>
          <a:lstStyle/>
          <a:p>
            <a:r>
              <a:rPr lang="en-US" altLang="zh-CN" sz="3200" b="1">
                <a:solidFill>
                  <a:srgbClr val="3333CC"/>
                </a:solidFill>
                <a:ea typeface="楷体_GB2312" pitchFamily="49" charset="-122"/>
              </a:rPr>
              <a:t>(3)</a:t>
            </a:r>
            <a:r>
              <a:rPr lang="zh-CN" altLang="en-US" sz="3200" b="1">
                <a:solidFill>
                  <a:srgbClr val="3333CC"/>
                </a:solidFill>
                <a:ea typeface="楷体_GB2312" pitchFamily="49" charset="-122"/>
              </a:rPr>
              <a:t>采用双散列函数探测</a:t>
            </a:r>
          </a:p>
        </p:txBody>
      </p:sp>
      <p:sp>
        <p:nvSpPr>
          <p:cNvPr id="188447" name="Text Box 31">
            <a:hlinkClick r:id="rId2" action="ppaction://hlinksldjump"/>
          </p:cNvPr>
          <p:cNvSpPr txBox="1">
            <a:spLocks noChangeArrowheads="1"/>
          </p:cNvSpPr>
          <p:nvPr/>
        </p:nvSpPr>
        <p:spPr bwMode="auto">
          <a:xfrm>
            <a:off x="1050925" y="4438650"/>
            <a:ext cx="5794375" cy="579438"/>
          </a:xfrm>
          <a:prstGeom prst="rect">
            <a:avLst/>
          </a:prstGeom>
          <a:noFill/>
          <a:ln w="9525">
            <a:noFill/>
            <a:miter lim="800000"/>
            <a:headEnd/>
            <a:tailEnd/>
          </a:ln>
          <a:effectLst/>
        </p:spPr>
        <p:txBody>
          <a:bodyPr wrap="none">
            <a:spAutoFit/>
          </a:bodyPr>
          <a:lstStyle/>
          <a:p>
            <a:r>
              <a:rPr lang="zh-CN" altLang="en-US" sz="3200" b="1">
                <a:solidFill>
                  <a:srgbClr val="3333CC"/>
                </a:solidFill>
                <a:ea typeface="楷体_GB2312" pitchFamily="49" charset="-122"/>
              </a:rPr>
              <a:t>线性探测处理冲突时：    </a:t>
            </a:r>
            <a:r>
              <a:rPr lang="en-US" altLang="zh-CN" sz="3200" b="1">
                <a:solidFill>
                  <a:srgbClr val="3333CC"/>
                </a:solidFill>
                <a:ea typeface="楷体_GB2312" pitchFamily="49" charset="-122"/>
              </a:rPr>
              <a:t>ASL =</a:t>
            </a:r>
          </a:p>
        </p:txBody>
      </p:sp>
      <p:sp>
        <p:nvSpPr>
          <p:cNvPr id="188448" name="Text Box 32">
            <a:hlinkClick r:id="rId3" action="ppaction://hlinksldjump"/>
          </p:cNvPr>
          <p:cNvSpPr txBox="1">
            <a:spLocks noChangeArrowheads="1"/>
          </p:cNvSpPr>
          <p:nvPr/>
        </p:nvSpPr>
        <p:spPr bwMode="auto">
          <a:xfrm>
            <a:off x="1066800" y="5791200"/>
            <a:ext cx="5795963" cy="579438"/>
          </a:xfrm>
          <a:prstGeom prst="rect">
            <a:avLst/>
          </a:prstGeom>
          <a:noFill/>
          <a:ln w="9525">
            <a:noFill/>
            <a:miter lim="800000"/>
            <a:headEnd/>
            <a:tailEnd/>
          </a:ln>
          <a:effectLst/>
        </p:spPr>
        <p:txBody>
          <a:bodyPr wrap="none">
            <a:spAutoFit/>
          </a:bodyPr>
          <a:lstStyle/>
          <a:p>
            <a:r>
              <a:rPr lang="zh-CN" altLang="en-US" sz="3200" b="1">
                <a:solidFill>
                  <a:srgbClr val="3333CC"/>
                </a:solidFill>
                <a:ea typeface="楷体_GB2312" pitchFamily="49" charset="-122"/>
              </a:rPr>
              <a:t>双散列探测处理冲突时：</a:t>
            </a:r>
            <a:r>
              <a:rPr lang="en-US" altLang="zh-CN" sz="3200" b="1">
                <a:solidFill>
                  <a:srgbClr val="3333CC"/>
                </a:solidFill>
                <a:ea typeface="楷体_GB2312" pitchFamily="49" charset="-122"/>
              </a:rPr>
              <a:t>ASL =</a:t>
            </a:r>
          </a:p>
        </p:txBody>
      </p:sp>
      <p:sp>
        <p:nvSpPr>
          <p:cNvPr id="188449" name="Rectangle 33"/>
          <p:cNvSpPr>
            <a:spLocks noChangeArrowheads="1"/>
          </p:cNvSpPr>
          <p:nvPr/>
        </p:nvSpPr>
        <p:spPr bwMode="auto">
          <a:xfrm>
            <a:off x="6738938" y="4419600"/>
            <a:ext cx="906462" cy="579438"/>
          </a:xfrm>
          <a:prstGeom prst="rect">
            <a:avLst/>
          </a:prstGeom>
          <a:noFill/>
          <a:ln w="9525">
            <a:noFill/>
            <a:miter lim="800000"/>
            <a:headEnd/>
            <a:tailEnd/>
          </a:ln>
          <a:effectLst/>
        </p:spPr>
        <p:txBody>
          <a:bodyPr wrap="none">
            <a:spAutoFit/>
          </a:bodyPr>
          <a:lstStyle/>
          <a:p>
            <a:r>
              <a:rPr lang="en-US" altLang="zh-CN" sz="3200" b="1">
                <a:solidFill>
                  <a:srgbClr val="3333CC"/>
                </a:solidFill>
                <a:ea typeface="楷体_GB2312" pitchFamily="49" charset="-122"/>
              </a:rPr>
              <a:t>22/9</a:t>
            </a:r>
          </a:p>
        </p:txBody>
      </p:sp>
      <p:sp>
        <p:nvSpPr>
          <p:cNvPr id="188450" name="Rectangle 34"/>
          <p:cNvSpPr>
            <a:spLocks noChangeArrowheads="1"/>
          </p:cNvSpPr>
          <p:nvPr/>
        </p:nvSpPr>
        <p:spPr bwMode="auto">
          <a:xfrm>
            <a:off x="6781800" y="5791200"/>
            <a:ext cx="906463" cy="579438"/>
          </a:xfrm>
          <a:prstGeom prst="rect">
            <a:avLst/>
          </a:prstGeom>
          <a:noFill/>
          <a:ln w="9525">
            <a:noFill/>
            <a:miter lim="800000"/>
            <a:headEnd/>
            <a:tailEnd/>
          </a:ln>
          <a:effectLst/>
        </p:spPr>
        <p:txBody>
          <a:bodyPr wrap="none">
            <a:spAutoFit/>
          </a:bodyPr>
          <a:lstStyle/>
          <a:p>
            <a:r>
              <a:rPr lang="en-US" altLang="zh-CN" sz="3200" b="1">
                <a:solidFill>
                  <a:srgbClr val="3333CC"/>
                </a:solidFill>
                <a:ea typeface="楷体_GB2312" pitchFamily="49" charset="-122"/>
              </a:rPr>
              <a:t>14/9</a:t>
            </a:r>
          </a:p>
        </p:txBody>
      </p:sp>
      <p:sp>
        <p:nvSpPr>
          <p:cNvPr id="188451" name="Text Box 35">
            <a:hlinkClick r:id="rId2" action="ppaction://hlinksldjump"/>
          </p:cNvPr>
          <p:cNvSpPr txBox="1">
            <a:spLocks noChangeArrowheads="1"/>
          </p:cNvSpPr>
          <p:nvPr/>
        </p:nvSpPr>
        <p:spPr bwMode="auto">
          <a:xfrm>
            <a:off x="1066800" y="5124450"/>
            <a:ext cx="5794375" cy="579438"/>
          </a:xfrm>
          <a:prstGeom prst="rect">
            <a:avLst/>
          </a:prstGeom>
          <a:noFill/>
          <a:ln w="9525">
            <a:noFill/>
            <a:miter lim="800000"/>
            <a:headEnd/>
            <a:tailEnd/>
          </a:ln>
          <a:effectLst/>
        </p:spPr>
        <p:txBody>
          <a:bodyPr wrap="none">
            <a:spAutoFit/>
          </a:bodyPr>
          <a:lstStyle/>
          <a:p>
            <a:r>
              <a:rPr lang="zh-CN" altLang="en-US" sz="3200" b="1">
                <a:solidFill>
                  <a:srgbClr val="3333CC"/>
                </a:solidFill>
                <a:ea typeface="楷体_GB2312" pitchFamily="49" charset="-122"/>
              </a:rPr>
              <a:t>二次探测处理冲突时：    </a:t>
            </a:r>
            <a:r>
              <a:rPr lang="en-US" altLang="zh-CN" sz="3200" b="1">
                <a:solidFill>
                  <a:srgbClr val="3333CC"/>
                </a:solidFill>
                <a:ea typeface="楷体_GB2312" pitchFamily="49" charset="-122"/>
              </a:rPr>
              <a:t>ASL =</a:t>
            </a:r>
          </a:p>
        </p:txBody>
      </p:sp>
      <p:sp>
        <p:nvSpPr>
          <p:cNvPr id="188452" name="Rectangle 36"/>
          <p:cNvSpPr>
            <a:spLocks noChangeArrowheads="1"/>
          </p:cNvSpPr>
          <p:nvPr/>
        </p:nvSpPr>
        <p:spPr bwMode="auto">
          <a:xfrm>
            <a:off x="6754813" y="5105400"/>
            <a:ext cx="906462" cy="579438"/>
          </a:xfrm>
          <a:prstGeom prst="rect">
            <a:avLst/>
          </a:prstGeom>
          <a:noFill/>
          <a:ln w="9525">
            <a:noFill/>
            <a:miter lim="800000"/>
            <a:headEnd/>
            <a:tailEnd/>
          </a:ln>
          <a:effectLst/>
        </p:spPr>
        <p:txBody>
          <a:bodyPr wrap="none">
            <a:spAutoFit/>
          </a:bodyPr>
          <a:lstStyle/>
          <a:p>
            <a:r>
              <a:rPr lang="en-US" altLang="zh-CN" sz="3200" b="1">
                <a:solidFill>
                  <a:srgbClr val="3333CC"/>
                </a:solidFill>
                <a:ea typeface="楷体_GB2312" pitchFamily="49" charset="-122"/>
              </a:rPr>
              <a:t>15/9</a:t>
            </a:r>
          </a:p>
        </p:txBody>
      </p:sp>
      <p:sp>
        <p:nvSpPr>
          <p:cNvPr id="188453" name="Rectangle 37"/>
          <p:cNvSpPr>
            <a:spLocks noChangeArrowheads="1"/>
          </p:cNvSpPr>
          <p:nvPr/>
        </p:nvSpPr>
        <p:spPr bwMode="auto">
          <a:xfrm>
            <a:off x="533400" y="3810000"/>
            <a:ext cx="6708775" cy="579438"/>
          </a:xfrm>
          <a:prstGeom prst="rect">
            <a:avLst/>
          </a:prstGeom>
          <a:noFill/>
          <a:ln w="9525">
            <a:noFill/>
            <a:miter lim="800000"/>
            <a:headEnd/>
            <a:tailEnd/>
          </a:ln>
          <a:effectLst/>
        </p:spPr>
        <p:txBody>
          <a:bodyPr wrap="none">
            <a:spAutoFit/>
          </a:bodyPr>
          <a:lstStyle/>
          <a:p>
            <a:r>
              <a:rPr lang="zh-CN" altLang="en-US" sz="3200" b="1">
                <a:solidFill>
                  <a:srgbClr val="FF0000"/>
                </a:solidFill>
                <a:ea typeface="楷体_GB2312" pitchFamily="49" charset="-122"/>
              </a:rPr>
              <a:t>本例不同的处理冲突方法的</a:t>
            </a:r>
            <a:r>
              <a:rPr lang="en-US" altLang="zh-CN" sz="3200" b="1">
                <a:solidFill>
                  <a:srgbClr val="FF0000"/>
                </a:solidFill>
                <a:ea typeface="楷体_GB2312" pitchFamily="49" charset="-122"/>
              </a:rPr>
              <a:t>ASL</a:t>
            </a:r>
            <a:r>
              <a:rPr lang="zh-CN" altLang="en-US" sz="3200" b="1">
                <a:solidFill>
                  <a:srgbClr val="FF0000"/>
                </a:solidFill>
                <a:ea typeface="楷体_GB2312" pitchFamily="49" charset="-122"/>
              </a:rPr>
              <a:t>为：</a:t>
            </a:r>
          </a:p>
        </p:txBody>
      </p:sp>
      <p:sp>
        <p:nvSpPr>
          <p:cNvPr id="188454" name="Text Box 38"/>
          <p:cNvSpPr txBox="1">
            <a:spLocks noChangeArrowheads="1"/>
          </p:cNvSpPr>
          <p:nvPr/>
        </p:nvSpPr>
        <p:spPr bwMode="auto">
          <a:xfrm>
            <a:off x="71438" y="355600"/>
            <a:ext cx="6823075" cy="696913"/>
          </a:xfrm>
          <a:prstGeom prst="rect">
            <a:avLst/>
          </a:prstGeom>
          <a:noFill/>
          <a:ln w="9525">
            <a:noFill/>
            <a:miter lim="800000"/>
            <a:headEnd/>
            <a:tailEnd/>
          </a:ln>
          <a:effectLst/>
        </p:spPr>
        <p:txBody>
          <a:bodyPr wrap="none">
            <a:spAutoFit/>
          </a:bodyPr>
          <a:lstStyle/>
          <a:p>
            <a:pPr>
              <a:lnSpc>
                <a:spcPct val="110000"/>
              </a:lnSpc>
            </a:pPr>
            <a:r>
              <a:rPr lang="en-US" altLang="zh-CN" sz="3600" b="1">
                <a:solidFill>
                  <a:srgbClr val="A50021"/>
                </a:solidFill>
                <a:ea typeface="楷体_GB2312" pitchFamily="49" charset="-122"/>
              </a:rPr>
              <a:t>       </a:t>
            </a:r>
            <a:r>
              <a:rPr lang="en-US" altLang="zh-CN" sz="3600" b="1">
                <a:solidFill>
                  <a:srgbClr val="3333FF"/>
                </a:solidFill>
                <a:ea typeface="楷体_GB2312" pitchFamily="49" charset="-122"/>
              </a:rPr>
              <a:t>{ </a:t>
            </a:r>
            <a:r>
              <a:rPr lang="en-US" altLang="zh-CN" sz="3200" b="1">
                <a:solidFill>
                  <a:srgbClr val="3333FF"/>
                </a:solidFill>
                <a:ea typeface="楷体_GB2312" pitchFamily="49" charset="-122"/>
              </a:rPr>
              <a:t>19, 01, 23, 14, 55, 68, 11, 82, 36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446"/>
                                        </p:tgtEl>
                                        <p:attrNameLst>
                                          <p:attrName>style.visibility</p:attrName>
                                        </p:attrNameLst>
                                      </p:cBhvr>
                                      <p:to>
                                        <p:strVal val="visible"/>
                                      </p:to>
                                    </p:set>
                                    <p:anim calcmode="lin" valueType="num">
                                      <p:cBhvr additive="base">
                                        <p:cTn id="7" dur="500" fill="hold"/>
                                        <p:tgtEl>
                                          <p:spTgt spid="188446"/>
                                        </p:tgtEl>
                                        <p:attrNameLst>
                                          <p:attrName>ppt_x</p:attrName>
                                        </p:attrNameLst>
                                      </p:cBhvr>
                                      <p:tavLst>
                                        <p:tav tm="0">
                                          <p:val>
                                            <p:strVal val="0-#ppt_w/2"/>
                                          </p:val>
                                        </p:tav>
                                        <p:tav tm="100000">
                                          <p:val>
                                            <p:strVal val="#ppt_x"/>
                                          </p:val>
                                        </p:tav>
                                      </p:tavLst>
                                    </p:anim>
                                    <p:anim calcmode="lin" valueType="num">
                                      <p:cBhvr additive="base">
                                        <p:cTn id="8" dur="500" fill="hold"/>
                                        <p:tgtEl>
                                          <p:spTgt spid="1884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88418"/>
                                        </p:tgtEl>
                                        <p:attrNameLst>
                                          <p:attrName>style.visibility</p:attrName>
                                        </p:attrNameLst>
                                      </p:cBhvr>
                                      <p:to>
                                        <p:strVal val="visible"/>
                                      </p:to>
                                    </p:set>
                                    <p:animEffect transition="in" filter="wipe(left)">
                                      <p:cBhvr>
                                        <p:cTn id="13" dur="500"/>
                                        <p:tgtEl>
                                          <p:spTgt spid="18841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88430"/>
                                        </p:tgtEl>
                                        <p:attrNameLst>
                                          <p:attrName>style.visibility</p:attrName>
                                        </p:attrNameLst>
                                      </p:cBhvr>
                                      <p:to>
                                        <p:strVal val="visible"/>
                                      </p:to>
                                    </p:set>
                                    <p:animEffect transition="in" filter="wipe(left)">
                                      <p:cBhvr>
                                        <p:cTn id="18" dur="500"/>
                                        <p:tgtEl>
                                          <p:spTgt spid="18843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88419"/>
                                        </p:tgtEl>
                                        <p:attrNameLst>
                                          <p:attrName>style.visibility</p:attrName>
                                        </p:attrNameLst>
                                      </p:cBhvr>
                                      <p:to>
                                        <p:strVal val="visible"/>
                                      </p:to>
                                    </p:set>
                                    <p:animEffect transition="in" filter="wipe(up)">
                                      <p:cBhvr>
                                        <p:cTn id="23" dur="500"/>
                                        <p:tgtEl>
                                          <p:spTgt spid="1884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88420"/>
                                        </p:tgtEl>
                                        <p:attrNameLst>
                                          <p:attrName>style.visibility</p:attrName>
                                        </p:attrNameLst>
                                      </p:cBhvr>
                                      <p:to>
                                        <p:strVal val="visible"/>
                                      </p:to>
                                    </p:set>
                                    <p:animEffect transition="in" filter="wipe(up)">
                                      <p:cBhvr>
                                        <p:cTn id="28" dur="500"/>
                                        <p:tgtEl>
                                          <p:spTgt spid="1884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88421"/>
                                        </p:tgtEl>
                                        <p:attrNameLst>
                                          <p:attrName>style.visibility</p:attrName>
                                        </p:attrNameLst>
                                      </p:cBhvr>
                                      <p:to>
                                        <p:strVal val="visible"/>
                                      </p:to>
                                    </p:set>
                                    <p:animEffect transition="in" filter="wipe(up)">
                                      <p:cBhvr>
                                        <p:cTn id="33" dur="500"/>
                                        <p:tgtEl>
                                          <p:spTgt spid="18842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88422"/>
                                        </p:tgtEl>
                                        <p:attrNameLst>
                                          <p:attrName>style.visibility</p:attrName>
                                        </p:attrNameLst>
                                      </p:cBhvr>
                                      <p:to>
                                        <p:strVal val="visible"/>
                                      </p:to>
                                    </p:set>
                                    <p:animEffect transition="in" filter="wipe(up)">
                                      <p:cBhvr>
                                        <p:cTn id="38" dur="500"/>
                                        <p:tgtEl>
                                          <p:spTgt spid="18842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88423"/>
                                        </p:tgtEl>
                                        <p:attrNameLst>
                                          <p:attrName>style.visibility</p:attrName>
                                        </p:attrNameLst>
                                      </p:cBhvr>
                                      <p:to>
                                        <p:strVal val="visible"/>
                                      </p:to>
                                    </p:set>
                                    <p:animEffect transition="in" filter="wipe(up)">
                                      <p:cBhvr>
                                        <p:cTn id="43" dur="500"/>
                                        <p:tgtEl>
                                          <p:spTgt spid="18842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88424"/>
                                        </p:tgtEl>
                                        <p:attrNameLst>
                                          <p:attrName>style.visibility</p:attrName>
                                        </p:attrNameLst>
                                      </p:cBhvr>
                                      <p:to>
                                        <p:strVal val="visible"/>
                                      </p:to>
                                    </p:set>
                                    <p:animEffect transition="in" filter="wipe(up)">
                                      <p:cBhvr>
                                        <p:cTn id="48" dur="500"/>
                                        <p:tgtEl>
                                          <p:spTgt spid="1884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88425"/>
                                        </p:tgtEl>
                                        <p:attrNameLst>
                                          <p:attrName>style.visibility</p:attrName>
                                        </p:attrNameLst>
                                      </p:cBhvr>
                                      <p:to>
                                        <p:strVal val="visible"/>
                                      </p:to>
                                    </p:set>
                                    <p:animEffect transition="in" filter="wipe(up)">
                                      <p:cBhvr>
                                        <p:cTn id="53" dur="500"/>
                                        <p:tgtEl>
                                          <p:spTgt spid="18842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88426"/>
                                        </p:tgtEl>
                                        <p:attrNameLst>
                                          <p:attrName>style.visibility</p:attrName>
                                        </p:attrNameLst>
                                      </p:cBhvr>
                                      <p:to>
                                        <p:strVal val="visible"/>
                                      </p:to>
                                    </p:set>
                                    <p:animEffect transition="in" filter="wipe(up)">
                                      <p:cBhvr>
                                        <p:cTn id="58" dur="500"/>
                                        <p:tgtEl>
                                          <p:spTgt spid="18842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88427"/>
                                        </p:tgtEl>
                                        <p:attrNameLst>
                                          <p:attrName>style.visibility</p:attrName>
                                        </p:attrNameLst>
                                      </p:cBhvr>
                                      <p:to>
                                        <p:strVal val="visible"/>
                                      </p:to>
                                    </p:set>
                                    <p:animEffect transition="in" filter="wipe(up)">
                                      <p:cBhvr>
                                        <p:cTn id="63" dur="500"/>
                                        <p:tgtEl>
                                          <p:spTgt spid="18842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88428"/>
                                        </p:tgtEl>
                                        <p:attrNameLst>
                                          <p:attrName>style.visibility</p:attrName>
                                        </p:attrNameLst>
                                      </p:cBhvr>
                                      <p:to>
                                        <p:strVal val="visible"/>
                                      </p:to>
                                    </p:set>
                                    <p:animEffect transition="in" filter="wipe(left)">
                                      <p:cBhvr>
                                        <p:cTn id="68" dur="500"/>
                                        <p:tgtEl>
                                          <p:spTgt spid="18842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88429"/>
                                        </p:tgtEl>
                                        <p:attrNameLst>
                                          <p:attrName>style.visibility</p:attrName>
                                        </p:attrNameLst>
                                      </p:cBhvr>
                                      <p:to>
                                        <p:strVal val="visible"/>
                                      </p:to>
                                    </p:set>
                                    <p:animEffect transition="in" filter="wipe(left)">
                                      <p:cBhvr>
                                        <p:cTn id="73" dur="500"/>
                                        <p:tgtEl>
                                          <p:spTgt spid="188429"/>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188453"/>
                                        </p:tgtEl>
                                        <p:attrNameLst>
                                          <p:attrName>style.visibility</p:attrName>
                                        </p:attrNameLst>
                                      </p:cBhvr>
                                      <p:to>
                                        <p:strVal val="visible"/>
                                      </p:to>
                                    </p:set>
                                    <p:anim calcmode="lin" valueType="num">
                                      <p:cBhvr additive="base">
                                        <p:cTn id="78" dur="500" fill="hold"/>
                                        <p:tgtEl>
                                          <p:spTgt spid="188453"/>
                                        </p:tgtEl>
                                        <p:attrNameLst>
                                          <p:attrName>ppt_x</p:attrName>
                                        </p:attrNameLst>
                                      </p:cBhvr>
                                      <p:tavLst>
                                        <p:tav tm="0">
                                          <p:val>
                                            <p:strVal val="0-#ppt_w/2"/>
                                          </p:val>
                                        </p:tav>
                                        <p:tav tm="100000">
                                          <p:val>
                                            <p:strVal val="#ppt_x"/>
                                          </p:val>
                                        </p:tav>
                                      </p:tavLst>
                                    </p:anim>
                                    <p:anim calcmode="lin" valueType="num">
                                      <p:cBhvr additive="base">
                                        <p:cTn id="79" dur="500" fill="hold"/>
                                        <p:tgtEl>
                                          <p:spTgt spid="188453"/>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88447"/>
                                        </p:tgtEl>
                                        <p:attrNameLst>
                                          <p:attrName>style.visibility</p:attrName>
                                        </p:attrNameLst>
                                      </p:cBhvr>
                                      <p:to>
                                        <p:strVal val="visible"/>
                                      </p:to>
                                    </p:set>
                                    <p:animEffect transition="in" filter="wipe(left)">
                                      <p:cBhvr>
                                        <p:cTn id="84" dur="500"/>
                                        <p:tgtEl>
                                          <p:spTgt spid="18844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88449"/>
                                        </p:tgtEl>
                                        <p:attrNameLst>
                                          <p:attrName>style.visibility</p:attrName>
                                        </p:attrNameLst>
                                      </p:cBhvr>
                                      <p:to>
                                        <p:strVal val="visible"/>
                                      </p:to>
                                    </p:set>
                                    <p:animEffect transition="in" filter="wipe(left)">
                                      <p:cBhvr>
                                        <p:cTn id="89" dur="500"/>
                                        <p:tgtEl>
                                          <p:spTgt spid="18844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88451"/>
                                        </p:tgtEl>
                                        <p:attrNameLst>
                                          <p:attrName>style.visibility</p:attrName>
                                        </p:attrNameLst>
                                      </p:cBhvr>
                                      <p:to>
                                        <p:strVal val="visible"/>
                                      </p:to>
                                    </p:set>
                                    <p:animEffect transition="in" filter="wipe(left)">
                                      <p:cBhvr>
                                        <p:cTn id="94" dur="500"/>
                                        <p:tgtEl>
                                          <p:spTgt spid="18845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88452"/>
                                        </p:tgtEl>
                                        <p:attrNameLst>
                                          <p:attrName>style.visibility</p:attrName>
                                        </p:attrNameLst>
                                      </p:cBhvr>
                                      <p:to>
                                        <p:strVal val="visible"/>
                                      </p:to>
                                    </p:set>
                                    <p:animEffect transition="in" filter="wipe(left)">
                                      <p:cBhvr>
                                        <p:cTn id="99" dur="500"/>
                                        <p:tgtEl>
                                          <p:spTgt spid="18845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88448"/>
                                        </p:tgtEl>
                                        <p:attrNameLst>
                                          <p:attrName>style.visibility</p:attrName>
                                        </p:attrNameLst>
                                      </p:cBhvr>
                                      <p:to>
                                        <p:strVal val="visible"/>
                                      </p:to>
                                    </p:set>
                                    <p:animEffect transition="in" filter="wipe(left)">
                                      <p:cBhvr>
                                        <p:cTn id="104" dur="500"/>
                                        <p:tgtEl>
                                          <p:spTgt spid="18844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88450"/>
                                        </p:tgtEl>
                                        <p:attrNameLst>
                                          <p:attrName>style.visibility</p:attrName>
                                        </p:attrNameLst>
                                      </p:cBhvr>
                                      <p:to>
                                        <p:strVal val="visible"/>
                                      </p:to>
                                    </p:set>
                                    <p:animEffect transition="in" filter="wipe(left)">
                                      <p:cBhvr>
                                        <p:cTn id="109" dur="500"/>
                                        <p:tgtEl>
                                          <p:spTgt spid="188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utoUpdateAnimBg="0"/>
      <p:bldP spid="188419" grpId="0" autoUpdateAnimBg="0"/>
      <p:bldP spid="188420" grpId="0" autoUpdateAnimBg="0"/>
      <p:bldP spid="188421" grpId="0" autoUpdateAnimBg="0"/>
      <p:bldP spid="188422" grpId="0" autoUpdateAnimBg="0"/>
      <p:bldP spid="188423" grpId="0" autoUpdateAnimBg="0"/>
      <p:bldP spid="188424" grpId="0" autoUpdateAnimBg="0"/>
      <p:bldP spid="188425" grpId="0" autoUpdateAnimBg="0"/>
      <p:bldP spid="188426" grpId="0" autoUpdateAnimBg="0"/>
      <p:bldP spid="188427" grpId="0" autoUpdateAnimBg="0"/>
      <p:bldP spid="188428" grpId="0" autoUpdateAnimBg="0"/>
      <p:bldP spid="188429" grpId="0" autoUpdateAnimBg="0"/>
      <p:bldP spid="188446" grpId="0" autoUpdateAnimBg="0"/>
      <p:bldP spid="188447" grpId="0" autoUpdateAnimBg="0"/>
      <p:bldP spid="188448" grpId="0" autoUpdateAnimBg="0"/>
      <p:bldP spid="188449" grpId="0" autoUpdateAnimBg="0"/>
      <p:bldP spid="188450" grpId="0" autoUpdateAnimBg="0"/>
      <p:bldP spid="188451" grpId="0" autoUpdateAnimBg="0"/>
      <p:bldP spid="188452" grpId="0" autoUpdateAnimBg="0"/>
      <p:bldP spid="188453"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3048000" y="1049338"/>
            <a:ext cx="5791200" cy="1408112"/>
          </a:xfrm>
          <a:prstGeom prst="rect">
            <a:avLst/>
          </a:prstGeom>
          <a:noFill/>
          <a:ln w="9525">
            <a:noFill/>
            <a:miter lim="800000"/>
            <a:headEnd/>
            <a:tailEnd/>
          </a:ln>
          <a:effectLst/>
        </p:spPr>
        <p:txBody>
          <a:bodyPr>
            <a:spAutoFit/>
          </a:bodyPr>
          <a:lstStyle/>
          <a:p>
            <a:pPr marL="381000" lvl="2">
              <a:lnSpc>
                <a:spcPct val="120000"/>
              </a:lnSpc>
            </a:pPr>
            <a:r>
              <a:rPr lang="zh-CN" altLang="en-US" sz="3200" b="1">
                <a:solidFill>
                  <a:srgbClr val="3333CC"/>
                </a:solidFill>
                <a:ea typeface="楷体_GB2312" pitchFamily="49" charset="-122"/>
              </a:rPr>
              <a:t>将所有哈希地址相同的记录</a:t>
            </a:r>
            <a:endParaRPr lang="zh-CN" altLang="en-US" sz="3600" b="1">
              <a:solidFill>
                <a:srgbClr val="3333CC"/>
              </a:solidFill>
              <a:ea typeface="楷体_GB2312" pitchFamily="49" charset="-122"/>
            </a:endParaRPr>
          </a:p>
          <a:p>
            <a:pPr marL="381000" lvl="2">
              <a:lnSpc>
                <a:spcPct val="120000"/>
              </a:lnSpc>
            </a:pPr>
            <a:r>
              <a:rPr lang="zh-CN" altLang="en-US" sz="3600" b="1">
                <a:solidFill>
                  <a:srgbClr val="3333CC"/>
                </a:solidFill>
                <a:ea typeface="楷体_GB2312" pitchFamily="49" charset="-122"/>
              </a:rPr>
              <a:t>都链接在同一链表中。</a:t>
            </a:r>
            <a:r>
              <a:rPr lang="zh-CN" altLang="en-US" sz="4000" b="1">
                <a:ea typeface="楷体_GB2312" pitchFamily="49" charset="-122"/>
              </a:rPr>
              <a:t>       </a:t>
            </a:r>
          </a:p>
        </p:txBody>
      </p:sp>
      <p:sp>
        <p:nvSpPr>
          <p:cNvPr id="189468" name="Line 28"/>
          <p:cNvSpPr>
            <a:spLocks noChangeShapeType="1"/>
          </p:cNvSpPr>
          <p:nvPr/>
        </p:nvSpPr>
        <p:spPr bwMode="auto">
          <a:xfrm>
            <a:off x="6172200" y="5283200"/>
            <a:ext cx="0" cy="419100"/>
          </a:xfrm>
          <a:prstGeom prst="line">
            <a:avLst/>
          </a:prstGeom>
          <a:noFill/>
          <a:ln w="9525">
            <a:solidFill>
              <a:schemeClr val="tx1"/>
            </a:solidFill>
            <a:round/>
            <a:headEnd/>
            <a:tailEnd/>
          </a:ln>
          <a:effectLst/>
        </p:spPr>
        <p:txBody>
          <a:bodyPr wrap="none" anchor="ctr"/>
          <a:lstStyle/>
          <a:p>
            <a:endParaRPr lang="zh-CN" altLang="en-US"/>
          </a:p>
        </p:txBody>
      </p:sp>
      <p:grpSp>
        <p:nvGrpSpPr>
          <p:cNvPr id="189508" name="Group 68"/>
          <p:cNvGrpSpPr>
            <a:grpSpLocks/>
          </p:cNvGrpSpPr>
          <p:nvPr/>
        </p:nvGrpSpPr>
        <p:grpSpPr bwMode="auto">
          <a:xfrm>
            <a:off x="3276600" y="2908300"/>
            <a:ext cx="1676400" cy="419100"/>
            <a:chOff x="2064" y="1832"/>
            <a:chExt cx="1056" cy="264"/>
          </a:xfrm>
        </p:grpSpPr>
        <p:sp>
          <p:nvSpPr>
            <p:cNvPr id="189457" name="Rectangle 17"/>
            <p:cNvSpPr>
              <a:spLocks noChangeArrowheads="1"/>
            </p:cNvSpPr>
            <p:nvPr/>
          </p:nvSpPr>
          <p:spPr bwMode="auto">
            <a:xfrm>
              <a:off x="2592" y="1832"/>
              <a:ext cx="528" cy="264"/>
            </a:xfrm>
            <a:prstGeom prst="rect">
              <a:avLst/>
            </a:prstGeom>
            <a:noFill/>
            <a:ln w="9525">
              <a:solidFill>
                <a:schemeClr val="tx1"/>
              </a:solidFill>
              <a:miter lim="800000"/>
              <a:headEnd/>
              <a:tailEnd/>
            </a:ln>
            <a:effectLst/>
          </p:spPr>
          <p:txBody>
            <a:bodyPr wrap="none" anchor="ctr"/>
            <a:lstStyle/>
            <a:p>
              <a:r>
                <a:rPr lang="en-US" altLang="zh-CN" b="1">
                  <a:solidFill>
                    <a:srgbClr val="3333CC"/>
                  </a:solidFill>
                </a:rPr>
                <a:t>36</a:t>
              </a:r>
            </a:p>
          </p:txBody>
        </p:sp>
        <p:sp>
          <p:nvSpPr>
            <p:cNvPr id="189458" name="Line 18"/>
            <p:cNvSpPr>
              <a:spLocks noChangeShapeType="1"/>
            </p:cNvSpPr>
            <p:nvPr/>
          </p:nvSpPr>
          <p:spPr bwMode="auto">
            <a:xfrm>
              <a:off x="2928" y="1832"/>
              <a:ext cx="0" cy="264"/>
            </a:xfrm>
            <a:prstGeom prst="line">
              <a:avLst/>
            </a:prstGeom>
            <a:noFill/>
            <a:ln w="9525">
              <a:solidFill>
                <a:schemeClr val="tx1"/>
              </a:solidFill>
              <a:round/>
              <a:headEnd/>
              <a:tailEnd/>
            </a:ln>
            <a:effectLst/>
          </p:spPr>
          <p:txBody>
            <a:bodyPr wrap="none" anchor="ctr"/>
            <a:lstStyle/>
            <a:p>
              <a:endParaRPr lang="zh-CN" altLang="en-US"/>
            </a:p>
          </p:txBody>
        </p:sp>
        <p:sp>
          <p:nvSpPr>
            <p:cNvPr id="189477" name="Line 37"/>
            <p:cNvSpPr>
              <a:spLocks noChangeShapeType="1"/>
            </p:cNvSpPr>
            <p:nvPr/>
          </p:nvSpPr>
          <p:spPr bwMode="auto">
            <a:xfrm>
              <a:off x="2064" y="1964"/>
              <a:ext cx="528" cy="0"/>
            </a:xfrm>
            <a:prstGeom prst="line">
              <a:avLst/>
            </a:prstGeom>
            <a:noFill/>
            <a:ln w="19050">
              <a:solidFill>
                <a:schemeClr val="accent2"/>
              </a:solidFill>
              <a:round/>
              <a:headEnd/>
              <a:tailEnd type="triangle" w="med" len="med"/>
            </a:ln>
            <a:effectLst/>
          </p:spPr>
          <p:txBody>
            <a:bodyPr wrap="none" anchor="ctr"/>
            <a:lstStyle/>
            <a:p>
              <a:endParaRPr lang="zh-CN" altLang="en-US"/>
            </a:p>
          </p:txBody>
        </p:sp>
      </p:grpSp>
      <p:grpSp>
        <p:nvGrpSpPr>
          <p:cNvPr id="189507" name="Group 67"/>
          <p:cNvGrpSpPr>
            <a:grpSpLocks/>
          </p:cNvGrpSpPr>
          <p:nvPr/>
        </p:nvGrpSpPr>
        <p:grpSpPr bwMode="auto">
          <a:xfrm>
            <a:off x="4800600" y="5283200"/>
            <a:ext cx="1676400" cy="419100"/>
            <a:chOff x="3024" y="3328"/>
            <a:chExt cx="1056" cy="264"/>
          </a:xfrm>
        </p:grpSpPr>
        <p:sp>
          <p:nvSpPr>
            <p:cNvPr id="189467" name="Rectangle 27"/>
            <p:cNvSpPr>
              <a:spLocks noChangeArrowheads="1"/>
            </p:cNvSpPr>
            <p:nvPr/>
          </p:nvSpPr>
          <p:spPr bwMode="auto">
            <a:xfrm>
              <a:off x="3552" y="3328"/>
              <a:ext cx="528" cy="264"/>
            </a:xfrm>
            <a:prstGeom prst="rect">
              <a:avLst/>
            </a:prstGeom>
            <a:noFill/>
            <a:ln w="9525">
              <a:solidFill>
                <a:schemeClr val="tx1"/>
              </a:solidFill>
              <a:miter lim="800000"/>
              <a:headEnd/>
              <a:tailEnd/>
            </a:ln>
            <a:effectLst/>
          </p:spPr>
          <p:txBody>
            <a:bodyPr wrap="none" anchor="ctr"/>
            <a:lstStyle/>
            <a:p>
              <a:r>
                <a:rPr lang="en-US" altLang="zh-CN" b="1">
                  <a:solidFill>
                    <a:srgbClr val="3333CC"/>
                  </a:solidFill>
                </a:rPr>
                <a:t>82</a:t>
              </a:r>
            </a:p>
          </p:txBody>
        </p:sp>
        <p:sp>
          <p:nvSpPr>
            <p:cNvPr id="189479" name="Line 39"/>
            <p:cNvSpPr>
              <a:spLocks noChangeShapeType="1"/>
            </p:cNvSpPr>
            <p:nvPr/>
          </p:nvSpPr>
          <p:spPr bwMode="auto">
            <a:xfrm>
              <a:off x="3024" y="3460"/>
              <a:ext cx="528" cy="0"/>
            </a:xfrm>
            <a:prstGeom prst="line">
              <a:avLst/>
            </a:prstGeom>
            <a:noFill/>
            <a:ln w="19050">
              <a:solidFill>
                <a:schemeClr val="accent2"/>
              </a:solidFill>
              <a:round/>
              <a:headEnd/>
              <a:tailEnd type="triangle" w="med" len="med"/>
            </a:ln>
            <a:effectLst/>
          </p:spPr>
          <p:txBody>
            <a:bodyPr wrap="none" anchor="ctr"/>
            <a:lstStyle/>
            <a:p>
              <a:endParaRPr lang="zh-CN" altLang="en-US"/>
            </a:p>
          </p:txBody>
        </p:sp>
      </p:grpSp>
      <p:grpSp>
        <p:nvGrpSpPr>
          <p:cNvPr id="189505" name="Group 65"/>
          <p:cNvGrpSpPr>
            <a:grpSpLocks/>
          </p:cNvGrpSpPr>
          <p:nvPr/>
        </p:nvGrpSpPr>
        <p:grpSpPr bwMode="auto">
          <a:xfrm>
            <a:off x="3276600" y="5283200"/>
            <a:ext cx="1676400" cy="465138"/>
            <a:chOff x="2064" y="3328"/>
            <a:chExt cx="1056" cy="293"/>
          </a:xfrm>
        </p:grpSpPr>
        <p:sp>
          <p:nvSpPr>
            <p:cNvPr id="189465" name="Rectangle 25"/>
            <p:cNvSpPr>
              <a:spLocks noChangeArrowheads="1"/>
            </p:cNvSpPr>
            <p:nvPr/>
          </p:nvSpPr>
          <p:spPr bwMode="auto">
            <a:xfrm>
              <a:off x="2592" y="3328"/>
              <a:ext cx="528" cy="264"/>
            </a:xfrm>
            <a:prstGeom prst="rect">
              <a:avLst/>
            </a:prstGeom>
            <a:noFill/>
            <a:ln w="9525">
              <a:solidFill>
                <a:schemeClr val="tx1"/>
              </a:solidFill>
              <a:miter lim="800000"/>
              <a:headEnd/>
              <a:tailEnd/>
            </a:ln>
            <a:effectLst/>
          </p:spPr>
          <p:txBody>
            <a:bodyPr wrap="none" anchor="ctr"/>
            <a:lstStyle/>
            <a:p>
              <a:endParaRPr lang="zh-CN" altLang="en-US"/>
            </a:p>
          </p:txBody>
        </p:sp>
        <p:sp>
          <p:nvSpPr>
            <p:cNvPr id="189466" name="Line 26"/>
            <p:cNvSpPr>
              <a:spLocks noChangeShapeType="1"/>
            </p:cNvSpPr>
            <p:nvPr/>
          </p:nvSpPr>
          <p:spPr bwMode="auto">
            <a:xfrm>
              <a:off x="2928" y="3328"/>
              <a:ext cx="0" cy="264"/>
            </a:xfrm>
            <a:prstGeom prst="line">
              <a:avLst/>
            </a:prstGeom>
            <a:noFill/>
            <a:ln w="9525">
              <a:solidFill>
                <a:schemeClr val="tx1"/>
              </a:solidFill>
              <a:round/>
              <a:headEnd/>
              <a:tailEnd/>
            </a:ln>
            <a:effectLst/>
          </p:spPr>
          <p:txBody>
            <a:bodyPr wrap="none" anchor="ctr"/>
            <a:lstStyle/>
            <a:p>
              <a:endParaRPr lang="zh-CN" altLang="en-US"/>
            </a:p>
          </p:txBody>
        </p:sp>
        <p:sp>
          <p:nvSpPr>
            <p:cNvPr id="189478" name="Line 38"/>
            <p:cNvSpPr>
              <a:spLocks noChangeShapeType="1"/>
            </p:cNvSpPr>
            <p:nvPr/>
          </p:nvSpPr>
          <p:spPr bwMode="auto">
            <a:xfrm>
              <a:off x="2064" y="3460"/>
              <a:ext cx="528" cy="0"/>
            </a:xfrm>
            <a:prstGeom prst="line">
              <a:avLst/>
            </a:prstGeom>
            <a:noFill/>
            <a:ln w="19050">
              <a:solidFill>
                <a:schemeClr val="accent2"/>
              </a:solidFill>
              <a:round/>
              <a:headEnd/>
              <a:tailEnd type="triangle" w="med" len="med"/>
            </a:ln>
            <a:effectLst/>
          </p:spPr>
          <p:txBody>
            <a:bodyPr wrap="none" anchor="ctr"/>
            <a:lstStyle/>
            <a:p>
              <a:endParaRPr lang="zh-CN" altLang="en-US"/>
            </a:p>
          </p:txBody>
        </p:sp>
        <p:sp>
          <p:nvSpPr>
            <p:cNvPr id="189482" name="Text Box 42"/>
            <p:cNvSpPr txBox="1">
              <a:spLocks noChangeArrowheads="1"/>
            </p:cNvSpPr>
            <p:nvPr/>
          </p:nvSpPr>
          <p:spPr bwMode="auto">
            <a:xfrm>
              <a:off x="2562" y="3332"/>
              <a:ext cx="308" cy="289"/>
            </a:xfrm>
            <a:prstGeom prst="rect">
              <a:avLst/>
            </a:prstGeom>
            <a:noFill/>
            <a:ln w="9525">
              <a:noFill/>
              <a:miter lim="800000"/>
              <a:headEnd/>
              <a:tailEnd/>
            </a:ln>
            <a:effectLst/>
          </p:spPr>
          <p:txBody>
            <a:bodyPr wrap="none">
              <a:spAutoFit/>
            </a:bodyPr>
            <a:lstStyle/>
            <a:p>
              <a:r>
                <a:rPr lang="en-US" altLang="zh-CN" b="1">
                  <a:solidFill>
                    <a:srgbClr val="3333CC"/>
                  </a:solidFill>
                </a:rPr>
                <a:t>68</a:t>
              </a:r>
            </a:p>
          </p:txBody>
        </p:sp>
      </p:grpSp>
      <p:sp>
        <p:nvSpPr>
          <p:cNvPr id="189484" name="Text Box 44"/>
          <p:cNvSpPr txBox="1">
            <a:spLocks noChangeArrowheads="1"/>
          </p:cNvSpPr>
          <p:nvPr/>
        </p:nvSpPr>
        <p:spPr bwMode="auto">
          <a:xfrm>
            <a:off x="3059113" y="2168525"/>
            <a:ext cx="398462" cy="519113"/>
          </a:xfrm>
          <a:prstGeom prst="rect">
            <a:avLst/>
          </a:prstGeom>
          <a:noFill/>
          <a:ln w="9525">
            <a:noFill/>
            <a:miter lim="800000"/>
            <a:headEnd/>
            <a:tailEnd/>
          </a:ln>
          <a:effectLst/>
        </p:spPr>
        <p:txBody>
          <a:bodyPr wrap="none">
            <a:spAutoFit/>
          </a:bodyPr>
          <a:lstStyle/>
          <a:p>
            <a:r>
              <a:rPr lang="en-US" altLang="zh-CN" sz="2800" b="1">
                <a:solidFill>
                  <a:srgbClr val="3333CC"/>
                </a:solidFill>
                <a:sym typeface="Symbol" pitchFamily="18" charset="2"/>
              </a:rPr>
              <a:t></a:t>
            </a:r>
            <a:endParaRPr lang="en-US" altLang="zh-CN" b="1">
              <a:solidFill>
                <a:srgbClr val="3333CC"/>
              </a:solidFill>
            </a:endParaRPr>
          </a:p>
        </p:txBody>
      </p:sp>
      <p:sp>
        <p:nvSpPr>
          <p:cNvPr id="189485" name="Text Box 45"/>
          <p:cNvSpPr txBox="1">
            <a:spLocks noChangeArrowheads="1"/>
          </p:cNvSpPr>
          <p:nvPr/>
        </p:nvSpPr>
        <p:spPr bwMode="auto">
          <a:xfrm>
            <a:off x="4643438" y="2816225"/>
            <a:ext cx="398462" cy="519113"/>
          </a:xfrm>
          <a:prstGeom prst="rect">
            <a:avLst/>
          </a:prstGeom>
          <a:noFill/>
          <a:ln w="9525">
            <a:noFill/>
            <a:miter lim="800000"/>
            <a:headEnd/>
            <a:tailEnd/>
          </a:ln>
          <a:effectLst/>
        </p:spPr>
        <p:txBody>
          <a:bodyPr wrap="none">
            <a:spAutoFit/>
          </a:bodyPr>
          <a:lstStyle/>
          <a:p>
            <a:r>
              <a:rPr lang="en-US" altLang="zh-CN" sz="2800" b="1">
                <a:solidFill>
                  <a:srgbClr val="3333CC"/>
                </a:solidFill>
                <a:sym typeface="Symbol" pitchFamily="18" charset="2"/>
              </a:rPr>
              <a:t></a:t>
            </a:r>
            <a:endParaRPr lang="en-US" altLang="zh-CN" b="1">
              <a:solidFill>
                <a:srgbClr val="3333CC"/>
              </a:solidFill>
            </a:endParaRPr>
          </a:p>
        </p:txBody>
      </p:sp>
      <p:sp>
        <p:nvSpPr>
          <p:cNvPr id="189486" name="Text Box 46"/>
          <p:cNvSpPr txBox="1">
            <a:spLocks noChangeArrowheads="1"/>
          </p:cNvSpPr>
          <p:nvPr/>
        </p:nvSpPr>
        <p:spPr bwMode="auto">
          <a:xfrm>
            <a:off x="3095625" y="3392488"/>
            <a:ext cx="398463" cy="519112"/>
          </a:xfrm>
          <a:prstGeom prst="rect">
            <a:avLst/>
          </a:prstGeom>
          <a:noFill/>
          <a:ln w="9525">
            <a:noFill/>
            <a:miter lim="800000"/>
            <a:headEnd/>
            <a:tailEnd/>
          </a:ln>
          <a:effectLst/>
        </p:spPr>
        <p:txBody>
          <a:bodyPr wrap="none">
            <a:spAutoFit/>
          </a:bodyPr>
          <a:lstStyle/>
          <a:p>
            <a:r>
              <a:rPr lang="en-US" altLang="zh-CN" sz="2800" b="1">
                <a:solidFill>
                  <a:srgbClr val="3333CC"/>
                </a:solidFill>
                <a:sym typeface="Symbol" pitchFamily="18" charset="2"/>
              </a:rPr>
              <a:t></a:t>
            </a:r>
            <a:endParaRPr lang="en-US" altLang="zh-CN" b="1">
              <a:solidFill>
                <a:srgbClr val="3333CC"/>
              </a:solidFill>
            </a:endParaRPr>
          </a:p>
        </p:txBody>
      </p:sp>
      <p:sp>
        <p:nvSpPr>
          <p:cNvPr id="189487" name="Text Box 47"/>
          <p:cNvSpPr txBox="1">
            <a:spLocks noChangeArrowheads="1"/>
          </p:cNvSpPr>
          <p:nvPr/>
        </p:nvSpPr>
        <p:spPr bwMode="auto">
          <a:xfrm>
            <a:off x="3095625" y="4545013"/>
            <a:ext cx="398463" cy="517525"/>
          </a:xfrm>
          <a:prstGeom prst="rect">
            <a:avLst/>
          </a:prstGeom>
          <a:noFill/>
          <a:ln w="9525">
            <a:noFill/>
            <a:miter lim="800000"/>
            <a:headEnd/>
            <a:tailEnd/>
          </a:ln>
          <a:effectLst/>
        </p:spPr>
        <p:txBody>
          <a:bodyPr wrap="none">
            <a:spAutoFit/>
          </a:bodyPr>
          <a:lstStyle/>
          <a:p>
            <a:r>
              <a:rPr lang="en-US" altLang="zh-CN" sz="2800" b="1">
                <a:solidFill>
                  <a:srgbClr val="3333CC"/>
                </a:solidFill>
                <a:sym typeface="Symbol" pitchFamily="18" charset="2"/>
              </a:rPr>
              <a:t></a:t>
            </a:r>
            <a:endParaRPr lang="en-US" altLang="zh-CN" b="1">
              <a:solidFill>
                <a:srgbClr val="3333CC"/>
              </a:solidFill>
            </a:endParaRPr>
          </a:p>
        </p:txBody>
      </p:sp>
      <p:sp>
        <p:nvSpPr>
          <p:cNvPr id="189488" name="Text Box 48"/>
          <p:cNvSpPr txBox="1">
            <a:spLocks noChangeArrowheads="1"/>
          </p:cNvSpPr>
          <p:nvPr/>
        </p:nvSpPr>
        <p:spPr bwMode="auto">
          <a:xfrm>
            <a:off x="6119813" y="5229225"/>
            <a:ext cx="398462" cy="519113"/>
          </a:xfrm>
          <a:prstGeom prst="rect">
            <a:avLst/>
          </a:prstGeom>
          <a:noFill/>
          <a:ln w="9525">
            <a:noFill/>
            <a:miter lim="800000"/>
            <a:headEnd/>
            <a:tailEnd/>
          </a:ln>
          <a:effectLst/>
        </p:spPr>
        <p:txBody>
          <a:bodyPr wrap="none">
            <a:spAutoFit/>
          </a:bodyPr>
          <a:lstStyle/>
          <a:p>
            <a:r>
              <a:rPr lang="en-US" altLang="zh-CN" sz="2800" b="1">
                <a:solidFill>
                  <a:srgbClr val="3333CC"/>
                </a:solidFill>
                <a:sym typeface="Symbol" pitchFamily="18" charset="2"/>
              </a:rPr>
              <a:t></a:t>
            </a:r>
            <a:endParaRPr lang="en-US" altLang="zh-CN" b="1">
              <a:solidFill>
                <a:srgbClr val="3333CC"/>
              </a:solidFill>
            </a:endParaRPr>
          </a:p>
        </p:txBody>
      </p:sp>
      <p:sp>
        <p:nvSpPr>
          <p:cNvPr id="189489" name="Text Box 49"/>
          <p:cNvSpPr txBox="1">
            <a:spLocks noChangeArrowheads="1"/>
          </p:cNvSpPr>
          <p:nvPr/>
        </p:nvSpPr>
        <p:spPr bwMode="auto">
          <a:xfrm>
            <a:off x="3059113" y="5876925"/>
            <a:ext cx="398462" cy="517525"/>
          </a:xfrm>
          <a:prstGeom prst="rect">
            <a:avLst/>
          </a:prstGeom>
          <a:noFill/>
          <a:ln w="9525">
            <a:noFill/>
            <a:miter lim="800000"/>
            <a:headEnd/>
            <a:tailEnd/>
          </a:ln>
          <a:effectLst/>
        </p:spPr>
        <p:txBody>
          <a:bodyPr wrap="none">
            <a:spAutoFit/>
          </a:bodyPr>
          <a:lstStyle/>
          <a:p>
            <a:r>
              <a:rPr lang="en-US" altLang="zh-CN" sz="2800" b="1">
                <a:solidFill>
                  <a:srgbClr val="3333CC"/>
                </a:solidFill>
                <a:sym typeface="Symbol" pitchFamily="18" charset="2"/>
              </a:rPr>
              <a:t></a:t>
            </a:r>
            <a:endParaRPr lang="en-US" altLang="zh-CN" b="1">
              <a:solidFill>
                <a:srgbClr val="3333CC"/>
              </a:solidFill>
            </a:endParaRPr>
          </a:p>
        </p:txBody>
      </p:sp>
      <p:grpSp>
        <p:nvGrpSpPr>
          <p:cNvPr id="189503" name="Group 63"/>
          <p:cNvGrpSpPr>
            <a:grpSpLocks/>
          </p:cNvGrpSpPr>
          <p:nvPr/>
        </p:nvGrpSpPr>
        <p:grpSpPr bwMode="auto">
          <a:xfrm>
            <a:off x="1828800" y="2279650"/>
            <a:ext cx="1600200" cy="419100"/>
            <a:chOff x="1152" y="1436"/>
            <a:chExt cx="1008" cy="264"/>
          </a:xfrm>
        </p:grpSpPr>
        <p:sp>
          <p:nvSpPr>
            <p:cNvPr id="189453" name="Rectangle 13"/>
            <p:cNvSpPr>
              <a:spLocks noChangeArrowheads="1"/>
            </p:cNvSpPr>
            <p:nvPr/>
          </p:nvSpPr>
          <p:spPr bwMode="auto">
            <a:xfrm>
              <a:off x="1632" y="1436"/>
              <a:ext cx="528" cy="264"/>
            </a:xfrm>
            <a:prstGeom prst="rect">
              <a:avLst/>
            </a:prstGeom>
            <a:noFill/>
            <a:ln w="9525">
              <a:solidFill>
                <a:schemeClr val="tx1"/>
              </a:solidFill>
              <a:miter lim="800000"/>
              <a:headEnd/>
              <a:tailEnd/>
            </a:ln>
            <a:effectLst/>
          </p:spPr>
          <p:txBody>
            <a:bodyPr wrap="none" anchor="ctr"/>
            <a:lstStyle/>
            <a:p>
              <a:r>
                <a:rPr lang="en-US" altLang="zh-CN" b="1">
                  <a:solidFill>
                    <a:srgbClr val="3333CC"/>
                  </a:solidFill>
                </a:rPr>
                <a:t>14</a:t>
              </a:r>
            </a:p>
          </p:txBody>
        </p:sp>
        <p:sp>
          <p:nvSpPr>
            <p:cNvPr id="189454" name="Line 14"/>
            <p:cNvSpPr>
              <a:spLocks noChangeShapeType="1"/>
            </p:cNvSpPr>
            <p:nvPr/>
          </p:nvSpPr>
          <p:spPr bwMode="auto">
            <a:xfrm>
              <a:off x="1968" y="1436"/>
              <a:ext cx="0" cy="264"/>
            </a:xfrm>
            <a:prstGeom prst="line">
              <a:avLst/>
            </a:prstGeom>
            <a:noFill/>
            <a:ln w="9525">
              <a:solidFill>
                <a:schemeClr val="tx1"/>
              </a:solidFill>
              <a:round/>
              <a:headEnd/>
              <a:tailEnd/>
            </a:ln>
            <a:effectLst/>
          </p:spPr>
          <p:txBody>
            <a:bodyPr wrap="none" anchor="ctr"/>
            <a:lstStyle/>
            <a:p>
              <a:endParaRPr lang="zh-CN" altLang="en-US"/>
            </a:p>
          </p:txBody>
        </p:sp>
        <p:sp>
          <p:nvSpPr>
            <p:cNvPr id="189471" name="Line 31"/>
            <p:cNvSpPr>
              <a:spLocks noChangeShapeType="1"/>
            </p:cNvSpPr>
            <p:nvPr/>
          </p:nvSpPr>
          <p:spPr bwMode="auto">
            <a:xfrm>
              <a:off x="1152" y="1612"/>
              <a:ext cx="480" cy="0"/>
            </a:xfrm>
            <a:prstGeom prst="line">
              <a:avLst/>
            </a:prstGeom>
            <a:noFill/>
            <a:ln w="19050">
              <a:solidFill>
                <a:schemeClr val="accent2"/>
              </a:solidFill>
              <a:round/>
              <a:headEnd/>
              <a:tailEnd type="triangle" w="med" len="med"/>
            </a:ln>
            <a:effectLst/>
          </p:spPr>
          <p:txBody>
            <a:bodyPr wrap="none" anchor="ctr"/>
            <a:lstStyle/>
            <a:p>
              <a:endParaRPr lang="zh-CN" altLang="en-US"/>
            </a:p>
          </p:txBody>
        </p:sp>
      </p:grpSp>
      <p:grpSp>
        <p:nvGrpSpPr>
          <p:cNvPr id="189501" name="Group 61"/>
          <p:cNvGrpSpPr>
            <a:grpSpLocks/>
          </p:cNvGrpSpPr>
          <p:nvPr/>
        </p:nvGrpSpPr>
        <p:grpSpPr bwMode="auto">
          <a:xfrm>
            <a:off x="1828800" y="2908300"/>
            <a:ext cx="1600200" cy="419100"/>
            <a:chOff x="1152" y="1832"/>
            <a:chExt cx="1008" cy="264"/>
          </a:xfrm>
        </p:grpSpPr>
        <p:sp>
          <p:nvSpPr>
            <p:cNvPr id="189455" name="Rectangle 15"/>
            <p:cNvSpPr>
              <a:spLocks noChangeArrowheads="1"/>
            </p:cNvSpPr>
            <p:nvPr/>
          </p:nvSpPr>
          <p:spPr bwMode="auto">
            <a:xfrm>
              <a:off x="1632" y="1832"/>
              <a:ext cx="528" cy="264"/>
            </a:xfrm>
            <a:prstGeom prst="rect">
              <a:avLst/>
            </a:prstGeom>
            <a:noFill/>
            <a:ln w="9525">
              <a:solidFill>
                <a:schemeClr val="tx1"/>
              </a:solidFill>
              <a:miter lim="800000"/>
              <a:headEnd/>
              <a:tailEnd/>
            </a:ln>
            <a:effectLst/>
          </p:spPr>
          <p:txBody>
            <a:bodyPr wrap="none" anchor="ctr"/>
            <a:lstStyle/>
            <a:p>
              <a:r>
                <a:rPr lang="en-US" altLang="zh-CN" sz="1200" b="1">
                  <a:solidFill>
                    <a:srgbClr val="3333CC"/>
                  </a:solidFill>
                </a:rPr>
                <a:t> </a:t>
              </a:r>
              <a:r>
                <a:rPr lang="en-US" altLang="zh-CN" b="1">
                  <a:solidFill>
                    <a:srgbClr val="3333CC"/>
                  </a:solidFill>
                </a:rPr>
                <a:t>01</a:t>
              </a:r>
            </a:p>
          </p:txBody>
        </p:sp>
        <p:sp>
          <p:nvSpPr>
            <p:cNvPr id="189456" name="Line 16"/>
            <p:cNvSpPr>
              <a:spLocks noChangeShapeType="1"/>
            </p:cNvSpPr>
            <p:nvPr/>
          </p:nvSpPr>
          <p:spPr bwMode="auto">
            <a:xfrm>
              <a:off x="1968" y="1832"/>
              <a:ext cx="0" cy="264"/>
            </a:xfrm>
            <a:prstGeom prst="line">
              <a:avLst/>
            </a:prstGeom>
            <a:noFill/>
            <a:ln w="9525">
              <a:solidFill>
                <a:schemeClr val="tx1"/>
              </a:solidFill>
              <a:round/>
              <a:headEnd/>
              <a:tailEnd/>
            </a:ln>
            <a:effectLst/>
          </p:spPr>
          <p:txBody>
            <a:bodyPr wrap="none" anchor="ctr"/>
            <a:lstStyle/>
            <a:p>
              <a:endParaRPr lang="zh-CN" altLang="en-US"/>
            </a:p>
          </p:txBody>
        </p:sp>
        <p:sp>
          <p:nvSpPr>
            <p:cNvPr id="189472" name="Line 32"/>
            <p:cNvSpPr>
              <a:spLocks noChangeShapeType="1"/>
            </p:cNvSpPr>
            <p:nvPr/>
          </p:nvSpPr>
          <p:spPr bwMode="auto">
            <a:xfrm>
              <a:off x="1152" y="1964"/>
              <a:ext cx="480" cy="0"/>
            </a:xfrm>
            <a:prstGeom prst="line">
              <a:avLst/>
            </a:prstGeom>
            <a:noFill/>
            <a:ln w="19050">
              <a:solidFill>
                <a:schemeClr val="accent2"/>
              </a:solidFill>
              <a:round/>
              <a:headEnd/>
              <a:tailEnd type="triangle" w="med" len="med"/>
            </a:ln>
            <a:effectLst/>
          </p:spPr>
          <p:txBody>
            <a:bodyPr wrap="none" anchor="ctr"/>
            <a:lstStyle/>
            <a:p>
              <a:endParaRPr lang="zh-CN" altLang="en-US"/>
            </a:p>
          </p:txBody>
        </p:sp>
      </p:grpSp>
      <p:grpSp>
        <p:nvGrpSpPr>
          <p:cNvPr id="189502" name="Group 62"/>
          <p:cNvGrpSpPr>
            <a:grpSpLocks/>
          </p:cNvGrpSpPr>
          <p:nvPr/>
        </p:nvGrpSpPr>
        <p:grpSpPr bwMode="auto">
          <a:xfrm>
            <a:off x="1828800" y="3467100"/>
            <a:ext cx="1600200" cy="457200"/>
            <a:chOff x="1152" y="2184"/>
            <a:chExt cx="1008" cy="288"/>
          </a:xfrm>
        </p:grpSpPr>
        <p:sp>
          <p:nvSpPr>
            <p:cNvPr id="189459" name="Rectangle 19"/>
            <p:cNvSpPr>
              <a:spLocks noChangeArrowheads="1"/>
            </p:cNvSpPr>
            <p:nvPr/>
          </p:nvSpPr>
          <p:spPr bwMode="auto">
            <a:xfrm>
              <a:off x="1632" y="2184"/>
              <a:ext cx="528" cy="264"/>
            </a:xfrm>
            <a:prstGeom prst="rect">
              <a:avLst/>
            </a:prstGeom>
            <a:noFill/>
            <a:ln w="9525">
              <a:solidFill>
                <a:schemeClr val="tx1"/>
              </a:solidFill>
              <a:miter lim="800000"/>
              <a:headEnd/>
              <a:tailEnd/>
            </a:ln>
            <a:effectLst/>
          </p:spPr>
          <p:txBody>
            <a:bodyPr wrap="none" anchor="ctr"/>
            <a:lstStyle/>
            <a:p>
              <a:endParaRPr lang="zh-CN" altLang="en-US"/>
            </a:p>
          </p:txBody>
        </p:sp>
        <p:sp>
          <p:nvSpPr>
            <p:cNvPr id="189460" name="Line 20"/>
            <p:cNvSpPr>
              <a:spLocks noChangeShapeType="1"/>
            </p:cNvSpPr>
            <p:nvPr/>
          </p:nvSpPr>
          <p:spPr bwMode="auto">
            <a:xfrm>
              <a:off x="1973" y="2184"/>
              <a:ext cx="0" cy="264"/>
            </a:xfrm>
            <a:prstGeom prst="line">
              <a:avLst/>
            </a:prstGeom>
            <a:noFill/>
            <a:ln w="9525">
              <a:solidFill>
                <a:schemeClr val="tx1"/>
              </a:solidFill>
              <a:round/>
              <a:headEnd/>
              <a:tailEnd/>
            </a:ln>
            <a:effectLst/>
          </p:spPr>
          <p:txBody>
            <a:bodyPr wrap="none" anchor="ctr"/>
            <a:lstStyle/>
            <a:p>
              <a:endParaRPr lang="zh-CN" altLang="en-US"/>
            </a:p>
          </p:txBody>
        </p:sp>
        <p:sp>
          <p:nvSpPr>
            <p:cNvPr id="189480" name="Text Box 40"/>
            <p:cNvSpPr txBox="1">
              <a:spLocks noChangeArrowheads="1"/>
            </p:cNvSpPr>
            <p:nvPr/>
          </p:nvSpPr>
          <p:spPr bwMode="auto">
            <a:xfrm>
              <a:off x="1610" y="2184"/>
              <a:ext cx="317" cy="288"/>
            </a:xfrm>
            <a:prstGeom prst="rect">
              <a:avLst/>
            </a:prstGeom>
            <a:noFill/>
            <a:ln w="9525">
              <a:noFill/>
              <a:miter lim="800000"/>
              <a:headEnd/>
              <a:tailEnd/>
            </a:ln>
            <a:effectLst/>
          </p:spPr>
          <p:txBody>
            <a:bodyPr>
              <a:spAutoFit/>
            </a:bodyPr>
            <a:lstStyle/>
            <a:p>
              <a:r>
                <a:rPr lang="en-US" altLang="zh-CN" b="1">
                  <a:solidFill>
                    <a:srgbClr val="3333CC"/>
                  </a:solidFill>
                </a:rPr>
                <a:t>23</a:t>
              </a:r>
            </a:p>
          </p:txBody>
        </p:sp>
        <p:sp>
          <p:nvSpPr>
            <p:cNvPr id="189473" name="Line 33"/>
            <p:cNvSpPr>
              <a:spLocks noChangeShapeType="1"/>
            </p:cNvSpPr>
            <p:nvPr/>
          </p:nvSpPr>
          <p:spPr bwMode="auto">
            <a:xfrm>
              <a:off x="1152" y="2316"/>
              <a:ext cx="480" cy="0"/>
            </a:xfrm>
            <a:prstGeom prst="line">
              <a:avLst/>
            </a:prstGeom>
            <a:noFill/>
            <a:ln w="19050">
              <a:solidFill>
                <a:schemeClr val="accent2"/>
              </a:solidFill>
              <a:round/>
              <a:headEnd/>
              <a:tailEnd type="triangle" w="med" len="med"/>
            </a:ln>
            <a:effectLst/>
          </p:spPr>
          <p:txBody>
            <a:bodyPr wrap="none" anchor="ctr"/>
            <a:lstStyle/>
            <a:p>
              <a:endParaRPr lang="zh-CN" altLang="en-US"/>
            </a:p>
          </p:txBody>
        </p:sp>
      </p:grpSp>
      <p:grpSp>
        <p:nvGrpSpPr>
          <p:cNvPr id="189506" name="Group 66"/>
          <p:cNvGrpSpPr>
            <a:grpSpLocks/>
          </p:cNvGrpSpPr>
          <p:nvPr/>
        </p:nvGrpSpPr>
        <p:grpSpPr bwMode="auto">
          <a:xfrm>
            <a:off x="1828800" y="4584700"/>
            <a:ext cx="1600200" cy="457200"/>
            <a:chOff x="1152" y="2888"/>
            <a:chExt cx="1008" cy="288"/>
          </a:xfrm>
        </p:grpSpPr>
        <p:sp>
          <p:nvSpPr>
            <p:cNvPr id="189461" name="Rectangle 21"/>
            <p:cNvSpPr>
              <a:spLocks noChangeArrowheads="1"/>
            </p:cNvSpPr>
            <p:nvPr/>
          </p:nvSpPr>
          <p:spPr bwMode="auto">
            <a:xfrm>
              <a:off x="1632" y="2888"/>
              <a:ext cx="528" cy="264"/>
            </a:xfrm>
            <a:prstGeom prst="rect">
              <a:avLst/>
            </a:prstGeom>
            <a:noFill/>
            <a:ln w="9525">
              <a:solidFill>
                <a:schemeClr val="tx1"/>
              </a:solidFill>
              <a:miter lim="800000"/>
              <a:headEnd/>
              <a:tailEnd/>
            </a:ln>
            <a:effectLst/>
          </p:spPr>
          <p:txBody>
            <a:bodyPr wrap="none" anchor="ctr"/>
            <a:lstStyle/>
            <a:p>
              <a:endParaRPr lang="zh-CN" altLang="en-US"/>
            </a:p>
          </p:txBody>
        </p:sp>
        <p:sp>
          <p:nvSpPr>
            <p:cNvPr id="189462" name="Line 22"/>
            <p:cNvSpPr>
              <a:spLocks noChangeShapeType="1"/>
            </p:cNvSpPr>
            <p:nvPr/>
          </p:nvSpPr>
          <p:spPr bwMode="auto">
            <a:xfrm>
              <a:off x="1968" y="2888"/>
              <a:ext cx="0" cy="264"/>
            </a:xfrm>
            <a:prstGeom prst="line">
              <a:avLst/>
            </a:prstGeom>
            <a:noFill/>
            <a:ln w="9525">
              <a:solidFill>
                <a:schemeClr val="tx1"/>
              </a:solidFill>
              <a:round/>
              <a:headEnd/>
              <a:tailEnd/>
            </a:ln>
            <a:effectLst/>
          </p:spPr>
          <p:txBody>
            <a:bodyPr wrap="none" anchor="ctr"/>
            <a:lstStyle/>
            <a:p>
              <a:endParaRPr lang="zh-CN" altLang="en-US"/>
            </a:p>
          </p:txBody>
        </p:sp>
        <p:sp>
          <p:nvSpPr>
            <p:cNvPr id="189481" name="Text Box 41"/>
            <p:cNvSpPr txBox="1">
              <a:spLocks noChangeArrowheads="1"/>
            </p:cNvSpPr>
            <p:nvPr/>
          </p:nvSpPr>
          <p:spPr bwMode="auto">
            <a:xfrm>
              <a:off x="1610" y="2888"/>
              <a:ext cx="308" cy="288"/>
            </a:xfrm>
            <a:prstGeom prst="rect">
              <a:avLst/>
            </a:prstGeom>
            <a:noFill/>
            <a:ln w="9525">
              <a:noFill/>
              <a:miter lim="800000"/>
              <a:headEnd/>
              <a:tailEnd/>
            </a:ln>
            <a:effectLst/>
          </p:spPr>
          <p:txBody>
            <a:bodyPr wrap="none">
              <a:spAutoFit/>
            </a:bodyPr>
            <a:lstStyle/>
            <a:p>
              <a:r>
                <a:rPr lang="en-US" altLang="zh-CN" b="1">
                  <a:solidFill>
                    <a:srgbClr val="3333CC"/>
                  </a:solidFill>
                </a:rPr>
                <a:t>11</a:t>
              </a:r>
            </a:p>
          </p:txBody>
        </p:sp>
        <p:sp>
          <p:nvSpPr>
            <p:cNvPr id="189474" name="Line 34"/>
            <p:cNvSpPr>
              <a:spLocks noChangeShapeType="1"/>
            </p:cNvSpPr>
            <p:nvPr/>
          </p:nvSpPr>
          <p:spPr bwMode="auto">
            <a:xfrm>
              <a:off x="1152" y="3020"/>
              <a:ext cx="480" cy="0"/>
            </a:xfrm>
            <a:prstGeom prst="line">
              <a:avLst/>
            </a:prstGeom>
            <a:noFill/>
            <a:ln w="19050">
              <a:solidFill>
                <a:schemeClr val="accent2"/>
              </a:solidFill>
              <a:round/>
              <a:headEnd/>
              <a:tailEnd type="triangle" w="med" len="med"/>
            </a:ln>
            <a:effectLst/>
          </p:spPr>
          <p:txBody>
            <a:bodyPr wrap="none" anchor="ctr"/>
            <a:lstStyle/>
            <a:p>
              <a:endParaRPr lang="zh-CN" altLang="en-US"/>
            </a:p>
          </p:txBody>
        </p:sp>
      </p:grpSp>
      <p:grpSp>
        <p:nvGrpSpPr>
          <p:cNvPr id="189500" name="Group 60"/>
          <p:cNvGrpSpPr>
            <a:grpSpLocks/>
          </p:cNvGrpSpPr>
          <p:nvPr/>
        </p:nvGrpSpPr>
        <p:grpSpPr bwMode="auto">
          <a:xfrm>
            <a:off x="1828800" y="5283200"/>
            <a:ext cx="1600200" cy="419100"/>
            <a:chOff x="1152" y="3328"/>
            <a:chExt cx="1008" cy="264"/>
          </a:xfrm>
        </p:grpSpPr>
        <p:sp>
          <p:nvSpPr>
            <p:cNvPr id="189463" name="Rectangle 23"/>
            <p:cNvSpPr>
              <a:spLocks noChangeArrowheads="1"/>
            </p:cNvSpPr>
            <p:nvPr/>
          </p:nvSpPr>
          <p:spPr bwMode="auto">
            <a:xfrm>
              <a:off x="1632" y="3328"/>
              <a:ext cx="528" cy="264"/>
            </a:xfrm>
            <a:prstGeom prst="rect">
              <a:avLst/>
            </a:prstGeom>
            <a:noFill/>
            <a:ln w="9525">
              <a:solidFill>
                <a:schemeClr val="tx1"/>
              </a:solidFill>
              <a:miter lim="800000"/>
              <a:headEnd/>
              <a:tailEnd/>
            </a:ln>
            <a:effectLst/>
          </p:spPr>
          <p:txBody>
            <a:bodyPr wrap="none" anchor="ctr"/>
            <a:lstStyle/>
            <a:p>
              <a:r>
                <a:rPr lang="en-US" altLang="zh-CN" b="1">
                  <a:solidFill>
                    <a:srgbClr val="3333CC"/>
                  </a:solidFill>
                </a:rPr>
                <a:t>19</a:t>
              </a:r>
            </a:p>
          </p:txBody>
        </p:sp>
        <p:sp>
          <p:nvSpPr>
            <p:cNvPr id="189464" name="Line 24"/>
            <p:cNvSpPr>
              <a:spLocks noChangeShapeType="1"/>
            </p:cNvSpPr>
            <p:nvPr/>
          </p:nvSpPr>
          <p:spPr bwMode="auto">
            <a:xfrm>
              <a:off x="1968" y="3328"/>
              <a:ext cx="0" cy="264"/>
            </a:xfrm>
            <a:prstGeom prst="line">
              <a:avLst/>
            </a:prstGeom>
            <a:noFill/>
            <a:ln w="9525">
              <a:solidFill>
                <a:schemeClr val="tx1"/>
              </a:solidFill>
              <a:round/>
              <a:headEnd/>
              <a:tailEnd/>
            </a:ln>
            <a:effectLst/>
          </p:spPr>
          <p:txBody>
            <a:bodyPr wrap="none" anchor="ctr"/>
            <a:lstStyle/>
            <a:p>
              <a:endParaRPr lang="zh-CN" altLang="en-US"/>
            </a:p>
          </p:txBody>
        </p:sp>
        <p:sp>
          <p:nvSpPr>
            <p:cNvPr id="189475" name="Line 35"/>
            <p:cNvSpPr>
              <a:spLocks noChangeShapeType="1"/>
            </p:cNvSpPr>
            <p:nvPr/>
          </p:nvSpPr>
          <p:spPr bwMode="auto">
            <a:xfrm>
              <a:off x="1152" y="3460"/>
              <a:ext cx="480" cy="0"/>
            </a:xfrm>
            <a:prstGeom prst="line">
              <a:avLst/>
            </a:prstGeom>
            <a:noFill/>
            <a:ln w="19050">
              <a:solidFill>
                <a:schemeClr val="accent2"/>
              </a:solidFill>
              <a:round/>
              <a:headEnd/>
              <a:tailEnd type="triangle" w="med" len="med"/>
            </a:ln>
            <a:effectLst/>
          </p:spPr>
          <p:txBody>
            <a:bodyPr wrap="none" anchor="ctr"/>
            <a:lstStyle/>
            <a:p>
              <a:endParaRPr lang="zh-CN" altLang="en-US"/>
            </a:p>
          </p:txBody>
        </p:sp>
      </p:grpSp>
      <p:grpSp>
        <p:nvGrpSpPr>
          <p:cNvPr id="189504" name="Group 64"/>
          <p:cNvGrpSpPr>
            <a:grpSpLocks/>
          </p:cNvGrpSpPr>
          <p:nvPr/>
        </p:nvGrpSpPr>
        <p:grpSpPr bwMode="auto">
          <a:xfrm>
            <a:off x="1828800" y="5911850"/>
            <a:ext cx="1600200" cy="457200"/>
            <a:chOff x="1152" y="3724"/>
            <a:chExt cx="1008" cy="288"/>
          </a:xfrm>
        </p:grpSpPr>
        <p:sp>
          <p:nvSpPr>
            <p:cNvPr id="189469" name="Rectangle 29"/>
            <p:cNvSpPr>
              <a:spLocks noChangeArrowheads="1"/>
            </p:cNvSpPr>
            <p:nvPr/>
          </p:nvSpPr>
          <p:spPr bwMode="auto">
            <a:xfrm>
              <a:off x="1632" y="3724"/>
              <a:ext cx="528" cy="264"/>
            </a:xfrm>
            <a:prstGeom prst="rect">
              <a:avLst/>
            </a:prstGeom>
            <a:noFill/>
            <a:ln w="9525">
              <a:solidFill>
                <a:schemeClr val="tx1"/>
              </a:solidFill>
              <a:miter lim="800000"/>
              <a:headEnd/>
              <a:tailEnd/>
            </a:ln>
            <a:effectLst/>
          </p:spPr>
          <p:txBody>
            <a:bodyPr wrap="none" anchor="ctr"/>
            <a:lstStyle/>
            <a:p>
              <a:endParaRPr lang="zh-CN" altLang="en-US"/>
            </a:p>
          </p:txBody>
        </p:sp>
        <p:sp>
          <p:nvSpPr>
            <p:cNvPr id="189470" name="Line 30"/>
            <p:cNvSpPr>
              <a:spLocks noChangeShapeType="1"/>
            </p:cNvSpPr>
            <p:nvPr/>
          </p:nvSpPr>
          <p:spPr bwMode="auto">
            <a:xfrm>
              <a:off x="1968" y="3724"/>
              <a:ext cx="0" cy="264"/>
            </a:xfrm>
            <a:prstGeom prst="line">
              <a:avLst/>
            </a:prstGeom>
            <a:noFill/>
            <a:ln w="9525">
              <a:solidFill>
                <a:schemeClr val="tx1"/>
              </a:solidFill>
              <a:round/>
              <a:headEnd/>
              <a:tailEnd/>
            </a:ln>
            <a:effectLst/>
          </p:spPr>
          <p:txBody>
            <a:bodyPr wrap="none" anchor="ctr"/>
            <a:lstStyle/>
            <a:p>
              <a:endParaRPr lang="zh-CN" altLang="en-US"/>
            </a:p>
          </p:txBody>
        </p:sp>
        <p:sp>
          <p:nvSpPr>
            <p:cNvPr id="189483" name="Text Box 43"/>
            <p:cNvSpPr txBox="1">
              <a:spLocks noChangeArrowheads="1"/>
            </p:cNvSpPr>
            <p:nvPr/>
          </p:nvSpPr>
          <p:spPr bwMode="auto">
            <a:xfrm>
              <a:off x="1610" y="3724"/>
              <a:ext cx="308" cy="288"/>
            </a:xfrm>
            <a:prstGeom prst="rect">
              <a:avLst/>
            </a:prstGeom>
            <a:noFill/>
            <a:ln w="9525">
              <a:noFill/>
              <a:miter lim="800000"/>
              <a:headEnd/>
              <a:tailEnd/>
            </a:ln>
            <a:effectLst/>
          </p:spPr>
          <p:txBody>
            <a:bodyPr wrap="none">
              <a:spAutoFit/>
            </a:bodyPr>
            <a:lstStyle/>
            <a:p>
              <a:r>
                <a:rPr lang="en-US" altLang="zh-CN" b="1">
                  <a:solidFill>
                    <a:srgbClr val="3333CC"/>
                  </a:solidFill>
                </a:rPr>
                <a:t>55</a:t>
              </a:r>
            </a:p>
          </p:txBody>
        </p:sp>
        <p:sp>
          <p:nvSpPr>
            <p:cNvPr id="189476" name="Line 36"/>
            <p:cNvSpPr>
              <a:spLocks noChangeShapeType="1"/>
            </p:cNvSpPr>
            <p:nvPr/>
          </p:nvSpPr>
          <p:spPr bwMode="auto">
            <a:xfrm>
              <a:off x="1152" y="3812"/>
              <a:ext cx="480" cy="0"/>
            </a:xfrm>
            <a:prstGeom prst="line">
              <a:avLst/>
            </a:prstGeom>
            <a:noFill/>
            <a:ln w="19050">
              <a:solidFill>
                <a:schemeClr val="accent2"/>
              </a:solidFill>
              <a:round/>
              <a:headEnd/>
              <a:tailEnd type="triangle" w="med" len="med"/>
            </a:ln>
            <a:effectLst/>
          </p:spPr>
          <p:txBody>
            <a:bodyPr wrap="none" anchor="ctr"/>
            <a:lstStyle/>
            <a:p>
              <a:endParaRPr lang="zh-CN" altLang="en-US"/>
            </a:p>
          </p:txBody>
        </p:sp>
      </p:grpSp>
      <p:grpSp>
        <p:nvGrpSpPr>
          <p:cNvPr id="189499" name="Group 59"/>
          <p:cNvGrpSpPr>
            <a:grpSpLocks/>
          </p:cNvGrpSpPr>
          <p:nvPr/>
        </p:nvGrpSpPr>
        <p:grpSpPr bwMode="auto">
          <a:xfrm>
            <a:off x="1187450" y="2193925"/>
            <a:ext cx="806450" cy="4191000"/>
            <a:chOff x="748" y="1382"/>
            <a:chExt cx="508" cy="2640"/>
          </a:xfrm>
        </p:grpSpPr>
        <p:sp>
          <p:nvSpPr>
            <p:cNvPr id="189452" name="Text Box 12"/>
            <p:cNvSpPr txBox="1">
              <a:spLocks noChangeArrowheads="1"/>
            </p:cNvSpPr>
            <p:nvPr/>
          </p:nvSpPr>
          <p:spPr bwMode="auto">
            <a:xfrm>
              <a:off x="748" y="1412"/>
              <a:ext cx="226" cy="2589"/>
            </a:xfrm>
            <a:prstGeom prst="rect">
              <a:avLst/>
            </a:prstGeom>
            <a:noFill/>
            <a:ln w="9525">
              <a:noFill/>
              <a:miter lim="800000"/>
              <a:headEnd/>
              <a:tailEnd/>
            </a:ln>
            <a:effectLst/>
          </p:spPr>
          <p:txBody>
            <a:bodyPr>
              <a:spAutoFit/>
            </a:bodyPr>
            <a:lstStyle/>
            <a:p>
              <a:pPr>
                <a:spcBef>
                  <a:spcPct val="40000"/>
                </a:spcBef>
              </a:pPr>
              <a:r>
                <a:rPr lang="en-US" altLang="zh-CN" sz="2800" b="1">
                  <a:solidFill>
                    <a:srgbClr val="3333CC"/>
                  </a:solidFill>
                </a:rPr>
                <a:t>0</a:t>
              </a:r>
            </a:p>
            <a:p>
              <a:pPr>
                <a:spcBef>
                  <a:spcPct val="40000"/>
                </a:spcBef>
              </a:pPr>
              <a:r>
                <a:rPr lang="en-US" altLang="zh-CN" sz="2800" b="1">
                  <a:solidFill>
                    <a:srgbClr val="3333CC"/>
                  </a:solidFill>
                </a:rPr>
                <a:t>1</a:t>
              </a:r>
            </a:p>
            <a:p>
              <a:pPr>
                <a:spcBef>
                  <a:spcPct val="40000"/>
                </a:spcBef>
              </a:pPr>
              <a:r>
                <a:rPr lang="en-US" altLang="zh-CN" sz="2800" b="1">
                  <a:solidFill>
                    <a:srgbClr val="3333CC"/>
                  </a:solidFill>
                </a:rPr>
                <a:t>2</a:t>
              </a:r>
            </a:p>
            <a:p>
              <a:pPr>
                <a:spcBef>
                  <a:spcPct val="40000"/>
                </a:spcBef>
              </a:pPr>
              <a:r>
                <a:rPr lang="en-US" altLang="zh-CN" sz="2800" b="1">
                  <a:solidFill>
                    <a:srgbClr val="3333CC"/>
                  </a:solidFill>
                </a:rPr>
                <a:t>3</a:t>
              </a:r>
            </a:p>
            <a:p>
              <a:pPr>
                <a:spcBef>
                  <a:spcPct val="40000"/>
                </a:spcBef>
              </a:pPr>
              <a:r>
                <a:rPr lang="en-US" altLang="zh-CN" sz="2800" b="1">
                  <a:solidFill>
                    <a:srgbClr val="3333CC"/>
                  </a:solidFill>
                </a:rPr>
                <a:t>4</a:t>
              </a:r>
            </a:p>
            <a:p>
              <a:pPr>
                <a:spcBef>
                  <a:spcPct val="40000"/>
                </a:spcBef>
              </a:pPr>
              <a:r>
                <a:rPr lang="en-US" altLang="zh-CN" sz="2800" b="1">
                  <a:solidFill>
                    <a:srgbClr val="3333CC"/>
                  </a:solidFill>
                </a:rPr>
                <a:t>5</a:t>
              </a:r>
            </a:p>
            <a:p>
              <a:pPr>
                <a:spcBef>
                  <a:spcPct val="40000"/>
                </a:spcBef>
              </a:pPr>
              <a:r>
                <a:rPr lang="en-US" altLang="zh-CN" sz="2800" b="1">
                  <a:solidFill>
                    <a:srgbClr val="3333CC"/>
                  </a:solidFill>
                </a:rPr>
                <a:t>6</a:t>
              </a:r>
            </a:p>
          </p:txBody>
        </p:sp>
        <p:sp>
          <p:nvSpPr>
            <p:cNvPr id="189448" name="Line 8"/>
            <p:cNvSpPr>
              <a:spLocks noChangeShapeType="1"/>
            </p:cNvSpPr>
            <p:nvPr/>
          </p:nvSpPr>
          <p:spPr bwMode="auto">
            <a:xfrm>
              <a:off x="960" y="2492"/>
              <a:ext cx="288" cy="0"/>
            </a:xfrm>
            <a:prstGeom prst="line">
              <a:avLst/>
            </a:prstGeom>
            <a:noFill/>
            <a:ln w="9525">
              <a:solidFill>
                <a:schemeClr val="accent2"/>
              </a:solidFill>
              <a:round/>
              <a:headEnd/>
              <a:tailEnd/>
            </a:ln>
            <a:effectLst/>
          </p:spPr>
          <p:txBody>
            <a:bodyPr wrap="none" anchor="ctr"/>
            <a:lstStyle/>
            <a:p>
              <a:endParaRPr lang="zh-CN" altLang="en-US"/>
            </a:p>
          </p:txBody>
        </p:sp>
        <p:sp>
          <p:nvSpPr>
            <p:cNvPr id="189449" name="Line 9"/>
            <p:cNvSpPr>
              <a:spLocks noChangeShapeType="1"/>
            </p:cNvSpPr>
            <p:nvPr/>
          </p:nvSpPr>
          <p:spPr bwMode="auto">
            <a:xfrm>
              <a:off x="960" y="2844"/>
              <a:ext cx="288" cy="0"/>
            </a:xfrm>
            <a:prstGeom prst="line">
              <a:avLst/>
            </a:prstGeom>
            <a:noFill/>
            <a:ln w="9525">
              <a:solidFill>
                <a:schemeClr val="accent2"/>
              </a:solidFill>
              <a:round/>
              <a:headEnd/>
              <a:tailEnd/>
            </a:ln>
            <a:effectLst/>
          </p:spPr>
          <p:txBody>
            <a:bodyPr wrap="none" anchor="ctr"/>
            <a:lstStyle/>
            <a:p>
              <a:endParaRPr lang="zh-CN" altLang="en-US"/>
            </a:p>
          </p:txBody>
        </p:sp>
        <p:sp>
          <p:nvSpPr>
            <p:cNvPr id="189445" name="Rectangle 5"/>
            <p:cNvSpPr>
              <a:spLocks noChangeArrowheads="1"/>
            </p:cNvSpPr>
            <p:nvPr/>
          </p:nvSpPr>
          <p:spPr bwMode="auto">
            <a:xfrm>
              <a:off x="968" y="1382"/>
              <a:ext cx="288" cy="2640"/>
            </a:xfrm>
            <a:prstGeom prst="rect">
              <a:avLst/>
            </a:prstGeom>
            <a:noFill/>
            <a:ln w="9525">
              <a:solidFill>
                <a:schemeClr val="accent2"/>
              </a:solidFill>
              <a:miter lim="800000"/>
              <a:headEnd/>
              <a:tailEnd/>
            </a:ln>
            <a:effectLst/>
          </p:spPr>
          <p:txBody>
            <a:bodyPr wrap="none" anchor="ctr"/>
            <a:lstStyle/>
            <a:p>
              <a:endParaRPr lang="zh-CN" altLang="en-US"/>
            </a:p>
          </p:txBody>
        </p:sp>
        <p:sp>
          <p:nvSpPr>
            <p:cNvPr id="189446" name="Line 6"/>
            <p:cNvSpPr>
              <a:spLocks noChangeShapeType="1"/>
            </p:cNvSpPr>
            <p:nvPr/>
          </p:nvSpPr>
          <p:spPr bwMode="auto">
            <a:xfrm>
              <a:off x="968" y="1778"/>
              <a:ext cx="288" cy="0"/>
            </a:xfrm>
            <a:prstGeom prst="line">
              <a:avLst/>
            </a:prstGeom>
            <a:noFill/>
            <a:ln w="9525">
              <a:solidFill>
                <a:schemeClr val="accent2"/>
              </a:solidFill>
              <a:round/>
              <a:headEnd/>
              <a:tailEnd/>
            </a:ln>
            <a:effectLst/>
          </p:spPr>
          <p:txBody>
            <a:bodyPr wrap="none" anchor="ctr"/>
            <a:lstStyle/>
            <a:p>
              <a:endParaRPr lang="zh-CN" altLang="en-US"/>
            </a:p>
          </p:txBody>
        </p:sp>
        <p:sp>
          <p:nvSpPr>
            <p:cNvPr id="189447" name="Line 7"/>
            <p:cNvSpPr>
              <a:spLocks noChangeShapeType="1"/>
            </p:cNvSpPr>
            <p:nvPr/>
          </p:nvSpPr>
          <p:spPr bwMode="auto">
            <a:xfrm>
              <a:off x="968" y="2130"/>
              <a:ext cx="288" cy="0"/>
            </a:xfrm>
            <a:prstGeom prst="line">
              <a:avLst/>
            </a:prstGeom>
            <a:noFill/>
            <a:ln w="9525">
              <a:solidFill>
                <a:schemeClr val="accent2"/>
              </a:solidFill>
              <a:round/>
              <a:headEnd/>
              <a:tailEnd/>
            </a:ln>
            <a:effectLst/>
          </p:spPr>
          <p:txBody>
            <a:bodyPr wrap="none" anchor="ctr"/>
            <a:lstStyle/>
            <a:p>
              <a:endParaRPr lang="zh-CN" altLang="en-US"/>
            </a:p>
          </p:txBody>
        </p:sp>
        <p:sp>
          <p:nvSpPr>
            <p:cNvPr id="189450" name="Line 10"/>
            <p:cNvSpPr>
              <a:spLocks noChangeShapeType="1"/>
            </p:cNvSpPr>
            <p:nvPr/>
          </p:nvSpPr>
          <p:spPr bwMode="auto">
            <a:xfrm>
              <a:off x="960" y="3240"/>
              <a:ext cx="288" cy="0"/>
            </a:xfrm>
            <a:prstGeom prst="line">
              <a:avLst/>
            </a:prstGeom>
            <a:noFill/>
            <a:ln w="9525">
              <a:solidFill>
                <a:schemeClr val="accent2"/>
              </a:solidFill>
              <a:round/>
              <a:headEnd/>
              <a:tailEnd/>
            </a:ln>
            <a:effectLst/>
          </p:spPr>
          <p:txBody>
            <a:bodyPr wrap="none" anchor="ctr"/>
            <a:lstStyle/>
            <a:p>
              <a:endParaRPr lang="zh-CN" altLang="en-US"/>
            </a:p>
          </p:txBody>
        </p:sp>
        <p:sp>
          <p:nvSpPr>
            <p:cNvPr id="189451" name="Line 11"/>
            <p:cNvSpPr>
              <a:spLocks noChangeShapeType="1"/>
            </p:cNvSpPr>
            <p:nvPr/>
          </p:nvSpPr>
          <p:spPr bwMode="auto">
            <a:xfrm>
              <a:off x="960" y="3636"/>
              <a:ext cx="288" cy="0"/>
            </a:xfrm>
            <a:prstGeom prst="line">
              <a:avLst/>
            </a:prstGeom>
            <a:noFill/>
            <a:ln w="9525">
              <a:solidFill>
                <a:schemeClr val="accent2"/>
              </a:solidFill>
              <a:round/>
              <a:headEnd/>
              <a:tailEnd/>
            </a:ln>
            <a:effectLst/>
          </p:spPr>
          <p:txBody>
            <a:bodyPr wrap="none" anchor="ctr"/>
            <a:lstStyle/>
            <a:p>
              <a:endParaRPr lang="zh-CN" altLang="en-US"/>
            </a:p>
          </p:txBody>
        </p:sp>
      </p:grpSp>
      <p:sp>
        <p:nvSpPr>
          <p:cNvPr id="189490" name="Text Box 50"/>
          <p:cNvSpPr txBox="1">
            <a:spLocks noChangeArrowheads="1"/>
          </p:cNvSpPr>
          <p:nvPr/>
        </p:nvSpPr>
        <p:spPr bwMode="auto">
          <a:xfrm>
            <a:off x="1655763" y="3933825"/>
            <a:ext cx="325437" cy="519113"/>
          </a:xfrm>
          <a:prstGeom prst="rect">
            <a:avLst/>
          </a:prstGeom>
          <a:noFill/>
          <a:ln w="9525">
            <a:noFill/>
            <a:miter lim="800000"/>
            <a:headEnd/>
            <a:tailEnd/>
          </a:ln>
          <a:effectLst/>
        </p:spPr>
        <p:txBody>
          <a:bodyPr>
            <a:spAutoFit/>
          </a:bodyPr>
          <a:lstStyle/>
          <a:p>
            <a:r>
              <a:rPr lang="en-US" altLang="zh-CN" sz="2800" b="1">
                <a:solidFill>
                  <a:srgbClr val="3333CC"/>
                </a:solidFill>
                <a:sym typeface="Symbol" pitchFamily="18" charset="2"/>
              </a:rPr>
              <a:t></a:t>
            </a:r>
            <a:endParaRPr lang="en-US" altLang="zh-CN" b="1">
              <a:solidFill>
                <a:srgbClr val="3333CC"/>
              </a:solidFill>
            </a:endParaRPr>
          </a:p>
        </p:txBody>
      </p:sp>
      <p:sp>
        <p:nvSpPr>
          <p:cNvPr id="189491" name="Text Box 51"/>
          <p:cNvSpPr txBox="1">
            <a:spLocks noChangeArrowheads="1"/>
          </p:cNvSpPr>
          <p:nvPr/>
        </p:nvSpPr>
        <p:spPr bwMode="auto">
          <a:xfrm>
            <a:off x="4211638" y="4616450"/>
            <a:ext cx="4438650" cy="519113"/>
          </a:xfrm>
          <a:prstGeom prst="rect">
            <a:avLst/>
          </a:prstGeom>
          <a:noFill/>
          <a:ln w="9525">
            <a:noFill/>
            <a:miter lim="800000"/>
            <a:headEnd/>
            <a:tailEnd/>
          </a:ln>
          <a:effectLst/>
        </p:spPr>
        <p:txBody>
          <a:bodyPr wrap="none">
            <a:spAutoFit/>
          </a:bodyPr>
          <a:lstStyle/>
          <a:p>
            <a:r>
              <a:rPr lang="en-US" altLang="zh-CN" sz="2800" b="1">
                <a:solidFill>
                  <a:srgbClr val="A50021"/>
                </a:solidFill>
              </a:rPr>
              <a:t>ASL=(6×1+2×2+3)/9=13/9</a:t>
            </a:r>
            <a:endParaRPr lang="en-US" altLang="zh-CN" sz="2800" b="1"/>
          </a:p>
        </p:txBody>
      </p:sp>
      <p:sp>
        <p:nvSpPr>
          <p:cNvPr id="189492" name="Text Box 52"/>
          <p:cNvSpPr txBox="1">
            <a:spLocks noChangeArrowheads="1"/>
          </p:cNvSpPr>
          <p:nvPr/>
        </p:nvSpPr>
        <p:spPr bwMode="auto">
          <a:xfrm>
            <a:off x="4140200" y="3357563"/>
            <a:ext cx="8229600" cy="1190625"/>
          </a:xfrm>
          <a:prstGeom prst="rect">
            <a:avLst/>
          </a:prstGeom>
          <a:noFill/>
          <a:ln w="9525">
            <a:noFill/>
            <a:miter lim="800000"/>
            <a:headEnd/>
            <a:tailEnd/>
          </a:ln>
          <a:effectLst/>
        </p:spPr>
        <p:txBody>
          <a:bodyPr>
            <a:spAutoFit/>
          </a:bodyPr>
          <a:lstStyle/>
          <a:p>
            <a:r>
              <a:rPr lang="zh-CN" altLang="en-US" sz="3600" b="1">
                <a:solidFill>
                  <a:srgbClr val="006600"/>
                </a:solidFill>
                <a:ea typeface="隶书" pitchFamily="49" charset="-122"/>
              </a:rPr>
              <a:t>设哈希函数为：</a:t>
            </a:r>
          </a:p>
          <a:p>
            <a:r>
              <a:rPr lang="zh-CN" altLang="en-US" sz="3600" b="1">
                <a:solidFill>
                  <a:srgbClr val="006600"/>
                </a:solidFill>
                <a:ea typeface="隶书" pitchFamily="49" charset="-122"/>
              </a:rPr>
              <a:t> </a:t>
            </a:r>
            <a:r>
              <a:rPr lang="en-US" altLang="zh-CN" sz="3600" b="1">
                <a:solidFill>
                  <a:srgbClr val="006600"/>
                </a:solidFill>
                <a:ea typeface="隶书" pitchFamily="49" charset="-122"/>
              </a:rPr>
              <a:t>H(key)=key MOD 7</a:t>
            </a:r>
          </a:p>
        </p:txBody>
      </p:sp>
      <p:sp>
        <p:nvSpPr>
          <p:cNvPr id="189493" name="Text Box 53"/>
          <p:cNvSpPr txBox="1">
            <a:spLocks noChangeArrowheads="1"/>
          </p:cNvSpPr>
          <p:nvPr/>
        </p:nvSpPr>
        <p:spPr bwMode="auto">
          <a:xfrm>
            <a:off x="3959225" y="5949950"/>
            <a:ext cx="4953000" cy="676275"/>
          </a:xfrm>
          <a:prstGeom prst="rect">
            <a:avLst/>
          </a:prstGeom>
          <a:noFill/>
          <a:ln w="9525">
            <a:noFill/>
            <a:miter lim="800000"/>
            <a:headEnd/>
            <a:tailEnd/>
          </a:ln>
          <a:effectLst/>
        </p:spPr>
        <p:txBody>
          <a:bodyPr>
            <a:spAutoFit/>
          </a:bodyPr>
          <a:lstStyle/>
          <a:p>
            <a:pPr>
              <a:lnSpc>
                <a:spcPct val="120000"/>
              </a:lnSpc>
            </a:pPr>
            <a:r>
              <a:rPr lang="zh-CN" altLang="en-US" sz="3200" b="1">
                <a:solidFill>
                  <a:schemeClr val="tx2"/>
                </a:solidFill>
                <a:ea typeface="楷体_GB2312" pitchFamily="49" charset="-122"/>
              </a:rPr>
              <a:t>显然不会发生二次聚集</a:t>
            </a:r>
          </a:p>
        </p:txBody>
      </p:sp>
      <p:sp>
        <p:nvSpPr>
          <p:cNvPr id="189494" name="Rectangle 54"/>
          <p:cNvSpPr>
            <a:spLocks noGrp="1" noChangeArrowheads="1"/>
          </p:cNvSpPr>
          <p:nvPr>
            <p:ph type="title" idx="4294967295"/>
          </p:nvPr>
        </p:nvSpPr>
        <p:spPr>
          <a:xfrm>
            <a:off x="609600" y="973138"/>
            <a:ext cx="7772400" cy="838200"/>
          </a:xfrm>
        </p:spPr>
        <p:txBody>
          <a:bodyPr/>
          <a:lstStyle/>
          <a:p>
            <a:r>
              <a:rPr lang="en-US" altLang="zh-CN">
                <a:solidFill>
                  <a:srgbClr val="990000"/>
                </a:solidFill>
                <a:ea typeface="宋体" pitchFamily="2" charset="-122"/>
              </a:rPr>
              <a:t>2. </a:t>
            </a:r>
            <a:r>
              <a:rPr lang="zh-CN" altLang="en-US">
                <a:solidFill>
                  <a:srgbClr val="990000"/>
                </a:solidFill>
              </a:rPr>
              <a:t>链地址法：</a:t>
            </a:r>
          </a:p>
        </p:txBody>
      </p:sp>
      <p:sp>
        <p:nvSpPr>
          <p:cNvPr id="189495" name="Text Box 55"/>
          <p:cNvSpPr txBox="1">
            <a:spLocks noChangeArrowheads="1"/>
          </p:cNvSpPr>
          <p:nvPr/>
        </p:nvSpPr>
        <p:spPr bwMode="auto">
          <a:xfrm>
            <a:off x="468313" y="392113"/>
            <a:ext cx="6823075" cy="696912"/>
          </a:xfrm>
          <a:prstGeom prst="rect">
            <a:avLst/>
          </a:prstGeom>
          <a:noFill/>
          <a:ln w="9525">
            <a:noFill/>
            <a:miter lim="800000"/>
            <a:headEnd/>
            <a:tailEnd/>
          </a:ln>
          <a:effectLst/>
        </p:spPr>
        <p:txBody>
          <a:bodyPr wrap="none">
            <a:spAutoFit/>
          </a:bodyPr>
          <a:lstStyle/>
          <a:p>
            <a:pPr>
              <a:lnSpc>
                <a:spcPct val="110000"/>
              </a:lnSpc>
            </a:pPr>
            <a:r>
              <a:rPr lang="en-US" altLang="zh-CN" sz="3600" b="1">
                <a:solidFill>
                  <a:srgbClr val="A50021"/>
                </a:solidFill>
                <a:ea typeface="楷体_GB2312" pitchFamily="49" charset="-122"/>
              </a:rPr>
              <a:t>       </a:t>
            </a:r>
            <a:r>
              <a:rPr lang="en-US" altLang="zh-CN" sz="3600" b="1">
                <a:solidFill>
                  <a:srgbClr val="3333FF"/>
                </a:solidFill>
                <a:ea typeface="楷体_GB2312" pitchFamily="49" charset="-122"/>
              </a:rPr>
              <a:t>{ </a:t>
            </a:r>
            <a:r>
              <a:rPr lang="en-US" altLang="zh-CN" sz="3200" b="1">
                <a:solidFill>
                  <a:srgbClr val="3333FF"/>
                </a:solidFill>
                <a:ea typeface="楷体_GB2312" pitchFamily="49" charset="-122"/>
              </a:rPr>
              <a:t>19, 01, 23, 14, 55, 68, 11, 82, 36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strips(upRight)">
                                      <p:cBhvr>
                                        <p:cTn id="7" dur="500"/>
                                        <p:tgtEl>
                                          <p:spTgt spid="1894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9492"/>
                                        </p:tgtEl>
                                        <p:attrNameLst>
                                          <p:attrName>style.visibility</p:attrName>
                                        </p:attrNameLst>
                                      </p:cBhvr>
                                      <p:to>
                                        <p:strVal val="visible"/>
                                      </p:to>
                                    </p:set>
                                    <p:animEffect transition="in" filter="wipe(left)">
                                      <p:cBhvr>
                                        <p:cTn id="12" dur="500"/>
                                        <p:tgtEl>
                                          <p:spTgt spid="18949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4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95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50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950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950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950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950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950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950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950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948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948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948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949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948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948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948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89491"/>
                                        </p:tgtEl>
                                        <p:attrNameLst>
                                          <p:attrName>style.visibility</p:attrName>
                                        </p:attrNameLst>
                                      </p:cBhvr>
                                      <p:to>
                                        <p:strVal val="visible"/>
                                      </p:to>
                                    </p:set>
                                    <p:animEffect transition="in" filter="wipe(left)">
                                      <p:cBhvr>
                                        <p:cTn id="73" dur="500"/>
                                        <p:tgtEl>
                                          <p:spTgt spid="189491"/>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3" fill="hold" grpId="0" nodeType="clickEffect">
                                  <p:stCondLst>
                                    <p:cond delay="0"/>
                                  </p:stCondLst>
                                  <p:childTnLst>
                                    <p:set>
                                      <p:cBhvr>
                                        <p:cTn id="77" dur="1" fill="hold">
                                          <p:stCondLst>
                                            <p:cond delay="0"/>
                                          </p:stCondLst>
                                        </p:cTn>
                                        <p:tgtEl>
                                          <p:spTgt spid="189493"/>
                                        </p:tgtEl>
                                        <p:attrNameLst>
                                          <p:attrName>style.visibility</p:attrName>
                                        </p:attrNameLst>
                                      </p:cBhvr>
                                      <p:to>
                                        <p:strVal val="visible"/>
                                      </p:to>
                                    </p:set>
                                    <p:animEffect transition="in" filter="strips(upRight)">
                                      <p:cBhvr>
                                        <p:cTn id="78" dur="500"/>
                                        <p:tgtEl>
                                          <p:spTgt spid="189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P spid="189484" grpId="0"/>
      <p:bldP spid="189485" grpId="0"/>
      <p:bldP spid="189486" grpId="0"/>
      <p:bldP spid="189487" grpId="0"/>
      <p:bldP spid="189488" grpId="0"/>
      <p:bldP spid="189489" grpId="0"/>
      <p:bldP spid="189490" grpId="0"/>
      <p:bldP spid="189491" grpId="0" autoUpdateAnimBg="0"/>
      <p:bldP spid="189492" grpId="0" autoUpdateAnimBg="0"/>
      <p:bldP spid="189493"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Text Box 3"/>
          <p:cNvSpPr txBox="1">
            <a:spLocks noChangeArrowheads="1"/>
          </p:cNvSpPr>
          <p:nvPr/>
        </p:nvSpPr>
        <p:spPr bwMode="auto">
          <a:xfrm>
            <a:off x="914400" y="2068513"/>
            <a:ext cx="7391400" cy="2727325"/>
          </a:xfrm>
          <a:prstGeom prst="rect">
            <a:avLst/>
          </a:prstGeom>
          <a:noFill/>
          <a:ln w="9525">
            <a:noFill/>
            <a:miter lim="800000"/>
            <a:headEnd/>
            <a:tailEnd/>
          </a:ln>
          <a:effectLst/>
        </p:spPr>
        <p:txBody>
          <a:bodyPr>
            <a:spAutoFit/>
          </a:bodyPr>
          <a:lstStyle/>
          <a:p>
            <a:pPr>
              <a:lnSpc>
                <a:spcPct val="120000"/>
              </a:lnSpc>
            </a:pPr>
            <a:r>
              <a:rPr lang="en-US" altLang="zh-CN" sz="3600" b="1">
                <a:solidFill>
                  <a:schemeClr val="accent2"/>
                </a:solidFill>
                <a:ea typeface="楷体_GB2312" pitchFamily="49" charset="-122"/>
              </a:rPr>
              <a:t>         </a:t>
            </a:r>
            <a:r>
              <a:rPr lang="zh-CN" altLang="en-US" sz="3600" b="1">
                <a:solidFill>
                  <a:srgbClr val="3333CC"/>
                </a:solidFill>
                <a:ea typeface="楷体_GB2312" pitchFamily="49" charset="-122"/>
              </a:rPr>
              <a:t>按哈希函数的值域的范围设立向量为基本表</a:t>
            </a:r>
            <a:r>
              <a:rPr lang="en-US" altLang="zh-CN" sz="3600" b="1">
                <a:solidFill>
                  <a:srgbClr val="3333CC"/>
                </a:solidFill>
                <a:ea typeface="楷体_GB2312" pitchFamily="49" charset="-122"/>
              </a:rPr>
              <a:t>,</a:t>
            </a:r>
            <a:r>
              <a:rPr lang="zh-CN" altLang="en-US" sz="3600" b="1">
                <a:solidFill>
                  <a:srgbClr val="3333CC"/>
                </a:solidFill>
                <a:ea typeface="楷体_GB2312" pitchFamily="49" charset="-122"/>
              </a:rPr>
              <a:t>另设立同样大小的向量为</a:t>
            </a:r>
            <a:r>
              <a:rPr lang="zh-CN" altLang="en-US" sz="3600" b="1">
                <a:solidFill>
                  <a:srgbClr val="800000"/>
                </a:solidFill>
                <a:latin typeface="楷体_GB2312" pitchFamily="49" charset="-122"/>
                <a:ea typeface="楷体_GB2312" pitchFamily="49" charset="-122"/>
              </a:rPr>
              <a:t>公共溢出区</a:t>
            </a:r>
            <a:r>
              <a:rPr lang="en-US" altLang="zh-CN" sz="3600" b="1">
                <a:solidFill>
                  <a:srgbClr val="3333CC"/>
                </a:solidFill>
                <a:latin typeface="楷体_GB2312" pitchFamily="49" charset="-122"/>
                <a:ea typeface="楷体_GB2312" pitchFamily="49" charset="-122"/>
              </a:rPr>
              <a:t>,</a:t>
            </a:r>
            <a:r>
              <a:rPr lang="zh-CN" altLang="en-US" sz="3600" b="1">
                <a:solidFill>
                  <a:srgbClr val="3333CC"/>
                </a:solidFill>
                <a:ea typeface="楷体_GB2312" pitchFamily="49" charset="-122"/>
              </a:rPr>
              <a:t>将所有发生冲突的记录都</a:t>
            </a:r>
            <a:r>
              <a:rPr lang="zh-CN" altLang="en-US" sz="3600" b="1">
                <a:solidFill>
                  <a:srgbClr val="800000"/>
                </a:solidFill>
                <a:ea typeface="楷体_GB2312" pitchFamily="49" charset="-122"/>
              </a:rPr>
              <a:t>顺序存放</a:t>
            </a:r>
            <a:r>
              <a:rPr lang="zh-CN" altLang="en-US" sz="3600" b="1">
                <a:solidFill>
                  <a:srgbClr val="3333CC"/>
                </a:solidFill>
                <a:ea typeface="楷体_GB2312" pitchFamily="49" charset="-122"/>
              </a:rPr>
              <a:t>在</a:t>
            </a:r>
            <a:r>
              <a:rPr lang="zh-CN" altLang="en-US" sz="3600" b="1">
                <a:solidFill>
                  <a:srgbClr val="800000"/>
                </a:solidFill>
                <a:latin typeface="楷体_GB2312" pitchFamily="49" charset="-122"/>
                <a:ea typeface="楷体_GB2312" pitchFamily="49" charset="-122"/>
              </a:rPr>
              <a:t>公共溢出区</a:t>
            </a:r>
            <a:r>
              <a:rPr lang="zh-CN" altLang="en-US" sz="3600" b="1">
                <a:solidFill>
                  <a:srgbClr val="3333CC"/>
                </a:solidFill>
                <a:ea typeface="楷体_GB2312" pitchFamily="49" charset="-122"/>
              </a:rPr>
              <a:t>中。</a:t>
            </a:r>
            <a:r>
              <a:rPr lang="zh-CN" altLang="en-US" sz="3600" b="1">
                <a:ea typeface="楷体_GB2312" pitchFamily="49" charset="-122"/>
              </a:rPr>
              <a:t>       </a:t>
            </a:r>
          </a:p>
        </p:txBody>
      </p:sp>
      <p:sp>
        <p:nvSpPr>
          <p:cNvPr id="190468" name="Rectangle 4"/>
          <p:cNvSpPr>
            <a:spLocks noGrp="1" noChangeArrowheads="1"/>
          </p:cNvSpPr>
          <p:nvPr>
            <p:ph type="title" idx="4294967295"/>
          </p:nvPr>
        </p:nvSpPr>
        <p:spPr>
          <a:xfrm>
            <a:off x="762000" y="914400"/>
            <a:ext cx="7772400" cy="838200"/>
          </a:xfrm>
        </p:spPr>
        <p:txBody>
          <a:bodyPr/>
          <a:lstStyle/>
          <a:p>
            <a:r>
              <a:rPr lang="en-US" altLang="zh-CN">
                <a:solidFill>
                  <a:srgbClr val="006600"/>
                </a:solidFill>
                <a:latin typeface="楷体_GB2312" pitchFamily="49" charset="-122"/>
              </a:rPr>
              <a:t>3. </a:t>
            </a:r>
            <a:r>
              <a:rPr lang="zh-CN" altLang="en-US">
                <a:solidFill>
                  <a:srgbClr val="006600"/>
                </a:solidFill>
                <a:latin typeface="楷体_GB2312" pitchFamily="49" charset="-122"/>
              </a:rPr>
              <a:t>建立公共溢出区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90467"/>
                                        </p:tgtEl>
                                        <p:attrNameLst>
                                          <p:attrName>style.visibility</p:attrName>
                                        </p:attrNameLst>
                                      </p:cBhvr>
                                      <p:to>
                                        <p:strVal val="visible"/>
                                      </p:to>
                                    </p:set>
                                    <p:animEffect transition="in" filter="strips(upRight)">
                                      <p:cBhvr>
                                        <p:cTn id="7" dur="500"/>
                                        <p:tgtEl>
                                          <p:spTgt spid="190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0" y="990600"/>
            <a:ext cx="9144000" cy="779463"/>
          </a:xfrm>
          <a:prstGeom prst="rect">
            <a:avLst/>
          </a:prstGeom>
          <a:noFill/>
          <a:ln w="9525">
            <a:noFill/>
            <a:miter lim="800000"/>
            <a:headEnd/>
            <a:tailEnd/>
          </a:ln>
          <a:effectLst/>
        </p:spPr>
        <p:txBody>
          <a:bodyPr>
            <a:spAutoFit/>
          </a:bodyPr>
          <a:lstStyle/>
          <a:p>
            <a:pPr>
              <a:lnSpc>
                <a:spcPct val="125000"/>
              </a:lnSpc>
            </a:pPr>
            <a:r>
              <a:rPr lang="en-US" altLang="zh-CN" sz="3600" b="1">
                <a:ea typeface="楷体_GB2312" pitchFamily="49" charset="-122"/>
              </a:rPr>
              <a:t>   </a:t>
            </a:r>
            <a:r>
              <a:rPr lang="zh-CN" altLang="en-US" sz="3600" b="1">
                <a:solidFill>
                  <a:srgbClr val="A50021"/>
                </a:solidFill>
                <a:ea typeface="楷体_GB2312" pitchFamily="49" charset="-122"/>
              </a:rPr>
              <a:t>哈希表的查找过程和造表过程一致。</a:t>
            </a:r>
            <a:endParaRPr lang="zh-CN" altLang="en-US" sz="3600" b="1"/>
          </a:p>
        </p:txBody>
      </p:sp>
      <p:sp>
        <p:nvSpPr>
          <p:cNvPr id="191492" name="Text Box 4"/>
          <p:cNvSpPr txBox="1">
            <a:spLocks noChangeArrowheads="1"/>
          </p:cNvSpPr>
          <p:nvPr/>
        </p:nvSpPr>
        <p:spPr bwMode="auto">
          <a:xfrm>
            <a:off x="533400" y="2286000"/>
            <a:ext cx="7454900" cy="701675"/>
          </a:xfrm>
          <a:prstGeom prst="rect">
            <a:avLst/>
          </a:prstGeom>
          <a:noFill/>
          <a:ln w="9525">
            <a:noFill/>
            <a:miter lim="800000"/>
            <a:headEnd/>
            <a:tailEnd/>
          </a:ln>
          <a:effectLst/>
        </p:spPr>
        <p:txBody>
          <a:bodyPr wrap="none">
            <a:spAutoFit/>
          </a:bodyPr>
          <a:lstStyle/>
          <a:p>
            <a:pPr>
              <a:lnSpc>
                <a:spcPct val="125000"/>
              </a:lnSpc>
            </a:pPr>
            <a:r>
              <a:rPr lang="en-US" altLang="zh-CN" sz="3200" b="1">
                <a:solidFill>
                  <a:srgbClr val="A50021"/>
                </a:solidFill>
                <a:ea typeface="楷体_GB2312" pitchFamily="49" charset="-122"/>
              </a:rPr>
              <a:t>   </a:t>
            </a:r>
            <a:r>
              <a:rPr lang="zh-CN" altLang="en-US" sz="3200" b="1">
                <a:solidFill>
                  <a:srgbClr val="E81ECB"/>
                </a:solidFill>
                <a:ea typeface="楷体_GB2312" pitchFamily="49" charset="-122"/>
              </a:rPr>
              <a:t>对于</a:t>
            </a:r>
            <a:r>
              <a:rPr lang="zh-CN" altLang="en-US" sz="3200" b="1">
                <a:solidFill>
                  <a:srgbClr val="0000FF"/>
                </a:solidFill>
                <a:ea typeface="楷体_GB2312" pitchFamily="49" charset="-122"/>
              </a:rPr>
              <a:t>给定值 </a:t>
            </a:r>
            <a:r>
              <a:rPr lang="en-US" altLang="zh-CN" sz="3200" b="1">
                <a:solidFill>
                  <a:srgbClr val="0000FF"/>
                </a:solidFill>
                <a:ea typeface="楷体_GB2312" pitchFamily="49" charset="-122"/>
              </a:rPr>
              <a:t>K</a:t>
            </a:r>
            <a:r>
              <a:rPr lang="zh-CN" altLang="en-US" sz="3200" b="1">
                <a:ea typeface="楷体_GB2312" pitchFamily="49" charset="-122"/>
              </a:rPr>
              <a:t>， </a:t>
            </a:r>
            <a:r>
              <a:rPr lang="zh-CN" altLang="en-US" sz="3200" b="1">
                <a:solidFill>
                  <a:srgbClr val="E81ECB"/>
                </a:solidFill>
                <a:ea typeface="楷体_GB2312" pitchFamily="49" charset="-122"/>
              </a:rPr>
              <a:t>计算</a:t>
            </a:r>
            <a:r>
              <a:rPr lang="zh-CN" altLang="en-US" sz="3200" b="1">
                <a:solidFill>
                  <a:srgbClr val="0000FF"/>
                </a:solidFill>
                <a:ea typeface="楷体_GB2312" pitchFamily="49" charset="-122"/>
              </a:rPr>
              <a:t>哈希地址 </a:t>
            </a:r>
            <a:r>
              <a:rPr lang="en-US" altLang="zh-CN" sz="3200" b="1">
                <a:solidFill>
                  <a:srgbClr val="0000FF"/>
                </a:solidFill>
                <a:ea typeface="楷体_GB2312" pitchFamily="49" charset="-122"/>
              </a:rPr>
              <a:t>i = H(K)</a:t>
            </a:r>
            <a:endParaRPr lang="en-US" altLang="zh-CN" sz="3200" b="1"/>
          </a:p>
        </p:txBody>
      </p:sp>
      <p:sp>
        <p:nvSpPr>
          <p:cNvPr id="191493" name="Rectangle 5"/>
          <p:cNvSpPr>
            <a:spLocks noChangeArrowheads="1"/>
          </p:cNvSpPr>
          <p:nvPr/>
        </p:nvSpPr>
        <p:spPr bwMode="auto">
          <a:xfrm>
            <a:off x="762000" y="2971800"/>
            <a:ext cx="5484813" cy="701675"/>
          </a:xfrm>
          <a:prstGeom prst="rect">
            <a:avLst/>
          </a:prstGeom>
          <a:noFill/>
          <a:ln w="9525">
            <a:noFill/>
            <a:miter lim="800000"/>
            <a:headEnd/>
            <a:tailEnd/>
          </a:ln>
          <a:effectLst/>
        </p:spPr>
        <p:txBody>
          <a:bodyPr wrap="none">
            <a:spAutoFit/>
          </a:bodyPr>
          <a:lstStyle/>
          <a:p>
            <a:pPr>
              <a:lnSpc>
                <a:spcPct val="125000"/>
              </a:lnSpc>
            </a:pPr>
            <a:r>
              <a:rPr lang="zh-CN" altLang="en-US" sz="3200" b="1">
                <a:solidFill>
                  <a:srgbClr val="006600"/>
                </a:solidFill>
                <a:ea typeface="楷体_GB2312" pitchFamily="49" charset="-122"/>
              </a:rPr>
              <a:t>若 </a:t>
            </a:r>
            <a:r>
              <a:rPr lang="en-US" altLang="zh-CN" sz="3200" b="1">
                <a:solidFill>
                  <a:srgbClr val="006600"/>
                </a:solidFill>
                <a:ea typeface="楷体_GB2312" pitchFamily="49" charset="-122"/>
              </a:rPr>
              <a:t>r[i] = NULL  </a:t>
            </a:r>
            <a:r>
              <a:rPr lang="zh-CN" altLang="en-US" sz="3200" b="1">
                <a:solidFill>
                  <a:srgbClr val="006600"/>
                </a:solidFill>
                <a:ea typeface="楷体_GB2312" pitchFamily="49" charset="-122"/>
              </a:rPr>
              <a:t>则查找不成功</a:t>
            </a:r>
            <a:endParaRPr lang="zh-CN" altLang="en-US" sz="3200" b="1">
              <a:solidFill>
                <a:srgbClr val="A50021"/>
              </a:solidFill>
              <a:ea typeface="楷体_GB2312" pitchFamily="49" charset="-122"/>
            </a:endParaRPr>
          </a:p>
        </p:txBody>
      </p:sp>
      <p:sp>
        <p:nvSpPr>
          <p:cNvPr id="191494" name="Rectangle 6"/>
          <p:cNvSpPr>
            <a:spLocks noChangeArrowheads="1"/>
          </p:cNvSpPr>
          <p:nvPr/>
        </p:nvSpPr>
        <p:spPr bwMode="auto">
          <a:xfrm>
            <a:off x="762000" y="3657600"/>
            <a:ext cx="4972050" cy="701675"/>
          </a:xfrm>
          <a:prstGeom prst="rect">
            <a:avLst/>
          </a:prstGeom>
          <a:noFill/>
          <a:ln w="9525">
            <a:noFill/>
            <a:miter lim="800000"/>
            <a:headEnd/>
            <a:tailEnd/>
          </a:ln>
          <a:effectLst/>
        </p:spPr>
        <p:txBody>
          <a:bodyPr wrap="none">
            <a:spAutoFit/>
          </a:bodyPr>
          <a:lstStyle/>
          <a:p>
            <a:pPr>
              <a:lnSpc>
                <a:spcPct val="125000"/>
              </a:lnSpc>
            </a:pPr>
            <a:r>
              <a:rPr lang="zh-CN" altLang="en-US" sz="3200" b="1">
                <a:solidFill>
                  <a:srgbClr val="CC0000"/>
                </a:solidFill>
                <a:ea typeface="楷体_GB2312" pitchFamily="49" charset="-122"/>
              </a:rPr>
              <a:t>若 </a:t>
            </a:r>
            <a:r>
              <a:rPr lang="en-US" altLang="zh-CN" sz="3200" b="1">
                <a:solidFill>
                  <a:srgbClr val="CC0000"/>
                </a:solidFill>
                <a:ea typeface="楷体_GB2312" pitchFamily="49" charset="-122"/>
              </a:rPr>
              <a:t>r[i].key = K  </a:t>
            </a:r>
            <a:r>
              <a:rPr lang="zh-CN" altLang="en-US" sz="3200" b="1">
                <a:solidFill>
                  <a:srgbClr val="CC0000"/>
                </a:solidFill>
                <a:ea typeface="楷体_GB2312" pitchFamily="49" charset="-122"/>
              </a:rPr>
              <a:t>则查找成功</a:t>
            </a:r>
            <a:endParaRPr lang="zh-CN" altLang="en-US" sz="3200" b="1">
              <a:solidFill>
                <a:srgbClr val="A50021"/>
              </a:solidFill>
              <a:ea typeface="楷体_GB2312" pitchFamily="49" charset="-122"/>
            </a:endParaRPr>
          </a:p>
        </p:txBody>
      </p:sp>
      <p:sp>
        <p:nvSpPr>
          <p:cNvPr id="191495" name="Rectangle 7"/>
          <p:cNvSpPr>
            <a:spLocks noChangeArrowheads="1"/>
          </p:cNvSpPr>
          <p:nvPr/>
        </p:nvSpPr>
        <p:spPr bwMode="auto">
          <a:xfrm>
            <a:off x="762000" y="4343400"/>
            <a:ext cx="6872288" cy="1920875"/>
          </a:xfrm>
          <a:prstGeom prst="rect">
            <a:avLst/>
          </a:prstGeom>
          <a:noFill/>
          <a:ln w="9525">
            <a:noFill/>
            <a:miter lim="800000"/>
            <a:headEnd/>
            <a:tailEnd/>
          </a:ln>
          <a:effectLst/>
        </p:spPr>
        <p:txBody>
          <a:bodyPr wrap="none">
            <a:spAutoFit/>
          </a:bodyPr>
          <a:lstStyle/>
          <a:p>
            <a:pPr>
              <a:lnSpc>
                <a:spcPct val="125000"/>
              </a:lnSpc>
            </a:pPr>
            <a:r>
              <a:rPr lang="zh-CN" altLang="en-US" sz="3200" b="1">
                <a:solidFill>
                  <a:srgbClr val="000080"/>
                </a:solidFill>
                <a:ea typeface="楷体_GB2312" pitchFamily="49" charset="-122"/>
              </a:rPr>
              <a:t>否则 “求下一地址 </a:t>
            </a:r>
            <a:r>
              <a:rPr lang="en-US" altLang="zh-CN" sz="3200" b="1">
                <a:solidFill>
                  <a:srgbClr val="000080"/>
                </a:solidFill>
                <a:ea typeface="楷体_GB2312" pitchFamily="49" charset="-122"/>
              </a:rPr>
              <a:t>Hi” </a:t>
            </a:r>
            <a:r>
              <a:rPr lang="zh-CN" altLang="en-US" sz="3200" b="1">
                <a:solidFill>
                  <a:srgbClr val="000080"/>
                </a:solidFill>
                <a:ea typeface="楷体_GB2312" pitchFamily="49" charset="-122"/>
              </a:rPr>
              <a:t>，直至</a:t>
            </a:r>
          </a:p>
          <a:p>
            <a:pPr>
              <a:lnSpc>
                <a:spcPct val="125000"/>
              </a:lnSpc>
            </a:pPr>
            <a:r>
              <a:rPr lang="zh-CN" altLang="en-US" sz="3200" b="1">
                <a:ea typeface="楷体_GB2312" pitchFamily="49" charset="-122"/>
              </a:rPr>
              <a:t>    </a:t>
            </a:r>
            <a:r>
              <a:rPr lang="zh-CN" altLang="en-US" sz="3200" b="1">
                <a:solidFill>
                  <a:srgbClr val="800000"/>
                </a:solidFill>
                <a:ea typeface="楷体_GB2312" pitchFamily="49" charset="-122"/>
              </a:rPr>
              <a:t>     </a:t>
            </a:r>
            <a:r>
              <a:rPr lang="en-US" altLang="zh-CN" sz="3200" b="1">
                <a:solidFill>
                  <a:srgbClr val="006600"/>
                </a:solidFill>
                <a:ea typeface="楷体_GB2312" pitchFamily="49" charset="-122"/>
              </a:rPr>
              <a:t>r[Hi] = NULL  (</a:t>
            </a:r>
            <a:r>
              <a:rPr lang="zh-CN" altLang="en-US" sz="3200" b="1">
                <a:solidFill>
                  <a:srgbClr val="006600"/>
                </a:solidFill>
                <a:ea typeface="楷体_GB2312" pitchFamily="49" charset="-122"/>
              </a:rPr>
              <a:t>查找不成功</a:t>
            </a:r>
            <a:r>
              <a:rPr lang="en-US" altLang="zh-CN" sz="3200" b="1">
                <a:solidFill>
                  <a:srgbClr val="006600"/>
                </a:solidFill>
                <a:ea typeface="楷体_GB2312" pitchFamily="49" charset="-122"/>
              </a:rPr>
              <a:t>)</a:t>
            </a:r>
          </a:p>
          <a:p>
            <a:pPr>
              <a:lnSpc>
                <a:spcPct val="125000"/>
              </a:lnSpc>
            </a:pPr>
            <a:r>
              <a:rPr lang="en-US" altLang="zh-CN" sz="3200" b="1">
                <a:ea typeface="楷体_GB2312" pitchFamily="49" charset="-122"/>
              </a:rPr>
              <a:t> </a:t>
            </a:r>
            <a:r>
              <a:rPr lang="zh-CN" altLang="en-US" sz="3200" b="1">
                <a:solidFill>
                  <a:srgbClr val="3333CC"/>
                </a:solidFill>
                <a:ea typeface="楷体_GB2312" pitchFamily="49" charset="-122"/>
              </a:rPr>
              <a:t>或 </a:t>
            </a:r>
            <a:r>
              <a:rPr lang="zh-CN" altLang="en-US" sz="3200" b="1">
                <a:ea typeface="楷体_GB2312" pitchFamily="49" charset="-122"/>
              </a:rPr>
              <a:t>  </a:t>
            </a:r>
            <a:r>
              <a:rPr lang="zh-CN" altLang="en-US" sz="3200" b="1">
                <a:solidFill>
                  <a:srgbClr val="008080"/>
                </a:solidFill>
                <a:ea typeface="楷体_GB2312" pitchFamily="49" charset="-122"/>
              </a:rPr>
              <a:t> </a:t>
            </a:r>
            <a:r>
              <a:rPr lang="en-US" altLang="zh-CN" sz="3200" b="1">
                <a:solidFill>
                  <a:srgbClr val="CC0000"/>
                </a:solidFill>
                <a:ea typeface="楷体_GB2312" pitchFamily="49" charset="-122"/>
              </a:rPr>
              <a:t>r[Hi].key = K  (</a:t>
            </a:r>
            <a:r>
              <a:rPr lang="zh-CN" altLang="en-US" sz="3200" b="1">
                <a:solidFill>
                  <a:srgbClr val="CC0000"/>
                </a:solidFill>
                <a:ea typeface="楷体_GB2312" pitchFamily="49" charset="-122"/>
              </a:rPr>
              <a:t>查找成功</a:t>
            </a:r>
            <a:r>
              <a:rPr lang="en-US" altLang="zh-CN" sz="3200" b="1">
                <a:solidFill>
                  <a:srgbClr val="CC0000"/>
                </a:solidFill>
                <a:ea typeface="楷体_GB2312" pitchFamily="49" charset="-122"/>
              </a:rPr>
              <a:t>) </a:t>
            </a:r>
            <a:r>
              <a:rPr lang="zh-CN" altLang="en-US" sz="3200" b="1">
                <a:solidFill>
                  <a:srgbClr val="A50021"/>
                </a:solidFill>
                <a:ea typeface="楷体_GB2312" pitchFamily="49" charset="-122"/>
              </a:rPr>
              <a:t>为止。</a:t>
            </a:r>
          </a:p>
        </p:txBody>
      </p:sp>
      <p:sp>
        <p:nvSpPr>
          <p:cNvPr id="191496" name="Rectangle 8"/>
          <p:cNvSpPr>
            <a:spLocks noChangeArrowheads="1"/>
          </p:cNvSpPr>
          <p:nvPr/>
        </p:nvSpPr>
        <p:spPr bwMode="auto">
          <a:xfrm>
            <a:off x="212725" y="1635125"/>
            <a:ext cx="8585200" cy="779463"/>
          </a:xfrm>
          <a:prstGeom prst="rect">
            <a:avLst/>
          </a:prstGeom>
          <a:noFill/>
          <a:ln w="9525">
            <a:noFill/>
            <a:miter lim="800000"/>
            <a:headEnd/>
            <a:tailEnd/>
          </a:ln>
          <a:effectLst/>
        </p:spPr>
        <p:txBody>
          <a:bodyPr wrap="none">
            <a:spAutoFit/>
          </a:bodyPr>
          <a:lstStyle/>
          <a:p>
            <a:pPr>
              <a:lnSpc>
                <a:spcPct val="125000"/>
              </a:lnSpc>
            </a:pPr>
            <a:r>
              <a:rPr lang="en-US" altLang="zh-CN" sz="3600" b="1">
                <a:solidFill>
                  <a:srgbClr val="A50021"/>
                </a:solidFill>
                <a:ea typeface="楷体_GB2312" pitchFamily="49" charset="-122"/>
              </a:rPr>
              <a:t> </a:t>
            </a:r>
            <a:r>
              <a:rPr lang="zh-CN" altLang="en-US" sz="3600" b="1">
                <a:solidFill>
                  <a:srgbClr val="A50021"/>
                </a:solidFill>
                <a:ea typeface="楷体_GB2312" pitchFamily="49" charset="-122"/>
              </a:rPr>
              <a:t>采用开放定址处理冲突，则</a:t>
            </a:r>
            <a:r>
              <a:rPr lang="zh-CN" altLang="en-US" sz="3600" b="1">
                <a:solidFill>
                  <a:srgbClr val="FF0000"/>
                </a:solidFill>
                <a:ea typeface="楷体_GB2312" pitchFamily="49" charset="-122"/>
              </a:rPr>
              <a:t>查找过程</a:t>
            </a:r>
            <a:r>
              <a:rPr lang="zh-CN" altLang="en-US" sz="3600" b="1">
                <a:solidFill>
                  <a:srgbClr val="A50021"/>
                </a:solidFill>
                <a:ea typeface="楷体_GB2312" pitchFamily="49" charset="-122"/>
              </a:rPr>
              <a:t>为：</a:t>
            </a:r>
          </a:p>
        </p:txBody>
      </p:sp>
      <p:sp>
        <p:nvSpPr>
          <p:cNvPr id="191497" name="Rectangle 9"/>
          <p:cNvSpPr>
            <a:spLocks noGrp="1" noChangeArrowheads="1"/>
          </p:cNvSpPr>
          <p:nvPr>
            <p:ph type="title" idx="4294967295"/>
          </p:nvPr>
        </p:nvSpPr>
        <p:spPr>
          <a:xfrm>
            <a:off x="533400" y="304800"/>
            <a:ext cx="7772400" cy="838200"/>
          </a:xfrm>
        </p:spPr>
        <p:txBody>
          <a:bodyPr/>
          <a:lstStyle/>
          <a:p>
            <a:r>
              <a:rPr lang="zh-CN" altLang="en-US">
                <a:solidFill>
                  <a:srgbClr val="3333CC"/>
                </a:solidFill>
              </a:rPr>
              <a:t>四、哈希表的查找</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1490"/>
                                        </p:tgtEl>
                                        <p:attrNameLst>
                                          <p:attrName>style.visibility</p:attrName>
                                        </p:attrNameLst>
                                      </p:cBhvr>
                                      <p:to>
                                        <p:strVal val="visible"/>
                                      </p:to>
                                    </p:set>
                                    <p:animEffect transition="in" filter="wipe(left)">
                                      <p:cBhvr>
                                        <p:cTn id="7" dur="500"/>
                                        <p:tgtEl>
                                          <p:spTgt spid="1914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91496"/>
                                        </p:tgtEl>
                                        <p:attrNameLst>
                                          <p:attrName>style.visibility</p:attrName>
                                        </p:attrNameLst>
                                      </p:cBhvr>
                                      <p:to>
                                        <p:strVal val="visible"/>
                                      </p:to>
                                    </p:set>
                                    <p:anim calcmode="lin" valueType="num">
                                      <p:cBhvr additive="base">
                                        <p:cTn id="12" dur="500" fill="hold"/>
                                        <p:tgtEl>
                                          <p:spTgt spid="191496"/>
                                        </p:tgtEl>
                                        <p:attrNameLst>
                                          <p:attrName>ppt_x</p:attrName>
                                        </p:attrNameLst>
                                      </p:cBhvr>
                                      <p:tavLst>
                                        <p:tav tm="0">
                                          <p:val>
                                            <p:strVal val="0-#ppt_w/2"/>
                                          </p:val>
                                        </p:tav>
                                        <p:tav tm="100000">
                                          <p:val>
                                            <p:strVal val="#ppt_x"/>
                                          </p:val>
                                        </p:tav>
                                      </p:tavLst>
                                    </p:anim>
                                    <p:anim calcmode="lin" valueType="num">
                                      <p:cBhvr additive="base">
                                        <p:cTn id="13" dur="500" fill="hold"/>
                                        <p:tgtEl>
                                          <p:spTgt spid="19149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191492"/>
                                        </p:tgtEl>
                                        <p:attrNameLst>
                                          <p:attrName>style.visibility</p:attrName>
                                        </p:attrNameLst>
                                      </p:cBhvr>
                                      <p:to>
                                        <p:strVal val="visible"/>
                                      </p:to>
                                    </p:set>
                                    <p:animEffect transition="in" filter="strips(upRight)">
                                      <p:cBhvr>
                                        <p:cTn id="18" dur="500"/>
                                        <p:tgtEl>
                                          <p:spTgt spid="19149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1493"/>
                                        </p:tgtEl>
                                        <p:attrNameLst>
                                          <p:attrName>style.visibility</p:attrName>
                                        </p:attrNameLst>
                                      </p:cBhvr>
                                      <p:to>
                                        <p:strVal val="visible"/>
                                      </p:to>
                                    </p:set>
                                    <p:animEffect transition="in" filter="wipe(left)">
                                      <p:cBhvr>
                                        <p:cTn id="23" dur="500"/>
                                        <p:tgtEl>
                                          <p:spTgt spid="19149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1494"/>
                                        </p:tgtEl>
                                        <p:attrNameLst>
                                          <p:attrName>style.visibility</p:attrName>
                                        </p:attrNameLst>
                                      </p:cBhvr>
                                      <p:to>
                                        <p:strVal val="visible"/>
                                      </p:to>
                                    </p:set>
                                    <p:animEffect transition="in" filter="wipe(left)">
                                      <p:cBhvr>
                                        <p:cTn id="28" dur="500"/>
                                        <p:tgtEl>
                                          <p:spTgt spid="19149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1495"/>
                                        </p:tgtEl>
                                        <p:attrNameLst>
                                          <p:attrName>style.visibility</p:attrName>
                                        </p:attrNameLst>
                                      </p:cBhvr>
                                      <p:to>
                                        <p:strVal val="visible"/>
                                      </p:to>
                                    </p:set>
                                    <p:animEffect transition="in" filter="wipe(left)">
                                      <p:cBhvr>
                                        <p:cTn id="33" dur="500"/>
                                        <p:tgtEl>
                                          <p:spTgt spid="191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autoUpdateAnimBg="0"/>
      <p:bldP spid="191492" grpId="0" autoUpdateAnimBg="0"/>
      <p:bldP spid="191493" grpId="0" autoUpdateAnimBg="0"/>
      <p:bldP spid="191494" grpId="0" autoUpdateAnimBg="0"/>
      <p:bldP spid="191495" grpId="0" autoUpdateAnimBg="0"/>
      <p:bldP spid="19149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33400" y="457200"/>
            <a:ext cx="7772400" cy="838200"/>
          </a:xfrm>
        </p:spPr>
        <p:txBody>
          <a:bodyPr/>
          <a:lstStyle/>
          <a:p>
            <a:r>
              <a:rPr lang="zh-CN" altLang="en-US" sz="4400">
                <a:solidFill>
                  <a:srgbClr val="DF2354"/>
                </a:solidFill>
              </a:rPr>
              <a:t>顺序查找过程示例：</a:t>
            </a:r>
          </a:p>
        </p:txBody>
      </p:sp>
      <p:grpSp>
        <p:nvGrpSpPr>
          <p:cNvPr id="120836" name="Group 4"/>
          <p:cNvGrpSpPr>
            <a:grpSpLocks/>
          </p:cNvGrpSpPr>
          <p:nvPr/>
        </p:nvGrpSpPr>
        <p:grpSpPr bwMode="auto">
          <a:xfrm>
            <a:off x="8305800" y="1143000"/>
            <a:ext cx="792163" cy="1404938"/>
            <a:chOff x="5422" y="898"/>
            <a:chExt cx="499" cy="590"/>
          </a:xfrm>
        </p:grpSpPr>
        <p:sp>
          <p:nvSpPr>
            <p:cNvPr id="120837" name="Line 5"/>
            <p:cNvSpPr>
              <a:spLocks noChangeShapeType="1"/>
            </p:cNvSpPr>
            <p:nvPr/>
          </p:nvSpPr>
          <p:spPr bwMode="auto">
            <a:xfrm>
              <a:off x="5422" y="1104"/>
              <a:ext cx="0" cy="384"/>
            </a:xfrm>
            <a:prstGeom prst="line">
              <a:avLst/>
            </a:prstGeom>
            <a:noFill/>
            <a:ln w="28575">
              <a:solidFill>
                <a:srgbClr val="990000"/>
              </a:solidFill>
              <a:round/>
              <a:headEnd/>
              <a:tailEnd type="stealth" w="med" len="lg"/>
            </a:ln>
            <a:effectLst/>
          </p:spPr>
          <p:txBody>
            <a:bodyPr wrap="none" anchor="ctr"/>
            <a:lstStyle/>
            <a:p>
              <a:endParaRPr lang="zh-CN" altLang="en-US"/>
            </a:p>
          </p:txBody>
        </p:sp>
        <p:sp>
          <p:nvSpPr>
            <p:cNvPr id="120838" name="Rectangle 6"/>
            <p:cNvSpPr>
              <a:spLocks noChangeArrowheads="1"/>
            </p:cNvSpPr>
            <p:nvPr/>
          </p:nvSpPr>
          <p:spPr bwMode="auto">
            <a:xfrm>
              <a:off x="5482" y="898"/>
              <a:ext cx="439" cy="551"/>
            </a:xfrm>
            <a:prstGeom prst="rect">
              <a:avLst/>
            </a:prstGeom>
            <a:noFill/>
            <a:ln w="9525">
              <a:noFill/>
              <a:miter lim="800000"/>
              <a:headEnd/>
              <a:tailEnd/>
            </a:ln>
            <a:effectLst/>
          </p:spPr>
          <p:txBody>
            <a:bodyPr wrap="none">
              <a:spAutoFit/>
            </a:bodyPr>
            <a:lstStyle/>
            <a:p>
              <a:r>
                <a:rPr lang="zh-CN" altLang="en-US" sz="4000" b="1">
                  <a:solidFill>
                    <a:srgbClr val="FF00FF"/>
                  </a:solidFill>
                  <a:ea typeface="楷体_GB2312" pitchFamily="49" charset="-122"/>
                </a:rPr>
                <a:t>或</a:t>
              </a:r>
            </a:p>
            <a:p>
              <a:r>
                <a:rPr lang="en-US" altLang="zh-CN" sz="4000" b="1">
                  <a:solidFill>
                    <a:srgbClr val="FF00FF"/>
                  </a:solidFill>
                  <a:ea typeface="楷体_GB2312" pitchFamily="49" charset="-122"/>
                </a:rPr>
                <a:t>i</a:t>
              </a:r>
            </a:p>
          </p:txBody>
        </p:sp>
      </p:grpSp>
      <p:grpSp>
        <p:nvGrpSpPr>
          <p:cNvPr id="120839" name="Group 7"/>
          <p:cNvGrpSpPr>
            <a:grpSpLocks/>
          </p:cNvGrpSpPr>
          <p:nvPr/>
        </p:nvGrpSpPr>
        <p:grpSpPr bwMode="auto">
          <a:xfrm>
            <a:off x="4800600" y="1524000"/>
            <a:ext cx="401638" cy="1006475"/>
            <a:chOff x="3406" y="854"/>
            <a:chExt cx="253" cy="634"/>
          </a:xfrm>
        </p:grpSpPr>
        <p:sp>
          <p:nvSpPr>
            <p:cNvPr id="120840" name="Line 8"/>
            <p:cNvSpPr>
              <a:spLocks noChangeShapeType="1"/>
            </p:cNvSpPr>
            <p:nvPr/>
          </p:nvSpPr>
          <p:spPr bwMode="auto">
            <a:xfrm>
              <a:off x="3406" y="1056"/>
              <a:ext cx="0" cy="432"/>
            </a:xfrm>
            <a:prstGeom prst="line">
              <a:avLst/>
            </a:prstGeom>
            <a:noFill/>
            <a:ln w="28575">
              <a:solidFill>
                <a:srgbClr val="990000"/>
              </a:solidFill>
              <a:round/>
              <a:headEnd/>
              <a:tailEnd type="stealth" w="med" len="lg"/>
            </a:ln>
            <a:effectLst/>
          </p:spPr>
          <p:txBody>
            <a:bodyPr wrap="none" anchor="ctr"/>
            <a:lstStyle/>
            <a:p>
              <a:endParaRPr lang="zh-CN" altLang="en-US"/>
            </a:p>
          </p:txBody>
        </p:sp>
        <p:sp>
          <p:nvSpPr>
            <p:cNvPr id="120841" name="Rectangle 9"/>
            <p:cNvSpPr>
              <a:spLocks noChangeArrowheads="1"/>
            </p:cNvSpPr>
            <p:nvPr/>
          </p:nvSpPr>
          <p:spPr bwMode="auto">
            <a:xfrm>
              <a:off x="3454" y="854"/>
              <a:ext cx="205" cy="442"/>
            </a:xfrm>
            <a:prstGeom prst="rect">
              <a:avLst/>
            </a:prstGeom>
            <a:noFill/>
            <a:ln w="9525">
              <a:noFill/>
              <a:miter lim="800000"/>
              <a:headEnd/>
              <a:tailEnd/>
            </a:ln>
            <a:effectLst/>
          </p:spPr>
          <p:txBody>
            <a:bodyPr wrap="none">
              <a:spAutoFit/>
            </a:bodyPr>
            <a:lstStyle/>
            <a:p>
              <a:r>
                <a:rPr lang="en-US" altLang="zh-CN" sz="4000" b="1">
                  <a:solidFill>
                    <a:srgbClr val="FF00FF"/>
                  </a:solidFill>
                  <a:ea typeface="楷体_GB2312" pitchFamily="49" charset="-122"/>
                </a:rPr>
                <a:t>i</a:t>
              </a:r>
            </a:p>
          </p:txBody>
        </p:sp>
      </p:grpSp>
      <p:sp>
        <p:nvSpPr>
          <p:cNvPr id="120843" name="Text Box 11"/>
          <p:cNvSpPr txBox="1">
            <a:spLocks noChangeArrowheads="1"/>
          </p:cNvSpPr>
          <p:nvPr/>
        </p:nvSpPr>
        <p:spPr bwMode="auto">
          <a:xfrm>
            <a:off x="574675" y="4098925"/>
            <a:ext cx="5505450" cy="1616075"/>
          </a:xfrm>
          <a:prstGeom prst="rect">
            <a:avLst/>
          </a:prstGeom>
          <a:noFill/>
          <a:ln w="9525">
            <a:noFill/>
            <a:miter lim="800000"/>
            <a:headEnd/>
            <a:tailEnd/>
          </a:ln>
          <a:effectLst/>
        </p:spPr>
        <p:txBody>
          <a:bodyPr wrap="none">
            <a:spAutoFit/>
          </a:bodyPr>
          <a:lstStyle/>
          <a:p>
            <a:pPr>
              <a:lnSpc>
                <a:spcPct val="125000"/>
              </a:lnSpc>
            </a:pPr>
            <a:r>
              <a:rPr lang="zh-CN" altLang="en-US" sz="4000" b="1">
                <a:solidFill>
                  <a:srgbClr val="3333CC"/>
                </a:solidFill>
                <a:ea typeface="楷体_GB2312" pitchFamily="49" charset="-122"/>
              </a:rPr>
              <a:t>假设给定值  </a:t>
            </a:r>
            <a:r>
              <a:rPr lang="en-US" altLang="zh-CN" sz="4000" b="1">
                <a:solidFill>
                  <a:srgbClr val="3333CC"/>
                </a:solidFill>
                <a:ea typeface="楷体_GB2312" pitchFamily="49" charset="-122"/>
              </a:rPr>
              <a:t>k=64,</a:t>
            </a:r>
          </a:p>
          <a:p>
            <a:pPr>
              <a:lnSpc>
                <a:spcPct val="125000"/>
              </a:lnSpc>
            </a:pPr>
            <a:r>
              <a:rPr lang="zh-CN" altLang="en-US" sz="4000" b="1">
                <a:solidFill>
                  <a:srgbClr val="3333CC"/>
                </a:solidFill>
                <a:ea typeface="楷体_GB2312" pitchFamily="49" charset="-122"/>
              </a:rPr>
              <a:t>要求 </a:t>
            </a:r>
            <a:r>
              <a:rPr lang="en-US" altLang="en-US" sz="4000" b="1">
                <a:solidFill>
                  <a:srgbClr val="3333CC"/>
                </a:solidFill>
                <a:ea typeface="楷体_GB2312" pitchFamily="49" charset="-122"/>
              </a:rPr>
              <a:t>r</a:t>
            </a:r>
            <a:r>
              <a:rPr lang="en-US" altLang="zh-CN" sz="4000" b="1">
                <a:solidFill>
                  <a:srgbClr val="3333CC"/>
                </a:solidFill>
                <a:ea typeface="楷体_GB2312" pitchFamily="49" charset="-122"/>
              </a:rPr>
              <a:t>[i].key=k, </a:t>
            </a:r>
            <a:r>
              <a:rPr lang="zh-CN" altLang="en-US" sz="4000" b="1">
                <a:solidFill>
                  <a:srgbClr val="3333CC"/>
                </a:solidFill>
                <a:ea typeface="楷体_GB2312" pitchFamily="49" charset="-122"/>
              </a:rPr>
              <a:t>问</a:t>
            </a:r>
            <a:r>
              <a:rPr lang="en-US" altLang="zh-CN" sz="4000" b="1">
                <a:solidFill>
                  <a:srgbClr val="3333CC"/>
                </a:solidFill>
                <a:ea typeface="楷体_GB2312" pitchFamily="49" charset="-122"/>
              </a:rPr>
              <a:t>: i = ?</a:t>
            </a:r>
            <a:endParaRPr lang="en-US" altLang="zh-CN" b="1">
              <a:solidFill>
                <a:srgbClr val="3333CC"/>
              </a:solidFill>
              <a:ea typeface="楷体_GB2312" pitchFamily="49" charset="-122"/>
            </a:endParaRPr>
          </a:p>
        </p:txBody>
      </p:sp>
      <p:sp>
        <p:nvSpPr>
          <p:cNvPr id="120844" name="Text Box 12"/>
          <p:cNvSpPr txBox="1">
            <a:spLocks noChangeArrowheads="1"/>
          </p:cNvSpPr>
          <p:nvPr/>
        </p:nvSpPr>
        <p:spPr bwMode="auto">
          <a:xfrm>
            <a:off x="6324600" y="4860925"/>
            <a:ext cx="2444750" cy="854075"/>
          </a:xfrm>
          <a:prstGeom prst="rect">
            <a:avLst/>
          </a:prstGeom>
          <a:noFill/>
          <a:ln w="9525">
            <a:noFill/>
            <a:miter lim="800000"/>
            <a:headEnd/>
            <a:tailEnd/>
          </a:ln>
          <a:effectLst/>
        </p:spPr>
        <p:txBody>
          <a:bodyPr wrap="none">
            <a:spAutoFit/>
          </a:bodyPr>
          <a:lstStyle/>
          <a:p>
            <a:pPr>
              <a:lnSpc>
                <a:spcPct val="125000"/>
              </a:lnSpc>
            </a:pPr>
            <a:r>
              <a:rPr lang="zh-CN" altLang="en-US" sz="4000" b="1">
                <a:solidFill>
                  <a:srgbClr val="A50021"/>
                </a:solidFill>
                <a:ea typeface="楷体_GB2312" pitchFamily="49" charset="-122"/>
              </a:rPr>
              <a:t>结果</a:t>
            </a:r>
            <a:r>
              <a:rPr lang="en-US" altLang="zh-CN" sz="4000" b="1">
                <a:solidFill>
                  <a:srgbClr val="A50021"/>
                </a:solidFill>
                <a:ea typeface="楷体_GB2312" pitchFamily="49" charset="-122"/>
              </a:rPr>
              <a:t>: i = 7</a:t>
            </a:r>
            <a:endParaRPr lang="en-US" altLang="zh-CN" b="1">
              <a:solidFill>
                <a:srgbClr val="A50021"/>
              </a:solidFill>
              <a:ea typeface="楷体_GB2312" pitchFamily="49" charset="-122"/>
            </a:endParaRPr>
          </a:p>
        </p:txBody>
      </p:sp>
      <p:grpSp>
        <p:nvGrpSpPr>
          <p:cNvPr id="120845" name="Group 13"/>
          <p:cNvGrpSpPr>
            <a:grpSpLocks/>
          </p:cNvGrpSpPr>
          <p:nvPr/>
        </p:nvGrpSpPr>
        <p:grpSpPr bwMode="auto">
          <a:xfrm>
            <a:off x="228600" y="2519363"/>
            <a:ext cx="8610600" cy="985837"/>
            <a:chOff x="144" y="915"/>
            <a:chExt cx="5424" cy="621"/>
          </a:xfrm>
        </p:grpSpPr>
        <p:sp>
          <p:nvSpPr>
            <p:cNvPr id="120846" name="Text Box 14"/>
            <p:cNvSpPr txBox="1">
              <a:spLocks noChangeArrowheads="1"/>
            </p:cNvSpPr>
            <p:nvPr/>
          </p:nvSpPr>
          <p:spPr bwMode="auto">
            <a:xfrm>
              <a:off x="144" y="915"/>
              <a:ext cx="5424" cy="386"/>
            </a:xfrm>
            <a:prstGeom prst="rect">
              <a:avLst/>
            </a:prstGeom>
            <a:solidFill>
              <a:srgbClr val="FFFFCC"/>
            </a:solidFill>
            <a:ln w="9525">
              <a:solidFill>
                <a:srgbClr val="0000FF"/>
              </a:solidFill>
              <a:miter lim="800000"/>
              <a:headEnd/>
              <a:tailEnd/>
            </a:ln>
            <a:effectLst/>
          </p:spPr>
          <p:txBody>
            <a:bodyPr>
              <a:spAutoFit/>
            </a:bodyPr>
            <a:lstStyle/>
            <a:p>
              <a:pPr>
                <a:lnSpc>
                  <a:spcPct val="105000"/>
                </a:lnSpc>
              </a:pPr>
              <a:r>
                <a:rPr lang="en-US" altLang="zh-CN" sz="3200" b="1">
                  <a:solidFill>
                    <a:srgbClr val="A50021"/>
                  </a:solidFill>
                  <a:latin typeface="宋体" pitchFamily="2" charset="-122"/>
                </a:rPr>
                <a:t>   21 37 88 19 92 </a:t>
              </a:r>
              <a:r>
                <a:rPr lang="en-US" altLang="zh-CN" sz="1600" b="1">
                  <a:solidFill>
                    <a:srgbClr val="A50021"/>
                  </a:solidFill>
                  <a:latin typeface="宋体" pitchFamily="2" charset="-122"/>
                </a:rPr>
                <a:t> </a:t>
              </a:r>
              <a:r>
                <a:rPr lang="en-US" altLang="zh-CN" sz="3200" b="1">
                  <a:solidFill>
                    <a:srgbClr val="A50021"/>
                  </a:solidFill>
                  <a:latin typeface="宋体" pitchFamily="2" charset="-122"/>
                </a:rPr>
                <a:t>5</a:t>
              </a:r>
              <a:r>
                <a:rPr lang="en-US" altLang="zh-CN" sz="1600" b="1">
                  <a:solidFill>
                    <a:srgbClr val="A50021"/>
                  </a:solidFill>
                  <a:latin typeface="宋体" pitchFamily="2" charset="-122"/>
                </a:rPr>
                <a:t> </a:t>
              </a:r>
              <a:r>
                <a:rPr lang="en-US" altLang="zh-CN" sz="3200" b="1">
                  <a:solidFill>
                    <a:srgbClr val="A50021"/>
                  </a:solidFill>
                  <a:latin typeface="宋体" pitchFamily="2" charset="-122"/>
                </a:rPr>
                <a:t> 64 56 80 75 13 </a:t>
              </a:r>
              <a:r>
                <a:rPr lang="en-US" altLang="zh-CN" sz="3200" b="1">
                  <a:solidFill>
                    <a:srgbClr val="A50021"/>
                  </a:solidFill>
                  <a:latin typeface="Times New Roman"/>
                </a:rPr>
                <a:t>…</a:t>
              </a:r>
              <a:r>
                <a:rPr lang="en-US" altLang="zh-CN" sz="3200" b="1">
                  <a:solidFill>
                    <a:srgbClr val="A50021"/>
                  </a:solidFill>
                  <a:latin typeface="宋体" pitchFamily="2" charset="-122"/>
                </a:rPr>
                <a:t> </a:t>
              </a:r>
              <a:r>
                <a:rPr lang="en-US" altLang="zh-CN" sz="1600" b="1">
                  <a:solidFill>
                    <a:srgbClr val="A50021"/>
                  </a:solidFill>
                  <a:latin typeface="宋体" pitchFamily="2" charset="-122"/>
                </a:rPr>
                <a:t> </a:t>
              </a:r>
              <a:r>
                <a:rPr lang="en-US" altLang="zh-CN" sz="3200" b="1">
                  <a:solidFill>
                    <a:srgbClr val="A50021"/>
                  </a:solidFill>
                  <a:latin typeface="宋体" pitchFamily="2" charset="-122"/>
                </a:rPr>
                <a:t>9</a:t>
              </a:r>
            </a:p>
          </p:txBody>
        </p:sp>
        <p:sp>
          <p:nvSpPr>
            <p:cNvPr id="120847" name="Line 15"/>
            <p:cNvSpPr>
              <a:spLocks noChangeShapeType="1"/>
            </p:cNvSpPr>
            <p:nvPr/>
          </p:nvSpPr>
          <p:spPr bwMode="auto">
            <a:xfrm>
              <a:off x="527" y="922"/>
              <a:ext cx="1" cy="378"/>
            </a:xfrm>
            <a:prstGeom prst="line">
              <a:avLst/>
            </a:prstGeom>
            <a:noFill/>
            <a:ln w="0">
              <a:solidFill>
                <a:srgbClr val="0000FF"/>
              </a:solidFill>
              <a:round/>
              <a:headEnd/>
              <a:tailEnd/>
            </a:ln>
          </p:spPr>
          <p:txBody>
            <a:bodyPr/>
            <a:lstStyle/>
            <a:p>
              <a:endParaRPr lang="zh-CN" altLang="en-US"/>
            </a:p>
          </p:txBody>
        </p:sp>
        <p:sp>
          <p:nvSpPr>
            <p:cNvPr id="120848" name="Line 16"/>
            <p:cNvSpPr>
              <a:spLocks noChangeShapeType="1"/>
            </p:cNvSpPr>
            <p:nvPr/>
          </p:nvSpPr>
          <p:spPr bwMode="auto">
            <a:xfrm>
              <a:off x="1287" y="922"/>
              <a:ext cx="1" cy="378"/>
            </a:xfrm>
            <a:prstGeom prst="line">
              <a:avLst/>
            </a:prstGeom>
            <a:noFill/>
            <a:ln w="0">
              <a:solidFill>
                <a:srgbClr val="0000FF"/>
              </a:solidFill>
              <a:round/>
              <a:headEnd/>
              <a:tailEnd/>
            </a:ln>
          </p:spPr>
          <p:txBody>
            <a:bodyPr/>
            <a:lstStyle/>
            <a:p>
              <a:endParaRPr lang="zh-CN" altLang="en-US"/>
            </a:p>
          </p:txBody>
        </p:sp>
        <p:sp>
          <p:nvSpPr>
            <p:cNvPr id="120849" name="Line 17"/>
            <p:cNvSpPr>
              <a:spLocks noChangeShapeType="1"/>
            </p:cNvSpPr>
            <p:nvPr/>
          </p:nvSpPr>
          <p:spPr bwMode="auto">
            <a:xfrm>
              <a:off x="1680" y="922"/>
              <a:ext cx="1" cy="378"/>
            </a:xfrm>
            <a:prstGeom prst="line">
              <a:avLst/>
            </a:prstGeom>
            <a:noFill/>
            <a:ln w="0">
              <a:solidFill>
                <a:srgbClr val="0000FF"/>
              </a:solidFill>
              <a:round/>
              <a:headEnd/>
              <a:tailEnd/>
            </a:ln>
          </p:spPr>
          <p:txBody>
            <a:bodyPr/>
            <a:lstStyle/>
            <a:p>
              <a:endParaRPr lang="zh-CN" altLang="en-US"/>
            </a:p>
          </p:txBody>
        </p:sp>
        <p:sp>
          <p:nvSpPr>
            <p:cNvPr id="120850" name="Line 18"/>
            <p:cNvSpPr>
              <a:spLocks noChangeShapeType="1"/>
            </p:cNvSpPr>
            <p:nvPr/>
          </p:nvSpPr>
          <p:spPr bwMode="auto">
            <a:xfrm>
              <a:off x="2834" y="922"/>
              <a:ext cx="1" cy="378"/>
            </a:xfrm>
            <a:prstGeom prst="line">
              <a:avLst/>
            </a:prstGeom>
            <a:noFill/>
            <a:ln w="0">
              <a:solidFill>
                <a:srgbClr val="0000FF"/>
              </a:solidFill>
              <a:round/>
              <a:headEnd/>
              <a:tailEnd/>
            </a:ln>
          </p:spPr>
          <p:txBody>
            <a:bodyPr/>
            <a:lstStyle/>
            <a:p>
              <a:endParaRPr lang="zh-CN" altLang="en-US"/>
            </a:p>
          </p:txBody>
        </p:sp>
        <p:sp>
          <p:nvSpPr>
            <p:cNvPr id="120851" name="Line 19"/>
            <p:cNvSpPr>
              <a:spLocks noChangeShapeType="1"/>
            </p:cNvSpPr>
            <p:nvPr/>
          </p:nvSpPr>
          <p:spPr bwMode="auto">
            <a:xfrm>
              <a:off x="3236" y="922"/>
              <a:ext cx="1" cy="378"/>
            </a:xfrm>
            <a:prstGeom prst="line">
              <a:avLst/>
            </a:prstGeom>
            <a:noFill/>
            <a:ln w="0">
              <a:solidFill>
                <a:srgbClr val="0000FF"/>
              </a:solidFill>
              <a:round/>
              <a:headEnd/>
              <a:tailEnd/>
            </a:ln>
          </p:spPr>
          <p:txBody>
            <a:bodyPr/>
            <a:lstStyle/>
            <a:p>
              <a:endParaRPr lang="zh-CN" altLang="en-US"/>
            </a:p>
          </p:txBody>
        </p:sp>
        <p:sp>
          <p:nvSpPr>
            <p:cNvPr id="120852" name="Line 20"/>
            <p:cNvSpPr>
              <a:spLocks noChangeShapeType="1"/>
            </p:cNvSpPr>
            <p:nvPr/>
          </p:nvSpPr>
          <p:spPr bwMode="auto">
            <a:xfrm>
              <a:off x="3620" y="922"/>
              <a:ext cx="1" cy="378"/>
            </a:xfrm>
            <a:prstGeom prst="line">
              <a:avLst/>
            </a:prstGeom>
            <a:noFill/>
            <a:ln w="0">
              <a:solidFill>
                <a:srgbClr val="0000FF"/>
              </a:solidFill>
              <a:round/>
              <a:headEnd/>
              <a:tailEnd/>
            </a:ln>
          </p:spPr>
          <p:txBody>
            <a:bodyPr/>
            <a:lstStyle/>
            <a:p>
              <a:endParaRPr lang="zh-CN" altLang="en-US"/>
            </a:p>
          </p:txBody>
        </p:sp>
        <p:sp>
          <p:nvSpPr>
            <p:cNvPr id="120853" name="Line 21"/>
            <p:cNvSpPr>
              <a:spLocks noChangeShapeType="1"/>
            </p:cNvSpPr>
            <p:nvPr/>
          </p:nvSpPr>
          <p:spPr bwMode="auto">
            <a:xfrm>
              <a:off x="4397" y="922"/>
              <a:ext cx="1" cy="378"/>
            </a:xfrm>
            <a:prstGeom prst="line">
              <a:avLst/>
            </a:prstGeom>
            <a:noFill/>
            <a:ln w="0">
              <a:solidFill>
                <a:srgbClr val="0000FF"/>
              </a:solidFill>
              <a:round/>
              <a:headEnd/>
              <a:tailEnd/>
            </a:ln>
          </p:spPr>
          <p:txBody>
            <a:bodyPr/>
            <a:lstStyle/>
            <a:p>
              <a:endParaRPr lang="zh-CN" altLang="en-US"/>
            </a:p>
          </p:txBody>
        </p:sp>
        <p:sp>
          <p:nvSpPr>
            <p:cNvPr id="120854" name="Line 22"/>
            <p:cNvSpPr>
              <a:spLocks noChangeShapeType="1"/>
            </p:cNvSpPr>
            <p:nvPr/>
          </p:nvSpPr>
          <p:spPr bwMode="auto">
            <a:xfrm>
              <a:off x="4790" y="922"/>
              <a:ext cx="1" cy="378"/>
            </a:xfrm>
            <a:prstGeom prst="line">
              <a:avLst/>
            </a:prstGeom>
            <a:noFill/>
            <a:ln w="0">
              <a:solidFill>
                <a:srgbClr val="0000FF"/>
              </a:solidFill>
              <a:round/>
              <a:headEnd/>
              <a:tailEnd/>
            </a:ln>
          </p:spPr>
          <p:txBody>
            <a:bodyPr/>
            <a:lstStyle/>
            <a:p>
              <a:endParaRPr lang="zh-CN" altLang="en-US"/>
            </a:p>
          </p:txBody>
        </p:sp>
        <p:sp>
          <p:nvSpPr>
            <p:cNvPr id="120855" name="Line 23"/>
            <p:cNvSpPr>
              <a:spLocks noChangeShapeType="1"/>
            </p:cNvSpPr>
            <p:nvPr/>
          </p:nvSpPr>
          <p:spPr bwMode="auto">
            <a:xfrm>
              <a:off x="5184" y="922"/>
              <a:ext cx="1" cy="378"/>
            </a:xfrm>
            <a:prstGeom prst="line">
              <a:avLst/>
            </a:prstGeom>
            <a:noFill/>
            <a:ln w="0">
              <a:solidFill>
                <a:srgbClr val="0000FF"/>
              </a:solidFill>
              <a:round/>
              <a:headEnd/>
              <a:tailEnd/>
            </a:ln>
          </p:spPr>
          <p:txBody>
            <a:bodyPr/>
            <a:lstStyle/>
            <a:p>
              <a:endParaRPr lang="zh-CN" altLang="en-US"/>
            </a:p>
          </p:txBody>
        </p:sp>
        <p:sp>
          <p:nvSpPr>
            <p:cNvPr id="120856" name="Rectangle 24"/>
            <p:cNvSpPr>
              <a:spLocks noChangeArrowheads="1"/>
            </p:cNvSpPr>
            <p:nvPr/>
          </p:nvSpPr>
          <p:spPr bwMode="auto">
            <a:xfrm>
              <a:off x="268" y="1306"/>
              <a:ext cx="5177" cy="230"/>
            </a:xfrm>
            <a:prstGeom prst="rect">
              <a:avLst/>
            </a:prstGeom>
            <a:noFill/>
            <a:ln w="9525">
              <a:noFill/>
              <a:miter lim="800000"/>
              <a:headEnd/>
              <a:tailEnd/>
            </a:ln>
          </p:spPr>
          <p:txBody>
            <a:bodyPr wrap="none" lIns="0" tIns="0" rIns="0" bIns="0">
              <a:spAutoFit/>
            </a:bodyPr>
            <a:lstStyle/>
            <a:p>
              <a:r>
                <a:rPr lang="en-US" altLang="zh-CN" b="1">
                  <a:solidFill>
                    <a:srgbClr val="3333CC"/>
                  </a:solidFill>
                  <a:latin typeface="宋体" pitchFamily="2" charset="-122"/>
                </a:rPr>
                <a:t>0   1   2   3   4   5   6   7   8   9   10  11    </a:t>
              </a:r>
              <a:r>
                <a:rPr lang="en-US" altLang="zh-CN" sz="2000" b="1">
                  <a:solidFill>
                    <a:srgbClr val="3333CC"/>
                  </a:solidFill>
                  <a:latin typeface="宋体" pitchFamily="2" charset="-122"/>
                </a:rPr>
                <a:t> </a:t>
              </a:r>
              <a:r>
                <a:rPr lang="en-US" altLang="zh-CN" b="1">
                  <a:solidFill>
                    <a:srgbClr val="3333CC"/>
                  </a:solidFill>
                  <a:latin typeface="宋体" pitchFamily="2" charset="-122"/>
                </a:rPr>
                <a:t> n</a:t>
              </a:r>
            </a:p>
          </p:txBody>
        </p:sp>
        <p:sp>
          <p:nvSpPr>
            <p:cNvPr id="120857" name="Line 25"/>
            <p:cNvSpPr>
              <a:spLocks noChangeShapeType="1"/>
            </p:cNvSpPr>
            <p:nvPr/>
          </p:nvSpPr>
          <p:spPr bwMode="auto">
            <a:xfrm>
              <a:off x="4004" y="922"/>
              <a:ext cx="1" cy="378"/>
            </a:xfrm>
            <a:prstGeom prst="line">
              <a:avLst/>
            </a:prstGeom>
            <a:noFill/>
            <a:ln w="0">
              <a:solidFill>
                <a:srgbClr val="0000FF"/>
              </a:solidFill>
              <a:round/>
              <a:headEnd/>
              <a:tailEnd/>
            </a:ln>
          </p:spPr>
          <p:txBody>
            <a:bodyPr/>
            <a:lstStyle/>
            <a:p>
              <a:endParaRPr lang="zh-CN" altLang="en-US"/>
            </a:p>
          </p:txBody>
        </p:sp>
        <p:sp>
          <p:nvSpPr>
            <p:cNvPr id="120858" name="Line 26"/>
            <p:cNvSpPr>
              <a:spLocks noChangeShapeType="1"/>
            </p:cNvSpPr>
            <p:nvPr/>
          </p:nvSpPr>
          <p:spPr bwMode="auto">
            <a:xfrm>
              <a:off x="911" y="922"/>
              <a:ext cx="1" cy="378"/>
            </a:xfrm>
            <a:prstGeom prst="line">
              <a:avLst/>
            </a:prstGeom>
            <a:noFill/>
            <a:ln w="0">
              <a:solidFill>
                <a:srgbClr val="0000FF"/>
              </a:solidFill>
              <a:round/>
              <a:headEnd/>
              <a:tailEnd/>
            </a:ln>
          </p:spPr>
          <p:txBody>
            <a:bodyPr/>
            <a:lstStyle/>
            <a:p>
              <a:endParaRPr lang="zh-CN" altLang="en-US"/>
            </a:p>
          </p:txBody>
        </p:sp>
        <p:sp>
          <p:nvSpPr>
            <p:cNvPr id="120859" name="Line 27"/>
            <p:cNvSpPr>
              <a:spLocks noChangeShapeType="1"/>
            </p:cNvSpPr>
            <p:nvPr/>
          </p:nvSpPr>
          <p:spPr bwMode="auto">
            <a:xfrm>
              <a:off x="2066" y="922"/>
              <a:ext cx="1" cy="378"/>
            </a:xfrm>
            <a:prstGeom prst="line">
              <a:avLst/>
            </a:prstGeom>
            <a:noFill/>
            <a:ln w="0">
              <a:solidFill>
                <a:srgbClr val="0000FF"/>
              </a:solidFill>
              <a:round/>
              <a:headEnd/>
              <a:tailEnd/>
            </a:ln>
          </p:spPr>
          <p:txBody>
            <a:bodyPr/>
            <a:lstStyle/>
            <a:p>
              <a:endParaRPr lang="zh-CN" altLang="en-US"/>
            </a:p>
          </p:txBody>
        </p:sp>
        <p:sp>
          <p:nvSpPr>
            <p:cNvPr id="120860" name="Line 28"/>
            <p:cNvSpPr>
              <a:spLocks noChangeShapeType="1"/>
            </p:cNvSpPr>
            <p:nvPr/>
          </p:nvSpPr>
          <p:spPr bwMode="auto">
            <a:xfrm>
              <a:off x="2475" y="922"/>
              <a:ext cx="1" cy="378"/>
            </a:xfrm>
            <a:prstGeom prst="line">
              <a:avLst/>
            </a:prstGeom>
            <a:noFill/>
            <a:ln w="0">
              <a:solidFill>
                <a:srgbClr val="0000FF"/>
              </a:solidFill>
              <a:round/>
              <a:headEnd/>
              <a:tailEnd/>
            </a:ln>
          </p:spPr>
          <p:txBody>
            <a:bodyPr/>
            <a:lstStyle/>
            <a:p>
              <a:endParaRPr lang="zh-CN" altLang="en-US"/>
            </a:p>
          </p:txBody>
        </p:sp>
      </p:grpSp>
      <p:grpSp>
        <p:nvGrpSpPr>
          <p:cNvPr id="120861" name="Group 29"/>
          <p:cNvGrpSpPr>
            <a:grpSpLocks/>
          </p:cNvGrpSpPr>
          <p:nvPr/>
        </p:nvGrpSpPr>
        <p:grpSpPr bwMode="auto">
          <a:xfrm>
            <a:off x="1019175" y="1524000"/>
            <a:ext cx="428625" cy="1006475"/>
            <a:chOff x="3406" y="854"/>
            <a:chExt cx="203" cy="634"/>
          </a:xfrm>
        </p:grpSpPr>
        <p:sp>
          <p:nvSpPr>
            <p:cNvPr id="120862" name="Line 30"/>
            <p:cNvSpPr>
              <a:spLocks noChangeShapeType="1"/>
            </p:cNvSpPr>
            <p:nvPr/>
          </p:nvSpPr>
          <p:spPr bwMode="auto">
            <a:xfrm>
              <a:off x="3406" y="1056"/>
              <a:ext cx="0" cy="432"/>
            </a:xfrm>
            <a:prstGeom prst="line">
              <a:avLst/>
            </a:prstGeom>
            <a:noFill/>
            <a:ln w="28575">
              <a:solidFill>
                <a:srgbClr val="990000"/>
              </a:solidFill>
              <a:round/>
              <a:headEnd/>
              <a:tailEnd type="stealth" w="med" len="lg"/>
            </a:ln>
            <a:effectLst/>
          </p:spPr>
          <p:txBody>
            <a:bodyPr wrap="none" anchor="ctr"/>
            <a:lstStyle/>
            <a:p>
              <a:endParaRPr lang="zh-CN" altLang="en-US"/>
            </a:p>
          </p:txBody>
        </p:sp>
        <p:sp>
          <p:nvSpPr>
            <p:cNvPr id="120863" name="Rectangle 31"/>
            <p:cNvSpPr>
              <a:spLocks noChangeArrowheads="1"/>
            </p:cNvSpPr>
            <p:nvPr/>
          </p:nvSpPr>
          <p:spPr bwMode="auto">
            <a:xfrm>
              <a:off x="3454" y="854"/>
              <a:ext cx="155" cy="442"/>
            </a:xfrm>
            <a:prstGeom prst="rect">
              <a:avLst/>
            </a:prstGeom>
            <a:noFill/>
            <a:ln w="9525">
              <a:noFill/>
              <a:miter lim="800000"/>
              <a:headEnd/>
              <a:tailEnd/>
            </a:ln>
            <a:effectLst/>
          </p:spPr>
          <p:txBody>
            <a:bodyPr wrap="none">
              <a:spAutoFit/>
            </a:bodyPr>
            <a:lstStyle/>
            <a:p>
              <a:r>
                <a:rPr lang="en-US" altLang="zh-CN" sz="4000" b="1">
                  <a:solidFill>
                    <a:srgbClr val="FF00FF"/>
                  </a:solidFill>
                  <a:ea typeface="楷体_GB2312" pitchFamily="49" charset="-122"/>
                </a:rPr>
                <a:t>i</a:t>
              </a:r>
            </a:p>
          </p:txBody>
        </p:sp>
      </p:grpSp>
      <p:grpSp>
        <p:nvGrpSpPr>
          <p:cNvPr id="120864" name="Group 32"/>
          <p:cNvGrpSpPr>
            <a:grpSpLocks/>
          </p:cNvGrpSpPr>
          <p:nvPr/>
        </p:nvGrpSpPr>
        <p:grpSpPr bwMode="auto">
          <a:xfrm>
            <a:off x="1655763" y="1524000"/>
            <a:ext cx="401637" cy="1006475"/>
            <a:chOff x="3406" y="854"/>
            <a:chExt cx="253" cy="634"/>
          </a:xfrm>
        </p:grpSpPr>
        <p:sp>
          <p:nvSpPr>
            <p:cNvPr id="120865" name="Line 33"/>
            <p:cNvSpPr>
              <a:spLocks noChangeShapeType="1"/>
            </p:cNvSpPr>
            <p:nvPr/>
          </p:nvSpPr>
          <p:spPr bwMode="auto">
            <a:xfrm>
              <a:off x="3406" y="1056"/>
              <a:ext cx="0" cy="432"/>
            </a:xfrm>
            <a:prstGeom prst="line">
              <a:avLst/>
            </a:prstGeom>
            <a:noFill/>
            <a:ln w="28575">
              <a:solidFill>
                <a:srgbClr val="990000"/>
              </a:solidFill>
              <a:round/>
              <a:headEnd/>
              <a:tailEnd type="stealth" w="med" len="lg"/>
            </a:ln>
            <a:effectLst/>
          </p:spPr>
          <p:txBody>
            <a:bodyPr wrap="none" anchor="ctr"/>
            <a:lstStyle/>
            <a:p>
              <a:endParaRPr lang="zh-CN" altLang="en-US"/>
            </a:p>
          </p:txBody>
        </p:sp>
        <p:sp>
          <p:nvSpPr>
            <p:cNvPr id="120866" name="Rectangle 34"/>
            <p:cNvSpPr>
              <a:spLocks noChangeArrowheads="1"/>
            </p:cNvSpPr>
            <p:nvPr/>
          </p:nvSpPr>
          <p:spPr bwMode="auto">
            <a:xfrm>
              <a:off x="3454" y="854"/>
              <a:ext cx="205" cy="442"/>
            </a:xfrm>
            <a:prstGeom prst="rect">
              <a:avLst/>
            </a:prstGeom>
            <a:noFill/>
            <a:ln w="9525">
              <a:noFill/>
              <a:miter lim="800000"/>
              <a:headEnd/>
              <a:tailEnd/>
            </a:ln>
            <a:effectLst/>
          </p:spPr>
          <p:txBody>
            <a:bodyPr wrap="none">
              <a:spAutoFit/>
            </a:bodyPr>
            <a:lstStyle/>
            <a:p>
              <a:r>
                <a:rPr lang="en-US" altLang="zh-CN" sz="4000" b="1">
                  <a:solidFill>
                    <a:srgbClr val="FF00FF"/>
                  </a:solidFill>
                  <a:ea typeface="楷体_GB2312" pitchFamily="49" charset="-122"/>
                </a:rPr>
                <a:t>i</a:t>
              </a:r>
            </a:p>
          </p:txBody>
        </p:sp>
      </p:grpSp>
      <p:grpSp>
        <p:nvGrpSpPr>
          <p:cNvPr id="120867" name="Group 35"/>
          <p:cNvGrpSpPr>
            <a:grpSpLocks/>
          </p:cNvGrpSpPr>
          <p:nvPr/>
        </p:nvGrpSpPr>
        <p:grpSpPr bwMode="auto">
          <a:xfrm>
            <a:off x="2265363" y="1524000"/>
            <a:ext cx="401637" cy="1006475"/>
            <a:chOff x="3406" y="854"/>
            <a:chExt cx="253" cy="634"/>
          </a:xfrm>
        </p:grpSpPr>
        <p:sp>
          <p:nvSpPr>
            <p:cNvPr id="120868" name="Line 36"/>
            <p:cNvSpPr>
              <a:spLocks noChangeShapeType="1"/>
            </p:cNvSpPr>
            <p:nvPr/>
          </p:nvSpPr>
          <p:spPr bwMode="auto">
            <a:xfrm>
              <a:off x="3406" y="1056"/>
              <a:ext cx="0" cy="432"/>
            </a:xfrm>
            <a:prstGeom prst="line">
              <a:avLst/>
            </a:prstGeom>
            <a:noFill/>
            <a:ln w="28575">
              <a:solidFill>
                <a:srgbClr val="990000"/>
              </a:solidFill>
              <a:round/>
              <a:headEnd/>
              <a:tailEnd type="stealth" w="med" len="lg"/>
            </a:ln>
            <a:effectLst/>
          </p:spPr>
          <p:txBody>
            <a:bodyPr wrap="none" anchor="ctr"/>
            <a:lstStyle/>
            <a:p>
              <a:endParaRPr lang="zh-CN" altLang="en-US"/>
            </a:p>
          </p:txBody>
        </p:sp>
        <p:sp>
          <p:nvSpPr>
            <p:cNvPr id="120869" name="Rectangle 37"/>
            <p:cNvSpPr>
              <a:spLocks noChangeArrowheads="1"/>
            </p:cNvSpPr>
            <p:nvPr/>
          </p:nvSpPr>
          <p:spPr bwMode="auto">
            <a:xfrm>
              <a:off x="3454" y="854"/>
              <a:ext cx="205" cy="442"/>
            </a:xfrm>
            <a:prstGeom prst="rect">
              <a:avLst/>
            </a:prstGeom>
            <a:noFill/>
            <a:ln w="9525">
              <a:noFill/>
              <a:miter lim="800000"/>
              <a:headEnd/>
              <a:tailEnd/>
            </a:ln>
            <a:effectLst/>
          </p:spPr>
          <p:txBody>
            <a:bodyPr wrap="none">
              <a:spAutoFit/>
            </a:bodyPr>
            <a:lstStyle/>
            <a:p>
              <a:r>
                <a:rPr lang="en-US" altLang="zh-CN" sz="4000" b="1">
                  <a:solidFill>
                    <a:srgbClr val="FF00FF"/>
                  </a:solidFill>
                  <a:ea typeface="楷体_GB2312" pitchFamily="49" charset="-122"/>
                </a:rPr>
                <a:t>i</a:t>
              </a:r>
            </a:p>
          </p:txBody>
        </p:sp>
      </p:grpSp>
      <p:grpSp>
        <p:nvGrpSpPr>
          <p:cNvPr id="120870" name="Group 38"/>
          <p:cNvGrpSpPr>
            <a:grpSpLocks/>
          </p:cNvGrpSpPr>
          <p:nvPr/>
        </p:nvGrpSpPr>
        <p:grpSpPr bwMode="auto">
          <a:xfrm>
            <a:off x="2874963" y="1524000"/>
            <a:ext cx="401637" cy="1006475"/>
            <a:chOff x="3406" y="854"/>
            <a:chExt cx="253" cy="634"/>
          </a:xfrm>
        </p:grpSpPr>
        <p:sp>
          <p:nvSpPr>
            <p:cNvPr id="120871" name="Line 39"/>
            <p:cNvSpPr>
              <a:spLocks noChangeShapeType="1"/>
            </p:cNvSpPr>
            <p:nvPr/>
          </p:nvSpPr>
          <p:spPr bwMode="auto">
            <a:xfrm>
              <a:off x="3406" y="1056"/>
              <a:ext cx="0" cy="432"/>
            </a:xfrm>
            <a:prstGeom prst="line">
              <a:avLst/>
            </a:prstGeom>
            <a:noFill/>
            <a:ln w="28575">
              <a:solidFill>
                <a:srgbClr val="990000"/>
              </a:solidFill>
              <a:round/>
              <a:headEnd/>
              <a:tailEnd type="stealth" w="med" len="lg"/>
            </a:ln>
            <a:effectLst/>
          </p:spPr>
          <p:txBody>
            <a:bodyPr wrap="none" anchor="ctr"/>
            <a:lstStyle/>
            <a:p>
              <a:endParaRPr lang="zh-CN" altLang="en-US"/>
            </a:p>
          </p:txBody>
        </p:sp>
        <p:sp>
          <p:nvSpPr>
            <p:cNvPr id="120872" name="Rectangle 40"/>
            <p:cNvSpPr>
              <a:spLocks noChangeArrowheads="1"/>
            </p:cNvSpPr>
            <p:nvPr/>
          </p:nvSpPr>
          <p:spPr bwMode="auto">
            <a:xfrm>
              <a:off x="3454" y="854"/>
              <a:ext cx="205" cy="442"/>
            </a:xfrm>
            <a:prstGeom prst="rect">
              <a:avLst/>
            </a:prstGeom>
            <a:noFill/>
            <a:ln w="9525">
              <a:noFill/>
              <a:miter lim="800000"/>
              <a:headEnd/>
              <a:tailEnd/>
            </a:ln>
            <a:effectLst/>
          </p:spPr>
          <p:txBody>
            <a:bodyPr wrap="none">
              <a:spAutoFit/>
            </a:bodyPr>
            <a:lstStyle/>
            <a:p>
              <a:r>
                <a:rPr lang="en-US" altLang="zh-CN" sz="4000" b="1">
                  <a:solidFill>
                    <a:srgbClr val="FF00FF"/>
                  </a:solidFill>
                  <a:ea typeface="楷体_GB2312" pitchFamily="49" charset="-122"/>
                </a:rPr>
                <a:t>i</a:t>
              </a:r>
            </a:p>
          </p:txBody>
        </p:sp>
      </p:grpSp>
      <p:grpSp>
        <p:nvGrpSpPr>
          <p:cNvPr id="120873" name="Group 41"/>
          <p:cNvGrpSpPr>
            <a:grpSpLocks/>
          </p:cNvGrpSpPr>
          <p:nvPr/>
        </p:nvGrpSpPr>
        <p:grpSpPr bwMode="auto">
          <a:xfrm>
            <a:off x="3560763" y="1524000"/>
            <a:ext cx="401637" cy="1006475"/>
            <a:chOff x="3406" y="854"/>
            <a:chExt cx="253" cy="634"/>
          </a:xfrm>
        </p:grpSpPr>
        <p:sp>
          <p:nvSpPr>
            <p:cNvPr id="120874" name="Line 42"/>
            <p:cNvSpPr>
              <a:spLocks noChangeShapeType="1"/>
            </p:cNvSpPr>
            <p:nvPr/>
          </p:nvSpPr>
          <p:spPr bwMode="auto">
            <a:xfrm>
              <a:off x="3406" y="1056"/>
              <a:ext cx="0" cy="432"/>
            </a:xfrm>
            <a:prstGeom prst="line">
              <a:avLst/>
            </a:prstGeom>
            <a:noFill/>
            <a:ln w="28575">
              <a:solidFill>
                <a:srgbClr val="990000"/>
              </a:solidFill>
              <a:round/>
              <a:headEnd/>
              <a:tailEnd type="stealth" w="med" len="lg"/>
            </a:ln>
            <a:effectLst/>
          </p:spPr>
          <p:txBody>
            <a:bodyPr wrap="none" anchor="ctr"/>
            <a:lstStyle/>
            <a:p>
              <a:endParaRPr lang="zh-CN" altLang="en-US"/>
            </a:p>
          </p:txBody>
        </p:sp>
        <p:sp>
          <p:nvSpPr>
            <p:cNvPr id="120875" name="Rectangle 43"/>
            <p:cNvSpPr>
              <a:spLocks noChangeArrowheads="1"/>
            </p:cNvSpPr>
            <p:nvPr/>
          </p:nvSpPr>
          <p:spPr bwMode="auto">
            <a:xfrm>
              <a:off x="3454" y="854"/>
              <a:ext cx="205" cy="442"/>
            </a:xfrm>
            <a:prstGeom prst="rect">
              <a:avLst/>
            </a:prstGeom>
            <a:noFill/>
            <a:ln w="9525">
              <a:noFill/>
              <a:miter lim="800000"/>
              <a:headEnd/>
              <a:tailEnd/>
            </a:ln>
            <a:effectLst/>
          </p:spPr>
          <p:txBody>
            <a:bodyPr wrap="none">
              <a:spAutoFit/>
            </a:bodyPr>
            <a:lstStyle/>
            <a:p>
              <a:r>
                <a:rPr lang="en-US" altLang="zh-CN" sz="4000" b="1">
                  <a:solidFill>
                    <a:srgbClr val="FF00FF"/>
                  </a:solidFill>
                  <a:ea typeface="楷体_GB2312" pitchFamily="49" charset="-122"/>
                </a:rPr>
                <a:t>i</a:t>
              </a:r>
            </a:p>
          </p:txBody>
        </p:sp>
      </p:grpSp>
      <p:grpSp>
        <p:nvGrpSpPr>
          <p:cNvPr id="120876" name="Group 44"/>
          <p:cNvGrpSpPr>
            <a:grpSpLocks/>
          </p:cNvGrpSpPr>
          <p:nvPr/>
        </p:nvGrpSpPr>
        <p:grpSpPr bwMode="auto">
          <a:xfrm>
            <a:off x="4170363" y="1524000"/>
            <a:ext cx="401637" cy="1006475"/>
            <a:chOff x="3406" y="854"/>
            <a:chExt cx="253" cy="634"/>
          </a:xfrm>
        </p:grpSpPr>
        <p:sp>
          <p:nvSpPr>
            <p:cNvPr id="120877" name="Line 45"/>
            <p:cNvSpPr>
              <a:spLocks noChangeShapeType="1"/>
            </p:cNvSpPr>
            <p:nvPr/>
          </p:nvSpPr>
          <p:spPr bwMode="auto">
            <a:xfrm>
              <a:off x="3406" y="1056"/>
              <a:ext cx="0" cy="432"/>
            </a:xfrm>
            <a:prstGeom prst="line">
              <a:avLst/>
            </a:prstGeom>
            <a:noFill/>
            <a:ln w="28575">
              <a:solidFill>
                <a:srgbClr val="990000"/>
              </a:solidFill>
              <a:round/>
              <a:headEnd/>
              <a:tailEnd type="stealth" w="med" len="lg"/>
            </a:ln>
            <a:effectLst/>
          </p:spPr>
          <p:txBody>
            <a:bodyPr wrap="none" anchor="ctr"/>
            <a:lstStyle/>
            <a:p>
              <a:endParaRPr lang="zh-CN" altLang="en-US"/>
            </a:p>
          </p:txBody>
        </p:sp>
        <p:sp>
          <p:nvSpPr>
            <p:cNvPr id="120878" name="Rectangle 46"/>
            <p:cNvSpPr>
              <a:spLocks noChangeArrowheads="1"/>
            </p:cNvSpPr>
            <p:nvPr/>
          </p:nvSpPr>
          <p:spPr bwMode="auto">
            <a:xfrm>
              <a:off x="3454" y="854"/>
              <a:ext cx="205" cy="442"/>
            </a:xfrm>
            <a:prstGeom prst="rect">
              <a:avLst/>
            </a:prstGeom>
            <a:noFill/>
            <a:ln w="9525">
              <a:noFill/>
              <a:miter lim="800000"/>
              <a:headEnd/>
              <a:tailEnd/>
            </a:ln>
            <a:effectLst/>
          </p:spPr>
          <p:txBody>
            <a:bodyPr wrap="none">
              <a:spAutoFit/>
            </a:bodyPr>
            <a:lstStyle/>
            <a:p>
              <a:r>
                <a:rPr lang="en-US" altLang="zh-CN" sz="4000" b="1">
                  <a:solidFill>
                    <a:srgbClr val="FF00FF"/>
                  </a:solidFill>
                  <a:ea typeface="楷体_GB2312" pitchFamily="49" charset="-122"/>
                </a:rPr>
                <a:t>i</a:t>
              </a:r>
            </a:p>
          </p:txBody>
        </p:sp>
      </p:grpSp>
      <p:grpSp>
        <p:nvGrpSpPr>
          <p:cNvPr id="120879" name="Group 47"/>
          <p:cNvGrpSpPr>
            <a:grpSpLocks/>
          </p:cNvGrpSpPr>
          <p:nvPr/>
        </p:nvGrpSpPr>
        <p:grpSpPr bwMode="auto">
          <a:xfrm>
            <a:off x="4800600" y="1524000"/>
            <a:ext cx="401638" cy="1006475"/>
            <a:chOff x="3406" y="854"/>
            <a:chExt cx="253" cy="634"/>
          </a:xfrm>
        </p:grpSpPr>
        <p:sp>
          <p:nvSpPr>
            <p:cNvPr id="120880" name="Line 48"/>
            <p:cNvSpPr>
              <a:spLocks noChangeShapeType="1"/>
            </p:cNvSpPr>
            <p:nvPr/>
          </p:nvSpPr>
          <p:spPr bwMode="auto">
            <a:xfrm>
              <a:off x="3406" y="1056"/>
              <a:ext cx="0" cy="432"/>
            </a:xfrm>
            <a:prstGeom prst="line">
              <a:avLst/>
            </a:prstGeom>
            <a:noFill/>
            <a:ln w="28575">
              <a:solidFill>
                <a:srgbClr val="990000"/>
              </a:solidFill>
              <a:round/>
              <a:headEnd/>
              <a:tailEnd type="stealth" w="med" len="lg"/>
            </a:ln>
            <a:effectLst/>
          </p:spPr>
          <p:txBody>
            <a:bodyPr wrap="none" anchor="ctr"/>
            <a:lstStyle/>
            <a:p>
              <a:endParaRPr lang="zh-CN" altLang="en-US"/>
            </a:p>
          </p:txBody>
        </p:sp>
        <p:sp>
          <p:nvSpPr>
            <p:cNvPr id="120881" name="Rectangle 49"/>
            <p:cNvSpPr>
              <a:spLocks noChangeArrowheads="1"/>
            </p:cNvSpPr>
            <p:nvPr/>
          </p:nvSpPr>
          <p:spPr bwMode="auto">
            <a:xfrm>
              <a:off x="3454" y="854"/>
              <a:ext cx="205" cy="442"/>
            </a:xfrm>
            <a:prstGeom prst="rect">
              <a:avLst/>
            </a:prstGeom>
            <a:noFill/>
            <a:ln w="9525">
              <a:noFill/>
              <a:miter lim="800000"/>
              <a:headEnd/>
              <a:tailEnd/>
            </a:ln>
            <a:effectLst/>
          </p:spPr>
          <p:txBody>
            <a:bodyPr wrap="none">
              <a:spAutoFit/>
            </a:bodyPr>
            <a:lstStyle/>
            <a:p>
              <a:r>
                <a:rPr lang="en-US" altLang="zh-CN" sz="4000" b="1">
                  <a:solidFill>
                    <a:srgbClr val="FF00FF"/>
                  </a:solidFill>
                  <a:ea typeface="楷体_GB2312" pitchFamily="49" charset="-122"/>
                </a:rPr>
                <a:t>i</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0845"/>
                                        </p:tgtEl>
                                        <p:attrNameLst>
                                          <p:attrName>style.visibility</p:attrName>
                                        </p:attrNameLst>
                                      </p:cBhvr>
                                      <p:to>
                                        <p:strVal val="visible"/>
                                      </p:to>
                                    </p:set>
                                    <p:animEffect transition="in" filter="wipe(left)">
                                      <p:cBhvr>
                                        <p:cTn id="7" dur="500"/>
                                        <p:tgtEl>
                                          <p:spTgt spid="12084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0843"/>
                                        </p:tgtEl>
                                        <p:attrNameLst>
                                          <p:attrName>style.visibility</p:attrName>
                                        </p:attrNameLst>
                                      </p:cBhvr>
                                      <p:to>
                                        <p:strVal val="visible"/>
                                      </p:to>
                                    </p:set>
                                    <p:animEffect transition="in" filter="box(out)">
                                      <p:cBhvr>
                                        <p:cTn id="12" dur="500"/>
                                        <p:tgtEl>
                                          <p:spTgt spid="12084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20861"/>
                                        </p:tgtEl>
                                        <p:attrNameLst>
                                          <p:attrName>style.visibility</p:attrName>
                                        </p:attrNameLst>
                                      </p:cBhvr>
                                      <p:to>
                                        <p:strVal val="visible"/>
                                      </p:to>
                                    </p:set>
                                  </p:childTnLst>
                                  <p:subTnLst>
                                    <p:set>
                                      <p:cBhvr override="childStyle">
                                        <p:cTn dur="1" fill="hold" display="0" masterRel="nextClick" afterEffect="1"/>
                                        <p:tgtEl>
                                          <p:spTgt spid="120861"/>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20864"/>
                                        </p:tgtEl>
                                        <p:attrNameLst>
                                          <p:attrName>style.visibility</p:attrName>
                                        </p:attrNameLst>
                                      </p:cBhvr>
                                      <p:to>
                                        <p:strVal val="visible"/>
                                      </p:to>
                                    </p:set>
                                  </p:childTnLst>
                                  <p:subTnLst>
                                    <p:set>
                                      <p:cBhvr override="childStyle">
                                        <p:cTn dur="1" fill="hold" display="0" masterRel="nextClick" afterEffect="1"/>
                                        <p:tgtEl>
                                          <p:spTgt spid="120864"/>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120867"/>
                                        </p:tgtEl>
                                        <p:attrNameLst>
                                          <p:attrName>style.visibility</p:attrName>
                                        </p:attrNameLst>
                                      </p:cBhvr>
                                      <p:to>
                                        <p:strVal val="visible"/>
                                      </p:to>
                                    </p:set>
                                  </p:childTnLst>
                                  <p:subTnLst>
                                    <p:set>
                                      <p:cBhvr override="childStyle">
                                        <p:cTn dur="1" fill="hold" display="0" masterRel="nextClick" afterEffect="1"/>
                                        <p:tgtEl>
                                          <p:spTgt spid="120867"/>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20870"/>
                                        </p:tgtEl>
                                        <p:attrNameLst>
                                          <p:attrName>style.visibility</p:attrName>
                                        </p:attrNameLst>
                                      </p:cBhvr>
                                      <p:to>
                                        <p:strVal val="visible"/>
                                      </p:to>
                                    </p:set>
                                  </p:childTnLst>
                                  <p:subTnLst>
                                    <p:set>
                                      <p:cBhvr override="childStyle">
                                        <p:cTn dur="1" fill="hold" display="0" masterRel="nextClick" afterEffect="1"/>
                                        <p:tgtEl>
                                          <p:spTgt spid="120870"/>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120873"/>
                                        </p:tgtEl>
                                        <p:attrNameLst>
                                          <p:attrName>style.visibility</p:attrName>
                                        </p:attrNameLst>
                                      </p:cBhvr>
                                      <p:to>
                                        <p:strVal val="visible"/>
                                      </p:to>
                                    </p:set>
                                  </p:childTnLst>
                                  <p:subTnLst>
                                    <p:set>
                                      <p:cBhvr override="childStyle">
                                        <p:cTn dur="1" fill="hold" display="0" masterRel="nextClick" afterEffect="1"/>
                                        <p:tgtEl>
                                          <p:spTgt spid="12087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120876"/>
                                        </p:tgtEl>
                                        <p:attrNameLst>
                                          <p:attrName>style.visibility</p:attrName>
                                        </p:attrNameLst>
                                      </p:cBhvr>
                                      <p:to>
                                        <p:strVal val="visible"/>
                                      </p:to>
                                    </p:set>
                                  </p:childTnLst>
                                  <p:subTnLst>
                                    <p:set>
                                      <p:cBhvr override="childStyle">
                                        <p:cTn dur="1" fill="hold" display="0" masterRel="nextClick" afterEffect="1"/>
                                        <p:tgtEl>
                                          <p:spTgt spid="12087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12087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0844"/>
                                        </p:tgtEl>
                                        <p:attrNameLst>
                                          <p:attrName>style.visibility</p:attrName>
                                        </p:attrNameLst>
                                      </p:cBhvr>
                                      <p:to>
                                        <p:strVal val="visible"/>
                                      </p:to>
                                    </p:set>
                                    <p:animEffect transition="in" filter="wipe(left)">
                                      <p:cBhvr>
                                        <p:cTn id="45" dur="500"/>
                                        <p:tgtEl>
                                          <p:spTgt spid="12084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120836"/>
                                        </p:tgtEl>
                                        <p:attrNameLst>
                                          <p:attrName>style.visibility</p:attrName>
                                        </p:attrNameLst>
                                      </p:cBhvr>
                                      <p:to>
                                        <p:strVal val="visible"/>
                                      </p:to>
                                    </p:set>
                                    <p:animEffect transition="in" filter="wipe(right)">
                                      <p:cBhvr>
                                        <p:cTn id="50" dur="500"/>
                                        <p:tgtEl>
                                          <p:spTgt spid="120836"/>
                                        </p:tgtEl>
                                      </p:cBhvr>
                                    </p:animEffect>
                                  </p:childTnLst>
                                  <p:subTnLst>
                                    <p:set>
                                      <p:cBhvr override="childStyle">
                                        <p:cTn dur="1" fill="hold" display="0" masterRel="nextClick" afterEffect="1"/>
                                        <p:tgtEl>
                                          <p:spTgt spid="120836"/>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120839"/>
                                        </p:tgtEl>
                                        <p:attrNameLst>
                                          <p:attrName>style.visibility</p:attrName>
                                        </p:attrNameLst>
                                      </p:cBhvr>
                                      <p:to>
                                        <p:strVal val="visible"/>
                                      </p:to>
                                    </p:set>
                                    <p:anim calcmode="lin" valueType="num">
                                      <p:cBhvr additive="base">
                                        <p:cTn id="55" dur="500" fill="hold"/>
                                        <p:tgtEl>
                                          <p:spTgt spid="120839"/>
                                        </p:tgtEl>
                                        <p:attrNameLst>
                                          <p:attrName>ppt_x</p:attrName>
                                        </p:attrNameLst>
                                      </p:cBhvr>
                                      <p:tavLst>
                                        <p:tav tm="0">
                                          <p:val>
                                            <p:strVal val="1+#ppt_w/2"/>
                                          </p:val>
                                        </p:tav>
                                        <p:tav tm="100000">
                                          <p:val>
                                            <p:strVal val="#ppt_x"/>
                                          </p:val>
                                        </p:tav>
                                      </p:tavLst>
                                    </p:anim>
                                    <p:anim calcmode="lin" valueType="num">
                                      <p:cBhvr additive="base">
                                        <p:cTn id="56" dur="500" fill="hold"/>
                                        <p:tgtEl>
                                          <p:spTgt spid="1208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3" grpId="0" autoUpdateAnimBg="0"/>
      <p:bldP spid="12084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Text Box 4"/>
          <p:cNvSpPr txBox="1">
            <a:spLocks noChangeArrowheads="1"/>
          </p:cNvSpPr>
          <p:nvPr/>
        </p:nvSpPr>
        <p:spPr bwMode="auto">
          <a:xfrm>
            <a:off x="457200" y="849313"/>
            <a:ext cx="8534400" cy="6070600"/>
          </a:xfrm>
          <a:prstGeom prst="rect">
            <a:avLst/>
          </a:prstGeom>
          <a:noFill/>
          <a:ln w="9525">
            <a:noFill/>
            <a:miter lim="800000"/>
            <a:headEnd/>
            <a:tailEnd/>
          </a:ln>
          <a:effectLst/>
        </p:spPr>
        <p:txBody>
          <a:bodyPr>
            <a:spAutoFit/>
          </a:bodyPr>
          <a:lstStyle/>
          <a:p>
            <a:pPr algn="just"/>
            <a:r>
              <a:rPr lang="en-US" altLang="zh-CN" sz="2800" b="1">
                <a:solidFill>
                  <a:srgbClr val="3333CC"/>
                </a:solidFill>
              </a:rPr>
              <a:t>typedef  RecordType  HashTable[m] ;</a:t>
            </a:r>
          </a:p>
          <a:p>
            <a:pPr algn="just"/>
            <a:r>
              <a:rPr lang="en-US" altLang="zh-CN" sz="2800" b="1">
                <a:solidFill>
                  <a:srgbClr val="3333CC"/>
                </a:solidFill>
              </a:rPr>
              <a:t>int  HashSearch( HashTable  ht,  KeyType  K)</a:t>
            </a:r>
          </a:p>
          <a:p>
            <a:pPr algn="just"/>
            <a:r>
              <a:rPr lang="en-US" altLang="zh-CN" sz="2800" b="1">
                <a:solidFill>
                  <a:srgbClr val="3333CC"/>
                </a:solidFill>
              </a:rPr>
              <a:t>{  p0=hash(K);</a:t>
            </a:r>
          </a:p>
          <a:p>
            <a:pPr algn="just"/>
            <a:r>
              <a:rPr lang="en-US" altLang="zh-CN" sz="2800" b="1">
                <a:solidFill>
                  <a:srgbClr val="3333CC"/>
                </a:solidFill>
              </a:rPr>
              <a:t>   if  (ht[p0].key==NULLKEY)  return (-1);</a:t>
            </a:r>
          </a:p>
          <a:p>
            <a:pPr algn="just"/>
            <a:r>
              <a:rPr lang="en-US" altLang="zh-CN" sz="2800" b="1">
                <a:solidFill>
                  <a:srgbClr val="3333CC"/>
                </a:solidFill>
              </a:rPr>
              <a:t>   else  if  (ht[p0].key==K)  return (p0);</a:t>
            </a:r>
          </a:p>
          <a:p>
            <a:pPr algn="just"/>
            <a:r>
              <a:rPr lang="en-US" altLang="zh-CN" sz="2800" b="1">
                <a:solidFill>
                  <a:srgbClr val="3333CC"/>
                </a:solidFill>
              </a:rPr>
              <a:t>   else</a:t>
            </a:r>
          </a:p>
          <a:p>
            <a:pPr algn="just"/>
            <a:r>
              <a:rPr lang="en-US" altLang="zh-CN" sz="2800" b="1">
                <a:solidFill>
                  <a:srgbClr val="3333CC"/>
                </a:solidFill>
              </a:rPr>
              <a:t>   {    for (i=1; i&lt;=m-1;  i++)</a:t>
            </a:r>
          </a:p>
          <a:p>
            <a:pPr algn="just"/>
            <a:r>
              <a:rPr lang="en-US" altLang="zh-CN" sz="2800" b="1">
                <a:solidFill>
                  <a:srgbClr val="3333CC"/>
                </a:solidFill>
              </a:rPr>
              <a:t>        {    pi=(p0+i) % m;        </a:t>
            </a:r>
            <a:r>
              <a:rPr lang="en-US" altLang="zh-CN" sz="2000" b="1">
                <a:solidFill>
                  <a:srgbClr val="20AC37"/>
                </a:solidFill>
              </a:rPr>
              <a:t>/* </a:t>
            </a:r>
            <a:r>
              <a:rPr lang="zh-CN" altLang="en-US" sz="2000" b="1">
                <a:solidFill>
                  <a:srgbClr val="20AC37"/>
                </a:solidFill>
              </a:rPr>
              <a:t>用线性探测再散列解决冲突 *</a:t>
            </a:r>
            <a:r>
              <a:rPr lang="en-US" altLang="zh-CN" sz="2000" b="1">
                <a:solidFill>
                  <a:srgbClr val="20AC37"/>
                </a:solidFill>
              </a:rPr>
              <a:t>/</a:t>
            </a:r>
          </a:p>
          <a:p>
            <a:pPr algn="just"/>
            <a:r>
              <a:rPr lang="en-US" altLang="zh-CN" sz="2800" b="1">
                <a:solidFill>
                  <a:srgbClr val="3333CC"/>
                </a:solidFill>
              </a:rPr>
              <a:t>               if  (ht[pi ].key==NULLKEY)  return (-1);</a:t>
            </a:r>
          </a:p>
          <a:p>
            <a:pPr algn="just"/>
            <a:r>
              <a:rPr lang="en-US" altLang="zh-CN" sz="2800" b="1">
                <a:solidFill>
                  <a:srgbClr val="3333CC"/>
                </a:solidFill>
              </a:rPr>
              <a:t>               else if  (ht[pi].key==K)  return (pi);    </a:t>
            </a:r>
          </a:p>
          <a:p>
            <a:pPr algn="just"/>
            <a:r>
              <a:rPr lang="en-US" altLang="zh-CN" sz="2800" b="1">
                <a:solidFill>
                  <a:srgbClr val="3333CC"/>
                </a:solidFill>
              </a:rPr>
              <a:t>         }</a:t>
            </a:r>
          </a:p>
          <a:p>
            <a:pPr algn="just"/>
            <a:r>
              <a:rPr lang="en-US" altLang="zh-CN" sz="2800" b="1">
                <a:solidFill>
                  <a:srgbClr val="3333CC"/>
                </a:solidFill>
              </a:rPr>
              <a:t>         return (-1);</a:t>
            </a:r>
          </a:p>
          <a:p>
            <a:pPr algn="just"/>
            <a:r>
              <a:rPr lang="en-US" altLang="zh-CN" sz="2800" b="1">
                <a:solidFill>
                  <a:srgbClr val="3333CC"/>
                </a:solidFill>
              </a:rPr>
              <a:t>   }</a:t>
            </a:r>
          </a:p>
          <a:p>
            <a:r>
              <a:rPr lang="en-US" altLang="zh-CN" sz="2800" b="1">
                <a:solidFill>
                  <a:srgbClr val="3333CC"/>
                </a:solidFill>
              </a:rPr>
              <a:t>}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304800" y="2727325"/>
            <a:ext cx="8521700" cy="3140075"/>
          </a:xfrm>
          <a:prstGeom prst="rect">
            <a:avLst/>
          </a:prstGeom>
          <a:noFill/>
          <a:ln w="9525">
            <a:noFill/>
            <a:miter lim="800000"/>
            <a:headEnd/>
            <a:tailEnd/>
          </a:ln>
          <a:effectLst/>
        </p:spPr>
        <p:txBody>
          <a:bodyPr wrap="none">
            <a:spAutoFit/>
          </a:bodyPr>
          <a:lstStyle/>
          <a:p>
            <a:r>
              <a:rPr lang="zh-CN" altLang="en-US" sz="4000" b="1">
                <a:solidFill>
                  <a:srgbClr val="0000FF"/>
                </a:solidFill>
                <a:latin typeface="隶书" pitchFamily="49" charset="-122"/>
                <a:ea typeface="隶书" pitchFamily="49" charset="-122"/>
              </a:rPr>
              <a:t>决定哈希表查找</a:t>
            </a:r>
            <a:r>
              <a:rPr lang="en-US" altLang="zh-CN" sz="3600" b="1">
                <a:solidFill>
                  <a:srgbClr val="0000FF"/>
                </a:solidFill>
                <a:ea typeface="隶书" pitchFamily="49" charset="-122"/>
              </a:rPr>
              <a:t>ASL</a:t>
            </a:r>
            <a:r>
              <a:rPr lang="zh-CN" altLang="en-US" sz="4000" b="1">
                <a:solidFill>
                  <a:srgbClr val="0000FF"/>
                </a:solidFill>
                <a:latin typeface="隶书" pitchFamily="49" charset="-122"/>
                <a:ea typeface="隶书" pitchFamily="49" charset="-122"/>
              </a:rPr>
              <a:t>的因素</a:t>
            </a:r>
            <a:r>
              <a:rPr lang="zh-CN" altLang="en-US" sz="4000" b="1">
                <a:latin typeface="隶书" pitchFamily="49" charset="-122"/>
                <a:ea typeface="隶书" pitchFamily="49" charset="-122"/>
              </a:rPr>
              <a:t>：</a:t>
            </a:r>
          </a:p>
          <a:p>
            <a:pPr>
              <a:lnSpc>
                <a:spcPct val="125000"/>
              </a:lnSpc>
            </a:pPr>
            <a:r>
              <a:rPr lang="zh-CN" altLang="en-US" sz="3200" b="1">
                <a:solidFill>
                  <a:srgbClr val="A50021"/>
                </a:solidFill>
                <a:ea typeface="楷体_GB2312" pitchFamily="49" charset="-122"/>
              </a:rPr>
              <a:t>    </a:t>
            </a:r>
            <a:r>
              <a:rPr lang="en-US" altLang="zh-CN" sz="3200" b="1">
                <a:solidFill>
                  <a:srgbClr val="A50021"/>
                </a:solidFill>
                <a:ea typeface="楷体_GB2312" pitchFamily="49" charset="-122"/>
              </a:rPr>
              <a:t>(1</a:t>
            </a:r>
            <a:r>
              <a:rPr lang="en-US" altLang="zh-CN" sz="3200" b="1">
                <a:solidFill>
                  <a:srgbClr val="A50021"/>
                </a:solidFill>
              </a:rPr>
              <a:t>)  </a:t>
            </a:r>
            <a:r>
              <a:rPr lang="zh-CN" altLang="en-US" sz="3200" b="1">
                <a:solidFill>
                  <a:srgbClr val="A50021"/>
                </a:solidFill>
                <a:ea typeface="楷体_GB2312" pitchFamily="49" charset="-122"/>
              </a:rPr>
              <a:t>选用的</a:t>
            </a:r>
            <a:r>
              <a:rPr lang="zh-CN" altLang="en-US" sz="3200" b="1">
                <a:solidFill>
                  <a:srgbClr val="FF0000"/>
                </a:solidFill>
                <a:ea typeface="楷体_GB2312" pitchFamily="49" charset="-122"/>
              </a:rPr>
              <a:t>哈希函数</a:t>
            </a:r>
            <a:r>
              <a:rPr lang="zh-CN" altLang="en-US" sz="3200" b="1">
                <a:solidFill>
                  <a:srgbClr val="A50021"/>
                </a:solidFill>
                <a:ea typeface="楷体_GB2312" pitchFamily="49" charset="-122"/>
              </a:rPr>
              <a:t>；</a:t>
            </a:r>
          </a:p>
          <a:p>
            <a:pPr>
              <a:lnSpc>
                <a:spcPct val="125000"/>
              </a:lnSpc>
            </a:pPr>
            <a:r>
              <a:rPr lang="zh-CN" altLang="en-US" sz="3200" b="1">
                <a:solidFill>
                  <a:srgbClr val="A50021"/>
                </a:solidFill>
                <a:ea typeface="楷体_GB2312" pitchFamily="49" charset="-122"/>
              </a:rPr>
              <a:t>    </a:t>
            </a:r>
            <a:r>
              <a:rPr lang="en-US" altLang="zh-CN" sz="3200" b="1">
                <a:solidFill>
                  <a:srgbClr val="A50021"/>
                </a:solidFill>
                <a:ea typeface="楷体_GB2312" pitchFamily="49" charset="-122"/>
              </a:rPr>
              <a:t>(2</a:t>
            </a:r>
            <a:r>
              <a:rPr lang="en-US" altLang="zh-CN" sz="3200" b="1">
                <a:solidFill>
                  <a:srgbClr val="A50021"/>
                </a:solidFill>
              </a:rPr>
              <a:t>)  </a:t>
            </a:r>
            <a:r>
              <a:rPr lang="zh-CN" altLang="en-US" sz="3200" b="1">
                <a:solidFill>
                  <a:srgbClr val="A50021"/>
                </a:solidFill>
                <a:ea typeface="楷体_GB2312" pitchFamily="49" charset="-122"/>
              </a:rPr>
              <a:t>选用的</a:t>
            </a:r>
            <a:r>
              <a:rPr lang="zh-CN" altLang="en-US" sz="3200" b="1">
                <a:solidFill>
                  <a:srgbClr val="FF0000"/>
                </a:solidFill>
                <a:ea typeface="楷体_GB2312" pitchFamily="49" charset="-122"/>
              </a:rPr>
              <a:t>处理冲突的方法</a:t>
            </a:r>
            <a:r>
              <a:rPr lang="zh-CN" altLang="en-US" sz="3200" b="1">
                <a:solidFill>
                  <a:srgbClr val="A50021"/>
                </a:solidFill>
                <a:ea typeface="楷体_GB2312" pitchFamily="49" charset="-122"/>
              </a:rPr>
              <a:t>；</a:t>
            </a:r>
          </a:p>
          <a:p>
            <a:pPr>
              <a:lnSpc>
                <a:spcPct val="125000"/>
              </a:lnSpc>
            </a:pPr>
            <a:r>
              <a:rPr lang="zh-CN" altLang="en-US" sz="3200" b="1">
                <a:solidFill>
                  <a:srgbClr val="A50021"/>
                </a:solidFill>
                <a:ea typeface="楷体_GB2312" pitchFamily="49" charset="-122"/>
              </a:rPr>
              <a:t>    </a:t>
            </a:r>
            <a:r>
              <a:rPr lang="en-US" altLang="zh-CN" sz="3200" b="1">
                <a:solidFill>
                  <a:srgbClr val="A50021"/>
                </a:solidFill>
                <a:ea typeface="楷体_GB2312" pitchFamily="49" charset="-122"/>
              </a:rPr>
              <a:t>(3</a:t>
            </a:r>
            <a:r>
              <a:rPr lang="en-US" altLang="zh-CN" sz="3200" b="1">
                <a:solidFill>
                  <a:srgbClr val="A50021"/>
                </a:solidFill>
              </a:rPr>
              <a:t>)  </a:t>
            </a:r>
            <a:r>
              <a:rPr lang="zh-CN" altLang="en-US" sz="3200" b="1">
                <a:solidFill>
                  <a:srgbClr val="A50021"/>
                </a:solidFill>
                <a:ea typeface="楷体_GB2312" pitchFamily="49" charset="-122"/>
              </a:rPr>
              <a:t>哈希表饱和的程度，即</a:t>
            </a:r>
            <a:r>
              <a:rPr lang="zh-CN" altLang="en-US" sz="3200" b="1">
                <a:solidFill>
                  <a:srgbClr val="FF0000"/>
                </a:solidFill>
                <a:ea typeface="楷体_GB2312" pitchFamily="49" charset="-122"/>
              </a:rPr>
              <a:t>装载因子 </a:t>
            </a:r>
            <a:r>
              <a:rPr lang="en-US" altLang="zh-CN" sz="3200" b="1">
                <a:solidFill>
                  <a:srgbClr val="A50021"/>
                </a:solidFill>
                <a:latin typeface="楷体_GB2312" pitchFamily="49" charset="-122"/>
                <a:ea typeface="楷体_GB2312" pitchFamily="49" charset="-122"/>
              </a:rPr>
              <a:t>α</a:t>
            </a:r>
            <a:r>
              <a:rPr lang="en-US" altLang="zh-CN" sz="3200" b="1">
                <a:solidFill>
                  <a:srgbClr val="A50021"/>
                </a:solidFill>
                <a:ea typeface="楷体_GB2312" pitchFamily="49" charset="-122"/>
              </a:rPr>
              <a:t>=n/m </a:t>
            </a:r>
          </a:p>
          <a:p>
            <a:pPr>
              <a:lnSpc>
                <a:spcPct val="125000"/>
              </a:lnSpc>
            </a:pP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值的</a:t>
            </a:r>
            <a:r>
              <a:rPr lang="zh-CN" altLang="en-US" sz="3200" b="1">
                <a:solidFill>
                  <a:srgbClr val="FF0000"/>
                </a:solidFill>
                <a:ea typeface="楷体_GB2312" pitchFamily="49" charset="-122"/>
              </a:rPr>
              <a:t>大小</a:t>
            </a:r>
            <a:r>
              <a:rPr lang="zh-CN" altLang="en-US" sz="3200" b="1">
                <a:solidFill>
                  <a:srgbClr val="A50021"/>
                </a:solidFill>
                <a:ea typeface="楷体_GB2312" pitchFamily="49" charset="-122"/>
              </a:rPr>
              <a:t>（</a:t>
            </a:r>
            <a:r>
              <a:rPr lang="en-US" altLang="zh-CN" sz="3200" b="1">
                <a:solidFill>
                  <a:srgbClr val="A50021"/>
                </a:solidFill>
                <a:ea typeface="楷体_GB2312" pitchFamily="49" charset="-122"/>
              </a:rPr>
              <a:t>n—</a:t>
            </a:r>
            <a:r>
              <a:rPr lang="zh-CN" altLang="en-US" sz="3200" b="1">
                <a:solidFill>
                  <a:srgbClr val="A50021"/>
                </a:solidFill>
                <a:ea typeface="楷体_GB2312" pitchFamily="49" charset="-122"/>
              </a:rPr>
              <a:t>记录数，</a:t>
            </a:r>
            <a:r>
              <a:rPr lang="en-US" altLang="zh-CN" sz="3200" b="1">
                <a:solidFill>
                  <a:srgbClr val="A50021"/>
                </a:solidFill>
                <a:ea typeface="楷体_GB2312" pitchFamily="49" charset="-122"/>
              </a:rPr>
              <a:t>m—</a:t>
            </a:r>
            <a:r>
              <a:rPr lang="zh-CN" altLang="en-US" sz="3200" b="1">
                <a:solidFill>
                  <a:srgbClr val="A50021"/>
                </a:solidFill>
                <a:ea typeface="楷体_GB2312" pitchFamily="49" charset="-122"/>
              </a:rPr>
              <a:t>表的长度）</a:t>
            </a:r>
            <a:endParaRPr lang="zh-CN" altLang="en-US" b="1">
              <a:solidFill>
                <a:srgbClr val="A50021"/>
              </a:solidFill>
              <a:ea typeface="楷体_GB2312" pitchFamily="49" charset="-122"/>
            </a:endParaRPr>
          </a:p>
        </p:txBody>
      </p:sp>
      <p:sp>
        <p:nvSpPr>
          <p:cNvPr id="193540" name="Text Box 4"/>
          <p:cNvSpPr txBox="1">
            <a:spLocks noChangeArrowheads="1"/>
          </p:cNvSpPr>
          <p:nvPr/>
        </p:nvSpPr>
        <p:spPr bwMode="auto">
          <a:xfrm>
            <a:off x="762000" y="1279525"/>
            <a:ext cx="7772400" cy="1311275"/>
          </a:xfrm>
          <a:prstGeom prst="rect">
            <a:avLst/>
          </a:prstGeom>
          <a:noFill/>
          <a:ln w="9525">
            <a:noFill/>
            <a:miter lim="800000"/>
            <a:headEnd/>
            <a:tailEnd/>
          </a:ln>
          <a:effectLst/>
        </p:spPr>
        <p:txBody>
          <a:bodyPr>
            <a:spAutoFit/>
          </a:bodyPr>
          <a:lstStyle/>
          <a:p>
            <a:pPr>
              <a:lnSpc>
                <a:spcPct val="125000"/>
              </a:lnSpc>
            </a:pP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从查找过程得知，哈希表查找的平均查找长度实际上并不等于零。</a:t>
            </a:r>
          </a:p>
        </p:txBody>
      </p:sp>
      <p:sp>
        <p:nvSpPr>
          <p:cNvPr id="193541" name="Rectangle 5"/>
          <p:cNvSpPr>
            <a:spLocks noGrp="1" noChangeArrowheads="1"/>
          </p:cNvSpPr>
          <p:nvPr>
            <p:ph type="title" idx="4294967295"/>
          </p:nvPr>
        </p:nvSpPr>
        <p:spPr>
          <a:xfrm>
            <a:off x="533400" y="381000"/>
            <a:ext cx="7772400" cy="838200"/>
          </a:xfrm>
        </p:spPr>
        <p:txBody>
          <a:bodyPr/>
          <a:lstStyle/>
          <a:p>
            <a:r>
              <a:rPr lang="zh-CN" altLang="en-US" b="0">
                <a:solidFill>
                  <a:srgbClr val="800000"/>
                </a:solidFill>
              </a:rPr>
              <a:t>五、</a:t>
            </a:r>
            <a:r>
              <a:rPr lang="zh-CN" altLang="en-US">
                <a:solidFill>
                  <a:srgbClr val="800000"/>
                </a:solidFill>
              </a:rPr>
              <a:t>哈希法性能分析</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540"/>
                                        </p:tgtEl>
                                        <p:attrNameLst>
                                          <p:attrName>style.visibility</p:attrName>
                                        </p:attrNameLst>
                                      </p:cBhvr>
                                      <p:to>
                                        <p:strVal val="visible"/>
                                      </p:to>
                                    </p:set>
                                    <p:animEffect transition="in" filter="wipe(left)">
                                      <p:cBhvr>
                                        <p:cTn id="7" dur="500"/>
                                        <p:tgtEl>
                                          <p:spTgt spid="1935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538"/>
                                        </p:tgtEl>
                                        <p:attrNameLst>
                                          <p:attrName>style.visibility</p:attrName>
                                        </p:attrNameLst>
                                      </p:cBhvr>
                                      <p:to>
                                        <p:strVal val="visible"/>
                                      </p:to>
                                    </p:set>
                                    <p:animEffect transition="in" filter="wipe(left)">
                                      <p:cBhvr>
                                        <p:cTn id="12" dur="500"/>
                                        <p:tgtEl>
                                          <p:spTgt spid="193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autoUpdateAnimBg="0"/>
      <p:bldP spid="193540"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228600" y="446088"/>
            <a:ext cx="8610600" cy="1992312"/>
          </a:xfrm>
          <a:prstGeom prst="rect">
            <a:avLst/>
          </a:prstGeom>
          <a:noFill/>
          <a:ln w="9525">
            <a:noFill/>
            <a:miter lim="800000"/>
            <a:headEnd/>
            <a:tailEnd/>
          </a:ln>
          <a:effectLst/>
        </p:spPr>
        <p:txBody>
          <a:bodyPr>
            <a:spAutoFit/>
          </a:bodyPr>
          <a:lstStyle/>
          <a:p>
            <a:pPr>
              <a:lnSpc>
                <a:spcPct val="130000"/>
              </a:lnSpc>
            </a:pPr>
            <a:r>
              <a:rPr lang="en-US" altLang="zh-CN" sz="3200" b="1">
                <a:ea typeface="楷体_GB2312" pitchFamily="49" charset="-122"/>
              </a:rPr>
              <a:t>      </a:t>
            </a:r>
            <a:r>
              <a:rPr lang="zh-CN" altLang="en-US" sz="3200" b="1">
                <a:ea typeface="楷体_GB2312" pitchFamily="49" charset="-122"/>
              </a:rPr>
              <a:t>显然</a:t>
            </a:r>
            <a:r>
              <a:rPr lang="zh-CN" altLang="en-US" sz="3200" b="1">
                <a:solidFill>
                  <a:srgbClr val="990000"/>
                </a:solidFill>
                <a:ea typeface="楷体_GB2312" pitchFamily="49" charset="-122"/>
              </a:rPr>
              <a:t>哈希表的</a:t>
            </a:r>
            <a:r>
              <a:rPr lang="en-US" altLang="zh-CN" sz="3200" b="1">
                <a:solidFill>
                  <a:srgbClr val="990000"/>
                </a:solidFill>
                <a:ea typeface="楷体_GB2312" pitchFamily="49" charset="-122"/>
              </a:rPr>
              <a:t>ASL</a:t>
            </a:r>
            <a:r>
              <a:rPr lang="zh-CN" altLang="en-US" sz="3200" b="1">
                <a:solidFill>
                  <a:srgbClr val="990000"/>
                </a:solidFill>
                <a:ea typeface="楷体_GB2312" pitchFamily="49" charset="-122"/>
              </a:rPr>
              <a:t>是</a:t>
            </a:r>
            <a:r>
              <a:rPr lang="zh-CN" altLang="en-US" sz="3200" b="1">
                <a:solidFill>
                  <a:srgbClr val="FF0000"/>
                </a:solidFill>
                <a:ea typeface="楷体_GB2312" pitchFamily="49" charset="-122"/>
              </a:rPr>
              <a:t>处理冲突方法</a:t>
            </a:r>
            <a:r>
              <a:rPr lang="zh-CN" altLang="en-US" sz="3200" b="1">
                <a:solidFill>
                  <a:srgbClr val="990000"/>
                </a:solidFill>
                <a:ea typeface="楷体_GB2312" pitchFamily="49" charset="-122"/>
              </a:rPr>
              <a:t>和</a:t>
            </a:r>
            <a:r>
              <a:rPr lang="zh-CN" altLang="en-US" sz="3200" b="1">
                <a:solidFill>
                  <a:srgbClr val="FF0000"/>
                </a:solidFill>
                <a:ea typeface="楷体_GB2312" pitchFamily="49" charset="-122"/>
              </a:rPr>
              <a:t>装载因子</a:t>
            </a:r>
            <a:r>
              <a:rPr lang="en-US" altLang="zh-CN" sz="3200" b="1">
                <a:solidFill>
                  <a:srgbClr val="FF0000"/>
                </a:solidFill>
                <a:ea typeface="楷体_GB2312" pitchFamily="49" charset="-122"/>
              </a:rPr>
              <a:t>α</a:t>
            </a:r>
            <a:r>
              <a:rPr lang="zh-CN" altLang="en-US" sz="3200" b="1">
                <a:solidFill>
                  <a:srgbClr val="990000"/>
                </a:solidFill>
                <a:ea typeface="楷体_GB2312" pitchFamily="49" charset="-122"/>
              </a:rPr>
              <a:t>的函数，</a:t>
            </a:r>
            <a:r>
              <a:rPr lang="en-US" altLang="zh-CN" sz="3200" b="1">
                <a:solidFill>
                  <a:srgbClr val="990000"/>
                </a:solidFill>
                <a:ea typeface="楷体_GB2312" pitchFamily="49" charset="-122"/>
              </a:rPr>
              <a:t>α</a:t>
            </a:r>
            <a:r>
              <a:rPr lang="zh-CN" altLang="en-US" sz="3200" b="1">
                <a:solidFill>
                  <a:srgbClr val="990000"/>
                </a:solidFill>
                <a:ea typeface="楷体_GB2312" pitchFamily="49" charset="-122"/>
              </a:rPr>
              <a:t>越小发生冲突的可能性越小。</a:t>
            </a:r>
          </a:p>
          <a:p>
            <a:pPr>
              <a:lnSpc>
                <a:spcPct val="130000"/>
              </a:lnSpc>
            </a:pPr>
            <a:r>
              <a:rPr lang="zh-CN" altLang="en-US" sz="3200" b="1">
                <a:solidFill>
                  <a:schemeClr val="accent2"/>
                </a:solidFill>
                <a:ea typeface="楷体_GB2312" pitchFamily="49" charset="-122"/>
              </a:rPr>
              <a:t>      </a:t>
            </a:r>
            <a:r>
              <a:rPr lang="zh-CN" altLang="en-US" sz="3200" b="1">
                <a:solidFill>
                  <a:srgbClr val="3333FF"/>
                </a:solidFill>
                <a:ea typeface="楷体_GB2312" pitchFamily="49" charset="-122"/>
              </a:rPr>
              <a:t>可以证明：查找成功时</a:t>
            </a:r>
            <a:r>
              <a:rPr lang="en-US" altLang="zh-CN" sz="3200" b="1">
                <a:solidFill>
                  <a:srgbClr val="3333FF"/>
                </a:solidFill>
                <a:ea typeface="楷体_GB2312" pitchFamily="49" charset="-122"/>
              </a:rPr>
              <a:t>ASL</a:t>
            </a:r>
            <a:r>
              <a:rPr lang="zh-CN" altLang="en-US" sz="3200" b="1">
                <a:solidFill>
                  <a:srgbClr val="3333FF"/>
                </a:solidFill>
                <a:ea typeface="楷体_GB2312" pitchFamily="49" charset="-122"/>
              </a:rPr>
              <a:t>有下列结果：</a:t>
            </a:r>
          </a:p>
        </p:txBody>
      </p:sp>
      <p:sp>
        <p:nvSpPr>
          <p:cNvPr id="194563" name="Text Box 3"/>
          <p:cNvSpPr txBox="1">
            <a:spLocks noChangeArrowheads="1"/>
          </p:cNvSpPr>
          <p:nvPr/>
        </p:nvSpPr>
        <p:spPr bwMode="auto">
          <a:xfrm>
            <a:off x="520700" y="2651125"/>
            <a:ext cx="2222500" cy="701675"/>
          </a:xfrm>
          <a:prstGeom prst="rect">
            <a:avLst/>
          </a:prstGeom>
          <a:noFill/>
          <a:ln w="9525">
            <a:noFill/>
            <a:miter lim="800000"/>
            <a:headEnd/>
            <a:tailEnd/>
          </a:ln>
          <a:effectLst/>
        </p:spPr>
        <p:txBody>
          <a:bodyPr wrap="none">
            <a:spAutoFit/>
          </a:bodyPr>
          <a:lstStyle/>
          <a:p>
            <a:r>
              <a:rPr lang="zh-CN" altLang="en-US" sz="4000" b="1">
                <a:solidFill>
                  <a:srgbClr val="0000FF"/>
                </a:solidFill>
                <a:ea typeface="隶书" pitchFamily="49" charset="-122"/>
              </a:rPr>
              <a:t>线性探测</a:t>
            </a:r>
            <a:endParaRPr lang="zh-CN" altLang="en-US" sz="4000"/>
          </a:p>
        </p:txBody>
      </p:sp>
      <p:sp>
        <p:nvSpPr>
          <p:cNvPr id="194564" name="Text Box 4"/>
          <p:cNvSpPr txBox="1">
            <a:spLocks noChangeArrowheads="1"/>
          </p:cNvSpPr>
          <p:nvPr/>
        </p:nvSpPr>
        <p:spPr bwMode="auto">
          <a:xfrm>
            <a:off x="596900" y="5483225"/>
            <a:ext cx="2222500" cy="701675"/>
          </a:xfrm>
          <a:prstGeom prst="rect">
            <a:avLst/>
          </a:prstGeom>
          <a:noFill/>
          <a:ln w="9525">
            <a:noFill/>
            <a:miter lim="800000"/>
            <a:headEnd/>
            <a:tailEnd/>
          </a:ln>
          <a:effectLst/>
        </p:spPr>
        <p:txBody>
          <a:bodyPr wrap="none">
            <a:spAutoFit/>
          </a:bodyPr>
          <a:lstStyle/>
          <a:p>
            <a:r>
              <a:rPr lang="zh-CN" altLang="en-US" sz="4000" b="1">
                <a:solidFill>
                  <a:srgbClr val="0000FF"/>
                </a:solidFill>
                <a:ea typeface="隶书" pitchFamily="49" charset="-122"/>
              </a:rPr>
              <a:t>链地址法</a:t>
            </a:r>
            <a:endParaRPr lang="zh-CN" altLang="en-US"/>
          </a:p>
        </p:txBody>
      </p:sp>
      <p:sp>
        <p:nvSpPr>
          <p:cNvPr id="194565" name="Text Box 5"/>
          <p:cNvSpPr txBox="1">
            <a:spLocks noChangeArrowheads="1"/>
          </p:cNvSpPr>
          <p:nvPr/>
        </p:nvSpPr>
        <p:spPr bwMode="auto">
          <a:xfrm>
            <a:off x="609600" y="4035425"/>
            <a:ext cx="2514600" cy="701675"/>
          </a:xfrm>
          <a:prstGeom prst="rect">
            <a:avLst/>
          </a:prstGeom>
          <a:noFill/>
          <a:ln w="9525">
            <a:noFill/>
            <a:miter lim="800000"/>
            <a:headEnd/>
            <a:tailEnd/>
          </a:ln>
          <a:effectLst/>
        </p:spPr>
        <p:txBody>
          <a:bodyPr>
            <a:spAutoFit/>
          </a:bodyPr>
          <a:lstStyle/>
          <a:p>
            <a:r>
              <a:rPr lang="zh-CN" altLang="en-US" sz="4000" b="1">
                <a:solidFill>
                  <a:srgbClr val="0000FF"/>
                </a:solidFill>
                <a:ea typeface="隶书" pitchFamily="49" charset="-122"/>
              </a:rPr>
              <a:t>随机探测</a:t>
            </a:r>
            <a:endParaRPr lang="zh-CN" altLang="en-US" sz="4000" b="1">
              <a:solidFill>
                <a:srgbClr val="0000FF"/>
              </a:solidFill>
              <a:ea typeface="楷体_GB2312" pitchFamily="49" charset="-122"/>
            </a:endParaRPr>
          </a:p>
        </p:txBody>
      </p:sp>
      <p:graphicFrame>
        <p:nvGraphicFramePr>
          <p:cNvPr id="194566" name="Object 6"/>
          <p:cNvGraphicFramePr>
            <a:graphicFrameLocks noChangeAspect="1"/>
          </p:cNvGraphicFramePr>
          <p:nvPr/>
        </p:nvGraphicFramePr>
        <p:xfrm>
          <a:off x="3581400" y="2490788"/>
          <a:ext cx="3886200" cy="1090612"/>
        </p:xfrm>
        <a:graphic>
          <a:graphicData uri="http://schemas.openxmlformats.org/presentationml/2006/ole">
            <mc:AlternateContent xmlns:mc="http://schemas.openxmlformats.org/markup-compatibility/2006">
              <mc:Choice xmlns:v="urn:schemas-microsoft-com:vml" Requires="v">
                <p:oleObj spid="_x0000_s194569" name="公式" r:id="rId3" imgW="1155700" imgH="393700" progId="Equation.3">
                  <p:embed/>
                </p:oleObj>
              </mc:Choice>
              <mc:Fallback>
                <p:oleObj name="公式" r:id="rId3" imgW="1155700" imgH="3937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490788"/>
                        <a:ext cx="3886200" cy="10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67" name="Object 7"/>
          <p:cNvGraphicFramePr>
            <a:graphicFrameLocks noChangeAspect="1"/>
          </p:cNvGraphicFramePr>
          <p:nvPr/>
        </p:nvGraphicFramePr>
        <p:xfrm>
          <a:off x="3657600" y="3886200"/>
          <a:ext cx="4495800" cy="1155700"/>
        </p:xfrm>
        <a:graphic>
          <a:graphicData uri="http://schemas.openxmlformats.org/presentationml/2006/ole">
            <mc:AlternateContent xmlns:mc="http://schemas.openxmlformats.org/markup-compatibility/2006">
              <mc:Choice xmlns:v="urn:schemas-microsoft-com:vml" Requires="v">
                <p:oleObj spid="_x0000_s194570" name="公式" r:id="rId5" imgW="1205977" imgH="393529" progId="Equation.3">
                  <p:embed/>
                </p:oleObj>
              </mc:Choice>
              <mc:Fallback>
                <p:oleObj name="公式" r:id="rId5" imgW="1205977" imgH="393529"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3886200"/>
                        <a:ext cx="44958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68" name="Object 8"/>
          <p:cNvGraphicFramePr>
            <a:graphicFrameLocks noChangeAspect="1"/>
          </p:cNvGraphicFramePr>
          <p:nvPr/>
        </p:nvGraphicFramePr>
        <p:xfrm>
          <a:off x="3657600" y="5214938"/>
          <a:ext cx="3124200" cy="1198562"/>
        </p:xfrm>
        <a:graphic>
          <a:graphicData uri="http://schemas.openxmlformats.org/presentationml/2006/ole">
            <mc:AlternateContent xmlns:mc="http://schemas.openxmlformats.org/markup-compatibility/2006">
              <mc:Choice xmlns:v="urn:schemas-microsoft-com:vml" Requires="v">
                <p:oleObj spid="_x0000_s194571" name="公式" r:id="rId7" imgW="761669" imgH="393529" progId="Equation.3">
                  <p:embed/>
                </p:oleObj>
              </mc:Choice>
              <mc:Fallback>
                <p:oleObj name="公式" r:id="rId7" imgW="761669" imgH="393529"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5214938"/>
                        <a:ext cx="3124200" cy="119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2"/>
                                        </p:tgtEl>
                                        <p:attrNameLst>
                                          <p:attrName>style.visibility</p:attrName>
                                        </p:attrNameLst>
                                      </p:cBhvr>
                                      <p:to>
                                        <p:strVal val="visible"/>
                                      </p:to>
                                    </p:set>
                                    <p:anim calcmode="lin" valueType="num">
                                      <p:cBhvr additive="base">
                                        <p:cTn id="7" dur="500" fill="hold"/>
                                        <p:tgtEl>
                                          <p:spTgt spid="194562"/>
                                        </p:tgtEl>
                                        <p:attrNameLst>
                                          <p:attrName>ppt_x</p:attrName>
                                        </p:attrNameLst>
                                      </p:cBhvr>
                                      <p:tavLst>
                                        <p:tav tm="0">
                                          <p:val>
                                            <p:strVal val="0-#ppt_w/2"/>
                                          </p:val>
                                        </p:tav>
                                        <p:tav tm="100000">
                                          <p:val>
                                            <p:strVal val="#ppt_x"/>
                                          </p:val>
                                        </p:tav>
                                      </p:tavLst>
                                    </p:anim>
                                    <p:anim calcmode="lin" valueType="num">
                                      <p:cBhvr additive="base">
                                        <p:cTn id="8" dur="500" fill="hold"/>
                                        <p:tgtEl>
                                          <p:spTgt spid="1945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94563"/>
                                        </p:tgtEl>
                                        <p:attrNameLst>
                                          <p:attrName>style.visibility</p:attrName>
                                        </p:attrNameLst>
                                      </p:cBhvr>
                                      <p:to>
                                        <p:strVal val="visible"/>
                                      </p:to>
                                    </p:set>
                                    <p:animEffect transition="in" filter="wipe(left)">
                                      <p:cBhvr>
                                        <p:cTn id="13" dur="500"/>
                                        <p:tgtEl>
                                          <p:spTgt spid="19456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94566"/>
                                        </p:tgtEl>
                                        <p:attrNameLst>
                                          <p:attrName>style.visibility</p:attrName>
                                        </p:attrNameLst>
                                      </p:cBhvr>
                                      <p:to>
                                        <p:strVal val="visible"/>
                                      </p:to>
                                    </p:set>
                                    <p:animEffect transition="in" filter="blinds(horizontal)">
                                      <p:cBhvr>
                                        <p:cTn id="18" dur="500"/>
                                        <p:tgtEl>
                                          <p:spTgt spid="1945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4565"/>
                                        </p:tgtEl>
                                        <p:attrNameLst>
                                          <p:attrName>style.visibility</p:attrName>
                                        </p:attrNameLst>
                                      </p:cBhvr>
                                      <p:to>
                                        <p:strVal val="visible"/>
                                      </p:to>
                                    </p:set>
                                    <p:animEffect transition="in" filter="wipe(left)">
                                      <p:cBhvr>
                                        <p:cTn id="23" dur="500"/>
                                        <p:tgtEl>
                                          <p:spTgt spid="19456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94567"/>
                                        </p:tgtEl>
                                        <p:attrNameLst>
                                          <p:attrName>style.visibility</p:attrName>
                                        </p:attrNameLst>
                                      </p:cBhvr>
                                      <p:to>
                                        <p:strVal val="visible"/>
                                      </p:to>
                                    </p:set>
                                    <p:animEffect transition="in" filter="blinds(horizontal)">
                                      <p:cBhvr>
                                        <p:cTn id="28" dur="500"/>
                                        <p:tgtEl>
                                          <p:spTgt spid="19456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4564"/>
                                        </p:tgtEl>
                                        <p:attrNameLst>
                                          <p:attrName>style.visibility</p:attrName>
                                        </p:attrNameLst>
                                      </p:cBhvr>
                                      <p:to>
                                        <p:strVal val="visible"/>
                                      </p:to>
                                    </p:set>
                                    <p:animEffect transition="in" filter="wipe(left)">
                                      <p:cBhvr>
                                        <p:cTn id="33" dur="500"/>
                                        <p:tgtEl>
                                          <p:spTgt spid="19456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94568"/>
                                        </p:tgtEl>
                                        <p:attrNameLst>
                                          <p:attrName>style.visibility</p:attrName>
                                        </p:attrNameLst>
                                      </p:cBhvr>
                                      <p:to>
                                        <p:strVal val="visible"/>
                                      </p:to>
                                    </p:set>
                                    <p:animEffect transition="in" filter="blinds(horizontal)">
                                      <p:cBhvr>
                                        <p:cTn id="38" dur="500"/>
                                        <p:tgtEl>
                                          <p:spTgt spid="194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P spid="194563" grpId="0" autoUpdateAnimBg="0"/>
      <p:bldP spid="194564" grpId="0" autoUpdateAnimBg="0"/>
      <p:bldP spid="194565"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654050" y="622300"/>
            <a:ext cx="3867150" cy="641350"/>
          </a:xfrm>
          <a:prstGeom prst="rect">
            <a:avLst/>
          </a:prstGeom>
          <a:noFill/>
          <a:ln w="9525">
            <a:noFill/>
            <a:miter lim="800000"/>
            <a:headEnd/>
            <a:tailEnd/>
          </a:ln>
          <a:effectLst/>
        </p:spPr>
        <p:txBody>
          <a:bodyPr wrap="none">
            <a:spAutoFit/>
          </a:bodyPr>
          <a:lstStyle/>
          <a:p>
            <a:r>
              <a:rPr lang="zh-CN" altLang="en-US" sz="3600" b="1">
                <a:solidFill>
                  <a:srgbClr val="A50021"/>
                </a:solidFill>
                <a:ea typeface="楷体_GB2312" pitchFamily="49" charset="-122"/>
              </a:rPr>
              <a:t>从以上结果可见：</a:t>
            </a:r>
            <a:endParaRPr lang="zh-CN" altLang="en-US" sz="3600" b="1">
              <a:ea typeface="楷体_GB2312" pitchFamily="49" charset="-122"/>
            </a:endParaRPr>
          </a:p>
        </p:txBody>
      </p:sp>
      <p:sp>
        <p:nvSpPr>
          <p:cNvPr id="195587" name="Text Box 3"/>
          <p:cNvSpPr txBox="1">
            <a:spLocks noChangeArrowheads="1"/>
          </p:cNvSpPr>
          <p:nvPr/>
        </p:nvSpPr>
        <p:spPr bwMode="auto">
          <a:xfrm>
            <a:off x="609600" y="1320800"/>
            <a:ext cx="7696200" cy="1466850"/>
          </a:xfrm>
          <a:prstGeom prst="rect">
            <a:avLst/>
          </a:prstGeom>
          <a:noFill/>
          <a:ln w="9525">
            <a:noFill/>
            <a:miter lim="800000"/>
            <a:headEnd/>
            <a:tailEnd/>
          </a:ln>
          <a:effectLst/>
        </p:spPr>
        <p:txBody>
          <a:bodyPr>
            <a:spAutoFit/>
          </a:bodyPr>
          <a:lstStyle/>
          <a:p>
            <a:pPr>
              <a:lnSpc>
                <a:spcPct val="125000"/>
              </a:lnSpc>
            </a:pPr>
            <a:r>
              <a:rPr lang="en-US" altLang="zh-CN" sz="3600" b="1">
                <a:solidFill>
                  <a:srgbClr val="A50021"/>
                </a:solidFill>
                <a:ea typeface="楷体_GB2312" pitchFamily="49" charset="-122"/>
              </a:rPr>
              <a:t>   </a:t>
            </a:r>
            <a:r>
              <a:rPr lang="zh-CN" altLang="en-US" sz="3600" b="1">
                <a:solidFill>
                  <a:srgbClr val="A50021"/>
                </a:solidFill>
                <a:ea typeface="楷体_GB2312" pitchFamily="49" charset="-122"/>
              </a:rPr>
              <a:t>哈希表的平均查找长度是 </a:t>
            </a:r>
            <a:r>
              <a:rPr lang="zh-CN" altLang="en-US" sz="3600" b="1">
                <a:solidFill>
                  <a:srgbClr val="FF0000"/>
                </a:solidFill>
                <a:ea typeface="楷体_GB2312" pitchFamily="49" charset="-122"/>
                <a:sym typeface="Symbol" pitchFamily="18" charset="2"/>
              </a:rPr>
              <a:t></a:t>
            </a:r>
            <a:r>
              <a:rPr lang="zh-CN" altLang="en-US" sz="3600" b="1">
                <a:solidFill>
                  <a:srgbClr val="A50021"/>
                </a:solidFill>
                <a:ea typeface="楷体_GB2312" pitchFamily="49" charset="-122"/>
              </a:rPr>
              <a:t> 的函数，而不是 </a:t>
            </a:r>
            <a:r>
              <a:rPr lang="en-US" altLang="zh-CN" sz="3600" b="1" i="1">
                <a:solidFill>
                  <a:srgbClr val="FF0000"/>
                </a:solidFill>
                <a:ea typeface="楷体_GB2312" pitchFamily="49" charset="-122"/>
              </a:rPr>
              <a:t>n</a:t>
            </a:r>
            <a:r>
              <a:rPr lang="en-US" altLang="zh-CN" sz="3600" b="1">
                <a:solidFill>
                  <a:srgbClr val="A50021"/>
                </a:solidFill>
                <a:ea typeface="楷体_GB2312" pitchFamily="49" charset="-122"/>
              </a:rPr>
              <a:t> </a:t>
            </a:r>
            <a:r>
              <a:rPr lang="zh-CN" altLang="en-US" sz="3600" b="1">
                <a:solidFill>
                  <a:srgbClr val="A50021"/>
                </a:solidFill>
                <a:ea typeface="楷体_GB2312" pitchFamily="49" charset="-122"/>
              </a:rPr>
              <a:t>的函数。</a:t>
            </a:r>
            <a:endParaRPr lang="zh-CN" altLang="en-US" sz="3600" b="1">
              <a:ea typeface="楷体_GB2312" pitchFamily="49" charset="-122"/>
            </a:endParaRPr>
          </a:p>
        </p:txBody>
      </p:sp>
      <p:sp>
        <p:nvSpPr>
          <p:cNvPr id="195588" name="Text Box 4"/>
          <p:cNvSpPr txBox="1">
            <a:spLocks noChangeArrowheads="1"/>
          </p:cNvSpPr>
          <p:nvPr/>
        </p:nvSpPr>
        <p:spPr bwMode="auto">
          <a:xfrm>
            <a:off x="609600" y="2940050"/>
            <a:ext cx="7696200" cy="2154238"/>
          </a:xfrm>
          <a:prstGeom prst="rect">
            <a:avLst/>
          </a:prstGeom>
          <a:noFill/>
          <a:ln w="9525">
            <a:noFill/>
            <a:miter lim="800000"/>
            <a:headEnd/>
            <a:tailEnd/>
          </a:ln>
          <a:effectLst/>
        </p:spPr>
        <p:txBody>
          <a:bodyPr>
            <a:spAutoFit/>
          </a:bodyPr>
          <a:lstStyle/>
          <a:p>
            <a:pPr>
              <a:lnSpc>
                <a:spcPct val="125000"/>
              </a:lnSpc>
            </a:pPr>
            <a:r>
              <a:rPr lang="en-US" altLang="zh-CN" sz="3600" b="1">
                <a:solidFill>
                  <a:srgbClr val="A50021"/>
                </a:solidFill>
                <a:ea typeface="楷体_GB2312" pitchFamily="49" charset="-122"/>
              </a:rPr>
              <a:t>    </a:t>
            </a:r>
            <a:r>
              <a:rPr lang="zh-CN" altLang="en-US" sz="3600" b="1">
                <a:solidFill>
                  <a:srgbClr val="A50021"/>
                </a:solidFill>
                <a:ea typeface="楷体_GB2312" pitchFamily="49" charset="-122"/>
              </a:rPr>
              <a:t>这说明，用哈希表构造查找表时，可以选择一个适当的装填因子 </a:t>
            </a:r>
            <a:r>
              <a:rPr lang="zh-CN" altLang="en-US" sz="3600" b="1">
                <a:solidFill>
                  <a:srgbClr val="A50021"/>
                </a:solidFill>
                <a:ea typeface="楷体_GB2312" pitchFamily="49" charset="-122"/>
                <a:sym typeface="Symbol" pitchFamily="18" charset="2"/>
              </a:rPr>
              <a:t></a:t>
            </a:r>
            <a:r>
              <a:rPr lang="zh-CN" altLang="en-US" sz="3600" b="1">
                <a:solidFill>
                  <a:srgbClr val="A50021"/>
                </a:solidFill>
                <a:ea typeface="楷体_GB2312" pitchFamily="49" charset="-122"/>
              </a:rPr>
              <a:t> ，使得</a:t>
            </a:r>
            <a:r>
              <a:rPr lang="zh-CN" altLang="en-US" sz="3600" b="1">
                <a:solidFill>
                  <a:srgbClr val="FF0000"/>
                </a:solidFill>
                <a:ea typeface="楷体_GB2312" pitchFamily="49" charset="-122"/>
              </a:rPr>
              <a:t>平均查找长度限定在某个范围内</a:t>
            </a:r>
            <a:r>
              <a:rPr lang="zh-CN" altLang="en-US" sz="3600" b="1">
                <a:solidFill>
                  <a:srgbClr val="A50021"/>
                </a:solidFill>
                <a:ea typeface="楷体_GB2312" pitchFamily="49" charset="-122"/>
              </a:rPr>
              <a:t>。</a:t>
            </a:r>
            <a:endParaRPr lang="zh-CN" altLang="en-US" sz="3600" b="1">
              <a:ea typeface="楷体_GB2312" pitchFamily="49" charset="-122"/>
            </a:endParaRPr>
          </a:p>
        </p:txBody>
      </p:sp>
      <p:sp>
        <p:nvSpPr>
          <p:cNvPr id="195589" name="Text Box 5"/>
          <p:cNvSpPr txBox="1">
            <a:spLocks noChangeArrowheads="1"/>
          </p:cNvSpPr>
          <p:nvPr/>
        </p:nvSpPr>
        <p:spPr bwMode="auto">
          <a:xfrm>
            <a:off x="1873250" y="5226050"/>
            <a:ext cx="6718300" cy="641350"/>
          </a:xfrm>
          <a:prstGeom prst="rect">
            <a:avLst/>
          </a:prstGeom>
          <a:noFill/>
          <a:ln w="9525">
            <a:noFill/>
            <a:miter lim="800000"/>
            <a:headEnd/>
            <a:tailEnd/>
          </a:ln>
          <a:effectLst/>
        </p:spPr>
        <p:txBody>
          <a:bodyPr wrap="none">
            <a:spAutoFit/>
          </a:bodyPr>
          <a:lstStyle/>
          <a:p>
            <a:r>
              <a:rPr lang="en-US" altLang="zh-CN" sz="3600" b="1">
                <a:solidFill>
                  <a:srgbClr val="3333CC"/>
                </a:solidFill>
                <a:ea typeface="楷体_GB2312" pitchFamily="49" charset="-122"/>
              </a:rPr>
              <a:t>—— </a:t>
            </a:r>
            <a:r>
              <a:rPr lang="zh-CN" altLang="en-US" sz="3600" b="1">
                <a:solidFill>
                  <a:srgbClr val="3333CC"/>
                </a:solidFill>
                <a:ea typeface="楷体_GB2312" pitchFamily="49" charset="-122"/>
              </a:rPr>
              <a:t>这是哈希表所特有的特点。</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Effect transition="in" filter="wipe(left)">
                                      <p:cBhvr>
                                        <p:cTn id="7" dur="500"/>
                                        <p:tgtEl>
                                          <p:spTgt spid="195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5587"/>
                                        </p:tgtEl>
                                        <p:attrNameLst>
                                          <p:attrName>style.visibility</p:attrName>
                                        </p:attrNameLst>
                                      </p:cBhvr>
                                      <p:to>
                                        <p:strVal val="visible"/>
                                      </p:to>
                                    </p:set>
                                    <p:animEffect transition="in" filter="wipe(left)">
                                      <p:cBhvr>
                                        <p:cTn id="12" dur="500"/>
                                        <p:tgtEl>
                                          <p:spTgt spid="1955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5588"/>
                                        </p:tgtEl>
                                        <p:attrNameLst>
                                          <p:attrName>style.visibility</p:attrName>
                                        </p:attrNameLst>
                                      </p:cBhvr>
                                      <p:to>
                                        <p:strVal val="visible"/>
                                      </p:to>
                                    </p:set>
                                    <p:animEffect transition="in" filter="wipe(left)">
                                      <p:cBhvr>
                                        <p:cTn id="17" dur="500"/>
                                        <p:tgtEl>
                                          <p:spTgt spid="1955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5589"/>
                                        </p:tgtEl>
                                        <p:attrNameLst>
                                          <p:attrName>style.visibility</p:attrName>
                                        </p:attrNameLst>
                                      </p:cBhvr>
                                      <p:to>
                                        <p:strVal val="visible"/>
                                      </p:to>
                                    </p:set>
                                    <p:animEffect transition="in" filter="wipe(left)">
                                      <p:cBhvr>
                                        <p:cTn id="22" dur="500"/>
                                        <p:tgtEl>
                                          <p:spTgt spid="195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P spid="195587" grpId="0" autoUpdateAnimBg="0"/>
      <p:bldP spid="195588" grpId="0" autoUpdateAnimBg="0"/>
      <p:bldP spid="195589"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609600" y="1371600"/>
            <a:ext cx="8077200" cy="4702175"/>
          </a:xfrm>
          <a:prstGeom prst="rect">
            <a:avLst/>
          </a:prstGeom>
          <a:noFill/>
          <a:ln w="9525">
            <a:noFill/>
            <a:miter lim="800000"/>
            <a:headEnd/>
            <a:tailEnd/>
          </a:ln>
          <a:effectLst/>
        </p:spPr>
        <p:txBody>
          <a:bodyPr>
            <a:spAutoFit/>
          </a:bodyPr>
          <a:lstStyle/>
          <a:p>
            <a:pPr>
              <a:lnSpc>
                <a:spcPct val="140000"/>
              </a:lnSpc>
            </a:pPr>
            <a:r>
              <a:rPr lang="en-US" altLang="zh-CN" sz="3600" b="1">
                <a:ea typeface="楷体_GB2312" pitchFamily="49" charset="-122"/>
              </a:rPr>
              <a:t>    </a:t>
            </a:r>
            <a:r>
              <a:rPr lang="en-US" altLang="zh-CN" sz="3600" b="1">
                <a:solidFill>
                  <a:srgbClr val="A50021"/>
                </a:solidFill>
                <a:ea typeface="楷体_GB2312" pitchFamily="49" charset="-122"/>
              </a:rPr>
              <a:t>    </a:t>
            </a:r>
            <a:r>
              <a:rPr lang="zh-CN" altLang="en-US" sz="3600" b="1">
                <a:solidFill>
                  <a:srgbClr val="A50021"/>
                </a:solidFill>
                <a:ea typeface="楷体_GB2312" pitchFamily="49" charset="-122"/>
              </a:rPr>
              <a:t>从哈希表中删除记录时，对于非链地址法要作</a:t>
            </a:r>
            <a:r>
              <a:rPr lang="zh-CN" altLang="en-US" sz="3600" b="1">
                <a:solidFill>
                  <a:srgbClr val="FF0000"/>
                </a:solidFill>
                <a:ea typeface="楷体_GB2312" pitchFamily="49" charset="-122"/>
              </a:rPr>
              <a:t>特殊处理</a:t>
            </a:r>
            <a:r>
              <a:rPr lang="zh-CN" altLang="en-US" sz="3600" b="1">
                <a:solidFill>
                  <a:srgbClr val="A50021"/>
                </a:solidFill>
                <a:ea typeface="楷体_GB2312" pitchFamily="49" charset="-122"/>
              </a:rPr>
              <a:t>，避免删除后对其它记录查找的影响。在所删除记录的位置填入特殊的标记，并修改查找算法，查到此标记时应继续向后查找。插入时在有标记位置可以插入并去掉标记。</a:t>
            </a:r>
          </a:p>
        </p:txBody>
      </p:sp>
      <p:sp>
        <p:nvSpPr>
          <p:cNvPr id="196611" name="Text Box 3"/>
          <p:cNvSpPr txBox="1">
            <a:spLocks noChangeArrowheads="1"/>
          </p:cNvSpPr>
          <p:nvPr/>
        </p:nvSpPr>
        <p:spPr bwMode="auto">
          <a:xfrm>
            <a:off x="609600" y="685800"/>
            <a:ext cx="4286250" cy="701675"/>
          </a:xfrm>
          <a:prstGeom prst="rect">
            <a:avLst/>
          </a:prstGeom>
          <a:noFill/>
          <a:ln w="9525">
            <a:noFill/>
            <a:miter lim="800000"/>
            <a:headEnd/>
            <a:tailEnd/>
          </a:ln>
          <a:effectLst/>
        </p:spPr>
        <p:txBody>
          <a:bodyPr wrap="none">
            <a:spAutoFit/>
          </a:bodyPr>
          <a:lstStyle/>
          <a:p>
            <a:r>
              <a:rPr lang="zh-CN" altLang="en-US" sz="4000" b="1">
                <a:solidFill>
                  <a:srgbClr val="FF0000"/>
                </a:solidFill>
                <a:ea typeface="楷体_GB2312" pitchFamily="49" charset="-122"/>
              </a:rPr>
              <a:t>哈希表的删除操作</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96611"/>
                                        </p:tgtEl>
                                        <p:attrNameLst>
                                          <p:attrName>style.visibility</p:attrName>
                                        </p:attrNameLst>
                                      </p:cBhvr>
                                      <p:to>
                                        <p:strVal val="visible"/>
                                      </p:to>
                                    </p:set>
                                    <p:animEffect transition="in" filter="randombar(vertical)">
                                      <p:cBhvr>
                                        <p:cTn id="7" dur="500"/>
                                        <p:tgtEl>
                                          <p:spTgt spid="1966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6610"/>
                                        </p:tgtEl>
                                        <p:attrNameLst>
                                          <p:attrName>style.visibility</p:attrName>
                                        </p:attrNameLst>
                                      </p:cBhvr>
                                      <p:to>
                                        <p:strVal val="visible"/>
                                      </p:to>
                                    </p:set>
                                    <p:animEffect transition="in" filter="wipe(left)">
                                      <p:cBhvr>
                                        <p:cTn id="12" dur="500"/>
                                        <p:tgtEl>
                                          <p:spTgt spid="196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autoUpdateAnimBg="0"/>
      <p:bldP spid="196611"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381000" y="1155700"/>
            <a:ext cx="8229600" cy="1165225"/>
          </a:xfrm>
          <a:prstGeom prst="rect">
            <a:avLst/>
          </a:prstGeom>
          <a:noFill/>
          <a:ln w="9525">
            <a:noFill/>
            <a:miter lim="800000"/>
            <a:headEnd/>
            <a:tailEnd/>
          </a:ln>
          <a:effectLst/>
        </p:spPr>
        <p:txBody>
          <a:bodyPr>
            <a:spAutoFit/>
          </a:bodyPr>
          <a:lstStyle/>
          <a:p>
            <a:pPr>
              <a:lnSpc>
                <a:spcPct val="110000"/>
              </a:lnSpc>
            </a:pPr>
            <a:r>
              <a:rPr lang="en-US" altLang="zh-CN" sz="3200" b="1">
                <a:solidFill>
                  <a:srgbClr val="990000"/>
                </a:solidFill>
                <a:ea typeface="楷体_GB2312" pitchFamily="49" charset="-122"/>
              </a:rPr>
              <a:t>     </a:t>
            </a:r>
            <a:r>
              <a:rPr lang="en-US" altLang="zh-CN" sz="3200" b="1">
                <a:solidFill>
                  <a:srgbClr val="A50021"/>
                </a:solidFill>
                <a:ea typeface="楷体_GB2312" pitchFamily="49" charset="-122"/>
              </a:rPr>
              <a:t>1. </a:t>
            </a:r>
            <a:r>
              <a:rPr lang="zh-CN" altLang="en-US" sz="3200" b="1">
                <a:solidFill>
                  <a:srgbClr val="A50021"/>
                </a:solidFill>
                <a:ea typeface="楷体_GB2312" pitchFamily="49" charset="-122"/>
              </a:rPr>
              <a:t>顺序表、有序表和索引顺序查找（分块查找）的查找方法及其平均查找长度。</a:t>
            </a:r>
          </a:p>
        </p:txBody>
      </p:sp>
      <p:sp>
        <p:nvSpPr>
          <p:cNvPr id="198659" name="Text Box 3"/>
          <p:cNvSpPr txBox="1">
            <a:spLocks noChangeArrowheads="1"/>
          </p:cNvSpPr>
          <p:nvPr/>
        </p:nvSpPr>
        <p:spPr bwMode="auto">
          <a:xfrm>
            <a:off x="914400" y="2397125"/>
            <a:ext cx="7924800" cy="628650"/>
          </a:xfrm>
          <a:prstGeom prst="rect">
            <a:avLst/>
          </a:prstGeom>
          <a:noFill/>
          <a:ln w="9525">
            <a:noFill/>
            <a:miter lim="800000"/>
            <a:headEnd/>
            <a:tailEnd/>
          </a:ln>
          <a:effectLst/>
        </p:spPr>
        <p:txBody>
          <a:bodyPr>
            <a:spAutoFit/>
          </a:bodyPr>
          <a:lstStyle/>
          <a:p>
            <a:pPr>
              <a:lnSpc>
                <a:spcPct val="110000"/>
              </a:lnSpc>
            </a:pPr>
            <a:r>
              <a:rPr lang="en-US" altLang="zh-CN" sz="3200" b="1">
                <a:solidFill>
                  <a:srgbClr val="FF0000"/>
                </a:solidFill>
                <a:ea typeface="楷体_GB2312" pitchFamily="49" charset="-122"/>
              </a:rPr>
              <a:t>2. </a:t>
            </a:r>
            <a:r>
              <a:rPr lang="zh-CN" altLang="en-US" sz="3200" b="1">
                <a:solidFill>
                  <a:srgbClr val="FF0000"/>
                </a:solidFill>
                <a:ea typeface="楷体_GB2312" pitchFamily="49" charset="-122"/>
              </a:rPr>
              <a:t>熟练掌握二叉排序树的构造和查找方法。</a:t>
            </a:r>
            <a:endParaRPr lang="zh-CN" altLang="en-US" sz="3200" b="1">
              <a:solidFill>
                <a:srgbClr val="990000"/>
              </a:solidFill>
              <a:ea typeface="楷体_GB2312" pitchFamily="49" charset="-122"/>
            </a:endParaRPr>
          </a:p>
        </p:txBody>
      </p:sp>
      <p:sp>
        <p:nvSpPr>
          <p:cNvPr id="198661" name="Text Box 5"/>
          <p:cNvSpPr txBox="1">
            <a:spLocks noChangeArrowheads="1"/>
          </p:cNvSpPr>
          <p:nvPr/>
        </p:nvSpPr>
        <p:spPr bwMode="auto">
          <a:xfrm>
            <a:off x="381000" y="3689350"/>
            <a:ext cx="8245475" cy="1165225"/>
          </a:xfrm>
          <a:prstGeom prst="rect">
            <a:avLst/>
          </a:prstGeom>
          <a:noFill/>
          <a:ln w="9525">
            <a:noFill/>
            <a:miter lim="800000"/>
            <a:headEnd/>
            <a:tailEnd/>
          </a:ln>
          <a:effectLst/>
        </p:spPr>
        <p:txBody>
          <a:bodyPr>
            <a:spAutoFit/>
          </a:bodyPr>
          <a:lstStyle/>
          <a:p>
            <a:pPr>
              <a:lnSpc>
                <a:spcPct val="110000"/>
              </a:lnSpc>
            </a:pPr>
            <a:r>
              <a:rPr lang="en-US" altLang="zh-CN" sz="3200" b="1">
                <a:solidFill>
                  <a:srgbClr val="990000"/>
                </a:solidFill>
                <a:ea typeface="楷体_GB2312" pitchFamily="49" charset="-122"/>
              </a:rPr>
              <a:t>     </a:t>
            </a:r>
            <a:r>
              <a:rPr lang="en-US" altLang="zh-CN" sz="3200" b="1">
                <a:solidFill>
                  <a:srgbClr val="FF3300"/>
                </a:solidFill>
                <a:ea typeface="楷体_GB2312" pitchFamily="49" charset="-122"/>
              </a:rPr>
              <a:t>4. </a:t>
            </a:r>
            <a:r>
              <a:rPr lang="zh-CN" altLang="en-US" sz="3200" b="1">
                <a:solidFill>
                  <a:srgbClr val="FF3300"/>
                </a:solidFill>
                <a:ea typeface="楷体_GB2312" pitchFamily="49" charset="-122"/>
              </a:rPr>
              <a:t>熟练掌握哈希表的构造方法，深刻理解哈希表与其它结构的表的实质性的差别</a:t>
            </a:r>
            <a:r>
              <a:rPr lang="zh-CN" altLang="en-US" sz="3200" b="1">
                <a:solidFill>
                  <a:srgbClr val="990000"/>
                </a:solidFill>
                <a:ea typeface="楷体_GB2312" pitchFamily="49" charset="-122"/>
              </a:rPr>
              <a:t>。</a:t>
            </a:r>
            <a:endParaRPr lang="zh-CN" altLang="en-US" sz="3200" b="1"/>
          </a:p>
        </p:txBody>
      </p:sp>
      <p:sp>
        <p:nvSpPr>
          <p:cNvPr id="198662" name="Text Box 6"/>
          <p:cNvSpPr txBox="1">
            <a:spLocks noChangeArrowheads="1"/>
          </p:cNvSpPr>
          <p:nvPr/>
        </p:nvSpPr>
        <p:spPr bwMode="auto">
          <a:xfrm>
            <a:off x="381000" y="4930775"/>
            <a:ext cx="8321675" cy="1165225"/>
          </a:xfrm>
          <a:prstGeom prst="rect">
            <a:avLst/>
          </a:prstGeom>
          <a:noFill/>
          <a:ln w="9525">
            <a:noFill/>
            <a:miter lim="800000"/>
            <a:headEnd/>
            <a:tailEnd/>
          </a:ln>
          <a:effectLst/>
        </p:spPr>
        <p:txBody>
          <a:bodyPr>
            <a:spAutoFit/>
          </a:bodyPr>
          <a:lstStyle/>
          <a:p>
            <a:pPr>
              <a:lnSpc>
                <a:spcPct val="110000"/>
              </a:lnSpc>
            </a:pPr>
            <a:r>
              <a:rPr lang="en-US" altLang="zh-CN" sz="3200" b="1">
                <a:solidFill>
                  <a:srgbClr val="990000"/>
                </a:solidFill>
                <a:ea typeface="楷体_GB2312" pitchFamily="49" charset="-122"/>
              </a:rPr>
              <a:t>     5. </a:t>
            </a:r>
            <a:r>
              <a:rPr lang="zh-CN" altLang="en-US" sz="3200" b="1">
                <a:solidFill>
                  <a:srgbClr val="990000"/>
                </a:solidFill>
                <a:ea typeface="楷体_GB2312" pitchFamily="49" charset="-122"/>
              </a:rPr>
              <a:t>掌握按定义计算各种查找方法在等概率情况下查找成功时的平均查找长度。</a:t>
            </a:r>
            <a:endParaRPr lang="zh-CN" altLang="en-US" sz="3200" b="1"/>
          </a:p>
        </p:txBody>
      </p:sp>
      <p:sp>
        <p:nvSpPr>
          <p:cNvPr id="198663" name="Text Box 7"/>
          <p:cNvSpPr txBox="1">
            <a:spLocks noChangeArrowheads="1"/>
          </p:cNvSpPr>
          <p:nvPr/>
        </p:nvSpPr>
        <p:spPr bwMode="auto">
          <a:xfrm>
            <a:off x="609600" y="3082925"/>
            <a:ext cx="8229600" cy="628650"/>
          </a:xfrm>
          <a:prstGeom prst="rect">
            <a:avLst/>
          </a:prstGeom>
          <a:noFill/>
          <a:ln w="9525">
            <a:noFill/>
            <a:miter lim="800000"/>
            <a:headEnd/>
            <a:tailEnd/>
          </a:ln>
          <a:effectLst/>
        </p:spPr>
        <p:txBody>
          <a:bodyPr>
            <a:spAutoFit/>
          </a:bodyPr>
          <a:lstStyle/>
          <a:p>
            <a:pPr>
              <a:lnSpc>
                <a:spcPct val="110000"/>
              </a:lnSpc>
            </a:pPr>
            <a:r>
              <a:rPr lang="en-US" altLang="zh-CN" sz="3200" b="1">
                <a:solidFill>
                  <a:srgbClr val="A50021"/>
                </a:solidFill>
                <a:ea typeface="楷体_GB2312" pitchFamily="49" charset="-122"/>
              </a:rPr>
              <a:t>* 3. </a:t>
            </a:r>
            <a:r>
              <a:rPr lang="zh-CN" altLang="en-US" sz="3200" b="1">
                <a:solidFill>
                  <a:srgbClr val="A50021"/>
                </a:solidFill>
                <a:ea typeface="楷体_GB2312" pitchFamily="49" charset="-122"/>
              </a:rPr>
              <a:t>理解平衡二叉树含义和失衡时调整方法。</a:t>
            </a:r>
          </a:p>
        </p:txBody>
      </p:sp>
      <p:sp>
        <p:nvSpPr>
          <p:cNvPr id="198665" name="Rectangle 9"/>
          <p:cNvSpPr>
            <a:spLocks noGrp="1" noChangeArrowheads="1"/>
          </p:cNvSpPr>
          <p:nvPr>
            <p:ph type="title" idx="4294967295"/>
          </p:nvPr>
        </p:nvSpPr>
        <p:spPr>
          <a:xfrm>
            <a:off x="609600" y="339725"/>
            <a:ext cx="7772400" cy="838200"/>
          </a:xfrm>
        </p:spPr>
        <p:txBody>
          <a:bodyPr/>
          <a:lstStyle/>
          <a:p>
            <a:r>
              <a:rPr lang="en-US" altLang="zh-CN">
                <a:solidFill>
                  <a:srgbClr val="3333CC"/>
                </a:solidFill>
              </a:rPr>
              <a:t>8.5  </a:t>
            </a:r>
            <a:r>
              <a:rPr lang="zh-CN" altLang="en-US">
                <a:solidFill>
                  <a:srgbClr val="3333CC"/>
                </a:solidFill>
              </a:rPr>
              <a:t>总结与提高</a:t>
            </a:r>
            <a:endParaRPr lang="zh-CN" altLang="en-US" sz="3200">
              <a:solidFill>
                <a:srgbClr val="A50021"/>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 calcmode="lin" valueType="num">
                                      <p:cBhvr additive="base">
                                        <p:cTn id="7" dur="500" fill="hold"/>
                                        <p:tgtEl>
                                          <p:spTgt spid="198658"/>
                                        </p:tgtEl>
                                        <p:attrNameLst>
                                          <p:attrName>ppt_x</p:attrName>
                                        </p:attrNameLst>
                                      </p:cBhvr>
                                      <p:tavLst>
                                        <p:tav tm="0">
                                          <p:val>
                                            <p:strVal val="0-#ppt_w/2"/>
                                          </p:val>
                                        </p:tav>
                                        <p:tav tm="100000">
                                          <p:val>
                                            <p:strVal val="#ppt_x"/>
                                          </p:val>
                                        </p:tav>
                                      </p:tavLst>
                                    </p:anim>
                                    <p:anim calcmode="lin" valueType="num">
                                      <p:cBhvr additive="base">
                                        <p:cTn id="8" dur="500" fill="hold"/>
                                        <p:tgtEl>
                                          <p:spTgt spid="1986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59"/>
                                        </p:tgtEl>
                                        <p:attrNameLst>
                                          <p:attrName>style.visibility</p:attrName>
                                        </p:attrNameLst>
                                      </p:cBhvr>
                                      <p:to>
                                        <p:strVal val="visible"/>
                                      </p:to>
                                    </p:set>
                                    <p:anim calcmode="lin" valueType="num">
                                      <p:cBhvr additive="base">
                                        <p:cTn id="13" dur="500" fill="hold"/>
                                        <p:tgtEl>
                                          <p:spTgt spid="198659"/>
                                        </p:tgtEl>
                                        <p:attrNameLst>
                                          <p:attrName>ppt_x</p:attrName>
                                        </p:attrNameLst>
                                      </p:cBhvr>
                                      <p:tavLst>
                                        <p:tav tm="0">
                                          <p:val>
                                            <p:strVal val="0-#ppt_w/2"/>
                                          </p:val>
                                        </p:tav>
                                        <p:tav tm="100000">
                                          <p:val>
                                            <p:strVal val="#ppt_x"/>
                                          </p:val>
                                        </p:tav>
                                      </p:tavLst>
                                    </p:anim>
                                    <p:anim calcmode="lin" valueType="num">
                                      <p:cBhvr additive="base">
                                        <p:cTn id="14" dur="500" fill="hold"/>
                                        <p:tgtEl>
                                          <p:spTgt spid="19865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8663"/>
                                        </p:tgtEl>
                                        <p:attrNameLst>
                                          <p:attrName>style.visibility</p:attrName>
                                        </p:attrNameLst>
                                      </p:cBhvr>
                                      <p:to>
                                        <p:strVal val="visible"/>
                                      </p:to>
                                    </p:set>
                                    <p:anim calcmode="lin" valueType="num">
                                      <p:cBhvr additive="base">
                                        <p:cTn id="19" dur="500" fill="hold"/>
                                        <p:tgtEl>
                                          <p:spTgt spid="198663"/>
                                        </p:tgtEl>
                                        <p:attrNameLst>
                                          <p:attrName>ppt_x</p:attrName>
                                        </p:attrNameLst>
                                      </p:cBhvr>
                                      <p:tavLst>
                                        <p:tav tm="0">
                                          <p:val>
                                            <p:strVal val="0-#ppt_w/2"/>
                                          </p:val>
                                        </p:tav>
                                        <p:tav tm="100000">
                                          <p:val>
                                            <p:strVal val="#ppt_x"/>
                                          </p:val>
                                        </p:tav>
                                      </p:tavLst>
                                    </p:anim>
                                    <p:anim calcmode="lin" valueType="num">
                                      <p:cBhvr additive="base">
                                        <p:cTn id="20" dur="500" fill="hold"/>
                                        <p:tgtEl>
                                          <p:spTgt spid="19866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8661"/>
                                        </p:tgtEl>
                                        <p:attrNameLst>
                                          <p:attrName>style.visibility</p:attrName>
                                        </p:attrNameLst>
                                      </p:cBhvr>
                                      <p:to>
                                        <p:strVal val="visible"/>
                                      </p:to>
                                    </p:set>
                                    <p:anim calcmode="lin" valueType="num">
                                      <p:cBhvr additive="base">
                                        <p:cTn id="25" dur="500" fill="hold"/>
                                        <p:tgtEl>
                                          <p:spTgt spid="198661"/>
                                        </p:tgtEl>
                                        <p:attrNameLst>
                                          <p:attrName>ppt_x</p:attrName>
                                        </p:attrNameLst>
                                      </p:cBhvr>
                                      <p:tavLst>
                                        <p:tav tm="0">
                                          <p:val>
                                            <p:strVal val="0-#ppt_w/2"/>
                                          </p:val>
                                        </p:tav>
                                        <p:tav tm="100000">
                                          <p:val>
                                            <p:strVal val="#ppt_x"/>
                                          </p:val>
                                        </p:tav>
                                      </p:tavLst>
                                    </p:anim>
                                    <p:anim calcmode="lin" valueType="num">
                                      <p:cBhvr additive="base">
                                        <p:cTn id="26" dur="500" fill="hold"/>
                                        <p:tgtEl>
                                          <p:spTgt spid="19866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8662"/>
                                        </p:tgtEl>
                                        <p:attrNameLst>
                                          <p:attrName>style.visibility</p:attrName>
                                        </p:attrNameLst>
                                      </p:cBhvr>
                                      <p:to>
                                        <p:strVal val="visible"/>
                                      </p:to>
                                    </p:set>
                                    <p:anim calcmode="lin" valueType="num">
                                      <p:cBhvr additive="base">
                                        <p:cTn id="31" dur="500" fill="hold"/>
                                        <p:tgtEl>
                                          <p:spTgt spid="198662"/>
                                        </p:tgtEl>
                                        <p:attrNameLst>
                                          <p:attrName>ppt_x</p:attrName>
                                        </p:attrNameLst>
                                      </p:cBhvr>
                                      <p:tavLst>
                                        <p:tav tm="0">
                                          <p:val>
                                            <p:strVal val="0-#ppt_w/2"/>
                                          </p:val>
                                        </p:tav>
                                        <p:tav tm="100000">
                                          <p:val>
                                            <p:strVal val="#ppt_x"/>
                                          </p:val>
                                        </p:tav>
                                      </p:tavLst>
                                    </p:anim>
                                    <p:anim calcmode="lin" valueType="num">
                                      <p:cBhvr additive="base">
                                        <p:cTn id="32" dur="500" fill="hold"/>
                                        <p:tgtEl>
                                          <p:spTgt spid="1986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utoUpdateAnimBg="0"/>
      <p:bldP spid="198659" grpId="0" autoUpdateAnimBg="0"/>
      <p:bldP spid="198661" grpId="0" autoUpdateAnimBg="0"/>
      <p:bldP spid="198662" grpId="0" autoUpdateAnimBg="0"/>
      <p:bldP spid="198663" grpId="0" autoUpdateAnimBg="0"/>
    </p:bldLst>
  </p:timing>
</p:sld>
</file>

<file path=ppt/theme/theme1.xml><?xml version="1.0" encoding="utf-8"?>
<a:theme xmlns:a="http://schemas.openxmlformats.org/drawingml/2006/main" name="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Nature">
      <a:majorFont>
        <a:latin typeface="Times New Roman"/>
        <a:ea typeface="楷体_GB2312"/>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3766</TotalTime>
  <Words>8146</Words>
  <Application>Microsoft Office PowerPoint</Application>
  <PresentationFormat>全屏显示(4:3)</PresentationFormat>
  <Paragraphs>1368</Paragraphs>
  <Slides>95</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95</vt:i4>
      </vt:variant>
    </vt:vector>
  </HeadingPairs>
  <TitlesOfParts>
    <vt:vector size="98" baseType="lpstr">
      <vt:lpstr>Nature</vt:lpstr>
      <vt:lpstr>公式</vt:lpstr>
      <vt:lpstr>文档</vt:lpstr>
      <vt:lpstr>第八章    查找</vt:lpstr>
      <vt:lpstr>8.1  查找的基本概念</vt:lpstr>
      <vt:lpstr>3、查找</vt:lpstr>
      <vt:lpstr>4、查找表的分类</vt:lpstr>
      <vt:lpstr>5、平均查找长度</vt:lpstr>
      <vt:lpstr>6、查找的基本方法：</vt:lpstr>
      <vt:lpstr>8.2 基于线性表的查找法</vt:lpstr>
      <vt:lpstr>1、顺序结构数据类型定义：</vt:lpstr>
      <vt:lpstr>顺序查找过程示例：</vt:lpstr>
      <vt:lpstr>2、顺序查找算法</vt:lpstr>
      <vt:lpstr>例：</vt:lpstr>
      <vt:lpstr>3、顺序查找的时间复杂度分析</vt:lpstr>
      <vt:lpstr>二、折半查找法（二分法查找法）</vt:lpstr>
      <vt:lpstr>例如:</vt:lpstr>
      <vt:lpstr>2、折半查找算法</vt:lpstr>
      <vt:lpstr>3、折半查找时间复杂度分析</vt:lpstr>
      <vt:lpstr>PowerPoint 演示文稿</vt:lpstr>
      <vt:lpstr>三、分块查找法(索引顺序表查找)</vt:lpstr>
      <vt:lpstr>例：</vt:lpstr>
      <vt:lpstr>分块查找过程</vt:lpstr>
      <vt:lpstr>分块查找时间复杂度分析</vt:lpstr>
      <vt:lpstr>8.3 基于树的查找法</vt:lpstr>
      <vt:lpstr>8. 3. 1 二叉排序树（二叉查找树）</vt:lpstr>
      <vt:lpstr>一、定义：</vt:lpstr>
      <vt:lpstr>例如:</vt:lpstr>
      <vt:lpstr>二叉排序树的存储结构</vt:lpstr>
      <vt:lpstr>二、查找</vt:lpstr>
      <vt:lpstr>例如:</vt:lpstr>
      <vt:lpstr>PowerPoint 演示文稿</vt:lpstr>
      <vt:lpstr>二叉排序树查找的递归算法</vt:lpstr>
      <vt:lpstr>二叉排序树查找的非递归算法</vt:lpstr>
      <vt:lpstr>三、插入</vt:lpstr>
      <vt:lpstr>二叉排序树插入算法</vt:lpstr>
      <vt:lpstr>二叉排序树的生成算法</vt:lpstr>
      <vt:lpstr>例如：</vt:lpstr>
      <vt:lpstr>PowerPoint 演示文稿</vt:lpstr>
      <vt:lpstr>四、删除</vt:lpstr>
      <vt:lpstr>（1）被删除的结点是叶子结点</vt:lpstr>
      <vt:lpstr>（2）被删除结点只有左子树或只有右子树</vt:lpstr>
      <vt:lpstr>（3）被删除的结点既有左子树也有右子树</vt:lpstr>
      <vt:lpstr>方法二：</vt:lpstr>
      <vt:lpstr>例：方法二</vt:lpstr>
      <vt:lpstr>二叉排序树删除算法</vt:lpstr>
      <vt:lpstr>PowerPoint 演示文稿</vt:lpstr>
      <vt:lpstr>五、二叉排序树的查找性能</vt:lpstr>
      <vt:lpstr>PowerPoint 演示文稿</vt:lpstr>
      <vt:lpstr>8.3.2 平衡二叉排序树</vt:lpstr>
      <vt:lpstr>例如：</vt:lpstr>
      <vt:lpstr>例如:</vt:lpstr>
      <vt:lpstr>2、平衡二叉排序树的构造</vt:lpstr>
      <vt:lpstr>PowerPoint 演示文稿</vt:lpstr>
      <vt:lpstr>例：</vt:lpstr>
      <vt:lpstr>例：</vt:lpstr>
      <vt:lpstr>PowerPoint 演示文稿</vt:lpstr>
      <vt:lpstr>(2)RR型旋转:</vt:lpstr>
      <vt:lpstr>(3)LR型旋转:</vt:lpstr>
      <vt:lpstr>(4)RL型旋转:</vt:lpstr>
      <vt:lpstr>PowerPoint 演示文稿</vt:lpstr>
      <vt:lpstr>PowerPoint 演示文稿</vt:lpstr>
      <vt:lpstr>PowerPoint 演示文稿</vt:lpstr>
      <vt:lpstr>PowerPoint 演示文稿</vt:lpstr>
      <vt:lpstr>PowerPoint 演示文稿</vt:lpstr>
      <vt:lpstr>PowerPoint 演示文稿</vt:lpstr>
      <vt:lpstr>8.4  计算式查找---哈希法</vt:lpstr>
      <vt:lpstr>8.4.1  哈希表的定义</vt:lpstr>
      <vt:lpstr>PowerPoint 演示文稿</vt:lpstr>
      <vt:lpstr>上述几例的特点为：</vt:lpstr>
      <vt:lpstr>PowerPoint 演示文稿</vt:lpstr>
      <vt:lpstr>PowerPoint 演示文稿</vt:lpstr>
      <vt:lpstr>哈希表的定义：</vt:lpstr>
      <vt:lpstr>二、构造哈希函数的方法</vt:lpstr>
      <vt:lpstr>1. 直接定址法</vt:lpstr>
      <vt:lpstr>PowerPoint 演示文稿</vt:lpstr>
      <vt:lpstr>2. 数字分析法</vt:lpstr>
      <vt:lpstr>PowerPoint 演示文稿</vt:lpstr>
      <vt:lpstr>3. 平方取中法</vt:lpstr>
      <vt:lpstr>4. 分段叠加法</vt:lpstr>
      <vt:lpstr>5. 除留余数法</vt:lpstr>
      <vt:lpstr>6.随机数法</vt:lpstr>
      <vt:lpstr>PowerPoint 演示文稿</vt:lpstr>
      <vt:lpstr>三、处理冲突的方法</vt:lpstr>
      <vt:lpstr>1. 开放定址法</vt:lpstr>
      <vt:lpstr>探测增量序列 di  的三种取法：</vt:lpstr>
      <vt:lpstr>PowerPoint 演示文稿</vt:lpstr>
      <vt:lpstr>PowerPoint 演示文稿</vt:lpstr>
      <vt:lpstr>PowerPoint 演示文稿</vt:lpstr>
      <vt:lpstr>2. 链地址法：</vt:lpstr>
      <vt:lpstr>3. 建立公共溢出区</vt:lpstr>
      <vt:lpstr>四、哈希表的查找</vt:lpstr>
      <vt:lpstr>PowerPoint 演示文稿</vt:lpstr>
      <vt:lpstr>五、哈希法性能分析</vt:lpstr>
      <vt:lpstr>PowerPoint 演示文稿</vt:lpstr>
      <vt:lpstr>PowerPoint 演示文稿</vt:lpstr>
      <vt:lpstr>PowerPoint 演示文稿</vt:lpstr>
      <vt:lpstr>8.5  总结与提高</vt:lpstr>
    </vt:vector>
  </TitlesOfParts>
  <Company>nwu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lcl</dc:creator>
  <cp:lastModifiedBy>宋杨</cp:lastModifiedBy>
  <cp:revision>167</cp:revision>
  <dcterms:created xsi:type="dcterms:W3CDTF">2002-05-30T00:38:09Z</dcterms:created>
  <dcterms:modified xsi:type="dcterms:W3CDTF">2017-12-18T11:53:02Z</dcterms:modified>
</cp:coreProperties>
</file>