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handoutMasterIdLst>
    <p:handoutMasterId r:id="rId100"/>
  </p:handoutMasterIdLst>
  <p:sldIdLst>
    <p:sldId id="256" r:id="rId2"/>
    <p:sldId id="310" r:id="rId3"/>
    <p:sldId id="311" r:id="rId4"/>
    <p:sldId id="312" r:id="rId5"/>
    <p:sldId id="313" r:id="rId6"/>
    <p:sldId id="314" r:id="rId7"/>
    <p:sldId id="315" r:id="rId8"/>
    <p:sldId id="30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5" r:id="rId25"/>
    <p:sldId id="422" r:id="rId26"/>
    <p:sldId id="316" r:id="rId27"/>
    <p:sldId id="337" r:id="rId28"/>
    <p:sldId id="351" r:id="rId29"/>
    <p:sldId id="352" r:id="rId30"/>
    <p:sldId id="339" r:id="rId31"/>
    <p:sldId id="340" r:id="rId32"/>
    <p:sldId id="341" r:id="rId33"/>
    <p:sldId id="342" r:id="rId34"/>
    <p:sldId id="343" r:id="rId35"/>
    <p:sldId id="344" r:id="rId36"/>
    <p:sldId id="353" r:id="rId37"/>
    <p:sldId id="346" r:id="rId38"/>
    <p:sldId id="347" r:id="rId39"/>
    <p:sldId id="348" r:id="rId40"/>
    <p:sldId id="349" r:id="rId41"/>
    <p:sldId id="350" r:id="rId42"/>
    <p:sldId id="307" r:id="rId43"/>
    <p:sldId id="309" r:id="rId44"/>
    <p:sldId id="354" r:id="rId45"/>
    <p:sldId id="355" r:id="rId46"/>
    <p:sldId id="356" r:id="rId47"/>
    <p:sldId id="357" r:id="rId48"/>
    <p:sldId id="358" r:id="rId49"/>
    <p:sldId id="359" r:id="rId50"/>
    <p:sldId id="360" r:id="rId51"/>
    <p:sldId id="363" r:id="rId52"/>
    <p:sldId id="364" r:id="rId53"/>
    <p:sldId id="365" r:id="rId54"/>
    <p:sldId id="366" r:id="rId55"/>
    <p:sldId id="367" r:id="rId56"/>
    <p:sldId id="361" r:id="rId57"/>
    <p:sldId id="362" r:id="rId58"/>
    <p:sldId id="368" r:id="rId59"/>
    <p:sldId id="369" r:id="rId60"/>
    <p:sldId id="370" r:id="rId61"/>
    <p:sldId id="371" r:id="rId62"/>
    <p:sldId id="377" r:id="rId63"/>
    <p:sldId id="372" r:id="rId64"/>
    <p:sldId id="373" r:id="rId65"/>
    <p:sldId id="374" r:id="rId66"/>
    <p:sldId id="375" r:id="rId67"/>
    <p:sldId id="376" r:id="rId68"/>
    <p:sldId id="379" r:id="rId69"/>
    <p:sldId id="411" r:id="rId70"/>
    <p:sldId id="412" r:id="rId71"/>
    <p:sldId id="381" r:id="rId72"/>
    <p:sldId id="382" r:id="rId73"/>
    <p:sldId id="383" r:id="rId74"/>
    <p:sldId id="413" r:id="rId75"/>
    <p:sldId id="385" r:id="rId76"/>
    <p:sldId id="386" r:id="rId77"/>
    <p:sldId id="387" r:id="rId78"/>
    <p:sldId id="388" r:id="rId79"/>
    <p:sldId id="389" r:id="rId80"/>
    <p:sldId id="414" r:id="rId81"/>
    <p:sldId id="415" r:id="rId82"/>
    <p:sldId id="300" r:id="rId83"/>
    <p:sldId id="416" r:id="rId84"/>
    <p:sldId id="391" r:id="rId85"/>
    <p:sldId id="392" r:id="rId86"/>
    <p:sldId id="394" r:id="rId87"/>
    <p:sldId id="417" r:id="rId88"/>
    <p:sldId id="395" r:id="rId89"/>
    <p:sldId id="396" r:id="rId90"/>
    <p:sldId id="397" r:id="rId91"/>
    <p:sldId id="408" r:id="rId92"/>
    <p:sldId id="409" r:id="rId93"/>
    <p:sldId id="410" r:id="rId94"/>
    <p:sldId id="418" r:id="rId95"/>
    <p:sldId id="420" r:id="rId96"/>
    <p:sldId id="421" r:id="rId97"/>
    <p:sldId id="419" r:id="rId9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D820B5"/>
    <a:srgbClr val="CC0066"/>
    <a:srgbClr val="006600"/>
    <a:srgbClr val="0C00A4"/>
    <a:srgbClr val="A40004"/>
    <a:srgbClr val="9966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910" autoAdjust="0"/>
  </p:normalViewPr>
  <p:slideViewPr>
    <p:cSldViewPr>
      <p:cViewPr varScale="1">
        <p:scale>
          <a:sx n="70" d="100"/>
          <a:sy n="70" d="100"/>
        </p:scale>
        <p:origin x="-144"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40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40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40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082B132-910E-4F56-80C5-79CAC27BDB87}"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6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6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6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6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6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EA3BC3-4C0A-42DB-BFAF-926F8A05D05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F1D95-244D-43FE-BBD6-9F215CC18942}" type="slidenum">
              <a:rPr lang="en-US" altLang="zh-CN"/>
              <a:pPr/>
              <a:t>1</a:t>
            </a:fld>
            <a:endParaRPr lang="en-US" altLang="zh-C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A9444-BD78-42B4-9E75-96BC2E19F116}" type="slidenum">
              <a:rPr lang="en-US" altLang="zh-CN"/>
              <a:pPr/>
              <a:t>10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3E944-DA5B-4629-8D57-8384DCF177E8}" type="slidenum">
              <a:rPr lang="en-US" altLang="zh-CN"/>
              <a:pPr/>
              <a:t>11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57734-E8FC-4549-A732-28AEBE42E93D}" type="slidenum">
              <a:rPr lang="en-US" altLang="zh-CN"/>
              <a:pPr/>
              <a:t>12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93D08-9F81-4A75-AC8A-72B31F68535A}" type="slidenum">
              <a:rPr lang="en-US" altLang="zh-CN"/>
              <a:pPr/>
              <a:t>13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9AE02-5D11-4DC6-B285-28A39760B6CF}" type="slidenum">
              <a:rPr lang="en-US" altLang="zh-CN"/>
              <a:pPr/>
              <a:t>14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DBA58-C4C6-4880-9093-B7E34CFF6CEC}" type="slidenum">
              <a:rPr lang="en-US" altLang="zh-CN"/>
              <a:pPr/>
              <a:t>15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BA17D-4017-4E49-9428-BA3DD7F4D149}" type="slidenum">
              <a:rPr lang="en-US" altLang="zh-CN"/>
              <a:pPr/>
              <a:t>16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EB653-90DE-4DCB-94C4-587724CAC185}" type="slidenum">
              <a:rPr lang="en-US" altLang="zh-CN"/>
              <a:pPr/>
              <a:t>17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1B076-CB5D-405B-ABB2-2DC3A06A566F}" type="slidenum">
              <a:rPr lang="en-US" altLang="zh-CN"/>
              <a:pPr/>
              <a:t>18</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71683-7F90-4BD2-B3FB-3CA40D9901CC}" type="slidenum">
              <a:rPr lang="en-US" altLang="zh-CN"/>
              <a:pPr/>
              <a:t>19</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7B8E0A-F923-4E2C-8594-3EE0019A5617}" type="slidenum">
              <a:rPr lang="en-US" altLang="zh-CN"/>
              <a:pPr/>
              <a:t>2</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688FC-230B-4C0F-8CA2-CC02502D1203}" type="slidenum">
              <a:rPr lang="en-US" altLang="zh-CN"/>
              <a:pPr/>
              <a:t>20</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CD56D-10A0-4916-9651-BF33148E86B1}" type="slidenum">
              <a:rPr lang="en-US" altLang="zh-CN"/>
              <a:pPr/>
              <a:t>21</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28275-B73A-41E9-9046-406940A6CF8D}" type="slidenum">
              <a:rPr lang="en-US" altLang="zh-CN"/>
              <a:pPr/>
              <a:t>22</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7FDA9-BFA9-45F1-9F40-7647D6D00DDA}" type="slidenum">
              <a:rPr lang="en-US" altLang="zh-CN"/>
              <a:pPr/>
              <a:t>23</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96D4C-37C4-4E96-AED9-2D9E71E18B22}" type="slidenum">
              <a:rPr lang="en-US" altLang="zh-CN"/>
              <a:pPr/>
              <a:t>24</a:t>
            </a:fld>
            <a:endParaRPr lang="en-US" altLang="zh-CN"/>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D7DF08-089C-4E9D-9058-32CF81C619D6}" type="slidenum">
              <a:rPr lang="en-US" altLang="zh-CN"/>
              <a:pPr/>
              <a:t>26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41888-62C2-4F0D-9B2B-E93AF9A63D7D}" type="slidenum">
              <a:rPr lang="en-US" altLang="zh-CN"/>
              <a:pPr/>
              <a:t>27</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D676F-EFAA-44DF-A8AD-34E3FCA72063}" type="slidenum">
              <a:rPr lang="en-US" altLang="zh-CN"/>
              <a:pPr/>
              <a:t>28</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68026-DA8D-458F-9F70-D39527BE46A9}" type="slidenum">
              <a:rPr lang="en-US" altLang="zh-CN"/>
              <a:pPr/>
              <a:t>29</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872FA-1925-43EA-8334-39567C322781}" type="slidenum">
              <a:rPr lang="en-US" altLang="zh-CN"/>
              <a:pPr/>
              <a:t>30</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F2B96-3772-47E2-9490-143F18B97448}" type="slidenum">
              <a:rPr lang="en-US" altLang="zh-CN"/>
              <a:pPr/>
              <a:t>3</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4B78B-7676-4F2E-8048-1DB13798A233}" type="slidenum">
              <a:rPr lang="en-US" altLang="zh-CN"/>
              <a:pPr/>
              <a:t>31</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2953C-6246-4D62-9D2B-19927EE88CC9}" type="slidenum">
              <a:rPr lang="en-US" altLang="zh-CN"/>
              <a:pPr/>
              <a:t>32</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5B07E-962C-4B2B-A6DC-8332FCBD7306}" type="slidenum">
              <a:rPr lang="en-US" altLang="zh-CN"/>
              <a:pPr/>
              <a:t>33</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230A2-FA9E-45A9-9C98-BC152FED0B69}" type="slidenum">
              <a:rPr lang="en-US" altLang="zh-CN"/>
              <a:pPr/>
              <a:t>34</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22D36-E9A2-4349-B3CE-F79A4A7DBADF}" type="slidenum">
              <a:rPr lang="en-US" altLang="zh-CN"/>
              <a:pPr/>
              <a:t>35</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7C6BD-C665-4537-BCC9-9535A21CF1B8}" type="slidenum">
              <a:rPr lang="en-US" altLang="zh-CN"/>
              <a:pPr/>
              <a:t>36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B07E8-3F77-4A51-8D42-B733CAFF625C}" type="slidenum">
              <a:rPr lang="en-US" altLang="zh-CN"/>
              <a:pPr/>
              <a:t>37</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016AE-73ED-4C35-826E-49BA2D8E71C8}" type="slidenum">
              <a:rPr lang="en-US" altLang="zh-CN"/>
              <a:pPr/>
              <a:t>38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77E3F-E2A8-47AE-8C1C-0751CF6A4B3F}" type="slidenum">
              <a:rPr lang="en-US" altLang="zh-CN"/>
              <a:pPr/>
              <a:t>39</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F1EA3-27B8-46EE-9AC5-1E9E5312793A}" type="slidenum">
              <a:rPr lang="en-US" altLang="zh-CN"/>
              <a:pPr/>
              <a:t>40</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7312D-FB2E-4DC8-8297-83756B1EFC9E}" type="slidenum">
              <a:rPr lang="en-US" altLang="zh-CN"/>
              <a:pPr/>
              <a:t>4</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45195-6CD3-4F29-90B1-5C928555B73A}" type="slidenum">
              <a:rPr lang="en-US" altLang="zh-CN"/>
              <a:pPr/>
              <a:t>41</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5B477-CADB-4CC9-A9CD-D417F891C996}" type="slidenum">
              <a:rPr lang="en-US" altLang="zh-CN"/>
              <a:pPr/>
              <a:t>42</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0D7B4-4B89-494C-ABFC-1740D82B000E}" type="slidenum">
              <a:rPr lang="en-US" altLang="zh-CN"/>
              <a:pPr/>
              <a:t>43</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9A1EB-4FFA-4E5F-9539-EDB18B9A2C13}" type="slidenum">
              <a:rPr lang="en-US" altLang="zh-CN"/>
              <a:pPr/>
              <a:t>44</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8C7B71-80EA-4CAB-9330-DF7ADD58B99A}" type="slidenum">
              <a:rPr lang="en-US" altLang="zh-CN"/>
              <a:pPr/>
              <a:t>45</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66CA3-8AED-4E0A-9DDA-836DB2DEA89E}" type="slidenum">
              <a:rPr lang="en-US" altLang="zh-CN"/>
              <a:pPr/>
              <a:t>46</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8ADF9-2A8B-4549-8F23-77E3661E4250}" type="slidenum">
              <a:rPr lang="en-US" altLang="zh-CN"/>
              <a:pPr/>
              <a:t>47</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E225D-5F8B-4BF8-B626-B4FD2BD4C973}" type="slidenum">
              <a:rPr lang="en-US" altLang="zh-CN"/>
              <a:pPr/>
              <a:t>48</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315A1-0F9D-4404-AB92-4F26072794B6}" type="slidenum">
              <a:rPr lang="en-US" altLang="zh-CN"/>
              <a:pPr/>
              <a:t>49</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23EE-9CD3-4575-B0A3-38966ED47FC1}" type="slidenum">
              <a:rPr lang="en-US" altLang="zh-CN"/>
              <a:pPr/>
              <a:t>50</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3DB4BA-7533-4780-A995-B8C9AA0295DA}" type="slidenum">
              <a:rPr lang="en-US" altLang="zh-CN"/>
              <a:pPr/>
              <a:t>5</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0CF09-A42E-4741-AD18-0273BB964B62}" type="slidenum">
              <a:rPr lang="en-US" altLang="zh-CN"/>
              <a:pPr/>
              <a:t>51</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8BC76-615C-4557-B311-0DB06FFC301B}" type="slidenum">
              <a:rPr lang="en-US" altLang="zh-CN"/>
              <a:pPr/>
              <a:t>52</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720E16-74D3-454E-9D40-7B9D762005E4}" type="slidenum">
              <a:rPr lang="en-US" altLang="zh-CN"/>
              <a:pPr/>
              <a:t>53</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71937-4797-4F0A-B77C-7437C97DC7E4}" type="slidenum">
              <a:rPr lang="en-US" altLang="zh-CN"/>
              <a:pPr/>
              <a:t>54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F5011-A8F8-4DC3-B957-96D7A48F4A72}" type="slidenum">
              <a:rPr lang="en-US" altLang="zh-CN"/>
              <a:pPr/>
              <a:t>55</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B82192-E5FE-43A5-B029-433A39F0121A}" type="slidenum">
              <a:rPr lang="en-US" altLang="zh-CN"/>
              <a:pPr/>
              <a:t>56</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F7964-08A8-4EC7-8E4E-77FB70A30425}" type="slidenum">
              <a:rPr lang="en-US" altLang="zh-CN"/>
              <a:pPr/>
              <a:t>57</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2084D-4F6A-4702-9AED-EF64295E849A}" type="slidenum">
              <a:rPr lang="en-US" altLang="zh-CN"/>
              <a:pPr/>
              <a:t>58</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C4F13-5CEC-45BA-8CE1-1272F8B414A9}" type="slidenum">
              <a:rPr lang="en-US" altLang="zh-CN"/>
              <a:pPr/>
              <a:t>59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76ED4-CB18-40B0-A91B-12B2423FA996}" type="slidenum">
              <a:rPr lang="en-US" altLang="zh-CN"/>
              <a:pPr/>
              <a:t>60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5E5B8-9693-4CA0-8291-4B2C2AC33E5D}" type="slidenum">
              <a:rPr lang="en-US" altLang="zh-CN"/>
              <a:pPr/>
              <a:t>6</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95AAE-142F-4768-82C2-8230403AC69B}" type="slidenum">
              <a:rPr lang="en-US" altLang="zh-CN"/>
              <a:pPr/>
              <a:t>61</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76970-5412-4FB0-B591-388D714D466B}" type="slidenum">
              <a:rPr lang="en-US" altLang="zh-CN"/>
              <a:pPr/>
              <a:t>62</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526C1-7E70-442C-AB25-C77416F78631}" type="slidenum">
              <a:rPr lang="en-US" altLang="zh-CN"/>
              <a:pPr/>
              <a:t>63</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77915-983A-42DF-91D3-3BD1A85EF901}" type="slidenum">
              <a:rPr lang="en-US" altLang="zh-CN"/>
              <a:pPr/>
              <a:t>64</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5CCFF-6218-4AA7-B20A-276038F77736}" type="slidenum">
              <a:rPr lang="en-US" altLang="zh-CN"/>
              <a:pPr/>
              <a:t>65</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9ADEC-3F6E-4088-978C-7D318DBC96C6}" type="slidenum">
              <a:rPr lang="en-US" altLang="zh-CN"/>
              <a:pPr/>
              <a:t>66</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57C0F-948E-4F2A-ACA3-E8F20A56F73A}" type="slidenum">
              <a:rPr lang="en-US" altLang="zh-CN"/>
              <a:pPr/>
              <a:t>67</a:t>
            </a:fld>
            <a:endParaRPr lang="en-US" altLang="zh-CN"/>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B397A2-84F6-473D-A736-09C71F51A7B8}" type="slidenum">
              <a:rPr lang="en-US" altLang="zh-CN"/>
              <a:pPr/>
              <a:t>68</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9D051-EBDC-4F06-AE65-37D9A720C3AA}" type="slidenum">
              <a:rPr lang="en-US" altLang="zh-CN"/>
              <a:pPr/>
              <a:t>69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29A42-44D8-4A7C-A228-299135AB1946}" type="slidenum">
              <a:rPr lang="en-US" altLang="zh-CN"/>
              <a:pPr/>
              <a:t>70</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00575-42C1-4F79-BAA6-76642DE6D9A5}" type="slidenum">
              <a:rPr lang="en-US" altLang="zh-CN"/>
              <a:pPr/>
              <a:t>7</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940F2-8B69-4517-95FE-7D86E04CCC71}" type="slidenum">
              <a:rPr lang="en-US" altLang="zh-CN"/>
              <a:pPr/>
              <a:t>71</a:t>
            </a:fld>
            <a:endParaRPr lang="en-US" altLang="zh-CN"/>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FADE2-EA95-4B8F-8AEC-D2F93556DC3E}" type="slidenum">
              <a:rPr lang="en-US" altLang="zh-CN"/>
              <a:pPr/>
              <a:t>72</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FAE23-CC7E-4F86-A925-327C4B278E65}" type="slidenum">
              <a:rPr lang="en-US" altLang="zh-CN"/>
              <a:pPr/>
              <a:t>73</a:t>
            </a:fld>
            <a:endParaRPr lang="en-US" altLang="zh-CN"/>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4C80-C0E9-4EDE-81FD-72C8D0E8E1A1}" type="slidenum">
              <a:rPr lang="en-US" altLang="zh-CN"/>
              <a:pPr/>
              <a:t>74</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368BE-8B5A-4270-BC79-D66883B398EF}" type="slidenum">
              <a:rPr lang="en-US" altLang="zh-CN"/>
              <a:pPr/>
              <a:t>75</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87BB2-9999-4B94-809E-1826D2299758}" type="slidenum">
              <a:rPr lang="en-US" altLang="zh-CN"/>
              <a:pPr/>
              <a:t>76</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AE9D2-82B3-4A1D-B504-DEFB3F13FD47}" type="slidenum">
              <a:rPr lang="en-US" altLang="zh-CN"/>
              <a:pPr/>
              <a:t>77</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A0357-6BE5-4E20-B9E6-DE35E8CD8B57}" type="slidenum">
              <a:rPr lang="en-US" altLang="zh-CN"/>
              <a:pPr/>
              <a:t>78</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DC099-EAAC-411E-A61B-0E96AA7BB7AE}" type="slidenum">
              <a:rPr lang="en-US" altLang="zh-CN"/>
              <a:pPr/>
              <a:t>79</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376D6-79BE-4F2C-B590-8809A53A540C}" type="slidenum">
              <a:rPr lang="en-US" altLang="zh-CN"/>
              <a:pPr/>
              <a:t>80</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92050B-1723-4287-AE4B-64A670617A1C}" type="slidenum">
              <a:rPr lang="en-US" altLang="zh-CN"/>
              <a:pPr/>
              <a:t>8</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C11FA-ADE5-497A-B954-7359F50DAAEF}" type="slidenum">
              <a:rPr lang="en-US" altLang="zh-CN"/>
              <a:pPr/>
              <a:t>81</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90D7E-9F6D-44BC-AFE6-CF550E3A27B1}"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943EF-B012-4B0E-8D0F-C0A9209BBE4D}" type="slidenum">
              <a:rPr lang="en-US" altLang="zh-CN"/>
              <a:pPr/>
              <a:t>83</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70578-A7B5-4C91-AE8E-43503D32F041}" type="slidenum">
              <a:rPr lang="en-US" altLang="zh-CN"/>
              <a:pPr/>
              <a:t>84</a:t>
            </a:fld>
            <a:endParaRPr lang="en-US"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6CC65-F00B-4544-B345-32F690C713E0}" type="slidenum">
              <a:rPr lang="en-US" altLang="zh-CN"/>
              <a:pPr/>
              <a:t>85</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99638-0D03-46D2-A807-17EC87EA2BC0}" type="slidenum">
              <a:rPr lang="en-US" altLang="zh-CN"/>
              <a:pPr/>
              <a:t>86</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6F37B-8FDC-4C7E-8EA8-EE71C12E0EA5}" type="slidenum">
              <a:rPr lang="en-US" altLang="zh-CN"/>
              <a:pPr/>
              <a:t>87</a:t>
            </a:fld>
            <a:endParaRPr lang="en-US" altLang="zh-CN"/>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257DD-BCF0-48B9-9A94-E170FC5D9C64}" type="slidenum">
              <a:rPr lang="en-US" altLang="zh-CN"/>
              <a:pPr/>
              <a:t>88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613805-CECC-40B9-96D5-912228F398A6}" type="slidenum">
              <a:rPr lang="en-US" altLang="zh-CN"/>
              <a:pPr/>
              <a:t>89</a:t>
            </a:fld>
            <a:endParaRPr lang="en-US" altLang="zh-CN"/>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3C785-4636-4062-9C2B-2339277873EA}" type="slidenum">
              <a:rPr lang="en-US" altLang="zh-CN"/>
              <a:pPr/>
              <a:t>90</a:t>
            </a:fld>
            <a:endParaRPr lang="en-US" altLang="zh-CN"/>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6B04B-7239-4A40-8E20-34CA742FC7F4}" type="slidenum">
              <a:rPr lang="en-US" altLang="zh-CN"/>
              <a:pPr/>
              <a:t>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BCE6D-2232-4862-87DB-B9341CD1FD36}" type="slidenum">
              <a:rPr lang="en-US" altLang="zh-CN"/>
              <a:pPr/>
              <a:t>91</a:t>
            </a:fld>
            <a:endParaRPr lang="en-US" altLang="zh-CN"/>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F1606-A2F2-4A6E-8122-84B669F9069A}" type="slidenum">
              <a:rPr lang="en-US" altLang="zh-CN"/>
              <a:pPr/>
              <a:t>92</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8C050-BA92-4E06-9B1E-B8AEE6D391D6}" type="slidenum">
              <a:rPr lang="en-US" altLang="zh-CN"/>
              <a:pPr/>
              <a:t>93</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4F48E-C530-4129-A9E5-5F2832366433}" type="slidenum">
              <a:rPr lang="en-US" altLang="zh-CN"/>
              <a:pPr/>
              <a:t>94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64CBD-406C-4399-902B-9957BFFAAD0E}" type="slidenum">
              <a:rPr lang="en-US" altLang="zh-CN"/>
              <a:pPr/>
              <a:t>95</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B85E8-5B58-4D9D-9181-7681CB6B6295}" type="slidenum">
              <a:rPr lang="en-US" altLang="zh-CN"/>
              <a:pPr/>
              <a:t>96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4F3A2-5FC0-4112-9189-DC61B72246D8}" type="slidenum">
              <a:rPr lang="en-US" altLang="zh-CN"/>
              <a:pPr/>
              <a:t>97</a:t>
            </a:fld>
            <a:endParaRPr lang="en-US" altLang="zh-CN"/>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p>
        </p:txBody>
      </p:sp>
      <p:pic>
        <p:nvPicPr>
          <p:cNvPr id="4099" name="Picture 3" descr="ANABNR2"/>
          <p:cNvPicPr>
            <a:picLocks noChangeAspect="1" noChangeArrowheads="1"/>
          </p:cNvPicPr>
          <p:nvPr/>
        </p:nvPicPr>
        <p:blipFill>
          <a:blip r:embed="rId2" cstate="print"/>
          <a:srcRect l="-900" t="-1314" r="-2" b="-36961"/>
          <a:stretch>
            <a:fillRect/>
          </a:stretch>
        </p:blipFill>
        <p:spPr bwMode="auto">
          <a:xfrm>
            <a:off x="533400" y="3200400"/>
            <a:ext cx="8458200" cy="1158875"/>
          </a:xfrm>
          <a:prstGeom prst="rect">
            <a:avLst/>
          </a:prstGeom>
          <a:noFill/>
        </p:spPr>
      </p:pic>
      <p:sp>
        <p:nvSpPr>
          <p:cNvPr id="4100"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p>
        </p:txBody>
      </p:sp>
      <p:sp>
        <p:nvSpPr>
          <p:cNvPr id="4101"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410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103" name="Rectangle 7"/>
          <p:cNvSpPr>
            <a:spLocks noGrp="1" noChangeArrowheads="1"/>
          </p:cNvSpPr>
          <p:nvPr>
            <p:ph type="dt" sz="half" idx="2"/>
          </p:nvPr>
        </p:nvSpPr>
        <p:spPr>
          <a:xfrm>
            <a:off x="685800" y="6324600"/>
            <a:ext cx="1905000" cy="457200"/>
          </a:xfrm>
        </p:spPr>
        <p:txBody>
          <a:bodyPr/>
          <a:lstStyle>
            <a:lvl1pPr>
              <a:defRPr/>
            </a:lvl1pPr>
          </a:lstStyle>
          <a:p>
            <a:endParaRPr lang="en-US" altLang="zh-CN"/>
          </a:p>
        </p:txBody>
      </p:sp>
      <p:sp>
        <p:nvSpPr>
          <p:cNvPr id="4104" name="Rectangle 8"/>
          <p:cNvSpPr>
            <a:spLocks noGrp="1" noChangeArrowheads="1"/>
          </p:cNvSpPr>
          <p:nvPr>
            <p:ph type="ftr" sz="quarter" idx="3"/>
          </p:nvPr>
        </p:nvSpPr>
        <p:spPr>
          <a:xfrm>
            <a:off x="3124200" y="6324600"/>
            <a:ext cx="2895600" cy="457200"/>
          </a:xfrm>
        </p:spPr>
        <p:txBody>
          <a:bodyPr/>
          <a:lstStyle>
            <a:lvl1pPr>
              <a:defRPr/>
            </a:lvl1pPr>
          </a:lstStyle>
          <a:p>
            <a:endParaRPr lang="en-US" altLang="zh-CN"/>
          </a:p>
        </p:txBody>
      </p:sp>
      <p:sp>
        <p:nvSpPr>
          <p:cNvPr id="4105" name="Rectangle 9"/>
          <p:cNvSpPr>
            <a:spLocks noGrp="1" noChangeArrowheads="1"/>
          </p:cNvSpPr>
          <p:nvPr>
            <p:ph type="sldNum" sz="quarter" idx="4"/>
          </p:nvPr>
        </p:nvSpPr>
        <p:spPr bwMode="auto">
          <a:xfrm>
            <a:off x="6553200" y="63246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tx2"/>
                </a:solidFill>
              </a:defRPr>
            </a:lvl1pPr>
          </a:lstStyle>
          <a:p>
            <a:fld id="{0C7595B5-30E8-4173-962B-6077F96F1C56}"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81000"/>
            <a:ext cx="20955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1341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1430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lang="zh-CN" altLang="zh-CN"/>
          </a:p>
        </p:txBody>
      </p:sp>
      <p:sp>
        <p:nvSpPr>
          <p:cNvPr id="3075" name="Rectangle 1027"/>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p>
        </p:txBody>
      </p:sp>
      <p:sp>
        <p:nvSpPr>
          <p:cNvPr id="3076" name="Rectangle 1028" descr="Stationery"/>
          <p:cNvSpPr>
            <a:spLocks noChangeArrowheads="1"/>
          </p:cNvSpPr>
          <p:nvPr/>
        </p:nvSpPr>
        <p:spPr bwMode="auto">
          <a:xfrm>
            <a:off x="457200" y="0"/>
            <a:ext cx="1219200" cy="381000"/>
          </a:xfrm>
          <a:prstGeom prst="rect">
            <a:avLst/>
          </a:prstGeom>
          <a:blipFill dpi="0" rotWithShape="0">
            <a:blip r:embed="rId13" cstate="print"/>
            <a:srcRect/>
            <a:tile tx="0" ty="0" sx="100000" sy="100000" flip="none" algn="tl"/>
          </a:blipFill>
          <a:ln w="9525">
            <a:noFill/>
            <a:miter lim="800000"/>
            <a:headEnd/>
            <a:tailEnd/>
          </a:ln>
          <a:effectLst/>
        </p:spPr>
        <p:txBody>
          <a:bodyPr wrap="none" anchor="ctr"/>
          <a:lstStyle/>
          <a:p>
            <a:pPr algn="ctr"/>
            <a:endParaRPr lang="zh-CN" altLang="zh-CN"/>
          </a:p>
        </p:txBody>
      </p:sp>
      <p:sp>
        <p:nvSpPr>
          <p:cNvPr id="3077" name="Rectangle 1029" descr="Stationery"/>
          <p:cNvSpPr>
            <a:spLocks noChangeArrowheads="1"/>
          </p:cNvSpPr>
          <p:nvPr/>
        </p:nvSpPr>
        <p:spPr bwMode="auto">
          <a:xfrm>
            <a:off x="0" y="0"/>
            <a:ext cx="457200" cy="6858000"/>
          </a:xfrm>
          <a:prstGeom prst="rect">
            <a:avLst/>
          </a:prstGeom>
          <a:blipFill dpi="0" rotWithShape="0">
            <a:blip r:embed="rId13" cstate="print"/>
            <a:srcRect/>
            <a:tile tx="0" ty="0" sx="100000" sy="100000" flip="none" algn="tl"/>
          </a:blipFill>
          <a:ln w="9525">
            <a:noFill/>
            <a:miter lim="800000"/>
            <a:headEnd/>
            <a:tailEnd/>
          </a:ln>
          <a:effectLst/>
        </p:spPr>
        <p:txBody>
          <a:bodyPr wrap="none" anchor="ctr"/>
          <a:lstStyle/>
          <a:p>
            <a:pPr algn="ctr"/>
            <a:endParaRPr lang="zh-CN" altLang="zh-CN"/>
          </a:p>
        </p:txBody>
      </p:sp>
      <p:sp>
        <p:nvSpPr>
          <p:cNvPr id="3079" name="Rectangle 1031"/>
          <p:cNvSpPr>
            <a:spLocks noGrp="1" noChangeArrowheads="1"/>
          </p:cNvSpPr>
          <p:nvPr>
            <p:ph type="dt" sz="half" idx="2"/>
          </p:nvPr>
        </p:nvSpPr>
        <p:spPr bwMode="auto">
          <a:xfrm>
            <a:off x="67818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tx2"/>
                </a:solidFill>
              </a:defRPr>
            </a:lvl1pPr>
          </a:lstStyle>
          <a:p>
            <a:endParaRPr lang="en-US" altLang="zh-CN"/>
          </a:p>
        </p:txBody>
      </p:sp>
      <p:sp>
        <p:nvSpPr>
          <p:cNvPr id="3080" name="Rectangle 1032"/>
          <p:cNvSpPr>
            <a:spLocks noGrp="1" noChangeArrowheads="1"/>
          </p:cNvSpPr>
          <p:nvPr>
            <p:ph type="ftr" sz="quarter" idx="3"/>
          </p:nvPr>
        </p:nvSpPr>
        <p:spPr bwMode="auto">
          <a:xfrm>
            <a:off x="19050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endParaRPr lang="en-US" altLang="zh-CN"/>
          </a:p>
        </p:txBody>
      </p:sp>
      <p:pic>
        <p:nvPicPr>
          <p:cNvPr id="3081" name="Picture 1033" descr="anabnr2"/>
          <p:cNvPicPr>
            <a:picLocks noChangeAspect="1" noChangeArrowheads="1"/>
          </p:cNvPicPr>
          <p:nvPr/>
        </p:nvPicPr>
        <p:blipFill>
          <a:blip r:embed="rId14" cstate="print"/>
          <a:srcRect/>
          <a:stretch>
            <a:fillRect/>
          </a:stretch>
        </p:blipFill>
        <p:spPr bwMode="auto">
          <a:xfrm>
            <a:off x="1228725" y="0"/>
            <a:ext cx="7915275" cy="533400"/>
          </a:xfrm>
          <a:prstGeom prst="rect">
            <a:avLst/>
          </a:prstGeom>
          <a:noFill/>
        </p:spPr>
      </p:pic>
      <p:sp>
        <p:nvSpPr>
          <p:cNvPr id="3082" name="Rectangle 1034"/>
          <p:cNvSpPr>
            <a:spLocks noChangeArrowheads="1"/>
          </p:cNvSpPr>
          <p:nvPr/>
        </p:nvSpPr>
        <p:spPr bwMode="auto">
          <a:xfrm>
            <a:off x="304800" y="228600"/>
            <a:ext cx="2514600" cy="30480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p>
        </p:txBody>
      </p:sp>
      <p:sp>
        <p:nvSpPr>
          <p:cNvPr id="3084" name="Rectangle 1036"/>
          <p:cNvSpPr>
            <a:spLocks noGrp="1" noChangeArrowheads="1"/>
          </p:cNvSpPr>
          <p:nvPr>
            <p:ph type="body" idx="1"/>
          </p:nvPr>
        </p:nvSpPr>
        <p:spPr bwMode="auto">
          <a:xfrm>
            <a:off x="457200" y="1143000"/>
            <a:ext cx="83820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1030"/>
          <p:cNvSpPr>
            <a:spLocks noGrp="1" noChangeArrowheads="1"/>
          </p:cNvSpPr>
          <p:nvPr>
            <p:ph type="title"/>
          </p:nvPr>
        </p:nvSpPr>
        <p:spPr bwMode="auto">
          <a:xfrm>
            <a:off x="457200" y="381000"/>
            <a:ext cx="77724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000">
          <a:solidFill>
            <a:srgbClr val="A40004"/>
          </a:solidFill>
          <a:latin typeface="+mj-lt"/>
          <a:ea typeface="+mj-ea"/>
          <a:cs typeface="+mj-cs"/>
        </a:defRPr>
      </a:lvl1pPr>
      <a:lvl2pPr algn="l" rtl="0" fontAlgn="base">
        <a:spcBef>
          <a:spcPct val="0"/>
        </a:spcBef>
        <a:spcAft>
          <a:spcPct val="0"/>
        </a:spcAft>
        <a:defRPr kumimoji="1" sz="4000">
          <a:solidFill>
            <a:srgbClr val="A40004"/>
          </a:solidFill>
          <a:latin typeface="Times New Roman" pitchFamily="18" charset="0"/>
          <a:ea typeface="楷体_GB2312" pitchFamily="49" charset="-122"/>
        </a:defRPr>
      </a:lvl2pPr>
      <a:lvl3pPr algn="l" rtl="0" fontAlgn="base">
        <a:spcBef>
          <a:spcPct val="0"/>
        </a:spcBef>
        <a:spcAft>
          <a:spcPct val="0"/>
        </a:spcAft>
        <a:defRPr kumimoji="1" sz="4000">
          <a:solidFill>
            <a:srgbClr val="A40004"/>
          </a:solidFill>
          <a:latin typeface="Times New Roman" pitchFamily="18" charset="0"/>
          <a:ea typeface="楷体_GB2312" pitchFamily="49" charset="-122"/>
        </a:defRPr>
      </a:lvl3pPr>
      <a:lvl4pPr algn="l" rtl="0" fontAlgn="base">
        <a:spcBef>
          <a:spcPct val="0"/>
        </a:spcBef>
        <a:spcAft>
          <a:spcPct val="0"/>
        </a:spcAft>
        <a:defRPr kumimoji="1" sz="4000">
          <a:solidFill>
            <a:srgbClr val="A40004"/>
          </a:solidFill>
          <a:latin typeface="Times New Roman" pitchFamily="18" charset="0"/>
          <a:ea typeface="楷体_GB2312" pitchFamily="49" charset="-122"/>
        </a:defRPr>
      </a:lvl4pPr>
      <a:lvl5pPr algn="l" rtl="0" fontAlgn="base">
        <a:spcBef>
          <a:spcPct val="0"/>
        </a:spcBef>
        <a:spcAft>
          <a:spcPct val="0"/>
        </a:spcAft>
        <a:defRPr kumimoji="1" sz="4000">
          <a:solidFill>
            <a:srgbClr val="A40004"/>
          </a:solidFill>
          <a:latin typeface="Times New Roman" pitchFamily="18" charset="0"/>
          <a:ea typeface="楷体_GB2312" pitchFamily="49" charset="-122"/>
        </a:defRPr>
      </a:lvl5pPr>
      <a:lvl6pPr marL="457200" algn="l" rtl="0" fontAlgn="base">
        <a:spcBef>
          <a:spcPct val="0"/>
        </a:spcBef>
        <a:spcAft>
          <a:spcPct val="0"/>
        </a:spcAft>
        <a:defRPr kumimoji="1" sz="4000">
          <a:solidFill>
            <a:srgbClr val="A40004"/>
          </a:solidFill>
          <a:latin typeface="Times New Roman" pitchFamily="18" charset="0"/>
          <a:ea typeface="楷体_GB2312" pitchFamily="49" charset="-122"/>
        </a:defRPr>
      </a:lvl6pPr>
      <a:lvl7pPr marL="914400" algn="l" rtl="0" fontAlgn="base">
        <a:spcBef>
          <a:spcPct val="0"/>
        </a:spcBef>
        <a:spcAft>
          <a:spcPct val="0"/>
        </a:spcAft>
        <a:defRPr kumimoji="1" sz="4000">
          <a:solidFill>
            <a:srgbClr val="A40004"/>
          </a:solidFill>
          <a:latin typeface="Times New Roman" pitchFamily="18" charset="0"/>
          <a:ea typeface="楷体_GB2312" pitchFamily="49" charset="-122"/>
        </a:defRPr>
      </a:lvl7pPr>
      <a:lvl8pPr marL="1371600" algn="l" rtl="0" fontAlgn="base">
        <a:spcBef>
          <a:spcPct val="0"/>
        </a:spcBef>
        <a:spcAft>
          <a:spcPct val="0"/>
        </a:spcAft>
        <a:defRPr kumimoji="1" sz="4000">
          <a:solidFill>
            <a:srgbClr val="A40004"/>
          </a:solidFill>
          <a:latin typeface="Times New Roman" pitchFamily="18" charset="0"/>
          <a:ea typeface="楷体_GB2312" pitchFamily="49" charset="-122"/>
        </a:defRPr>
      </a:lvl8pPr>
      <a:lvl9pPr marL="1828800" algn="l" rtl="0" fontAlgn="base">
        <a:spcBef>
          <a:spcPct val="0"/>
        </a:spcBef>
        <a:spcAft>
          <a:spcPct val="0"/>
        </a:spcAft>
        <a:defRPr kumimoji="1" sz="4000">
          <a:solidFill>
            <a:srgbClr val="A40004"/>
          </a:solidFill>
          <a:latin typeface="Times New Roman" pitchFamily="18" charset="0"/>
          <a:ea typeface="楷体_GB2312" pitchFamily="49" charset="-122"/>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fontAlgn="base">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fontAlgn="base">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slide" Target="slide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1371600" y="1066800"/>
            <a:ext cx="56007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9.1 </a:t>
            </a:r>
            <a:r>
              <a:rPr lang="zh-CN" altLang="en-US" sz="3600" b="1">
                <a:solidFill>
                  <a:srgbClr val="0C00A4"/>
                </a:solidFill>
                <a:latin typeface="楷体_GB2312" pitchFamily="49" charset="-122"/>
                <a:ea typeface="楷体_GB2312" pitchFamily="49" charset="-122"/>
              </a:rPr>
              <a:t>排序的基本概念</a:t>
            </a:r>
          </a:p>
        </p:txBody>
      </p:sp>
      <p:sp>
        <p:nvSpPr>
          <p:cNvPr id="2052" name="Text Box 4"/>
          <p:cNvSpPr txBox="1">
            <a:spLocks noChangeArrowheads="1"/>
          </p:cNvSpPr>
          <p:nvPr/>
        </p:nvSpPr>
        <p:spPr bwMode="auto">
          <a:xfrm>
            <a:off x="1371600" y="1752600"/>
            <a:ext cx="50292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9.2 </a:t>
            </a:r>
            <a:r>
              <a:rPr lang="zh-CN" altLang="en-US" sz="3600" b="1">
                <a:solidFill>
                  <a:srgbClr val="0C00A4"/>
                </a:solidFill>
                <a:latin typeface="楷体_GB2312" pitchFamily="49" charset="-122"/>
                <a:ea typeface="楷体_GB2312" pitchFamily="49" charset="-122"/>
              </a:rPr>
              <a:t>插入类排序</a:t>
            </a:r>
          </a:p>
        </p:txBody>
      </p:sp>
      <p:sp>
        <p:nvSpPr>
          <p:cNvPr id="2053" name="Text Box 5"/>
          <p:cNvSpPr txBox="1">
            <a:spLocks noChangeArrowheads="1"/>
          </p:cNvSpPr>
          <p:nvPr/>
        </p:nvSpPr>
        <p:spPr bwMode="auto">
          <a:xfrm>
            <a:off x="1371600" y="2468563"/>
            <a:ext cx="50292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9.3 </a:t>
            </a:r>
            <a:r>
              <a:rPr lang="zh-CN" altLang="en-US" sz="3600" b="1">
                <a:solidFill>
                  <a:srgbClr val="0C00A4"/>
                </a:solidFill>
                <a:latin typeface="楷体_GB2312" pitchFamily="49" charset="-122"/>
                <a:ea typeface="楷体_GB2312" pitchFamily="49" charset="-122"/>
              </a:rPr>
              <a:t>交换类排序法</a:t>
            </a:r>
          </a:p>
        </p:txBody>
      </p:sp>
      <p:sp>
        <p:nvSpPr>
          <p:cNvPr id="2054" name="Text Box 6"/>
          <p:cNvSpPr txBox="1">
            <a:spLocks noChangeArrowheads="1"/>
          </p:cNvSpPr>
          <p:nvPr/>
        </p:nvSpPr>
        <p:spPr bwMode="auto">
          <a:xfrm>
            <a:off x="1371600" y="3154363"/>
            <a:ext cx="52578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9.4 </a:t>
            </a:r>
            <a:r>
              <a:rPr lang="zh-CN" altLang="en-US" sz="3600" b="1">
                <a:solidFill>
                  <a:srgbClr val="0C00A4"/>
                </a:solidFill>
                <a:latin typeface="楷体_GB2312" pitchFamily="49" charset="-122"/>
                <a:ea typeface="楷体_GB2312" pitchFamily="49" charset="-122"/>
              </a:rPr>
              <a:t>选择类排序法</a:t>
            </a:r>
          </a:p>
        </p:txBody>
      </p:sp>
      <p:sp>
        <p:nvSpPr>
          <p:cNvPr id="2055" name="Text Box 7"/>
          <p:cNvSpPr txBox="1">
            <a:spLocks noChangeArrowheads="1"/>
          </p:cNvSpPr>
          <p:nvPr/>
        </p:nvSpPr>
        <p:spPr bwMode="auto">
          <a:xfrm>
            <a:off x="1371600" y="3840163"/>
            <a:ext cx="44577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9.5 </a:t>
            </a:r>
            <a:r>
              <a:rPr lang="zh-CN" altLang="en-US" sz="3600" b="1">
                <a:solidFill>
                  <a:srgbClr val="0C00A4"/>
                </a:solidFill>
                <a:latin typeface="楷体_GB2312" pitchFamily="49" charset="-122"/>
                <a:ea typeface="楷体_GB2312" pitchFamily="49" charset="-122"/>
              </a:rPr>
              <a:t>归并排序</a:t>
            </a:r>
          </a:p>
        </p:txBody>
      </p:sp>
      <p:sp>
        <p:nvSpPr>
          <p:cNvPr id="2057" name="Text Box 9"/>
          <p:cNvSpPr txBox="1">
            <a:spLocks noChangeArrowheads="1"/>
          </p:cNvSpPr>
          <p:nvPr/>
        </p:nvSpPr>
        <p:spPr bwMode="auto">
          <a:xfrm>
            <a:off x="1371600" y="4525963"/>
            <a:ext cx="74295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9.6 </a:t>
            </a:r>
            <a:r>
              <a:rPr lang="zh-CN" altLang="en-US" sz="3600" b="1">
                <a:solidFill>
                  <a:srgbClr val="0C00A4"/>
                </a:solidFill>
                <a:latin typeface="楷体_GB2312" pitchFamily="49" charset="-122"/>
                <a:ea typeface="楷体_GB2312" pitchFamily="49" charset="-122"/>
              </a:rPr>
              <a:t>分配类排序</a:t>
            </a:r>
          </a:p>
        </p:txBody>
      </p:sp>
      <p:sp>
        <p:nvSpPr>
          <p:cNvPr id="2058" name="Text Box 10"/>
          <p:cNvSpPr txBox="1">
            <a:spLocks noChangeArrowheads="1"/>
          </p:cNvSpPr>
          <p:nvPr/>
        </p:nvSpPr>
        <p:spPr bwMode="auto">
          <a:xfrm>
            <a:off x="1371600" y="5211763"/>
            <a:ext cx="8001000"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0C00A4"/>
                </a:solidFill>
                <a:latin typeface="楷体_GB2312" pitchFamily="49" charset="-122"/>
                <a:ea typeface="楷体_GB2312" pitchFamily="49" charset="-122"/>
              </a:rPr>
              <a:t>9.7 </a:t>
            </a:r>
            <a:r>
              <a:rPr lang="zh-CN" altLang="en-US" sz="3600" b="1">
                <a:solidFill>
                  <a:srgbClr val="0C00A4"/>
                </a:solidFill>
                <a:latin typeface="楷体_GB2312" pitchFamily="49" charset="-122"/>
                <a:ea typeface="楷体_GB2312" pitchFamily="49" charset="-122"/>
              </a:rPr>
              <a:t>各种排序方法的综合比较</a:t>
            </a:r>
          </a:p>
        </p:txBody>
      </p:sp>
      <p:sp>
        <p:nvSpPr>
          <p:cNvPr id="2060" name="Rectangle 12"/>
          <p:cNvSpPr>
            <a:spLocks noGrp="1" noChangeArrowheads="1"/>
          </p:cNvSpPr>
          <p:nvPr>
            <p:ph type="title" idx="4294967295"/>
          </p:nvPr>
        </p:nvSpPr>
        <p:spPr>
          <a:xfrm>
            <a:off x="762000" y="381000"/>
            <a:ext cx="7772400" cy="685800"/>
          </a:xfrm>
        </p:spPr>
        <p:txBody>
          <a:bodyPr/>
          <a:lstStyle/>
          <a:p>
            <a:r>
              <a:rPr lang="zh-CN" altLang="en-US" b="1">
                <a:latin typeface="楷体_GB2312" pitchFamily="49" charset="-122"/>
              </a:rPr>
              <a:t>第九章  内部排序</a:t>
            </a:r>
          </a:p>
        </p:txBody>
      </p:sp>
      <p:sp>
        <p:nvSpPr>
          <p:cNvPr id="2061" name="Rectangle 13"/>
          <p:cNvSpPr>
            <a:spLocks noChangeArrowheads="1"/>
          </p:cNvSpPr>
          <p:nvPr/>
        </p:nvSpPr>
        <p:spPr bwMode="auto">
          <a:xfrm>
            <a:off x="1143000" y="5897563"/>
            <a:ext cx="4572000" cy="641350"/>
          </a:xfrm>
          <a:prstGeom prst="rect">
            <a:avLst/>
          </a:prstGeom>
          <a:noFill/>
          <a:ln w="9525">
            <a:noFill/>
            <a:miter lim="800000"/>
            <a:headEnd/>
            <a:tailEnd/>
          </a:ln>
          <a:effectLst/>
        </p:spPr>
        <p:txBody>
          <a:bodyPr>
            <a:spAutoFit/>
          </a:bodyPr>
          <a:lstStyle/>
          <a:p>
            <a:r>
              <a:rPr lang="en-US" altLang="zh-CN" sz="3600" b="1">
                <a:solidFill>
                  <a:srgbClr val="0C00A4"/>
                </a:solidFill>
                <a:latin typeface="楷体_GB2312" pitchFamily="49" charset="-122"/>
                <a:ea typeface="楷体_GB2312" pitchFamily="49" charset="-122"/>
              </a:rPr>
              <a:t> 9.8 </a:t>
            </a:r>
            <a:r>
              <a:rPr lang="zh-CN" altLang="en-US" sz="3600" b="1">
                <a:solidFill>
                  <a:srgbClr val="0C00A4"/>
                </a:solidFill>
                <a:latin typeface="楷体_GB2312" pitchFamily="49" charset="-122"/>
                <a:ea typeface="楷体_GB2312" pitchFamily="49" charset="-122"/>
              </a:rPr>
              <a:t>总结与提高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0-#ppt_w/2"/>
                                          </p:val>
                                        </p:tav>
                                        <p:tav tm="100000">
                                          <p:val>
                                            <p:strVal val="#ppt_x"/>
                                          </p:val>
                                        </p:tav>
                                      </p:tavLst>
                                    </p:anim>
                                    <p:anim calcmode="lin" valueType="num">
                                      <p:cBhvr additive="base">
                                        <p:cTn id="8" dur="500" fill="hold"/>
                                        <p:tgtEl>
                                          <p:spTgt spid="20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53"/>
                                        </p:tgtEl>
                                        <p:attrNameLst>
                                          <p:attrName>style.visibility</p:attrName>
                                        </p:attrNameLst>
                                      </p:cBhvr>
                                      <p:to>
                                        <p:strVal val="visible"/>
                                      </p:to>
                                    </p:set>
                                    <p:anim calcmode="lin" valueType="num">
                                      <p:cBhvr additive="base">
                                        <p:cTn id="17" dur="500" fill="hold"/>
                                        <p:tgtEl>
                                          <p:spTgt spid="2053"/>
                                        </p:tgtEl>
                                        <p:attrNameLst>
                                          <p:attrName>ppt_x</p:attrName>
                                        </p:attrNameLst>
                                      </p:cBhvr>
                                      <p:tavLst>
                                        <p:tav tm="0">
                                          <p:val>
                                            <p:strVal val="0-#ppt_w/2"/>
                                          </p:val>
                                        </p:tav>
                                        <p:tav tm="100000">
                                          <p:val>
                                            <p:strVal val="#ppt_x"/>
                                          </p:val>
                                        </p:tav>
                                      </p:tavLst>
                                    </p:anim>
                                    <p:anim calcmode="lin" valueType="num">
                                      <p:cBhvr additive="base">
                                        <p:cTn id="18" dur="500" fill="hold"/>
                                        <p:tgtEl>
                                          <p:spTgt spid="205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54"/>
                                        </p:tgtEl>
                                        <p:attrNameLst>
                                          <p:attrName>style.visibility</p:attrName>
                                        </p:attrNameLst>
                                      </p:cBhvr>
                                      <p:to>
                                        <p:strVal val="visible"/>
                                      </p:to>
                                    </p:set>
                                    <p:anim calcmode="lin" valueType="num">
                                      <p:cBhvr additive="base">
                                        <p:cTn id="22" dur="500" fill="hold"/>
                                        <p:tgtEl>
                                          <p:spTgt spid="2054"/>
                                        </p:tgtEl>
                                        <p:attrNameLst>
                                          <p:attrName>ppt_x</p:attrName>
                                        </p:attrNameLst>
                                      </p:cBhvr>
                                      <p:tavLst>
                                        <p:tav tm="0">
                                          <p:val>
                                            <p:strVal val="0-#ppt_w/2"/>
                                          </p:val>
                                        </p:tav>
                                        <p:tav tm="100000">
                                          <p:val>
                                            <p:strVal val="#ppt_x"/>
                                          </p:val>
                                        </p:tav>
                                      </p:tavLst>
                                    </p:anim>
                                    <p:anim calcmode="lin" valueType="num">
                                      <p:cBhvr additive="base">
                                        <p:cTn id="23" dur="500" fill="hold"/>
                                        <p:tgtEl>
                                          <p:spTgt spid="205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55"/>
                                        </p:tgtEl>
                                        <p:attrNameLst>
                                          <p:attrName>style.visibility</p:attrName>
                                        </p:attrNameLst>
                                      </p:cBhvr>
                                      <p:to>
                                        <p:strVal val="visible"/>
                                      </p:to>
                                    </p:set>
                                    <p:anim calcmode="lin" valueType="num">
                                      <p:cBhvr additive="base">
                                        <p:cTn id="27" dur="500" fill="hold"/>
                                        <p:tgtEl>
                                          <p:spTgt spid="2055"/>
                                        </p:tgtEl>
                                        <p:attrNameLst>
                                          <p:attrName>ppt_x</p:attrName>
                                        </p:attrNameLst>
                                      </p:cBhvr>
                                      <p:tavLst>
                                        <p:tav tm="0">
                                          <p:val>
                                            <p:strVal val="0-#ppt_w/2"/>
                                          </p:val>
                                        </p:tav>
                                        <p:tav tm="100000">
                                          <p:val>
                                            <p:strVal val="#ppt_x"/>
                                          </p:val>
                                        </p:tav>
                                      </p:tavLst>
                                    </p:anim>
                                    <p:anim calcmode="lin" valueType="num">
                                      <p:cBhvr additive="base">
                                        <p:cTn id="28" dur="500" fill="hold"/>
                                        <p:tgtEl>
                                          <p:spTgt spid="205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057"/>
                                        </p:tgtEl>
                                        <p:attrNameLst>
                                          <p:attrName>style.visibility</p:attrName>
                                        </p:attrNameLst>
                                      </p:cBhvr>
                                      <p:to>
                                        <p:strVal val="visible"/>
                                      </p:to>
                                    </p:set>
                                    <p:anim calcmode="lin" valueType="num">
                                      <p:cBhvr additive="base">
                                        <p:cTn id="32" dur="500" fill="hold"/>
                                        <p:tgtEl>
                                          <p:spTgt spid="2057"/>
                                        </p:tgtEl>
                                        <p:attrNameLst>
                                          <p:attrName>ppt_x</p:attrName>
                                        </p:attrNameLst>
                                      </p:cBhvr>
                                      <p:tavLst>
                                        <p:tav tm="0">
                                          <p:val>
                                            <p:strVal val="0-#ppt_w/2"/>
                                          </p:val>
                                        </p:tav>
                                        <p:tav tm="100000">
                                          <p:val>
                                            <p:strVal val="#ppt_x"/>
                                          </p:val>
                                        </p:tav>
                                      </p:tavLst>
                                    </p:anim>
                                    <p:anim calcmode="lin" valueType="num">
                                      <p:cBhvr additive="base">
                                        <p:cTn id="33" dur="500" fill="hold"/>
                                        <p:tgtEl>
                                          <p:spTgt spid="205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058"/>
                                        </p:tgtEl>
                                        <p:attrNameLst>
                                          <p:attrName>style.visibility</p:attrName>
                                        </p:attrNameLst>
                                      </p:cBhvr>
                                      <p:to>
                                        <p:strVal val="visible"/>
                                      </p:to>
                                    </p:set>
                                    <p:anim calcmode="lin" valueType="num">
                                      <p:cBhvr additive="base">
                                        <p:cTn id="37" dur="500" fill="hold"/>
                                        <p:tgtEl>
                                          <p:spTgt spid="2058"/>
                                        </p:tgtEl>
                                        <p:attrNameLst>
                                          <p:attrName>ppt_x</p:attrName>
                                        </p:attrNameLst>
                                      </p:cBhvr>
                                      <p:tavLst>
                                        <p:tav tm="0">
                                          <p:val>
                                            <p:strVal val="0-#ppt_w/2"/>
                                          </p:val>
                                        </p:tav>
                                        <p:tav tm="100000">
                                          <p:val>
                                            <p:strVal val="#ppt_x"/>
                                          </p:val>
                                        </p:tav>
                                      </p:tavLst>
                                    </p:anim>
                                    <p:anim calcmode="lin" valueType="num">
                                      <p:cBhvr additive="base">
                                        <p:cTn id="38" dur="500" fill="hold"/>
                                        <p:tgtEl>
                                          <p:spTgt spid="2058"/>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2061"/>
                                        </p:tgtEl>
                                        <p:attrNameLst>
                                          <p:attrName>style.visibility</p:attrName>
                                        </p:attrNameLst>
                                      </p:cBhvr>
                                      <p:to>
                                        <p:strVal val="visible"/>
                                      </p:to>
                                    </p:set>
                                    <p:anim calcmode="lin" valueType="num">
                                      <p:cBhvr additive="base">
                                        <p:cTn id="42" dur="500" fill="hold"/>
                                        <p:tgtEl>
                                          <p:spTgt spid="2061"/>
                                        </p:tgtEl>
                                        <p:attrNameLst>
                                          <p:attrName>ppt_x</p:attrName>
                                        </p:attrNameLst>
                                      </p:cBhvr>
                                      <p:tavLst>
                                        <p:tav tm="0">
                                          <p:val>
                                            <p:strVal val="0-#ppt_w/2"/>
                                          </p:val>
                                        </p:tav>
                                        <p:tav tm="100000">
                                          <p:val>
                                            <p:strVal val="#ppt_x"/>
                                          </p:val>
                                        </p:tav>
                                      </p:tavLst>
                                    </p:anim>
                                    <p:anim calcmode="lin" valueType="num">
                                      <p:cBhvr additive="base">
                                        <p:cTn id="43" dur="500" fill="hold"/>
                                        <p:tgtEl>
                                          <p:spTgt spid="2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P spid="2052" grpId="0" autoUpdateAnimBg="0"/>
      <p:bldP spid="2053" grpId="0" autoUpdateAnimBg="0"/>
      <p:bldP spid="2054" grpId="0" autoUpdateAnimBg="0"/>
      <p:bldP spid="2055" grpId="0" autoUpdateAnimBg="0"/>
      <p:bldP spid="2057" grpId="0" autoUpdateAnimBg="0"/>
      <p:bldP spid="2058" grpId="0" autoUpdateAnimBg="0"/>
      <p:bldP spid="206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81000" y="457200"/>
            <a:ext cx="8383588" cy="823913"/>
          </a:xfrm>
          <a:prstGeom prst="rect">
            <a:avLst/>
          </a:prstGeom>
          <a:noFill/>
          <a:ln w="9525">
            <a:noFill/>
            <a:miter lim="800000"/>
            <a:headEnd/>
            <a:tailEnd/>
          </a:ln>
          <a:effectLst/>
        </p:spPr>
        <p:txBody>
          <a:bodyPr wrap="none">
            <a:spAutoFit/>
          </a:bodyPr>
          <a:lstStyle/>
          <a:p>
            <a:pPr>
              <a:lnSpc>
                <a:spcPct val="120000"/>
              </a:lnSpc>
            </a:pPr>
            <a:r>
              <a:rPr lang="zh-CN" altLang="en-US" sz="4000" b="1">
                <a:solidFill>
                  <a:srgbClr val="990000"/>
                </a:solidFill>
                <a:ea typeface="楷体_GB2312" pitchFamily="49" charset="-122"/>
              </a:rPr>
              <a:t>实现“一趟插入排序”可分三步进行：</a:t>
            </a:r>
            <a:endParaRPr lang="zh-CN" altLang="en-US" sz="4000">
              <a:solidFill>
                <a:srgbClr val="990000"/>
              </a:solidFill>
              <a:ea typeface="楷体_GB2312" pitchFamily="49" charset="-122"/>
            </a:endParaRPr>
          </a:p>
        </p:txBody>
      </p:sp>
      <p:sp>
        <p:nvSpPr>
          <p:cNvPr id="83971" name="Text Box 3"/>
          <p:cNvSpPr txBox="1">
            <a:spLocks noChangeArrowheads="1"/>
          </p:cNvSpPr>
          <p:nvPr/>
        </p:nvSpPr>
        <p:spPr bwMode="auto">
          <a:xfrm>
            <a:off x="609600" y="4953000"/>
            <a:ext cx="8305800" cy="1250950"/>
          </a:xfrm>
          <a:prstGeom prst="rect">
            <a:avLst/>
          </a:prstGeom>
          <a:noFill/>
          <a:ln w="9525">
            <a:noFill/>
            <a:miter lim="800000"/>
            <a:headEnd/>
            <a:tailEnd/>
          </a:ln>
          <a:effectLst/>
        </p:spPr>
        <p:txBody>
          <a:bodyPr>
            <a:spAutoFit/>
          </a:bodyPr>
          <a:lstStyle/>
          <a:p>
            <a:r>
              <a:rPr lang="en-US" altLang="zh-CN" sz="4000" b="1">
                <a:solidFill>
                  <a:srgbClr val="0000FF"/>
                </a:solidFill>
                <a:ea typeface="楷体_GB2312" pitchFamily="49" charset="-122"/>
              </a:rPr>
              <a:t>3</a:t>
            </a:r>
            <a:r>
              <a:rPr lang="zh-CN" altLang="en-US" sz="4000" b="1">
                <a:solidFill>
                  <a:srgbClr val="0000FF"/>
                </a:solidFill>
                <a:ea typeface="楷体_GB2312" pitchFamily="49" charset="-122"/>
              </a:rPr>
              <a:t>．</a:t>
            </a:r>
            <a:r>
              <a:rPr lang="zh-CN" altLang="en-US" sz="4000" b="1">
                <a:solidFill>
                  <a:srgbClr val="990000"/>
                </a:solidFill>
                <a:ea typeface="楷体_GB2312" pitchFamily="49" charset="-122"/>
              </a:rPr>
              <a:t>插入：</a:t>
            </a:r>
            <a:r>
              <a:rPr lang="zh-CN" altLang="en-US" sz="3600" b="1">
                <a:solidFill>
                  <a:srgbClr val="0000FF"/>
                </a:solidFill>
                <a:ea typeface="楷体_GB2312" pitchFamily="49" charset="-122"/>
              </a:rPr>
              <a:t>将</a:t>
            </a:r>
            <a:r>
              <a:rPr lang="en-US" altLang="zh-CN" sz="3600" b="1">
                <a:solidFill>
                  <a:srgbClr val="0000FF"/>
                </a:solidFill>
                <a:ea typeface="楷体_GB2312" pitchFamily="49" charset="-122"/>
              </a:rPr>
              <a:t>r[i] </a:t>
            </a:r>
            <a:r>
              <a:rPr lang="zh-CN" altLang="en-US" sz="3600" b="1">
                <a:solidFill>
                  <a:srgbClr val="0000FF"/>
                </a:solidFill>
                <a:ea typeface="楷体_GB2312" pitchFamily="49" charset="-122"/>
              </a:rPr>
              <a:t>插入</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复制</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到</a:t>
            </a:r>
            <a:r>
              <a:rPr lang="en-US" altLang="zh-CN" sz="3600" b="1">
                <a:solidFill>
                  <a:srgbClr val="0000FF"/>
                </a:solidFill>
                <a:ea typeface="楷体_GB2312" pitchFamily="49" charset="-122"/>
              </a:rPr>
              <a:t>r[j+1]</a:t>
            </a:r>
            <a:r>
              <a:rPr lang="zh-CN" altLang="en-US" sz="3600" b="1">
                <a:solidFill>
                  <a:srgbClr val="0000FF"/>
                </a:solidFill>
                <a:ea typeface="楷体_GB2312" pitchFamily="49" charset="-122"/>
              </a:rPr>
              <a:t>的位置上。</a:t>
            </a:r>
          </a:p>
        </p:txBody>
      </p:sp>
      <p:sp>
        <p:nvSpPr>
          <p:cNvPr id="83972" name="Rectangle 4"/>
          <p:cNvSpPr>
            <a:spLocks noChangeArrowheads="1"/>
          </p:cNvSpPr>
          <p:nvPr/>
        </p:nvSpPr>
        <p:spPr bwMode="auto">
          <a:xfrm>
            <a:off x="609600" y="3473450"/>
            <a:ext cx="8305800" cy="1250950"/>
          </a:xfrm>
          <a:prstGeom prst="rect">
            <a:avLst/>
          </a:prstGeom>
          <a:noFill/>
          <a:ln w="9525">
            <a:noFill/>
            <a:miter lim="800000"/>
            <a:headEnd/>
            <a:tailEnd/>
          </a:ln>
          <a:effectLst/>
        </p:spPr>
        <p:txBody>
          <a:bodyPr>
            <a:spAutoFit/>
          </a:bodyPr>
          <a:lstStyle/>
          <a:p>
            <a:r>
              <a:rPr lang="en-US" altLang="zh-CN" sz="4000" b="1">
                <a:solidFill>
                  <a:srgbClr val="0000FF"/>
                </a:solidFill>
                <a:ea typeface="楷体_GB2312" pitchFamily="49" charset="-122"/>
              </a:rPr>
              <a:t>2</a:t>
            </a:r>
            <a:r>
              <a:rPr lang="zh-CN" altLang="en-US" sz="4000" b="1">
                <a:solidFill>
                  <a:srgbClr val="0000FF"/>
                </a:solidFill>
                <a:ea typeface="楷体_GB2312" pitchFamily="49" charset="-122"/>
              </a:rPr>
              <a:t>．</a:t>
            </a:r>
            <a:r>
              <a:rPr lang="zh-CN" altLang="en-US" sz="4000" b="1">
                <a:solidFill>
                  <a:srgbClr val="990000"/>
                </a:solidFill>
                <a:ea typeface="楷体_GB2312" pitchFamily="49" charset="-122"/>
              </a:rPr>
              <a:t>后移：</a:t>
            </a:r>
            <a:r>
              <a:rPr lang="zh-CN" altLang="en-US" sz="3600" b="1">
                <a:solidFill>
                  <a:srgbClr val="0000FF"/>
                </a:solidFill>
                <a:ea typeface="楷体_GB2312" pitchFamily="49" charset="-122"/>
              </a:rPr>
              <a:t>将</a:t>
            </a:r>
            <a:r>
              <a:rPr lang="en-US" altLang="zh-CN" sz="3600" b="1">
                <a:solidFill>
                  <a:srgbClr val="0000FF"/>
                </a:solidFill>
                <a:ea typeface="楷体_GB2312" pitchFamily="49" charset="-122"/>
              </a:rPr>
              <a:t>r[j+1..i-1]</a:t>
            </a:r>
            <a:r>
              <a:rPr lang="zh-CN" altLang="en-US" sz="3600" b="1">
                <a:solidFill>
                  <a:srgbClr val="0000FF"/>
                </a:solidFill>
                <a:ea typeface="楷体_GB2312" pitchFamily="49" charset="-122"/>
              </a:rPr>
              <a:t>中的所有记录均后移一个位置；</a:t>
            </a:r>
          </a:p>
        </p:txBody>
      </p:sp>
      <p:sp>
        <p:nvSpPr>
          <p:cNvPr id="83973" name="Rectangle 5"/>
          <p:cNvSpPr>
            <a:spLocks noChangeArrowheads="1"/>
          </p:cNvSpPr>
          <p:nvPr/>
        </p:nvSpPr>
        <p:spPr bwMode="auto">
          <a:xfrm>
            <a:off x="552450" y="1400175"/>
            <a:ext cx="8286750" cy="1800225"/>
          </a:xfrm>
          <a:prstGeom prst="rect">
            <a:avLst/>
          </a:prstGeom>
          <a:noFill/>
          <a:ln w="9525">
            <a:noFill/>
            <a:miter lim="800000"/>
            <a:headEnd/>
            <a:tailEnd/>
          </a:ln>
          <a:effectLst/>
        </p:spPr>
        <p:txBody>
          <a:bodyPr>
            <a:spAutoFit/>
          </a:bodyPr>
          <a:lstStyle/>
          <a:p>
            <a:r>
              <a:rPr lang="en-US" altLang="zh-CN" sz="4000" b="1">
                <a:solidFill>
                  <a:srgbClr val="0000FF"/>
                </a:solidFill>
                <a:ea typeface="楷体_GB2312" pitchFamily="49" charset="-122"/>
              </a:rPr>
              <a:t>1</a:t>
            </a:r>
            <a:r>
              <a:rPr lang="zh-CN" altLang="en-US" sz="4000" b="1">
                <a:solidFill>
                  <a:srgbClr val="0000FF"/>
                </a:solidFill>
                <a:ea typeface="楷体_GB2312" pitchFamily="49" charset="-122"/>
              </a:rPr>
              <a:t>．</a:t>
            </a:r>
            <a:r>
              <a:rPr lang="zh-CN" altLang="en-US" sz="4000" b="1">
                <a:solidFill>
                  <a:srgbClr val="990000"/>
                </a:solidFill>
                <a:ea typeface="楷体_GB2312" pitchFamily="49" charset="-122"/>
              </a:rPr>
              <a:t>查找</a:t>
            </a:r>
            <a:r>
              <a:rPr lang="zh-CN" altLang="en-US" sz="3600" b="1">
                <a:solidFill>
                  <a:srgbClr val="990000"/>
                </a:solidFill>
                <a:ea typeface="楷体_GB2312" pitchFamily="49" charset="-122"/>
              </a:rPr>
              <a:t>插入位置：</a:t>
            </a:r>
            <a:r>
              <a:rPr lang="zh-CN" altLang="en-US" sz="3600" b="1">
                <a:solidFill>
                  <a:srgbClr val="0000FF"/>
                </a:solidFill>
                <a:ea typeface="楷体_GB2312" pitchFamily="49" charset="-122"/>
              </a:rPr>
              <a:t>在</a:t>
            </a:r>
            <a:r>
              <a:rPr lang="en-US" altLang="zh-CN" sz="3600" b="1">
                <a:solidFill>
                  <a:srgbClr val="0000FF"/>
                </a:solidFill>
                <a:ea typeface="楷体_GB2312" pitchFamily="49" charset="-122"/>
              </a:rPr>
              <a:t>r[1..i-1]</a:t>
            </a:r>
            <a:r>
              <a:rPr lang="zh-CN" altLang="en-US" sz="3600" b="1">
                <a:solidFill>
                  <a:srgbClr val="0000FF"/>
                </a:solidFill>
                <a:ea typeface="楷体_GB2312" pitchFamily="49" charset="-122"/>
              </a:rPr>
              <a:t>中查找</a:t>
            </a:r>
            <a:r>
              <a:rPr lang="en-US" altLang="zh-CN" sz="3600" b="1">
                <a:solidFill>
                  <a:srgbClr val="0000FF"/>
                </a:solidFill>
                <a:ea typeface="楷体_GB2312" pitchFamily="49" charset="-122"/>
              </a:rPr>
              <a:t>r[i]</a:t>
            </a:r>
            <a:r>
              <a:rPr lang="zh-CN" altLang="en-US" sz="3600" b="1">
                <a:solidFill>
                  <a:srgbClr val="0000FF"/>
                </a:solidFill>
                <a:ea typeface="楷体_GB2312" pitchFamily="49" charset="-122"/>
              </a:rPr>
              <a:t>的插入位置</a:t>
            </a:r>
            <a:r>
              <a:rPr lang="en-US" altLang="zh-CN" sz="3600" b="1">
                <a:solidFill>
                  <a:srgbClr val="0000FF"/>
                </a:solidFill>
                <a:ea typeface="楷体_GB2312" pitchFamily="49" charset="-122"/>
              </a:rPr>
              <a:t>j+1 </a:t>
            </a:r>
            <a:r>
              <a:rPr lang="zh-CN" altLang="en-US" sz="3600" b="1">
                <a:solidFill>
                  <a:srgbClr val="0000FF"/>
                </a:solidFill>
                <a:ea typeface="楷体_GB2312" pitchFamily="49" charset="-122"/>
              </a:rPr>
              <a:t>：</a:t>
            </a:r>
          </a:p>
          <a:p>
            <a:r>
              <a:rPr lang="zh-CN" altLang="en-US" sz="3600" b="1">
                <a:solidFill>
                  <a:srgbClr val="0000FF"/>
                </a:solidFill>
                <a:ea typeface="楷体_GB2312" pitchFamily="49" charset="-122"/>
              </a:rPr>
              <a:t>    </a:t>
            </a:r>
            <a:r>
              <a:rPr lang="en-US" altLang="zh-CN" sz="3600" b="1">
                <a:solidFill>
                  <a:srgbClr val="0000FF"/>
                </a:solidFill>
                <a:ea typeface="楷体_GB2312" pitchFamily="49" charset="-122"/>
              </a:rPr>
              <a:t>r[1..j].key </a:t>
            </a:r>
            <a:r>
              <a:rPr lang="en-US" altLang="zh-CN" sz="3600" b="1">
                <a:solidFill>
                  <a:srgbClr val="990000"/>
                </a:solidFill>
                <a:ea typeface="楷体_GB2312" pitchFamily="49" charset="-122"/>
                <a:sym typeface="Symbol" pitchFamily="18" charset="2"/>
              </a:rPr>
              <a:t> r[i].key &lt;</a:t>
            </a:r>
            <a:r>
              <a:rPr lang="en-US" altLang="zh-CN" sz="3600" b="1">
                <a:solidFill>
                  <a:srgbClr val="0000FF"/>
                </a:solidFill>
                <a:ea typeface="楷体_GB2312" pitchFamily="49" charset="-122"/>
                <a:sym typeface="Symbol" pitchFamily="18" charset="2"/>
              </a:rPr>
              <a:t> r[j+1..i-1].key</a:t>
            </a:r>
            <a:r>
              <a:rPr lang="zh-CN" altLang="en-US" sz="3600" b="1">
                <a:solidFill>
                  <a:srgbClr val="0000FF"/>
                </a:solidFill>
                <a:ea typeface="楷体_GB2312" pitchFamily="49" charset="-122"/>
                <a:sym typeface="Symbol"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Effect transition="in" filter="wipe(left)">
                                      <p:cBhvr>
                                        <p:cTn id="7" dur="500"/>
                                        <p:tgtEl>
                                          <p:spTgt spid="839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gtEl>
                                        <p:attrNameLst>
                                          <p:attrName>style.visibility</p:attrName>
                                        </p:attrNameLst>
                                      </p:cBhvr>
                                      <p:to>
                                        <p:strVal val="visible"/>
                                      </p:to>
                                    </p:set>
                                    <p:animEffect transition="in" filter="wipe(left)">
                                      <p:cBhvr>
                                        <p:cTn id="17"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hlinkClick r:id="" action="ppaction://hlinkshowjump?jump=nextslide"/>
          </p:cNvPr>
          <p:cNvSpPr txBox="1">
            <a:spLocks noChangeArrowheads="1"/>
          </p:cNvSpPr>
          <p:nvPr/>
        </p:nvSpPr>
        <p:spPr bwMode="auto">
          <a:xfrm>
            <a:off x="1066800" y="1584325"/>
            <a:ext cx="6858000" cy="762000"/>
          </a:xfrm>
          <a:prstGeom prst="rect">
            <a:avLst/>
          </a:prstGeom>
          <a:noFill/>
          <a:ln w="9525">
            <a:noFill/>
            <a:miter lim="800000"/>
            <a:headEnd/>
            <a:tailEnd/>
          </a:ln>
          <a:effectLst/>
        </p:spPr>
        <p:txBody>
          <a:bodyPr>
            <a:spAutoFit/>
          </a:bodyPr>
          <a:lstStyle/>
          <a:p>
            <a:r>
              <a:rPr lang="zh-CN" altLang="en-US" sz="4400" b="1">
                <a:solidFill>
                  <a:srgbClr val="0000FF"/>
                </a:solidFill>
                <a:ea typeface="楷体_GB2312" pitchFamily="49" charset="-122"/>
              </a:rPr>
              <a:t>直接插入排序</a:t>
            </a:r>
            <a:r>
              <a:rPr lang="zh-CN" altLang="en-US" sz="3200" b="1">
                <a:solidFill>
                  <a:srgbClr val="990000"/>
                </a:solidFill>
                <a:ea typeface="楷体_GB2312" pitchFamily="49" charset="-122"/>
              </a:rPr>
              <a:t>（基于顺序查找）</a:t>
            </a:r>
            <a:endParaRPr lang="zh-CN" altLang="en-US" sz="4400" b="1">
              <a:solidFill>
                <a:srgbClr val="FF00FF"/>
              </a:solidFill>
              <a:ea typeface="楷体_GB2312" pitchFamily="49" charset="-122"/>
            </a:endParaRPr>
          </a:p>
        </p:txBody>
      </p:sp>
      <p:sp>
        <p:nvSpPr>
          <p:cNvPr id="84996" name="Text Box 4"/>
          <p:cNvSpPr txBox="1">
            <a:spLocks noChangeArrowheads="1"/>
          </p:cNvSpPr>
          <p:nvPr/>
        </p:nvSpPr>
        <p:spPr bwMode="auto">
          <a:xfrm>
            <a:off x="425450" y="577850"/>
            <a:ext cx="8442325" cy="641350"/>
          </a:xfrm>
          <a:prstGeom prst="rect">
            <a:avLst/>
          </a:prstGeom>
          <a:noFill/>
          <a:ln w="9525">
            <a:noFill/>
            <a:miter lim="800000"/>
            <a:headEnd/>
            <a:tailEnd/>
          </a:ln>
          <a:effectLst/>
        </p:spPr>
        <p:txBody>
          <a:bodyPr wrap="none">
            <a:spAutoFit/>
          </a:bodyPr>
          <a:lstStyle/>
          <a:p>
            <a:r>
              <a:rPr lang="zh-CN" altLang="en-US" sz="3600" b="1">
                <a:solidFill>
                  <a:srgbClr val="006600"/>
                </a:solidFill>
                <a:ea typeface="隶书" pitchFamily="49" charset="-122"/>
              </a:rPr>
              <a:t>不同的具体实现方法导致不同的算法描述</a:t>
            </a:r>
            <a:endParaRPr lang="zh-CN" altLang="en-US" sz="3600">
              <a:solidFill>
                <a:srgbClr val="006600"/>
              </a:solidFill>
              <a:ea typeface="隶书" pitchFamily="49" charset="-122"/>
            </a:endParaRPr>
          </a:p>
        </p:txBody>
      </p:sp>
      <p:sp>
        <p:nvSpPr>
          <p:cNvPr id="84997" name="Text Box 5">
            <a:hlinkClick r:id="rId3" action="ppaction://hlinksldjump"/>
          </p:cNvPr>
          <p:cNvSpPr txBox="1">
            <a:spLocks noChangeArrowheads="1"/>
          </p:cNvSpPr>
          <p:nvPr/>
        </p:nvSpPr>
        <p:spPr bwMode="auto">
          <a:xfrm>
            <a:off x="1143000" y="2819400"/>
            <a:ext cx="6858000" cy="762000"/>
          </a:xfrm>
          <a:prstGeom prst="rect">
            <a:avLst/>
          </a:prstGeom>
          <a:noFill/>
          <a:ln w="9525">
            <a:noFill/>
            <a:miter lim="800000"/>
            <a:headEnd/>
            <a:tailEnd/>
          </a:ln>
          <a:effectLst/>
        </p:spPr>
        <p:txBody>
          <a:bodyPr>
            <a:spAutoFit/>
          </a:bodyPr>
          <a:lstStyle/>
          <a:p>
            <a:r>
              <a:rPr lang="zh-CN" altLang="en-US" sz="4400" b="1">
                <a:solidFill>
                  <a:srgbClr val="0000FF"/>
                </a:solidFill>
                <a:ea typeface="楷体_GB2312" pitchFamily="49" charset="-122"/>
              </a:rPr>
              <a:t>折半插入排序</a:t>
            </a:r>
            <a:r>
              <a:rPr lang="zh-CN" altLang="en-US" sz="3200" b="1">
                <a:solidFill>
                  <a:srgbClr val="990000"/>
                </a:solidFill>
                <a:ea typeface="楷体_GB2312" pitchFamily="49" charset="-122"/>
              </a:rPr>
              <a:t>（基于折半查找）</a:t>
            </a:r>
            <a:endParaRPr lang="zh-CN" altLang="en-US" sz="4400" b="1">
              <a:solidFill>
                <a:srgbClr val="FF00FF"/>
              </a:solidFill>
              <a:ea typeface="楷体_GB2312" pitchFamily="49" charset="-122"/>
            </a:endParaRPr>
          </a:p>
        </p:txBody>
      </p:sp>
      <p:sp>
        <p:nvSpPr>
          <p:cNvPr id="84998" name="Text Box 6">
            <a:hlinkClick r:id="rId4" action="ppaction://hlinksldjump"/>
          </p:cNvPr>
          <p:cNvSpPr txBox="1">
            <a:spLocks noChangeArrowheads="1"/>
          </p:cNvSpPr>
          <p:nvPr/>
        </p:nvSpPr>
        <p:spPr bwMode="auto">
          <a:xfrm>
            <a:off x="1143000" y="4143380"/>
            <a:ext cx="6858000" cy="762000"/>
          </a:xfrm>
          <a:prstGeom prst="rect">
            <a:avLst/>
          </a:prstGeom>
          <a:noFill/>
          <a:ln w="9525">
            <a:noFill/>
            <a:miter lim="800000"/>
            <a:headEnd/>
            <a:tailEnd/>
          </a:ln>
          <a:effectLst/>
        </p:spPr>
        <p:txBody>
          <a:bodyPr>
            <a:spAutoFit/>
          </a:bodyPr>
          <a:lstStyle/>
          <a:p>
            <a:r>
              <a:rPr lang="zh-CN" altLang="en-US" sz="4400" b="1" dirty="0">
                <a:solidFill>
                  <a:srgbClr val="0000FF"/>
                </a:solidFill>
                <a:ea typeface="楷体_GB2312" pitchFamily="49" charset="-122"/>
              </a:rPr>
              <a:t>希尔排序</a:t>
            </a:r>
            <a:r>
              <a:rPr lang="zh-CN" altLang="en-US" sz="3200" b="1" dirty="0">
                <a:solidFill>
                  <a:srgbClr val="990000"/>
                </a:solidFill>
                <a:ea typeface="楷体_GB2312" pitchFamily="49" charset="-122"/>
              </a:rPr>
              <a:t>（基于逐趟缩小增量）</a:t>
            </a:r>
            <a:endParaRPr lang="zh-CN" altLang="en-US" sz="4400" b="1" dirty="0">
              <a:solidFill>
                <a:srgbClr val="FF00FF"/>
              </a:solidFill>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4994"/>
                                        </p:tgtEl>
                                        <p:attrNameLst>
                                          <p:attrName>style.visibility</p:attrName>
                                        </p:attrNameLst>
                                      </p:cBhvr>
                                      <p:to>
                                        <p:strVal val="visible"/>
                                      </p:to>
                                    </p:set>
                                    <p:animEffect transition="in" filter="dissolve">
                                      <p:cBhvr>
                                        <p:cTn id="11" dur="500"/>
                                        <p:tgtEl>
                                          <p:spTgt spid="8499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4997"/>
                                        </p:tgtEl>
                                        <p:attrNameLst>
                                          <p:attrName>style.visibility</p:attrName>
                                        </p:attrNameLst>
                                      </p:cBhvr>
                                      <p:to>
                                        <p:strVal val="visible"/>
                                      </p:to>
                                    </p:set>
                                    <p:animEffect transition="in" filter="dissolve">
                                      <p:cBhvr>
                                        <p:cTn id="15" dur="500"/>
                                        <p:tgtEl>
                                          <p:spTgt spid="8499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4998"/>
                                        </p:tgtEl>
                                        <p:attrNameLst>
                                          <p:attrName>style.visibility</p:attrName>
                                        </p:attrNameLst>
                                      </p:cBhvr>
                                      <p:to>
                                        <p:strVal val="visible"/>
                                      </p:to>
                                    </p:set>
                                    <p:animEffect transition="in" filter="dissolve">
                                      <p:cBhvr>
                                        <p:cTn id="19"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6" grpId="0" autoUpdateAnimBg="0"/>
      <p:bldP spid="84997" grpId="0" autoUpdateAnimBg="0"/>
      <p:bldP spid="849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561975" y="1874838"/>
            <a:ext cx="8201025" cy="2011362"/>
          </a:xfrm>
          <a:prstGeom prst="rect">
            <a:avLst/>
          </a:prstGeom>
          <a:noFill/>
          <a:ln w="9525">
            <a:noFill/>
            <a:miter lim="800000"/>
            <a:headEnd/>
            <a:tailEnd/>
          </a:ln>
          <a:effectLst/>
        </p:spPr>
        <p:txBody>
          <a:bodyPr>
            <a:spAutoFit/>
          </a:bodyPr>
          <a:lstStyle/>
          <a:p>
            <a:pPr>
              <a:lnSpc>
                <a:spcPct val="150000"/>
              </a:lnSpc>
            </a:pPr>
            <a:r>
              <a:rPr lang="zh-CN" altLang="en-US" sz="3600">
                <a:solidFill>
                  <a:srgbClr val="006600"/>
                </a:solidFill>
                <a:ea typeface="楷体_GB2312" pitchFamily="49" charset="-122"/>
              </a:rPr>
              <a:t>　　</a:t>
            </a:r>
            <a:r>
              <a:rPr lang="zh-CN" altLang="en-US" sz="4000">
                <a:solidFill>
                  <a:srgbClr val="006600"/>
                </a:solidFill>
                <a:ea typeface="楷体_GB2312" pitchFamily="49" charset="-122"/>
              </a:rPr>
              <a:t>利用</a:t>
            </a:r>
            <a:r>
              <a:rPr lang="zh-CN" altLang="en-US" sz="4000" b="1">
                <a:solidFill>
                  <a:srgbClr val="006600"/>
                </a:solidFill>
                <a:ea typeface="楷体_GB2312" pitchFamily="49" charset="-122"/>
              </a:rPr>
              <a:t> “</a:t>
            </a:r>
            <a:r>
              <a:rPr lang="zh-CN" altLang="en-US" sz="4000" b="1">
                <a:solidFill>
                  <a:srgbClr val="0C00A4"/>
                </a:solidFill>
                <a:ea typeface="楷体_GB2312" pitchFamily="49" charset="-122"/>
              </a:rPr>
              <a:t>顺序查找</a:t>
            </a:r>
            <a:r>
              <a:rPr lang="zh-CN" altLang="en-US" sz="4000" b="1">
                <a:solidFill>
                  <a:srgbClr val="006600"/>
                </a:solidFill>
                <a:ea typeface="楷体_GB2312" pitchFamily="49" charset="-122"/>
              </a:rPr>
              <a:t>”</a:t>
            </a:r>
            <a:r>
              <a:rPr lang="zh-CN" altLang="en-US" sz="4000">
                <a:solidFill>
                  <a:srgbClr val="006600"/>
                </a:solidFill>
                <a:ea typeface="楷体_GB2312" pitchFamily="49" charset="-122"/>
              </a:rPr>
              <a:t>实现</a:t>
            </a:r>
          </a:p>
          <a:p>
            <a:pPr>
              <a:lnSpc>
                <a:spcPct val="150000"/>
              </a:lnSpc>
            </a:pPr>
            <a:r>
              <a:rPr lang="zh-CN" altLang="en-US" sz="4000">
                <a:solidFill>
                  <a:srgbClr val="006600"/>
                </a:solidFill>
                <a:ea typeface="楷体_GB2312" pitchFamily="49" charset="-122"/>
              </a:rPr>
              <a:t>“</a:t>
            </a:r>
            <a:r>
              <a:rPr lang="zh-CN" altLang="en-US" sz="4000">
                <a:solidFill>
                  <a:srgbClr val="0C00A4"/>
                </a:solidFill>
                <a:ea typeface="楷体_GB2312" pitchFamily="49" charset="-122"/>
              </a:rPr>
              <a:t>在</a:t>
            </a:r>
            <a:r>
              <a:rPr lang="en-US" altLang="zh-CN" sz="4000">
                <a:solidFill>
                  <a:srgbClr val="0C00A4"/>
                </a:solidFill>
                <a:ea typeface="楷体_GB2312" pitchFamily="49" charset="-122"/>
              </a:rPr>
              <a:t>r[1..i-1]</a:t>
            </a:r>
            <a:r>
              <a:rPr lang="zh-CN" altLang="en-US" sz="4000">
                <a:solidFill>
                  <a:srgbClr val="0C00A4"/>
                </a:solidFill>
                <a:ea typeface="楷体_GB2312" pitchFamily="49" charset="-122"/>
              </a:rPr>
              <a:t>中</a:t>
            </a:r>
            <a:r>
              <a:rPr lang="zh-CN" altLang="en-US" sz="4400" b="1">
                <a:solidFill>
                  <a:srgbClr val="0C00A4"/>
                </a:solidFill>
                <a:ea typeface="楷体_GB2312" pitchFamily="49" charset="-122"/>
              </a:rPr>
              <a:t>查找</a:t>
            </a:r>
            <a:r>
              <a:rPr lang="en-US" altLang="zh-CN" sz="4000">
                <a:solidFill>
                  <a:srgbClr val="0C00A4"/>
                </a:solidFill>
                <a:ea typeface="楷体_GB2312" pitchFamily="49" charset="-122"/>
              </a:rPr>
              <a:t>r[i]</a:t>
            </a:r>
            <a:r>
              <a:rPr lang="zh-CN" altLang="en-US" sz="4000" b="1">
                <a:solidFill>
                  <a:srgbClr val="0C00A4"/>
                </a:solidFill>
                <a:ea typeface="楷体_GB2312" pitchFamily="49" charset="-122"/>
              </a:rPr>
              <a:t>的插入位置</a:t>
            </a:r>
            <a:r>
              <a:rPr lang="zh-CN" altLang="en-US" sz="4000">
                <a:solidFill>
                  <a:srgbClr val="006600"/>
                </a:solidFill>
                <a:ea typeface="楷体_GB2312" pitchFamily="49" charset="-122"/>
              </a:rPr>
              <a:t>”</a:t>
            </a:r>
          </a:p>
        </p:txBody>
      </p:sp>
      <p:sp>
        <p:nvSpPr>
          <p:cNvPr id="86020" name="Text Box 4"/>
          <p:cNvSpPr txBox="1">
            <a:spLocks noChangeArrowheads="1"/>
          </p:cNvSpPr>
          <p:nvPr/>
        </p:nvSpPr>
        <p:spPr bwMode="auto">
          <a:xfrm>
            <a:off x="762000" y="4191000"/>
            <a:ext cx="3870325" cy="823913"/>
          </a:xfrm>
          <a:prstGeom prst="rect">
            <a:avLst/>
          </a:prstGeom>
          <a:noFill/>
          <a:ln w="9525">
            <a:noFill/>
            <a:miter lim="800000"/>
            <a:headEnd/>
            <a:tailEnd/>
          </a:ln>
          <a:effectLst/>
        </p:spPr>
        <p:txBody>
          <a:bodyPr wrap="none">
            <a:spAutoFit/>
          </a:bodyPr>
          <a:lstStyle/>
          <a:p>
            <a:r>
              <a:rPr lang="zh-CN" altLang="en-US" sz="4800" b="1">
                <a:solidFill>
                  <a:srgbClr val="840C26"/>
                </a:solidFill>
                <a:ea typeface="楷体_GB2312" pitchFamily="49" charset="-122"/>
              </a:rPr>
              <a:t>算法的实现：</a:t>
            </a:r>
            <a:endParaRPr lang="zh-CN" altLang="en-US"/>
          </a:p>
        </p:txBody>
      </p:sp>
      <p:sp>
        <p:nvSpPr>
          <p:cNvPr id="86021" name="Rectangle 5"/>
          <p:cNvSpPr>
            <a:spLocks noGrp="1" noChangeArrowheads="1"/>
          </p:cNvSpPr>
          <p:nvPr>
            <p:ph type="title" idx="4294967295"/>
          </p:nvPr>
        </p:nvSpPr>
        <p:spPr>
          <a:xfrm>
            <a:off x="609600" y="685800"/>
            <a:ext cx="7772400" cy="685800"/>
          </a:xfrm>
        </p:spPr>
        <p:txBody>
          <a:bodyPr/>
          <a:lstStyle/>
          <a:p>
            <a:r>
              <a:rPr lang="zh-CN" altLang="en-US" sz="4400" b="1">
                <a:solidFill>
                  <a:srgbClr val="CC0000"/>
                </a:solidFill>
              </a:rPr>
              <a:t>一、直接插入排序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hlinkClick r:id="rId3" action="ppaction://hlinksldjump"/>
          </p:cNvPr>
          <p:cNvSpPr txBox="1">
            <a:spLocks noChangeArrowheads="1"/>
          </p:cNvSpPr>
          <p:nvPr/>
        </p:nvSpPr>
        <p:spPr bwMode="auto">
          <a:xfrm>
            <a:off x="685800" y="304800"/>
            <a:ext cx="7162800" cy="779463"/>
          </a:xfrm>
          <a:prstGeom prst="rect">
            <a:avLst/>
          </a:prstGeom>
          <a:noFill/>
          <a:ln w="9525">
            <a:noFill/>
            <a:miter lim="800000"/>
            <a:headEnd/>
            <a:tailEnd/>
          </a:ln>
          <a:effectLst/>
        </p:spPr>
        <p:txBody>
          <a:bodyPr>
            <a:spAutoFit/>
          </a:bodyPr>
          <a:lstStyle/>
          <a:p>
            <a:pPr>
              <a:lnSpc>
                <a:spcPct val="125000"/>
              </a:lnSpc>
            </a:pPr>
            <a:r>
              <a:rPr lang="en-US" altLang="zh-CN" sz="3600" b="1">
                <a:solidFill>
                  <a:srgbClr val="CC0000"/>
                </a:solidFill>
                <a:ea typeface="楷体_GB2312" pitchFamily="49" charset="-122"/>
              </a:rPr>
              <a:t>1. </a:t>
            </a:r>
            <a:r>
              <a:rPr lang="zh-CN" altLang="en-US" sz="3600" b="1">
                <a:solidFill>
                  <a:srgbClr val="0000FF"/>
                </a:solidFill>
                <a:ea typeface="楷体_GB2312" pitchFamily="49" charset="-122"/>
              </a:rPr>
              <a:t>从</a:t>
            </a:r>
            <a:r>
              <a:rPr lang="en-US" altLang="zh-CN" sz="3600" b="1">
                <a:solidFill>
                  <a:srgbClr val="0000FF"/>
                </a:solidFill>
                <a:ea typeface="楷体_GB2312" pitchFamily="49" charset="-122"/>
              </a:rPr>
              <a:t>r[i-1]</a:t>
            </a:r>
            <a:r>
              <a:rPr lang="zh-CN" altLang="en-US" sz="3600" b="1">
                <a:solidFill>
                  <a:srgbClr val="0000FF"/>
                </a:solidFill>
                <a:ea typeface="楷体_GB2312" pitchFamily="49" charset="-122"/>
              </a:rPr>
              <a:t>起向前进行顺序查找，           </a:t>
            </a:r>
          </a:p>
        </p:txBody>
      </p:sp>
      <p:sp>
        <p:nvSpPr>
          <p:cNvPr id="87043" name="Text Box 3"/>
          <p:cNvSpPr txBox="1">
            <a:spLocks noChangeArrowheads="1"/>
          </p:cNvSpPr>
          <p:nvPr/>
        </p:nvSpPr>
        <p:spPr bwMode="auto">
          <a:xfrm>
            <a:off x="990600" y="3810000"/>
            <a:ext cx="7340600" cy="860425"/>
          </a:xfrm>
          <a:prstGeom prst="rect">
            <a:avLst/>
          </a:prstGeom>
          <a:noFill/>
          <a:ln w="9525">
            <a:noFill/>
            <a:miter lim="800000"/>
            <a:headEnd/>
            <a:tailEnd/>
          </a:ln>
          <a:effectLst/>
        </p:spPr>
        <p:txBody>
          <a:bodyPr wrap="none">
            <a:spAutoFit/>
          </a:bodyPr>
          <a:lstStyle/>
          <a:p>
            <a:pPr>
              <a:lnSpc>
                <a:spcPct val="140000"/>
              </a:lnSpc>
            </a:pPr>
            <a:r>
              <a:rPr lang="zh-CN" altLang="en-US" sz="3600" b="1">
                <a:solidFill>
                  <a:srgbClr val="840C26"/>
                </a:solidFill>
                <a:ea typeface="楷体_GB2312" pitchFamily="49" charset="-122"/>
              </a:rPr>
              <a:t>循环结束确定</a:t>
            </a:r>
            <a:r>
              <a:rPr lang="en-US" altLang="zh-CN" sz="3600" b="1">
                <a:solidFill>
                  <a:srgbClr val="840C26"/>
                </a:solidFill>
                <a:ea typeface="楷体_GB2312" pitchFamily="49" charset="-122"/>
              </a:rPr>
              <a:t>r[i]</a:t>
            </a:r>
            <a:r>
              <a:rPr lang="zh-CN" altLang="en-US" sz="3600" b="1">
                <a:solidFill>
                  <a:srgbClr val="840C26"/>
                </a:solidFill>
                <a:ea typeface="楷体_GB2312" pitchFamily="49" charset="-122"/>
              </a:rPr>
              <a:t>的插入位置为 </a:t>
            </a:r>
            <a:r>
              <a:rPr lang="en-US" altLang="zh-CN" sz="3600" b="1" i="1">
                <a:solidFill>
                  <a:srgbClr val="840C26"/>
                </a:solidFill>
                <a:ea typeface="楷体_GB2312" pitchFamily="49" charset="-122"/>
              </a:rPr>
              <a:t>j +1;</a:t>
            </a:r>
            <a:endParaRPr lang="en-US" altLang="zh-CN" b="1">
              <a:solidFill>
                <a:srgbClr val="FF99FF"/>
              </a:solidFill>
            </a:endParaRPr>
          </a:p>
        </p:txBody>
      </p:sp>
      <p:sp>
        <p:nvSpPr>
          <p:cNvPr id="87044" name="Rectangle 4" descr="大棋盘"/>
          <p:cNvSpPr>
            <a:spLocks noChangeArrowheads="1"/>
          </p:cNvSpPr>
          <p:nvPr/>
        </p:nvSpPr>
        <p:spPr bwMode="auto">
          <a:xfrm>
            <a:off x="1828800" y="2667000"/>
            <a:ext cx="3124200" cy="304800"/>
          </a:xfrm>
          <a:prstGeom prst="rect">
            <a:avLst/>
          </a:prstGeom>
          <a:pattFill prst="lgCheck">
            <a:fgClr>
              <a:srgbClr val="CCFFFF"/>
            </a:fgClr>
            <a:bgClr>
              <a:srgbClr val="FFFFFF"/>
            </a:bgClr>
          </a:pattFill>
          <a:ln w="9525">
            <a:solidFill>
              <a:schemeClr val="tx1"/>
            </a:solidFill>
            <a:miter lim="800000"/>
            <a:headEnd/>
            <a:tailEnd/>
          </a:ln>
          <a:effectLst/>
        </p:spPr>
        <p:txBody>
          <a:bodyPr wrap="none" anchor="ctr"/>
          <a:lstStyle/>
          <a:p>
            <a:endParaRPr lang="zh-CN" altLang="en-US"/>
          </a:p>
        </p:txBody>
      </p:sp>
      <p:sp>
        <p:nvSpPr>
          <p:cNvPr id="87045" name="Rectangle 5"/>
          <p:cNvSpPr>
            <a:spLocks noChangeArrowheads="1"/>
          </p:cNvSpPr>
          <p:nvPr/>
        </p:nvSpPr>
        <p:spPr bwMode="auto">
          <a:xfrm>
            <a:off x="1524000" y="2667000"/>
            <a:ext cx="304800" cy="304800"/>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87046" name="Text Box 6"/>
          <p:cNvSpPr txBox="1">
            <a:spLocks noChangeArrowheads="1"/>
          </p:cNvSpPr>
          <p:nvPr/>
        </p:nvSpPr>
        <p:spPr bwMode="auto">
          <a:xfrm>
            <a:off x="1295400" y="2057400"/>
            <a:ext cx="838200" cy="519113"/>
          </a:xfrm>
          <a:prstGeom prst="rect">
            <a:avLst/>
          </a:prstGeom>
          <a:noFill/>
          <a:ln w="9525">
            <a:noFill/>
            <a:miter lim="800000"/>
            <a:headEnd/>
            <a:tailEnd/>
          </a:ln>
          <a:effectLst/>
        </p:spPr>
        <p:txBody>
          <a:bodyPr>
            <a:spAutoFit/>
          </a:bodyPr>
          <a:lstStyle/>
          <a:p>
            <a:pPr>
              <a:spcBef>
                <a:spcPct val="50000"/>
              </a:spcBef>
            </a:pPr>
            <a:r>
              <a:rPr lang="en-US" altLang="zh-CN" sz="2800"/>
              <a:t>r[0]</a:t>
            </a:r>
          </a:p>
        </p:txBody>
      </p:sp>
      <p:grpSp>
        <p:nvGrpSpPr>
          <p:cNvPr id="87047" name="Group 7"/>
          <p:cNvGrpSpPr>
            <a:grpSpLocks/>
          </p:cNvGrpSpPr>
          <p:nvPr/>
        </p:nvGrpSpPr>
        <p:grpSpPr bwMode="auto">
          <a:xfrm>
            <a:off x="4572000" y="2971800"/>
            <a:ext cx="609600" cy="793750"/>
            <a:chOff x="2208" y="1872"/>
            <a:chExt cx="384" cy="500"/>
          </a:xfrm>
        </p:grpSpPr>
        <p:sp>
          <p:nvSpPr>
            <p:cNvPr id="87048" name="Line 8"/>
            <p:cNvSpPr>
              <a:spLocks noChangeShapeType="1"/>
            </p:cNvSpPr>
            <p:nvPr/>
          </p:nvSpPr>
          <p:spPr bwMode="auto">
            <a:xfrm>
              <a:off x="2208" y="1872"/>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7049" name="Text Box 9"/>
            <p:cNvSpPr txBox="1">
              <a:spLocks noChangeArrowheads="1"/>
            </p:cNvSpPr>
            <p:nvPr/>
          </p:nvSpPr>
          <p:spPr bwMode="auto">
            <a:xfrm>
              <a:off x="2222" y="1968"/>
              <a:ext cx="370" cy="404"/>
            </a:xfrm>
            <a:prstGeom prst="rect">
              <a:avLst/>
            </a:prstGeom>
            <a:noFill/>
            <a:ln w="9525">
              <a:noFill/>
              <a:miter lim="800000"/>
              <a:headEnd/>
              <a:tailEnd/>
            </a:ln>
            <a:effectLst/>
          </p:spPr>
          <p:txBody>
            <a:bodyPr>
              <a:spAutoFit/>
            </a:bodyPr>
            <a:lstStyle/>
            <a:p>
              <a:pPr>
                <a:spcBef>
                  <a:spcPct val="50000"/>
                </a:spcBef>
              </a:pPr>
              <a:r>
                <a:rPr lang="en-US" altLang="zh-CN" sz="3600"/>
                <a:t>j</a:t>
              </a:r>
              <a:endParaRPr lang="en-US" altLang="zh-CN"/>
            </a:p>
          </p:txBody>
        </p:sp>
      </p:grpSp>
      <p:sp>
        <p:nvSpPr>
          <p:cNvPr id="87050" name="Rectangle 10" descr="60%"/>
          <p:cNvSpPr>
            <a:spLocks noChangeArrowheads="1"/>
          </p:cNvSpPr>
          <p:nvPr/>
        </p:nvSpPr>
        <p:spPr bwMode="auto">
          <a:xfrm>
            <a:off x="3657600" y="2667000"/>
            <a:ext cx="1295400" cy="304800"/>
          </a:xfrm>
          <a:prstGeom prst="rect">
            <a:avLst/>
          </a:prstGeom>
          <a:pattFill prst="pct60">
            <a:fgClr>
              <a:srgbClr val="FF99FF"/>
            </a:fgClr>
            <a:bgClr>
              <a:srgbClr val="FFFFFF"/>
            </a:bgClr>
          </a:pattFill>
          <a:ln w="9525">
            <a:solidFill>
              <a:schemeClr val="tx1"/>
            </a:solidFill>
            <a:miter lim="800000"/>
            <a:headEnd/>
            <a:tailEnd/>
          </a:ln>
          <a:effectLst/>
        </p:spPr>
        <p:txBody>
          <a:bodyPr wrap="none" anchor="ctr"/>
          <a:lstStyle/>
          <a:p>
            <a:endParaRPr lang="zh-CN" altLang="en-US"/>
          </a:p>
        </p:txBody>
      </p:sp>
      <p:sp>
        <p:nvSpPr>
          <p:cNvPr id="87051" name="Rectangle 11"/>
          <p:cNvSpPr>
            <a:spLocks noChangeArrowheads="1"/>
          </p:cNvSpPr>
          <p:nvPr/>
        </p:nvSpPr>
        <p:spPr bwMode="auto">
          <a:xfrm>
            <a:off x="4953000" y="2667000"/>
            <a:ext cx="3429000" cy="3048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87052" name="Rectangle 12"/>
          <p:cNvSpPr>
            <a:spLocks noChangeArrowheads="1"/>
          </p:cNvSpPr>
          <p:nvPr/>
        </p:nvSpPr>
        <p:spPr bwMode="auto">
          <a:xfrm>
            <a:off x="4953000" y="2667000"/>
            <a:ext cx="304800" cy="304800"/>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87053" name="Rectangle 13"/>
          <p:cNvSpPr>
            <a:spLocks noChangeArrowheads="1"/>
          </p:cNvSpPr>
          <p:nvPr/>
        </p:nvSpPr>
        <p:spPr bwMode="auto">
          <a:xfrm>
            <a:off x="4724400" y="2133600"/>
            <a:ext cx="639763" cy="519113"/>
          </a:xfrm>
          <a:prstGeom prst="rect">
            <a:avLst/>
          </a:prstGeom>
          <a:noFill/>
          <a:ln w="9525">
            <a:noFill/>
            <a:miter lim="800000"/>
            <a:headEnd/>
            <a:tailEnd/>
          </a:ln>
          <a:effectLst/>
        </p:spPr>
        <p:txBody>
          <a:bodyPr wrap="none">
            <a:spAutoFit/>
          </a:bodyPr>
          <a:lstStyle/>
          <a:p>
            <a:r>
              <a:rPr lang="en-US" altLang="zh-CN" sz="2800"/>
              <a:t>r[i]</a:t>
            </a:r>
          </a:p>
        </p:txBody>
      </p:sp>
      <p:grpSp>
        <p:nvGrpSpPr>
          <p:cNvPr id="87054" name="Group 14"/>
          <p:cNvGrpSpPr>
            <a:grpSpLocks/>
          </p:cNvGrpSpPr>
          <p:nvPr/>
        </p:nvGrpSpPr>
        <p:grpSpPr bwMode="auto">
          <a:xfrm>
            <a:off x="4800600" y="2971800"/>
            <a:ext cx="1044575" cy="823913"/>
            <a:chOff x="3024" y="1872"/>
            <a:chExt cx="658" cy="519"/>
          </a:xfrm>
        </p:grpSpPr>
        <p:sp>
          <p:nvSpPr>
            <p:cNvPr id="87055" name="Line 15"/>
            <p:cNvSpPr>
              <a:spLocks noChangeShapeType="1"/>
            </p:cNvSpPr>
            <p:nvPr/>
          </p:nvSpPr>
          <p:spPr bwMode="auto">
            <a:xfrm>
              <a:off x="3024" y="1872"/>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7056" name="Text Box 16"/>
            <p:cNvSpPr txBox="1">
              <a:spLocks noChangeArrowheads="1"/>
            </p:cNvSpPr>
            <p:nvPr/>
          </p:nvSpPr>
          <p:spPr bwMode="auto">
            <a:xfrm>
              <a:off x="3072" y="2064"/>
              <a:ext cx="610" cy="327"/>
            </a:xfrm>
            <a:prstGeom prst="rect">
              <a:avLst/>
            </a:prstGeom>
            <a:noFill/>
            <a:ln w="9525">
              <a:noFill/>
              <a:miter lim="800000"/>
              <a:headEnd/>
              <a:tailEnd/>
            </a:ln>
            <a:effectLst/>
          </p:spPr>
          <p:txBody>
            <a:bodyPr>
              <a:spAutoFit/>
            </a:bodyPr>
            <a:lstStyle/>
            <a:p>
              <a:pPr>
                <a:spcBef>
                  <a:spcPct val="50000"/>
                </a:spcBef>
              </a:pPr>
              <a:r>
                <a:rPr lang="en-US" altLang="zh-CN" sz="2800"/>
                <a:t>j=i-1</a:t>
              </a:r>
            </a:p>
          </p:txBody>
        </p:sp>
      </p:grpSp>
      <p:sp>
        <p:nvSpPr>
          <p:cNvPr id="87057" name="AutoShape 17"/>
          <p:cNvSpPr>
            <a:spLocks noChangeArrowheads="1"/>
          </p:cNvSpPr>
          <p:nvPr/>
        </p:nvSpPr>
        <p:spPr bwMode="auto">
          <a:xfrm>
            <a:off x="4267200" y="3352800"/>
            <a:ext cx="1600200" cy="457200"/>
          </a:xfrm>
          <a:prstGeom prst="wedgeRoundRectCallout">
            <a:avLst>
              <a:gd name="adj1" fmla="val -80653"/>
              <a:gd name="adj2" fmla="val -129861"/>
              <a:gd name="adj3" fmla="val 16667"/>
            </a:avLst>
          </a:prstGeom>
          <a:solidFill>
            <a:srgbClr val="FFFF99">
              <a:alpha val="50000"/>
            </a:srgbClr>
          </a:solidFill>
          <a:ln w="12700">
            <a:solidFill>
              <a:srgbClr val="800000"/>
            </a:solidFill>
            <a:miter lim="800000"/>
            <a:headEnd/>
            <a:tailEnd/>
          </a:ln>
          <a:effectLst/>
        </p:spPr>
        <p:txBody>
          <a:bodyPr wrap="none" anchor="ctr"/>
          <a:lstStyle/>
          <a:p>
            <a:pPr algn="ctr"/>
            <a:r>
              <a:rPr lang="zh-CN" altLang="en-US" sz="2800" b="1">
                <a:solidFill>
                  <a:srgbClr val="990000"/>
                </a:solidFill>
                <a:ea typeface="楷体_GB2312" pitchFamily="49" charset="-122"/>
              </a:rPr>
              <a:t>插入位置</a:t>
            </a:r>
            <a:endParaRPr lang="zh-CN" altLang="en-US" sz="2800"/>
          </a:p>
        </p:txBody>
      </p:sp>
      <p:sp>
        <p:nvSpPr>
          <p:cNvPr id="87058" name="Text Box 18"/>
          <p:cNvSpPr txBox="1">
            <a:spLocks noChangeArrowheads="1"/>
          </p:cNvSpPr>
          <p:nvPr/>
        </p:nvSpPr>
        <p:spPr bwMode="auto">
          <a:xfrm>
            <a:off x="574675" y="4659313"/>
            <a:ext cx="8416925" cy="750887"/>
          </a:xfrm>
          <a:prstGeom prst="rect">
            <a:avLst/>
          </a:prstGeom>
          <a:noFill/>
          <a:ln w="9525">
            <a:noFill/>
            <a:miter lim="800000"/>
            <a:headEnd/>
            <a:tailEnd/>
          </a:ln>
          <a:effectLst/>
        </p:spPr>
        <p:txBody>
          <a:bodyPr>
            <a:spAutoFit/>
          </a:bodyPr>
          <a:lstStyle/>
          <a:p>
            <a:pPr>
              <a:lnSpc>
                <a:spcPct val="120000"/>
              </a:lnSpc>
            </a:pPr>
            <a:r>
              <a:rPr lang="en-US" altLang="zh-CN" sz="3600" b="1">
                <a:solidFill>
                  <a:srgbClr val="CC0000"/>
                </a:solidFill>
                <a:ea typeface="楷体_GB2312" pitchFamily="49" charset="-122"/>
              </a:rPr>
              <a:t>2.</a:t>
            </a:r>
            <a:r>
              <a:rPr lang="en-US" altLang="zh-CN" sz="3600" b="1">
                <a:solidFill>
                  <a:schemeClr val="accent2"/>
                </a:solidFill>
                <a:ea typeface="楷体_GB2312" pitchFamily="49" charset="-122"/>
              </a:rPr>
              <a:t>  </a:t>
            </a:r>
            <a:r>
              <a:rPr lang="zh-CN" altLang="en-US" sz="3600" b="1">
                <a:solidFill>
                  <a:srgbClr val="006600"/>
                </a:solidFill>
                <a:ea typeface="楷体_GB2312" pitchFamily="49" charset="-122"/>
              </a:rPr>
              <a:t>将所有 </a:t>
            </a:r>
            <a:r>
              <a:rPr lang="en-US" altLang="zh-CN" sz="3600" b="1">
                <a:solidFill>
                  <a:srgbClr val="006600"/>
                </a:solidFill>
                <a:ea typeface="楷体_GB2312" pitchFamily="49" charset="-122"/>
              </a:rPr>
              <a:t>j+1…i-1</a:t>
            </a:r>
            <a:r>
              <a:rPr lang="en-US" altLang="zh-CN" sz="3600" b="1">
                <a:solidFill>
                  <a:schemeClr val="accent2"/>
                </a:solidFill>
                <a:ea typeface="楷体_GB2312" pitchFamily="49" charset="-122"/>
              </a:rPr>
              <a:t> </a:t>
            </a:r>
            <a:r>
              <a:rPr lang="zh-CN" altLang="en-US" sz="3600" b="1">
                <a:solidFill>
                  <a:srgbClr val="0000FF"/>
                </a:solidFill>
                <a:ea typeface="楷体_GB2312" pitchFamily="49" charset="-122"/>
              </a:rPr>
              <a:t>的记录向后移动 </a:t>
            </a:r>
            <a:r>
              <a:rPr lang="en-US" altLang="zh-CN" sz="3600" b="1">
                <a:solidFill>
                  <a:srgbClr val="0000FF"/>
                </a:solidFill>
                <a:ea typeface="楷体_GB2312" pitchFamily="49" charset="-122"/>
              </a:rPr>
              <a:t>1</a:t>
            </a:r>
            <a:r>
              <a:rPr lang="zh-CN" altLang="en-US" sz="3600" b="1">
                <a:solidFill>
                  <a:srgbClr val="0000FF"/>
                </a:solidFill>
                <a:ea typeface="楷体_GB2312" pitchFamily="49" charset="-122"/>
              </a:rPr>
              <a:t>位</a:t>
            </a:r>
            <a:r>
              <a:rPr lang="en-US" altLang="zh-CN" sz="3600" b="1">
                <a:solidFill>
                  <a:srgbClr val="0000FF"/>
                </a:solidFill>
                <a:ea typeface="楷体_GB2312" pitchFamily="49" charset="-122"/>
              </a:rPr>
              <a:t>; </a:t>
            </a:r>
          </a:p>
        </p:txBody>
      </p:sp>
      <p:grpSp>
        <p:nvGrpSpPr>
          <p:cNvPr id="87059" name="Group 19"/>
          <p:cNvGrpSpPr>
            <a:grpSpLocks/>
          </p:cNvGrpSpPr>
          <p:nvPr/>
        </p:nvGrpSpPr>
        <p:grpSpPr bwMode="auto">
          <a:xfrm>
            <a:off x="4267200" y="2971800"/>
            <a:ext cx="609600" cy="793750"/>
            <a:chOff x="2208" y="1872"/>
            <a:chExt cx="384" cy="500"/>
          </a:xfrm>
        </p:grpSpPr>
        <p:sp>
          <p:nvSpPr>
            <p:cNvPr id="87060" name="Line 20"/>
            <p:cNvSpPr>
              <a:spLocks noChangeShapeType="1"/>
            </p:cNvSpPr>
            <p:nvPr/>
          </p:nvSpPr>
          <p:spPr bwMode="auto">
            <a:xfrm>
              <a:off x="2208" y="1872"/>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7061" name="Text Box 21"/>
            <p:cNvSpPr txBox="1">
              <a:spLocks noChangeArrowheads="1"/>
            </p:cNvSpPr>
            <p:nvPr/>
          </p:nvSpPr>
          <p:spPr bwMode="auto">
            <a:xfrm>
              <a:off x="2222" y="1968"/>
              <a:ext cx="370" cy="404"/>
            </a:xfrm>
            <a:prstGeom prst="rect">
              <a:avLst/>
            </a:prstGeom>
            <a:noFill/>
            <a:ln w="9525">
              <a:noFill/>
              <a:miter lim="800000"/>
              <a:headEnd/>
              <a:tailEnd/>
            </a:ln>
            <a:effectLst/>
          </p:spPr>
          <p:txBody>
            <a:bodyPr>
              <a:spAutoFit/>
            </a:bodyPr>
            <a:lstStyle/>
            <a:p>
              <a:pPr>
                <a:spcBef>
                  <a:spcPct val="50000"/>
                </a:spcBef>
              </a:pPr>
              <a:r>
                <a:rPr lang="en-US" altLang="zh-CN" sz="3600"/>
                <a:t>j</a:t>
              </a:r>
              <a:endParaRPr lang="en-US" altLang="zh-CN"/>
            </a:p>
          </p:txBody>
        </p:sp>
      </p:grpSp>
      <p:grpSp>
        <p:nvGrpSpPr>
          <p:cNvPr id="87062" name="Group 22"/>
          <p:cNvGrpSpPr>
            <a:grpSpLocks/>
          </p:cNvGrpSpPr>
          <p:nvPr/>
        </p:nvGrpSpPr>
        <p:grpSpPr bwMode="auto">
          <a:xfrm>
            <a:off x="3810000" y="2971800"/>
            <a:ext cx="609600" cy="793750"/>
            <a:chOff x="2208" y="1872"/>
            <a:chExt cx="384" cy="500"/>
          </a:xfrm>
        </p:grpSpPr>
        <p:sp>
          <p:nvSpPr>
            <p:cNvPr id="87063" name="Line 23"/>
            <p:cNvSpPr>
              <a:spLocks noChangeShapeType="1"/>
            </p:cNvSpPr>
            <p:nvPr/>
          </p:nvSpPr>
          <p:spPr bwMode="auto">
            <a:xfrm>
              <a:off x="2208" y="1872"/>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7064" name="Text Box 24"/>
            <p:cNvSpPr txBox="1">
              <a:spLocks noChangeArrowheads="1"/>
            </p:cNvSpPr>
            <p:nvPr/>
          </p:nvSpPr>
          <p:spPr bwMode="auto">
            <a:xfrm>
              <a:off x="2222" y="1968"/>
              <a:ext cx="370" cy="404"/>
            </a:xfrm>
            <a:prstGeom prst="rect">
              <a:avLst/>
            </a:prstGeom>
            <a:noFill/>
            <a:ln w="9525">
              <a:noFill/>
              <a:miter lim="800000"/>
              <a:headEnd/>
              <a:tailEnd/>
            </a:ln>
            <a:effectLst/>
          </p:spPr>
          <p:txBody>
            <a:bodyPr>
              <a:spAutoFit/>
            </a:bodyPr>
            <a:lstStyle/>
            <a:p>
              <a:pPr>
                <a:spcBef>
                  <a:spcPct val="50000"/>
                </a:spcBef>
              </a:pPr>
              <a:r>
                <a:rPr lang="en-US" altLang="zh-CN" sz="3600"/>
                <a:t>j</a:t>
              </a:r>
              <a:endParaRPr lang="en-US" altLang="zh-CN"/>
            </a:p>
          </p:txBody>
        </p:sp>
      </p:grpSp>
      <p:grpSp>
        <p:nvGrpSpPr>
          <p:cNvPr id="87065" name="Group 25"/>
          <p:cNvGrpSpPr>
            <a:grpSpLocks/>
          </p:cNvGrpSpPr>
          <p:nvPr/>
        </p:nvGrpSpPr>
        <p:grpSpPr bwMode="auto">
          <a:xfrm>
            <a:off x="3505200" y="2971800"/>
            <a:ext cx="609600" cy="793750"/>
            <a:chOff x="2208" y="1872"/>
            <a:chExt cx="384" cy="500"/>
          </a:xfrm>
        </p:grpSpPr>
        <p:sp>
          <p:nvSpPr>
            <p:cNvPr id="87066" name="Line 26"/>
            <p:cNvSpPr>
              <a:spLocks noChangeShapeType="1"/>
            </p:cNvSpPr>
            <p:nvPr/>
          </p:nvSpPr>
          <p:spPr bwMode="auto">
            <a:xfrm>
              <a:off x="2208" y="1872"/>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7067" name="Text Box 27"/>
            <p:cNvSpPr txBox="1">
              <a:spLocks noChangeArrowheads="1"/>
            </p:cNvSpPr>
            <p:nvPr/>
          </p:nvSpPr>
          <p:spPr bwMode="auto">
            <a:xfrm>
              <a:off x="2222" y="1968"/>
              <a:ext cx="370" cy="404"/>
            </a:xfrm>
            <a:prstGeom prst="rect">
              <a:avLst/>
            </a:prstGeom>
            <a:noFill/>
            <a:ln w="9525">
              <a:noFill/>
              <a:miter lim="800000"/>
              <a:headEnd/>
              <a:tailEnd/>
            </a:ln>
            <a:effectLst/>
          </p:spPr>
          <p:txBody>
            <a:bodyPr>
              <a:spAutoFit/>
            </a:bodyPr>
            <a:lstStyle/>
            <a:p>
              <a:pPr>
                <a:spcBef>
                  <a:spcPct val="50000"/>
                </a:spcBef>
              </a:pPr>
              <a:r>
                <a:rPr lang="en-US" altLang="zh-CN" sz="3600"/>
                <a:t>j</a:t>
              </a:r>
              <a:endParaRPr lang="en-US" altLang="zh-CN"/>
            </a:p>
          </p:txBody>
        </p:sp>
      </p:grpSp>
      <p:sp>
        <p:nvSpPr>
          <p:cNvPr id="87068" name="Rectangle 28"/>
          <p:cNvSpPr>
            <a:spLocks noChangeArrowheads="1"/>
          </p:cNvSpPr>
          <p:nvPr/>
        </p:nvSpPr>
        <p:spPr bwMode="auto">
          <a:xfrm>
            <a:off x="615950" y="5486400"/>
            <a:ext cx="8023225" cy="750888"/>
          </a:xfrm>
          <a:prstGeom prst="rect">
            <a:avLst/>
          </a:prstGeom>
          <a:noFill/>
          <a:ln w="9525">
            <a:noFill/>
            <a:miter lim="800000"/>
            <a:headEnd/>
            <a:tailEnd/>
          </a:ln>
          <a:effectLst/>
        </p:spPr>
        <p:txBody>
          <a:bodyPr wrap="none">
            <a:spAutoFit/>
          </a:bodyPr>
          <a:lstStyle/>
          <a:p>
            <a:pPr>
              <a:lnSpc>
                <a:spcPct val="120000"/>
              </a:lnSpc>
            </a:pPr>
            <a:r>
              <a:rPr lang="en-US" altLang="zh-CN" sz="3600" b="1">
                <a:solidFill>
                  <a:srgbClr val="CC0000"/>
                </a:solidFill>
                <a:ea typeface="楷体_GB2312" pitchFamily="49" charset="-122"/>
              </a:rPr>
              <a:t>3. </a:t>
            </a:r>
            <a:r>
              <a:rPr lang="zh-CN" altLang="en-US" sz="3600" b="1">
                <a:solidFill>
                  <a:srgbClr val="006600"/>
                </a:solidFill>
                <a:ea typeface="楷体_GB2312" pitchFamily="49" charset="-122"/>
              </a:rPr>
              <a:t>将</a:t>
            </a:r>
            <a:r>
              <a:rPr lang="en-US" altLang="zh-CN" sz="3600" b="1">
                <a:solidFill>
                  <a:srgbClr val="0000FF"/>
                </a:solidFill>
                <a:ea typeface="楷体_GB2312" pitchFamily="49" charset="-122"/>
              </a:rPr>
              <a:t>r[0](</a:t>
            </a:r>
            <a:r>
              <a:rPr lang="zh-CN" altLang="en-US" sz="3600" b="1">
                <a:solidFill>
                  <a:srgbClr val="0000FF"/>
                </a:solidFill>
                <a:ea typeface="楷体_GB2312" pitchFamily="49" charset="-122"/>
              </a:rPr>
              <a:t>原</a:t>
            </a:r>
            <a:r>
              <a:rPr lang="en-US" altLang="zh-CN" sz="3600" b="1">
                <a:solidFill>
                  <a:srgbClr val="0000FF"/>
                </a:solidFill>
                <a:ea typeface="楷体_GB2312" pitchFamily="49" charset="-122"/>
              </a:rPr>
              <a:t>r[i])</a:t>
            </a:r>
            <a:r>
              <a:rPr lang="en-US" altLang="zh-CN" sz="3600" b="1">
                <a:solidFill>
                  <a:srgbClr val="006600"/>
                </a:solidFill>
                <a:ea typeface="楷体_GB2312" pitchFamily="49" charset="-122"/>
              </a:rPr>
              <a:t>“</a:t>
            </a:r>
            <a:r>
              <a:rPr lang="zh-CN" altLang="en-US" sz="3600" b="1">
                <a:solidFill>
                  <a:srgbClr val="006600"/>
                </a:solidFill>
                <a:ea typeface="楷体_GB2312" pitchFamily="49" charset="-122"/>
              </a:rPr>
              <a:t>插入”到</a:t>
            </a:r>
            <a:r>
              <a:rPr lang="en-US" altLang="zh-CN" sz="3600" b="1">
                <a:solidFill>
                  <a:srgbClr val="006600"/>
                </a:solidFill>
                <a:ea typeface="楷体_GB2312" pitchFamily="49" charset="-122"/>
              </a:rPr>
              <a:t>j+1</a:t>
            </a:r>
            <a:r>
              <a:rPr lang="zh-CN" altLang="en-US" sz="3600" b="1">
                <a:solidFill>
                  <a:srgbClr val="006600"/>
                </a:solidFill>
                <a:ea typeface="楷体_GB2312" pitchFamily="49" charset="-122"/>
              </a:rPr>
              <a:t>的位置</a:t>
            </a:r>
            <a:r>
              <a:rPr lang="zh-CN" altLang="en-US" sz="3600" b="1">
                <a:solidFill>
                  <a:srgbClr val="0000FF"/>
                </a:solidFill>
                <a:ea typeface="楷体_GB2312" pitchFamily="49" charset="-122"/>
              </a:rPr>
              <a:t>。</a:t>
            </a:r>
          </a:p>
        </p:txBody>
      </p:sp>
      <p:sp>
        <p:nvSpPr>
          <p:cNvPr id="87069" name="Rectangle 29" descr="60%"/>
          <p:cNvSpPr>
            <a:spLocks noChangeArrowheads="1"/>
          </p:cNvSpPr>
          <p:nvPr/>
        </p:nvSpPr>
        <p:spPr bwMode="auto">
          <a:xfrm>
            <a:off x="3962400" y="2667000"/>
            <a:ext cx="1295400" cy="304800"/>
          </a:xfrm>
          <a:prstGeom prst="rect">
            <a:avLst/>
          </a:prstGeom>
          <a:pattFill prst="pct60">
            <a:fgClr>
              <a:srgbClr val="FF99FF"/>
            </a:fgClr>
            <a:bgClr>
              <a:srgbClr val="FFFFFF"/>
            </a:bgClr>
          </a:pattFill>
          <a:ln w="9525">
            <a:solidFill>
              <a:schemeClr val="tx1"/>
            </a:solidFill>
            <a:miter lim="800000"/>
            <a:headEnd/>
            <a:tailEnd/>
          </a:ln>
          <a:effectLst/>
        </p:spPr>
        <p:txBody>
          <a:bodyPr wrap="none" anchor="ctr"/>
          <a:lstStyle/>
          <a:p>
            <a:endParaRPr lang="zh-CN" altLang="en-US"/>
          </a:p>
        </p:txBody>
      </p:sp>
      <p:sp>
        <p:nvSpPr>
          <p:cNvPr id="87070" name="Rectangle 30"/>
          <p:cNvSpPr>
            <a:spLocks noChangeArrowheads="1"/>
          </p:cNvSpPr>
          <p:nvPr/>
        </p:nvSpPr>
        <p:spPr bwMode="auto">
          <a:xfrm>
            <a:off x="3638550" y="2667000"/>
            <a:ext cx="304800" cy="304800"/>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87071" name="Rectangle 31"/>
          <p:cNvSpPr>
            <a:spLocks noChangeArrowheads="1"/>
          </p:cNvSpPr>
          <p:nvPr/>
        </p:nvSpPr>
        <p:spPr bwMode="auto">
          <a:xfrm>
            <a:off x="1878013" y="1039813"/>
            <a:ext cx="4132262" cy="779462"/>
          </a:xfrm>
          <a:prstGeom prst="rect">
            <a:avLst/>
          </a:prstGeom>
          <a:noFill/>
          <a:ln w="9525">
            <a:noFill/>
            <a:miter lim="800000"/>
            <a:headEnd/>
            <a:tailEnd/>
          </a:ln>
          <a:effectLst/>
        </p:spPr>
        <p:txBody>
          <a:bodyPr wrap="none">
            <a:spAutoFit/>
          </a:bodyPr>
          <a:lstStyle/>
          <a:p>
            <a:pPr algn="ctr">
              <a:lnSpc>
                <a:spcPct val="125000"/>
              </a:lnSpc>
            </a:pPr>
            <a:r>
              <a:rPr lang="zh-CN" altLang="en-US" sz="3600" b="1">
                <a:solidFill>
                  <a:srgbClr val="990099"/>
                </a:solidFill>
                <a:ea typeface="楷体_GB2312" pitchFamily="49" charset="-122"/>
              </a:rPr>
              <a:t>监视哨设置在</a:t>
            </a:r>
            <a:r>
              <a:rPr lang="en-US" altLang="zh-CN" sz="3600" b="1">
                <a:solidFill>
                  <a:srgbClr val="990099"/>
                </a:solidFill>
                <a:ea typeface="楷体_GB2312" pitchFamily="49" charset="-122"/>
              </a:rPr>
              <a:t>r[0]</a:t>
            </a:r>
            <a:r>
              <a:rPr lang="zh-CN" altLang="en-US" sz="3600" b="1">
                <a:solidFill>
                  <a:srgbClr val="990099"/>
                </a:solidFill>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strips(downRigh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7051"/>
                                        </p:tgtEl>
                                        <p:attrNameLst>
                                          <p:attrName>style.visibility</p:attrName>
                                        </p:attrNameLst>
                                      </p:cBhvr>
                                      <p:to>
                                        <p:strVal val="visible"/>
                                      </p:to>
                                    </p:set>
                                    <p:animEffect transition="in" filter="wipe(left)">
                                      <p:cBhvr>
                                        <p:cTn id="16" dur="500"/>
                                        <p:tgtEl>
                                          <p:spTgt spid="8705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87053"/>
                                        </p:tgtEl>
                                        <p:attrNameLst>
                                          <p:attrName>style.visibility</p:attrName>
                                        </p:attrNameLst>
                                      </p:cBhvr>
                                      <p:to>
                                        <p:strVal val="visible"/>
                                      </p:to>
                                    </p:set>
                                    <p:animEffect transition="in" filter="slide(fromTop)">
                                      <p:cBhvr>
                                        <p:cTn id="21" dur="500"/>
                                        <p:tgtEl>
                                          <p:spTgt spid="87053"/>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87052"/>
                                        </p:tgtEl>
                                        <p:attrNameLst>
                                          <p:attrName>style.visibility</p:attrName>
                                        </p:attrNameLst>
                                      </p:cBhvr>
                                      <p:to>
                                        <p:strVal val="visible"/>
                                      </p:to>
                                    </p:set>
                                    <p:animEffect transition="in" filter="dissolve">
                                      <p:cBhvr>
                                        <p:cTn id="25" dur="500"/>
                                        <p:tgtEl>
                                          <p:spTgt spid="8705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7071"/>
                                        </p:tgtEl>
                                        <p:attrNameLst>
                                          <p:attrName>style.visibility</p:attrName>
                                        </p:attrNameLst>
                                      </p:cBhvr>
                                      <p:to>
                                        <p:strVal val="visible"/>
                                      </p:to>
                                    </p:set>
                                    <p:anim calcmode="lin" valueType="num">
                                      <p:cBhvr additive="base">
                                        <p:cTn id="30" dur="500" fill="hold"/>
                                        <p:tgtEl>
                                          <p:spTgt spid="87071"/>
                                        </p:tgtEl>
                                        <p:attrNameLst>
                                          <p:attrName>ppt_x</p:attrName>
                                        </p:attrNameLst>
                                      </p:cBhvr>
                                      <p:tavLst>
                                        <p:tav tm="0">
                                          <p:val>
                                            <p:strVal val="0-#ppt_w/2"/>
                                          </p:val>
                                        </p:tav>
                                        <p:tav tm="100000">
                                          <p:val>
                                            <p:strVal val="#ppt_x"/>
                                          </p:val>
                                        </p:tav>
                                      </p:tavLst>
                                    </p:anim>
                                    <p:anim calcmode="lin" valueType="num">
                                      <p:cBhvr additive="base">
                                        <p:cTn id="31" dur="500" fill="hold"/>
                                        <p:tgtEl>
                                          <p:spTgt spid="8707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87046"/>
                                        </p:tgtEl>
                                        <p:attrNameLst>
                                          <p:attrName>style.visibility</p:attrName>
                                        </p:attrNameLst>
                                      </p:cBhvr>
                                      <p:to>
                                        <p:strVal val="visible"/>
                                      </p:to>
                                    </p:set>
                                    <p:animEffect transition="in" filter="slide(fromTop)">
                                      <p:cBhvr>
                                        <p:cTn id="36" dur="500"/>
                                        <p:tgtEl>
                                          <p:spTgt spid="87046"/>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87045"/>
                                        </p:tgtEl>
                                        <p:attrNameLst>
                                          <p:attrName>style.visibility</p:attrName>
                                        </p:attrNameLst>
                                      </p:cBhvr>
                                      <p:to>
                                        <p:strVal val="visible"/>
                                      </p:to>
                                    </p:set>
                                    <p:animEffect transition="in" filter="dissolve">
                                      <p:cBhvr>
                                        <p:cTn id="40" dur="500"/>
                                        <p:tgtEl>
                                          <p:spTgt spid="8704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87054"/>
                                        </p:tgtEl>
                                        <p:attrNameLst>
                                          <p:attrName>style.visibility</p:attrName>
                                        </p:attrNameLst>
                                      </p:cBhvr>
                                      <p:to>
                                        <p:strVal val="visible"/>
                                      </p:to>
                                    </p:set>
                                  </p:childTnLst>
                                  <p:subTnLst>
                                    <p:set>
                                      <p:cBhvr override="childStyle">
                                        <p:cTn dur="1" fill="hold" display="0" masterRel="nextClick" afterEffect="1"/>
                                        <p:tgtEl>
                                          <p:spTgt spid="8705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87047"/>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87047"/>
                                        </p:tgtEl>
                                        <p:attrNameLst>
                                          <p:attrName>style.visibility</p:attrName>
                                        </p:attrNameLst>
                                      </p:cBhvr>
                                      <p:to>
                                        <p:strVal val="hidden"/>
                                      </p:to>
                                    </p:set>
                                  </p:sub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87059"/>
                                        </p:tgtEl>
                                        <p:attrNameLst>
                                          <p:attrName>style.visibility</p:attrName>
                                        </p:attrNameLst>
                                      </p:cBhvr>
                                      <p:to>
                                        <p:strVal val="visible"/>
                                      </p:to>
                                    </p:set>
                                  </p:childTnLst>
                                  <p:subTnLst>
                                    <p:set>
                                      <p:cBhvr override="childStyle">
                                        <p:cTn dur="1" fill="hold" display="0" masterRel="sameClick" afterEffect="1">
                                          <p:stCondLst>
                                            <p:cond evt="end" delay="0">
                                              <p:tn val="50"/>
                                            </p:cond>
                                          </p:stCondLst>
                                        </p:cTn>
                                        <p:tgtEl>
                                          <p:spTgt spid="87059"/>
                                        </p:tgtEl>
                                        <p:attrNameLst>
                                          <p:attrName>style.visibility</p:attrName>
                                        </p:attrNameLst>
                                      </p:cBhvr>
                                      <p:to>
                                        <p:strVal val="hidden"/>
                                      </p:to>
                                    </p:set>
                                  </p:sub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499"/>
                                          </p:stCondLst>
                                        </p:cTn>
                                        <p:tgtEl>
                                          <p:spTgt spid="87062"/>
                                        </p:tgtEl>
                                        <p:attrNameLst>
                                          <p:attrName>style.visibility</p:attrName>
                                        </p:attrNameLst>
                                      </p:cBhvr>
                                      <p:to>
                                        <p:strVal val="visible"/>
                                      </p:to>
                                    </p:set>
                                  </p:childTnLst>
                                  <p:subTnLst>
                                    <p:set>
                                      <p:cBhvr override="childStyle">
                                        <p:cTn dur="1" fill="hold" display="0" masterRel="sameClick" afterEffect="1">
                                          <p:stCondLst>
                                            <p:cond evt="end" delay="0">
                                              <p:tn val="53"/>
                                            </p:cond>
                                          </p:stCondLst>
                                        </p:cTn>
                                        <p:tgtEl>
                                          <p:spTgt spid="87062"/>
                                        </p:tgtEl>
                                        <p:attrNameLst>
                                          <p:attrName>style.visibility</p:attrName>
                                        </p:attrNameLst>
                                      </p:cBhvr>
                                      <p:to>
                                        <p:strVal val="hidden"/>
                                      </p:to>
                                    </p:set>
                                  </p:subTnLst>
                                </p:cTn>
                              </p:par>
                            </p:childTnLst>
                          </p:cTn>
                        </p:par>
                        <p:par>
                          <p:cTn id="55" fill="hold">
                            <p:stCondLst>
                              <p:cond delay="1500"/>
                            </p:stCondLst>
                            <p:childTnLst>
                              <p:par>
                                <p:cTn id="56" presetID="1" presetClass="entr" presetSubtype="0" fill="hold" nodeType="afterEffect">
                                  <p:stCondLst>
                                    <p:cond delay="0"/>
                                  </p:stCondLst>
                                  <p:childTnLst>
                                    <p:set>
                                      <p:cBhvr>
                                        <p:cTn id="57" dur="1" fill="hold">
                                          <p:stCondLst>
                                            <p:cond delay="499"/>
                                          </p:stCondLst>
                                        </p:cTn>
                                        <p:tgtEl>
                                          <p:spTgt spid="8706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87043"/>
                                        </p:tgtEl>
                                        <p:attrNameLst>
                                          <p:attrName>style.visibility</p:attrName>
                                        </p:attrNameLst>
                                      </p:cBhvr>
                                      <p:to>
                                        <p:strVal val="visible"/>
                                      </p:to>
                                    </p:set>
                                    <p:animEffect transition="in" filter="strips(downRight)">
                                      <p:cBhvr>
                                        <p:cTn id="62" dur="500"/>
                                        <p:tgtEl>
                                          <p:spTgt spid="87043"/>
                                        </p:tgtEl>
                                      </p:cBhvr>
                                    </p:animEffect>
                                  </p:childTnLst>
                                </p:cTn>
                              </p:par>
                            </p:childTnLst>
                          </p:cTn>
                        </p:par>
                        <p:par>
                          <p:cTn id="63" fill="hold">
                            <p:stCondLst>
                              <p:cond delay="500"/>
                            </p:stCondLst>
                            <p:childTnLst>
                              <p:par>
                                <p:cTn id="64" presetID="12" presetClass="entr" presetSubtype="2" fill="hold" grpId="0" nodeType="afterEffect">
                                  <p:stCondLst>
                                    <p:cond delay="0"/>
                                  </p:stCondLst>
                                  <p:childTnLst>
                                    <p:set>
                                      <p:cBhvr>
                                        <p:cTn id="65" dur="1" fill="hold">
                                          <p:stCondLst>
                                            <p:cond delay="0"/>
                                          </p:stCondLst>
                                        </p:cTn>
                                        <p:tgtEl>
                                          <p:spTgt spid="87057"/>
                                        </p:tgtEl>
                                        <p:attrNameLst>
                                          <p:attrName>style.visibility</p:attrName>
                                        </p:attrNameLst>
                                      </p:cBhvr>
                                      <p:to>
                                        <p:strVal val="visible"/>
                                      </p:to>
                                    </p:set>
                                    <p:animEffect transition="in" filter="slide(fromRight)">
                                      <p:cBhvr>
                                        <p:cTn id="66" dur="500"/>
                                        <p:tgtEl>
                                          <p:spTgt spid="87057"/>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7058"/>
                                        </p:tgtEl>
                                        <p:attrNameLst>
                                          <p:attrName>style.visibility</p:attrName>
                                        </p:attrNameLst>
                                      </p:cBhvr>
                                      <p:to>
                                        <p:strVal val="visible"/>
                                      </p:to>
                                    </p:set>
                                    <p:anim calcmode="lin" valueType="num">
                                      <p:cBhvr additive="base">
                                        <p:cTn id="71" dur="500" fill="hold"/>
                                        <p:tgtEl>
                                          <p:spTgt spid="87058"/>
                                        </p:tgtEl>
                                        <p:attrNameLst>
                                          <p:attrName>ppt_x</p:attrName>
                                        </p:attrNameLst>
                                      </p:cBhvr>
                                      <p:tavLst>
                                        <p:tav tm="0">
                                          <p:val>
                                            <p:strVal val="#ppt_x"/>
                                          </p:val>
                                        </p:tav>
                                        <p:tav tm="100000">
                                          <p:val>
                                            <p:strVal val="#ppt_x"/>
                                          </p:val>
                                        </p:tav>
                                      </p:tavLst>
                                    </p:anim>
                                    <p:anim calcmode="lin" valueType="num">
                                      <p:cBhvr additive="base">
                                        <p:cTn id="72" dur="500" fill="hold"/>
                                        <p:tgtEl>
                                          <p:spTgt spid="8705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7050"/>
                                        </p:tgtEl>
                                        <p:attrNameLst>
                                          <p:attrName>style.visibility</p:attrName>
                                        </p:attrNameLst>
                                      </p:cBhvr>
                                      <p:to>
                                        <p:strVal val="visible"/>
                                      </p:to>
                                    </p:set>
                                    <p:animEffect transition="in" filter="wipe(right)">
                                      <p:cBhvr>
                                        <p:cTn id="77" dur="500"/>
                                        <p:tgtEl>
                                          <p:spTgt spid="87050"/>
                                        </p:tgtEl>
                                      </p:cBhvr>
                                    </p:animEffect>
                                  </p:childTnLst>
                                  <p:subTnLst>
                                    <p:set>
                                      <p:cBhvr override="childStyle">
                                        <p:cTn dur="1" fill="hold" display="0" masterRel="nextClick" afterEffect="1"/>
                                        <p:tgtEl>
                                          <p:spTgt spid="87050"/>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069"/>
                                        </p:tgtEl>
                                        <p:attrNameLst>
                                          <p:attrName>style.visibility</p:attrName>
                                        </p:attrNameLst>
                                      </p:cBhvr>
                                      <p:to>
                                        <p:strVal val="visible"/>
                                      </p:to>
                                    </p:set>
                                    <p:animEffect transition="in" filter="wipe(right)">
                                      <p:cBhvr>
                                        <p:cTn id="82" dur="500"/>
                                        <p:tgtEl>
                                          <p:spTgt spid="87069"/>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87068"/>
                                        </p:tgtEl>
                                        <p:attrNameLst>
                                          <p:attrName>style.visibility</p:attrName>
                                        </p:attrNameLst>
                                      </p:cBhvr>
                                      <p:to>
                                        <p:strVal val="visible"/>
                                      </p:to>
                                    </p:set>
                                    <p:anim calcmode="lin" valueType="num">
                                      <p:cBhvr additive="base">
                                        <p:cTn id="87" dur="500" fill="hold"/>
                                        <p:tgtEl>
                                          <p:spTgt spid="87068"/>
                                        </p:tgtEl>
                                        <p:attrNameLst>
                                          <p:attrName>ppt_x</p:attrName>
                                        </p:attrNameLst>
                                      </p:cBhvr>
                                      <p:tavLst>
                                        <p:tav tm="0">
                                          <p:val>
                                            <p:strVal val="#ppt_x"/>
                                          </p:val>
                                        </p:tav>
                                        <p:tav tm="100000">
                                          <p:val>
                                            <p:strVal val="#ppt_x"/>
                                          </p:val>
                                        </p:tav>
                                      </p:tavLst>
                                    </p:anim>
                                    <p:anim calcmode="lin" valueType="num">
                                      <p:cBhvr additive="base">
                                        <p:cTn id="88" dur="500" fill="hold"/>
                                        <p:tgtEl>
                                          <p:spTgt spid="8706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7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autoUpdateAnimBg="0"/>
      <p:bldP spid="87044" grpId="0" animBg="1"/>
      <p:bldP spid="87045" grpId="0" animBg="1"/>
      <p:bldP spid="87046" grpId="0" autoUpdateAnimBg="0"/>
      <p:bldP spid="87050" grpId="0" animBg="1"/>
      <p:bldP spid="87051" grpId="0" animBg="1"/>
      <p:bldP spid="87052" grpId="0" animBg="1"/>
      <p:bldP spid="87053" grpId="0" autoUpdateAnimBg="0"/>
      <p:bldP spid="87057" grpId="0" animBg="1" autoUpdateAnimBg="0"/>
      <p:bldP spid="87058" grpId="0" autoUpdateAnimBg="0"/>
      <p:bldP spid="87068" grpId="0" autoUpdateAnimBg="0"/>
      <p:bldP spid="87069" grpId="0" animBg="1"/>
      <p:bldP spid="87070" grpId="0" animBg="1"/>
      <p:bldP spid="870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04800" y="914400"/>
            <a:ext cx="8458200" cy="779463"/>
          </a:xfrm>
          <a:prstGeom prst="rect">
            <a:avLst/>
          </a:prstGeom>
          <a:noFill/>
          <a:ln w="9525">
            <a:noFill/>
            <a:miter lim="800000"/>
            <a:headEnd/>
            <a:tailEnd/>
          </a:ln>
          <a:effectLst/>
        </p:spPr>
        <p:txBody>
          <a:bodyPr>
            <a:spAutoFit/>
          </a:bodyPr>
          <a:lstStyle/>
          <a:p>
            <a:pPr>
              <a:lnSpc>
                <a:spcPct val="125000"/>
              </a:lnSpc>
            </a:pPr>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可以在查找的同时实现记录向后移动；</a:t>
            </a:r>
          </a:p>
        </p:txBody>
      </p:sp>
      <p:sp>
        <p:nvSpPr>
          <p:cNvPr id="88067" name="Text Box 3"/>
          <p:cNvSpPr txBox="1">
            <a:spLocks noChangeArrowheads="1"/>
          </p:cNvSpPr>
          <p:nvPr/>
        </p:nvSpPr>
        <p:spPr bwMode="auto">
          <a:xfrm>
            <a:off x="1711325" y="3494088"/>
            <a:ext cx="5554726" cy="2086725"/>
          </a:xfrm>
          <a:prstGeom prst="rect">
            <a:avLst/>
          </a:prstGeom>
          <a:noFill/>
          <a:ln w="9525">
            <a:noFill/>
            <a:miter lim="800000"/>
            <a:headEnd/>
            <a:tailEnd/>
          </a:ln>
          <a:effectLst/>
        </p:spPr>
        <p:txBody>
          <a:bodyPr wrap="none">
            <a:spAutoFit/>
          </a:bodyPr>
          <a:lstStyle/>
          <a:p>
            <a:pPr>
              <a:lnSpc>
                <a:spcPct val="120000"/>
              </a:lnSpc>
            </a:pPr>
            <a:r>
              <a:rPr lang="en-US" altLang="zh-CN" sz="3600" b="1" dirty="0">
                <a:solidFill>
                  <a:srgbClr val="E60E37"/>
                </a:solidFill>
                <a:ea typeface="楷体_GB2312" pitchFamily="49" charset="-122"/>
              </a:rPr>
              <a:t>r[0]=r[</a:t>
            </a:r>
            <a:r>
              <a:rPr lang="en-US" altLang="zh-CN" sz="3600" b="1" dirty="0" err="1">
                <a:solidFill>
                  <a:srgbClr val="E60E37"/>
                </a:solidFill>
                <a:ea typeface="楷体_GB2312" pitchFamily="49" charset="-122"/>
              </a:rPr>
              <a:t>i</a:t>
            </a:r>
            <a:r>
              <a:rPr lang="en-US" altLang="zh-CN" sz="3600" b="1" dirty="0">
                <a:solidFill>
                  <a:srgbClr val="E60E37"/>
                </a:solidFill>
                <a:ea typeface="楷体_GB2312" pitchFamily="49" charset="-122"/>
              </a:rPr>
              <a:t>];  j=i-1;</a:t>
            </a:r>
            <a:r>
              <a:rPr lang="en-US" altLang="zh-CN" sz="3600" b="1" dirty="0">
                <a:ea typeface="楷体_GB2312" pitchFamily="49" charset="-122"/>
              </a:rPr>
              <a:t> </a:t>
            </a:r>
          </a:p>
          <a:p>
            <a:pPr>
              <a:lnSpc>
                <a:spcPct val="120000"/>
              </a:lnSpc>
            </a:pPr>
            <a:r>
              <a:rPr lang="en-US" altLang="zh-CN" sz="3600" b="1" dirty="0" smtClean="0">
                <a:solidFill>
                  <a:srgbClr val="990000"/>
                </a:solidFill>
                <a:ea typeface="楷体_GB2312" pitchFamily="49" charset="-122"/>
              </a:rPr>
              <a:t>while( </a:t>
            </a:r>
            <a:r>
              <a:rPr lang="en-US" altLang="zh-CN" sz="3600" b="1" dirty="0">
                <a:solidFill>
                  <a:srgbClr val="990000"/>
                </a:solidFill>
                <a:ea typeface="楷体_GB2312" pitchFamily="49" charset="-122"/>
              </a:rPr>
              <a:t>r[0].key &lt;r[j].</a:t>
            </a:r>
            <a:r>
              <a:rPr lang="en-US" altLang="zh-CN" sz="3600" b="1" dirty="0" smtClean="0">
                <a:solidFill>
                  <a:srgbClr val="990000"/>
                </a:solidFill>
                <a:ea typeface="楷体_GB2312" pitchFamily="49" charset="-122"/>
              </a:rPr>
              <a:t>key)</a:t>
            </a:r>
            <a:r>
              <a:rPr lang="en-US" altLang="zh-CN" sz="3600" b="1" dirty="0" smtClean="0">
                <a:ea typeface="楷体_GB2312" pitchFamily="49" charset="-122"/>
              </a:rPr>
              <a:t>  </a:t>
            </a:r>
            <a:endParaRPr lang="en-US" altLang="zh-CN" sz="3600" b="1" dirty="0">
              <a:ea typeface="楷体_GB2312" pitchFamily="49" charset="-122"/>
            </a:endParaRPr>
          </a:p>
          <a:p>
            <a:pPr>
              <a:lnSpc>
                <a:spcPct val="120000"/>
              </a:lnSpc>
            </a:pPr>
            <a:r>
              <a:rPr lang="en-US" altLang="zh-CN" sz="3600" b="1" dirty="0">
                <a:solidFill>
                  <a:srgbClr val="990000"/>
                </a:solidFill>
                <a:ea typeface="楷体_GB2312" pitchFamily="49" charset="-122"/>
              </a:rPr>
              <a:t>      </a:t>
            </a:r>
            <a:r>
              <a:rPr lang="en-US" altLang="zh-CN" sz="3600" b="1" dirty="0" smtClean="0">
                <a:solidFill>
                  <a:srgbClr val="990000"/>
                </a:solidFill>
                <a:ea typeface="楷体_GB2312" pitchFamily="49" charset="-122"/>
              </a:rPr>
              <a:t>{  </a:t>
            </a:r>
            <a:r>
              <a:rPr lang="en-US" altLang="zh-CN" sz="3600" b="1" dirty="0">
                <a:solidFill>
                  <a:srgbClr val="990000"/>
                </a:solidFill>
                <a:ea typeface="楷体_GB2312" pitchFamily="49" charset="-122"/>
              </a:rPr>
              <a:t>r[j+1]= r[j];    </a:t>
            </a:r>
            <a:r>
              <a:rPr lang="en-US" altLang="zh-CN" sz="3600" b="1" dirty="0" smtClean="0">
                <a:solidFill>
                  <a:srgbClr val="990000"/>
                </a:solidFill>
                <a:ea typeface="楷体_GB2312" pitchFamily="49" charset="-122"/>
              </a:rPr>
              <a:t>j=j-1;}</a:t>
            </a:r>
            <a:endParaRPr lang="en-US" altLang="zh-CN" sz="3600" b="1" dirty="0">
              <a:solidFill>
                <a:srgbClr val="990000"/>
              </a:solidFill>
              <a:ea typeface="楷体_GB2312" pitchFamily="49" charset="-122"/>
            </a:endParaRPr>
          </a:p>
        </p:txBody>
      </p:sp>
      <p:sp>
        <p:nvSpPr>
          <p:cNvPr id="88068" name="Rectangle 4" descr="大棋盘"/>
          <p:cNvSpPr>
            <a:spLocks noChangeArrowheads="1"/>
          </p:cNvSpPr>
          <p:nvPr/>
        </p:nvSpPr>
        <p:spPr bwMode="auto">
          <a:xfrm>
            <a:off x="1828800" y="2209800"/>
            <a:ext cx="3124200" cy="457200"/>
          </a:xfrm>
          <a:prstGeom prst="rect">
            <a:avLst/>
          </a:prstGeom>
          <a:pattFill prst="lgCheck">
            <a:fgClr>
              <a:srgbClr val="CCFFCC"/>
            </a:fgClr>
            <a:bgClr>
              <a:srgbClr val="FFFFFF"/>
            </a:bgClr>
          </a:pattFill>
          <a:ln w="12700">
            <a:solidFill>
              <a:schemeClr val="tx1"/>
            </a:solidFill>
            <a:miter lim="800000"/>
            <a:headEnd/>
            <a:tailEnd/>
          </a:ln>
          <a:effectLst/>
        </p:spPr>
        <p:txBody>
          <a:bodyPr wrap="none" anchor="ctr"/>
          <a:lstStyle/>
          <a:p>
            <a:endParaRPr lang="zh-CN" altLang="en-US"/>
          </a:p>
        </p:txBody>
      </p:sp>
      <p:sp>
        <p:nvSpPr>
          <p:cNvPr id="88069" name="Rectangle 5"/>
          <p:cNvSpPr>
            <a:spLocks noChangeArrowheads="1"/>
          </p:cNvSpPr>
          <p:nvPr/>
        </p:nvSpPr>
        <p:spPr bwMode="auto">
          <a:xfrm>
            <a:off x="1524000" y="2209800"/>
            <a:ext cx="304800" cy="457200"/>
          </a:xfrm>
          <a:prstGeom prst="rect">
            <a:avLst/>
          </a:prstGeom>
          <a:solidFill>
            <a:srgbClr val="00FFFF"/>
          </a:solidFill>
          <a:ln w="12700">
            <a:solidFill>
              <a:schemeClr val="tx1"/>
            </a:solidFill>
            <a:miter lim="800000"/>
            <a:headEnd/>
            <a:tailEnd/>
          </a:ln>
          <a:effectLst/>
        </p:spPr>
        <p:txBody>
          <a:bodyPr wrap="none" anchor="ctr"/>
          <a:lstStyle/>
          <a:p>
            <a:endParaRPr lang="zh-CN" altLang="en-US"/>
          </a:p>
        </p:txBody>
      </p:sp>
      <p:sp>
        <p:nvSpPr>
          <p:cNvPr id="88070" name="Text Box 6"/>
          <p:cNvSpPr txBox="1">
            <a:spLocks noChangeArrowheads="1"/>
          </p:cNvSpPr>
          <p:nvPr/>
        </p:nvSpPr>
        <p:spPr bwMode="auto">
          <a:xfrm>
            <a:off x="1295400" y="1600200"/>
            <a:ext cx="838200" cy="519113"/>
          </a:xfrm>
          <a:prstGeom prst="rect">
            <a:avLst/>
          </a:prstGeom>
          <a:noFill/>
          <a:ln w="9525">
            <a:noFill/>
            <a:miter lim="800000"/>
            <a:headEnd/>
            <a:tailEnd/>
          </a:ln>
          <a:effectLst/>
        </p:spPr>
        <p:txBody>
          <a:bodyPr>
            <a:spAutoFit/>
          </a:bodyPr>
          <a:lstStyle/>
          <a:p>
            <a:pPr>
              <a:spcBef>
                <a:spcPct val="50000"/>
              </a:spcBef>
            </a:pPr>
            <a:r>
              <a:rPr lang="en-US" altLang="zh-CN" sz="2800"/>
              <a:t>r[0]</a:t>
            </a:r>
          </a:p>
        </p:txBody>
      </p:sp>
      <p:sp>
        <p:nvSpPr>
          <p:cNvPr id="88071" name="Line 7"/>
          <p:cNvSpPr>
            <a:spLocks noChangeShapeType="1"/>
          </p:cNvSpPr>
          <p:nvPr/>
        </p:nvSpPr>
        <p:spPr bwMode="auto">
          <a:xfrm>
            <a:off x="3505200" y="2667000"/>
            <a:ext cx="0" cy="76200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8072" name="Text Box 8"/>
          <p:cNvSpPr txBox="1">
            <a:spLocks noChangeArrowheads="1"/>
          </p:cNvSpPr>
          <p:nvPr/>
        </p:nvSpPr>
        <p:spPr bwMode="auto">
          <a:xfrm>
            <a:off x="3527425" y="2743200"/>
            <a:ext cx="587375" cy="641350"/>
          </a:xfrm>
          <a:prstGeom prst="rect">
            <a:avLst/>
          </a:prstGeom>
          <a:noFill/>
          <a:ln w="9525">
            <a:noFill/>
            <a:miter lim="800000"/>
            <a:headEnd/>
            <a:tailEnd/>
          </a:ln>
          <a:effectLst/>
        </p:spPr>
        <p:txBody>
          <a:bodyPr>
            <a:spAutoFit/>
          </a:bodyPr>
          <a:lstStyle/>
          <a:p>
            <a:pPr>
              <a:spcBef>
                <a:spcPct val="50000"/>
              </a:spcBef>
            </a:pPr>
            <a:r>
              <a:rPr lang="en-US" altLang="zh-CN" sz="3600"/>
              <a:t>j</a:t>
            </a:r>
            <a:endParaRPr lang="en-US" altLang="zh-CN"/>
          </a:p>
        </p:txBody>
      </p:sp>
      <p:sp>
        <p:nvSpPr>
          <p:cNvPr id="88073" name="Rectangle 9"/>
          <p:cNvSpPr>
            <a:spLocks noChangeArrowheads="1"/>
          </p:cNvSpPr>
          <p:nvPr/>
        </p:nvSpPr>
        <p:spPr bwMode="auto">
          <a:xfrm>
            <a:off x="4953000" y="2209800"/>
            <a:ext cx="3429000" cy="457200"/>
          </a:xfrm>
          <a:prstGeom prst="rect">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88074" name="Rectangle 10"/>
          <p:cNvSpPr>
            <a:spLocks noChangeArrowheads="1"/>
          </p:cNvSpPr>
          <p:nvPr/>
        </p:nvSpPr>
        <p:spPr bwMode="auto">
          <a:xfrm>
            <a:off x="4953000" y="2209800"/>
            <a:ext cx="304800" cy="457200"/>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88075" name="Rectangle 11"/>
          <p:cNvSpPr>
            <a:spLocks noChangeArrowheads="1"/>
          </p:cNvSpPr>
          <p:nvPr/>
        </p:nvSpPr>
        <p:spPr bwMode="auto">
          <a:xfrm>
            <a:off x="4724400" y="1676400"/>
            <a:ext cx="639763" cy="519113"/>
          </a:xfrm>
          <a:prstGeom prst="rect">
            <a:avLst/>
          </a:prstGeom>
          <a:noFill/>
          <a:ln w="9525">
            <a:noFill/>
            <a:miter lim="800000"/>
            <a:headEnd/>
            <a:tailEnd/>
          </a:ln>
          <a:effectLst/>
        </p:spPr>
        <p:txBody>
          <a:bodyPr wrap="none">
            <a:spAutoFit/>
          </a:bodyPr>
          <a:lstStyle/>
          <a:p>
            <a:r>
              <a:rPr lang="en-US" altLang="zh-CN" sz="2800"/>
              <a:t>r[i]</a:t>
            </a:r>
          </a:p>
        </p:txBody>
      </p:sp>
      <p:sp>
        <p:nvSpPr>
          <p:cNvPr id="88076" name="Rectangle 12" descr="60%"/>
          <p:cNvSpPr>
            <a:spLocks noChangeArrowheads="1"/>
          </p:cNvSpPr>
          <p:nvPr/>
        </p:nvSpPr>
        <p:spPr bwMode="auto">
          <a:xfrm>
            <a:off x="3962400" y="2209800"/>
            <a:ext cx="1295400" cy="457200"/>
          </a:xfrm>
          <a:prstGeom prst="rect">
            <a:avLst/>
          </a:prstGeom>
          <a:pattFill prst="pct60">
            <a:fgClr>
              <a:srgbClr val="FF99FF"/>
            </a:fgClr>
            <a:bgClr>
              <a:srgbClr val="FFFFFF"/>
            </a:bgClr>
          </a:pattFill>
          <a:ln w="12700">
            <a:solidFill>
              <a:schemeClr val="tx1"/>
            </a:solidFill>
            <a:miter lim="800000"/>
            <a:headEnd/>
            <a:tailEnd/>
          </a:ln>
          <a:effectLst/>
        </p:spPr>
        <p:txBody>
          <a:bodyPr wrap="none" anchor="ctr"/>
          <a:lstStyle/>
          <a:p>
            <a:endParaRPr lang="zh-CN" altLang="en-US"/>
          </a:p>
        </p:txBody>
      </p:sp>
      <p:sp>
        <p:nvSpPr>
          <p:cNvPr id="88077" name="Rectangle 13" descr="大棋盘"/>
          <p:cNvSpPr>
            <a:spLocks noChangeArrowheads="1"/>
          </p:cNvSpPr>
          <p:nvPr/>
        </p:nvSpPr>
        <p:spPr bwMode="auto">
          <a:xfrm>
            <a:off x="3657600" y="2209800"/>
            <a:ext cx="304800" cy="457200"/>
          </a:xfrm>
          <a:prstGeom prst="rect">
            <a:avLst/>
          </a:prstGeom>
          <a:pattFill prst="lgCheck">
            <a:fgClr>
              <a:srgbClr val="CCFFCC"/>
            </a:fgClr>
            <a:bgClr>
              <a:srgbClr val="FFFFFF"/>
            </a:bgClr>
          </a:pattFill>
          <a:ln w="12700">
            <a:solidFill>
              <a:schemeClr val="tx1"/>
            </a:solidFill>
            <a:miter lim="800000"/>
            <a:headEnd/>
            <a:tailEnd/>
          </a:ln>
          <a:effectLst/>
        </p:spPr>
        <p:txBody>
          <a:bodyPr wrap="none" anchor="ctr"/>
          <a:lstStyle/>
          <a:p>
            <a:endParaRPr lang="zh-CN" altLang="en-US"/>
          </a:p>
        </p:txBody>
      </p:sp>
      <p:grpSp>
        <p:nvGrpSpPr>
          <p:cNvPr id="88078" name="Group 14"/>
          <p:cNvGrpSpPr>
            <a:grpSpLocks/>
          </p:cNvGrpSpPr>
          <p:nvPr/>
        </p:nvGrpSpPr>
        <p:grpSpPr bwMode="auto">
          <a:xfrm>
            <a:off x="4800600" y="2743200"/>
            <a:ext cx="1273175" cy="762000"/>
            <a:chOff x="3024" y="1536"/>
            <a:chExt cx="802" cy="480"/>
          </a:xfrm>
        </p:grpSpPr>
        <p:sp>
          <p:nvSpPr>
            <p:cNvPr id="88079" name="Line 15"/>
            <p:cNvSpPr>
              <a:spLocks noChangeShapeType="1"/>
            </p:cNvSpPr>
            <p:nvPr/>
          </p:nvSpPr>
          <p:spPr bwMode="auto">
            <a:xfrm>
              <a:off x="3024" y="1536"/>
              <a:ext cx="0" cy="480"/>
            </a:xfrm>
            <a:prstGeom prst="line">
              <a:avLst/>
            </a:prstGeom>
            <a:noFill/>
            <a:ln w="9525">
              <a:solidFill>
                <a:schemeClr val="tx1"/>
              </a:solidFill>
              <a:round/>
              <a:headEnd type="stealth" w="med" len="lg"/>
              <a:tailEnd/>
            </a:ln>
            <a:effectLst/>
          </p:spPr>
          <p:txBody>
            <a:bodyPr wrap="none" anchor="ctr"/>
            <a:lstStyle/>
            <a:p>
              <a:endParaRPr lang="zh-CN" altLang="en-US"/>
            </a:p>
          </p:txBody>
        </p:sp>
        <p:sp>
          <p:nvSpPr>
            <p:cNvPr id="88080" name="Text Box 16"/>
            <p:cNvSpPr txBox="1">
              <a:spLocks noChangeArrowheads="1"/>
            </p:cNvSpPr>
            <p:nvPr/>
          </p:nvSpPr>
          <p:spPr bwMode="auto">
            <a:xfrm>
              <a:off x="3072" y="1536"/>
              <a:ext cx="754" cy="404"/>
            </a:xfrm>
            <a:prstGeom prst="rect">
              <a:avLst/>
            </a:prstGeom>
            <a:noFill/>
            <a:ln w="9525">
              <a:noFill/>
              <a:miter lim="800000"/>
              <a:headEnd/>
              <a:tailEnd/>
            </a:ln>
            <a:effectLst/>
          </p:spPr>
          <p:txBody>
            <a:bodyPr>
              <a:spAutoFit/>
            </a:bodyPr>
            <a:lstStyle/>
            <a:p>
              <a:pPr>
                <a:spcBef>
                  <a:spcPct val="50000"/>
                </a:spcBef>
              </a:pPr>
              <a:r>
                <a:rPr lang="en-US" altLang="zh-CN" sz="3600"/>
                <a:t>j= i-1</a:t>
              </a:r>
              <a:endParaRPr lang="en-US" altLang="zh-CN"/>
            </a:p>
          </p:txBody>
        </p:sp>
      </p:grpSp>
      <p:sp>
        <p:nvSpPr>
          <p:cNvPr id="88081" name="Line 17"/>
          <p:cNvSpPr>
            <a:spLocks noChangeShapeType="1"/>
          </p:cNvSpPr>
          <p:nvPr/>
        </p:nvSpPr>
        <p:spPr bwMode="auto">
          <a:xfrm>
            <a:off x="4953000" y="2209800"/>
            <a:ext cx="1588" cy="457200"/>
          </a:xfrm>
          <a:prstGeom prst="line">
            <a:avLst/>
          </a:prstGeom>
          <a:noFill/>
          <a:ln w="12700" cap="rnd">
            <a:solidFill>
              <a:schemeClr val="tx1"/>
            </a:solidFill>
            <a:prstDash val="sysDot"/>
            <a:round/>
            <a:headEnd/>
            <a:tailEnd/>
          </a:ln>
          <a:effectLst/>
        </p:spPr>
        <p:txBody>
          <a:bodyPr wrap="none" anchor="ctr"/>
          <a:lstStyle/>
          <a:p>
            <a:endParaRPr lang="zh-CN" altLang="en-US"/>
          </a:p>
        </p:txBody>
      </p:sp>
      <p:sp>
        <p:nvSpPr>
          <p:cNvPr id="88082" name="Text Box 18"/>
          <p:cNvSpPr txBox="1">
            <a:spLocks noChangeArrowheads="1"/>
          </p:cNvSpPr>
          <p:nvPr/>
        </p:nvSpPr>
        <p:spPr bwMode="auto">
          <a:xfrm>
            <a:off x="533400" y="5638800"/>
            <a:ext cx="8010525" cy="641350"/>
          </a:xfrm>
          <a:prstGeom prst="rect">
            <a:avLst/>
          </a:prstGeom>
          <a:noFill/>
          <a:ln w="9525">
            <a:noFill/>
            <a:miter lim="800000"/>
            <a:headEnd/>
            <a:tailEnd/>
          </a:ln>
          <a:effectLst/>
        </p:spPr>
        <p:txBody>
          <a:bodyPr wrap="none">
            <a:spAutoFit/>
          </a:bodyPr>
          <a:lstStyle/>
          <a:p>
            <a:r>
              <a:rPr lang="zh-CN" altLang="en-US" sz="3600" b="1">
                <a:solidFill>
                  <a:srgbClr val="006600"/>
                </a:solidFill>
                <a:ea typeface="楷体_GB2312" pitchFamily="49" charset="-122"/>
              </a:rPr>
              <a:t>上述循环结束后可以直接进行“插入”</a:t>
            </a:r>
          </a:p>
        </p:txBody>
      </p:sp>
      <p:sp>
        <p:nvSpPr>
          <p:cNvPr id="88083" name="AutoShape 19"/>
          <p:cNvSpPr>
            <a:spLocks noChangeArrowheads="1"/>
          </p:cNvSpPr>
          <p:nvPr/>
        </p:nvSpPr>
        <p:spPr bwMode="auto">
          <a:xfrm>
            <a:off x="4419600" y="3200400"/>
            <a:ext cx="1600200" cy="457200"/>
          </a:xfrm>
          <a:prstGeom prst="wedgeRoundRectCallout">
            <a:avLst>
              <a:gd name="adj1" fmla="val -87796"/>
              <a:gd name="adj2" fmla="val -179861"/>
              <a:gd name="adj3" fmla="val 16667"/>
            </a:avLst>
          </a:prstGeom>
          <a:solidFill>
            <a:srgbClr val="FFFF99">
              <a:alpha val="50000"/>
            </a:srgbClr>
          </a:solidFill>
          <a:ln w="12700">
            <a:solidFill>
              <a:srgbClr val="800000"/>
            </a:solidFill>
            <a:miter lim="800000"/>
            <a:headEnd/>
            <a:tailEnd/>
          </a:ln>
          <a:effectLst/>
        </p:spPr>
        <p:txBody>
          <a:bodyPr wrap="none" anchor="ctr"/>
          <a:lstStyle/>
          <a:p>
            <a:pPr algn="ctr"/>
            <a:r>
              <a:rPr lang="zh-CN" altLang="en-US" sz="2800" b="1">
                <a:solidFill>
                  <a:srgbClr val="990000"/>
                </a:solidFill>
                <a:ea typeface="楷体_GB2312" pitchFamily="49" charset="-122"/>
              </a:rPr>
              <a:t>插入位置</a:t>
            </a:r>
            <a:endParaRPr lang="zh-CN" altLang="en-US" sz="2800" b="1"/>
          </a:p>
        </p:txBody>
      </p:sp>
      <p:sp>
        <p:nvSpPr>
          <p:cNvPr id="88086" name="Rectangle 22"/>
          <p:cNvSpPr>
            <a:spLocks noGrp="1" noChangeArrowheads="1"/>
          </p:cNvSpPr>
          <p:nvPr>
            <p:ph type="title" idx="4294967295"/>
          </p:nvPr>
        </p:nvSpPr>
        <p:spPr>
          <a:xfrm>
            <a:off x="381000" y="381000"/>
            <a:ext cx="7772400" cy="685800"/>
          </a:xfrm>
          <a:noFill/>
          <a:ln/>
        </p:spPr>
        <p:txBody>
          <a:bodyPr/>
          <a:lstStyle/>
          <a:p>
            <a:r>
              <a:rPr lang="zh-CN" altLang="en-US" b="1">
                <a:solidFill>
                  <a:srgbClr val="CC0000"/>
                </a:solidFill>
              </a:rPr>
              <a:t>方法的改进</a:t>
            </a:r>
            <a:r>
              <a:rPr lang="en-US" altLang="zh-CN" b="1">
                <a:solidFill>
                  <a:srgbClr val="CC0000"/>
                </a:solidFill>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strips(downRight)">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left)">
                                      <p:cBhvr>
                                        <p:cTn id="12" dur="500"/>
                                        <p:tgtEl>
                                          <p:spTgt spid="8806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8073"/>
                                        </p:tgtEl>
                                        <p:attrNameLst>
                                          <p:attrName>style.visibility</p:attrName>
                                        </p:attrNameLst>
                                      </p:cBhvr>
                                      <p:to>
                                        <p:strVal val="visible"/>
                                      </p:to>
                                    </p:set>
                                    <p:animEffect transition="in" filter="wipe(left)">
                                      <p:cBhvr>
                                        <p:cTn id="16" dur="500"/>
                                        <p:tgtEl>
                                          <p:spTgt spid="88073"/>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88075"/>
                                        </p:tgtEl>
                                        <p:attrNameLst>
                                          <p:attrName>style.visibility</p:attrName>
                                        </p:attrNameLst>
                                      </p:cBhvr>
                                      <p:to>
                                        <p:strVal val="visible"/>
                                      </p:to>
                                    </p:set>
                                    <p:animEffect transition="in" filter="slide(fromTop)">
                                      <p:cBhvr>
                                        <p:cTn id="20" dur="500"/>
                                        <p:tgtEl>
                                          <p:spTgt spid="88075"/>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88074"/>
                                        </p:tgtEl>
                                        <p:attrNameLst>
                                          <p:attrName>style.visibility</p:attrName>
                                        </p:attrNameLst>
                                      </p:cBhvr>
                                      <p:to>
                                        <p:strVal val="visible"/>
                                      </p:to>
                                    </p:set>
                                    <p:animEffect transition="in" filter="dissolve">
                                      <p:cBhvr>
                                        <p:cTn id="24" dur="500"/>
                                        <p:tgtEl>
                                          <p:spTgt spid="88074"/>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88067"/>
                                        </p:tgtEl>
                                        <p:attrNameLst>
                                          <p:attrName>style.visibility</p:attrName>
                                        </p:attrNameLst>
                                      </p:cBhvr>
                                      <p:to>
                                        <p:strVal val="visible"/>
                                      </p:to>
                                    </p:set>
                                    <p:animEffect transition="in" filter="strips(downRight)">
                                      <p:cBhvr>
                                        <p:cTn id="29" dur="500"/>
                                        <p:tgtEl>
                                          <p:spTgt spid="88067"/>
                                        </p:tgtEl>
                                      </p:cBhvr>
                                    </p:animEffect>
                                  </p:childTnLst>
                                </p:cTn>
                              </p:par>
                            </p:childTnLst>
                          </p:cTn>
                        </p:par>
                        <p:par>
                          <p:cTn id="30" fill="hold">
                            <p:stCondLst>
                              <p:cond delay="500"/>
                            </p:stCondLst>
                            <p:childTnLst>
                              <p:par>
                                <p:cTn id="31" presetID="12" presetClass="entr" presetSubtype="1" fill="hold" grpId="0" nodeType="afterEffect">
                                  <p:stCondLst>
                                    <p:cond delay="0"/>
                                  </p:stCondLst>
                                  <p:childTnLst>
                                    <p:set>
                                      <p:cBhvr>
                                        <p:cTn id="32" dur="1" fill="hold">
                                          <p:stCondLst>
                                            <p:cond delay="0"/>
                                          </p:stCondLst>
                                        </p:cTn>
                                        <p:tgtEl>
                                          <p:spTgt spid="88070"/>
                                        </p:tgtEl>
                                        <p:attrNameLst>
                                          <p:attrName>style.visibility</p:attrName>
                                        </p:attrNameLst>
                                      </p:cBhvr>
                                      <p:to>
                                        <p:strVal val="visible"/>
                                      </p:to>
                                    </p:set>
                                    <p:animEffect transition="in" filter="slide(fromTop)">
                                      <p:cBhvr>
                                        <p:cTn id="33" dur="500"/>
                                        <p:tgtEl>
                                          <p:spTgt spid="88070"/>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88069"/>
                                        </p:tgtEl>
                                        <p:attrNameLst>
                                          <p:attrName>style.visibility</p:attrName>
                                        </p:attrNameLst>
                                      </p:cBhvr>
                                      <p:to>
                                        <p:strVal val="visible"/>
                                      </p:to>
                                    </p:set>
                                    <p:animEffect transition="in" filter="dissolve">
                                      <p:cBhvr>
                                        <p:cTn id="37" dur="500"/>
                                        <p:tgtEl>
                                          <p:spTgt spid="8806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88078"/>
                                        </p:tgtEl>
                                        <p:attrNameLst>
                                          <p:attrName>style.visibility</p:attrName>
                                        </p:attrNameLst>
                                      </p:cBhvr>
                                      <p:to>
                                        <p:strVal val="visible"/>
                                      </p:to>
                                    </p:set>
                                  </p:childTnLst>
                                  <p:subTnLst>
                                    <p:set>
                                      <p:cBhvr override="childStyle">
                                        <p:cTn dur="1" fill="hold" display="0" masterRel="nextClick" afterEffect="1"/>
                                        <p:tgtEl>
                                          <p:spTgt spid="8807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7" presetClass="entr" presetSubtype="4" fill="hold" grpId="0" nodeType="clickEffect">
                                  <p:stCondLst>
                                    <p:cond delay="0"/>
                                  </p:stCondLst>
                                  <p:childTnLst>
                                    <p:set>
                                      <p:cBhvr>
                                        <p:cTn id="45" dur="1" fill="hold">
                                          <p:stCondLst>
                                            <p:cond delay="0"/>
                                          </p:stCondLst>
                                        </p:cTn>
                                        <p:tgtEl>
                                          <p:spTgt spid="88071"/>
                                        </p:tgtEl>
                                        <p:attrNameLst>
                                          <p:attrName>style.visibility</p:attrName>
                                        </p:attrNameLst>
                                      </p:cBhvr>
                                      <p:to>
                                        <p:strVal val="visible"/>
                                      </p:to>
                                    </p:set>
                                    <p:anim calcmode="lin" valueType="num">
                                      <p:cBhvr>
                                        <p:cTn id="46" dur="500" fill="hold"/>
                                        <p:tgtEl>
                                          <p:spTgt spid="88071"/>
                                        </p:tgtEl>
                                        <p:attrNameLst>
                                          <p:attrName>ppt_x</p:attrName>
                                        </p:attrNameLst>
                                      </p:cBhvr>
                                      <p:tavLst>
                                        <p:tav tm="0">
                                          <p:val>
                                            <p:strVal val="#ppt_x"/>
                                          </p:val>
                                        </p:tav>
                                        <p:tav tm="100000">
                                          <p:val>
                                            <p:strVal val="#ppt_x"/>
                                          </p:val>
                                        </p:tav>
                                      </p:tavLst>
                                    </p:anim>
                                    <p:anim calcmode="lin" valueType="num">
                                      <p:cBhvr>
                                        <p:cTn id="47" dur="500" fill="hold"/>
                                        <p:tgtEl>
                                          <p:spTgt spid="88071"/>
                                        </p:tgtEl>
                                        <p:attrNameLst>
                                          <p:attrName>ppt_y</p:attrName>
                                        </p:attrNameLst>
                                      </p:cBhvr>
                                      <p:tavLst>
                                        <p:tav tm="0">
                                          <p:val>
                                            <p:strVal val="#ppt_y+#ppt_h/2"/>
                                          </p:val>
                                        </p:tav>
                                        <p:tav tm="100000">
                                          <p:val>
                                            <p:strVal val="#ppt_y"/>
                                          </p:val>
                                        </p:tav>
                                      </p:tavLst>
                                    </p:anim>
                                    <p:anim calcmode="lin" valueType="num">
                                      <p:cBhvr>
                                        <p:cTn id="48" dur="500" fill="hold"/>
                                        <p:tgtEl>
                                          <p:spTgt spid="88071"/>
                                        </p:tgtEl>
                                        <p:attrNameLst>
                                          <p:attrName>ppt_w</p:attrName>
                                        </p:attrNameLst>
                                      </p:cBhvr>
                                      <p:tavLst>
                                        <p:tav tm="0">
                                          <p:val>
                                            <p:strVal val="#ppt_w"/>
                                          </p:val>
                                        </p:tav>
                                        <p:tav tm="100000">
                                          <p:val>
                                            <p:strVal val="#ppt_w"/>
                                          </p:val>
                                        </p:tav>
                                      </p:tavLst>
                                    </p:anim>
                                    <p:anim calcmode="lin" valueType="num">
                                      <p:cBhvr>
                                        <p:cTn id="49" dur="500" fill="hold"/>
                                        <p:tgtEl>
                                          <p:spTgt spid="88071"/>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88072"/>
                                        </p:tgtEl>
                                        <p:attrNameLst>
                                          <p:attrName>style.visibility</p:attrName>
                                        </p:attrNameLst>
                                      </p:cBhvr>
                                      <p:to>
                                        <p:strVal val="visible"/>
                                      </p:to>
                                    </p:set>
                                    <p:animEffect transition="in" filter="dissolve">
                                      <p:cBhvr>
                                        <p:cTn id="53" dur="500"/>
                                        <p:tgtEl>
                                          <p:spTgt spid="88072"/>
                                        </p:tgtEl>
                                      </p:cBhvr>
                                    </p:animEffect>
                                  </p:childTnLst>
                                </p:cTn>
                              </p:par>
                            </p:childTnLst>
                          </p:cTn>
                        </p:par>
                        <p:par>
                          <p:cTn id="54" fill="hold">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88076"/>
                                        </p:tgtEl>
                                        <p:attrNameLst>
                                          <p:attrName>style.visibility</p:attrName>
                                        </p:attrNameLst>
                                      </p:cBhvr>
                                      <p:to>
                                        <p:strVal val="visible"/>
                                      </p:to>
                                    </p:set>
                                    <p:animEffect transition="in" filter="wipe(right)">
                                      <p:cBhvr>
                                        <p:cTn id="57" dur="500"/>
                                        <p:tgtEl>
                                          <p:spTgt spid="88076"/>
                                        </p:tgtEl>
                                      </p:cBhvr>
                                    </p:animEffec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88081"/>
                                        </p:tgtEl>
                                        <p:attrNameLst>
                                          <p:attrName>style.visibility</p:attrName>
                                        </p:attrNameLst>
                                      </p:cBhvr>
                                      <p:to>
                                        <p:strVal val="visible"/>
                                      </p:to>
                                    </p:set>
                                  </p:childTnLst>
                                </p:cTn>
                              </p:par>
                            </p:childTnLst>
                          </p:cTn>
                        </p:par>
                        <p:par>
                          <p:cTn id="61" fill="hold">
                            <p:stCondLst>
                              <p:cond delay="2000"/>
                            </p:stCondLst>
                            <p:childTnLst>
                              <p:par>
                                <p:cTn id="62" presetID="9" presetClass="entr" presetSubtype="0" fill="hold" grpId="0" nodeType="afterEffect">
                                  <p:stCondLst>
                                    <p:cond delay="0"/>
                                  </p:stCondLst>
                                  <p:childTnLst>
                                    <p:set>
                                      <p:cBhvr>
                                        <p:cTn id="63" dur="1" fill="hold">
                                          <p:stCondLst>
                                            <p:cond delay="0"/>
                                          </p:stCondLst>
                                        </p:cTn>
                                        <p:tgtEl>
                                          <p:spTgt spid="88077"/>
                                        </p:tgtEl>
                                        <p:attrNameLst>
                                          <p:attrName>style.visibility</p:attrName>
                                        </p:attrNameLst>
                                      </p:cBhvr>
                                      <p:to>
                                        <p:strVal val="visible"/>
                                      </p:to>
                                    </p:set>
                                    <p:animEffect transition="in" filter="dissolve">
                                      <p:cBhvr>
                                        <p:cTn id="64" dur="500"/>
                                        <p:tgtEl>
                                          <p:spTgt spid="88077"/>
                                        </p:tgtEl>
                                      </p:cBhvr>
                                    </p:animEffect>
                                  </p:childTnLst>
                                </p:cTn>
                              </p:par>
                            </p:childTnLst>
                          </p:cTn>
                        </p:par>
                        <p:par>
                          <p:cTn id="65" fill="hold">
                            <p:stCondLst>
                              <p:cond delay="2500"/>
                            </p:stCondLst>
                            <p:childTnLst>
                              <p:par>
                                <p:cTn id="66" presetID="12" presetClass="entr" presetSubtype="2" fill="hold" grpId="0" nodeType="afterEffect">
                                  <p:stCondLst>
                                    <p:cond delay="0"/>
                                  </p:stCondLst>
                                  <p:childTnLst>
                                    <p:set>
                                      <p:cBhvr>
                                        <p:cTn id="67" dur="1" fill="hold">
                                          <p:stCondLst>
                                            <p:cond delay="0"/>
                                          </p:stCondLst>
                                        </p:cTn>
                                        <p:tgtEl>
                                          <p:spTgt spid="88083"/>
                                        </p:tgtEl>
                                        <p:attrNameLst>
                                          <p:attrName>style.visibility</p:attrName>
                                        </p:attrNameLst>
                                      </p:cBhvr>
                                      <p:to>
                                        <p:strVal val="visible"/>
                                      </p:to>
                                    </p:set>
                                    <p:animEffect transition="in" filter="slide(fromRight)">
                                      <p:cBhvr>
                                        <p:cTn id="68" dur="500"/>
                                        <p:tgtEl>
                                          <p:spTgt spid="8808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8082"/>
                                        </p:tgtEl>
                                        <p:attrNameLst>
                                          <p:attrName>style.visibility</p:attrName>
                                        </p:attrNameLst>
                                      </p:cBhvr>
                                      <p:to>
                                        <p:strVal val="visible"/>
                                      </p:to>
                                    </p:set>
                                    <p:anim calcmode="lin" valueType="num">
                                      <p:cBhvr additive="base">
                                        <p:cTn id="73" dur="500" fill="hold"/>
                                        <p:tgtEl>
                                          <p:spTgt spid="88082"/>
                                        </p:tgtEl>
                                        <p:attrNameLst>
                                          <p:attrName>ppt_x</p:attrName>
                                        </p:attrNameLst>
                                      </p:cBhvr>
                                      <p:tavLst>
                                        <p:tav tm="0">
                                          <p:val>
                                            <p:strVal val="#ppt_x"/>
                                          </p:val>
                                        </p:tav>
                                        <p:tav tm="100000">
                                          <p:val>
                                            <p:strVal val="#ppt_x"/>
                                          </p:val>
                                        </p:tav>
                                      </p:tavLst>
                                    </p:anim>
                                    <p:anim calcmode="lin" valueType="num">
                                      <p:cBhvr additive="base">
                                        <p:cTn id="74" dur="500" fill="hold"/>
                                        <p:tgtEl>
                                          <p:spTgt spid="88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68" grpId="0" animBg="1"/>
      <p:bldP spid="88069" grpId="0" animBg="1"/>
      <p:bldP spid="88070" grpId="0" autoUpdateAnimBg="0"/>
      <p:bldP spid="88071" grpId="0" animBg="1"/>
      <p:bldP spid="88072" grpId="0" autoUpdateAnimBg="0"/>
      <p:bldP spid="88073" grpId="0" animBg="1"/>
      <p:bldP spid="88074" grpId="0" animBg="1"/>
      <p:bldP spid="88075" grpId="0" autoUpdateAnimBg="0"/>
      <p:bldP spid="88076" grpId="0" animBg="1"/>
      <p:bldP spid="88077" grpId="0" animBg="1"/>
      <p:bldP spid="88081" grpId="0" animBg="1"/>
      <p:bldP spid="88082" grpId="0" autoUpdateAnimBg="0"/>
      <p:bldP spid="8808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457200" y="1066800"/>
            <a:ext cx="8507413" cy="860425"/>
          </a:xfrm>
          <a:prstGeom prst="rect">
            <a:avLst/>
          </a:prstGeom>
          <a:noFill/>
          <a:ln w="9525">
            <a:noFill/>
            <a:miter lim="800000"/>
            <a:headEnd/>
            <a:tailEnd/>
          </a:ln>
          <a:effectLst/>
        </p:spPr>
        <p:txBody>
          <a:bodyPr>
            <a:spAutoFit/>
          </a:bodyPr>
          <a:lstStyle/>
          <a:p>
            <a:pPr>
              <a:lnSpc>
                <a:spcPct val="140000"/>
              </a:lnSpc>
            </a:pPr>
            <a:r>
              <a:rPr lang="zh-CN" altLang="zh-CN" sz="3600" b="1">
                <a:solidFill>
                  <a:srgbClr val="0000FF"/>
                </a:solidFill>
                <a:ea typeface="楷体_GB2312" pitchFamily="49" charset="-122"/>
              </a:rPr>
              <a:t>令 </a:t>
            </a:r>
            <a:r>
              <a:rPr lang="en-US" altLang="zh-CN" sz="3600" b="1">
                <a:solidFill>
                  <a:srgbClr val="0000FF"/>
                </a:solidFill>
                <a:ea typeface="楷体_GB2312" pitchFamily="49" charset="-122"/>
              </a:rPr>
              <a:t>i = 2,3,…, n,  </a:t>
            </a:r>
            <a:r>
              <a:rPr lang="zh-CN" altLang="en-US" sz="3600" b="1">
                <a:solidFill>
                  <a:srgbClr val="0000FF"/>
                </a:solidFill>
                <a:ea typeface="楷体_GB2312" pitchFamily="49" charset="-122"/>
              </a:rPr>
              <a:t>可实现整个序列的排序。</a:t>
            </a:r>
            <a:endParaRPr lang="zh-CN" altLang="en-US" b="1"/>
          </a:p>
        </p:txBody>
      </p:sp>
      <p:sp>
        <p:nvSpPr>
          <p:cNvPr id="89091" name="Text Box 3"/>
          <p:cNvSpPr txBox="1">
            <a:spLocks noChangeArrowheads="1"/>
          </p:cNvSpPr>
          <p:nvPr/>
        </p:nvSpPr>
        <p:spPr bwMode="auto">
          <a:xfrm>
            <a:off x="533400" y="1905000"/>
            <a:ext cx="7924800" cy="4483100"/>
          </a:xfrm>
          <a:prstGeom prst="rect">
            <a:avLst/>
          </a:prstGeom>
          <a:noFill/>
          <a:ln w="9525">
            <a:noFill/>
            <a:miter lim="800000"/>
            <a:headEnd/>
            <a:tailEnd/>
          </a:ln>
          <a:effectLst/>
        </p:spPr>
        <p:txBody>
          <a:bodyPr>
            <a:spAutoFit/>
          </a:bodyPr>
          <a:lstStyle/>
          <a:p>
            <a:pPr>
              <a:lnSpc>
                <a:spcPct val="140000"/>
              </a:lnSpc>
            </a:pPr>
            <a:r>
              <a:rPr lang="en-US" altLang="zh-CN" sz="3600" b="1" dirty="0">
                <a:solidFill>
                  <a:srgbClr val="000099"/>
                </a:solidFill>
              </a:rPr>
              <a:t>Void </a:t>
            </a:r>
            <a:r>
              <a:rPr lang="en-US" altLang="zh-CN" sz="3600" b="1" dirty="0" err="1">
                <a:solidFill>
                  <a:srgbClr val="000099"/>
                </a:solidFill>
              </a:rPr>
              <a:t>inssort</a:t>
            </a:r>
            <a:r>
              <a:rPr lang="en-US" altLang="zh-CN" sz="3600" b="1" dirty="0">
                <a:solidFill>
                  <a:srgbClr val="000099"/>
                </a:solidFill>
              </a:rPr>
              <a:t>(</a:t>
            </a:r>
            <a:r>
              <a:rPr lang="en-US" altLang="zh-CN" sz="3600" b="1" dirty="0" err="1">
                <a:solidFill>
                  <a:srgbClr val="000099"/>
                </a:solidFill>
              </a:rPr>
              <a:t>recordtype</a:t>
            </a:r>
            <a:r>
              <a:rPr lang="en-US" altLang="zh-CN" sz="3600" b="1" dirty="0">
                <a:solidFill>
                  <a:srgbClr val="000099"/>
                </a:solidFill>
              </a:rPr>
              <a:t> r[ ], </a:t>
            </a:r>
            <a:r>
              <a:rPr lang="en-US" altLang="zh-CN" sz="3600" b="1" dirty="0" err="1">
                <a:solidFill>
                  <a:srgbClr val="000099"/>
                </a:solidFill>
              </a:rPr>
              <a:t>int</a:t>
            </a:r>
            <a:r>
              <a:rPr lang="en-US" altLang="zh-CN" sz="3600" b="1" dirty="0">
                <a:solidFill>
                  <a:srgbClr val="000099"/>
                </a:solidFill>
              </a:rPr>
              <a:t> n)</a:t>
            </a:r>
          </a:p>
          <a:p>
            <a:pPr>
              <a:lnSpc>
                <a:spcPct val="140000"/>
              </a:lnSpc>
            </a:pPr>
            <a:r>
              <a:rPr lang="en-US" altLang="zh-CN" sz="3600" b="1" dirty="0">
                <a:solidFill>
                  <a:srgbClr val="000099"/>
                </a:solidFill>
              </a:rPr>
              <a:t>{for</a:t>
            </a:r>
            <a:r>
              <a:rPr lang="zh-CN" altLang="en-US" sz="3600" b="1" dirty="0">
                <a:solidFill>
                  <a:srgbClr val="000099"/>
                </a:solidFill>
              </a:rPr>
              <a:t>（</a:t>
            </a:r>
            <a:r>
              <a:rPr lang="en-US" altLang="zh-CN" sz="3600" b="1" dirty="0" err="1" smtClean="0">
                <a:solidFill>
                  <a:srgbClr val="000099"/>
                </a:solidFill>
              </a:rPr>
              <a:t>i</a:t>
            </a:r>
            <a:r>
              <a:rPr lang="en-US" altLang="zh-CN" sz="3600" b="1" dirty="0" smtClean="0">
                <a:solidFill>
                  <a:srgbClr val="000099"/>
                </a:solidFill>
              </a:rPr>
              <a:t>=2;i</a:t>
            </a:r>
            <a:r>
              <a:rPr lang="en-US" altLang="zh-CN" sz="3600" b="1" dirty="0">
                <a:solidFill>
                  <a:srgbClr val="000099"/>
                </a:solidFill>
              </a:rPr>
              <a:t>&lt;=n; </a:t>
            </a:r>
            <a:r>
              <a:rPr lang="en-US" altLang="zh-CN" sz="3600" b="1" dirty="0" err="1">
                <a:solidFill>
                  <a:srgbClr val="000099"/>
                </a:solidFill>
              </a:rPr>
              <a:t>i</a:t>
            </a:r>
            <a:r>
              <a:rPr lang="en-US" altLang="zh-CN" sz="3600" b="1" dirty="0">
                <a:solidFill>
                  <a:srgbClr val="000099"/>
                </a:solidFill>
              </a:rPr>
              <a:t>++)</a:t>
            </a:r>
            <a:endParaRPr lang="en-US" altLang="zh-CN" sz="3600" b="1" dirty="0"/>
          </a:p>
          <a:p>
            <a:pPr>
              <a:lnSpc>
                <a:spcPct val="140000"/>
              </a:lnSpc>
            </a:pPr>
            <a:r>
              <a:rPr lang="en-US" altLang="zh-CN" sz="3600" b="1" dirty="0">
                <a:solidFill>
                  <a:srgbClr val="000099"/>
                </a:solidFill>
              </a:rPr>
              <a:t>  {</a:t>
            </a:r>
            <a:r>
              <a:rPr lang="en-US" altLang="zh-CN" sz="3600" b="1" dirty="0">
                <a:solidFill>
                  <a:srgbClr val="E60E37"/>
                </a:solidFill>
                <a:ea typeface="楷体_GB2312" pitchFamily="49" charset="-122"/>
              </a:rPr>
              <a:t>r[0]=r[</a:t>
            </a:r>
            <a:r>
              <a:rPr lang="en-US" altLang="zh-CN" sz="3600" b="1" dirty="0" err="1">
                <a:solidFill>
                  <a:srgbClr val="E60E37"/>
                </a:solidFill>
                <a:ea typeface="楷体_GB2312" pitchFamily="49" charset="-122"/>
              </a:rPr>
              <a:t>i</a:t>
            </a:r>
            <a:r>
              <a:rPr lang="en-US" altLang="zh-CN" sz="3600" b="1" dirty="0">
                <a:solidFill>
                  <a:srgbClr val="E60E37"/>
                </a:solidFill>
                <a:ea typeface="楷体_GB2312" pitchFamily="49" charset="-122"/>
              </a:rPr>
              <a:t>];  j=i-1;</a:t>
            </a:r>
            <a:r>
              <a:rPr lang="en-US" altLang="zh-CN" sz="3600" b="1" dirty="0">
                <a:ea typeface="楷体_GB2312" pitchFamily="49" charset="-122"/>
              </a:rPr>
              <a:t> </a:t>
            </a:r>
          </a:p>
          <a:p>
            <a:pPr>
              <a:lnSpc>
                <a:spcPct val="120000"/>
              </a:lnSpc>
            </a:pPr>
            <a:r>
              <a:rPr lang="en-US" altLang="zh-CN" sz="3600" b="1" dirty="0">
                <a:solidFill>
                  <a:srgbClr val="990000"/>
                </a:solidFill>
                <a:ea typeface="楷体_GB2312" pitchFamily="49" charset="-122"/>
              </a:rPr>
              <a:t>    </a:t>
            </a:r>
            <a:r>
              <a:rPr lang="en-US" altLang="zh-CN" sz="3600" b="1" dirty="0" smtClean="0">
                <a:solidFill>
                  <a:srgbClr val="990000"/>
                </a:solidFill>
                <a:ea typeface="楷体_GB2312" pitchFamily="49" charset="-122"/>
              </a:rPr>
              <a:t>while(r[0</a:t>
            </a:r>
            <a:r>
              <a:rPr lang="en-US" altLang="zh-CN" sz="3600" b="1" dirty="0">
                <a:solidFill>
                  <a:srgbClr val="990000"/>
                </a:solidFill>
                <a:ea typeface="楷体_GB2312" pitchFamily="49" charset="-122"/>
              </a:rPr>
              <a:t>].key &lt;r[j].</a:t>
            </a:r>
            <a:r>
              <a:rPr lang="en-US" altLang="zh-CN" sz="3600" b="1" dirty="0" smtClean="0">
                <a:solidFill>
                  <a:srgbClr val="990000"/>
                </a:solidFill>
                <a:ea typeface="楷体_GB2312" pitchFamily="49" charset="-122"/>
              </a:rPr>
              <a:t>key)</a:t>
            </a:r>
            <a:r>
              <a:rPr lang="en-US" altLang="zh-CN" sz="3600" b="1" dirty="0" smtClean="0">
                <a:ea typeface="楷体_GB2312" pitchFamily="49" charset="-122"/>
              </a:rPr>
              <a:t>  </a:t>
            </a:r>
            <a:endParaRPr lang="en-US" altLang="zh-CN" sz="3600" b="1" dirty="0">
              <a:ea typeface="楷体_GB2312" pitchFamily="49" charset="-122"/>
            </a:endParaRPr>
          </a:p>
          <a:p>
            <a:pPr>
              <a:lnSpc>
                <a:spcPct val="120000"/>
              </a:lnSpc>
            </a:pPr>
            <a:r>
              <a:rPr lang="en-US" altLang="zh-CN" sz="3600" b="1" dirty="0">
                <a:solidFill>
                  <a:srgbClr val="990000"/>
                </a:solidFill>
                <a:ea typeface="楷体_GB2312" pitchFamily="49" charset="-122"/>
              </a:rPr>
              <a:t>         {  r[j+1]= r[j];    </a:t>
            </a:r>
            <a:r>
              <a:rPr lang="en-US" altLang="zh-CN" sz="3600" b="1" dirty="0" smtClean="0">
                <a:solidFill>
                  <a:srgbClr val="990000"/>
                </a:solidFill>
                <a:ea typeface="楷体_GB2312" pitchFamily="49" charset="-122"/>
              </a:rPr>
              <a:t>j=j-1;}</a:t>
            </a:r>
            <a:endParaRPr lang="en-US" altLang="zh-CN" sz="3600" b="1" dirty="0">
              <a:solidFill>
                <a:schemeClr val="accent2"/>
              </a:solidFill>
              <a:ea typeface="楷体_GB2312" pitchFamily="49" charset="-122"/>
            </a:endParaRPr>
          </a:p>
          <a:p>
            <a:pPr>
              <a:lnSpc>
                <a:spcPct val="140000"/>
              </a:lnSpc>
            </a:pPr>
            <a:r>
              <a:rPr lang="en-US" altLang="zh-CN" sz="3600" b="1" dirty="0">
                <a:solidFill>
                  <a:schemeClr val="tx2"/>
                </a:solidFill>
                <a:ea typeface="楷体_GB2312" pitchFamily="49" charset="-122"/>
              </a:rPr>
              <a:t>      </a:t>
            </a:r>
            <a:r>
              <a:rPr lang="en-US" altLang="zh-CN" sz="3600" b="1" dirty="0">
                <a:solidFill>
                  <a:srgbClr val="000099"/>
                </a:solidFill>
              </a:rPr>
              <a:t>r[j+1]=r[0</a:t>
            </a:r>
            <a:r>
              <a:rPr lang="en-US" altLang="zh-CN" sz="3600" b="1" dirty="0" smtClean="0">
                <a:solidFill>
                  <a:srgbClr val="000099"/>
                </a:solidFill>
              </a:rPr>
              <a:t>];}}</a:t>
            </a:r>
            <a:endParaRPr lang="en-US" altLang="zh-CN" sz="3600" b="1" dirty="0">
              <a:solidFill>
                <a:srgbClr val="000099"/>
              </a:solidFill>
            </a:endParaRPr>
          </a:p>
        </p:txBody>
      </p:sp>
      <p:sp>
        <p:nvSpPr>
          <p:cNvPr id="89093" name="Rectangle 5"/>
          <p:cNvSpPr>
            <a:spLocks noGrp="1" noChangeArrowheads="1"/>
          </p:cNvSpPr>
          <p:nvPr>
            <p:ph type="title" idx="4294967295"/>
          </p:nvPr>
        </p:nvSpPr>
        <p:spPr>
          <a:xfrm>
            <a:off x="457200" y="457200"/>
            <a:ext cx="7772400" cy="685800"/>
          </a:xfrm>
        </p:spPr>
        <p:txBody>
          <a:bodyPr/>
          <a:lstStyle/>
          <a:p>
            <a:r>
              <a:rPr lang="zh-CN" altLang="en-US" b="1"/>
              <a:t>算法：</a:t>
            </a:r>
          </a:p>
        </p:txBody>
      </p:sp>
      <p:sp>
        <p:nvSpPr>
          <p:cNvPr id="89095" name="Rectangle 7"/>
          <p:cNvSpPr>
            <a:spLocks noChangeArrowheads="1"/>
          </p:cNvSpPr>
          <p:nvPr/>
        </p:nvSpPr>
        <p:spPr bwMode="auto">
          <a:xfrm>
            <a:off x="6400800" y="5715000"/>
            <a:ext cx="1712913" cy="701675"/>
          </a:xfrm>
          <a:prstGeom prst="rect">
            <a:avLst/>
          </a:prstGeom>
          <a:noFill/>
          <a:ln w="9525">
            <a:noFill/>
            <a:miter lim="800000"/>
            <a:headEnd/>
            <a:tailEnd/>
          </a:ln>
          <a:effectLst/>
        </p:spPr>
        <p:txBody>
          <a:bodyPr wrap="none">
            <a:spAutoFit/>
          </a:bodyPr>
          <a:lstStyle/>
          <a:p>
            <a:r>
              <a:rPr lang="zh-CN" altLang="en-US" sz="4000" b="1">
                <a:solidFill>
                  <a:srgbClr val="0C00A4"/>
                </a:solidFill>
                <a:ea typeface="楷体_GB2312" pitchFamily="49" charset="-122"/>
              </a:rPr>
              <a:t>稳定？</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strips(downRight)">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strips(downRight)">
                                      <p:cBhvr>
                                        <p:cTn id="12" dur="500"/>
                                        <p:tgtEl>
                                          <p:spTgt spid="89091"/>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grpId="0" nodeType="clickEffect">
                                  <p:stCondLst>
                                    <p:cond delay="0"/>
                                  </p:stCondLst>
                                  <p:childTnLst>
                                    <p:set>
                                      <p:cBhvr>
                                        <p:cTn id="16" dur="1" fill="hold">
                                          <p:stCondLst>
                                            <p:cond delay="0"/>
                                          </p:stCondLst>
                                        </p:cTn>
                                        <p:tgtEl>
                                          <p:spTgt spid="89095"/>
                                        </p:tgtEl>
                                        <p:attrNameLst>
                                          <p:attrName>style.visibility</p:attrName>
                                        </p:attrNameLst>
                                      </p:cBhvr>
                                      <p:to>
                                        <p:strVal val="visible"/>
                                      </p:to>
                                    </p:set>
                                    <p:anim calcmode="lin" valueType="num">
                                      <p:cBhvr>
                                        <p:cTn id="17" dur="5000" fill="hold"/>
                                        <p:tgtEl>
                                          <p:spTgt spid="89095"/>
                                        </p:tgtEl>
                                        <p:attrNameLst>
                                          <p:attrName>ppt_w</p:attrName>
                                        </p:attrNameLst>
                                      </p:cBhvr>
                                      <p:tavLst>
                                        <p:tav tm="0" fmla="#ppt_w*sin(2.5*pi*$)">
                                          <p:val>
                                            <p:fltVal val="0"/>
                                          </p:val>
                                        </p:tav>
                                        <p:tav tm="100000">
                                          <p:val>
                                            <p:fltVal val="1"/>
                                          </p:val>
                                        </p:tav>
                                      </p:tavLst>
                                    </p:anim>
                                    <p:anim calcmode="lin" valueType="num">
                                      <p:cBhvr>
                                        <p:cTn id="18" dur="5000" fill="hold"/>
                                        <p:tgtEl>
                                          <p:spTgt spid="890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autoUpdateAnimBg="0"/>
      <p:bldP spid="8909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762000" y="1676400"/>
            <a:ext cx="7827963" cy="1006475"/>
          </a:xfrm>
          <a:prstGeom prst="rect">
            <a:avLst/>
          </a:prstGeom>
          <a:noFill/>
          <a:ln w="9525">
            <a:noFill/>
            <a:miter lim="800000"/>
            <a:headEnd/>
            <a:tailEnd/>
          </a:ln>
          <a:effectLst/>
        </p:spPr>
        <p:txBody>
          <a:bodyPr wrap="none">
            <a:spAutoFit/>
          </a:bodyPr>
          <a:lstStyle/>
          <a:p>
            <a:pPr>
              <a:lnSpc>
                <a:spcPct val="150000"/>
              </a:lnSpc>
            </a:pPr>
            <a:r>
              <a:rPr lang="zh-CN" altLang="en-US" sz="4000" b="1">
                <a:solidFill>
                  <a:srgbClr val="0000FF"/>
                </a:solidFill>
                <a:ea typeface="楷体_GB2312" pitchFamily="49" charset="-122"/>
              </a:rPr>
              <a:t>实现内部排序的</a:t>
            </a:r>
            <a:r>
              <a:rPr lang="zh-CN" altLang="en-US" sz="4000" b="1">
                <a:solidFill>
                  <a:srgbClr val="003366"/>
                </a:solidFill>
                <a:ea typeface="楷体_GB2312" pitchFamily="49" charset="-122"/>
              </a:rPr>
              <a:t>基本操作</a:t>
            </a:r>
            <a:r>
              <a:rPr lang="zh-CN" altLang="en-US" sz="4000" b="1">
                <a:solidFill>
                  <a:srgbClr val="0000FF"/>
                </a:solidFill>
                <a:ea typeface="楷体_GB2312" pitchFamily="49" charset="-122"/>
              </a:rPr>
              <a:t>有两个：</a:t>
            </a:r>
            <a:endParaRPr lang="zh-CN" altLang="en-US" sz="4000" b="1"/>
          </a:p>
        </p:txBody>
      </p:sp>
      <p:sp>
        <p:nvSpPr>
          <p:cNvPr id="90116" name="Rectangle 4"/>
          <p:cNvSpPr>
            <a:spLocks noChangeArrowheads="1"/>
          </p:cNvSpPr>
          <p:nvPr/>
        </p:nvSpPr>
        <p:spPr bwMode="auto">
          <a:xfrm>
            <a:off x="685800" y="4724400"/>
            <a:ext cx="4535488" cy="701675"/>
          </a:xfrm>
          <a:prstGeom prst="rect">
            <a:avLst/>
          </a:prstGeom>
          <a:noFill/>
          <a:ln w="9525">
            <a:noFill/>
            <a:miter lim="800000"/>
            <a:headEnd/>
            <a:tailEnd/>
          </a:ln>
          <a:effectLst/>
        </p:spPr>
        <p:txBody>
          <a:bodyPr wrap="none">
            <a:spAutoFit/>
          </a:bodyPr>
          <a:lstStyle/>
          <a:p>
            <a:r>
              <a:rPr lang="zh-CN" altLang="en-US" sz="4000" b="1">
                <a:solidFill>
                  <a:schemeClr val="tx2"/>
                </a:solidFill>
                <a:ea typeface="楷体_GB2312" pitchFamily="49" charset="-122"/>
              </a:rPr>
              <a:t>（</a:t>
            </a:r>
            <a:r>
              <a:rPr lang="en-US" altLang="zh-CN" sz="4000" b="1">
                <a:solidFill>
                  <a:schemeClr val="tx2"/>
                </a:solidFill>
                <a:ea typeface="楷体_GB2312" pitchFamily="49" charset="-122"/>
              </a:rPr>
              <a:t>2</a:t>
            </a:r>
            <a:r>
              <a:rPr lang="zh-CN" altLang="en-US" sz="4000" b="1">
                <a:solidFill>
                  <a:schemeClr val="tx2"/>
                </a:solidFill>
                <a:ea typeface="楷体_GB2312" pitchFamily="49" charset="-122"/>
              </a:rPr>
              <a:t>）</a:t>
            </a:r>
            <a:r>
              <a:rPr lang="zh-CN" altLang="en-US" sz="4000" b="1">
                <a:solidFill>
                  <a:srgbClr val="A40004"/>
                </a:solidFill>
                <a:ea typeface="楷体_GB2312" pitchFamily="49" charset="-122"/>
              </a:rPr>
              <a:t>“移动”</a:t>
            </a:r>
            <a:r>
              <a:rPr lang="zh-CN" altLang="en-US" sz="4000" b="1">
                <a:solidFill>
                  <a:schemeClr val="tx2"/>
                </a:solidFill>
                <a:ea typeface="楷体_GB2312" pitchFamily="49" charset="-122"/>
              </a:rPr>
              <a:t>记录。</a:t>
            </a:r>
          </a:p>
        </p:txBody>
      </p:sp>
      <p:sp>
        <p:nvSpPr>
          <p:cNvPr id="90117" name="Rectangle 5"/>
          <p:cNvSpPr>
            <a:spLocks noChangeArrowheads="1"/>
          </p:cNvSpPr>
          <p:nvPr/>
        </p:nvSpPr>
        <p:spPr bwMode="auto">
          <a:xfrm>
            <a:off x="685800" y="3048000"/>
            <a:ext cx="8172480" cy="1555750"/>
          </a:xfrm>
          <a:prstGeom prst="rect">
            <a:avLst/>
          </a:prstGeom>
          <a:noFill/>
          <a:ln w="9525">
            <a:noFill/>
            <a:miter lim="800000"/>
            <a:headEnd/>
            <a:tailEnd/>
          </a:ln>
          <a:effectLst/>
        </p:spPr>
        <p:txBody>
          <a:bodyPr wrap="square">
            <a:spAutoFit/>
          </a:bodyPr>
          <a:lstStyle/>
          <a:p>
            <a:pPr>
              <a:lnSpc>
                <a:spcPct val="120000"/>
              </a:lnSpc>
            </a:pPr>
            <a:r>
              <a:rPr lang="zh-CN" altLang="en-US" sz="4000" b="1" dirty="0">
                <a:solidFill>
                  <a:schemeClr val="tx2"/>
                </a:solidFill>
                <a:ea typeface="楷体_GB2312" pitchFamily="49" charset="-122"/>
              </a:rPr>
              <a:t>（</a:t>
            </a:r>
            <a:r>
              <a:rPr lang="en-US" altLang="zh-CN" sz="4000" b="1" dirty="0">
                <a:solidFill>
                  <a:schemeClr val="tx2"/>
                </a:solidFill>
                <a:ea typeface="楷体_GB2312" pitchFamily="49" charset="-122"/>
              </a:rPr>
              <a:t>1</a:t>
            </a:r>
            <a:r>
              <a:rPr lang="zh-CN" altLang="en-US" sz="4000" b="1" dirty="0">
                <a:solidFill>
                  <a:schemeClr val="tx2"/>
                </a:solidFill>
                <a:ea typeface="楷体_GB2312" pitchFamily="49" charset="-122"/>
              </a:rPr>
              <a:t>）</a:t>
            </a:r>
            <a:r>
              <a:rPr lang="zh-CN" altLang="en-US" sz="4000" b="1" dirty="0">
                <a:solidFill>
                  <a:srgbClr val="A40004"/>
                </a:solidFill>
                <a:ea typeface="楷体_GB2312" pitchFamily="49" charset="-122"/>
              </a:rPr>
              <a:t>“比较”</a:t>
            </a:r>
            <a:r>
              <a:rPr lang="zh-CN" altLang="en-US" sz="4000" b="1" dirty="0">
                <a:solidFill>
                  <a:schemeClr val="tx2"/>
                </a:solidFill>
                <a:ea typeface="楷体_GB2312" pitchFamily="49" charset="-122"/>
              </a:rPr>
              <a:t>序列中两个关键字的</a:t>
            </a:r>
          </a:p>
          <a:p>
            <a:pPr>
              <a:lnSpc>
                <a:spcPct val="120000"/>
              </a:lnSpc>
            </a:pPr>
            <a:r>
              <a:rPr lang="zh-CN" altLang="en-US" sz="4000" b="1" dirty="0">
                <a:solidFill>
                  <a:schemeClr val="tx2"/>
                </a:solidFill>
                <a:ea typeface="楷体_GB2312" pitchFamily="49" charset="-122"/>
              </a:rPr>
              <a:t>          大小；</a:t>
            </a:r>
          </a:p>
        </p:txBody>
      </p:sp>
      <p:sp>
        <p:nvSpPr>
          <p:cNvPr id="90118" name="Rectangle 6"/>
          <p:cNvSpPr>
            <a:spLocks noGrp="1" noChangeArrowheads="1"/>
          </p:cNvSpPr>
          <p:nvPr>
            <p:ph type="title" idx="4294967295"/>
          </p:nvPr>
        </p:nvSpPr>
        <p:spPr>
          <a:xfrm>
            <a:off x="457200" y="762000"/>
            <a:ext cx="7772400" cy="685800"/>
          </a:xfrm>
        </p:spPr>
        <p:txBody>
          <a:bodyPr/>
          <a:lstStyle/>
          <a:p>
            <a:r>
              <a:rPr lang="zh-CN" altLang="en-US" sz="5000" b="1">
                <a:solidFill>
                  <a:srgbClr val="CC0000"/>
                </a:solidFill>
              </a:rPr>
              <a:t>时间复杂度分析：</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wipe(left)">
                                      <p:cBhvr>
                                        <p:cTn id="12" dur="500"/>
                                        <p:tgtEl>
                                          <p:spTgt spid="90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6"/>
                                        </p:tgtEl>
                                        <p:attrNameLst>
                                          <p:attrName>style.visibility</p:attrName>
                                        </p:attrNameLst>
                                      </p:cBhvr>
                                      <p:to>
                                        <p:strVal val="visible"/>
                                      </p:to>
                                    </p:set>
                                    <p:animEffect transition="in" filter="wipe(left)">
                                      <p:cBhvr>
                                        <p:cTn id="1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P spid="90116" grpId="0" autoUpdateAnimBg="0"/>
      <p:bldP spid="9011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04800" y="152400"/>
            <a:ext cx="5256213" cy="762000"/>
          </a:xfrm>
          <a:prstGeom prst="rect">
            <a:avLst/>
          </a:prstGeom>
          <a:noFill/>
          <a:ln w="9525">
            <a:noFill/>
            <a:miter lim="800000"/>
            <a:headEnd/>
            <a:tailEnd/>
          </a:ln>
          <a:effectLst/>
        </p:spPr>
        <p:txBody>
          <a:bodyPr wrap="none">
            <a:spAutoFit/>
          </a:bodyPr>
          <a:lstStyle/>
          <a:p>
            <a:r>
              <a:rPr lang="zh-CN" altLang="en-US" sz="4400" b="1">
                <a:solidFill>
                  <a:srgbClr val="990000"/>
                </a:solidFill>
                <a:ea typeface="隶书" pitchFamily="49" charset="-122"/>
              </a:rPr>
              <a:t>对于直接插入排序</a:t>
            </a:r>
            <a:r>
              <a:rPr lang="zh-CN" altLang="en-US" sz="4400" b="1">
                <a:ea typeface="隶书" pitchFamily="49" charset="-122"/>
              </a:rPr>
              <a:t>：</a:t>
            </a:r>
            <a:endParaRPr lang="zh-CN" altLang="en-US" sz="4400" b="1">
              <a:ea typeface="楷体_GB2312" pitchFamily="49" charset="-122"/>
            </a:endParaRPr>
          </a:p>
        </p:txBody>
      </p:sp>
      <p:sp>
        <p:nvSpPr>
          <p:cNvPr id="91139" name="Text Box 3"/>
          <p:cNvSpPr txBox="1">
            <a:spLocks noChangeArrowheads="1"/>
          </p:cNvSpPr>
          <p:nvPr/>
        </p:nvSpPr>
        <p:spPr bwMode="auto">
          <a:xfrm>
            <a:off x="365125" y="1011238"/>
            <a:ext cx="7961313" cy="579437"/>
          </a:xfrm>
          <a:prstGeom prst="rect">
            <a:avLst/>
          </a:prstGeom>
          <a:noFill/>
          <a:ln w="9525">
            <a:noFill/>
            <a:miter lim="800000"/>
            <a:headEnd/>
            <a:tailEnd/>
          </a:ln>
          <a:effectLst/>
        </p:spPr>
        <p:txBody>
          <a:bodyPr wrap="none">
            <a:spAutoFit/>
          </a:bodyPr>
          <a:lstStyle/>
          <a:p>
            <a:r>
              <a:rPr lang="zh-CN" altLang="en-US" sz="3200" b="1">
                <a:solidFill>
                  <a:srgbClr val="000080"/>
                </a:solidFill>
                <a:ea typeface="楷体_GB2312" pitchFamily="49" charset="-122"/>
              </a:rPr>
              <a:t>最好的情况</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关键字在记录序列中顺序有序</a:t>
            </a:r>
            <a:r>
              <a:rPr lang="en-US" altLang="zh-CN" sz="3200" b="1">
                <a:solidFill>
                  <a:srgbClr val="000080"/>
                </a:solidFill>
                <a:ea typeface="楷体_GB2312" pitchFamily="49" charset="-122"/>
              </a:rPr>
              <a:t>):</a:t>
            </a:r>
          </a:p>
        </p:txBody>
      </p:sp>
      <p:sp>
        <p:nvSpPr>
          <p:cNvPr id="91140" name="Text Box 4"/>
          <p:cNvSpPr txBox="1">
            <a:spLocks noChangeArrowheads="1"/>
          </p:cNvSpPr>
          <p:nvPr/>
        </p:nvSpPr>
        <p:spPr bwMode="auto">
          <a:xfrm>
            <a:off x="762000" y="1725613"/>
            <a:ext cx="3403600" cy="641350"/>
          </a:xfrm>
          <a:prstGeom prst="rect">
            <a:avLst/>
          </a:prstGeom>
          <a:noFill/>
          <a:ln w="9525">
            <a:noFill/>
            <a:miter lim="800000"/>
            <a:headEnd/>
            <a:tailEnd/>
          </a:ln>
          <a:effectLst/>
        </p:spPr>
        <p:txBody>
          <a:bodyPr wrap="none">
            <a:spAutoFit/>
          </a:bodyPr>
          <a:lstStyle/>
          <a:p>
            <a:r>
              <a:rPr lang="en-US" altLang="zh-CN" sz="3600" b="1">
                <a:solidFill>
                  <a:srgbClr val="006600"/>
                </a:solidFill>
                <a:ea typeface="楷体_GB2312" pitchFamily="49" charset="-122"/>
              </a:rPr>
              <a:t>“</a:t>
            </a:r>
            <a:r>
              <a:rPr lang="zh-CN" altLang="en-US" sz="3600" b="1">
                <a:solidFill>
                  <a:srgbClr val="006600"/>
                </a:solidFill>
                <a:ea typeface="楷体_GB2312" pitchFamily="49" charset="-122"/>
              </a:rPr>
              <a:t>比较”</a:t>
            </a:r>
            <a:r>
              <a:rPr lang="zh-CN" altLang="en-US" sz="3600" b="1">
                <a:ea typeface="楷体_GB2312" pitchFamily="49" charset="-122"/>
              </a:rPr>
              <a:t>的次数：</a:t>
            </a:r>
            <a:endParaRPr lang="zh-CN" altLang="en-US" sz="4000" b="1"/>
          </a:p>
        </p:txBody>
      </p:sp>
      <p:sp>
        <p:nvSpPr>
          <p:cNvPr id="91141" name="Text Box 5"/>
          <p:cNvSpPr txBox="1">
            <a:spLocks noChangeArrowheads="1"/>
          </p:cNvSpPr>
          <p:nvPr/>
        </p:nvSpPr>
        <p:spPr bwMode="auto">
          <a:xfrm>
            <a:off x="358775" y="3382963"/>
            <a:ext cx="8785225" cy="579437"/>
          </a:xfrm>
          <a:prstGeom prst="rect">
            <a:avLst/>
          </a:prstGeom>
          <a:noFill/>
          <a:ln w="9525">
            <a:noFill/>
            <a:miter lim="800000"/>
            <a:headEnd/>
            <a:tailEnd/>
          </a:ln>
          <a:effectLst/>
        </p:spPr>
        <p:txBody>
          <a:bodyPr wrap="none">
            <a:spAutoFit/>
          </a:bodyPr>
          <a:lstStyle/>
          <a:p>
            <a:r>
              <a:rPr lang="zh-CN" altLang="en-US" sz="3200" b="1">
                <a:solidFill>
                  <a:srgbClr val="000080"/>
                </a:solidFill>
                <a:ea typeface="楷体_GB2312" pitchFamily="49" charset="-122"/>
              </a:rPr>
              <a:t>最坏的情况（关键字在记录序列中逆序有序）：</a:t>
            </a:r>
          </a:p>
        </p:txBody>
      </p:sp>
      <p:sp>
        <p:nvSpPr>
          <p:cNvPr id="91142" name="Text Box 6"/>
          <p:cNvSpPr txBox="1">
            <a:spLocks noChangeArrowheads="1"/>
          </p:cNvSpPr>
          <p:nvPr/>
        </p:nvSpPr>
        <p:spPr bwMode="auto">
          <a:xfrm>
            <a:off x="685800" y="4159250"/>
            <a:ext cx="3403600" cy="641350"/>
          </a:xfrm>
          <a:prstGeom prst="rect">
            <a:avLst/>
          </a:prstGeom>
          <a:noFill/>
          <a:ln w="9525">
            <a:noFill/>
            <a:miter lim="800000"/>
            <a:headEnd/>
            <a:tailEnd/>
          </a:ln>
          <a:effectLst/>
        </p:spPr>
        <p:txBody>
          <a:bodyPr wrap="none">
            <a:spAutoFit/>
          </a:bodyPr>
          <a:lstStyle/>
          <a:p>
            <a:r>
              <a:rPr lang="en-US" altLang="zh-CN" sz="3600" b="1" dirty="0">
                <a:solidFill>
                  <a:srgbClr val="006600"/>
                </a:solidFill>
                <a:ea typeface="楷体_GB2312" pitchFamily="49" charset="-122"/>
              </a:rPr>
              <a:t>“</a:t>
            </a:r>
            <a:r>
              <a:rPr lang="zh-CN" altLang="en-US" sz="3600" b="1" dirty="0">
                <a:solidFill>
                  <a:srgbClr val="006600"/>
                </a:solidFill>
                <a:ea typeface="楷体_GB2312" pitchFamily="49" charset="-122"/>
              </a:rPr>
              <a:t>比较”</a:t>
            </a:r>
            <a:r>
              <a:rPr lang="zh-CN" altLang="en-US" sz="3600" b="1" dirty="0">
                <a:ea typeface="楷体_GB2312" pitchFamily="49" charset="-122"/>
              </a:rPr>
              <a:t>的次数：</a:t>
            </a:r>
            <a:endParaRPr lang="zh-CN" altLang="en-US" sz="4000" b="1" dirty="0">
              <a:ea typeface="楷体_GB2312" pitchFamily="49" charset="-122"/>
            </a:endParaRPr>
          </a:p>
        </p:txBody>
      </p:sp>
      <p:sp>
        <p:nvSpPr>
          <p:cNvPr id="91143" name="Text Box 7"/>
          <p:cNvSpPr txBox="1">
            <a:spLocks noChangeArrowheads="1"/>
          </p:cNvSpPr>
          <p:nvPr/>
        </p:nvSpPr>
        <p:spPr bwMode="auto">
          <a:xfrm>
            <a:off x="6019800" y="2587625"/>
            <a:ext cx="1220788" cy="579438"/>
          </a:xfrm>
          <a:prstGeom prst="rect">
            <a:avLst/>
          </a:prstGeom>
          <a:noFill/>
          <a:ln w="9525">
            <a:noFill/>
            <a:miter lim="800000"/>
            <a:headEnd/>
            <a:tailEnd/>
          </a:ln>
          <a:effectLst/>
        </p:spPr>
        <p:txBody>
          <a:bodyPr wrap="none">
            <a:spAutoFit/>
          </a:bodyPr>
          <a:lstStyle/>
          <a:p>
            <a:r>
              <a:rPr lang="en-US" altLang="zh-CN" sz="3200" b="1">
                <a:solidFill>
                  <a:srgbClr val="FF0000"/>
                </a:solidFill>
              </a:rPr>
              <a:t>2(n-1)</a:t>
            </a:r>
            <a:endParaRPr lang="en-US" altLang="zh-CN" sz="3200" b="1"/>
          </a:p>
        </p:txBody>
      </p:sp>
      <p:sp>
        <p:nvSpPr>
          <p:cNvPr id="91144" name="Rectangle 8"/>
          <p:cNvSpPr>
            <a:spLocks noChangeArrowheads="1"/>
          </p:cNvSpPr>
          <p:nvPr/>
        </p:nvSpPr>
        <p:spPr bwMode="auto">
          <a:xfrm>
            <a:off x="4800600" y="1722438"/>
            <a:ext cx="3403600" cy="641350"/>
          </a:xfrm>
          <a:prstGeom prst="rect">
            <a:avLst/>
          </a:prstGeom>
          <a:noFill/>
          <a:ln w="9525">
            <a:noFill/>
            <a:miter lim="800000"/>
            <a:headEnd/>
            <a:tailEnd/>
          </a:ln>
          <a:effectLst/>
        </p:spPr>
        <p:txBody>
          <a:bodyPr wrap="none">
            <a:spAutoFit/>
          </a:bodyPr>
          <a:lstStyle/>
          <a:p>
            <a:r>
              <a:rPr lang="en-US" altLang="zh-CN" sz="3600" b="1">
                <a:solidFill>
                  <a:srgbClr val="006600"/>
                </a:solidFill>
                <a:ea typeface="楷体_GB2312" pitchFamily="49" charset="-122"/>
              </a:rPr>
              <a:t>“</a:t>
            </a:r>
            <a:r>
              <a:rPr lang="zh-CN" altLang="en-US" sz="3600" b="1">
                <a:solidFill>
                  <a:srgbClr val="006600"/>
                </a:solidFill>
                <a:ea typeface="楷体_GB2312" pitchFamily="49" charset="-122"/>
              </a:rPr>
              <a:t>移动”</a:t>
            </a:r>
            <a:r>
              <a:rPr lang="zh-CN" altLang="en-US" sz="3600" b="1">
                <a:ea typeface="楷体_GB2312" pitchFamily="49" charset="-122"/>
              </a:rPr>
              <a:t>的次数：</a:t>
            </a:r>
            <a:endParaRPr lang="zh-CN" altLang="en-US" sz="4000" b="1">
              <a:ea typeface="楷体_GB2312" pitchFamily="49" charset="-122"/>
            </a:endParaRPr>
          </a:p>
        </p:txBody>
      </p:sp>
      <p:sp>
        <p:nvSpPr>
          <p:cNvPr id="91145" name="Rectangle 9"/>
          <p:cNvSpPr>
            <a:spLocks noChangeArrowheads="1"/>
          </p:cNvSpPr>
          <p:nvPr/>
        </p:nvSpPr>
        <p:spPr bwMode="auto">
          <a:xfrm>
            <a:off x="4876800" y="4159250"/>
            <a:ext cx="3403600" cy="641350"/>
          </a:xfrm>
          <a:prstGeom prst="rect">
            <a:avLst/>
          </a:prstGeom>
          <a:noFill/>
          <a:ln w="9525">
            <a:noFill/>
            <a:miter lim="800000"/>
            <a:headEnd/>
            <a:tailEnd/>
          </a:ln>
          <a:effectLst/>
        </p:spPr>
        <p:txBody>
          <a:bodyPr wrap="none">
            <a:spAutoFit/>
          </a:bodyPr>
          <a:lstStyle/>
          <a:p>
            <a:r>
              <a:rPr lang="en-US" altLang="zh-CN" sz="3600" b="1" dirty="0">
                <a:solidFill>
                  <a:srgbClr val="006600"/>
                </a:solidFill>
                <a:ea typeface="楷体_GB2312" pitchFamily="49" charset="-122"/>
              </a:rPr>
              <a:t>“</a:t>
            </a:r>
            <a:r>
              <a:rPr lang="zh-CN" altLang="en-US" sz="3600" b="1" dirty="0">
                <a:solidFill>
                  <a:srgbClr val="006600"/>
                </a:solidFill>
                <a:ea typeface="楷体_GB2312" pitchFamily="49" charset="-122"/>
              </a:rPr>
              <a:t>移动”</a:t>
            </a:r>
            <a:r>
              <a:rPr lang="zh-CN" altLang="en-US" sz="3600" b="1" dirty="0">
                <a:ea typeface="楷体_GB2312" pitchFamily="49" charset="-122"/>
              </a:rPr>
              <a:t>的次数：</a:t>
            </a:r>
            <a:endParaRPr lang="zh-CN" altLang="en-US" sz="4000" b="1" dirty="0">
              <a:ea typeface="楷体_GB2312" pitchFamily="49" charset="-122"/>
            </a:endParaRPr>
          </a:p>
        </p:txBody>
      </p:sp>
      <p:grpSp>
        <p:nvGrpSpPr>
          <p:cNvPr id="91146" name="Group 10"/>
          <p:cNvGrpSpPr>
            <a:grpSpLocks/>
          </p:cNvGrpSpPr>
          <p:nvPr/>
        </p:nvGrpSpPr>
        <p:grpSpPr bwMode="auto">
          <a:xfrm>
            <a:off x="1354138" y="2325688"/>
            <a:ext cx="2111375" cy="1046162"/>
            <a:chOff x="853" y="1416"/>
            <a:chExt cx="1330" cy="659"/>
          </a:xfrm>
        </p:grpSpPr>
        <p:sp>
          <p:nvSpPr>
            <p:cNvPr id="91147" name="Rectangle 11"/>
            <p:cNvSpPr>
              <a:spLocks noChangeArrowheads="1"/>
            </p:cNvSpPr>
            <p:nvPr/>
          </p:nvSpPr>
          <p:spPr bwMode="auto">
            <a:xfrm>
              <a:off x="872" y="1556"/>
              <a:ext cx="1311" cy="346"/>
            </a:xfrm>
            <a:prstGeom prst="rect">
              <a:avLst/>
            </a:prstGeom>
            <a:noFill/>
            <a:ln w="9525">
              <a:noFill/>
              <a:miter lim="800000"/>
              <a:headEnd/>
              <a:tailEnd/>
            </a:ln>
          </p:spPr>
          <p:txBody>
            <a:bodyPr lIns="0" tIns="0" rIns="0" bIns="0">
              <a:spAutoFit/>
            </a:bodyPr>
            <a:lstStyle/>
            <a:p>
              <a:r>
                <a:rPr lang="en-US" altLang="zh-CN" sz="3600" b="1">
                  <a:solidFill>
                    <a:srgbClr val="CC0000"/>
                  </a:solidFill>
                  <a:latin typeface="Symbol" pitchFamily="18" charset="2"/>
                </a:rPr>
                <a:t>å </a:t>
              </a:r>
              <a:r>
                <a:rPr lang="en-US" altLang="zh-CN" sz="3600" b="1">
                  <a:solidFill>
                    <a:srgbClr val="CC0000"/>
                  </a:solidFill>
                </a:rPr>
                <a:t>1 = n-1</a:t>
              </a:r>
            </a:p>
          </p:txBody>
        </p:sp>
        <p:sp>
          <p:nvSpPr>
            <p:cNvPr id="91148" name="Rectangle 12"/>
            <p:cNvSpPr>
              <a:spLocks noChangeArrowheads="1"/>
            </p:cNvSpPr>
            <p:nvPr/>
          </p:nvSpPr>
          <p:spPr bwMode="auto">
            <a:xfrm>
              <a:off x="929" y="1416"/>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n</a:t>
              </a:r>
              <a:endParaRPr lang="en-US" altLang="zh-CN" b="1">
                <a:solidFill>
                  <a:srgbClr val="CC0000"/>
                </a:solidFill>
              </a:endParaRPr>
            </a:p>
          </p:txBody>
        </p:sp>
        <p:sp>
          <p:nvSpPr>
            <p:cNvPr id="91149" name="Rectangle 13"/>
            <p:cNvSpPr>
              <a:spLocks noChangeArrowheads="1"/>
            </p:cNvSpPr>
            <p:nvPr/>
          </p:nvSpPr>
          <p:spPr bwMode="auto">
            <a:xfrm>
              <a:off x="853" y="1845"/>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i</a:t>
              </a:r>
              <a:r>
                <a:rPr lang="en-US" altLang="zh-CN" b="1">
                  <a:solidFill>
                    <a:srgbClr val="CC0000"/>
                  </a:solidFill>
                </a:rPr>
                <a:t>=2</a:t>
              </a:r>
            </a:p>
          </p:txBody>
        </p:sp>
      </p:grpSp>
      <p:grpSp>
        <p:nvGrpSpPr>
          <p:cNvPr id="91150" name="Group 14"/>
          <p:cNvGrpSpPr>
            <a:grpSpLocks/>
          </p:cNvGrpSpPr>
          <p:nvPr/>
        </p:nvGrpSpPr>
        <p:grpSpPr bwMode="auto">
          <a:xfrm>
            <a:off x="862013" y="4895850"/>
            <a:ext cx="3786187" cy="1046163"/>
            <a:chOff x="2703" y="3240"/>
            <a:chExt cx="2385" cy="659"/>
          </a:xfrm>
        </p:grpSpPr>
        <p:sp>
          <p:nvSpPr>
            <p:cNvPr id="91151" name="Rectangle 15"/>
            <p:cNvSpPr>
              <a:spLocks noChangeArrowheads="1"/>
            </p:cNvSpPr>
            <p:nvPr/>
          </p:nvSpPr>
          <p:spPr bwMode="auto">
            <a:xfrm>
              <a:off x="2736" y="3380"/>
              <a:ext cx="1104" cy="346"/>
            </a:xfrm>
            <a:prstGeom prst="rect">
              <a:avLst/>
            </a:prstGeom>
            <a:noFill/>
            <a:ln w="9525">
              <a:noFill/>
              <a:miter lim="800000"/>
              <a:headEnd/>
              <a:tailEnd/>
            </a:ln>
          </p:spPr>
          <p:txBody>
            <a:bodyPr lIns="0" tIns="0" rIns="0" bIns="0">
              <a:spAutoFit/>
            </a:bodyPr>
            <a:lstStyle/>
            <a:p>
              <a:r>
                <a:rPr lang="en-US" altLang="zh-CN" sz="3600" b="1">
                  <a:solidFill>
                    <a:srgbClr val="CC0000"/>
                  </a:solidFill>
                  <a:latin typeface="Symbol" pitchFamily="18" charset="2"/>
                </a:rPr>
                <a:t>å</a:t>
              </a:r>
              <a:r>
                <a:rPr lang="en-US" altLang="zh-CN" sz="3200" b="1">
                  <a:solidFill>
                    <a:srgbClr val="CC0000"/>
                  </a:solidFill>
                </a:rPr>
                <a:t>(</a:t>
              </a:r>
              <a:r>
                <a:rPr lang="en-US" altLang="zh-CN" sz="3200" b="1" i="1">
                  <a:solidFill>
                    <a:srgbClr val="CC0000"/>
                  </a:solidFill>
                </a:rPr>
                <a:t>i</a:t>
              </a:r>
              <a:r>
                <a:rPr lang="en-US" altLang="zh-CN" sz="3200" b="1">
                  <a:solidFill>
                    <a:srgbClr val="CC0000"/>
                  </a:solidFill>
                </a:rPr>
                <a:t>) =</a:t>
              </a:r>
              <a:endParaRPr lang="en-US" altLang="zh-CN" sz="3600" b="1">
                <a:solidFill>
                  <a:srgbClr val="CC0000"/>
                </a:solidFill>
              </a:endParaRPr>
            </a:p>
          </p:txBody>
        </p:sp>
        <p:sp>
          <p:nvSpPr>
            <p:cNvPr id="91152" name="Rectangle 16"/>
            <p:cNvSpPr>
              <a:spLocks noChangeArrowheads="1"/>
            </p:cNvSpPr>
            <p:nvPr/>
          </p:nvSpPr>
          <p:spPr bwMode="auto">
            <a:xfrm>
              <a:off x="2799" y="3240"/>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n</a:t>
              </a:r>
              <a:endParaRPr lang="en-US" altLang="zh-CN" b="1">
                <a:solidFill>
                  <a:srgbClr val="CC0000"/>
                </a:solidFill>
              </a:endParaRPr>
            </a:p>
          </p:txBody>
        </p:sp>
        <p:sp>
          <p:nvSpPr>
            <p:cNvPr id="91153" name="Rectangle 17"/>
            <p:cNvSpPr>
              <a:spLocks noChangeArrowheads="1"/>
            </p:cNvSpPr>
            <p:nvPr/>
          </p:nvSpPr>
          <p:spPr bwMode="auto">
            <a:xfrm>
              <a:off x="2703" y="3669"/>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i</a:t>
              </a:r>
              <a:r>
                <a:rPr lang="en-US" altLang="zh-CN" b="1">
                  <a:solidFill>
                    <a:srgbClr val="CC0000"/>
                  </a:solidFill>
                </a:rPr>
                <a:t>=2</a:t>
              </a:r>
            </a:p>
          </p:txBody>
        </p:sp>
        <p:sp>
          <p:nvSpPr>
            <p:cNvPr id="91154" name="Rectangle 18"/>
            <p:cNvSpPr>
              <a:spLocks noChangeArrowheads="1"/>
            </p:cNvSpPr>
            <p:nvPr/>
          </p:nvSpPr>
          <p:spPr bwMode="auto">
            <a:xfrm>
              <a:off x="3744" y="3267"/>
              <a:ext cx="1344" cy="310"/>
            </a:xfrm>
            <a:prstGeom prst="rect">
              <a:avLst/>
            </a:prstGeom>
            <a:noFill/>
            <a:ln w="9525">
              <a:noFill/>
              <a:miter lim="800000"/>
              <a:headEnd/>
              <a:tailEnd/>
            </a:ln>
          </p:spPr>
          <p:txBody>
            <a:bodyPr lIns="0" tIns="0" rIns="0" bIns="0">
              <a:spAutoFit/>
            </a:bodyPr>
            <a:lstStyle/>
            <a:p>
              <a:r>
                <a:rPr lang="en-US" altLang="zh-CN" sz="3200" b="1" dirty="0">
                  <a:solidFill>
                    <a:srgbClr val="CC0000"/>
                  </a:solidFill>
                </a:rPr>
                <a:t>(</a:t>
              </a:r>
              <a:r>
                <a:rPr lang="en-US" altLang="zh-CN" sz="3200" b="1" i="1" dirty="0" smtClean="0">
                  <a:solidFill>
                    <a:srgbClr val="CC0000"/>
                  </a:solidFill>
                </a:rPr>
                <a:t>n</a:t>
              </a:r>
              <a:r>
                <a:rPr lang="en-US" altLang="zh-CN" sz="3200" b="1" dirty="0" smtClean="0">
                  <a:solidFill>
                    <a:srgbClr val="CC0000"/>
                  </a:solidFill>
                </a:rPr>
                <a:t>+2)(</a:t>
              </a:r>
              <a:r>
                <a:rPr lang="en-US" altLang="zh-CN" sz="3200" b="1" i="1" dirty="0">
                  <a:solidFill>
                    <a:srgbClr val="CC0000"/>
                  </a:solidFill>
                </a:rPr>
                <a:t>n</a:t>
              </a:r>
              <a:r>
                <a:rPr lang="en-US" altLang="zh-CN" sz="3200" b="1" dirty="0">
                  <a:solidFill>
                    <a:srgbClr val="CC0000"/>
                  </a:solidFill>
                  <a:latin typeface="宋体" pitchFamily="2" charset="-122"/>
                </a:rPr>
                <a:t>-</a:t>
              </a:r>
              <a:r>
                <a:rPr lang="en-US" altLang="zh-CN" sz="3200" b="1" dirty="0">
                  <a:solidFill>
                    <a:srgbClr val="CC0000"/>
                  </a:solidFill>
                </a:rPr>
                <a:t>1)</a:t>
              </a:r>
            </a:p>
          </p:txBody>
        </p:sp>
        <p:sp>
          <p:nvSpPr>
            <p:cNvPr id="91155" name="Rectangle 19"/>
            <p:cNvSpPr>
              <a:spLocks noChangeArrowheads="1"/>
            </p:cNvSpPr>
            <p:nvPr/>
          </p:nvSpPr>
          <p:spPr bwMode="auto">
            <a:xfrm>
              <a:off x="4240" y="3574"/>
              <a:ext cx="128" cy="307"/>
            </a:xfrm>
            <a:prstGeom prst="rect">
              <a:avLst/>
            </a:prstGeom>
            <a:noFill/>
            <a:ln w="9525">
              <a:noFill/>
              <a:miter lim="800000"/>
              <a:headEnd/>
              <a:tailEnd/>
            </a:ln>
          </p:spPr>
          <p:txBody>
            <a:bodyPr wrap="none" lIns="0" tIns="0" rIns="0" bIns="0">
              <a:spAutoFit/>
            </a:bodyPr>
            <a:lstStyle/>
            <a:p>
              <a:pPr algn="ctr"/>
              <a:r>
                <a:rPr lang="en-US" altLang="zh-CN" sz="3200" b="1">
                  <a:solidFill>
                    <a:srgbClr val="CC0000"/>
                  </a:solidFill>
                </a:rPr>
                <a:t>2</a:t>
              </a:r>
            </a:p>
          </p:txBody>
        </p:sp>
        <p:sp>
          <p:nvSpPr>
            <p:cNvPr id="91156" name="Line 20"/>
            <p:cNvSpPr>
              <a:spLocks noChangeShapeType="1"/>
            </p:cNvSpPr>
            <p:nvPr/>
          </p:nvSpPr>
          <p:spPr bwMode="auto">
            <a:xfrm flipV="1">
              <a:off x="3744" y="3585"/>
              <a:ext cx="1152" cy="0"/>
            </a:xfrm>
            <a:prstGeom prst="line">
              <a:avLst/>
            </a:prstGeom>
            <a:noFill/>
            <a:ln w="9525">
              <a:solidFill>
                <a:srgbClr val="CC0000"/>
              </a:solidFill>
              <a:miter lim="800000"/>
              <a:headEnd/>
              <a:tailEnd/>
            </a:ln>
            <a:effectLst/>
          </p:spPr>
          <p:txBody>
            <a:bodyPr wrap="none" anchor="ctr"/>
            <a:lstStyle/>
            <a:p>
              <a:endParaRPr lang="zh-CN" altLang="en-US"/>
            </a:p>
          </p:txBody>
        </p:sp>
      </p:grpSp>
      <p:grpSp>
        <p:nvGrpSpPr>
          <p:cNvPr id="91157" name="Group 21"/>
          <p:cNvGrpSpPr>
            <a:grpSpLocks/>
          </p:cNvGrpSpPr>
          <p:nvPr/>
        </p:nvGrpSpPr>
        <p:grpSpPr bwMode="auto">
          <a:xfrm>
            <a:off x="4976813" y="4895850"/>
            <a:ext cx="3786187" cy="1046163"/>
            <a:chOff x="2703" y="3240"/>
            <a:chExt cx="2385" cy="659"/>
          </a:xfrm>
        </p:grpSpPr>
        <p:sp>
          <p:nvSpPr>
            <p:cNvPr id="91158" name="Rectangle 22"/>
            <p:cNvSpPr>
              <a:spLocks noChangeArrowheads="1"/>
            </p:cNvSpPr>
            <p:nvPr/>
          </p:nvSpPr>
          <p:spPr bwMode="auto">
            <a:xfrm>
              <a:off x="2736" y="3380"/>
              <a:ext cx="1104" cy="346"/>
            </a:xfrm>
            <a:prstGeom prst="rect">
              <a:avLst/>
            </a:prstGeom>
            <a:noFill/>
            <a:ln w="9525">
              <a:noFill/>
              <a:miter lim="800000"/>
              <a:headEnd/>
              <a:tailEnd/>
            </a:ln>
          </p:spPr>
          <p:txBody>
            <a:bodyPr lIns="0" tIns="0" rIns="0" bIns="0">
              <a:spAutoFit/>
            </a:bodyPr>
            <a:lstStyle/>
            <a:p>
              <a:r>
                <a:rPr lang="en-US" altLang="zh-CN" sz="3600" b="1">
                  <a:solidFill>
                    <a:srgbClr val="CC0000"/>
                  </a:solidFill>
                  <a:latin typeface="Symbol" pitchFamily="18" charset="2"/>
                </a:rPr>
                <a:t>å</a:t>
              </a:r>
              <a:r>
                <a:rPr lang="en-US" altLang="zh-CN" sz="3200" b="1">
                  <a:solidFill>
                    <a:srgbClr val="CC0000"/>
                  </a:solidFill>
                </a:rPr>
                <a:t>(</a:t>
              </a:r>
              <a:r>
                <a:rPr lang="en-US" altLang="zh-CN" sz="3200" b="1" i="1">
                  <a:solidFill>
                    <a:srgbClr val="CC0000"/>
                  </a:solidFill>
                </a:rPr>
                <a:t>i+</a:t>
              </a:r>
              <a:r>
                <a:rPr lang="en-US" altLang="zh-CN" sz="3200" b="1">
                  <a:solidFill>
                    <a:srgbClr val="CC0000"/>
                  </a:solidFill>
                </a:rPr>
                <a:t>1) =</a:t>
              </a:r>
              <a:endParaRPr lang="en-US" altLang="zh-CN" sz="3600" b="1">
                <a:solidFill>
                  <a:srgbClr val="CC0000"/>
                </a:solidFill>
              </a:endParaRPr>
            </a:p>
          </p:txBody>
        </p:sp>
        <p:sp>
          <p:nvSpPr>
            <p:cNvPr id="91159" name="Rectangle 23"/>
            <p:cNvSpPr>
              <a:spLocks noChangeArrowheads="1"/>
            </p:cNvSpPr>
            <p:nvPr/>
          </p:nvSpPr>
          <p:spPr bwMode="auto">
            <a:xfrm>
              <a:off x="2799" y="3240"/>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n</a:t>
              </a:r>
              <a:endParaRPr lang="en-US" altLang="zh-CN" b="1">
                <a:solidFill>
                  <a:srgbClr val="CC0000"/>
                </a:solidFill>
              </a:endParaRPr>
            </a:p>
          </p:txBody>
        </p:sp>
        <p:sp>
          <p:nvSpPr>
            <p:cNvPr id="91160" name="Rectangle 24"/>
            <p:cNvSpPr>
              <a:spLocks noChangeArrowheads="1"/>
            </p:cNvSpPr>
            <p:nvPr/>
          </p:nvSpPr>
          <p:spPr bwMode="auto">
            <a:xfrm>
              <a:off x="2703" y="3669"/>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i</a:t>
              </a:r>
              <a:r>
                <a:rPr lang="en-US" altLang="zh-CN" b="1">
                  <a:solidFill>
                    <a:srgbClr val="CC0000"/>
                  </a:solidFill>
                </a:rPr>
                <a:t>=2</a:t>
              </a:r>
            </a:p>
          </p:txBody>
        </p:sp>
        <p:sp>
          <p:nvSpPr>
            <p:cNvPr id="91161" name="Rectangle 25"/>
            <p:cNvSpPr>
              <a:spLocks noChangeArrowheads="1"/>
            </p:cNvSpPr>
            <p:nvPr/>
          </p:nvSpPr>
          <p:spPr bwMode="auto">
            <a:xfrm>
              <a:off x="3744" y="3267"/>
              <a:ext cx="1344" cy="307"/>
            </a:xfrm>
            <a:prstGeom prst="rect">
              <a:avLst/>
            </a:prstGeom>
            <a:noFill/>
            <a:ln w="9525">
              <a:noFill/>
              <a:miter lim="800000"/>
              <a:headEnd/>
              <a:tailEnd/>
            </a:ln>
          </p:spPr>
          <p:txBody>
            <a:bodyPr lIns="0" tIns="0" rIns="0" bIns="0">
              <a:spAutoFit/>
            </a:bodyPr>
            <a:lstStyle/>
            <a:p>
              <a:r>
                <a:rPr lang="en-US" altLang="zh-CN" sz="3200" b="1">
                  <a:solidFill>
                    <a:srgbClr val="CC0000"/>
                  </a:solidFill>
                </a:rPr>
                <a:t>(</a:t>
              </a:r>
              <a:r>
                <a:rPr lang="en-US" altLang="zh-CN" sz="3200" b="1" i="1">
                  <a:solidFill>
                    <a:srgbClr val="CC0000"/>
                  </a:solidFill>
                </a:rPr>
                <a:t>n</a:t>
              </a:r>
              <a:r>
                <a:rPr lang="en-US" altLang="zh-CN" sz="3200" b="1">
                  <a:solidFill>
                    <a:srgbClr val="CC0000"/>
                  </a:solidFill>
                </a:rPr>
                <a:t>+4)(</a:t>
              </a:r>
              <a:r>
                <a:rPr lang="en-US" altLang="zh-CN" sz="3200" b="1" i="1">
                  <a:solidFill>
                    <a:srgbClr val="CC0000"/>
                  </a:solidFill>
                </a:rPr>
                <a:t>n</a:t>
              </a:r>
              <a:r>
                <a:rPr lang="en-US" altLang="zh-CN" sz="3200" b="1">
                  <a:solidFill>
                    <a:srgbClr val="CC0000"/>
                  </a:solidFill>
                  <a:latin typeface="宋体" pitchFamily="2" charset="-122"/>
                </a:rPr>
                <a:t>-</a:t>
              </a:r>
              <a:r>
                <a:rPr lang="en-US" altLang="zh-CN" sz="3200" b="1">
                  <a:solidFill>
                    <a:srgbClr val="CC0000"/>
                  </a:solidFill>
                </a:rPr>
                <a:t>1)</a:t>
              </a:r>
            </a:p>
          </p:txBody>
        </p:sp>
        <p:sp>
          <p:nvSpPr>
            <p:cNvPr id="91162" name="Rectangle 26"/>
            <p:cNvSpPr>
              <a:spLocks noChangeArrowheads="1"/>
            </p:cNvSpPr>
            <p:nvPr/>
          </p:nvSpPr>
          <p:spPr bwMode="auto">
            <a:xfrm>
              <a:off x="4240" y="3574"/>
              <a:ext cx="128" cy="307"/>
            </a:xfrm>
            <a:prstGeom prst="rect">
              <a:avLst/>
            </a:prstGeom>
            <a:noFill/>
            <a:ln w="9525">
              <a:noFill/>
              <a:miter lim="800000"/>
              <a:headEnd/>
              <a:tailEnd/>
            </a:ln>
          </p:spPr>
          <p:txBody>
            <a:bodyPr wrap="none" lIns="0" tIns="0" rIns="0" bIns="0">
              <a:spAutoFit/>
            </a:bodyPr>
            <a:lstStyle/>
            <a:p>
              <a:pPr algn="ctr"/>
              <a:r>
                <a:rPr lang="en-US" altLang="zh-CN" sz="3200" b="1">
                  <a:solidFill>
                    <a:srgbClr val="CC0000"/>
                  </a:solidFill>
                </a:rPr>
                <a:t>2</a:t>
              </a:r>
            </a:p>
          </p:txBody>
        </p:sp>
        <p:sp>
          <p:nvSpPr>
            <p:cNvPr id="91163" name="Line 27"/>
            <p:cNvSpPr>
              <a:spLocks noChangeShapeType="1"/>
            </p:cNvSpPr>
            <p:nvPr/>
          </p:nvSpPr>
          <p:spPr bwMode="auto">
            <a:xfrm flipV="1">
              <a:off x="3744" y="3585"/>
              <a:ext cx="1152" cy="0"/>
            </a:xfrm>
            <a:prstGeom prst="line">
              <a:avLst/>
            </a:prstGeom>
            <a:noFill/>
            <a:ln w="9525">
              <a:solidFill>
                <a:srgbClr val="CC0000"/>
              </a:solidFill>
              <a:miter lim="800000"/>
              <a:headEnd/>
              <a:tailEnd/>
            </a:ln>
            <a:effectLst/>
          </p:spPr>
          <p:txBody>
            <a:bodyPr wrap="none" anchor="ctr"/>
            <a:lstStyle/>
            <a:p>
              <a:endParaRPr lang="zh-CN" altLang="en-US"/>
            </a:p>
          </p:txBody>
        </p:sp>
      </p:grpSp>
      <p:sp>
        <p:nvSpPr>
          <p:cNvPr id="91164" name="Rectangle 28"/>
          <p:cNvSpPr>
            <a:spLocks noChangeArrowheads="1"/>
          </p:cNvSpPr>
          <p:nvPr/>
        </p:nvSpPr>
        <p:spPr bwMode="auto">
          <a:xfrm>
            <a:off x="1262063" y="5969000"/>
            <a:ext cx="5508625" cy="641350"/>
          </a:xfrm>
          <a:prstGeom prst="rect">
            <a:avLst/>
          </a:prstGeom>
          <a:noFill/>
          <a:ln w="9525">
            <a:noFill/>
            <a:miter lim="800000"/>
            <a:headEnd/>
            <a:tailEnd/>
          </a:ln>
          <a:effectLst/>
        </p:spPr>
        <p:txBody>
          <a:bodyPr wrap="none">
            <a:spAutoFit/>
          </a:bodyPr>
          <a:lstStyle/>
          <a:p>
            <a:pPr algn="ctr"/>
            <a:r>
              <a:rPr lang="en-US" altLang="zh-CN" sz="3600" b="1">
                <a:ea typeface="楷体_GB2312" pitchFamily="49" charset="-122"/>
              </a:rPr>
              <a:t> </a:t>
            </a:r>
            <a:r>
              <a:rPr lang="zh-CN" altLang="en-US" sz="3600" b="1">
                <a:solidFill>
                  <a:srgbClr val="0C00A4"/>
                </a:solidFill>
                <a:ea typeface="楷体_GB2312" pitchFamily="49" charset="-122"/>
              </a:rPr>
              <a:t>所以，时间复杂度为</a:t>
            </a:r>
            <a:r>
              <a:rPr lang="en-US" altLang="zh-CN" sz="3600" b="1">
                <a:solidFill>
                  <a:srgbClr val="FF5050"/>
                </a:solidFill>
                <a:ea typeface="楷体_GB2312" pitchFamily="49" charset="-122"/>
              </a:rPr>
              <a:t>O(n</a:t>
            </a:r>
            <a:r>
              <a:rPr lang="en-US" altLang="zh-CN" sz="3600" b="1" baseline="30000">
                <a:solidFill>
                  <a:srgbClr val="FF5050"/>
                </a:solidFill>
                <a:ea typeface="楷体_GB2312" pitchFamily="49" charset="-122"/>
              </a:rPr>
              <a:t>2</a:t>
            </a:r>
            <a:r>
              <a:rPr lang="en-US" altLang="zh-CN" sz="3600" b="1">
                <a:solidFill>
                  <a:srgbClr val="FF5050"/>
                </a:solidFill>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91139"/>
                                        </p:tgtEl>
                                        <p:attrNameLst>
                                          <p:attrName>style.visibility</p:attrName>
                                        </p:attrNameLst>
                                      </p:cBhvr>
                                      <p:to>
                                        <p:strVal val="visible"/>
                                      </p:to>
                                    </p:set>
                                    <p:animEffect transition="in" filter="strips(downRight)">
                                      <p:cBhvr>
                                        <p:cTn id="13" dur="500"/>
                                        <p:tgtEl>
                                          <p:spTgt spid="911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1140"/>
                                        </p:tgtEl>
                                        <p:attrNameLst>
                                          <p:attrName>style.visibility</p:attrName>
                                        </p:attrNameLst>
                                      </p:cBhvr>
                                      <p:to>
                                        <p:strVal val="visible"/>
                                      </p:to>
                                    </p:set>
                                    <p:animEffect transition="in" filter="wipe(left)">
                                      <p:cBhvr>
                                        <p:cTn id="18" dur="500"/>
                                        <p:tgtEl>
                                          <p:spTgt spid="9114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91146"/>
                                        </p:tgtEl>
                                        <p:attrNameLst>
                                          <p:attrName>style.visibility</p:attrName>
                                        </p:attrNameLst>
                                      </p:cBhvr>
                                      <p:to>
                                        <p:strVal val="visible"/>
                                      </p:to>
                                    </p:set>
                                    <p:animEffect transition="in" filter="wipe(left)">
                                      <p:cBhvr>
                                        <p:cTn id="22" dur="500"/>
                                        <p:tgtEl>
                                          <p:spTgt spid="91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44"/>
                                        </p:tgtEl>
                                        <p:attrNameLst>
                                          <p:attrName>style.visibility</p:attrName>
                                        </p:attrNameLst>
                                      </p:cBhvr>
                                      <p:to>
                                        <p:strVal val="visible"/>
                                      </p:to>
                                    </p:set>
                                    <p:animEffect transition="in" filter="wipe(left)">
                                      <p:cBhvr>
                                        <p:cTn id="27" dur="500"/>
                                        <p:tgtEl>
                                          <p:spTgt spid="91144"/>
                                        </p:tgtEl>
                                      </p:cBhvr>
                                    </p:animEffect>
                                  </p:childTnLst>
                                </p:cTn>
                              </p:par>
                            </p:childTnLst>
                          </p:cTn>
                        </p:par>
                        <p:par>
                          <p:cTn id="28" fill="hold">
                            <p:stCondLst>
                              <p:cond delay="500"/>
                            </p:stCondLst>
                            <p:childTnLst>
                              <p:par>
                                <p:cTn id="29" presetID="3" presetClass="entr" presetSubtype="5" fill="hold" grpId="0" nodeType="afterEffect">
                                  <p:stCondLst>
                                    <p:cond delay="0"/>
                                  </p:stCondLst>
                                  <p:childTnLst>
                                    <p:set>
                                      <p:cBhvr>
                                        <p:cTn id="30" dur="1" fill="hold">
                                          <p:stCondLst>
                                            <p:cond delay="0"/>
                                          </p:stCondLst>
                                        </p:cTn>
                                        <p:tgtEl>
                                          <p:spTgt spid="91143"/>
                                        </p:tgtEl>
                                        <p:attrNameLst>
                                          <p:attrName>style.visibility</p:attrName>
                                        </p:attrNameLst>
                                      </p:cBhvr>
                                      <p:to>
                                        <p:strVal val="visible"/>
                                      </p:to>
                                    </p:set>
                                    <p:animEffect transition="in" filter="blinds(vertical)">
                                      <p:cBhvr>
                                        <p:cTn id="31" dur="500"/>
                                        <p:tgtEl>
                                          <p:spTgt spid="9114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91141"/>
                                        </p:tgtEl>
                                        <p:attrNameLst>
                                          <p:attrName>style.visibility</p:attrName>
                                        </p:attrNameLst>
                                      </p:cBhvr>
                                      <p:to>
                                        <p:strVal val="visible"/>
                                      </p:to>
                                    </p:set>
                                    <p:animEffect transition="in" filter="strips(downRight)">
                                      <p:cBhvr>
                                        <p:cTn id="36" dur="500"/>
                                        <p:tgtEl>
                                          <p:spTgt spid="911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1142"/>
                                        </p:tgtEl>
                                        <p:attrNameLst>
                                          <p:attrName>style.visibility</p:attrName>
                                        </p:attrNameLst>
                                      </p:cBhvr>
                                      <p:to>
                                        <p:strVal val="visible"/>
                                      </p:to>
                                    </p:set>
                                    <p:animEffect transition="in" filter="wipe(left)">
                                      <p:cBhvr>
                                        <p:cTn id="41" dur="500"/>
                                        <p:tgtEl>
                                          <p:spTgt spid="9114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1150"/>
                                        </p:tgtEl>
                                        <p:attrNameLst>
                                          <p:attrName>style.visibility</p:attrName>
                                        </p:attrNameLst>
                                      </p:cBhvr>
                                      <p:to>
                                        <p:strVal val="visible"/>
                                      </p:to>
                                    </p:set>
                                    <p:animEffect transition="in" filter="wipe(left)">
                                      <p:cBhvr>
                                        <p:cTn id="45" dur="500"/>
                                        <p:tgtEl>
                                          <p:spTgt spid="911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1145"/>
                                        </p:tgtEl>
                                        <p:attrNameLst>
                                          <p:attrName>style.visibility</p:attrName>
                                        </p:attrNameLst>
                                      </p:cBhvr>
                                      <p:to>
                                        <p:strVal val="visible"/>
                                      </p:to>
                                    </p:set>
                                    <p:animEffect transition="in" filter="wipe(left)">
                                      <p:cBhvr>
                                        <p:cTn id="50" dur="500"/>
                                        <p:tgtEl>
                                          <p:spTgt spid="9114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91157"/>
                                        </p:tgtEl>
                                        <p:attrNameLst>
                                          <p:attrName>style.visibility</p:attrName>
                                        </p:attrNameLst>
                                      </p:cBhvr>
                                      <p:to>
                                        <p:strVal val="visible"/>
                                      </p:to>
                                    </p:set>
                                    <p:animEffect transition="in" filter="wipe(left)">
                                      <p:cBhvr>
                                        <p:cTn id="54" dur="500"/>
                                        <p:tgtEl>
                                          <p:spTgt spid="9115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91164"/>
                                        </p:tgtEl>
                                        <p:attrNameLst>
                                          <p:attrName>style.visibility</p:attrName>
                                        </p:attrNameLst>
                                      </p:cBhvr>
                                      <p:to>
                                        <p:strVal val="visible"/>
                                      </p:to>
                                    </p:set>
                                    <p:anim calcmode="lin" valueType="num">
                                      <p:cBhvr additive="base">
                                        <p:cTn id="59" dur="500" fill="hold"/>
                                        <p:tgtEl>
                                          <p:spTgt spid="91164"/>
                                        </p:tgtEl>
                                        <p:attrNameLst>
                                          <p:attrName>ppt_x</p:attrName>
                                        </p:attrNameLst>
                                      </p:cBhvr>
                                      <p:tavLst>
                                        <p:tav tm="0">
                                          <p:val>
                                            <p:strVal val="0-#ppt_w/2"/>
                                          </p:val>
                                        </p:tav>
                                        <p:tav tm="100000">
                                          <p:val>
                                            <p:strVal val="#ppt_x"/>
                                          </p:val>
                                        </p:tav>
                                      </p:tavLst>
                                    </p:anim>
                                    <p:anim calcmode="lin" valueType="num">
                                      <p:cBhvr additive="base">
                                        <p:cTn id="60" dur="500" fill="hold"/>
                                        <p:tgtEl>
                                          <p:spTgt spid="91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autoUpdateAnimBg="0"/>
      <p:bldP spid="91140" grpId="0" autoUpdateAnimBg="0"/>
      <p:bldP spid="91141" grpId="0" autoUpdateAnimBg="0"/>
      <p:bldP spid="91142" grpId="0" autoUpdateAnimBg="0"/>
      <p:bldP spid="91143" grpId="0" autoUpdateAnimBg="0"/>
      <p:bldP spid="91144" grpId="0" autoUpdateAnimBg="0"/>
      <p:bldP spid="91145" grpId="0" autoUpdateAnimBg="0"/>
      <p:bldP spid="9116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09600" y="1473200"/>
            <a:ext cx="8077200" cy="3937000"/>
          </a:xfrm>
          <a:prstGeom prst="rect">
            <a:avLst/>
          </a:prstGeom>
          <a:noFill/>
          <a:ln w="9525">
            <a:noFill/>
            <a:miter lim="800000"/>
            <a:headEnd/>
            <a:tailEnd/>
          </a:ln>
          <a:effectLst/>
        </p:spPr>
        <p:txBody>
          <a:bodyPr>
            <a:spAutoFit/>
          </a:bodyPr>
          <a:lstStyle/>
          <a:p>
            <a:r>
              <a:rPr lang="en-US" altLang="zh-CN" sz="3200" b="1">
                <a:solidFill>
                  <a:srgbClr val="0C00A4"/>
                </a:solidFill>
                <a:ea typeface="楷体_GB2312" pitchFamily="49" charset="-122"/>
              </a:rPr>
              <a:t>          </a:t>
            </a:r>
            <a:r>
              <a:rPr lang="zh-CN" altLang="en-US" sz="3600" b="1">
                <a:solidFill>
                  <a:srgbClr val="0C00A4"/>
                </a:solidFill>
                <a:ea typeface="楷体_GB2312" pitchFamily="49" charset="-122"/>
              </a:rPr>
              <a:t>因为 </a:t>
            </a:r>
            <a:r>
              <a:rPr lang="en-US" altLang="zh-CN" sz="3600" b="1">
                <a:solidFill>
                  <a:srgbClr val="0C00A4"/>
                </a:solidFill>
                <a:ea typeface="楷体_GB2312" pitchFamily="49" charset="-122"/>
              </a:rPr>
              <a:t>r[1..i-1] </a:t>
            </a:r>
            <a:r>
              <a:rPr lang="zh-CN" altLang="en-US" sz="3600" b="1">
                <a:solidFill>
                  <a:srgbClr val="0C00A4"/>
                </a:solidFill>
                <a:ea typeface="楷体_GB2312" pitchFamily="49" charset="-122"/>
              </a:rPr>
              <a:t>是一个按关键字有序的序列</a:t>
            </a: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则可以利用</a:t>
            </a:r>
            <a:r>
              <a:rPr lang="zh-CN" altLang="en-US" sz="3600" b="1">
                <a:solidFill>
                  <a:srgbClr val="A40004"/>
                </a:solidFill>
                <a:ea typeface="楷体_GB2312" pitchFamily="49" charset="-122"/>
              </a:rPr>
              <a:t>折半查找</a:t>
            </a:r>
            <a:r>
              <a:rPr lang="zh-CN" altLang="en-US" sz="3600" b="1">
                <a:solidFill>
                  <a:srgbClr val="0C00A4"/>
                </a:solidFill>
                <a:ea typeface="楷体_GB2312" pitchFamily="49" charset="-122"/>
              </a:rPr>
              <a:t>实现在</a:t>
            </a:r>
            <a:r>
              <a:rPr lang="zh-CN" altLang="en-US" sz="3600" b="1">
                <a:solidFill>
                  <a:srgbClr val="A40004"/>
                </a:solidFill>
                <a:ea typeface="楷体_GB2312" pitchFamily="49" charset="-122"/>
              </a:rPr>
              <a:t>“</a:t>
            </a:r>
            <a:r>
              <a:rPr lang="en-US" altLang="zh-CN" sz="3600" b="1">
                <a:solidFill>
                  <a:srgbClr val="A40004"/>
                </a:solidFill>
                <a:ea typeface="楷体_GB2312" pitchFamily="49" charset="-122"/>
              </a:rPr>
              <a:t>r[1..i-1]</a:t>
            </a:r>
            <a:r>
              <a:rPr lang="zh-CN" altLang="en-US" sz="3600" b="1">
                <a:solidFill>
                  <a:srgbClr val="A40004"/>
                </a:solidFill>
                <a:ea typeface="楷体_GB2312" pitchFamily="49" charset="-122"/>
              </a:rPr>
              <a:t>中查找 </a:t>
            </a:r>
            <a:r>
              <a:rPr lang="en-US" altLang="zh-CN" sz="3600" b="1">
                <a:solidFill>
                  <a:srgbClr val="A40004"/>
                </a:solidFill>
                <a:ea typeface="楷体_GB2312" pitchFamily="49" charset="-122"/>
              </a:rPr>
              <a:t>r[i]</a:t>
            </a:r>
            <a:r>
              <a:rPr lang="zh-CN" altLang="en-US" sz="3600" b="1">
                <a:solidFill>
                  <a:srgbClr val="A40004"/>
                </a:solidFill>
                <a:ea typeface="楷体_GB2312" pitchFamily="49" charset="-122"/>
              </a:rPr>
              <a:t>的插入位置”</a:t>
            </a: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如此实现的插入排序为折半插入排序。它只能</a:t>
            </a:r>
            <a:r>
              <a:rPr lang="zh-CN" altLang="en-US" sz="3600" b="1">
                <a:solidFill>
                  <a:srgbClr val="A40004"/>
                </a:solidFill>
                <a:ea typeface="楷体_GB2312" pitchFamily="49" charset="-122"/>
              </a:rPr>
              <a:t>减少查找</a:t>
            </a:r>
            <a:r>
              <a:rPr lang="zh-CN" altLang="en-US" sz="3600" b="1">
                <a:solidFill>
                  <a:srgbClr val="0C00A4"/>
                </a:solidFill>
                <a:ea typeface="楷体_GB2312" pitchFamily="49" charset="-122"/>
              </a:rPr>
              <a:t>的次数</a:t>
            </a:r>
            <a:r>
              <a:rPr lang="zh-CN" altLang="en-US" sz="3600" b="1">
                <a:solidFill>
                  <a:srgbClr val="A40004"/>
                </a:solidFill>
                <a:ea typeface="楷体_GB2312" pitchFamily="49" charset="-122"/>
              </a:rPr>
              <a:t>不能减少移动</a:t>
            </a:r>
            <a:r>
              <a:rPr lang="zh-CN" altLang="en-US" sz="3600" b="1">
                <a:solidFill>
                  <a:srgbClr val="0C00A4"/>
                </a:solidFill>
                <a:ea typeface="楷体_GB2312" pitchFamily="49" charset="-122"/>
              </a:rPr>
              <a:t>的次数</a:t>
            </a: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因此与查找后移同时实现的直接插入排序比较</a:t>
            </a: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改进不大。</a:t>
            </a:r>
          </a:p>
        </p:txBody>
      </p:sp>
      <p:sp>
        <p:nvSpPr>
          <p:cNvPr id="92164" name="Rectangle 4"/>
          <p:cNvSpPr>
            <a:spLocks noChangeArrowheads="1"/>
          </p:cNvSpPr>
          <p:nvPr/>
        </p:nvSpPr>
        <p:spPr bwMode="auto">
          <a:xfrm>
            <a:off x="687388" y="5414963"/>
            <a:ext cx="4676775" cy="860425"/>
          </a:xfrm>
          <a:prstGeom prst="rect">
            <a:avLst/>
          </a:prstGeom>
          <a:noFill/>
          <a:ln w="9525">
            <a:noFill/>
            <a:miter lim="800000"/>
            <a:headEnd/>
            <a:tailEnd/>
          </a:ln>
          <a:effectLst/>
        </p:spPr>
        <p:txBody>
          <a:bodyPr>
            <a:spAutoFit/>
          </a:bodyPr>
          <a:lstStyle/>
          <a:p>
            <a:pPr algn="ctr">
              <a:lnSpc>
                <a:spcPct val="140000"/>
              </a:lnSpc>
            </a:pPr>
            <a:r>
              <a:rPr lang="zh-CN" altLang="en-US" sz="3600" b="1">
                <a:solidFill>
                  <a:srgbClr val="A40004"/>
                </a:solidFill>
                <a:ea typeface="楷体_GB2312" pitchFamily="49" charset="-122"/>
              </a:rPr>
              <a:t>算法见</a:t>
            </a:r>
            <a:r>
              <a:rPr lang="en-US" altLang="zh-CN" sz="3600" b="1">
                <a:solidFill>
                  <a:srgbClr val="A40004"/>
                </a:solidFill>
                <a:ea typeface="楷体_GB2312" pitchFamily="49" charset="-122"/>
              </a:rPr>
              <a:t>: p302</a:t>
            </a:r>
            <a:r>
              <a:rPr lang="zh-CN" altLang="en-US" sz="3600" b="1">
                <a:solidFill>
                  <a:srgbClr val="A40004"/>
                </a:solidFill>
                <a:ea typeface="楷体_GB2312" pitchFamily="49" charset="-122"/>
              </a:rPr>
              <a:t>，自学！ </a:t>
            </a:r>
          </a:p>
        </p:txBody>
      </p:sp>
      <p:sp>
        <p:nvSpPr>
          <p:cNvPr id="92166" name="Rectangle 6"/>
          <p:cNvSpPr>
            <a:spLocks noGrp="1" noChangeArrowheads="1"/>
          </p:cNvSpPr>
          <p:nvPr>
            <p:ph type="title" idx="4294967295"/>
          </p:nvPr>
        </p:nvSpPr>
        <p:spPr>
          <a:xfrm>
            <a:off x="457200" y="609600"/>
            <a:ext cx="7772400" cy="685800"/>
          </a:xfrm>
        </p:spPr>
        <p:txBody>
          <a:bodyPr/>
          <a:lstStyle/>
          <a:p>
            <a:r>
              <a:rPr lang="zh-CN" altLang="en-US" sz="4400" b="1">
                <a:solidFill>
                  <a:srgbClr val="CC0000"/>
                </a:solidFill>
              </a:rPr>
              <a:t>二、折半插入排序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strips(upRight)">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164"/>
                                        </p:tgtEl>
                                        <p:attrNameLst>
                                          <p:attrName>style.visibility</p:attrName>
                                        </p:attrNameLst>
                                      </p:cBhvr>
                                      <p:to>
                                        <p:strVal val="visible"/>
                                      </p:to>
                                    </p:set>
                                    <p:anim calcmode="lin" valueType="num">
                                      <p:cBhvr additive="base">
                                        <p:cTn id="12" dur="500" fill="hold"/>
                                        <p:tgtEl>
                                          <p:spTgt spid="92164"/>
                                        </p:tgtEl>
                                        <p:attrNameLst>
                                          <p:attrName>ppt_x</p:attrName>
                                        </p:attrNameLst>
                                      </p:cBhvr>
                                      <p:tavLst>
                                        <p:tav tm="0">
                                          <p:val>
                                            <p:strVal val="#ppt_x"/>
                                          </p:val>
                                        </p:tav>
                                        <p:tav tm="100000">
                                          <p:val>
                                            <p:strVal val="#ppt_x"/>
                                          </p:val>
                                        </p:tav>
                                      </p:tavLst>
                                    </p:anim>
                                    <p:anim calcmode="lin" valueType="num">
                                      <p:cBhvr additive="base">
                                        <p:cTn id="13"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6" name="Line 12"/>
          <p:cNvSpPr>
            <a:spLocks noChangeShapeType="1"/>
          </p:cNvSpPr>
          <p:nvPr/>
        </p:nvSpPr>
        <p:spPr bwMode="auto">
          <a:xfrm>
            <a:off x="5489575" y="1157288"/>
            <a:ext cx="0" cy="381000"/>
          </a:xfrm>
          <a:prstGeom prst="line">
            <a:avLst/>
          </a:prstGeom>
          <a:noFill/>
          <a:ln w="12700">
            <a:solidFill>
              <a:srgbClr val="000099"/>
            </a:solidFill>
            <a:round/>
            <a:headEnd/>
            <a:tailEnd type="triangle" w="med" len="med"/>
          </a:ln>
          <a:effectLst/>
        </p:spPr>
        <p:txBody>
          <a:bodyPr wrap="none" anchor="ctr"/>
          <a:lstStyle/>
          <a:p>
            <a:endParaRPr lang="zh-CN" altLang="en-US"/>
          </a:p>
        </p:txBody>
      </p:sp>
      <p:sp>
        <p:nvSpPr>
          <p:cNvPr id="93197" name="Text Box 13"/>
          <p:cNvSpPr txBox="1">
            <a:spLocks noChangeArrowheads="1"/>
          </p:cNvSpPr>
          <p:nvPr/>
        </p:nvSpPr>
        <p:spPr bwMode="auto">
          <a:xfrm>
            <a:off x="5473700" y="995363"/>
            <a:ext cx="282575" cy="519112"/>
          </a:xfrm>
          <a:prstGeom prst="rect">
            <a:avLst/>
          </a:prstGeom>
          <a:noFill/>
          <a:ln w="9525">
            <a:noFill/>
            <a:miter lim="800000"/>
            <a:headEnd/>
            <a:tailEnd/>
          </a:ln>
          <a:effectLst/>
        </p:spPr>
        <p:txBody>
          <a:bodyPr wrap="none">
            <a:spAutoFit/>
          </a:bodyPr>
          <a:lstStyle/>
          <a:p>
            <a:r>
              <a:rPr lang="en-US" altLang="zh-CN" sz="2800" b="1">
                <a:solidFill>
                  <a:srgbClr val="000099"/>
                </a:solidFill>
              </a:rPr>
              <a:t>i</a:t>
            </a:r>
            <a:endParaRPr lang="en-US" altLang="zh-CN" sz="2800" b="1"/>
          </a:p>
        </p:txBody>
      </p:sp>
      <p:sp>
        <p:nvSpPr>
          <p:cNvPr id="93198" name="Line 14"/>
          <p:cNvSpPr>
            <a:spLocks noChangeShapeType="1"/>
          </p:cNvSpPr>
          <p:nvPr/>
        </p:nvSpPr>
        <p:spPr bwMode="auto">
          <a:xfrm flipV="1">
            <a:off x="2060575" y="2300288"/>
            <a:ext cx="0" cy="533400"/>
          </a:xfrm>
          <a:prstGeom prst="line">
            <a:avLst/>
          </a:prstGeom>
          <a:noFill/>
          <a:ln w="19050">
            <a:solidFill>
              <a:srgbClr val="FF6600"/>
            </a:solidFill>
            <a:round/>
            <a:headEnd/>
            <a:tailEnd type="triangle" w="med" len="med"/>
          </a:ln>
          <a:effectLst/>
        </p:spPr>
        <p:txBody>
          <a:bodyPr wrap="none" anchor="ctr"/>
          <a:lstStyle/>
          <a:p>
            <a:endParaRPr lang="zh-CN" altLang="en-US"/>
          </a:p>
        </p:txBody>
      </p:sp>
      <p:sp>
        <p:nvSpPr>
          <p:cNvPr id="93199" name="Text Box 15"/>
          <p:cNvSpPr txBox="1">
            <a:spLocks noChangeArrowheads="1"/>
          </p:cNvSpPr>
          <p:nvPr/>
        </p:nvSpPr>
        <p:spPr bwMode="auto">
          <a:xfrm>
            <a:off x="1282700" y="2466975"/>
            <a:ext cx="717550" cy="519113"/>
          </a:xfrm>
          <a:prstGeom prst="rect">
            <a:avLst/>
          </a:prstGeom>
          <a:noFill/>
          <a:ln w="9525">
            <a:noFill/>
            <a:miter lim="800000"/>
            <a:headEnd/>
            <a:tailEnd/>
          </a:ln>
          <a:effectLst/>
        </p:spPr>
        <p:txBody>
          <a:bodyPr wrap="none">
            <a:spAutoFit/>
          </a:bodyPr>
          <a:lstStyle/>
          <a:p>
            <a:r>
              <a:rPr lang="en-US" altLang="zh-CN" sz="2800" b="1">
                <a:solidFill>
                  <a:srgbClr val="FF6600"/>
                </a:solidFill>
              </a:rPr>
              <a:t>low</a:t>
            </a:r>
            <a:endParaRPr lang="en-US" altLang="zh-CN" sz="2800" b="1"/>
          </a:p>
        </p:txBody>
      </p:sp>
      <p:sp>
        <p:nvSpPr>
          <p:cNvPr id="93200" name="Line 16"/>
          <p:cNvSpPr>
            <a:spLocks noChangeShapeType="1"/>
          </p:cNvSpPr>
          <p:nvPr/>
        </p:nvSpPr>
        <p:spPr bwMode="auto">
          <a:xfrm flipV="1">
            <a:off x="5032375" y="2300288"/>
            <a:ext cx="0" cy="5334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93201" name="Text Box 17"/>
          <p:cNvSpPr txBox="1">
            <a:spLocks noChangeArrowheads="1"/>
          </p:cNvSpPr>
          <p:nvPr/>
        </p:nvSpPr>
        <p:spPr bwMode="auto">
          <a:xfrm>
            <a:off x="5070475" y="2452688"/>
            <a:ext cx="8572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high</a:t>
            </a:r>
            <a:endParaRPr lang="en-US" altLang="zh-CN" sz="2800" b="1"/>
          </a:p>
        </p:txBody>
      </p:sp>
      <p:sp>
        <p:nvSpPr>
          <p:cNvPr id="93202" name="Line 18"/>
          <p:cNvSpPr>
            <a:spLocks noChangeShapeType="1"/>
          </p:cNvSpPr>
          <p:nvPr/>
        </p:nvSpPr>
        <p:spPr bwMode="auto">
          <a:xfrm flipV="1">
            <a:off x="3448050" y="2300288"/>
            <a:ext cx="0" cy="533400"/>
          </a:xfrm>
          <a:prstGeom prst="line">
            <a:avLst/>
          </a:prstGeom>
          <a:noFill/>
          <a:ln w="19050">
            <a:solidFill>
              <a:srgbClr val="A40004"/>
            </a:solidFill>
            <a:round/>
            <a:headEnd/>
            <a:tailEnd type="triangle" w="med" len="med"/>
          </a:ln>
          <a:effectLst/>
        </p:spPr>
        <p:txBody>
          <a:bodyPr wrap="none" anchor="ctr"/>
          <a:lstStyle/>
          <a:p>
            <a:endParaRPr lang="zh-CN" altLang="en-US"/>
          </a:p>
        </p:txBody>
      </p:sp>
      <p:sp>
        <p:nvSpPr>
          <p:cNvPr id="93203" name="Text Box 19"/>
          <p:cNvSpPr txBox="1">
            <a:spLocks noChangeArrowheads="1"/>
          </p:cNvSpPr>
          <p:nvPr/>
        </p:nvSpPr>
        <p:spPr bwMode="auto">
          <a:xfrm>
            <a:off x="3200400" y="2695575"/>
            <a:ext cx="481013" cy="519113"/>
          </a:xfrm>
          <a:prstGeom prst="rect">
            <a:avLst/>
          </a:prstGeom>
          <a:noFill/>
          <a:ln w="9525">
            <a:noFill/>
            <a:miter lim="800000"/>
            <a:headEnd/>
            <a:tailEnd/>
          </a:ln>
          <a:effectLst/>
        </p:spPr>
        <p:txBody>
          <a:bodyPr wrap="none">
            <a:spAutoFit/>
          </a:bodyPr>
          <a:lstStyle/>
          <a:p>
            <a:r>
              <a:rPr lang="en-US" altLang="zh-CN" sz="2800" b="1">
                <a:solidFill>
                  <a:srgbClr val="A40004"/>
                </a:solidFill>
              </a:rPr>
              <a:t>m</a:t>
            </a:r>
          </a:p>
        </p:txBody>
      </p:sp>
      <p:sp>
        <p:nvSpPr>
          <p:cNvPr id="93204" name="Line 20"/>
          <p:cNvSpPr>
            <a:spLocks noChangeShapeType="1"/>
          </p:cNvSpPr>
          <p:nvPr/>
        </p:nvSpPr>
        <p:spPr bwMode="auto">
          <a:xfrm flipV="1">
            <a:off x="3981450" y="2300288"/>
            <a:ext cx="0" cy="533400"/>
          </a:xfrm>
          <a:prstGeom prst="line">
            <a:avLst/>
          </a:prstGeom>
          <a:noFill/>
          <a:ln w="19050">
            <a:solidFill>
              <a:srgbClr val="FF6600"/>
            </a:solidFill>
            <a:round/>
            <a:headEnd/>
            <a:tailEnd type="triangle" w="med" len="med"/>
          </a:ln>
          <a:effectLst/>
        </p:spPr>
        <p:txBody>
          <a:bodyPr wrap="none" anchor="ctr"/>
          <a:lstStyle/>
          <a:p>
            <a:endParaRPr lang="zh-CN" altLang="en-US"/>
          </a:p>
        </p:txBody>
      </p:sp>
      <p:sp useBgFill="1">
        <p:nvSpPr>
          <p:cNvPr id="93205" name="Rectangle 21"/>
          <p:cNvSpPr>
            <a:spLocks noChangeArrowheads="1"/>
          </p:cNvSpPr>
          <p:nvPr/>
        </p:nvSpPr>
        <p:spPr bwMode="auto">
          <a:xfrm>
            <a:off x="1314450" y="2300288"/>
            <a:ext cx="914400" cy="609600"/>
          </a:xfrm>
          <a:prstGeom prst="rect">
            <a:avLst/>
          </a:prstGeom>
          <a:ln w="9525">
            <a:noFill/>
            <a:miter lim="800000"/>
            <a:headEnd/>
            <a:tailEnd/>
          </a:ln>
          <a:effectLst/>
        </p:spPr>
        <p:txBody>
          <a:bodyPr wrap="none" anchor="ctr"/>
          <a:lstStyle/>
          <a:p>
            <a:endParaRPr lang="zh-CN" altLang="en-US"/>
          </a:p>
        </p:txBody>
      </p:sp>
      <p:sp>
        <p:nvSpPr>
          <p:cNvPr id="93206" name="Line 22"/>
          <p:cNvSpPr>
            <a:spLocks noChangeShapeType="1"/>
          </p:cNvSpPr>
          <p:nvPr/>
        </p:nvSpPr>
        <p:spPr bwMode="auto">
          <a:xfrm flipV="1">
            <a:off x="4194175" y="2376488"/>
            <a:ext cx="0" cy="533400"/>
          </a:xfrm>
          <a:prstGeom prst="line">
            <a:avLst/>
          </a:prstGeom>
          <a:noFill/>
          <a:ln w="19050">
            <a:solidFill>
              <a:srgbClr val="A40004"/>
            </a:solidFill>
            <a:round/>
            <a:headEnd/>
            <a:tailEnd type="triangle" w="med" len="med"/>
          </a:ln>
          <a:effectLst/>
        </p:spPr>
        <p:txBody>
          <a:bodyPr wrap="none" anchor="ctr"/>
          <a:lstStyle/>
          <a:p>
            <a:endParaRPr lang="zh-CN" altLang="en-US"/>
          </a:p>
        </p:txBody>
      </p:sp>
      <p:sp>
        <p:nvSpPr>
          <p:cNvPr id="93207" name="Text Box 23"/>
          <p:cNvSpPr txBox="1">
            <a:spLocks noChangeArrowheads="1"/>
          </p:cNvSpPr>
          <p:nvPr/>
        </p:nvSpPr>
        <p:spPr bwMode="auto">
          <a:xfrm>
            <a:off x="3886200" y="2771775"/>
            <a:ext cx="481013" cy="519113"/>
          </a:xfrm>
          <a:prstGeom prst="rect">
            <a:avLst/>
          </a:prstGeom>
          <a:noFill/>
          <a:ln w="9525">
            <a:noFill/>
            <a:miter lim="800000"/>
            <a:headEnd/>
            <a:tailEnd/>
          </a:ln>
          <a:effectLst/>
        </p:spPr>
        <p:txBody>
          <a:bodyPr wrap="none">
            <a:spAutoFit/>
          </a:bodyPr>
          <a:lstStyle/>
          <a:p>
            <a:r>
              <a:rPr lang="en-US" altLang="zh-CN" sz="2800" b="1">
                <a:solidFill>
                  <a:srgbClr val="A40004"/>
                </a:solidFill>
              </a:rPr>
              <a:t>m</a:t>
            </a:r>
          </a:p>
        </p:txBody>
      </p:sp>
      <p:sp useBgFill="1">
        <p:nvSpPr>
          <p:cNvPr id="93208" name="Rectangle 24"/>
          <p:cNvSpPr>
            <a:spLocks noChangeArrowheads="1"/>
          </p:cNvSpPr>
          <p:nvPr/>
        </p:nvSpPr>
        <p:spPr bwMode="auto">
          <a:xfrm>
            <a:off x="3203575" y="2300288"/>
            <a:ext cx="381000" cy="838200"/>
          </a:xfrm>
          <a:prstGeom prst="rect">
            <a:avLst/>
          </a:prstGeom>
          <a:ln w="9525">
            <a:noFill/>
            <a:miter lim="800000"/>
            <a:headEnd/>
            <a:tailEnd/>
          </a:ln>
          <a:effectLst/>
        </p:spPr>
        <p:txBody>
          <a:bodyPr wrap="none" anchor="ctr"/>
          <a:lstStyle/>
          <a:p>
            <a:pPr algn="ctr"/>
            <a:endParaRPr lang="zh-CN" altLang="zh-CN" b="1"/>
          </a:p>
        </p:txBody>
      </p:sp>
      <p:sp>
        <p:nvSpPr>
          <p:cNvPr id="93209" name="Line 25"/>
          <p:cNvSpPr>
            <a:spLocks noChangeShapeType="1"/>
          </p:cNvSpPr>
          <p:nvPr/>
        </p:nvSpPr>
        <p:spPr bwMode="auto">
          <a:xfrm flipV="1">
            <a:off x="4864100" y="2300288"/>
            <a:ext cx="0" cy="533400"/>
          </a:xfrm>
          <a:prstGeom prst="line">
            <a:avLst/>
          </a:prstGeom>
          <a:noFill/>
          <a:ln w="19050">
            <a:solidFill>
              <a:srgbClr val="FF6600"/>
            </a:solidFill>
            <a:round/>
            <a:headEnd/>
            <a:tailEnd type="triangle" w="med" len="med"/>
          </a:ln>
          <a:effectLst/>
        </p:spPr>
        <p:txBody>
          <a:bodyPr wrap="none" anchor="ctr"/>
          <a:lstStyle/>
          <a:p>
            <a:endParaRPr lang="zh-CN" altLang="en-US"/>
          </a:p>
        </p:txBody>
      </p:sp>
      <p:sp>
        <p:nvSpPr>
          <p:cNvPr id="93210" name="Text Box 26"/>
          <p:cNvSpPr txBox="1">
            <a:spLocks noChangeArrowheads="1"/>
          </p:cNvSpPr>
          <p:nvPr/>
        </p:nvSpPr>
        <p:spPr bwMode="auto">
          <a:xfrm>
            <a:off x="4238625" y="2466975"/>
            <a:ext cx="717550" cy="519113"/>
          </a:xfrm>
          <a:prstGeom prst="rect">
            <a:avLst/>
          </a:prstGeom>
          <a:noFill/>
          <a:ln w="9525">
            <a:noFill/>
            <a:miter lim="800000"/>
            <a:headEnd/>
            <a:tailEnd/>
          </a:ln>
          <a:effectLst/>
        </p:spPr>
        <p:txBody>
          <a:bodyPr wrap="none">
            <a:spAutoFit/>
          </a:bodyPr>
          <a:lstStyle/>
          <a:p>
            <a:r>
              <a:rPr lang="en-US" altLang="zh-CN" sz="2800" b="1">
                <a:solidFill>
                  <a:srgbClr val="FF6600"/>
                </a:solidFill>
              </a:rPr>
              <a:t>low</a:t>
            </a:r>
            <a:endParaRPr lang="en-US" altLang="zh-CN" sz="2800" b="1"/>
          </a:p>
        </p:txBody>
      </p:sp>
      <p:sp>
        <p:nvSpPr>
          <p:cNvPr id="93211" name="Text Box 27"/>
          <p:cNvSpPr txBox="1">
            <a:spLocks noChangeArrowheads="1"/>
          </p:cNvSpPr>
          <p:nvPr/>
        </p:nvSpPr>
        <p:spPr bwMode="auto">
          <a:xfrm>
            <a:off x="3279775" y="2466975"/>
            <a:ext cx="717550" cy="519113"/>
          </a:xfrm>
          <a:prstGeom prst="rect">
            <a:avLst/>
          </a:prstGeom>
          <a:noFill/>
          <a:ln w="9525">
            <a:noFill/>
            <a:miter lim="800000"/>
            <a:headEnd/>
            <a:tailEnd/>
          </a:ln>
          <a:effectLst/>
        </p:spPr>
        <p:txBody>
          <a:bodyPr wrap="none">
            <a:spAutoFit/>
          </a:bodyPr>
          <a:lstStyle/>
          <a:p>
            <a:r>
              <a:rPr lang="en-US" altLang="zh-CN" sz="2800" b="1">
                <a:solidFill>
                  <a:srgbClr val="FF6600"/>
                </a:solidFill>
              </a:rPr>
              <a:t>low</a:t>
            </a:r>
            <a:endParaRPr lang="en-US" altLang="zh-CN" sz="2800" b="1"/>
          </a:p>
        </p:txBody>
      </p:sp>
      <p:sp useBgFill="1">
        <p:nvSpPr>
          <p:cNvPr id="93212" name="Rectangle 28"/>
          <p:cNvSpPr>
            <a:spLocks noChangeArrowheads="1"/>
          </p:cNvSpPr>
          <p:nvPr/>
        </p:nvSpPr>
        <p:spPr bwMode="auto">
          <a:xfrm>
            <a:off x="3279775" y="2300288"/>
            <a:ext cx="762000" cy="685800"/>
          </a:xfrm>
          <a:prstGeom prst="rect">
            <a:avLst/>
          </a:prstGeom>
          <a:ln w="9525">
            <a:noFill/>
            <a:miter lim="800000"/>
            <a:headEnd/>
            <a:tailEnd/>
          </a:ln>
          <a:effectLst/>
        </p:spPr>
        <p:txBody>
          <a:bodyPr wrap="none" anchor="ctr"/>
          <a:lstStyle/>
          <a:p>
            <a:endParaRPr lang="zh-CN" altLang="en-US"/>
          </a:p>
        </p:txBody>
      </p:sp>
      <p:sp useBgFill="1">
        <p:nvSpPr>
          <p:cNvPr id="93215" name="Rectangle 31"/>
          <p:cNvSpPr>
            <a:spLocks noChangeArrowheads="1"/>
          </p:cNvSpPr>
          <p:nvPr/>
        </p:nvSpPr>
        <p:spPr bwMode="auto">
          <a:xfrm>
            <a:off x="3889375" y="2300288"/>
            <a:ext cx="381000" cy="914400"/>
          </a:xfrm>
          <a:prstGeom prst="rect">
            <a:avLst/>
          </a:prstGeom>
          <a:ln w="9525">
            <a:noFill/>
            <a:miter lim="800000"/>
            <a:headEnd/>
            <a:tailEnd/>
          </a:ln>
          <a:effectLst/>
        </p:spPr>
        <p:txBody>
          <a:bodyPr wrap="none" anchor="ctr"/>
          <a:lstStyle/>
          <a:p>
            <a:endParaRPr lang="zh-CN" altLang="en-US"/>
          </a:p>
        </p:txBody>
      </p:sp>
      <p:sp>
        <p:nvSpPr>
          <p:cNvPr id="93216" name="Line 32"/>
          <p:cNvSpPr>
            <a:spLocks noChangeShapeType="1"/>
          </p:cNvSpPr>
          <p:nvPr/>
        </p:nvSpPr>
        <p:spPr bwMode="auto">
          <a:xfrm flipV="1">
            <a:off x="4025900" y="2300288"/>
            <a:ext cx="0" cy="5334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93217" name="Text Box 33"/>
          <p:cNvSpPr txBox="1">
            <a:spLocks noChangeArrowheads="1"/>
          </p:cNvSpPr>
          <p:nvPr/>
        </p:nvSpPr>
        <p:spPr bwMode="auto">
          <a:xfrm>
            <a:off x="3203575" y="2452688"/>
            <a:ext cx="8572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high</a:t>
            </a:r>
            <a:endParaRPr lang="en-US" altLang="zh-CN" sz="2800" b="1"/>
          </a:p>
        </p:txBody>
      </p:sp>
      <p:sp useBgFill="1">
        <p:nvSpPr>
          <p:cNvPr id="93218" name="Rectangle 34"/>
          <p:cNvSpPr>
            <a:spLocks noChangeArrowheads="1"/>
          </p:cNvSpPr>
          <p:nvPr/>
        </p:nvSpPr>
        <p:spPr bwMode="auto">
          <a:xfrm>
            <a:off x="4956175" y="2300288"/>
            <a:ext cx="914400" cy="685800"/>
          </a:xfrm>
          <a:prstGeom prst="rect">
            <a:avLst/>
          </a:prstGeom>
          <a:ln w="9525">
            <a:noFill/>
            <a:miter lim="800000"/>
            <a:headEnd/>
            <a:tailEnd/>
          </a:ln>
          <a:effectLst/>
        </p:spPr>
        <p:txBody>
          <a:bodyPr wrap="none" anchor="ctr"/>
          <a:lstStyle/>
          <a:p>
            <a:endParaRPr lang="zh-CN" altLang="en-US"/>
          </a:p>
        </p:txBody>
      </p:sp>
      <p:sp>
        <p:nvSpPr>
          <p:cNvPr id="93229" name="Line 45"/>
          <p:cNvSpPr>
            <a:spLocks noChangeShapeType="1"/>
          </p:cNvSpPr>
          <p:nvPr/>
        </p:nvSpPr>
        <p:spPr bwMode="auto">
          <a:xfrm>
            <a:off x="6861175" y="3824288"/>
            <a:ext cx="0" cy="457200"/>
          </a:xfrm>
          <a:prstGeom prst="line">
            <a:avLst/>
          </a:prstGeom>
          <a:noFill/>
          <a:ln w="12700">
            <a:solidFill>
              <a:srgbClr val="000099"/>
            </a:solidFill>
            <a:round/>
            <a:headEnd/>
            <a:tailEnd type="triangle" w="med" len="med"/>
          </a:ln>
          <a:effectLst/>
        </p:spPr>
        <p:txBody>
          <a:bodyPr wrap="none" anchor="ctr"/>
          <a:lstStyle/>
          <a:p>
            <a:endParaRPr lang="zh-CN" altLang="en-US"/>
          </a:p>
        </p:txBody>
      </p:sp>
      <p:sp>
        <p:nvSpPr>
          <p:cNvPr id="93230" name="Text Box 46"/>
          <p:cNvSpPr txBox="1">
            <a:spLocks noChangeArrowheads="1"/>
          </p:cNvSpPr>
          <p:nvPr/>
        </p:nvSpPr>
        <p:spPr bwMode="auto">
          <a:xfrm>
            <a:off x="6845300" y="3586163"/>
            <a:ext cx="282575" cy="519112"/>
          </a:xfrm>
          <a:prstGeom prst="rect">
            <a:avLst/>
          </a:prstGeom>
          <a:noFill/>
          <a:ln w="9525">
            <a:noFill/>
            <a:miter lim="800000"/>
            <a:headEnd/>
            <a:tailEnd/>
          </a:ln>
          <a:effectLst/>
        </p:spPr>
        <p:txBody>
          <a:bodyPr wrap="none">
            <a:spAutoFit/>
          </a:bodyPr>
          <a:lstStyle/>
          <a:p>
            <a:r>
              <a:rPr lang="en-US" altLang="zh-CN" sz="2800" b="1">
                <a:solidFill>
                  <a:srgbClr val="000099"/>
                </a:solidFill>
              </a:rPr>
              <a:t>i</a:t>
            </a:r>
            <a:endParaRPr lang="en-US" altLang="zh-CN" sz="2800" b="1"/>
          </a:p>
        </p:txBody>
      </p:sp>
      <p:sp>
        <p:nvSpPr>
          <p:cNvPr id="93231" name="Line 47"/>
          <p:cNvSpPr>
            <a:spLocks noChangeShapeType="1"/>
          </p:cNvSpPr>
          <p:nvPr/>
        </p:nvSpPr>
        <p:spPr bwMode="auto">
          <a:xfrm flipV="1">
            <a:off x="1924050" y="5029200"/>
            <a:ext cx="0" cy="533400"/>
          </a:xfrm>
          <a:prstGeom prst="line">
            <a:avLst/>
          </a:prstGeom>
          <a:noFill/>
          <a:ln w="19050">
            <a:solidFill>
              <a:srgbClr val="FF6600"/>
            </a:solidFill>
            <a:round/>
            <a:headEnd/>
            <a:tailEnd type="triangle" w="med" len="med"/>
          </a:ln>
          <a:effectLst/>
        </p:spPr>
        <p:txBody>
          <a:bodyPr wrap="none" anchor="ctr"/>
          <a:lstStyle/>
          <a:p>
            <a:endParaRPr lang="zh-CN" altLang="en-US"/>
          </a:p>
        </p:txBody>
      </p:sp>
      <p:sp>
        <p:nvSpPr>
          <p:cNvPr id="93232" name="Text Box 48"/>
          <p:cNvSpPr txBox="1">
            <a:spLocks noChangeArrowheads="1"/>
          </p:cNvSpPr>
          <p:nvPr/>
        </p:nvSpPr>
        <p:spPr bwMode="auto">
          <a:xfrm>
            <a:off x="1282700" y="5195888"/>
            <a:ext cx="717550" cy="519112"/>
          </a:xfrm>
          <a:prstGeom prst="rect">
            <a:avLst/>
          </a:prstGeom>
          <a:noFill/>
          <a:ln w="9525">
            <a:noFill/>
            <a:miter lim="800000"/>
            <a:headEnd/>
            <a:tailEnd/>
          </a:ln>
          <a:effectLst/>
        </p:spPr>
        <p:txBody>
          <a:bodyPr wrap="none">
            <a:spAutoFit/>
          </a:bodyPr>
          <a:lstStyle/>
          <a:p>
            <a:r>
              <a:rPr lang="en-US" altLang="zh-CN" sz="2800" b="1">
                <a:solidFill>
                  <a:srgbClr val="FF6600"/>
                </a:solidFill>
              </a:rPr>
              <a:t>low</a:t>
            </a:r>
            <a:endParaRPr lang="en-US" altLang="zh-CN" sz="2800" b="1"/>
          </a:p>
        </p:txBody>
      </p:sp>
      <p:sp>
        <p:nvSpPr>
          <p:cNvPr id="93233" name="Line 49"/>
          <p:cNvSpPr>
            <a:spLocks noChangeShapeType="1"/>
          </p:cNvSpPr>
          <p:nvPr/>
        </p:nvSpPr>
        <p:spPr bwMode="auto">
          <a:xfrm flipV="1">
            <a:off x="6083300" y="5043488"/>
            <a:ext cx="0" cy="5334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93234" name="Text Box 50"/>
          <p:cNvSpPr txBox="1">
            <a:spLocks noChangeArrowheads="1"/>
          </p:cNvSpPr>
          <p:nvPr/>
        </p:nvSpPr>
        <p:spPr bwMode="auto">
          <a:xfrm>
            <a:off x="6121400" y="5195888"/>
            <a:ext cx="8572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high</a:t>
            </a:r>
            <a:endParaRPr lang="en-US" altLang="zh-CN" sz="2800" b="1"/>
          </a:p>
        </p:txBody>
      </p:sp>
      <p:sp>
        <p:nvSpPr>
          <p:cNvPr id="93235" name="Line 51"/>
          <p:cNvSpPr>
            <a:spLocks noChangeShapeType="1"/>
          </p:cNvSpPr>
          <p:nvPr/>
        </p:nvSpPr>
        <p:spPr bwMode="auto">
          <a:xfrm flipV="1">
            <a:off x="4194175" y="5195888"/>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93236" name="Text Box 52"/>
          <p:cNvSpPr txBox="1">
            <a:spLocks noChangeArrowheads="1"/>
          </p:cNvSpPr>
          <p:nvPr/>
        </p:nvSpPr>
        <p:spPr bwMode="auto">
          <a:xfrm>
            <a:off x="3965575" y="5653088"/>
            <a:ext cx="481013" cy="519112"/>
          </a:xfrm>
          <a:prstGeom prst="rect">
            <a:avLst/>
          </a:prstGeom>
          <a:noFill/>
          <a:ln w="9525">
            <a:noFill/>
            <a:miter lim="800000"/>
            <a:headEnd/>
            <a:tailEnd/>
          </a:ln>
          <a:effectLst/>
        </p:spPr>
        <p:txBody>
          <a:bodyPr wrap="none">
            <a:spAutoFit/>
          </a:bodyPr>
          <a:lstStyle/>
          <a:p>
            <a:r>
              <a:rPr lang="en-US" altLang="zh-CN" sz="2800" b="1">
                <a:solidFill>
                  <a:srgbClr val="003366"/>
                </a:solidFill>
              </a:rPr>
              <a:t>m</a:t>
            </a:r>
            <a:endParaRPr lang="en-US" altLang="zh-CN" sz="2800" b="1"/>
          </a:p>
        </p:txBody>
      </p:sp>
      <p:sp>
        <p:nvSpPr>
          <p:cNvPr id="93237" name="Line 53"/>
          <p:cNvSpPr>
            <a:spLocks noChangeShapeType="1"/>
          </p:cNvSpPr>
          <p:nvPr/>
        </p:nvSpPr>
        <p:spPr bwMode="auto">
          <a:xfrm flipV="1">
            <a:off x="3340100" y="5043488"/>
            <a:ext cx="0" cy="5334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93238" name="Text Box 54"/>
          <p:cNvSpPr txBox="1">
            <a:spLocks noChangeArrowheads="1"/>
          </p:cNvSpPr>
          <p:nvPr/>
        </p:nvSpPr>
        <p:spPr bwMode="auto">
          <a:xfrm>
            <a:off x="3279775" y="5195888"/>
            <a:ext cx="8572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high</a:t>
            </a:r>
            <a:endParaRPr lang="en-US" altLang="zh-CN" sz="2800" b="1"/>
          </a:p>
        </p:txBody>
      </p:sp>
      <p:sp useBgFill="1">
        <p:nvSpPr>
          <p:cNvPr id="93239" name="Rectangle 55"/>
          <p:cNvSpPr>
            <a:spLocks noChangeArrowheads="1"/>
          </p:cNvSpPr>
          <p:nvPr/>
        </p:nvSpPr>
        <p:spPr bwMode="auto">
          <a:xfrm>
            <a:off x="5946775" y="5043488"/>
            <a:ext cx="990600" cy="685800"/>
          </a:xfrm>
          <a:prstGeom prst="rect">
            <a:avLst/>
          </a:prstGeom>
          <a:ln w="9525">
            <a:noFill/>
            <a:miter lim="800000"/>
            <a:headEnd/>
            <a:tailEnd/>
          </a:ln>
          <a:effectLst/>
        </p:spPr>
        <p:txBody>
          <a:bodyPr wrap="none" anchor="ctr"/>
          <a:lstStyle/>
          <a:p>
            <a:endParaRPr lang="zh-CN" altLang="en-US"/>
          </a:p>
        </p:txBody>
      </p:sp>
      <p:sp>
        <p:nvSpPr>
          <p:cNvPr id="93240" name="Line 56"/>
          <p:cNvSpPr>
            <a:spLocks noChangeShapeType="1"/>
          </p:cNvSpPr>
          <p:nvPr/>
        </p:nvSpPr>
        <p:spPr bwMode="auto">
          <a:xfrm flipV="1">
            <a:off x="2898775" y="5272088"/>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93241" name="Text Box 57"/>
          <p:cNvSpPr txBox="1">
            <a:spLocks noChangeArrowheads="1"/>
          </p:cNvSpPr>
          <p:nvPr/>
        </p:nvSpPr>
        <p:spPr bwMode="auto">
          <a:xfrm>
            <a:off x="2743200" y="5729288"/>
            <a:ext cx="481013" cy="519112"/>
          </a:xfrm>
          <a:prstGeom prst="rect">
            <a:avLst/>
          </a:prstGeom>
          <a:noFill/>
          <a:ln w="9525">
            <a:noFill/>
            <a:miter lim="800000"/>
            <a:headEnd/>
            <a:tailEnd/>
          </a:ln>
          <a:effectLst/>
        </p:spPr>
        <p:txBody>
          <a:bodyPr wrap="none">
            <a:spAutoFit/>
          </a:bodyPr>
          <a:lstStyle/>
          <a:p>
            <a:r>
              <a:rPr lang="en-US" altLang="zh-CN" sz="2800" b="1">
                <a:solidFill>
                  <a:srgbClr val="003366"/>
                </a:solidFill>
              </a:rPr>
              <a:t>m</a:t>
            </a:r>
            <a:endParaRPr lang="en-US" altLang="zh-CN" sz="2800" b="1"/>
          </a:p>
        </p:txBody>
      </p:sp>
      <p:sp>
        <p:nvSpPr>
          <p:cNvPr id="93242" name="Line 58"/>
          <p:cNvSpPr>
            <a:spLocks noChangeShapeType="1"/>
          </p:cNvSpPr>
          <p:nvPr/>
        </p:nvSpPr>
        <p:spPr bwMode="auto">
          <a:xfrm flipV="1">
            <a:off x="2120900" y="5043488"/>
            <a:ext cx="0" cy="5334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93243" name="Text Box 59"/>
          <p:cNvSpPr txBox="1">
            <a:spLocks noChangeArrowheads="1"/>
          </p:cNvSpPr>
          <p:nvPr/>
        </p:nvSpPr>
        <p:spPr bwMode="auto">
          <a:xfrm>
            <a:off x="2060575" y="5195888"/>
            <a:ext cx="8572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high</a:t>
            </a:r>
            <a:endParaRPr lang="en-US" altLang="zh-CN" sz="2800" b="1"/>
          </a:p>
        </p:txBody>
      </p:sp>
      <p:sp useBgFill="1">
        <p:nvSpPr>
          <p:cNvPr id="93244" name="Rectangle 60"/>
          <p:cNvSpPr>
            <a:spLocks noChangeArrowheads="1"/>
          </p:cNvSpPr>
          <p:nvPr/>
        </p:nvSpPr>
        <p:spPr bwMode="auto">
          <a:xfrm>
            <a:off x="4041775" y="5119688"/>
            <a:ext cx="304800" cy="990600"/>
          </a:xfrm>
          <a:prstGeom prst="rect">
            <a:avLst/>
          </a:prstGeom>
          <a:ln w="9525">
            <a:noFill/>
            <a:miter lim="800000"/>
            <a:headEnd/>
            <a:tailEnd/>
          </a:ln>
          <a:effectLst/>
        </p:spPr>
        <p:txBody>
          <a:bodyPr wrap="none" anchor="ctr"/>
          <a:lstStyle/>
          <a:p>
            <a:endParaRPr lang="zh-CN" altLang="en-US"/>
          </a:p>
        </p:txBody>
      </p:sp>
      <p:sp useBgFill="1">
        <p:nvSpPr>
          <p:cNvPr id="93245" name="Rectangle 61"/>
          <p:cNvSpPr>
            <a:spLocks noChangeArrowheads="1"/>
          </p:cNvSpPr>
          <p:nvPr/>
        </p:nvSpPr>
        <p:spPr bwMode="auto">
          <a:xfrm>
            <a:off x="3203575" y="5043488"/>
            <a:ext cx="914400" cy="685800"/>
          </a:xfrm>
          <a:prstGeom prst="rect">
            <a:avLst/>
          </a:prstGeom>
          <a:ln w="9525">
            <a:noFill/>
            <a:miter lim="800000"/>
            <a:headEnd/>
            <a:tailEnd/>
          </a:ln>
          <a:effectLst/>
        </p:spPr>
        <p:txBody>
          <a:bodyPr wrap="none" anchor="ctr"/>
          <a:lstStyle/>
          <a:p>
            <a:endParaRPr lang="zh-CN" altLang="en-US"/>
          </a:p>
        </p:txBody>
      </p:sp>
      <p:sp>
        <p:nvSpPr>
          <p:cNvPr id="93246" name="Line 62"/>
          <p:cNvSpPr>
            <a:spLocks noChangeShapeType="1"/>
          </p:cNvSpPr>
          <p:nvPr/>
        </p:nvSpPr>
        <p:spPr bwMode="auto">
          <a:xfrm flipV="1">
            <a:off x="2063750" y="5272088"/>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93247" name="Text Box 63"/>
          <p:cNvSpPr txBox="1">
            <a:spLocks noChangeArrowheads="1"/>
          </p:cNvSpPr>
          <p:nvPr/>
        </p:nvSpPr>
        <p:spPr bwMode="auto">
          <a:xfrm>
            <a:off x="1831975" y="5729288"/>
            <a:ext cx="481013" cy="519112"/>
          </a:xfrm>
          <a:prstGeom prst="rect">
            <a:avLst/>
          </a:prstGeom>
          <a:noFill/>
          <a:ln w="9525">
            <a:noFill/>
            <a:miter lim="800000"/>
            <a:headEnd/>
            <a:tailEnd/>
          </a:ln>
          <a:effectLst/>
        </p:spPr>
        <p:txBody>
          <a:bodyPr wrap="none">
            <a:spAutoFit/>
          </a:bodyPr>
          <a:lstStyle/>
          <a:p>
            <a:r>
              <a:rPr lang="en-US" altLang="zh-CN" sz="2800" b="1">
                <a:solidFill>
                  <a:srgbClr val="003366"/>
                </a:solidFill>
              </a:rPr>
              <a:t>m</a:t>
            </a:r>
            <a:endParaRPr lang="en-US" altLang="zh-CN" sz="2800" b="1"/>
          </a:p>
        </p:txBody>
      </p:sp>
      <p:sp useBgFill="1">
        <p:nvSpPr>
          <p:cNvPr id="93248" name="Rectangle 64"/>
          <p:cNvSpPr>
            <a:spLocks noChangeArrowheads="1"/>
          </p:cNvSpPr>
          <p:nvPr/>
        </p:nvSpPr>
        <p:spPr bwMode="auto">
          <a:xfrm>
            <a:off x="2822575" y="5272088"/>
            <a:ext cx="304800" cy="914400"/>
          </a:xfrm>
          <a:prstGeom prst="rect">
            <a:avLst/>
          </a:prstGeom>
          <a:ln w="9525">
            <a:noFill/>
            <a:miter lim="800000"/>
            <a:headEnd/>
            <a:tailEnd/>
          </a:ln>
          <a:effectLst/>
        </p:spPr>
        <p:txBody>
          <a:bodyPr wrap="none" anchor="ctr"/>
          <a:lstStyle/>
          <a:p>
            <a:endParaRPr lang="zh-CN" altLang="en-US"/>
          </a:p>
        </p:txBody>
      </p:sp>
      <p:sp>
        <p:nvSpPr>
          <p:cNvPr id="93249" name="Line 65"/>
          <p:cNvSpPr>
            <a:spLocks noChangeShapeType="1"/>
          </p:cNvSpPr>
          <p:nvPr/>
        </p:nvSpPr>
        <p:spPr bwMode="auto">
          <a:xfrm flipV="1">
            <a:off x="2882900" y="5043488"/>
            <a:ext cx="0" cy="533400"/>
          </a:xfrm>
          <a:prstGeom prst="line">
            <a:avLst/>
          </a:prstGeom>
          <a:noFill/>
          <a:ln w="19050">
            <a:solidFill>
              <a:srgbClr val="FF6600"/>
            </a:solidFill>
            <a:round/>
            <a:headEnd/>
            <a:tailEnd type="triangle" w="med" len="med"/>
          </a:ln>
          <a:effectLst/>
        </p:spPr>
        <p:txBody>
          <a:bodyPr wrap="none" anchor="ctr"/>
          <a:lstStyle/>
          <a:p>
            <a:endParaRPr lang="zh-CN" altLang="en-US"/>
          </a:p>
        </p:txBody>
      </p:sp>
      <p:sp>
        <p:nvSpPr>
          <p:cNvPr id="93250" name="Text Box 66"/>
          <p:cNvSpPr txBox="1">
            <a:spLocks noChangeArrowheads="1"/>
          </p:cNvSpPr>
          <p:nvPr/>
        </p:nvSpPr>
        <p:spPr bwMode="auto">
          <a:xfrm>
            <a:off x="2867025" y="5210175"/>
            <a:ext cx="717550" cy="519113"/>
          </a:xfrm>
          <a:prstGeom prst="rect">
            <a:avLst/>
          </a:prstGeom>
          <a:noFill/>
          <a:ln w="9525">
            <a:noFill/>
            <a:miter lim="800000"/>
            <a:headEnd/>
            <a:tailEnd/>
          </a:ln>
          <a:effectLst/>
        </p:spPr>
        <p:txBody>
          <a:bodyPr wrap="none">
            <a:spAutoFit/>
          </a:bodyPr>
          <a:lstStyle/>
          <a:p>
            <a:r>
              <a:rPr lang="en-US" altLang="zh-CN" sz="2800" b="1">
                <a:solidFill>
                  <a:srgbClr val="FF6600"/>
                </a:solidFill>
              </a:rPr>
              <a:t>low</a:t>
            </a:r>
            <a:endParaRPr lang="en-US" altLang="zh-CN" sz="2800" b="1"/>
          </a:p>
        </p:txBody>
      </p:sp>
      <p:sp useBgFill="1">
        <p:nvSpPr>
          <p:cNvPr id="93251" name="Rectangle 67"/>
          <p:cNvSpPr>
            <a:spLocks noChangeArrowheads="1"/>
          </p:cNvSpPr>
          <p:nvPr/>
        </p:nvSpPr>
        <p:spPr bwMode="auto">
          <a:xfrm>
            <a:off x="1314450" y="5043488"/>
            <a:ext cx="685800" cy="685800"/>
          </a:xfrm>
          <a:prstGeom prst="rect">
            <a:avLst/>
          </a:prstGeom>
          <a:ln w="9525">
            <a:noFill/>
            <a:miter lim="800000"/>
            <a:headEnd/>
            <a:tailEnd/>
          </a:ln>
          <a:effectLst/>
        </p:spPr>
        <p:txBody>
          <a:bodyPr wrap="none" anchor="ctr"/>
          <a:lstStyle/>
          <a:p>
            <a:endParaRPr lang="zh-CN" altLang="en-US"/>
          </a:p>
        </p:txBody>
      </p:sp>
      <p:sp>
        <p:nvSpPr>
          <p:cNvPr id="93252" name="Text Box 68"/>
          <p:cNvSpPr txBox="1">
            <a:spLocks noChangeArrowheads="1"/>
          </p:cNvSpPr>
          <p:nvPr/>
        </p:nvSpPr>
        <p:spPr bwMode="auto">
          <a:xfrm>
            <a:off x="536575" y="668338"/>
            <a:ext cx="1257300" cy="641350"/>
          </a:xfrm>
          <a:prstGeom prst="rect">
            <a:avLst/>
          </a:prstGeom>
          <a:noFill/>
          <a:ln w="9525">
            <a:noFill/>
            <a:miter lim="800000"/>
            <a:headEnd/>
            <a:tailEnd/>
          </a:ln>
          <a:effectLst/>
        </p:spPr>
        <p:txBody>
          <a:bodyPr wrap="none">
            <a:spAutoFit/>
          </a:bodyPr>
          <a:lstStyle/>
          <a:p>
            <a:r>
              <a:rPr lang="zh-CN" altLang="en-US" sz="3600" b="1">
                <a:solidFill>
                  <a:srgbClr val="000099"/>
                </a:solidFill>
                <a:ea typeface="楷体_GB2312" pitchFamily="49" charset="-122"/>
              </a:rPr>
              <a:t>例如</a:t>
            </a:r>
            <a:r>
              <a:rPr lang="en-US" altLang="zh-CN" sz="3600" b="1">
                <a:solidFill>
                  <a:srgbClr val="000099"/>
                </a:solidFill>
                <a:ea typeface="楷体_GB2312" pitchFamily="49" charset="-122"/>
              </a:rPr>
              <a:t>:</a:t>
            </a:r>
            <a:endParaRPr lang="en-US" altLang="zh-CN" sz="3600" b="1">
              <a:ea typeface="楷体_GB2312" pitchFamily="49" charset="-122"/>
            </a:endParaRPr>
          </a:p>
        </p:txBody>
      </p:sp>
      <p:sp>
        <p:nvSpPr>
          <p:cNvPr id="93253" name="Text Box 69"/>
          <p:cNvSpPr txBox="1">
            <a:spLocks noChangeArrowheads="1"/>
          </p:cNvSpPr>
          <p:nvPr/>
        </p:nvSpPr>
        <p:spPr bwMode="auto">
          <a:xfrm>
            <a:off x="552450" y="3487738"/>
            <a:ext cx="1257300" cy="641350"/>
          </a:xfrm>
          <a:prstGeom prst="rect">
            <a:avLst/>
          </a:prstGeom>
          <a:noFill/>
          <a:ln w="9525">
            <a:noFill/>
            <a:miter lim="800000"/>
            <a:headEnd/>
            <a:tailEnd/>
          </a:ln>
          <a:effectLst/>
        </p:spPr>
        <p:txBody>
          <a:bodyPr wrap="none">
            <a:spAutoFit/>
          </a:bodyPr>
          <a:lstStyle/>
          <a:p>
            <a:r>
              <a:rPr lang="zh-CN" altLang="en-US" sz="3600" b="1">
                <a:solidFill>
                  <a:srgbClr val="000099"/>
                </a:solidFill>
                <a:ea typeface="楷体_GB2312" pitchFamily="49" charset="-122"/>
              </a:rPr>
              <a:t>再如</a:t>
            </a:r>
            <a:r>
              <a:rPr lang="en-US" altLang="zh-CN" sz="3600" b="1">
                <a:solidFill>
                  <a:srgbClr val="000099"/>
                </a:solidFill>
                <a:ea typeface="楷体_GB2312" pitchFamily="49" charset="-122"/>
              </a:rPr>
              <a:t>:</a:t>
            </a:r>
            <a:endParaRPr lang="en-US" altLang="zh-CN" sz="3600" b="1">
              <a:ea typeface="楷体_GB2312" pitchFamily="49" charset="-122"/>
            </a:endParaRPr>
          </a:p>
        </p:txBody>
      </p:sp>
      <p:sp>
        <p:nvSpPr>
          <p:cNvPr id="93254" name="Line 70"/>
          <p:cNvSpPr>
            <a:spLocks noChangeShapeType="1"/>
          </p:cNvSpPr>
          <p:nvPr/>
        </p:nvSpPr>
        <p:spPr bwMode="auto">
          <a:xfrm>
            <a:off x="4803775" y="700088"/>
            <a:ext cx="0" cy="83820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3255" name="Text Box 71"/>
          <p:cNvSpPr txBox="1">
            <a:spLocks noChangeArrowheads="1"/>
          </p:cNvSpPr>
          <p:nvPr/>
        </p:nvSpPr>
        <p:spPr bwMode="auto">
          <a:xfrm>
            <a:off x="3813175" y="539750"/>
            <a:ext cx="1000125" cy="1066800"/>
          </a:xfrm>
          <a:prstGeom prst="rect">
            <a:avLst/>
          </a:prstGeom>
          <a:noFill/>
          <a:ln w="9525">
            <a:noFill/>
            <a:miter lim="800000"/>
            <a:headEnd/>
            <a:tailEnd/>
          </a:ln>
          <a:effectLst/>
        </p:spPr>
        <p:txBody>
          <a:bodyPr wrap="none">
            <a:spAutoFit/>
          </a:bodyPr>
          <a:lstStyle/>
          <a:p>
            <a:r>
              <a:rPr lang="zh-CN" altLang="en-US" sz="3200" b="1">
                <a:solidFill>
                  <a:srgbClr val="FF0000"/>
                </a:solidFill>
                <a:ea typeface="隶书" pitchFamily="49" charset="-122"/>
              </a:rPr>
              <a:t>插入</a:t>
            </a:r>
          </a:p>
          <a:p>
            <a:r>
              <a:rPr lang="zh-CN" altLang="en-US" sz="3200" b="1">
                <a:solidFill>
                  <a:srgbClr val="FF0000"/>
                </a:solidFill>
                <a:ea typeface="隶书" pitchFamily="49" charset="-122"/>
              </a:rPr>
              <a:t>位置</a:t>
            </a:r>
            <a:endParaRPr lang="zh-CN" altLang="en-US" sz="3200" b="1"/>
          </a:p>
        </p:txBody>
      </p:sp>
      <p:sp>
        <p:nvSpPr>
          <p:cNvPr id="93256" name="Line 72"/>
          <p:cNvSpPr>
            <a:spLocks noChangeShapeType="1"/>
          </p:cNvSpPr>
          <p:nvPr/>
        </p:nvSpPr>
        <p:spPr bwMode="auto">
          <a:xfrm>
            <a:off x="2746375" y="3451225"/>
            <a:ext cx="0" cy="83820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3257" name="Text Box 73"/>
          <p:cNvSpPr txBox="1">
            <a:spLocks noChangeArrowheads="1"/>
          </p:cNvSpPr>
          <p:nvPr/>
        </p:nvSpPr>
        <p:spPr bwMode="auto">
          <a:xfrm>
            <a:off x="2740025" y="3290888"/>
            <a:ext cx="1000125" cy="1066800"/>
          </a:xfrm>
          <a:prstGeom prst="rect">
            <a:avLst/>
          </a:prstGeom>
          <a:noFill/>
          <a:ln w="9525">
            <a:noFill/>
            <a:miter lim="800000"/>
            <a:headEnd/>
            <a:tailEnd/>
          </a:ln>
          <a:effectLst/>
        </p:spPr>
        <p:txBody>
          <a:bodyPr wrap="none">
            <a:spAutoFit/>
          </a:bodyPr>
          <a:lstStyle/>
          <a:p>
            <a:r>
              <a:rPr lang="zh-CN" altLang="en-US" sz="3200" b="1">
                <a:solidFill>
                  <a:srgbClr val="FF0000"/>
                </a:solidFill>
                <a:ea typeface="隶书" pitchFamily="49" charset="-122"/>
              </a:rPr>
              <a:t>插入</a:t>
            </a:r>
          </a:p>
          <a:p>
            <a:r>
              <a:rPr lang="zh-CN" altLang="en-US" sz="3200" b="1">
                <a:solidFill>
                  <a:srgbClr val="FF0000"/>
                </a:solidFill>
                <a:ea typeface="隶书" pitchFamily="49" charset="-122"/>
              </a:rPr>
              <a:t>位置</a:t>
            </a:r>
            <a:endParaRPr lang="zh-CN" altLang="en-US" sz="3200" b="1"/>
          </a:p>
        </p:txBody>
      </p:sp>
      <p:grpSp>
        <p:nvGrpSpPr>
          <p:cNvPr id="93260" name="Group 76"/>
          <p:cNvGrpSpPr>
            <a:grpSpLocks/>
          </p:cNvGrpSpPr>
          <p:nvPr/>
        </p:nvGrpSpPr>
        <p:grpSpPr bwMode="auto">
          <a:xfrm>
            <a:off x="933450" y="1538288"/>
            <a:ext cx="7753350" cy="741362"/>
            <a:chOff x="588" y="969"/>
            <a:chExt cx="4884" cy="467"/>
          </a:xfrm>
        </p:grpSpPr>
        <p:sp>
          <p:nvSpPr>
            <p:cNvPr id="93186" name="Text Box 2"/>
            <p:cNvSpPr txBox="1">
              <a:spLocks noChangeArrowheads="1"/>
            </p:cNvSpPr>
            <p:nvPr/>
          </p:nvSpPr>
          <p:spPr bwMode="auto">
            <a:xfrm>
              <a:off x="1158" y="987"/>
              <a:ext cx="2142" cy="445"/>
            </a:xfrm>
            <a:prstGeom prst="rect">
              <a:avLst/>
            </a:prstGeom>
            <a:solidFill>
              <a:srgbClr val="FFFF99">
                <a:alpha val="50000"/>
              </a:srgbClr>
            </a:solidFill>
            <a:ln w="9525">
              <a:solidFill>
                <a:srgbClr val="800000"/>
              </a:solidFill>
              <a:miter lim="800000"/>
              <a:headEnd/>
              <a:tailEnd/>
            </a:ln>
            <a:effectLst/>
          </p:spPr>
          <p:txBody>
            <a:bodyPr>
              <a:spAutoFit/>
            </a:bodyPr>
            <a:lstStyle/>
            <a:p>
              <a:pPr>
                <a:lnSpc>
                  <a:spcPct val="110000"/>
                </a:lnSpc>
              </a:pPr>
              <a:r>
                <a:rPr lang="en-US" altLang="zh-CN" sz="3600" b="1">
                  <a:solidFill>
                    <a:srgbClr val="800000"/>
                  </a:solidFill>
                </a:rPr>
                <a:t>14  36  49  52  80</a:t>
              </a:r>
              <a:endParaRPr lang="en-US" altLang="zh-CN" sz="3600" b="1"/>
            </a:p>
          </p:txBody>
        </p:sp>
        <p:sp>
          <p:nvSpPr>
            <p:cNvPr id="93187" name="Line 3"/>
            <p:cNvSpPr>
              <a:spLocks noChangeShapeType="1"/>
            </p:cNvSpPr>
            <p:nvPr/>
          </p:nvSpPr>
          <p:spPr bwMode="auto">
            <a:xfrm>
              <a:off x="1568" y="993"/>
              <a:ext cx="0" cy="432"/>
            </a:xfrm>
            <a:prstGeom prst="line">
              <a:avLst/>
            </a:prstGeom>
            <a:noFill/>
            <a:ln w="9525">
              <a:solidFill>
                <a:srgbClr val="800000"/>
              </a:solidFill>
              <a:round/>
              <a:headEnd/>
              <a:tailEnd/>
            </a:ln>
            <a:effectLst/>
          </p:spPr>
          <p:txBody>
            <a:bodyPr wrap="none" anchor="ctr"/>
            <a:lstStyle/>
            <a:p>
              <a:endParaRPr lang="zh-CN" altLang="en-US"/>
            </a:p>
          </p:txBody>
        </p:sp>
        <p:sp>
          <p:nvSpPr>
            <p:cNvPr id="93188" name="Line 4"/>
            <p:cNvSpPr>
              <a:spLocks noChangeShapeType="1"/>
            </p:cNvSpPr>
            <p:nvPr/>
          </p:nvSpPr>
          <p:spPr bwMode="auto">
            <a:xfrm>
              <a:off x="2000" y="993"/>
              <a:ext cx="0" cy="432"/>
            </a:xfrm>
            <a:prstGeom prst="line">
              <a:avLst/>
            </a:prstGeom>
            <a:noFill/>
            <a:ln w="9525">
              <a:solidFill>
                <a:srgbClr val="800000"/>
              </a:solidFill>
              <a:round/>
              <a:headEnd/>
              <a:tailEnd/>
            </a:ln>
            <a:effectLst/>
          </p:spPr>
          <p:txBody>
            <a:bodyPr wrap="none" anchor="ctr"/>
            <a:lstStyle/>
            <a:p>
              <a:endParaRPr lang="zh-CN" altLang="en-US"/>
            </a:p>
          </p:txBody>
        </p:sp>
        <p:sp>
          <p:nvSpPr>
            <p:cNvPr id="93189" name="Line 5"/>
            <p:cNvSpPr>
              <a:spLocks noChangeShapeType="1"/>
            </p:cNvSpPr>
            <p:nvPr/>
          </p:nvSpPr>
          <p:spPr bwMode="auto">
            <a:xfrm>
              <a:off x="2432" y="993"/>
              <a:ext cx="0" cy="432"/>
            </a:xfrm>
            <a:prstGeom prst="line">
              <a:avLst/>
            </a:prstGeom>
            <a:noFill/>
            <a:ln w="9525">
              <a:solidFill>
                <a:srgbClr val="800000"/>
              </a:solidFill>
              <a:round/>
              <a:headEnd/>
              <a:tailEnd/>
            </a:ln>
            <a:effectLst/>
          </p:spPr>
          <p:txBody>
            <a:bodyPr wrap="none" anchor="ctr"/>
            <a:lstStyle/>
            <a:p>
              <a:endParaRPr lang="zh-CN" altLang="en-US"/>
            </a:p>
          </p:txBody>
        </p:sp>
        <p:sp>
          <p:nvSpPr>
            <p:cNvPr id="93190" name="Line 6"/>
            <p:cNvSpPr>
              <a:spLocks noChangeShapeType="1"/>
            </p:cNvSpPr>
            <p:nvPr/>
          </p:nvSpPr>
          <p:spPr bwMode="auto">
            <a:xfrm>
              <a:off x="2864" y="993"/>
              <a:ext cx="0" cy="432"/>
            </a:xfrm>
            <a:prstGeom prst="line">
              <a:avLst/>
            </a:prstGeom>
            <a:noFill/>
            <a:ln w="9525">
              <a:solidFill>
                <a:srgbClr val="800000"/>
              </a:solidFill>
              <a:round/>
              <a:headEnd/>
              <a:tailEnd/>
            </a:ln>
            <a:effectLst/>
          </p:spPr>
          <p:txBody>
            <a:bodyPr wrap="none" anchor="ctr"/>
            <a:lstStyle/>
            <a:p>
              <a:endParaRPr lang="zh-CN" altLang="en-US"/>
            </a:p>
          </p:txBody>
        </p:sp>
        <p:sp>
          <p:nvSpPr>
            <p:cNvPr id="93191" name="Text Box 7"/>
            <p:cNvSpPr txBox="1">
              <a:spLocks noChangeArrowheads="1"/>
            </p:cNvSpPr>
            <p:nvPr/>
          </p:nvSpPr>
          <p:spPr bwMode="auto">
            <a:xfrm>
              <a:off x="3302" y="991"/>
              <a:ext cx="2170" cy="445"/>
            </a:xfrm>
            <a:prstGeom prst="rect">
              <a:avLst/>
            </a:prstGeom>
            <a:solidFill>
              <a:srgbClr val="CCFFFF">
                <a:alpha val="50000"/>
              </a:srgbClr>
            </a:solidFill>
            <a:ln w="9525">
              <a:solidFill>
                <a:srgbClr val="000099"/>
              </a:solidFill>
              <a:miter lim="800000"/>
              <a:headEnd/>
              <a:tailEnd/>
            </a:ln>
            <a:effectLst/>
          </p:spPr>
          <p:txBody>
            <a:bodyPr>
              <a:spAutoFit/>
            </a:bodyPr>
            <a:lstStyle/>
            <a:p>
              <a:pPr>
                <a:lnSpc>
                  <a:spcPct val="110000"/>
                </a:lnSpc>
              </a:pPr>
              <a:r>
                <a:rPr lang="en-US" altLang="zh-CN" sz="3600" b="1">
                  <a:solidFill>
                    <a:srgbClr val="000099"/>
                  </a:solidFill>
                </a:rPr>
                <a:t>58  61  23  97  75</a:t>
              </a:r>
              <a:endParaRPr lang="en-US" altLang="zh-CN" sz="3600" b="1"/>
            </a:p>
          </p:txBody>
        </p:sp>
        <p:sp>
          <p:nvSpPr>
            <p:cNvPr id="93192" name="Line 8"/>
            <p:cNvSpPr>
              <a:spLocks noChangeShapeType="1"/>
            </p:cNvSpPr>
            <p:nvPr/>
          </p:nvSpPr>
          <p:spPr bwMode="auto">
            <a:xfrm>
              <a:off x="3732" y="993"/>
              <a:ext cx="0" cy="432"/>
            </a:xfrm>
            <a:prstGeom prst="line">
              <a:avLst/>
            </a:prstGeom>
            <a:noFill/>
            <a:ln w="9525">
              <a:solidFill>
                <a:srgbClr val="000099"/>
              </a:solidFill>
              <a:round/>
              <a:headEnd/>
              <a:tailEnd/>
            </a:ln>
            <a:effectLst/>
          </p:spPr>
          <p:txBody>
            <a:bodyPr wrap="none" anchor="ctr"/>
            <a:lstStyle/>
            <a:p>
              <a:endParaRPr lang="zh-CN" altLang="en-US"/>
            </a:p>
          </p:txBody>
        </p:sp>
        <p:sp>
          <p:nvSpPr>
            <p:cNvPr id="93193" name="Line 9"/>
            <p:cNvSpPr>
              <a:spLocks noChangeShapeType="1"/>
            </p:cNvSpPr>
            <p:nvPr/>
          </p:nvSpPr>
          <p:spPr bwMode="auto">
            <a:xfrm>
              <a:off x="4164" y="993"/>
              <a:ext cx="0" cy="432"/>
            </a:xfrm>
            <a:prstGeom prst="line">
              <a:avLst/>
            </a:prstGeom>
            <a:noFill/>
            <a:ln w="9525">
              <a:solidFill>
                <a:srgbClr val="000099"/>
              </a:solidFill>
              <a:round/>
              <a:headEnd/>
              <a:tailEnd/>
            </a:ln>
            <a:effectLst/>
          </p:spPr>
          <p:txBody>
            <a:bodyPr wrap="none" anchor="ctr"/>
            <a:lstStyle/>
            <a:p>
              <a:endParaRPr lang="zh-CN" altLang="en-US"/>
            </a:p>
          </p:txBody>
        </p:sp>
        <p:sp>
          <p:nvSpPr>
            <p:cNvPr id="93194" name="Line 10"/>
            <p:cNvSpPr>
              <a:spLocks noChangeShapeType="1"/>
            </p:cNvSpPr>
            <p:nvPr/>
          </p:nvSpPr>
          <p:spPr bwMode="auto">
            <a:xfrm>
              <a:off x="4596" y="993"/>
              <a:ext cx="0" cy="432"/>
            </a:xfrm>
            <a:prstGeom prst="line">
              <a:avLst/>
            </a:prstGeom>
            <a:noFill/>
            <a:ln w="9525">
              <a:solidFill>
                <a:srgbClr val="000099"/>
              </a:solidFill>
              <a:round/>
              <a:headEnd/>
              <a:tailEnd/>
            </a:ln>
            <a:effectLst/>
          </p:spPr>
          <p:txBody>
            <a:bodyPr wrap="none" anchor="ctr"/>
            <a:lstStyle/>
            <a:p>
              <a:endParaRPr lang="zh-CN" altLang="en-US"/>
            </a:p>
          </p:txBody>
        </p:sp>
        <p:sp>
          <p:nvSpPr>
            <p:cNvPr id="93195" name="Line 11"/>
            <p:cNvSpPr>
              <a:spLocks noChangeShapeType="1"/>
            </p:cNvSpPr>
            <p:nvPr/>
          </p:nvSpPr>
          <p:spPr bwMode="auto">
            <a:xfrm>
              <a:off x="5028" y="993"/>
              <a:ext cx="0" cy="432"/>
            </a:xfrm>
            <a:prstGeom prst="line">
              <a:avLst/>
            </a:prstGeom>
            <a:noFill/>
            <a:ln w="9525">
              <a:solidFill>
                <a:srgbClr val="000099"/>
              </a:solidFill>
              <a:round/>
              <a:headEnd/>
              <a:tailEnd/>
            </a:ln>
            <a:effectLst/>
          </p:spPr>
          <p:txBody>
            <a:bodyPr wrap="none" anchor="ctr"/>
            <a:lstStyle/>
            <a:p>
              <a:endParaRPr lang="zh-CN" altLang="en-US"/>
            </a:p>
          </p:txBody>
        </p:sp>
        <p:sp>
          <p:nvSpPr>
            <p:cNvPr id="93258" name="Text Box 74"/>
            <p:cNvSpPr txBox="1">
              <a:spLocks noChangeArrowheads="1"/>
            </p:cNvSpPr>
            <p:nvPr/>
          </p:nvSpPr>
          <p:spPr bwMode="auto">
            <a:xfrm>
              <a:off x="588" y="969"/>
              <a:ext cx="508" cy="439"/>
            </a:xfrm>
            <a:prstGeom prst="rect">
              <a:avLst/>
            </a:prstGeom>
            <a:noFill/>
            <a:ln w="9525">
              <a:noFill/>
              <a:miter lim="800000"/>
              <a:headEnd/>
              <a:tailEnd/>
            </a:ln>
            <a:effectLst/>
          </p:spPr>
          <p:txBody>
            <a:bodyPr wrap="none">
              <a:spAutoFit/>
            </a:bodyPr>
            <a:lstStyle/>
            <a:p>
              <a:pPr>
                <a:lnSpc>
                  <a:spcPct val="110000"/>
                </a:lnSpc>
              </a:pPr>
              <a:r>
                <a:rPr lang="en-US" altLang="zh-CN" sz="3600" b="1">
                  <a:solidFill>
                    <a:srgbClr val="005042"/>
                  </a:solidFill>
                </a:rPr>
                <a:t>L.r</a:t>
              </a:r>
              <a:endParaRPr lang="en-US" altLang="zh-CN" sz="3600" b="1"/>
            </a:p>
          </p:txBody>
        </p:sp>
      </p:grpSp>
      <p:grpSp>
        <p:nvGrpSpPr>
          <p:cNvPr id="93261" name="Group 77"/>
          <p:cNvGrpSpPr>
            <a:grpSpLocks/>
          </p:cNvGrpSpPr>
          <p:nvPr/>
        </p:nvGrpSpPr>
        <p:grpSpPr bwMode="auto">
          <a:xfrm>
            <a:off x="933450" y="4271963"/>
            <a:ext cx="7658100" cy="695325"/>
            <a:chOff x="588" y="2691"/>
            <a:chExt cx="4824" cy="438"/>
          </a:xfrm>
        </p:grpSpPr>
        <p:sp>
          <p:nvSpPr>
            <p:cNvPr id="93219" name="Text Box 35"/>
            <p:cNvSpPr txBox="1">
              <a:spLocks noChangeArrowheads="1"/>
            </p:cNvSpPr>
            <p:nvPr/>
          </p:nvSpPr>
          <p:spPr bwMode="auto">
            <a:xfrm>
              <a:off x="1116" y="2693"/>
              <a:ext cx="3012" cy="410"/>
            </a:xfrm>
            <a:prstGeom prst="rect">
              <a:avLst/>
            </a:prstGeom>
            <a:solidFill>
              <a:srgbClr val="FFFF99">
                <a:alpha val="50000"/>
              </a:srgbClr>
            </a:solidFill>
            <a:ln w="9525">
              <a:solidFill>
                <a:srgbClr val="800000"/>
              </a:solidFill>
              <a:miter lim="800000"/>
              <a:headEnd/>
              <a:tailEnd/>
            </a:ln>
            <a:effectLst/>
          </p:spPr>
          <p:txBody>
            <a:bodyPr>
              <a:spAutoFit/>
            </a:bodyPr>
            <a:lstStyle/>
            <a:p>
              <a:r>
                <a:rPr lang="en-US" altLang="zh-CN" sz="3600" b="1">
                  <a:solidFill>
                    <a:srgbClr val="800000"/>
                  </a:solidFill>
                </a:rPr>
                <a:t>14  36  49  52  58  61  80</a:t>
              </a:r>
              <a:endParaRPr lang="en-US" altLang="zh-CN" sz="3600" b="1"/>
            </a:p>
          </p:txBody>
        </p:sp>
        <p:sp>
          <p:nvSpPr>
            <p:cNvPr id="93220" name="Text Box 36"/>
            <p:cNvSpPr txBox="1">
              <a:spLocks noChangeArrowheads="1"/>
            </p:cNvSpPr>
            <p:nvPr/>
          </p:nvSpPr>
          <p:spPr bwMode="auto">
            <a:xfrm>
              <a:off x="4130" y="2693"/>
              <a:ext cx="1282" cy="410"/>
            </a:xfrm>
            <a:prstGeom prst="rect">
              <a:avLst/>
            </a:prstGeom>
            <a:solidFill>
              <a:srgbClr val="CCFFFF">
                <a:alpha val="50000"/>
              </a:srgbClr>
            </a:solidFill>
            <a:ln w="9525">
              <a:solidFill>
                <a:srgbClr val="000099"/>
              </a:solidFill>
              <a:miter lim="800000"/>
              <a:headEnd/>
              <a:tailEnd/>
            </a:ln>
            <a:effectLst/>
          </p:spPr>
          <p:txBody>
            <a:bodyPr>
              <a:spAutoFit/>
            </a:bodyPr>
            <a:lstStyle/>
            <a:p>
              <a:r>
                <a:rPr lang="en-US" altLang="zh-CN" sz="3600" b="1">
                  <a:solidFill>
                    <a:srgbClr val="000099"/>
                  </a:solidFill>
                </a:rPr>
                <a:t>23  97  75</a:t>
              </a:r>
              <a:endParaRPr lang="en-US" altLang="zh-CN" sz="3600" b="1"/>
            </a:p>
          </p:txBody>
        </p:sp>
        <p:sp>
          <p:nvSpPr>
            <p:cNvPr id="93221" name="Line 37"/>
            <p:cNvSpPr>
              <a:spLocks noChangeShapeType="1"/>
            </p:cNvSpPr>
            <p:nvPr/>
          </p:nvSpPr>
          <p:spPr bwMode="auto">
            <a:xfrm>
              <a:off x="1520"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2" name="Line 38"/>
            <p:cNvSpPr>
              <a:spLocks noChangeShapeType="1"/>
            </p:cNvSpPr>
            <p:nvPr/>
          </p:nvSpPr>
          <p:spPr bwMode="auto">
            <a:xfrm>
              <a:off x="1952"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3" name="Line 39"/>
            <p:cNvSpPr>
              <a:spLocks noChangeShapeType="1"/>
            </p:cNvSpPr>
            <p:nvPr/>
          </p:nvSpPr>
          <p:spPr bwMode="auto">
            <a:xfrm>
              <a:off x="2384"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4" name="Line 40"/>
            <p:cNvSpPr>
              <a:spLocks noChangeShapeType="1"/>
            </p:cNvSpPr>
            <p:nvPr/>
          </p:nvSpPr>
          <p:spPr bwMode="auto">
            <a:xfrm>
              <a:off x="2816"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5" name="Line 41"/>
            <p:cNvSpPr>
              <a:spLocks noChangeShapeType="1"/>
            </p:cNvSpPr>
            <p:nvPr/>
          </p:nvSpPr>
          <p:spPr bwMode="auto">
            <a:xfrm>
              <a:off x="3248"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6" name="Line 42"/>
            <p:cNvSpPr>
              <a:spLocks noChangeShapeType="1"/>
            </p:cNvSpPr>
            <p:nvPr/>
          </p:nvSpPr>
          <p:spPr bwMode="auto">
            <a:xfrm>
              <a:off x="3680" y="2691"/>
              <a:ext cx="0" cy="416"/>
            </a:xfrm>
            <a:prstGeom prst="line">
              <a:avLst/>
            </a:prstGeom>
            <a:noFill/>
            <a:ln w="9525">
              <a:solidFill>
                <a:srgbClr val="800000"/>
              </a:solidFill>
              <a:round/>
              <a:headEnd/>
              <a:tailEnd/>
            </a:ln>
            <a:effectLst/>
          </p:spPr>
          <p:txBody>
            <a:bodyPr wrap="none" anchor="ctr"/>
            <a:lstStyle/>
            <a:p>
              <a:endParaRPr lang="zh-CN" altLang="en-US"/>
            </a:p>
          </p:txBody>
        </p:sp>
        <p:sp>
          <p:nvSpPr>
            <p:cNvPr id="93227" name="Line 43"/>
            <p:cNvSpPr>
              <a:spLocks noChangeShapeType="1"/>
            </p:cNvSpPr>
            <p:nvPr/>
          </p:nvSpPr>
          <p:spPr bwMode="auto">
            <a:xfrm>
              <a:off x="4554" y="2691"/>
              <a:ext cx="0" cy="416"/>
            </a:xfrm>
            <a:prstGeom prst="line">
              <a:avLst/>
            </a:prstGeom>
            <a:noFill/>
            <a:ln w="9525">
              <a:solidFill>
                <a:srgbClr val="000099"/>
              </a:solidFill>
              <a:round/>
              <a:headEnd/>
              <a:tailEnd/>
            </a:ln>
            <a:effectLst/>
          </p:spPr>
          <p:txBody>
            <a:bodyPr wrap="none" anchor="ctr"/>
            <a:lstStyle/>
            <a:p>
              <a:endParaRPr lang="zh-CN" altLang="en-US"/>
            </a:p>
          </p:txBody>
        </p:sp>
        <p:sp>
          <p:nvSpPr>
            <p:cNvPr id="93228" name="Line 44"/>
            <p:cNvSpPr>
              <a:spLocks noChangeShapeType="1"/>
            </p:cNvSpPr>
            <p:nvPr/>
          </p:nvSpPr>
          <p:spPr bwMode="auto">
            <a:xfrm>
              <a:off x="4986" y="2691"/>
              <a:ext cx="0" cy="416"/>
            </a:xfrm>
            <a:prstGeom prst="line">
              <a:avLst/>
            </a:prstGeom>
            <a:noFill/>
            <a:ln w="9525">
              <a:solidFill>
                <a:srgbClr val="000099"/>
              </a:solidFill>
              <a:round/>
              <a:headEnd/>
              <a:tailEnd/>
            </a:ln>
            <a:effectLst/>
          </p:spPr>
          <p:txBody>
            <a:bodyPr wrap="none" anchor="ctr"/>
            <a:lstStyle/>
            <a:p>
              <a:endParaRPr lang="zh-CN" altLang="en-US"/>
            </a:p>
          </p:txBody>
        </p:sp>
        <p:sp>
          <p:nvSpPr>
            <p:cNvPr id="93259" name="Text Box 75"/>
            <p:cNvSpPr txBox="1">
              <a:spLocks noChangeArrowheads="1"/>
            </p:cNvSpPr>
            <p:nvPr/>
          </p:nvSpPr>
          <p:spPr bwMode="auto">
            <a:xfrm>
              <a:off x="588" y="2725"/>
              <a:ext cx="508" cy="404"/>
            </a:xfrm>
            <a:prstGeom prst="rect">
              <a:avLst/>
            </a:prstGeom>
            <a:noFill/>
            <a:ln w="9525">
              <a:noFill/>
              <a:miter lim="800000"/>
              <a:headEnd/>
              <a:tailEnd/>
            </a:ln>
            <a:effectLst/>
          </p:spPr>
          <p:txBody>
            <a:bodyPr wrap="none">
              <a:spAutoFit/>
            </a:bodyPr>
            <a:lstStyle/>
            <a:p>
              <a:r>
                <a:rPr lang="en-US" altLang="zh-CN" sz="3600" b="1">
                  <a:solidFill>
                    <a:srgbClr val="005042"/>
                  </a:solidFill>
                </a:rPr>
                <a:t>L.r</a:t>
              </a:r>
              <a:endParaRPr lang="en-US" altLang="zh-CN" sz="3600" b="1"/>
            </a:p>
          </p:txBody>
        </p:sp>
      </p:grpSp>
      <p:sp>
        <p:nvSpPr>
          <p:cNvPr id="93213" name="Line 29"/>
          <p:cNvSpPr>
            <a:spLocks noChangeShapeType="1"/>
          </p:cNvSpPr>
          <p:nvPr/>
        </p:nvSpPr>
        <p:spPr bwMode="auto">
          <a:xfrm flipV="1">
            <a:off x="4956175" y="2438400"/>
            <a:ext cx="0" cy="533400"/>
          </a:xfrm>
          <a:prstGeom prst="line">
            <a:avLst/>
          </a:prstGeom>
          <a:noFill/>
          <a:ln w="19050">
            <a:solidFill>
              <a:srgbClr val="A40004"/>
            </a:solidFill>
            <a:round/>
            <a:headEnd/>
            <a:tailEnd type="triangle" w="med" len="med"/>
          </a:ln>
          <a:effectLst/>
        </p:spPr>
        <p:txBody>
          <a:bodyPr wrap="none" anchor="ctr"/>
          <a:lstStyle/>
          <a:p>
            <a:endParaRPr lang="zh-CN" altLang="en-US"/>
          </a:p>
        </p:txBody>
      </p:sp>
      <p:sp>
        <p:nvSpPr>
          <p:cNvPr id="93214" name="Text Box 30"/>
          <p:cNvSpPr txBox="1">
            <a:spLocks noChangeArrowheads="1"/>
          </p:cNvSpPr>
          <p:nvPr/>
        </p:nvSpPr>
        <p:spPr bwMode="auto">
          <a:xfrm>
            <a:off x="4648200" y="2833688"/>
            <a:ext cx="481013" cy="519112"/>
          </a:xfrm>
          <a:prstGeom prst="rect">
            <a:avLst/>
          </a:prstGeom>
          <a:noFill/>
          <a:ln w="9525">
            <a:noFill/>
            <a:miter lim="800000"/>
            <a:headEnd/>
            <a:tailEnd/>
          </a:ln>
          <a:effectLst/>
        </p:spPr>
        <p:txBody>
          <a:bodyPr wrap="none">
            <a:spAutoFit/>
          </a:bodyPr>
          <a:lstStyle/>
          <a:p>
            <a:r>
              <a:rPr lang="en-US" altLang="zh-CN" sz="2800" b="1">
                <a:solidFill>
                  <a:srgbClr val="A40004"/>
                </a:solidFill>
              </a:rPr>
              <a:t>m</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252"/>
                                        </p:tgtEl>
                                        <p:attrNameLst>
                                          <p:attrName>style.visibility</p:attrName>
                                        </p:attrNameLst>
                                      </p:cBhvr>
                                      <p:to>
                                        <p:strVal val="visible"/>
                                      </p:to>
                                    </p:set>
                                    <p:anim calcmode="lin" valueType="num">
                                      <p:cBhvr additive="base">
                                        <p:cTn id="7" dur="500" fill="hold"/>
                                        <p:tgtEl>
                                          <p:spTgt spid="93252"/>
                                        </p:tgtEl>
                                        <p:attrNameLst>
                                          <p:attrName>ppt_x</p:attrName>
                                        </p:attrNameLst>
                                      </p:cBhvr>
                                      <p:tavLst>
                                        <p:tav tm="0">
                                          <p:val>
                                            <p:strVal val="0-#ppt_w/2"/>
                                          </p:val>
                                        </p:tav>
                                        <p:tav tm="100000">
                                          <p:val>
                                            <p:strVal val="#ppt_x"/>
                                          </p:val>
                                        </p:tav>
                                      </p:tavLst>
                                    </p:anim>
                                    <p:anim calcmode="lin" valueType="num">
                                      <p:cBhvr additive="base">
                                        <p:cTn id="8" dur="500" fill="hold"/>
                                        <p:tgtEl>
                                          <p:spTgt spid="93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3260"/>
                                        </p:tgtEl>
                                        <p:attrNameLst>
                                          <p:attrName>style.visibility</p:attrName>
                                        </p:attrNameLst>
                                      </p:cBhvr>
                                      <p:to>
                                        <p:strVal val="visible"/>
                                      </p:to>
                                    </p:set>
                                    <p:anim calcmode="lin" valueType="num">
                                      <p:cBhvr additive="base">
                                        <p:cTn id="13" dur="500" fill="hold"/>
                                        <p:tgtEl>
                                          <p:spTgt spid="93260"/>
                                        </p:tgtEl>
                                        <p:attrNameLst>
                                          <p:attrName>ppt_x</p:attrName>
                                        </p:attrNameLst>
                                      </p:cBhvr>
                                      <p:tavLst>
                                        <p:tav tm="0">
                                          <p:val>
                                            <p:strVal val="0-#ppt_w/2"/>
                                          </p:val>
                                        </p:tav>
                                        <p:tav tm="100000">
                                          <p:val>
                                            <p:strVal val="#ppt_x"/>
                                          </p:val>
                                        </p:tav>
                                      </p:tavLst>
                                    </p:anim>
                                    <p:anim calcmode="lin" valueType="num">
                                      <p:cBhvr additive="base">
                                        <p:cTn id="14" dur="500" fill="hold"/>
                                        <p:tgtEl>
                                          <p:spTgt spid="932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3196"/>
                                        </p:tgtEl>
                                        <p:attrNameLst>
                                          <p:attrName>style.visibility</p:attrName>
                                        </p:attrNameLst>
                                      </p:cBhvr>
                                      <p:to>
                                        <p:strVal val="visible"/>
                                      </p:to>
                                    </p:set>
                                    <p:animEffect transition="in" filter="wipe(up)">
                                      <p:cBhvr>
                                        <p:cTn id="19" dur="500"/>
                                        <p:tgtEl>
                                          <p:spTgt spid="93196"/>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93197"/>
                                        </p:tgtEl>
                                        <p:attrNameLst>
                                          <p:attrName>style.visibility</p:attrName>
                                        </p:attrNameLst>
                                      </p:cBhvr>
                                      <p:to>
                                        <p:strVal val="visible"/>
                                      </p:to>
                                    </p:set>
                                    <p:animEffect transition="in" filter="wipe(up)">
                                      <p:cBhvr>
                                        <p:cTn id="23" dur="500"/>
                                        <p:tgtEl>
                                          <p:spTgt spid="9319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3198"/>
                                        </p:tgtEl>
                                        <p:attrNameLst>
                                          <p:attrName>style.visibility</p:attrName>
                                        </p:attrNameLst>
                                      </p:cBhvr>
                                      <p:to>
                                        <p:strVal val="visible"/>
                                      </p:to>
                                    </p:set>
                                    <p:animEffect transition="in" filter="wipe(up)">
                                      <p:cBhvr>
                                        <p:cTn id="28" dur="500"/>
                                        <p:tgtEl>
                                          <p:spTgt spid="93198"/>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93199"/>
                                        </p:tgtEl>
                                        <p:attrNameLst>
                                          <p:attrName>style.visibility</p:attrName>
                                        </p:attrNameLst>
                                      </p:cBhvr>
                                      <p:to>
                                        <p:strVal val="visible"/>
                                      </p:to>
                                    </p:set>
                                    <p:animEffect transition="in" filter="wipe(up)">
                                      <p:cBhvr>
                                        <p:cTn id="32" dur="500"/>
                                        <p:tgtEl>
                                          <p:spTgt spid="931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3200"/>
                                        </p:tgtEl>
                                        <p:attrNameLst>
                                          <p:attrName>style.visibility</p:attrName>
                                        </p:attrNameLst>
                                      </p:cBhvr>
                                      <p:to>
                                        <p:strVal val="visible"/>
                                      </p:to>
                                    </p:set>
                                    <p:animEffect transition="in" filter="wipe(up)">
                                      <p:cBhvr>
                                        <p:cTn id="37" dur="500"/>
                                        <p:tgtEl>
                                          <p:spTgt spid="93200"/>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93201"/>
                                        </p:tgtEl>
                                        <p:attrNameLst>
                                          <p:attrName>style.visibility</p:attrName>
                                        </p:attrNameLst>
                                      </p:cBhvr>
                                      <p:to>
                                        <p:strVal val="visible"/>
                                      </p:to>
                                    </p:set>
                                    <p:animEffect transition="in" filter="wipe(up)">
                                      <p:cBhvr>
                                        <p:cTn id="41" dur="500"/>
                                        <p:tgtEl>
                                          <p:spTgt spid="932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93202"/>
                                        </p:tgtEl>
                                        <p:attrNameLst>
                                          <p:attrName>style.visibility</p:attrName>
                                        </p:attrNameLst>
                                      </p:cBhvr>
                                      <p:to>
                                        <p:strVal val="visible"/>
                                      </p:to>
                                    </p:set>
                                    <p:animEffect transition="in" filter="wipe(up)">
                                      <p:cBhvr>
                                        <p:cTn id="46" dur="500"/>
                                        <p:tgtEl>
                                          <p:spTgt spid="9320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93203"/>
                                        </p:tgtEl>
                                        <p:attrNameLst>
                                          <p:attrName>style.visibility</p:attrName>
                                        </p:attrNameLst>
                                      </p:cBhvr>
                                      <p:to>
                                        <p:strVal val="visible"/>
                                      </p:to>
                                    </p:set>
                                    <p:animEffect transition="in" filter="wipe(up)">
                                      <p:cBhvr>
                                        <p:cTn id="50" dur="500"/>
                                        <p:tgtEl>
                                          <p:spTgt spid="9320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93205"/>
                                        </p:tgtEl>
                                        <p:attrNameLst>
                                          <p:attrName>style.visibility</p:attrName>
                                        </p:attrNameLst>
                                      </p:cBhvr>
                                      <p:to>
                                        <p:strVal val="visible"/>
                                      </p:to>
                                    </p:set>
                                    <p:animEffect transition="in" filter="wipe(up)">
                                      <p:cBhvr>
                                        <p:cTn id="55" dur="500"/>
                                        <p:tgtEl>
                                          <p:spTgt spid="93205"/>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93204"/>
                                        </p:tgtEl>
                                        <p:attrNameLst>
                                          <p:attrName>style.visibility</p:attrName>
                                        </p:attrNameLst>
                                      </p:cBhvr>
                                      <p:to>
                                        <p:strVal val="visible"/>
                                      </p:to>
                                    </p:set>
                                    <p:animEffect transition="in" filter="wipe(up)">
                                      <p:cBhvr>
                                        <p:cTn id="59" dur="500"/>
                                        <p:tgtEl>
                                          <p:spTgt spid="93204"/>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93211"/>
                                        </p:tgtEl>
                                        <p:attrNameLst>
                                          <p:attrName>style.visibility</p:attrName>
                                        </p:attrNameLst>
                                      </p:cBhvr>
                                      <p:to>
                                        <p:strVal val="visible"/>
                                      </p:to>
                                    </p:set>
                                    <p:animEffect transition="in" filter="wipe(up)">
                                      <p:cBhvr>
                                        <p:cTn id="63" dur="500"/>
                                        <p:tgtEl>
                                          <p:spTgt spid="932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93208"/>
                                        </p:tgtEl>
                                        <p:attrNameLst>
                                          <p:attrName>style.visibility</p:attrName>
                                        </p:attrNameLst>
                                      </p:cBhvr>
                                      <p:to>
                                        <p:strVal val="visible"/>
                                      </p:to>
                                    </p:set>
                                    <p:animEffect transition="in" filter="wipe(up)">
                                      <p:cBhvr>
                                        <p:cTn id="68" dur="500"/>
                                        <p:tgtEl>
                                          <p:spTgt spid="93208"/>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93206"/>
                                        </p:tgtEl>
                                        <p:attrNameLst>
                                          <p:attrName>style.visibility</p:attrName>
                                        </p:attrNameLst>
                                      </p:cBhvr>
                                      <p:to>
                                        <p:strVal val="visible"/>
                                      </p:to>
                                    </p:set>
                                    <p:animEffect transition="in" filter="wipe(up)">
                                      <p:cBhvr>
                                        <p:cTn id="72" dur="500"/>
                                        <p:tgtEl>
                                          <p:spTgt spid="93206"/>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3207"/>
                                        </p:tgtEl>
                                        <p:attrNameLst>
                                          <p:attrName>style.visibility</p:attrName>
                                        </p:attrNameLst>
                                      </p:cBhvr>
                                      <p:to>
                                        <p:strVal val="visible"/>
                                      </p:to>
                                    </p:set>
                                    <p:animEffect transition="in" filter="wipe(up)">
                                      <p:cBhvr>
                                        <p:cTn id="76" dur="500"/>
                                        <p:tgtEl>
                                          <p:spTgt spid="9320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93212"/>
                                        </p:tgtEl>
                                        <p:attrNameLst>
                                          <p:attrName>style.visibility</p:attrName>
                                        </p:attrNameLst>
                                      </p:cBhvr>
                                      <p:to>
                                        <p:strVal val="visible"/>
                                      </p:to>
                                    </p:set>
                                    <p:animEffect transition="in" filter="wipe(up)">
                                      <p:cBhvr>
                                        <p:cTn id="81" dur="500"/>
                                        <p:tgtEl>
                                          <p:spTgt spid="93212"/>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93209"/>
                                        </p:tgtEl>
                                        <p:attrNameLst>
                                          <p:attrName>style.visibility</p:attrName>
                                        </p:attrNameLst>
                                      </p:cBhvr>
                                      <p:to>
                                        <p:strVal val="visible"/>
                                      </p:to>
                                    </p:set>
                                    <p:animEffect transition="in" filter="wipe(up)">
                                      <p:cBhvr>
                                        <p:cTn id="85" dur="500"/>
                                        <p:tgtEl>
                                          <p:spTgt spid="93209"/>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93210"/>
                                        </p:tgtEl>
                                        <p:attrNameLst>
                                          <p:attrName>style.visibility</p:attrName>
                                        </p:attrNameLst>
                                      </p:cBhvr>
                                      <p:to>
                                        <p:strVal val="visible"/>
                                      </p:to>
                                    </p:set>
                                    <p:animEffect transition="in" filter="wipe(up)">
                                      <p:cBhvr>
                                        <p:cTn id="89" dur="500"/>
                                        <p:tgtEl>
                                          <p:spTgt spid="9321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93215"/>
                                        </p:tgtEl>
                                        <p:attrNameLst>
                                          <p:attrName>style.visibility</p:attrName>
                                        </p:attrNameLst>
                                      </p:cBhvr>
                                      <p:to>
                                        <p:strVal val="visible"/>
                                      </p:to>
                                    </p:set>
                                    <p:animEffect transition="in" filter="wipe(up)">
                                      <p:cBhvr>
                                        <p:cTn id="94" dur="500"/>
                                        <p:tgtEl>
                                          <p:spTgt spid="93215"/>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93213"/>
                                        </p:tgtEl>
                                        <p:attrNameLst>
                                          <p:attrName>style.visibility</p:attrName>
                                        </p:attrNameLst>
                                      </p:cBhvr>
                                      <p:to>
                                        <p:strVal val="visible"/>
                                      </p:to>
                                    </p:set>
                                    <p:animEffect transition="in" filter="wipe(up)">
                                      <p:cBhvr>
                                        <p:cTn id="98" dur="500"/>
                                        <p:tgtEl>
                                          <p:spTgt spid="93213"/>
                                        </p:tgtEl>
                                      </p:cBhvr>
                                    </p:animEffect>
                                  </p:childTnLst>
                                </p:cTn>
                              </p:par>
                            </p:childTnLst>
                          </p:cTn>
                        </p:par>
                        <p:par>
                          <p:cTn id="99" fill="hold">
                            <p:stCondLst>
                              <p:cond delay="1000"/>
                            </p:stCondLst>
                            <p:childTnLst>
                              <p:par>
                                <p:cTn id="100" presetID="22" presetClass="entr" presetSubtype="1" fill="hold" grpId="0" nodeType="afterEffect">
                                  <p:stCondLst>
                                    <p:cond delay="0"/>
                                  </p:stCondLst>
                                  <p:childTnLst>
                                    <p:set>
                                      <p:cBhvr>
                                        <p:cTn id="101" dur="1" fill="hold">
                                          <p:stCondLst>
                                            <p:cond delay="0"/>
                                          </p:stCondLst>
                                        </p:cTn>
                                        <p:tgtEl>
                                          <p:spTgt spid="93214"/>
                                        </p:tgtEl>
                                        <p:attrNameLst>
                                          <p:attrName>style.visibility</p:attrName>
                                        </p:attrNameLst>
                                      </p:cBhvr>
                                      <p:to>
                                        <p:strVal val="visible"/>
                                      </p:to>
                                    </p:set>
                                    <p:animEffect transition="in" filter="wipe(up)">
                                      <p:cBhvr>
                                        <p:cTn id="102" dur="500"/>
                                        <p:tgtEl>
                                          <p:spTgt spid="9321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93218"/>
                                        </p:tgtEl>
                                        <p:attrNameLst>
                                          <p:attrName>style.visibility</p:attrName>
                                        </p:attrNameLst>
                                      </p:cBhvr>
                                      <p:to>
                                        <p:strVal val="visible"/>
                                      </p:to>
                                    </p:set>
                                    <p:animEffect transition="in" filter="wipe(up)">
                                      <p:cBhvr>
                                        <p:cTn id="107" dur="500"/>
                                        <p:tgtEl>
                                          <p:spTgt spid="93218"/>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93216"/>
                                        </p:tgtEl>
                                        <p:attrNameLst>
                                          <p:attrName>style.visibility</p:attrName>
                                        </p:attrNameLst>
                                      </p:cBhvr>
                                      <p:to>
                                        <p:strVal val="visible"/>
                                      </p:to>
                                    </p:set>
                                    <p:animEffect transition="in" filter="wipe(up)">
                                      <p:cBhvr>
                                        <p:cTn id="111" dur="500"/>
                                        <p:tgtEl>
                                          <p:spTgt spid="93216"/>
                                        </p:tgtEl>
                                      </p:cBhvr>
                                    </p:animEffect>
                                  </p:childTnLst>
                                </p:cTn>
                              </p:par>
                            </p:childTnLst>
                          </p:cTn>
                        </p:par>
                        <p:par>
                          <p:cTn id="112" fill="hold">
                            <p:stCondLst>
                              <p:cond delay="1000"/>
                            </p:stCondLst>
                            <p:childTnLst>
                              <p:par>
                                <p:cTn id="113" presetID="22" presetClass="entr" presetSubtype="1" fill="hold" grpId="0" nodeType="afterEffect">
                                  <p:stCondLst>
                                    <p:cond delay="0"/>
                                  </p:stCondLst>
                                  <p:childTnLst>
                                    <p:set>
                                      <p:cBhvr>
                                        <p:cTn id="114" dur="1" fill="hold">
                                          <p:stCondLst>
                                            <p:cond delay="0"/>
                                          </p:stCondLst>
                                        </p:cTn>
                                        <p:tgtEl>
                                          <p:spTgt spid="93217"/>
                                        </p:tgtEl>
                                        <p:attrNameLst>
                                          <p:attrName>style.visibility</p:attrName>
                                        </p:attrNameLst>
                                      </p:cBhvr>
                                      <p:to>
                                        <p:strVal val="visible"/>
                                      </p:to>
                                    </p:set>
                                    <p:animEffect transition="in" filter="wipe(up)">
                                      <p:cBhvr>
                                        <p:cTn id="115" dur="500"/>
                                        <p:tgtEl>
                                          <p:spTgt spid="9321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3254"/>
                                        </p:tgtEl>
                                        <p:attrNameLst>
                                          <p:attrName>style.visibility</p:attrName>
                                        </p:attrNameLst>
                                      </p:cBhvr>
                                      <p:to>
                                        <p:strVal val="visible"/>
                                      </p:to>
                                    </p:set>
                                    <p:animEffect transition="in" filter="wipe(up)">
                                      <p:cBhvr>
                                        <p:cTn id="120" dur="500"/>
                                        <p:tgtEl>
                                          <p:spTgt spid="93254"/>
                                        </p:tgtEl>
                                      </p:cBhvr>
                                    </p:animEffect>
                                  </p:childTnLst>
                                </p:cTn>
                              </p:par>
                            </p:childTnLst>
                          </p:cTn>
                        </p:par>
                        <p:par>
                          <p:cTn id="121" fill="hold">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93255"/>
                                        </p:tgtEl>
                                        <p:attrNameLst>
                                          <p:attrName>style.visibility</p:attrName>
                                        </p:attrNameLst>
                                      </p:cBhvr>
                                      <p:to>
                                        <p:strVal val="visible"/>
                                      </p:to>
                                    </p:set>
                                    <p:animEffect transition="in" filter="wipe(up)">
                                      <p:cBhvr>
                                        <p:cTn id="124" dur="500"/>
                                        <p:tgtEl>
                                          <p:spTgt spid="93255"/>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93253"/>
                                        </p:tgtEl>
                                        <p:attrNameLst>
                                          <p:attrName>style.visibility</p:attrName>
                                        </p:attrNameLst>
                                      </p:cBhvr>
                                      <p:to>
                                        <p:strVal val="visible"/>
                                      </p:to>
                                    </p:set>
                                    <p:anim calcmode="lin" valueType="num">
                                      <p:cBhvr additive="base">
                                        <p:cTn id="129" dur="500" fill="hold"/>
                                        <p:tgtEl>
                                          <p:spTgt spid="93253"/>
                                        </p:tgtEl>
                                        <p:attrNameLst>
                                          <p:attrName>ppt_x</p:attrName>
                                        </p:attrNameLst>
                                      </p:cBhvr>
                                      <p:tavLst>
                                        <p:tav tm="0">
                                          <p:val>
                                            <p:strVal val="0-#ppt_w/2"/>
                                          </p:val>
                                        </p:tav>
                                        <p:tav tm="100000">
                                          <p:val>
                                            <p:strVal val="#ppt_x"/>
                                          </p:val>
                                        </p:tav>
                                      </p:tavLst>
                                    </p:anim>
                                    <p:anim calcmode="lin" valueType="num">
                                      <p:cBhvr additive="base">
                                        <p:cTn id="130" dur="500" fill="hold"/>
                                        <p:tgtEl>
                                          <p:spTgt spid="93253"/>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nodeType="clickEffect">
                                  <p:stCondLst>
                                    <p:cond delay="0"/>
                                  </p:stCondLst>
                                  <p:childTnLst>
                                    <p:set>
                                      <p:cBhvr>
                                        <p:cTn id="134" dur="1" fill="hold">
                                          <p:stCondLst>
                                            <p:cond delay="0"/>
                                          </p:stCondLst>
                                        </p:cTn>
                                        <p:tgtEl>
                                          <p:spTgt spid="93261"/>
                                        </p:tgtEl>
                                        <p:attrNameLst>
                                          <p:attrName>style.visibility</p:attrName>
                                        </p:attrNameLst>
                                      </p:cBhvr>
                                      <p:to>
                                        <p:strVal val="visible"/>
                                      </p:to>
                                    </p:set>
                                    <p:anim calcmode="lin" valueType="num">
                                      <p:cBhvr additive="base">
                                        <p:cTn id="135" dur="500" fill="hold"/>
                                        <p:tgtEl>
                                          <p:spTgt spid="93261"/>
                                        </p:tgtEl>
                                        <p:attrNameLst>
                                          <p:attrName>ppt_x</p:attrName>
                                        </p:attrNameLst>
                                      </p:cBhvr>
                                      <p:tavLst>
                                        <p:tav tm="0">
                                          <p:val>
                                            <p:strVal val="0-#ppt_w/2"/>
                                          </p:val>
                                        </p:tav>
                                        <p:tav tm="100000">
                                          <p:val>
                                            <p:strVal val="#ppt_x"/>
                                          </p:val>
                                        </p:tav>
                                      </p:tavLst>
                                    </p:anim>
                                    <p:anim calcmode="lin" valueType="num">
                                      <p:cBhvr additive="base">
                                        <p:cTn id="136" dur="500" fill="hold"/>
                                        <p:tgtEl>
                                          <p:spTgt spid="93261"/>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93229"/>
                                        </p:tgtEl>
                                        <p:attrNameLst>
                                          <p:attrName>style.visibility</p:attrName>
                                        </p:attrNameLst>
                                      </p:cBhvr>
                                      <p:to>
                                        <p:strVal val="visible"/>
                                      </p:to>
                                    </p:set>
                                    <p:animEffect transition="in" filter="wipe(up)">
                                      <p:cBhvr>
                                        <p:cTn id="141" dur="500"/>
                                        <p:tgtEl>
                                          <p:spTgt spid="93229"/>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93230"/>
                                        </p:tgtEl>
                                        <p:attrNameLst>
                                          <p:attrName>style.visibility</p:attrName>
                                        </p:attrNameLst>
                                      </p:cBhvr>
                                      <p:to>
                                        <p:strVal val="visible"/>
                                      </p:to>
                                    </p:set>
                                    <p:animEffect transition="in" filter="wipe(up)">
                                      <p:cBhvr>
                                        <p:cTn id="145" dur="500"/>
                                        <p:tgtEl>
                                          <p:spTgt spid="932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93231"/>
                                        </p:tgtEl>
                                        <p:attrNameLst>
                                          <p:attrName>style.visibility</p:attrName>
                                        </p:attrNameLst>
                                      </p:cBhvr>
                                      <p:to>
                                        <p:strVal val="visible"/>
                                      </p:to>
                                    </p:set>
                                    <p:animEffect transition="in" filter="wipe(up)">
                                      <p:cBhvr>
                                        <p:cTn id="150" dur="500"/>
                                        <p:tgtEl>
                                          <p:spTgt spid="93231"/>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93232"/>
                                        </p:tgtEl>
                                        <p:attrNameLst>
                                          <p:attrName>style.visibility</p:attrName>
                                        </p:attrNameLst>
                                      </p:cBhvr>
                                      <p:to>
                                        <p:strVal val="visible"/>
                                      </p:to>
                                    </p:set>
                                    <p:animEffect transition="in" filter="wipe(up)">
                                      <p:cBhvr>
                                        <p:cTn id="154" dur="500"/>
                                        <p:tgtEl>
                                          <p:spTgt spid="93232"/>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93233"/>
                                        </p:tgtEl>
                                        <p:attrNameLst>
                                          <p:attrName>style.visibility</p:attrName>
                                        </p:attrNameLst>
                                      </p:cBhvr>
                                      <p:to>
                                        <p:strVal val="visible"/>
                                      </p:to>
                                    </p:set>
                                    <p:animEffect transition="in" filter="wipe(up)">
                                      <p:cBhvr>
                                        <p:cTn id="159" dur="500"/>
                                        <p:tgtEl>
                                          <p:spTgt spid="93233"/>
                                        </p:tgtEl>
                                      </p:cBhvr>
                                    </p:animEffect>
                                  </p:childTnLst>
                                </p:cTn>
                              </p:par>
                            </p:childTnLst>
                          </p:cTn>
                        </p:par>
                        <p:par>
                          <p:cTn id="160" fill="hold">
                            <p:stCondLst>
                              <p:cond delay="500"/>
                            </p:stCondLst>
                            <p:childTnLst>
                              <p:par>
                                <p:cTn id="161" presetID="22" presetClass="entr" presetSubtype="1" fill="hold" grpId="0" nodeType="afterEffect">
                                  <p:stCondLst>
                                    <p:cond delay="0"/>
                                  </p:stCondLst>
                                  <p:childTnLst>
                                    <p:set>
                                      <p:cBhvr>
                                        <p:cTn id="162" dur="1" fill="hold">
                                          <p:stCondLst>
                                            <p:cond delay="0"/>
                                          </p:stCondLst>
                                        </p:cTn>
                                        <p:tgtEl>
                                          <p:spTgt spid="93234"/>
                                        </p:tgtEl>
                                        <p:attrNameLst>
                                          <p:attrName>style.visibility</p:attrName>
                                        </p:attrNameLst>
                                      </p:cBhvr>
                                      <p:to>
                                        <p:strVal val="visible"/>
                                      </p:to>
                                    </p:set>
                                    <p:animEffect transition="in" filter="wipe(up)">
                                      <p:cBhvr>
                                        <p:cTn id="163" dur="500"/>
                                        <p:tgtEl>
                                          <p:spTgt spid="93234"/>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93235"/>
                                        </p:tgtEl>
                                        <p:attrNameLst>
                                          <p:attrName>style.visibility</p:attrName>
                                        </p:attrNameLst>
                                      </p:cBhvr>
                                      <p:to>
                                        <p:strVal val="visible"/>
                                      </p:to>
                                    </p:set>
                                    <p:animEffect transition="in" filter="wipe(up)">
                                      <p:cBhvr>
                                        <p:cTn id="168" dur="500"/>
                                        <p:tgtEl>
                                          <p:spTgt spid="93235"/>
                                        </p:tgtEl>
                                      </p:cBhvr>
                                    </p:animEffect>
                                  </p:childTnLst>
                                </p:cTn>
                              </p:par>
                            </p:childTnLst>
                          </p:cTn>
                        </p:par>
                        <p:par>
                          <p:cTn id="169" fill="hold">
                            <p:stCondLst>
                              <p:cond delay="500"/>
                            </p:stCondLst>
                            <p:childTnLst>
                              <p:par>
                                <p:cTn id="170" presetID="22" presetClass="entr" presetSubtype="1" fill="hold" grpId="0" nodeType="afterEffect">
                                  <p:stCondLst>
                                    <p:cond delay="0"/>
                                  </p:stCondLst>
                                  <p:childTnLst>
                                    <p:set>
                                      <p:cBhvr>
                                        <p:cTn id="171" dur="1" fill="hold">
                                          <p:stCondLst>
                                            <p:cond delay="0"/>
                                          </p:stCondLst>
                                        </p:cTn>
                                        <p:tgtEl>
                                          <p:spTgt spid="93236"/>
                                        </p:tgtEl>
                                        <p:attrNameLst>
                                          <p:attrName>style.visibility</p:attrName>
                                        </p:attrNameLst>
                                      </p:cBhvr>
                                      <p:to>
                                        <p:strVal val="visible"/>
                                      </p:to>
                                    </p:set>
                                    <p:animEffect transition="in" filter="wipe(up)">
                                      <p:cBhvr>
                                        <p:cTn id="172" dur="500"/>
                                        <p:tgtEl>
                                          <p:spTgt spid="9323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93239"/>
                                        </p:tgtEl>
                                        <p:attrNameLst>
                                          <p:attrName>style.visibility</p:attrName>
                                        </p:attrNameLst>
                                      </p:cBhvr>
                                      <p:to>
                                        <p:strVal val="visible"/>
                                      </p:to>
                                    </p:set>
                                    <p:animEffect transition="in" filter="wipe(up)">
                                      <p:cBhvr>
                                        <p:cTn id="177" dur="500"/>
                                        <p:tgtEl>
                                          <p:spTgt spid="93239"/>
                                        </p:tgtEl>
                                      </p:cBhvr>
                                    </p:animEffect>
                                  </p:childTnLst>
                                </p:cTn>
                              </p:par>
                            </p:childTnLst>
                          </p:cTn>
                        </p:par>
                        <p:par>
                          <p:cTn id="178" fill="hold">
                            <p:stCondLst>
                              <p:cond delay="500"/>
                            </p:stCondLst>
                            <p:childTnLst>
                              <p:par>
                                <p:cTn id="179" presetID="22" presetClass="entr" presetSubtype="1" fill="hold" grpId="0" nodeType="afterEffect">
                                  <p:stCondLst>
                                    <p:cond delay="0"/>
                                  </p:stCondLst>
                                  <p:childTnLst>
                                    <p:set>
                                      <p:cBhvr>
                                        <p:cTn id="180" dur="1" fill="hold">
                                          <p:stCondLst>
                                            <p:cond delay="0"/>
                                          </p:stCondLst>
                                        </p:cTn>
                                        <p:tgtEl>
                                          <p:spTgt spid="93237"/>
                                        </p:tgtEl>
                                        <p:attrNameLst>
                                          <p:attrName>style.visibility</p:attrName>
                                        </p:attrNameLst>
                                      </p:cBhvr>
                                      <p:to>
                                        <p:strVal val="visible"/>
                                      </p:to>
                                    </p:set>
                                    <p:animEffect transition="in" filter="wipe(up)">
                                      <p:cBhvr>
                                        <p:cTn id="181" dur="500"/>
                                        <p:tgtEl>
                                          <p:spTgt spid="93237"/>
                                        </p:tgtEl>
                                      </p:cBhvr>
                                    </p:animEffect>
                                  </p:childTnLst>
                                </p:cTn>
                              </p:par>
                            </p:childTnLst>
                          </p:cTn>
                        </p:par>
                        <p:par>
                          <p:cTn id="182" fill="hold">
                            <p:stCondLst>
                              <p:cond delay="1000"/>
                            </p:stCondLst>
                            <p:childTnLst>
                              <p:par>
                                <p:cTn id="183" presetID="22" presetClass="entr" presetSubtype="1" fill="hold" grpId="0" nodeType="afterEffect">
                                  <p:stCondLst>
                                    <p:cond delay="0"/>
                                  </p:stCondLst>
                                  <p:childTnLst>
                                    <p:set>
                                      <p:cBhvr>
                                        <p:cTn id="184" dur="1" fill="hold">
                                          <p:stCondLst>
                                            <p:cond delay="0"/>
                                          </p:stCondLst>
                                        </p:cTn>
                                        <p:tgtEl>
                                          <p:spTgt spid="93238"/>
                                        </p:tgtEl>
                                        <p:attrNameLst>
                                          <p:attrName>style.visibility</p:attrName>
                                        </p:attrNameLst>
                                      </p:cBhvr>
                                      <p:to>
                                        <p:strVal val="visible"/>
                                      </p:to>
                                    </p:set>
                                    <p:animEffect transition="in" filter="wipe(up)">
                                      <p:cBhvr>
                                        <p:cTn id="185" dur="500"/>
                                        <p:tgtEl>
                                          <p:spTgt spid="9323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93244"/>
                                        </p:tgtEl>
                                        <p:attrNameLst>
                                          <p:attrName>style.visibility</p:attrName>
                                        </p:attrNameLst>
                                      </p:cBhvr>
                                      <p:to>
                                        <p:strVal val="visible"/>
                                      </p:to>
                                    </p:set>
                                    <p:animEffect transition="in" filter="wipe(up)">
                                      <p:cBhvr>
                                        <p:cTn id="190" dur="500"/>
                                        <p:tgtEl>
                                          <p:spTgt spid="93244"/>
                                        </p:tgtEl>
                                      </p:cBhvr>
                                    </p:animEffect>
                                  </p:childTnLst>
                                </p:cTn>
                              </p:par>
                            </p:childTnLst>
                          </p:cTn>
                        </p:par>
                        <p:par>
                          <p:cTn id="191" fill="hold">
                            <p:stCondLst>
                              <p:cond delay="500"/>
                            </p:stCondLst>
                            <p:childTnLst>
                              <p:par>
                                <p:cTn id="192" presetID="22" presetClass="entr" presetSubtype="1" fill="hold" grpId="0" nodeType="afterEffect">
                                  <p:stCondLst>
                                    <p:cond delay="0"/>
                                  </p:stCondLst>
                                  <p:childTnLst>
                                    <p:set>
                                      <p:cBhvr>
                                        <p:cTn id="193" dur="1" fill="hold">
                                          <p:stCondLst>
                                            <p:cond delay="0"/>
                                          </p:stCondLst>
                                        </p:cTn>
                                        <p:tgtEl>
                                          <p:spTgt spid="93240"/>
                                        </p:tgtEl>
                                        <p:attrNameLst>
                                          <p:attrName>style.visibility</p:attrName>
                                        </p:attrNameLst>
                                      </p:cBhvr>
                                      <p:to>
                                        <p:strVal val="visible"/>
                                      </p:to>
                                    </p:set>
                                    <p:animEffect transition="in" filter="wipe(up)">
                                      <p:cBhvr>
                                        <p:cTn id="194" dur="500"/>
                                        <p:tgtEl>
                                          <p:spTgt spid="93240"/>
                                        </p:tgtEl>
                                      </p:cBhvr>
                                    </p:animEffect>
                                  </p:childTnLst>
                                </p:cTn>
                              </p:par>
                            </p:childTnLst>
                          </p:cTn>
                        </p:par>
                        <p:par>
                          <p:cTn id="195" fill="hold">
                            <p:stCondLst>
                              <p:cond delay="1000"/>
                            </p:stCondLst>
                            <p:childTnLst>
                              <p:par>
                                <p:cTn id="196" presetID="22" presetClass="entr" presetSubtype="1" fill="hold" grpId="0" nodeType="afterEffect">
                                  <p:stCondLst>
                                    <p:cond delay="0"/>
                                  </p:stCondLst>
                                  <p:childTnLst>
                                    <p:set>
                                      <p:cBhvr>
                                        <p:cTn id="197" dur="1" fill="hold">
                                          <p:stCondLst>
                                            <p:cond delay="0"/>
                                          </p:stCondLst>
                                        </p:cTn>
                                        <p:tgtEl>
                                          <p:spTgt spid="93241"/>
                                        </p:tgtEl>
                                        <p:attrNameLst>
                                          <p:attrName>style.visibility</p:attrName>
                                        </p:attrNameLst>
                                      </p:cBhvr>
                                      <p:to>
                                        <p:strVal val="visible"/>
                                      </p:to>
                                    </p:set>
                                    <p:animEffect transition="in" filter="wipe(up)">
                                      <p:cBhvr>
                                        <p:cTn id="198" dur="500"/>
                                        <p:tgtEl>
                                          <p:spTgt spid="93241"/>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grpId="0" nodeType="clickEffect">
                                  <p:stCondLst>
                                    <p:cond delay="0"/>
                                  </p:stCondLst>
                                  <p:childTnLst>
                                    <p:set>
                                      <p:cBhvr>
                                        <p:cTn id="202" dur="1" fill="hold">
                                          <p:stCondLst>
                                            <p:cond delay="0"/>
                                          </p:stCondLst>
                                        </p:cTn>
                                        <p:tgtEl>
                                          <p:spTgt spid="93245"/>
                                        </p:tgtEl>
                                        <p:attrNameLst>
                                          <p:attrName>style.visibility</p:attrName>
                                        </p:attrNameLst>
                                      </p:cBhvr>
                                      <p:to>
                                        <p:strVal val="visible"/>
                                      </p:to>
                                    </p:set>
                                    <p:animEffect transition="in" filter="wipe(up)">
                                      <p:cBhvr>
                                        <p:cTn id="203" dur="500"/>
                                        <p:tgtEl>
                                          <p:spTgt spid="93245"/>
                                        </p:tgtEl>
                                      </p:cBhvr>
                                    </p:animEffect>
                                  </p:childTnLst>
                                </p:cTn>
                              </p:par>
                            </p:childTnLst>
                          </p:cTn>
                        </p:par>
                        <p:par>
                          <p:cTn id="204" fill="hold">
                            <p:stCondLst>
                              <p:cond delay="500"/>
                            </p:stCondLst>
                            <p:childTnLst>
                              <p:par>
                                <p:cTn id="205" presetID="22" presetClass="entr" presetSubtype="1" fill="hold" grpId="0" nodeType="afterEffect">
                                  <p:stCondLst>
                                    <p:cond delay="0"/>
                                  </p:stCondLst>
                                  <p:childTnLst>
                                    <p:set>
                                      <p:cBhvr>
                                        <p:cTn id="206" dur="1" fill="hold">
                                          <p:stCondLst>
                                            <p:cond delay="0"/>
                                          </p:stCondLst>
                                        </p:cTn>
                                        <p:tgtEl>
                                          <p:spTgt spid="93242"/>
                                        </p:tgtEl>
                                        <p:attrNameLst>
                                          <p:attrName>style.visibility</p:attrName>
                                        </p:attrNameLst>
                                      </p:cBhvr>
                                      <p:to>
                                        <p:strVal val="visible"/>
                                      </p:to>
                                    </p:set>
                                    <p:animEffect transition="in" filter="wipe(up)">
                                      <p:cBhvr>
                                        <p:cTn id="207" dur="500"/>
                                        <p:tgtEl>
                                          <p:spTgt spid="93242"/>
                                        </p:tgtEl>
                                      </p:cBhvr>
                                    </p:animEffect>
                                  </p:childTnLst>
                                </p:cTn>
                              </p:par>
                            </p:childTnLst>
                          </p:cTn>
                        </p:par>
                        <p:par>
                          <p:cTn id="208" fill="hold">
                            <p:stCondLst>
                              <p:cond delay="1000"/>
                            </p:stCondLst>
                            <p:childTnLst>
                              <p:par>
                                <p:cTn id="209" presetID="22" presetClass="entr" presetSubtype="1" fill="hold" grpId="0" nodeType="afterEffect">
                                  <p:stCondLst>
                                    <p:cond delay="0"/>
                                  </p:stCondLst>
                                  <p:childTnLst>
                                    <p:set>
                                      <p:cBhvr>
                                        <p:cTn id="210" dur="1" fill="hold">
                                          <p:stCondLst>
                                            <p:cond delay="0"/>
                                          </p:stCondLst>
                                        </p:cTn>
                                        <p:tgtEl>
                                          <p:spTgt spid="93243"/>
                                        </p:tgtEl>
                                        <p:attrNameLst>
                                          <p:attrName>style.visibility</p:attrName>
                                        </p:attrNameLst>
                                      </p:cBhvr>
                                      <p:to>
                                        <p:strVal val="visible"/>
                                      </p:to>
                                    </p:set>
                                    <p:animEffect transition="in" filter="wipe(up)">
                                      <p:cBhvr>
                                        <p:cTn id="211" dur="500"/>
                                        <p:tgtEl>
                                          <p:spTgt spid="93243"/>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grpId="0" nodeType="clickEffect">
                                  <p:stCondLst>
                                    <p:cond delay="0"/>
                                  </p:stCondLst>
                                  <p:childTnLst>
                                    <p:set>
                                      <p:cBhvr>
                                        <p:cTn id="215" dur="1" fill="hold">
                                          <p:stCondLst>
                                            <p:cond delay="0"/>
                                          </p:stCondLst>
                                        </p:cTn>
                                        <p:tgtEl>
                                          <p:spTgt spid="93248"/>
                                        </p:tgtEl>
                                        <p:attrNameLst>
                                          <p:attrName>style.visibility</p:attrName>
                                        </p:attrNameLst>
                                      </p:cBhvr>
                                      <p:to>
                                        <p:strVal val="visible"/>
                                      </p:to>
                                    </p:set>
                                    <p:animEffect transition="in" filter="wipe(up)">
                                      <p:cBhvr>
                                        <p:cTn id="216" dur="500"/>
                                        <p:tgtEl>
                                          <p:spTgt spid="93248"/>
                                        </p:tgtEl>
                                      </p:cBhvr>
                                    </p:animEffect>
                                  </p:childTnLst>
                                </p:cTn>
                              </p:par>
                            </p:childTnLst>
                          </p:cTn>
                        </p:par>
                        <p:par>
                          <p:cTn id="217" fill="hold">
                            <p:stCondLst>
                              <p:cond delay="500"/>
                            </p:stCondLst>
                            <p:childTnLst>
                              <p:par>
                                <p:cTn id="218" presetID="22" presetClass="entr" presetSubtype="1" fill="hold" grpId="0" nodeType="afterEffect">
                                  <p:stCondLst>
                                    <p:cond delay="0"/>
                                  </p:stCondLst>
                                  <p:childTnLst>
                                    <p:set>
                                      <p:cBhvr>
                                        <p:cTn id="219" dur="1" fill="hold">
                                          <p:stCondLst>
                                            <p:cond delay="0"/>
                                          </p:stCondLst>
                                        </p:cTn>
                                        <p:tgtEl>
                                          <p:spTgt spid="93246"/>
                                        </p:tgtEl>
                                        <p:attrNameLst>
                                          <p:attrName>style.visibility</p:attrName>
                                        </p:attrNameLst>
                                      </p:cBhvr>
                                      <p:to>
                                        <p:strVal val="visible"/>
                                      </p:to>
                                    </p:set>
                                    <p:animEffect transition="in" filter="wipe(up)">
                                      <p:cBhvr>
                                        <p:cTn id="220" dur="500"/>
                                        <p:tgtEl>
                                          <p:spTgt spid="93246"/>
                                        </p:tgtEl>
                                      </p:cBhvr>
                                    </p:animEffect>
                                  </p:childTnLst>
                                </p:cTn>
                              </p:par>
                            </p:childTnLst>
                          </p:cTn>
                        </p:par>
                        <p:par>
                          <p:cTn id="221" fill="hold">
                            <p:stCondLst>
                              <p:cond delay="1000"/>
                            </p:stCondLst>
                            <p:childTnLst>
                              <p:par>
                                <p:cTn id="222" presetID="22" presetClass="entr" presetSubtype="1" fill="hold" grpId="0" nodeType="afterEffect">
                                  <p:stCondLst>
                                    <p:cond delay="0"/>
                                  </p:stCondLst>
                                  <p:childTnLst>
                                    <p:set>
                                      <p:cBhvr>
                                        <p:cTn id="223" dur="1" fill="hold">
                                          <p:stCondLst>
                                            <p:cond delay="0"/>
                                          </p:stCondLst>
                                        </p:cTn>
                                        <p:tgtEl>
                                          <p:spTgt spid="93247"/>
                                        </p:tgtEl>
                                        <p:attrNameLst>
                                          <p:attrName>style.visibility</p:attrName>
                                        </p:attrNameLst>
                                      </p:cBhvr>
                                      <p:to>
                                        <p:strVal val="visible"/>
                                      </p:to>
                                    </p:set>
                                    <p:animEffect transition="in" filter="wipe(up)">
                                      <p:cBhvr>
                                        <p:cTn id="224" dur="500"/>
                                        <p:tgtEl>
                                          <p:spTgt spid="93247"/>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grpId="0" nodeType="clickEffect">
                                  <p:stCondLst>
                                    <p:cond delay="0"/>
                                  </p:stCondLst>
                                  <p:childTnLst>
                                    <p:set>
                                      <p:cBhvr>
                                        <p:cTn id="228" dur="1" fill="hold">
                                          <p:stCondLst>
                                            <p:cond delay="0"/>
                                          </p:stCondLst>
                                        </p:cTn>
                                        <p:tgtEl>
                                          <p:spTgt spid="93251"/>
                                        </p:tgtEl>
                                        <p:attrNameLst>
                                          <p:attrName>style.visibility</p:attrName>
                                        </p:attrNameLst>
                                      </p:cBhvr>
                                      <p:to>
                                        <p:strVal val="visible"/>
                                      </p:to>
                                    </p:set>
                                    <p:animEffect transition="in" filter="wipe(up)">
                                      <p:cBhvr>
                                        <p:cTn id="229" dur="500"/>
                                        <p:tgtEl>
                                          <p:spTgt spid="9325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93249"/>
                                        </p:tgtEl>
                                        <p:attrNameLst>
                                          <p:attrName>style.visibility</p:attrName>
                                        </p:attrNameLst>
                                      </p:cBhvr>
                                      <p:to>
                                        <p:strVal val="visible"/>
                                      </p:to>
                                    </p:set>
                                    <p:animEffect transition="in" filter="wipe(up)">
                                      <p:cBhvr>
                                        <p:cTn id="233" dur="500"/>
                                        <p:tgtEl>
                                          <p:spTgt spid="93249"/>
                                        </p:tgtEl>
                                      </p:cBhvr>
                                    </p:animEffect>
                                  </p:childTnLst>
                                </p:cTn>
                              </p:par>
                            </p:childTnLst>
                          </p:cTn>
                        </p:par>
                        <p:par>
                          <p:cTn id="234" fill="hold">
                            <p:stCondLst>
                              <p:cond delay="1000"/>
                            </p:stCondLst>
                            <p:childTnLst>
                              <p:par>
                                <p:cTn id="235" presetID="22" presetClass="entr" presetSubtype="1" fill="hold" grpId="0" nodeType="afterEffect">
                                  <p:stCondLst>
                                    <p:cond delay="0"/>
                                  </p:stCondLst>
                                  <p:childTnLst>
                                    <p:set>
                                      <p:cBhvr>
                                        <p:cTn id="236" dur="1" fill="hold">
                                          <p:stCondLst>
                                            <p:cond delay="0"/>
                                          </p:stCondLst>
                                        </p:cTn>
                                        <p:tgtEl>
                                          <p:spTgt spid="93250"/>
                                        </p:tgtEl>
                                        <p:attrNameLst>
                                          <p:attrName>style.visibility</p:attrName>
                                        </p:attrNameLst>
                                      </p:cBhvr>
                                      <p:to>
                                        <p:strVal val="visible"/>
                                      </p:to>
                                    </p:set>
                                    <p:animEffect transition="in" filter="wipe(up)">
                                      <p:cBhvr>
                                        <p:cTn id="237" dur="500"/>
                                        <p:tgtEl>
                                          <p:spTgt spid="93250"/>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1" fill="hold" grpId="0" nodeType="clickEffect">
                                  <p:stCondLst>
                                    <p:cond delay="0"/>
                                  </p:stCondLst>
                                  <p:childTnLst>
                                    <p:set>
                                      <p:cBhvr>
                                        <p:cTn id="241" dur="1" fill="hold">
                                          <p:stCondLst>
                                            <p:cond delay="0"/>
                                          </p:stCondLst>
                                        </p:cTn>
                                        <p:tgtEl>
                                          <p:spTgt spid="93256"/>
                                        </p:tgtEl>
                                        <p:attrNameLst>
                                          <p:attrName>style.visibility</p:attrName>
                                        </p:attrNameLst>
                                      </p:cBhvr>
                                      <p:to>
                                        <p:strVal val="visible"/>
                                      </p:to>
                                    </p:set>
                                    <p:animEffect transition="in" filter="wipe(up)">
                                      <p:cBhvr>
                                        <p:cTn id="242" dur="500"/>
                                        <p:tgtEl>
                                          <p:spTgt spid="93256"/>
                                        </p:tgtEl>
                                      </p:cBhvr>
                                    </p:animEffect>
                                  </p:childTnLst>
                                </p:cTn>
                              </p:par>
                            </p:childTnLst>
                          </p:cTn>
                        </p:par>
                        <p:par>
                          <p:cTn id="243" fill="hold">
                            <p:stCondLst>
                              <p:cond delay="500"/>
                            </p:stCondLst>
                            <p:childTnLst>
                              <p:par>
                                <p:cTn id="244" presetID="22" presetClass="entr" presetSubtype="1" fill="hold" grpId="0" nodeType="afterEffect">
                                  <p:stCondLst>
                                    <p:cond delay="0"/>
                                  </p:stCondLst>
                                  <p:childTnLst>
                                    <p:set>
                                      <p:cBhvr>
                                        <p:cTn id="245" dur="1" fill="hold">
                                          <p:stCondLst>
                                            <p:cond delay="0"/>
                                          </p:stCondLst>
                                        </p:cTn>
                                        <p:tgtEl>
                                          <p:spTgt spid="93257"/>
                                        </p:tgtEl>
                                        <p:attrNameLst>
                                          <p:attrName>style.visibility</p:attrName>
                                        </p:attrNameLst>
                                      </p:cBhvr>
                                      <p:to>
                                        <p:strVal val="visible"/>
                                      </p:to>
                                    </p:set>
                                    <p:animEffect transition="in" filter="wipe(up)">
                                      <p:cBhvr>
                                        <p:cTn id="246" dur="500"/>
                                        <p:tgtEl>
                                          <p:spTgt spid="9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6" grpId="0" animBg="1"/>
      <p:bldP spid="93197" grpId="0" autoUpdateAnimBg="0"/>
      <p:bldP spid="93198" grpId="0" animBg="1"/>
      <p:bldP spid="93199" grpId="0" autoUpdateAnimBg="0"/>
      <p:bldP spid="93200" grpId="0" animBg="1"/>
      <p:bldP spid="93201" grpId="0" autoUpdateAnimBg="0"/>
      <p:bldP spid="93202" grpId="0" animBg="1"/>
      <p:bldP spid="93203" grpId="0" autoUpdateAnimBg="0"/>
      <p:bldP spid="93204" grpId="0" animBg="1"/>
      <p:bldP spid="93205" grpId="0" animBg="1"/>
      <p:bldP spid="93206" grpId="0" animBg="1"/>
      <p:bldP spid="93207" grpId="0" autoUpdateAnimBg="0"/>
      <p:bldP spid="93208" grpId="0" animBg="1" autoUpdateAnimBg="0"/>
      <p:bldP spid="93209" grpId="0" animBg="1"/>
      <p:bldP spid="93210" grpId="0" autoUpdateAnimBg="0"/>
      <p:bldP spid="93211" grpId="0" autoUpdateAnimBg="0"/>
      <p:bldP spid="93212" grpId="0" animBg="1"/>
      <p:bldP spid="93215" grpId="0" animBg="1"/>
      <p:bldP spid="93216" grpId="0" animBg="1"/>
      <p:bldP spid="93217" grpId="0" autoUpdateAnimBg="0"/>
      <p:bldP spid="93218" grpId="0" animBg="1"/>
      <p:bldP spid="93229" grpId="0" animBg="1"/>
      <p:bldP spid="93230" grpId="0" autoUpdateAnimBg="0"/>
      <p:bldP spid="93231" grpId="0" animBg="1"/>
      <p:bldP spid="93232" grpId="0" autoUpdateAnimBg="0"/>
      <p:bldP spid="93233" grpId="0" animBg="1"/>
      <p:bldP spid="93234" grpId="0" autoUpdateAnimBg="0"/>
      <p:bldP spid="93235" grpId="0" animBg="1"/>
      <p:bldP spid="93236" grpId="0" autoUpdateAnimBg="0"/>
      <p:bldP spid="93237" grpId="0" animBg="1"/>
      <p:bldP spid="93238" grpId="0" autoUpdateAnimBg="0"/>
      <p:bldP spid="93239" grpId="0" animBg="1"/>
      <p:bldP spid="93240" grpId="0" animBg="1"/>
      <p:bldP spid="93241" grpId="0" autoUpdateAnimBg="0"/>
      <p:bldP spid="93242" grpId="0" animBg="1"/>
      <p:bldP spid="93243" grpId="0" autoUpdateAnimBg="0"/>
      <p:bldP spid="93244" grpId="0" animBg="1"/>
      <p:bldP spid="93245" grpId="0" animBg="1"/>
      <p:bldP spid="93246" grpId="0" animBg="1"/>
      <p:bldP spid="93247" grpId="0" autoUpdateAnimBg="0"/>
      <p:bldP spid="93248" grpId="0" animBg="1"/>
      <p:bldP spid="93249" grpId="0" animBg="1"/>
      <p:bldP spid="93250" grpId="0" autoUpdateAnimBg="0"/>
      <p:bldP spid="93251" grpId="0" animBg="1"/>
      <p:bldP spid="93252" grpId="0" autoUpdateAnimBg="0"/>
      <p:bldP spid="93253" grpId="0" autoUpdateAnimBg="0"/>
      <p:bldP spid="93254" grpId="0" animBg="1"/>
      <p:bldP spid="93255" grpId="0" autoUpdateAnimBg="0"/>
      <p:bldP spid="93256" grpId="0" animBg="1"/>
      <p:bldP spid="93257" grpId="0" autoUpdateAnimBg="0"/>
      <p:bldP spid="93213" grpId="0" animBg="1"/>
      <p:bldP spid="932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3400" y="1308100"/>
            <a:ext cx="3773488" cy="701675"/>
          </a:xfrm>
          <a:prstGeom prst="rect">
            <a:avLst/>
          </a:prstGeom>
          <a:noFill/>
          <a:ln w="9525">
            <a:noFill/>
            <a:miter lim="800000"/>
            <a:headEnd/>
            <a:tailEnd/>
          </a:ln>
          <a:effectLst/>
        </p:spPr>
        <p:txBody>
          <a:bodyPr wrap="none">
            <a:spAutoFit/>
          </a:bodyPr>
          <a:lstStyle/>
          <a:p>
            <a:r>
              <a:rPr lang="zh-CN" altLang="en-US" sz="4000" b="1">
                <a:solidFill>
                  <a:srgbClr val="CC0000"/>
                </a:solidFill>
                <a:ea typeface="楷体_GB2312" pitchFamily="49" charset="-122"/>
              </a:rPr>
              <a:t>一、排序的定义</a:t>
            </a:r>
          </a:p>
        </p:txBody>
      </p:sp>
      <p:sp>
        <p:nvSpPr>
          <p:cNvPr id="72707" name="Text Box 3"/>
          <p:cNvSpPr txBox="1">
            <a:spLocks noChangeArrowheads="1"/>
          </p:cNvSpPr>
          <p:nvPr/>
        </p:nvSpPr>
        <p:spPr bwMode="auto">
          <a:xfrm>
            <a:off x="228600" y="2057400"/>
            <a:ext cx="8610600" cy="1739900"/>
          </a:xfrm>
          <a:prstGeom prst="rect">
            <a:avLst/>
          </a:prstGeom>
          <a:noFill/>
          <a:ln w="9525">
            <a:noFill/>
            <a:miter lim="800000"/>
            <a:headEnd/>
            <a:tailEnd/>
          </a:ln>
          <a:effectLst/>
        </p:spPr>
        <p:txBody>
          <a:bodyPr>
            <a:spAutoFit/>
          </a:bodyPr>
          <a:lstStyle/>
          <a:p>
            <a:r>
              <a:rPr lang="zh-CN" altLang="en-US" sz="3600" b="1">
                <a:ea typeface="楷体_GB2312" pitchFamily="49" charset="-122"/>
              </a:rPr>
              <a:t>　  排序是计算机内经常进行的一种操作，其目的是将一组</a:t>
            </a:r>
            <a:r>
              <a:rPr lang="zh-CN" altLang="en-US" sz="3600" b="1">
                <a:solidFill>
                  <a:srgbClr val="800080"/>
                </a:solidFill>
                <a:ea typeface="楷体_GB2312" pitchFamily="49" charset="-122"/>
              </a:rPr>
              <a:t>“无序”的记录序列调整为“有序”</a:t>
            </a:r>
            <a:r>
              <a:rPr lang="zh-CN" altLang="en-US" sz="3600" b="1">
                <a:ea typeface="楷体_GB2312" pitchFamily="49" charset="-122"/>
              </a:rPr>
              <a:t>的记录序列。</a:t>
            </a:r>
            <a:endParaRPr lang="zh-CN" altLang="en-US" sz="4000" b="1">
              <a:ea typeface="楷体_GB2312" pitchFamily="49" charset="-122"/>
            </a:endParaRPr>
          </a:p>
        </p:txBody>
      </p:sp>
      <p:sp>
        <p:nvSpPr>
          <p:cNvPr id="72708" name="Text Box 4"/>
          <p:cNvSpPr txBox="1">
            <a:spLocks noChangeArrowheads="1"/>
          </p:cNvSpPr>
          <p:nvPr/>
        </p:nvSpPr>
        <p:spPr bwMode="auto">
          <a:xfrm>
            <a:off x="685800" y="3724275"/>
            <a:ext cx="4024313" cy="701675"/>
          </a:xfrm>
          <a:prstGeom prst="rect">
            <a:avLst/>
          </a:prstGeom>
          <a:noFill/>
          <a:ln w="9525">
            <a:noFill/>
            <a:miter lim="800000"/>
            <a:headEnd/>
            <a:tailEnd/>
          </a:ln>
          <a:effectLst/>
        </p:spPr>
        <p:txBody>
          <a:bodyPr wrap="none">
            <a:spAutoFit/>
          </a:bodyPr>
          <a:lstStyle/>
          <a:p>
            <a:r>
              <a:rPr lang="zh-CN" altLang="en-US" sz="4000" b="1">
                <a:solidFill>
                  <a:srgbClr val="FF6600"/>
                </a:solidFill>
                <a:ea typeface="隶书" pitchFamily="49" charset="-122"/>
              </a:rPr>
              <a:t>例如：</a:t>
            </a:r>
            <a:r>
              <a:rPr lang="zh-CN" altLang="en-US" sz="3600" b="1">
                <a:ea typeface="楷体_GB2312" pitchFamily="49" charset="-122"/>
              </a:rPr>
              <a:t>将如下序列</a:t>
            </a:r>
            <a:endParaRPr lang="zh-CN" altLang="en-US" sz="4000" b="1">
              <a:ea typeface="楷体_GB2312" pitchFamily="49" charset="-122"/>
            </a:endParaRPr>
          </a:p>
        </p:txBody>
      </p:sp>
      <p:sp>
        <p:nvSpPr>
          <p:cNvPr id="72709" name="Text Box 5"/>
          <p:cNvSpPr txBox="1">
            <a:spLocks noChangeArrowheads="1"/>
          </p:cNvSpPr>
          <p:nvPr/>
        </p:nvSpPr>
        <p:spPr bwMode="auto">
          <a:xfrm>
            <a:off x="984250" y="4419600"/>
            <a:ext cx="7550150" cy="701675"/>
          </a:xfrm>
          <a:prstGeom prst="rect">
            <a:avLst/>
          </a:prstGeom>
          <a:noFill/>
          <a:ln w="9525">
            <a:noFill/>
            <a:miter lim="800000"/>
            <a:headEnd/>
            <a:tailEnd/>
          </a:ln>
          <a:effectLst/>
        </p:spPr>
        <p:txBody>
          <a:bodyPr wrap="none">
            <a:spAutoFit/>
          </a:bodyPr>
          <a:lstStyle/>
          <a:p>
            <a:r>
              <a:rPr lang="en-US" altLang="zh-CN" sz="4000" b="1">
                <a:solidFill>
                  <a:srgbClr val="663300"/>
                </a:solidFill>
                <a:ea typeface="楷体_GB2312" pitchFamily="49" charset="-122"/>
              </a:rPr>
              <a:t>52, 49, 80, 36, 14, 58, 61, 23, 97, 75</a:t>
            </a:r>
            <a:endParaRPr lang="en-US" altLang="zh-CN" sz="4000">
              <a:ea typeface="楷体_GB2312" pitchFamily="49" charset="-122"/>
            </a:endParaRPr>
          </a:p>
        </p:txBody>
      </p:sp>
      <p:sp>
        <p:nvSpPr>
          <p:cNvPr id="72710" name="Text Box 6"/>
          <p:cNvSpPr txBox="1">
            <a:spLocks noChangeArrowheads="1"/>
          </p:cNvSpPr>
          <p:nvPr/>
        </p:nvSpPr>
        <p:spPr bwMode="auto">
          <a:xfrm>
            <a:off x="288925" y="5029200"/>
            <a:ext cx="1565275" cy="641350"/>
          </a:xfrm>
          <a:prstGeom prst="rect">
            <a:avLst/>
          </a:prstGeom>
          <a:noFill/>
          <a:ln w="9525">
            <a:noFill/>
            <a:miter lim="800000"/>
            <a:headEnd/>
            <a:tailEnd/>
          </a:ln>
          <a:effectLst/>
        </p:spPr>
        <p:txBody>
          <a:bodyPr wrap="none">
            <a:spAutoFit/>
          </a:bodyPr>
          <a:lstStyle/>
          <a:p>
            <a:r>
              <a:rPr lang="zh-CN" altLang="en-US" sz="3600" b="1">
                <a:solidFill>
                  <a:srgbClr val="9933FF"/>
                </a:solidFill>
                <a:ea typeface="楷体_GB2312" pitchFamily="49" charset="-122"/>
              </a:rPr>
              <a:t>调整为</a:t>
            </a:r>
            <a:endParaRPr lang="zh-CN" altLang="en-US" sz="4000" b="1">
              <a:ea typeface="楷体_GB2312" pitchFamily="49" charset="-122"/>
            </a:endParaRPr>
          </a:p>
        </p:txBody>
      </p:sp>
      <p:sp>
        <p:nvSpPr>
          <p:cNvPr id="72711" name="Text Box 7"/>
          <p:cNvSpPr txBox="1">
            <a:spLocks noChangeArrowheads="1"/>
          </p:cNvSpPr>
          <p:nvPr/>
        </p:nvSpPr>
        <p:spPr bwMode="auto">
          <a:xfrm>
            <a:off x="974725" y="5562600"/>
            <a:ext cx="7550150" cy="701675"/>
          </a:xfrm>
          <a:prstGeom prst="rect">
            <a:avLst/>
          </a:prstGeom>
          <a:noFill/>
          <a:ln w="9525">
            <a:noFill/>
            <a:miter lim="800000"/>
            <a:headEnd/>
            <a:tailEnd/>
          </a:ln>
          <a:effectLst/>
        </p:spPr>
        <p:txBody>
          <a:bodyPr wrap="none">
            <a:spAutoFit/>
          </a:bodyPr>
          <a:lstStyle/>
          <a:p>
            <a:r>
              <a:rPr lang="en-US" altLang="zh-CN" sz="4000" b="1">
                <a:solidFill>
                  <a:srgbClr val="663300"/>
                </a:solidFill>
                <a:ea typeface="楷体_GB2312" pitchFamily="49" charset="-122"/>
              </a:rPr>
              <a:t>14, 23, 36, 49, 52, 58, 61 ,75, 80, 97</a:t>
            </a:r>
            <a:endParaRPr lang="en-US" altLang="zh-CN" sz="4000">
              <a:ea typeface="楷体_GB2312" pitchFamily="49" charset="-122"/>
            </a:endParaRPr>
          </a:p>
        </p:txBody>
      </p:sp>
      <p:sp>
        <p:nvSpPr>
          <p:cNvPr id="72713" name="Rectangle 9"/>
          <p:cNvSpPr>
            <a:spLocks noGrp="1" noChangeArrowheads="1"/>
          </p:cNvSpPr>
          <p:nvPr>
            <p:ph type="title" idx="4294967295"/>
          </p:nvPr>
        </p:nvSpPr>
        <p:spPr>
          <a:xfrm>
            <a:off x="457200" y="533400"/>
            <a:ext cx="7772400" cy="685800"/>
          </a:xfrm>
        </p:spPr>
        <p:txBody>
          <a:bodyPr/>
          <a:lstStyle/>
          <a:p>
            <a:r>
              <a:rPr lang="en-US" altLang="zh-CN" b="1">
                <a:solidFill>
                  <a:srgbClr val="0C00A4"/>
                </a:solidFill>
                <a:latin typeface="楷体_GB2312" pitchFamily="49" charset="-122"/>
              </a:rPr>
              <a:t>9.1 </a:t>
            </a:r>
            <a:r>
              <a:rPr lang="zh-CN" altLang="en-US" b="1">
                <a:solidFill>
                  <a:srgbClr val="0C00A4"/>
                </a:solidFill>
                <a:latin typeface="楷体_GB2312" pitchFamily="49" charset="-122"/>
              </a:rPr>
              <a:t>排序的基本概念</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2707"/>
                                        </p:tgtEl>
                                        <p:attrNameLst>
                                          <p:attrName>style.visibility</p:attrName>
                                        </p:attrNameLst>
                                      </p:cBhvr>
                                      <p:to>
                                        <p:strVal val="visible"/>
                                      </p:to>
                                    </p:set>
                                    <p:animEffect transition="in" filter="checkerboard(across)">
                                      <p:cBhvr>
                                        <p:cTn id="13" dur="500"/>
                                        <p:tgtEl>
                                          <p:spTgt spid="7270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2708"/>
                                        </p:tgtEl>
                                        <p:attrNameLst>
                                          <p:attrName>style.visibility</p:attrName>
                                        </p:attrNameLst>
                                      </p:cBhvr>
                                      <p:to>
                                        <p:strVal val="visible"/>
                                      </p:to>
                                    </p:set>
                                    <p:animEffect transition="in" filter="strips(downRight)">
                                      <p:cBhvr>
                                        <p:cTn id="18" dur="500"/>
                                        <p:tgtEl>
                                          <p:spTgt spid="7270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2709"/>
                                        </p:tgtEl>
                                        <p:attrNameLst>
                                          <p:attrName>style.visibility</p:attrName>
                                        </p:attrNameLst>
                                      </p:cBhvr>
                                      <p:to>
                                        <p:strVal val="visible"/>
                                      </p:to>
                                    </p:set>
                                    <p:animEffect transition="in" filter="wipe(left)">
                                      <p:cBhvr>
                                        <p:cTn id="23" dur="500"/>
                                        <p:tgtEl>
                                          <p:spTgt spid="72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2710"/>
                                        </p:tgtEl>
                                        <p:attrNameLst>
                                          <p:attrName>style.visibility</p:attrName>
                                        </p:attrNameLst>
                                      </p:cBhvr>
                                      <p:to>
                                        <p:strVal val="visible"/>
                                      </p:to>
                                    </p:set>
                                    <p:animEffect transition="in" filter="wipe(left)">
                                      <p:cBhvr>
                                        <p:cTn id="28" dur="500"/>
                                        <p:tgtEl>
                                          <p:spTgt spid="72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2711"/>
                                        </p:tgtEl>
                                        <p:attrNameLst>
                                          <p:attrName>style.visibility</p:attrName>
                                        </p:attrNameLst>
                                      </p:cBhvr>
                                      <p:to>
                                        <p:strVal val="visible"/>
                                      </p:to>
                                    </p:set>
                                    <p:animEffect transition="in" filter="wipe(left)">
                                      <p:cBhvr>
                                        <p:cTn id="33" dur="500"/>
                                        <p:tgtEl>
                                          <p:spTgt spid="7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autoUpdateAnimBg="0"/>
      <p:bldP spid="72708" grpId="0" autoUpdateAnimBg="0"/>
      <p:bldP spid="72709" grpId="0" autoUpdateAnimBg="0"/>
      <p:bldP spid="72710" grpId="0" autoUpdateAnimBg="0"/>
      <p:bldP spid="7271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228600" y="1219200"/>
            <a:ext cx="8686800" cy="1190625"/>
          </a:xfrm>
          <a:prstGeom prst="rect">
            <a:avLst/>
          </a:prstGeom>
          <a:noFill/>
          <a:ln w="9525">
            <a:noFill/>
            <a:miter lim="800000"/>
            <a:headEnd/>
            <a:tailEnd/>
          </a:ln>
          <a:effectLst/>
        </p:spPr>
        <p:txBody>
          <a:bodyPr>
            <a:spAutoFit/>
          </a:bodyPr>
          <a:lstStyle/>
          <a:p>
            <a:r>
              <a:rPr lang="zh-CN" altLang="en-US" sz="3600" b="1">
                <a:ea typeface="楷体_GB2312" pitchFamily="49" charset="-122"/>
              </a:rPr>
              <a:t>　</a:t>
            </a:r>
            <a:r>
              <a:rPr lang="zh-CN" altLang="en-US" sz="3600" b="1">
                <a:solidFill>
                  <a:srgbClr val="006600"/>
                </a:solidFill>
                <a:ea typeface="楷体_GB2312" pitchFamily="49" charset="-122"/>
              </a:rPr>
              <a:t>由于</a:t>
            </a:r>
            <a:r>
              <a:rPr lang="zh-CN" altLang="en-US" sz="3600" b="1">
                <a:solidFill>
                  <a:srgbClr val="FF0000"/>
                </a:solidFill>
                <a:ea typeface="楷体_GB2312" pitchFamily="49" charset="-122"/>
              </a:rPr>
              <a:t>插入排序的效率取决于</a:t>
            </a:r>
            <a:r>
              <a:rPr lang="en-US" altLang="zh-CN" sz="3600" b="1">
                <a:solidFill>
                  <a:srgbClr val="FF0000"/>
                </a:solidFill>
                <a:ea typeface="楷体_GB2312" pitchFamily="49" charset="-122"/>
              </a:rPr>
              <a:t>:</a:t>
            </a:r>
            <a:r>
              <a:rPr lang="zh-CN" altLang="en-US" sz="3600" b="1">
                <a:solidFill>
                  <a:srgbClr val="0000FF"/>
                </a:solidFill>
                <a:ea typeface="楷体_GB2312" pitchFamily="49" charset="-122"/>
              </a:rPr>
              <a:t>记录的个数及记录的原始序；    </a:t>
            </a:r>
          </a:p>
        </p:txBody>
      </p:sp>
      <p:sp>
        <p:nvSpPr>
          <p:cNvPr id="94212" name="Text Box 4"/>
          <p:cNvSpPr txBox="1">
            <a:spLocks noChangeArrowheads="1"/>
          </p:cNvSpPr>
          <p:nvPr/>
        </p:nvSpPr>
        <p:spPr bwMode="auto">
          <a:xfrm>
            <a:off x="152400" y="3581400"/>
            <a:ext cx="9134508" cy="1138773"/>
          </a:xfrm>
          <a:prstGeom prst="rect">
            <a:avLst/>
          </a:prstGeom>
          <a:noFill/>
          <a:ln w="9525">
            <a:noFill/>
            <a:miter lim="800000"/>
            <a:headEnd/>
            <a:tailEnd/>
          </a:ln>
          <a:effectLst/>
        </p:spPr>
        <p:txBody>
          <a:bodyPr wrap="square">
            <a:spAutoFit/>
          </a:bodyPr>
          <a:lstStyle/>
          <a:p>
            <a:r>
              <a:rPr lang="en-US" altLang="zh-CN" sz="3600" b="1" dirty="0">
                <a:ea typeface="楷体_GB2312" pitchFamily="49" charset="-122"/>
              </a:rPr>
              <a:t> </a:t>
            </a:r>
            <a:r>
              <a:rPr lang="en-US" altLang="zh-CN" sz="3200" b="1" dirty="0">
                <a:solidFill>
                  <a:srgbClr val="990000"/>
                </a:solidFill>
                <a:ea typeface="楷体_GB2312" pitchFamily="49" charset="-122"/>
              </a:rPr>
              <a:t>“</a:t>
            </a:r>
            <a:r>
              <a:rPr lang="zh-CN" altLang="en-US" sz="3200" b="1" dirty="0">
                <a:solidFill>
                  <a:srgbClr val="990000"/>
                </a:solidFill>
                <a:ea typeface="楷体_GB2312" pitchFamily="49" charset="-122"/>
              </a:rPr>
              <a:t>宏观”调整</a:t>
            </a:r>
            <a:r>
              <a:rPr lang="zh-CN" altLang="en-US" sz="3200" b="1" dirty="0">
                <a:ea typeface="楷体_GB2312" pitchFamily="49" charset="-122"/>
              </a:rPr>
              <a:t>：</a:t>
            </a:r>
            <a:r>
              <a:rPr lang="zh-CN" altLang="en-US" sz="3200" b="1" dirty="0">
                <a:solidFill>
                  <a:srgbClr val="006600"/>
                </a:solidFill>
                <a:ea typeface="楷体_GB2312" pitchFamily="49" charset="-122"/>
              </a:rPr>
              <a:t>先“跳跃式”的分组进行排序</a:t>
            </a:r>
            <a:r>
              <a:rPr lang="en-US" altLang="zh-CN" sz="3200" b="1" dirty="0">
                <a:solidFill>
                  <a:srgbClr val="006600"/>
                </a:solidFill>
                <a:ea typeface="楷体_GB2312" pitchFamily="49" charset="-122"/>
              </a:rPr>
              <a:t>, </a:t>
            </a:r>
            <a:r>
              <a:rPr lang="zh-CN" altLang="en-US" sz="3200" b="1" dirty="0">
                <a:solidFill>
                  <a:srgbClr val="006600"/>
                </a:solidFill>
                <a:ea typeface="楷体_GB2312" pitchFamily="49" charset="-122"/>
              </a:rPr>
              <a:t>使得整个序列“基本有序”。</a:t>
            </a:r>
            <a:r>
              <a:rPr lang="en-US" altLang="zh-CN" sz="3200" b="1" dirty="0">
                <a:solidFill>
                  <a:srgbClr val="006600"/>
                </a:solidFill>
                <a:ea typeface="楷体_GB2312" pitchFamily="49" charset="-122"/>
              </a:rPr>
              <a:t>(</a:t>
            </a:r>
            <a:r>
              <a:rPr lang="zh-CN" altLang="en-US" sz="3200" b="1" dirty="0">
                <a:solidFill>
                  <a:srgbClr val="006600"/>
                </a:solidFill>
                <a:ea typeface="楷体_GB2312" pitchFamily="49" charset="-122"/>
              </a:rPr>
              <a:t>每组记录少</a:t>
            </a:r>
            <a:r>
              <a:rPr lang="en-US" altLang="zh-CN" sz="3200" b="1" dirty="0">
                <a:solidFill>
                  <a:srgbClr val="006600"/>
                </a:solidFill>
                <a:ea typeface="楷体_GB2312" pitchFamily="49" charset="-122"/>
              </a:rPr>
              <a:t>)</a:t>
            </a:r>
          </a:p>
        </p:txBody>
      </p:sp>
      <p:sp>
        <p:nvSpPr>
          <p:cNvPr id="94213" name="Rectangle 5"/>
          <p:cNvSpPr>
            <a:spLocks noChangeArrowheads="1"/>
          </p:cNvSpPr>
          <p:nvPr/>
        </p:nvSpPr>
        <p:spPr bwMode="auto">
          <a:xfrm>
            <a:off x="228600" y="4813300"/>
            <a:ext cx="8763000" cy="1631216"/>
          </a:xfrm>
          <a:prstGeom prst="rect">
            <a:avLst/>
          </a:prstGeom>
          <a:noFill/>
          <a:ln w="9525">
            <a:noFill/>
            <a:miter lim="800000"/>
            <a:headEnd/>
            <a:tailEnd/>
          </a:ln>
          <a:effectLst/>
        </p:spPr>
        <p:txBody>
          <a:bodyPr>
            <a:spAutoFit/>
          </a:bodyPr>
          <a:lstStyle/>
          <a:p>
            <a:r>
              <a:rPr lang="en-US" altLang="zh-CN" sz="3600" b="1" dirty="0">
                <a:ea typeface="楷体_GB2312" pitchFamily="49" charset="-122"/>
              </a:rPr>
              <a:t> </a:t>
            </a:r>
            <a:r>
              <a:rPr lang="en-US" altLang="zh-CN" sz="3200" b="1" dirty="0">
                <a:solidFill>
                  <a:srgbClr val="990000"/>
                </a:solidFill>
                <a:ea typeface="楷体_GB2312" pitchFamily="49" charset="-122"/>
              </a:rPr>
              <a:t>“</a:t>
            </a:r>
            <a:r>
              <a:rPr lang="zh-CN" altLang="en-US" sz="3200" b="1" dirty="0">
                <a:solidFill>
                  <a:srgbClr val="990000"/>
                </a:solidFill>
                <a:ea typeface="楷体_GB2312" pitchFamily="49" charset="-122"/>
              </a:rPr>
              <a:t>微观”调整</a:t>
            </a:r>
            <a:r>
              <a:rPr lang="zh-CN" altLang="en-US" sz="3200" b="1" dirty="0">
                <a:ea typeface="楷体_GB2312" pitchFamily="49" charset="-122"/>
              </a:rPr>
              <a:t>：</a:t>
            </a:r>
            <a:r>
              <a:rPr lang="zh-CN" altLang="en-US" sz="3200" b="1" dirty="0">
                <a:solidFill>
                  <a:srgbClr val="006600"/>
                </a:solidFill>
                <a:ea typeface="楷体_GB2312" pitchFamily="49" charset="-122"/>
              </a:rPr>
              <a:t>在整个序列“基本有序”后</a:t>
            </a:r>
            <a:r>
              <a:rPr lang="en-US" altLang="zh-CN" sz="3200" b="1" dirty="0">
                <a:solidFill>
                  <a:srgbClr val="006600"/>
                </a:solidFill>
                <a:ea typeface="楷体_GB2312" pitchFamily="49" charset="-122"/>
              </a:rPr>
              <a:t>, </a:t>
            </a:r>
            <a:r>
              <a:rPr lang="zh-CN" altLang="en-US" sz="3200" b="1" dirty="0">
                <a:solidFill>
                  <a:srgbClr val="006600"/>
                </a:solidFill>
                <a:ea typeface="楷体_GB2312" pitchFamily="49" charset="-122"/>
              </a:rPr>
              <a:t>再进行直接插入排序使整个序列“完全有序”。（记录的原始序</a:t>
            </a:r>
            <a:r>
              <a:rPr lang="zh-CN" altLang="en-US" sz="3200" b="1" dirty="0">
                <a:solidFill>
                  <a:srgbClr val="FF0000"/>
                </a:solidFill>
                <a:ea typeface="楷体_GB2312" pitchFamily="49" charset="-122"/>
              </a:rPr>
              <a:t>优</a:t>
            </a:r>
            <a:r>
              <a:rPr lang="zh-CN" altLang="en-US" sz="3200" b="1" dirty="0">
                <a:solidFill>
                  <a:srgbClr val="006600"/>
                </a:solidFill>
                <a:ea typeface="楷体_GB2312" pitchFamily="49" charset="-122"/>
              </a:rPr>
              <a:t>）</a:t>
            </a:r>
          </a:p>
        </p:txBody>
      </p:sp>
      <p:sp>
        <p:nvSpPr>
          <p:cNvPr id="94215" name="Text Box 7"/>
          <p:cNvSpPr txBox="1">
            <a:spLocks noGrp="1" noChangeArrowheads="1"/>
          </p:cNvSpPr>
          <p:nvPr>
            <p:ph type="title" idx="4294967295"/>
          </p:nvPr>
        </p:nvSpPr>
        <p:spPr>
          <a:xfrm>
            <a:off x="381000" y="533400"/>
            <a:ext cx="8382000" cy="685800"/>
          </a:xfrm>
          <a:noFill/>
          <a:ln/>
        </p:spPr>
        <p:txBody>
          <a:bodyPr/>
          <a:lstStyle/>
          <a:p>
            <a:r>
              <a:rPr lang="zh-CN" altLang="en-US" sz="4400" b="1">
                <a:solidFill>
                  <a:srgbClr val="CC0000"/>
                </a:solidFill>
              </a:rPr>
              <a:t>三</a:t>
            </a:r>
            <a:r>
              <a:rPr lang="zh-CN" altLang="en-US" b="1">
                <a:solidFill>
                  <a:srgbClr val="CC0000"/>
                </a:solidFill>
              </a:rPr>
              <a:t>、</a:t>
            </a:r>
            <a:r>
              <a:rPr lang="zh-CN" altLang="en-US" sz="4800" b="1">
                <a:solidFill>
                  <a:srgbClr val="CC0000"/>
                </a:solidFill>
              </a:rPr>
              <a:t>希尔排序</a:t>
            </a:r>
            <a:r>
              <a:rPr lang="en-US" altLang="zh-CN" b="1">
                <a:solidFill>
                  <a:srgbClr val="CC0000"/>
                </a:solidFill>
              </a:rPr>
              <a:t>(</a:t>
            </a:r>
            <a:r>
              <a:rPr lang="zh-CN" altLang="en-US" b="1">
                <a:solidFill>
                  <a:srgbClr val="CC0000"/>
                </a:solidFill>
              </a:rPr>
              <a:t>缩小增量排序</a:t>
            </a:r>
            <a:r>
              <a:rPr lang="en-US" altLang="zh-CN" b="1">
                <a:solidFill>
                  <a:srgbClr val="CC0000"/>
                </a:solidFill>
              </a:rPr>
              <a:t>)</a:t>
            </a:r>
          </a:p>
        </p:txBody>
      </p:sp>
      <p:sp>
        <p:nvSpPr>
          <p:cNvPr id="94216" name="Text Box 8"/>
          <p:cNvSpPr txBox="1">
            <a:spLocks noChangeArrowheads="1"/>
          </p:cNvSpPr>
          <p:nvPr/>
        </p:nvSpPr>
        <p:spPr bwMode="auto">
          <a:xfrm>
            <a:off x="228600" y="2362200"/>
            <a:ext cx="8915400" cy="1190625"/>
          </a:xfrm>
          <a:prstGeom prst="rect">
            <a:avLst/>
          </a:prstGeom>
          <a:noFill/>
          <a:ln w="9525">
            <a:noFill/>
            <a:miter lim="800000"/>
            <a:headEnd/>
            <a:tailEnd/>
          </a:ln>
          <a:effectLst/>
        </p:spPr>
        <p:txBody>
          <a:bodyPr>
            <a:spAutoFit/>
          </a:bodyPr>
          <a:lstStyle/>
          <a:p>
            <a:r>
              <a:rPr lang="zh-CN" altLang="en-US" sz="3600" b="1">
                <a:ea typeface="楷体_GB2312" pitchFamily="49" charset="-122"/>
              </a:rPr>
              <a:t>　</a:t>
            </a:r>
            <a:r>
              <a:rPr lang="zh-CN" altLang="en-US" sz="3600" b="1">
                <a:solidFill>
                  <a:srgbClr val="006600"/>
                </a:solidFill>
                <a:ea typeface="楷体_GB2312" pitchFamily="49" charset="-122"/>
              </a:rPr>
              <a:t>所以</a:t>
            </a:r>
            <a:r>
              <a:rPr lang="zh-CN" altLang="en-US" sz="3600" b="1">
                <a:solidFill>
                  <a:srgbClr val="FF0000"/>
                </a:solidFill>
                <a:ea typeface="楷体_GB2312" pitchFamily="49" charset="-122"/>
              </a:rPr>
              <a:t>希尔排序的基本思想为：</a:t>
            </a:r>
            <a:r>
              <a:rPr lang="zh-CN" altLang="en-US" sz="3600" b="1">
                <a:solidFill>
                  <a:srgbClr val="0000FF"/>
                </a:solidFill>
                <a:ea typeface="楷体_GB2312" pitchFamily="49" charset="-122"/>
              </a:rPr>
              <a:t>对待排记录序列先作“宏观”调整，再作“微观”调整。</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box(ou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ox(out)">
                                      <p:cBhvr>
                                        <p:cTn id="12" dur="500"/>
                                        <p:tgtEl>
                                          <p:spTgt spid="942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box(in)">
                                      <p:cBhvr>
                                        <p:cTn id="17" dur="500"/>
                                        <p:tgtEl>
                                          <p:spTgt spid="942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4213"/>
                                        </p:tgtEl>
                                        <p:attrNameLst>
                                          <p:attrName>style.visibility</p:attrName>
                                        </p:attrNameLst>
                                      </p:cBhvr>
                                      <p:to>
                                        <p:strVal val="visible"/>
                                      </p:to>
                                    </p:set>
                                    <p:anim calcmode="lin" valueType="num">
                                      <p:cBhvr additive="base">
                                        <p:cTn id="22" dur="500" fill="hold"/>
                                        <p:tgtEl>
                                          <p:spTgt spid="94213"/>
                                        </p:tgtEl>
                                        <p:attrNameLst>
                                          <p:attrName>ppt_x</p:attrName>
                                        </p:attrNameLst>
                                      </p:cBhvr>
                                      <p:tavLst>
                                        <p:tav tm="0">
                                          <p:val>
                                            <p:strVal val="0-#ppt_w/2"/>
                                          </p:val>
                                        </p:tav>
                                        <p:tav tm="100000">
                                          <p:val>
                                            <p:strVal val="#ppt_x"/>
                                          </p:val>
                                        </p:tav>
                                      </p:tavLst>
                                    </p:anim>
                                    <p:anim calcmode="lin" valueType="num">
                                      <p:cBhvr additive="base">
                                        <p:cTn id="23"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P spid="94212" grpId="0" autoUpdateAnimBg="0"/>
      <p:bldP spid="94213" grpId="0" autoUpdateAnimBg="0"/>
      <p:bldP spid="9421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28600" y="838200"/>
            <a:ext cx="8915400" cy="1066800"/>
          </a:xfrm>
          <a:prstGeom prst="rect">
            <a:avLst/>
          </a:prstGeom>
          <a:noFill/>
          <a:ln w="9525">
            <a:noFill/>
            <a:miter lim="800000"/>
            <a:headEnd/>
            <a:tailEnd/>
          </a:ln>
          <a:effectLst/>
        </p:spPr>
        <p:txBody>
          <a:bodyPr>
            <a:spAutoFit/>
          </a:bodyPr>
          <a:lstStyle/>
          <a:p>
            <a:r>
              <a:rPr lang="zh-CN" altLang="en-US" sz="3200" b="1">
                <a:solidFill>
                  <a:srgbClr val="990000"/>
                </a:solidFill>
                <a:ea typeface="楷体_GB2312" pitchFamily="49" charset="-122"/>
              </a:rPr>
              <a:t>将记录序列</a:t>
            </a:r>
            <a:r>
              <a:rPr lang="zh-CN" altLang="en-US" sz="3200" b="1">
                <a:solidFill>
                  <a:srgbClr val="0000FF"/>
                </a:solidFill>
                <a:ea typeface="楷体_GB2312" pitchFamily="49" charset="-122"/>
              </a:rPr>
              <a:t>跳跃式的</a:t>
            </a:r>
            <a:r>
              <a:rPr lang="zh-CN" altLang="en-US" sz="3200" b="1">
                <a:solidFill>
                  <a:srgbClr val="990000"/>
                </a:solidFill>
                <a:ea typeface="楷体_GB2312" pitchFamily="49" charset="-122"/>
              </a:rPr>
              <a:t>分成若干组，分别对每组进行</a:t>
            </a:r>
            <a:r>
              <a:rPr lang="zh-CN" altLang="en-US" sz="3200" b="1">
                <a:solidFill>
                  <a:srgbClr val="0000FF"/>
                </a:solidFill>
                <a:ea typeface="楷体_GB2312" pitchFamily="49" charset="-122"/>
              </a:rPr>
              <a:t>插入排序，组数不断减少，最后仅剩一组。</a:t>
            </a:r>
          </a:p>
        </p:txBody>
      </p:sp>
      <p:sp>
        <p:nvSpPr>
          <p:cNvPr id="95235" name="Text Box 3"/>
          <p:cNvSpPr txBox="1">
            <a:spLocks noChangeArrowheads="1"/>
          </p:cNvSpPr>
          <p:nvPr/>
        </p:nvSpPr>
        <p:spPr bwMode="auto">
          <a:xfrm>
            <a:off x="228600" y="5321300"/>
            <a:ext cx="8686800" cy="1079500"/>
          </a:xfrm>
          <a:prstGeom prst="rect">
            <a:avLst/>
          </a:prstGeom>
          <a:noFill/>
          <a:ln w="9525">
            <a:noFill/>
            <a:miter lim="800000"/>
            <a:headEnd/>
            <a:tailEnd/>
          </a:ln>
          <a:effectLst/>
        </p:spPr>
        <p:txBody>
          <a:bodyPr>
            <a:spAutoFit/>
          </a:bodyPr>
          <a:lstStyle/>
          <a:p>
            <a:pPr>
              <a:lnSpc>
                <a:spcPct val="90000"/>
              </a:lnSpc>
            </a:pPr>
            <a:r>
              <a:rPr lang="zh-CN" altLang="en-US" sz="3600" b="1">
                <a:solidFill>
                  <a:srgbClr val="005042"/>
                </a:solidFill>
                <a:latin typeface="隶书" pitchFamily="49" charset="-122"/>
                <a:ea typeface="隶书" pitchFamily="49" charset="-122"/>
              </a:rPr>
              <a:t>其中</a:t>
            </a:r>
            <a:r>
              <a:rPr lang="en-US" altLang="zh-CN" sz="3600" b="1">
                <a:solidFill>
                  <a:srgbClr val="005042"/>
                </a:solidFill>
                <a:ea typeface="隶书" pitchFamily="49" charset="-122"/>
              </a:rPr>
              <a:t>, </a:t>
            </a:r>
            <a:r>
              <a:rPr lang="en-US" altLang="zh-CN" sz="3600" b="1">
                <a:solidFill>
                  <a:srgbClr val="FF0000"/>
                </a:solidFill>
                <a:ea typeface="隶书" pitchFamily="49" charset="-122"/>
              </a:rPr>
              <a:t>d</a:t>
            </a:r>
            <a:r>
              <a:rPr lang="en-US" altLang="zh-CN" sz="3600" b="1">
                <a:latin typeface="隶书" pitchFamily="49" charset="-122"/>
                <a:ea typeface="隶书" pitchFamily="49" charset="-122"/>
              </a:rPr>
              <a:t> </a:t>
            </a:r>
            <a:r>
              <a:rPr lang="zh-CN" altLang="en-US" sz="3600" b="1">
                <a:solidFill>
                  <a:srgbClr val="005042"/>
                </a:solidFill>
                <a:latin typeface="隶书" pitchFamily="49" charset="-122"/>
                <a:ea typeface="隶书" pitchFamily="49" charset="-122"/>
              </a:rPr>
              <a:t>称为增量</a:t>
            </a:r>
            <a:r>
              <a:rPr lang="en-US" altLang="zh-CN" sz="3600" b="1">
                <a:solidFill>
                  <a:srgbClr val="005042"/>
                </a:solidFill>
                <a:ea typeface="隶书" pitchFamily="49" charset="-122"/>
              </a:rPr>
              <a:t>, </a:t>
            </a:r>
            <a:r>
              <a:rPr lang="zh-CN" altLang="en-US" sz="3600" b="1">
                <a:solidFill>
                  <a:srgbClr val="005042"/>
                </a:solidFill>
                <a:latin typeface="隶书" pitchFamily="49" charset="-122"/>
                <a:ea typeface="隶书" pitchFamily="49" charset="-122"/>
              </a:rPr>
              <a:t>它的值在排序过程中从大到小逐渐缩小</a:t>
            </a:r>
            <a:r>
              <a:rPr lang="en-US" altLang="zh-CN" sz="3600" b="1">
                <a:solidFill>
                  <a:srgbClr val="005042"/>
                </a:solidFill>
                <a:latin typeface="隶书" pitchFamily="49" charset="-122"/>
                <a:ea typeface="隶书" pitchFamily="49" charset="-122"/>
              </a:rPr>
              <a:t>,</a:t>
            </a:r>
            <a:r>
              <a:rPr lang="zh-CN" altLang="en-US" sz="3600" b="1">
                <a:solidFill>
                  <a:srgbClr val="005042"/>
                </a:solidFill>
                <a:latin typeface="隶书" pitchFamily="49" charset="-122"/>
                <a:ea typeface="隶书" pitchFamily="49" charset="-122"/>
              </a:rPr>
              <a:t>直至最后一趟排序</a:t>
            </a:r>
            <a:r>
              <a:rPr lang="zh-CN" altLang="en-US" sz="3600" b="1">
                <a:solidFill>
                  <a:srgbClr val="FF0000"/>
                </a:solidFill>
                <a:latin typeface="隶书" pitchFamily="49" charset="-122"/>
                <a:ea typeface="隶书" pitchFamily="49" charset="-122"/>
              </a:rPr>
              <a:t>减为</a:t>
            </a:r>
            <a:r>
              <a:rPr lang="zh-CN" altLang="en-US" sz="3600" b="1">
                <a:solidFill>
                  <a:srgbClr val="FF0000"/>
                </a:solidFill>
                <a:ea typeface="隶书" pitchFamily="49" charset="-122"/>
              </a:rPr>
              <a:t> </a:t>
            </a:r>
            <a:r>
              <a:rPr lang="en-US" altLang="zh-CN" sz="3600" b="1">
                <a:solidFill>
                  <a:srgbClr val="FF0000"/>
                </a:solidFill>
                <a:ea typeface="隶书" pitchFamily="49" charset="-122"/>
              </a:rPr>
              <a:t>1 </a:t>
            </a:r>
            <a:r>
              <a:rPr lang="en-US" altLang="zh-CN" sz="3600" b="1">
                <a:latin typeface="隶书" pitchFamily="49" charset="-122"/>
                <a:ea typeface="隶书" pitchFamily="49" charset="-122"/>
              </a:rPr>
              <a:t>.</a:t>
            </a:r>
            <a:endParaRPr lang="en-US" altLang="zh-CN" sz="3600" b="1"/>
          </a:p>
        </p:txBody>
      </p:sp>
      <p:sp>
        <p:nvSpPr>
          <p:cNvPr id="95236" name="Text Box 4"/>
          <p:cNvSpPr txBox="1">
            <a:spLocks noChangeArrowheads="1"/>
          </p:cNvSpPr>
          <p:nvPr/>
        </p:nvSpPr>
        <p:spPr bwMode="auto">
          <a:xfrm>
            <a:off x="0" y="1905000"/>
            <a:ext cx="9144000" cy="1651000"/>
          </a:xfrm>
          <a:prstGeom prst="rect">
            <a:avLst/>
          </a:prstGeom>
          <a:noFill/>
          <a:ln w="9525">
            <a:noFill/>
            <a:miter lim="800000"/>
            <a:headEnd/>
            <a:tailEnd/>
          </a:ln>
          <a:effectLst/>
        </p:spPr>
        <p:txBody>
          <a:bodyPr>
            <a:spAutoFit/>
          </a:bodyPr>
          <a:lstStyle/>
          <a:p>
            <a:r>
              <a:rPr lang="en-US" altLang="zh-CN" sz="3200" b="1">
                <a:solidFill>
                  <a:srgbClr val="CC0000"/>
                </a:solidFill>
                <a:ea typeface="楷体_GB2312" pitchFamily="49" charset="-122"/>
              </a:rPr>
              <a:t>    </a:t>
            </a:r>
            <a:r>
              <a:rPr lang="zh-CN" altLang="en-US" sz="3200" b="1">
                <a:solidFill>
                  <a:srgbClr val="A40004"/>
                </a:solidFill>
                <a:ea typeface="楷体_GB2312" pitchFamily="49" charset="-122"/>
              </a:rPr>
              <a:t>例如：将 </a:t>
            </a:r>
            <a:r>
              <a:rPr lang="en-US" altLang="zh-CN" sz="3200" b="1">
                <a:solidFill>
                  <a:srgbClr val="A40004"/>
                </a:solidFill>
                <a:ea typeface="楷体_GB2312" pitchFamily="49" charset="-122"/>
              </a:rPr>
              <a:t>n </a:t>
            </a:r>
            <a:r>
              <a:rPr lang="zh-CN" altLang="en-US" sz="3200" b="1">
                <a:solidFill>
                  <a:srgbClr val="A40004"/>
                </a:solidFill>
                <a:ea typeface="楷体_GB2312" pitchFamily="49" charset="-122"/>
              </a:rPr>
              <a:t>个记录</a:t>
            </a:r>
          </a:p>
          <a:p>
            <a:r>
              <a:rPr lang="en-US" altLang="zh-CN" sz="2800" b="1">
                <a:solidFill>
                  <a:srgbClr val="005042"/>
                </a:solidFill>
                <a:ea typeface="楷体_GB2312" pitchFamily="49" charset="-122"/>
              </a:rPr>
              <a:t>{ </a:t>
            </a:r>
            <a:r>
              <a:rPr lang="en-US" altLang="zh-CN" sz="2800" b="1">
                <a:solidFill>
                  <a:srgbClr val="FF0000"/>
                </a:solidFill>
                <a:ea typeface="楷体_GB2312" pitchFamily="49" charset="-122"/>
              </a:rPr>
              <a:t>r[1]</a:t>
            </a:r>
            <a:r>
              <a:rPr lang="en-US" altLang="zh-CN" sz="2800" b="1">
                <a:solidFill>
                  <a:srgbClr val="005042"/>
                </a:solidFill>
                <a:ea typeface="楷体_GB2312" pitchFamily="49" charset="-122"/>
              </a:rPr>
              <a:t>, </a:t>
            </a:r>
            <a:r>
              <a:rPr lang="en-US" altLang="zh-CN" sz="2800" b="1">
                <a:solidFill>
                  <a:srgbClr val="0C00A4"/>
                </a:solidFill>
                <a:ea typeface="楷体_GB2312" pitchFamily="49" charset="-122"/>
              </a:rPr>
              <a:t>r[2]</a:t>
            </a:r>
            <a:r>
              <a:rPr lang="en-US" altLang="zh-CN" sz="2800" b="1">
                <a:solidFill>
                  <a:srgbClr val="005042"/>
                </a:solidFill>
                <a:ea typeface="楷体_GB2312" pitchFamily="49" charset="-122"/>
              </a:rPr>
              <a:t>…</a:t>
            </a:r>
            <a:r>
              <a:rPr lang="en-US" altLang="zh-CN" sz="2800" b="1">
                <a:solidFill>
                  <a:srgbClr val="006600"/>
                </a:solidFill>
                <a:ea typeface="楷体_GB2312" pitchFamily="49" charset="-122"/>
              </a:rPr>
              <a:t>r[d]</a:t>
            </a:r>
            <a:r>
              <a:rPr lang="en-US" altLang="zh-CN" sz="2800" b="1">
                <a:solidFill>
                  <a:srgbClr val="005042"/>
                </a:solidFill>
                <a:ea typeface="楷体_GB2312" pitchFamily="49" charset="-122"/>
              </a:rPr>
              <a:t>,  </a:t>
            </a:r>
            <a:r>
              <a:rPr lang="en-US" altLang="zh-CN" sz="2800" b="1">
                <a:solidFill>
                  <a:srgbClr val="FF0000"/>
                </a:solidFill>
                <a:ea typeface="楷体_GB2312" pitchFamily="49" charset="-122"/>
              </a:rPr>
              <a:t>r[1+d]</a:t>
            </a:r>
            <a:r>
              <a:rPr lang="en-US" altLang="zh-CN" sz="2800" b="1">
                <a:solidFill>
                  <a:srgbClr val="005042"/>
                </a:solidFill>
                <a:ea typeface="楷体_GB2312" pitchFamily="49" charset="-122"/>
              </a:rPr>
              <a:t>,</a:t>
            </a:r>
            <a:r>
              <a:rPr lang="en-US" altLang="zh-CN" sz="2800" b="1">
                <a:solidFill>
                  <a:srgbClr val="0C00A4"/>
                </a:solidFill>
                <a:ea typeface="楷体_GB2312" pitchFamily="49" charset="-122"/>
              </a:rPr>
              <a:t>r[2+d]</a:t>
            </a:r>
            <a:r>
              <a:rPr lang="en-US" altLang="zh-CN" sz="2800" b="1">
                <a:solidFill>
                  <a:srgbClr val="005042"/>
                </a:solidFill>
                <a:ea typeface="楷体_GB2312" pitchFamily="49" charset="-122"/>
              </a:rPr>
              <a:t>…</a:t>
            </a:r>
            <a:r>
              <a:rPr lang="en-US" altLang="zh-CN" sz="2800" b="1">
                <a:solidFill>
                  <a:srgbClr val="006600"/>
                </a:solidFill>
                <a:ea typeface="楷体_GB2312" pitchFamily="49" charset="-122"/>
              </a:rPr>
              <a:t>r[2d]</a:t>
            </a:r>
            <a:r>
              <a:rPr lang="en-US" altLang="zh-CN" sz="2800" b="1">
                <a:solidFill>
                  <a:srgbClr val="005042"/>
                </a:solidFill>
                <a:ea typeface="楷体_GB2312" pitchFamily="49" charset="-122"/>
              </a:rPr>
              <a:t>,  </a:t>
            </a:r>
            <a:r>
              <a:rPr lang="en-US" altLang="zh-CN" sz="2800" b="1">
                <a:solidFill>
                  <a:srgbClr val="FF0000"/>
                </a:solidFill>
                <a:ea typeface="楷体_GB2312" pitchFamily="49" charset="-122"/>
              </a:rPr>
              <a:t>r[1+2d]</a:t>
            </a:r>
            <a:r>
              <a:rPr lang="en-US" altLang="zh-CN" sz="2800" b="1">
                <a:solidFill>
                  <a:srgbClr val="005042"/>
                </a:solidFill>
                <a:ea typeface="楷体_GB2312" pitchFamily="49" charset="-122"/>
              </a:rPr>
              <a:t>    …</a:t>
            </a:r>
            <a:r>
              <a:rPr lang="en-US" altLang="zh-CN" sz="2800" b="1">
                <a:solidFill>
                  <a:schemeClr val="tx2"/>
                </a:solidFill>
                <a:ea typeface="楷体_GB2312" pitchFamily="49" charset="-122"/>
              </a:rPr>
              <a:t>r[n]</a:t>
            </a:r>
            <a:r>
              <a:rPr lang="en-US" altLang="zh-CN" sz="2800" b="1">
                <a:solidFill>
                  <a:srgbClr val="005042"/>
                </a:solidFill>
                <a:ea typeface="楷体_GB2312" pitchFamily="49" charset="-122"/>
              </a:rPr>
              <a:t>}</a:t>
            </a:r>
            <a:r>
              <a:rPr lang="en-US" altLang="zh-CN" sz="3200" b="1">
                <a:solidFill>
                  <a:srgbClr val="005042"/>
                </a:solidFill>
                <a:ea typeface="楷体_GB2312" pitchFamily="49" charset="-122"/>
              </a:rPr>
              <a:t> </a:t>
            </a:r>
          </a:p>
          <a:p>
            <a:pPr>
              <a:lnSpc>
                <a:spcPct val="120000"/>
              </a:lnSpc>
            </a:pPr>
            <a:r>
              <a:rPr lang="en-US" altLang="zh-CN" sz="3200" b="1">
                <a:solidFill>
                  <a:srgbClr val="005042"/>
                </a:solidFill>
                <a:ea typeface="楷体_GB2312" pitchFamily="49" charset="-122"/>
              </a:rPr>
              <a:t>  </a:t>
            </a:r>
            <a:r>
              <a:rPr lang="zh-CN" altLang="en-US" sz="3200" b="1">
                <a:solidFill>
                  <a:srgbClr val="A40004"/>
                </a:solidFill>
                <a:ea typeface="楷体_GB2312" pitchFamily="49" charset="-122"/>
              </a:rPr>
              <a:t>分成 </a:t>
            </a:r>
            <a:r>
              <a:rPr lang="en-US" altLang="zh-CN" sz="3200" b="1">
                <a:solidFill>
                  <a:srgbClr val="A40004"/>
                </a:solidFill>
                <a:ea typeface="楷体_GB2312" pitchFamily="49" charset="-122"/>
              </a:rPr>
              <a:t>d </a:t>
            </a:r>
            <a:r>
              <a:rPr lang="zh-CN" altLang="en-US" sz="3200" b="1">
                <a:solidFill>
                  <a:srgbClr val="A40004"/>
                </a:solidFill>
                <a:ea typeface="楷体_GB2312" pitchFamily="49" charset="-122"/>
              </a:rPr>
              <a:t>个子序列：</a:t>
            </a:r>
          </a:p>
        </p:txBody>
      </p:sp>
      <p:sp>
        <p:nvSpPr>
          <p:cNvPr id="95237" name="Text Box 5"/>
          <p:cNvSpPr txBox="1">
            <a:spLocks noChangeArrowheads="1"/>
          </p:cNvSpPr>
          <p:nvPr/>
        </p:nvSpPr>
        <p:spPr bwMode="auto">
          <a:xfrm>
            <a:off x="0" y="3505200"/>
            <a:ext cx="9144000" cy="519113"/>
          </a:xfrm>
          <a:prstGeom prst="rect">
            <a:avLst/>
          </a:prstGeom>
          <a:noFill/>
          <a:ln w="9525">
            <a:noFill/>
            <a:miter lim="800000"/>
            <a:headEnd/>
            <a:tailEnd/>
          </a:ln>
          <a:effectLst/>
        </p:spPr>
        <p:txBody>
          <a:bodyPr>
            <a:spAutoFit/>
          </a:bodyPr>
          <a:lstStyle/>
          <a:p>
            <a:r>
              <a:rPr lang="en-US" altLang="zh-CN" sz="2800" b="1">
                <a:solidFill>
                  <a:srgbClr val="FF0000"/>
                </a:solidFill>
                <a:ea typeface="楷体_GB2312" pitchFamily="49" charset="-122"/>
              </a:rPr>
              <a:t>{ r[1]</a:t>
            </a:r>
            <a:r>
              <a:rPr lang="zh-CN" altLang="en-US" sz="2800" b="1">
                <a:solidFill>
                  <a:srgbClr val="FF0000"/>
                </a:solidFill>
                <a:ea typeface="楷体_GB2312" pitchFamily="49" charset="-122"/>
              </a:rPr>
              <a:t>，       </a:t>
            </a:r>
            <a:r>
              <a:rPr lang="en-US" altLang="zh-CN" sz="2800" b="1">
                <a:solidFill>
                  <a:srgbClr val="FF0000"/>
                </a:solidFill>
                <a:ea typeface="楷体_GB2312" pitchFamily="49" charset="-122"/>
              </a:rPr>
              <a:t>r[1+d]</a:t>
            </a:r>
            <a:r>
              <a:rPr lang="zh-CN" altLang="en-US" sz="2800" b="1">
                <a:solidFill>
                  <a:srgbClr val="FF0000"/>
                </a:solidFill>
                <a:ea typeface="楷体_GB2312" pitchFamily="49" charset="-122"/>
              </a:rPr>
              <a:t>，     </a:t>
            </a:r>
            <a:r>
              <a:rPr lang="en-US" altLang="zh-CN" sz="2800" b="1">
                <a:solidFill>
                  <a:srgbClr val="FF0000"/>
                </a:solidFill>
                <a:ea typeface="楷体_GB2312" pitchFamily="49" charset="-122"/>
              </a:rPr>
              <a:t>r[1+2d]</a:t>
            </a:r>
            <a:r>
              <a:rPr lang="zh-CN" altLang="en-US" sz="2800" b="1">
                <a:solidFill>
                  <a:srgbClr val="FF0000"/>
                </a:solidFill>
                <a:ea typeface="楷体_GB2312" pitchFamily="49" charset="-122"/>
              </a:rPr>
              <a:t>，  </a:t>
            </a:r>
            <a:r>
              <a:rPr lang="en-US" altLang="zh-CN" sz="2800" b="1">
                <a:solidFill>
                  <a:srgbClr val="FF0000"/>
                </a:solidFill>
                <a:ea typeface="楷体_GB2312" pitchFamily="49" charset="-122"/>
              </a:rPr>
              <a:t>… ,    r[1+kd]…       }</a:t>
            </a:r>
            <a:endParaRPr lang="en-US" altLang="zh-CN" sz="2800" b="1">
              <a:solidFill>
                <a:srgbClr val="006600"/>
              </a:solidFill>
              <a:ea typeface="楷体_GB2312" pitchFamily="49" charset="-122"/>
            </a:endParaRPr>
          </a:p>
        </p:txBody>
      </p:sp>
      <p:sp>
        <p:nvSpPr>
          <p:cNvPr id="95238" name="Text Box 6"/>
          <p:cNvSpPr txBox="1">
            <a:spLocks noChangeArrowheads="1"/>
          </p:cNvSpPr>
          <p:nvPr/>
        </p:nvSpPr>
        <p:spPr bwMode="auto">
          <a:xfrm>
            <a:off x="0" y="4062413"/>
            <a:ext cx="9144000" cy="433387"/>
          </a:xfrm>
          <a:prstGeom prst="rect">
            <a:avLst/>
          </a:prstGeom>
          <a:noFill/>
          <a:ln w="9525">
            <a:noFill/>
            <a:miter lim="800000"/>
            <a:headEnd/>
            <a:tailEnd/>
          </a:ln>
          <a:effectLst/>
        </p:spPr>
        <p:txBody>
          <a:bodyPr>
            <a:spAutoFit/>
          </a:bodyPr>
          <a:lstStyle/>
          <a:p>
            <a:pPr>
              <a:lnSpc>
                <a:spcPct val="80000"/>
              </a:lnSpc>
            </a:pPr>
            <a:r>
              <a:rPr lang="en-US" altLang="zh-CN" sz="2800" b="1">
                <a:solidFill>
                  <a:srgbClr val="0C00A4"/>
                </a:solidFill>
                <a:ea typeface="楷体_GB2312" pitchFamily="49" charset="-122"/>
              </a:rPr>
              <a:t>{</a:t>
            </a:r>
            <a:r>
              <a:rPr lang="en-US" altLang="zh-CN" sz="2800" b="1">
                <a:solidFill>
                  <a:srgbClr val="005042"/>
                </a:solidFill>
                <a:ea typeface="楷体_GB2312" pitchFamily="49" charset="-122"/>
              </a:rPr>
              <a:t>     </a:t>
            </a:r>
            <a:r>
              <a:rPr lang="en-US" altLang="zh-CN" sz="2800" b="1">
                <a:solidFill>
                  <a:srgbClr val="0C00A4"/>
                </a:solidFill>
                <a:ea typeface="楷体_GB2312" pitchFamily="49" charset="-122"/>
              </a:rPr>
              <a:t>r[2]</a:t>
            </a:r>
            <a:r>
              <a:rPr lang="zh-CN" altLang="en-US" sz="2800" b="1">
                <a:solidFill>
                  <a:srgbClr val="0C00A4"/>
                </a:solidFill>
                <a:ea typeface="楷体_GB2312" pitchFamily="49" charset="-122"/>
              </a:rPr>
              <a:t>，       </a:t>
            </a:r>
            <a:r>
              <a:rPr lang="en-US" altLang="zh-CN" sz="2800" b="1">
                <a:solidFill>
                  <a:srgbClr val="0C00A4"/>
                </a:solidFill>
                <a:ea typeface="楷体_GB2312" pitchFamily="49" charset="-122"/>
              </a:rPr>
              <a:t>r[2+d]</a:t>
            </a:r>
            <a:r>
              <a:rPr lang="zh-CN" altLang="en-US" sz="2800" b="1">
                <a:solidFill>
                  <a:srgbClr val="0C00A4"/>
                </a:solidFill>
                <a:ea typeface="楷体_GB2312" pitchFamily="49" charset="-122"/>
              </a:rPr>
              <a:t>，     </a:t>
            </a:r>
            <a:r>
              <a:rPr lang="en-US" altLang="zh-CN" sz="2800" b="1">
                <a:solidFill>
                  <a:srgbClr val="0C00A4"/>
                </a:solidFill>
                <a:ea typeface="楷体_GB2312" pitchFamily="49" charset="-122"/>
              </a:rPr>
              <a:t>r[2+2d]</a:t>
            </a:r>
            <a:r>
              <a:rPr lang="zh-CN" altLang="en-US" sz="2800" b="1">
                <a:solidFill>
                  <a:srgbClr val="0C00A4"/>
                </a:solidFill>
                <a:ea typeface="楷体_GB2312" pitchFamily="49" charset="-122"/>
              </a:rPr>
              <a:t>，  </a:t>
            </a:r>
            <a:r>
              <a:rPr lang="en-US" altLang="zh-CN" sz="2800" b="1">
                <a:solidFill>
                  <a:srgbClr val="0C00A4"/>
                </a:solidFill>
                <a:ea typeface="楷体_GB2312" pitchFamily="49" charset="-122"/>
              </a:rPr>
              <a:t>… ,    r[2+kd] …     }</a:t>
            </a:r>
            <a:endParaRPr lang="en-US" altLang="zh-CN" sz="2800" b="1">
              <a:solidFill>
                <a:srgbClr val="006600"/>
              </a:solidFill>
              <a:ea typeface="楷体_GB2312" pitchFamily="49" charset="-122"/>
            </a:endParaRPr>
          </a:p>
        </p:txBody>
      </p:sp>
      <p:sp>
        <p:nvSpPr>
          <p:cNvPr id="95239" name="Text Box 7"/>
          <p:cNvSpPr txBox="1">
            <a:spLocks noChangeArrowheads="1"/>
          </p:cNvSpPr>
          <p:nvPr/>
        </p:nvSpPr>
        <p:spPr bwMode="auto">
          <a:xfrm>
            <a:off x="0" y="4406900"/>
            <a:ext cx="9144000" cy="774700"/>
          </a:xfrm>
          <a:prstGeom prst="rect">
            <a:avLst/>
          </a:prstGeom>
          <a:noFill/>
          <a:ln w="9525">
            <a:noFill/>
            <a:miter lim="800000"/>
            <a:headEnd/>
            <a:tailEnd/>
          </a:ln>
          <a:effectLst/>
        </p:spPr>
        <p:txBody>
          <a:bodyPr>
            <a:spAutoFit/>
          </a:bodyPr>
          <a:lstStyle/>
          <a:p>
            <a:pPr>
              <a:lnSpc>
                <a:spcPct val="80000"/>
              </a:lnSpc>
            </a:pPr>
            <a:r>
              <a:rPr lang="en-US" altLang="zh-CN" sz="2800" b="1">
                <a:solidFill>
                  <a:srgbClr val="005042"/>
                </a:solidFill>
                <a:ea typeface="楷体_GB2312" pitchFamily="49" charset="-122"/>
              </a:rPr>
              <a:t>          …</a:t>
            </a:r>
          </a:p>
          <a:p>
            <a:pPr>
              <a:lnSpc>
                <a:spcPct val="80000"/>
              </a:lnSpc>
            </a:pPr>
            <a:r>
              <a:rPr lang="en-US" altLang="zh-CN" sz="2800" b="1">
                <a:solidFill>
                  <a:srgbClr val="006600"/>
                </a:solidFill>
                <a:ea typeface="楷体_GB2312" pitchFamily="49" charset="-122"/>
              </a:rPr>
              <a:t>{             r[d],          r[2d],              r[3d],         … ,  r[(k+1)d] }</a:t>
            </a:r>
          </a:p>
        </p:txBody>
      </p:sp>
      <p:sp>
        <p:nvSpPr>
          <p:cNvPr id="95240" name="Rectangle 8"/>
          <p:cNvSpPr>
            <a:spLocks noGrp="1" noChangeArrowheads="1"/>
          </p:cNvSpPr>
          <p:nvPr>
            <p:ph type="title" idx="4294967295"/>
          </p:nvPr>
        </p:nvSpPr>
        <p:spPr>
          <a:xfrm>
            <a:off x="533400" y="228600"/>
            <a:ext cx="7772400" cy="685800"/>
          </a:xfrm>
        </p:spPr>
        <p:txBody>
          <a:bodyPr/>
          <a:lstStyle/>
          <a:p>
            <a:r>
              <a:rPr lang="zh-CN" altLang="en-US" sz="3600" b="1">
                <a:solidFill>
                  <a:srgbClr val="FF0000"/>
                </a:solidFill>
              </a:rPr>
              <a:t>具体做法：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0-#ppt_w/2"/>
                                          </p:val>
                                        </p:tav>
                                        <p:tav tm="100000">
                                          <p:val>
                                            <p:strVal val="#ppt_x"/>
                                          </p:val>
                                        </p:tav>
                                      </p:tavLst>
                                    </p:anim>
                                    <p:anim calcmode="lin" valueType="num">
                                      <p:cBhvr additive="base">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animEffect transition="in" filter="blinds(vertical)">
                                      <p:cBhvr>
                                        <p:cTn id="13" dur="500"/>
                                        <p:tgtEl>
                                          <p:spTgt spid="9523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95237"/>
                                        </p:tgtEl>
                                        <p:attrNameLst>
                                          <p:attrName>style.visibility</p:attrName>
                                        </p:attrNameLst>
                                      </p:cBhvr>
                                      <p:to>
                                        <p:strVal val="visible"/>
                                      </p:to>
                                    </p:set>
                                    <p:animEffect transition="in" filter="blinds(vertical)">
                                      <p:cBhvr>
                                        <p:cTn id="18" dur="500"/>
                                        <p:tgtEl>
                                          <p:spTgt spid="952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95238"/>
                                        </p:tgtEl>
                                        <p:attrNameLst>
                                          <p:attrName>style.visibility</p:attrName>
                                        </p:attrNameLst>
                                      </p:cBhvr>
                                      <p:to>
                                        <p:strVal val="visible"/>
                                      </p:to>
                                    </p:set>
                                    <p:animEffect transition="in" filter="blinds(vertical)">
                                      <p:cBhvr>
                                        <p:cTn id="23" dur="500"/>
                                        <p:tgtEl>
                                          <p:spTgt spid="952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95239"/>
                                        </p:tgtEl>
                                        <p:attrNameLst>
                                          <p:attrName>style.visibility</p:attrName>
                                        </p:attrNameLst>
                                      </p:cBhvr>
                                      <p:to>
                                        <p:strVal val="visible"/>
                                      </p:to>
                                    </p:set>
                                    <p:animEffect transition="in" filter="blinds(vertical)">
                                      <p:cBhvr>
                                        <p:cTn id="28" dur="500"/>
                                        <p:tgtEl>
                                          <p:spTgt spid="9523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95235"/>
                                        </p:tgtEl>
                                        <p:attrNameLst>
                                          <p:attrName>style.visibility</p:attrName>
                                        </p:attrNameLst>
                                      </p:cBhvr>
                                      <p:to>
                                        <p:strVal val="visible"/>
                                      </p:to>
                                    </p:set>
                                    <p:animEffect transition="in" filter="blinds(vertical)">
                                      <p:cBhvr>
                                        <p:cTn id="33" dur="5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P spid="95236" grpId="0" autoUpdateAnimBg="0"/>
      <p:bldP spid="95237" grpId="0" autoUpdateAnimBg="0"/>
      <p:bldP spid="95238" grpId="0" autoUpdateAnimBg="0"/>
      <p:bldP spid="952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3400" y="0"/>
            <a:ext cx="1708150" cy="701675"/>
          </a:xfrm>
          <a:prstGeom prst="rect">
            <a:avLst/>
          </a:prstGeom>
          <a:noFill/>
          <a:ln w="9525">
            <a:noFill/>
            <a:miter lim="800000"/>
            <a:headEnd/>
            <a:tailEnd/>
          </a:ln>
          <a:effectLst/>
        </p:spPr>
        <p:txBody>
          <a:bodyPr wrap="none">
            <a:spAutoFit/>
          </a:bodyPr>
          <a:lstStyle/>
          <a:p>
            <a:r>
              <a:rPr lang="zh-CN" altLang="en-US" sz="4000">
                <a:solidFill>
                  <a:srgbClr val="9933FF"/>
                </a:solidFill>
                <a:ea typeface="隶书" pitchFamily="49" charset="-122"/>
              </a:rPr>
              <a:t>例如：</a:t>
            </a:r>
            <a:endParaRPr lang="zh-CN" altLang="en-US" sz="4000">
              <a:ea typeface="楷体_GB2312" pitchFamily="49" charset="-122"/>
            </a:endParaRPr>
          </a:p>
        </p:txBody>
      </p:sp>
      <p:grpSp>
        <p:nvGrpSpPr>
          <p:cNvPr id="96259" name="Group 3"/>
          <p:cNvGrpSpPr>
            <a:grpSpLocks/>
          </p:cNvGrpSpPr>
          <p:nvPr/>
        </p:nvGrpSpPr>
        <p:grpSpPr bwMode="auto">
          <a:xfrm>
            <a:off x="1219200" y="762000"/>
            <a:ext cx="7194550" cy="701675"/>
            <a:chOff x="768" y="480"/>
            <a:chExt cx="4532" cy="442"/>
          </a:xfrm>
        </p:grpSpPr>
        <p:sp>
          <p:nvSpPr>
            <p:cNvPr id="96260" name="Rectangle 4"/>
            <p:cNvSpPr>
              <a:spLocks noChangeArrowheads="1"/>
            </p:cNvSpPr>
            <p:nvPr/>
          </p:nvSpPr>
          <p:spPr bwMode="auto">
            <a:xfrm>
              <a:off x="816" y="528"/>
              <a:ext cx="4224" cy="384"/>
            </a:xfrm>
            <a:prstGeom prst="rect">
              <a:avLst/>
            </a:prstGeom>
            <a:noFill/>
            <a:ln w="9525">
              <a:solidFill>
                <a:srgbClr val="FF6600"/>
              </a:solidFill>
              <a:miter lim="800000"/>
              <a:headEnd/>
              <a:tailEnd/>
            </a:ln>
            <a:effectLst/>
          </p:spPr>
          <p:txBody>
            <a:bodyPr wrap="none" anchor="ctr"/>
            <a:lstStyle/>
            <a:p>
              <a:pPr algn="ctr"/>
              <a:endParaRPr lang="zh-CN" altLang="zh-CN">
                <a:solidFill>
                  <a:srgbClr val="FF6600"/>
                </a:solidFill>
              </a:endParaRPr>
            </a:p>
          </p:txBody>
        </p:sp>
        <p:sp>
          <p:nvSpPr>
            <p:cNvPr id="96261" name="Line 5"/>
            <p:cNvSpPr>
              <a:spLocks noChangeShapeType="1"/>
            </p:cNvSpPr>
            <p:nvPr/>
          </p:nvSpPr>
          <p:spPr bwMode="auto">
            <a:xfrm>
              <a:off x="1200"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2" name="Line 6"/>
            <p:cNvSpPr>
              <a:spLocks noChangeShapeType="1"/>
            </p:cNvSpPr>
            <p:nvPr/>
          </p:nvSpPr>
          <p:spPr bwMode="auto">
            <a:xfrm>
              <a:off x="1584"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3" name="Line 7"/>
            <p:cNvSpPr>
              <a:spLocks noChangeShapeType="1"/>
            </p:cNvSpPr>
            <p:nvPr/>
          </p:nvSpPr>
          <p:spPr bwMode="auto">
            <a:xfrm>
              <a:off x="1968"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4" name="Line 8"/>
            <p:cNvSpPr>
              <a:spLocks noChangeShapeType="1"/>
            </p:cNvSpPr>
            <p:nvPr/>
          </p:nvSpPr>
          <p:spPr bwMode="auto">
            <a:xfrm>
              <a:off x="2352"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5" name="Line 9"/>
            <p:cNvSpPr>
              <a:spLocks noChangeShapeType="1"/>
            </p:cNvSpPr>
            <p:nvPr/>
          </p:nvSpPr>
          <p:spPr bwMode="auto">
            <a:xfrm>
              <a:off x="2736"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6" name="Line 10"/>
            <p:cNvSpPr>
              <a:spLocks noChangeShapeType="1"/>
            </p:cNvSpPr>
            <p:nvPr/>
          </p:nvSpPr>
          <p:spPr bwMode="auto">
            <a:xfrm>
              <a:off x="3120"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7" name="Line 11"/>
            <p:cNvSpPr>
              <a:spLocks noChangeShapeType="1"/>
            </p:cNvSpPr>
            <p:nvPr/>
          </p:nvSpPr>
          <p:spPr bwMode="auto">
            <a:xfrm>
              <a:off x="3504"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8" name="Line 12"/>
            <p:cNvSpPr>
              <a:spLocks noChangeShapeType="1"/>
            </p:cNvSpPr>
            <p:nvPr/>
          </p:nvSpPr>
          <p:spPr bwMode="auto">
            <a:xfrm>
              <a:off x="3888"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69" name="Line 13"/>
            <p:cNvSpPr>
              <a:spLocks noChangeShapeType="1"/>
            </p:cNvSpPr>
            <p:nvPr/>
          </p:nvSpPr>
          <p:spPr bwMode="auto">
            <a:xfrm>
              <a:off x="4272"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0" name="Line 14"/>
            <p:cNvSpPr>
              <a:spLocks noChangeShapeType="1"/>
            </p:cNvSpPr>
            <p:nvPr/>
          </p:nvSpPr>
          <p:spPr bwMode="auto">
            <a:xfrm>
              <a:off x="4656"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1" name="Text Box 15"/>
            <p:cNvSpPr txBox="1">
              <a:spLocks noChangeArrowheads="1"/>
            </p:cNvSpPr>
            <p:nvPr/>
          </p:nvSpPr>
          <p:spPr bwMode="auto">
            <a:xfrm>
              <a:off x="768" y="480"/>
              <a:ext cx="4532" cy="442"/>
            </a:xfrm>
            <a:prstGeom prst="rect">
              <a:avLst/>
            </a:prstGeom>
            <a:noFill/>
            <a:ln w="9525">
              <a:noFill/>
              <a:miter lim="800000"/>
              <a:headEnd/>
              <a:tailEnd/>
            </a:ln>
            <a:effectLst/>
          </p:spPr>
          <p:txBody>
            <a:bodyPr wrap="none">
              <a:spAutoFit/>
            </a:bodyPr>
            <a:lstStyle/>
            <a:p>
              <a:r>
                <a:rPr lang="en-US" altLang="zh-CN" sz="3600">
                  <a:solidFill>
                    <a:srgbClr val="0C00A4"/>
                  </a:solidFill>
                </a:rPr>
                <a:t>16  25 12  30 47 11  23 36  9   18 31</a:t>
              </a:r>
              <a:r>
                <a:rPr lang="en-US" altLang="zh-CN" sz="4000">
                  <a:solidFill>
                    <a:srgbClr val="0000FF"/>
                  </a:solidFill>
                </a:rPr>
                <a:t>   </a:t>
              </a:r>
            </a:p>
          </p:txBody>
        </p:sp>
      </p:grpSp>
      <p:sp>
        <p:nvSpPr>
          <p:cNvPr id="96272" name="Text Box 16"/>
          <p:cNvSpPr txBox="1">
            <a:spLocks noChangeArrowheads="1"/>
          </p:cNvSpPr>
          <p:nvPr/>
        </p:nvSpPr>
        <p:spPr bwMode="auto">
          <a:xfrm>
            <a:off x="381000" y="1600200"/>
            <a:ext cx="6311900" cy="701675"/>
          </a:xfrm>
          <a:prstGeom prst="rect">
            <a:avLst/>
          </a:prstGeom>
          <a:noFill/>
          <a:ln w="9525">
            <a:noFill/>
            <a:miter lim="800000"/>
            <a:headEnd/>
            <a:tailEnd/>
          </a:ln>
          <a:effectLst/>
        </p:spPr>
        <p:txBody>
          <a:bodyPr wrap="none">
            <a:spAutoFit/>
          </a:bodyPr>
          <a:lstStyle/>
          <a:p>
            <a:r>
              <a:rPr lang="en-US" altLang="zh-CN" sz="4000">
                <a:solidFill>
                  <a:srgbClr val="0000FF"/>
                </a:solidFill>
                <a:ea typeface="楷体_GB2312" pitchFamily="49" charset="-122"/>
              </a:rPr>
              <a:t> </a:t>
            </a:r>
            <a:r>
              <a:rPr lang="zh-CN" altLang="en-US" sz="3600">
                <a:solidFill>
                  <a:srgbClr val="005042"/>
                </a:solidFill>
                <a:ea typeface="隶书" pitchFamily="49" charset="-122"/>
              </a:rPr>
              <a:t>第一趟希尔排序，设增量 </a:t>
            </a:r>
            <a:r>
              <a:rPr lang="en-US" altLang="zh-CN" sz="3600" b="1">
                <a:solidFill>
                  <a:srgbClr val="A50021"/>
                </a:solidFill>
                <a:ea typeface="楷体_GB2312" pitchFamily="49" charset="-122"/>
              </a:rPr>
              <a:t>d =5</a:t>
            </a:r>
            <a:endParaRPr lang="en-US" altLang="zh-CN" sz="4000" b="1">
              <a:solidFill>
                <a:schemeClr val="tx2"/>
              </a:solidFill>
              <a:ea typeface="楷体_GB2312" pitchFamily="49" charset="-122"/>
            </a:endParaRPr>
          </a:p>
        </p:txBody>
      </p:sp>
      <p:grpSp>
        <p:nvGrpSpPr>
          <p:cNvPr id="96273" name="Group 17"/>
          <p:cNvGrpSpPr>
            <a:grpSpLocks/>
          </p:cNvGrpSpPr>
          <p:nvPr/>
        </p:nvGrpSpPr>
        <p:grpSpPr bwMode="auto">
          <a:xfrm>
            <a:off x="1219200" y="2422525"/>
            <a:ext cx="6940550" cy="701675"/>
            <a:chOff x="768" y="1526"/>
            <a:chExt cx="4372" cy="442"/>
          </a:xfrm>
        </p:grpSpPr>
        <p:sp>
          <p:nvSpPr>
            <p:cNvPr id="96274" name="Rectangle 18"/>
            <p:cNvSpPr>
              <a:spLocks noChangeArrowheads="1"/>
            </p:cNvSpPr>
            <p:nvPr/>
          </p:nvSpPr>
          <p:spPr bwMode="auto">
            <a:xfrm>
              <a:off x="816" y="1536"/>
              <a:ext cx="4224" cy="384"/>
            </a:xfrm>
            <a:prstGeom prst="rect">
              <a:avLst/>
            </a:prstGeom>
            <a:noFill/>
            <a:ln w="9525">
              <a:solidFill>
                <a:srgbClr val="FF6600"/>
              </a:solidFill>
              <a:miter lim="800000"/>
              <a:headEnd/>
              <a:tailEnd/>
            </a:ln>
            <a:effectLst/>
          </p:spPr>
          <p:txBody>
            <a:bodyPr wrap="none" anchor="ctr"/>
            <a:lstStyle/>
            <a:p>
              <a:endParaRPr lang="zh-CN" altLang="en-US"/>
            </a:p>
          </p:txBody>
        </p:sp>
        <p:sp>
          <p:nvSpPr>
            <p:cNvPr id="96275" name="Line 19"/>
            <p:cNvSpPr>
              <a:spLocks noChangeShapeType="1"/>
            </p:cNvSpPr>
            <p:nvPr/>
          </p:nvSpPr>
          <p:spPr bwMode="auto">
            <a:xfrm>
              <a:off x="1200"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6" name="Line 20"/>
            <p:cNvSpPr>
              <a:spLocks noChangeShapeType="1"/>
            </p:cNvSpPr>
            <p:nvPr/>
          </p:nvSpPr>
          <p:spPr bwMode="auto">
            <a:xfrm>
              <a:off x="1584"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7" name="Line 21"/>
            <p:cNvSpPr>
              <a:spLocks noChangeShapeType="1"/>
            </p:cNvSpPr>
            <p:nvPr/>
          </p:nvSpPr>
          <p:spPr bwMode="auto">
            <a:xfrm>
              <a:off x="1968"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8" name="Line 22"/>
            <p:cNvSpPr>
              <a:spLocks noChangeShapeType="1"/>
            </p:cNvSpPr>
            <p:nvPr/>
          </p:nvSpPr>
          <p:spPr bwMode="auto">
            <a:xfrm>
              <a:off x="2352"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79" name="Line 23"/>
            <p:cNvSpPr>
              <a:spLocks noChangeShapeType="1"/>
            </p:cNvSpPr>
            <p:nvPr/>
          </p:nvSpPr>
          <p:spPr bwMode="auto">
            <a:xfrm>
              <a:off x="2736"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0" name="Line 24"/>
            <p:cNvSpPr>
              <a:spLocks noChangeShapeType="1"/>
            </p:cNvSpPr>
            <p:nvPr/>
          </p:nvSpPr>
          <p:spPr bwMode="auto">
            <a:xfrm>
              <a:off x="3120"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1" name="Line 25"/>
            <p:cNvSpPr>
              <a:spLocks noChangeShapeType="1"/>
            </p:cNvSpPr>
            <p:nvPr/>
          </p:nvSpPr>
          <p:spPr bwMode="auto">
            <a:xfrm>
              <a:off x="3504"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2" name="Line 26"/>
            <p:cNvSpPr>
              <a:spLocks noChangeShapeType="1"/>
            </p:cNvSpPr>
            <p:nvPr/>
          </p:nvSpPr>
          <p:spPr bwMode="auto">
            <a:xfrm>
              <a:off x="3888"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3" name="Line 27"/>
            <p:cNvSpPr>
              <a:spLocks noChangeShapeType="1"/>
            </p:cNvSpPr>
            <p:nvPr/>
          </p:nvSpPr>
          <p:spPr bwMode="auto">
            <a:xfrm>
              <a:off x="4272"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4" name="Line 28"/>
            <p:cNvSpPr>
              <a:spLocks noChangeShapeType="1"/>
            </p:cNvSpPr>
            <p:nvPr/>
          </p:nvSpPr>
          <p:spPr bwMode="auto">
            <a:xfrm>
              <a:off x="4656" y="153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85" name="Text Box 29"/>
            <p:cNvSpPr txBox="1">
              <a:spLocks noChangeArrowheads="1"/>
            </p:cNvSpPr>
            <p:nvPr/>
          </p:nvSpPr>
          <p:spPr bwMode="auto">
            <a:xfrm>
              <a:off x="768" y="1526"/>
              <a:ext cx="4372" cy="442"/>
            </a:xfrm>
            <a:prstGeom prst="rect">
              <a:avLst/>
            </a:prstGeom>
            <a:noFill/>
            <a:ln w="9525">
              <a:noFill/>
              <a:miter lim="800000"/>
              <a:headEnd/>
              <a:tailEnd/>
            </a:ln>
            <a:effectLst/>
          </p:spPr>
          <p:txBody>
            <a:bodyPr wrap="none">
              <a:spAutoFit/>
            </a:bodyPr>
            <a:lstStyle/>
            <a:p>
              <a:r>
                <a:rPr lang="en-US" altLang="zh-CN" sz="3600">
                  <a:solidFill>
                    <a:srgbClr val="0000FF"/>
                  </a:solidFill>
                </a:rPr>
                <a:t>11  </a:t>
              </a:r>
              <a:r>
                <a:rPr lang="en-US" altLang="zh-CN" sz="3600">
                  <a:solidFill>
                    <a:srgbClr val="FF6600"/>
                  </a:solidFill>
                </a:rPr>
                <a:t>23</a:t>
              </a:r>
              <a:r>
                <a:rPr lang="en-US" altLang="zh-CN" sz="3600">
                  <a:solidFill>
                    <a:srgbClr val="0000FF"/>
                  </a:solidFill>
                </a:rPr>
                <a:t> </a:t>
              </a:r>
              <a:r>
                <a:rPr lang="en-US" altLang="zh-CN" sz="3600">
                  <a:solidFill>
                    <a:srgbClr val="840C26"/>
                  </a:solidFill>
                </a:rPr>
                <a:t>12</a:t>
              </a:r>
              <a:r>
                <a:rPr lang="en-US" altLang="zh-CN" sz="3600">
                  <a:solidFill>
                    <a:srgbClr val="0000FF"/>
                  </a:solidFill>
                </a:rPr>
                <a:t> </a:t>
              </a:r>
              <a:r>
                <a:rPr lang="en-US" altLang="zh-CN" sz="3600">
                  <a:solidFill>
                    <a:srgbClr val="990099"/>
                  </a:solidFill>
                </a:rPr>
                <a:t> 9</a:t>
              </a:r>
              <a:r>
                <a:rPr lang="en-US" altLang="zh-CN" sz="3600">
                  <a:solidFill>
                    <a:srgbClr val="FF99FF"/>
                  </a:solidFill>
                </a:rPr>
                <a:t> </a:t>
              </a:r>
              <a:r>
                <a:rPr lang="en-US" altLang="zh-CN" sz="3600">
                  <a:solidFill>
                    <a:srgbClr val="0000FF"/>
                  </a:solidFill>
                </a:rPr>
                <a:t>  </a:t>
              </a:r>
              <a:r>
                <a:rPr lang="en-US" altLang="zh-CN" sz="3600"/>
                <a:t>18</a:t>
              </a:r>
              <a:r>
                <a:rPr lang="en-US" altLang="zh-CN" sz="3600">
                  <a:solidFill>
                    <a:srgbClr val="0000FF"/>
                  </a:solidFill>
                </a:rPr>
                <a:t> 16  </a:t>
              </a:r>
              <a:r>
                <a:rPr lang="en-US" altLang="zh-CN" sz="3600">
                  <a:solidFill>
                    <a:srgbClr val="FF6600"/>
                  </a:solidFill>
                </a:rPr>
                <a:t>25</a:t>
              </a:r>
              <a:r>
                <a:rPr lang="en-US" altLang="zh-CN" sz="3600">
                  <a:solidFill>
                    <a:srgbClr val="FF99FF"/>
                  </a:solidFill>
                </a:rPr>
                <a:t> </a:t>
              </a:r>
              <a:r>
                <a:rPr lang="en-US" altLang="zh-CN" sz="3600">
                  <a:solidFill>
                    <a:srgbClr val="840C26"/>
                  </a:solidFill>
                </a:rPr>
                <a:t>36</a:t>
              </a:r>
              <a:r>
                <a:rPr lang="en-US" altLang="zh-CN" sz="3600">
                  <a:solidFill>
                    <a:srgbClr val="0000FF"/>
                  </a:solidFill>
                </a:rPr>
                <a:t> </a:t>
              </a:r>
              <a:r>
                <a:rPr lang="en-US" altLang="zh-CN" sz="3600">
                  <a:solidFill>
                    <a:srgbClr val="990099"/>
                  </a:solidFill>
                </a:rPr>
                <a:t>30</a:t>
              </a:r>
              <a:r>
                <a:rPr lang="en-US" altLang="zh-CN" sz="3600">
                  <a:solidFill>
                    <a:srgbClr val="0000FF"/>
                  </a:solidFill>
                </a:rPr>
                <a:t>  </a:t>
              </a:r>
              <a:r>
                <a:rPr lang="en-US" altLang="zh-CN" sz="3600"/>
                <a:t>47</a:t>
              </a:r>
              <a:r>
                <a:rPr lang="en-US" altLang="zh-CN" sz="3600">
                  <a:solidFill>
                    <a:srgbClr val="0000FF"/>
                  </a:solidFill>
                </a:rPr>
                <a:t> 31</a:t>
              </a:r>
              <a:r>
                <a:rPr lang="en-US" altLang="zh-CN" sz="4000">
                  <a:solidFill>
                    <a:srgbClr val="0000FF"/>
                  </a:solidFill>
                </a:rPr>
                <a:t> </a:t>
              </a:r>
            </a:p>
          </p:txBody>
        </p:sp>
      </p:grpSp>
      <p:sp>
        <p:nvSpPr>
          <p:cNvPr id="96286" name="Text Box 30"/>
          <p:cNvSpPr txBox="1">
            <a:spLocks noChangeArrowheads="1"/>
          </p:cNvSpPr>
          <p:nvPr/>
        </p:nvSpPr>
        <p:spPr bwMode="auto">
          <a:xfrm>
            <a:off x="533400" y="3324225"/>
            <a:ext cx="6299200" cy="641350"/>
          </a:xfrm>
          <a:prstGeom prst="rect">
            <a:avLst/>
          </a:prstGeom>
          <a:noFill/>
          <a:ln w="9525">
            <a:noFill/>
            <a:miter lim="800000"/>
            <a:headEnd/>
            <a:tailEnd/>
          </a:ln>
          <a:effectLst/>
        </p:spPr>
        <p:txBody>
          <a:bodyPr wrap="none">
            <a:spAutoFit/>
          </a:bodyPr>
          <a:lstStyle/>
          <a:p>
            <a:r>
              <a:rPr lang="zh-CN" altLang="en-US" sz="3600">
                <a:solidFill>
                  <a:srgbClr val="005042"/>
                </a:solidFill>
                <a:ea typeface="隶书" pitchFamily="49" charset="-122"/>
              </a:rPr>
              <a:t>第二趟希尔排序，设增量 </a:t>
            </a:r>
            <a:r>
              <a:rPr lang="en-US" altLang="zh-CN" sz="3600" b="1">
                <a:solidFill>
                  <a:srgbClr val="A50021"/>
                </a:solidFill>
                <a:ea typeface="楷体_GB2312" pitchFamily="49" charset="-122"/>
              </a:rPr>
              <a:t>d = 3</a:t>
            </a:r>
            <a:endParaRPr lang="en-US" altLang="zh-CN" sz="4000" b="1">
              <a:solidFill>
                <a:srgbClr val="A50021"/>
              </a:solidFill>
              <a:ea typeface="楷体_GB2312" pitchFamily="49" charset="-122"/>
            </a:endParaRPr>
          </a:p>
        </p:txBody>
      </p:sp>
      <p:grpSp>
        <p:nvGrpSpPr>
          <p:cNvPr id="96287" name="Group 31"/>
          <p:cNvGrpSpPr>
            <a:grpSpLocks/>
          </p:cNvGrpSpPr>
          <p:nvPr/>
        </p:nvGrpSpPr>
        <p:grpSpPr bwMode="auto">
          <a:xfrm>
            <a:off x="1295400" y="4114800"/>
            <a:ext cx="6705600" cy="641350"/>
            <a:chOff x="816" y="2592"/>
            <a:chExt cx="4224" cy="404"/>
          </a:xfrm>
        </p:grpSpPr>
        <p:sp>
          <p:nvSpPr>
            <p:cNvPr id="96288" name="Rectangle 32"/>
            <p:cNvSpPr>
              <a:spLocks noChangeArrowheads="1"/>
            </p:cNvSpPr>
            <p:nvPr/>
          </p:nvSpPr>
          <p:spPr bwMode="auto">
            <a:xfrm>
              <a:off x="816" y="2592"/>
              <a:ext cx="4224" cy="384"/>
            </a:xfrm>
            <a:prstGeom prst="rect">
              <a:avLst/>
            </a:prstGeom>
            <a:noFill/>
            <a:ln w="9525">
              <a:solidFill>
                <a:srgbClr val="FF6600"/>
              </a:solidFill>
              <a:miter lim="800000"/>
              <a:headEnd/>
              <a:tailEnd/>
            </a:ln>
            <a:effectLst/>
          </p:spPr>
          <p:txBody>
            <a:bodyPr wrap="none" anchor="ctr"/>
            <a:lstStyle/>
            <a:p>
              <a:endParaRPr lang="zh-CN" altLang="en-US"/>
            </a:p>
          </p:txBody>
        </p:sp>
        <p:sp>
          <p:nvSpPr>
            <p:cNvPr id="96289" name="Line 33"/>
            <p:cNvSpPr>
              <a:spLocks noChangeShapeType="1"/>
            </p:cNvSpPr>
            <p:nvPr/>
          </p:nvSpPr>
          <p:spPr bwMode="auto">
            <a:xfrm>
              <a:off x="1200"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0" name="Line 34"/>
            <p:cNvSpPr>
              <a:spLocks noChangeShapeType="1"/>
            </p:cNvSpPr>
            <p:nvPr/>
          </p:nvSpPr>
          <p:spPr bwMode="auto">
            <a:xfrm>
              <a:off x="1584"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1" name="Line 35"/>
            <p:cNvSpPr>
              <a:spLocks noChangeShapeType="1"/>
            </p:cNvSpPr>
            <p:nvPr/>
          </p:nvSpPr>
          <p:spPr bwMode="auto">
            <a:xfrm>
              <a:off x="1968"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2" name="Line 36"/>
            <p:cNvSpPr>
              <a:spLocks noChangeShapeType="1"/>
            </p:cNvSpPr>
            <p:nvPr/>
          </p:nvSpPr>
          <p:spPr bwMode="auto">
            <a:xfrm>
              <a:off x="2352"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3" name="Line 37"/>
            <p:cNvSpPr>
              <a:spLocks noChangeShapeType="1"/>
            </p:cNvSpPr>
            <p:nvPr/>
          </p:nvSpPr>
          <p:spPr bwMode="auto">
            <a:xfrm>
              <a:off x="2736"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4" name="Line 38"/>
            <p:cNvSpPr>
              <a:spLocks noChangeShapeType="1"/>
            </p:cNvSpPr>
            <p:nvPr/>
          </p:nvSpPr>
          <p:spPr bwMode="auto">
            <a:xfrm>
              <a:off x="3120"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5" name="Line 39"/>
            <p:cNvSpPr>
              <a:spLocks noChangeShapeType="1"/>
            </p:cNvSpPr>
            <p:nvPr/>
          </p:nvSpPr>
          <p:spPr bwMode="auto">
            <a:xfrm>
              <a:off x="3504"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6" name="Line 40"/>
            <p:cNvSpPr>
              <a:spLocks noChangeShapeType="1"/>
            </p:cNvSpPr>
            <p:nvPr/>
          </p:nvSpPr>
          <p:spPr bwMode="auto">
            <a:xfrm>
              <a:off x="3888"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7" name="Line 41"/>
            <p:cNvSpPr>
              <a:spLocks noChangeShapeType="1"/>
            </p:cNvSpPr>
            <p:nvPr/>
          </p:nvSpPr>
          <p:spPr bwMode="auto">
            <a:xfrm>
              <a:off x="4272"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8" name="Line 42"/>
            <p:cNvSpPr>
              <a:spLocks noChangeShapeType="1"/>
            </p:cNvSpPr>
            <p:nvPr/>
          </p:nvSpPr>
          <p:spPr bwMode="auto">
            <a:xfrm>
              <a:off x="4656" y="2592"/>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299" name="Text Box 43"/>
            <p:cNvSpPr txBox="1">
              <a:spLocks noChangeArrowheads="1"/>
            </p:cNvSpPr>
            <p:nvPr/>
          </p:nvSpPr>
          <p:spPr bwMode="auto">
            <a:xfrm>
              <a:off x="864" y="2592"/>
              <a:ext cx="4148" cy="404"/>
            </a:xfrm>
            <a:prstGeom prst="rect">
              <a:avLst/>
            </a:prstGeom>
            <a:noFill/>
            <a:ln w="9525">
              <a:noFill/>
              <a:miter lim="800000"/>
              <a:headEnd/>
              <a:tailEnd/>
            </a:ln>
            <a:effectLst/>
          </p:spPr>
          <p:txBody>
            <a:bodyPr wrap="none">
              <a:spAutoFit/>
            </a:bodyPr>
            <a:lstStyle/>
            <a:p>
              <a:r>
                <a:rPr lang="en-US" altLang="zh-CN" sz="3600">
                  <a:solidFill>
                    <a:srgbClr val="0000FF"/>
                  </a:solidFill>
                </a:rPr>
                <a:t>9  </a:t>
              </a:r>
              <a:r>
                <a:rPr lang="en-US" altLang="zh-CN" sz="3600">
                  <a:solidFill>
                    <a:srgbClr val="FF6600"/>
                  </a:solidFill>
                </a:rPr>
                <a:t>18</a:t>
              </a:r>
              <a:r>
                <a:rPr lang="en-US" altLang="zh-CN" sz="3600">
                  <a:solidFill>
                    <a:srgbClr val="0000FF"/>
                  </a:solidFill>
                </a:rPr>
                <a:t>  </a:t>
              </a:r>
              <a:r>
                <a:rPr lang="en-US" altLang="zh-CN" sz="3600">
                  <a:solidFill>
                    <a:srgbClr val="840C26"/>
                  </a:solidFill>
                </a:rPr>
                <a:t>12</a:t>
              </a:r>
              <a:r>
                <a:rPr lang="en-US" altLang="zh-CN" sz="3600">
                  <a:solidFill>
                    <a:srgbClr val="0000FF"/>
                  </a:solidFill>
                </a:rPr>
                <a:t>  11 </a:t>
              </a:r>
              <a:r>
                <a:rPr lang="en-US" altLang="zh-CN" sz="3600">
                  <a:solidFill>
                    <a:srgbClr val="FF6600"/>
                  </a:solidFill>
                </a:rPr>
                <a:t>23</a:t>
              </a:r>
              <a:r>
                <a:rPr lang="en-US" altLang="zh-CN" sz="3600">
                  <a:solidFill>
                    <a:srgbClr val="0000FF"/>
                  </a:solidFill>
                </a:rPr>
                <a:t> </a:t>
              </a:r>
              <a:r>
                <a:rPr lang="en-US" altLang="zh-CN" sz="3600">
                  <a:solidFill>
                    <a:srgbClr val="840C26"/>
                  </a:solidFill>
                </a:rPr>
                <a:t>16</a:t>
              </a:r>
              <a:r>
                <a:rPr lang="en-US" altLang="zh-CN" sz="3600">
                  <a:solidFill>
                    <a:srgbClr val="0000FF"/>
                  </a:solidFill>
                </a:rPr>
                <a:t> 25  </a:t>
              </a:r>
              <a:r>
                <a:rPr lang="en-US" altLang="zh-CN" sz="3600">
                  <a:solidFill>
                    <a:srgbClr val="FF6600"/>
                  </a:solidFill>
                </a:rPr>
                <a:t>31</a:t>
              </a:r>
              <a:r>
                <a:rPr lang="en-US" altLang="zh-CN" sz="3600">
                  <a:solidFill>
                    <a:srgbClr val="0000FF"/>
                  </a:solidFill>
                </a:rPr>
                <a:t> </a:t>
              </a:r>
              <a:r>
                <a:rPr lang="en-US" altLang="zh-CN" sz="3600">
                  <a:solidFill>
                    <a:srgbClr val="840C26"/>
                  </a:solidFill>
                </a:rPr>
                <a:t>30</a:t>
              </a:r>
              <a:r>
                <a:rPr lang="en-US" altLang="zh-CN" sz="3600">
                  <a:solidFill>
                    <a:srgbClr val="0000FF"/>
                  </a:solidFill>
                </a:rPr>
                <a:t> 47 </a:t>
              </a:r>
              <a:r>
                <a:rPr lang="en-US" altLang="zh-CN" sz="3600">
                  <a:solidFill>
                    <a:srgbClr val="FF6600"/>
                  </a:solidFill>
                </a:rPr>
                <a:t>36</a:t>
              </a:r>
              <a:endParaRPr lang="en-US" altLang="zh-CN" sz="4000">
                <a:solidFill>
                  <a:srgbClr val="0000FF"/>
                </a:solidFill>
              </a:endParaRPr>
            </a:p>
          </p:txBody>
        </p:sp>
      </p:grpSp>
      <p:sp>
        <p:nvSpPr>
          <p:cNvPr id="96300" name="Text Box 44"/>
          <p:cNvSpPr txBox="1">
            <a:spLocks noChangeArrowheads="1"/>
          </p:cNvSpPr>
          <p:nvPr/>
        </p:nvSpPr>
        <p:spPr bwMode="auto">
          <a:xfrm>
            <a:off x="609600" y="5000625"/>
            <a:ext cx="6299200" cy="641350"/>
          </a:xfrm>
          <a:prstGeom prst="rect">
            <a:avLst/>
          </a:prstGeom>
          <a:noFill/>
          <a:ln w="9525">
            <a:noFill/>
            <a:miter lim="800000"/>
            <a:headEnd/>
            <a:tailEnd/>
          </a:ln>
          <a:effectLst/>
        </p:spPr>
        <p:txBody>
          <a:bodyPr wrap="none">
            <a:spAutoFit/>
          </a:bodyPr>
          <a:lstStyle/>
          <a:p>
            <a:r>
              <a:rPr lang="zh-CN" altLang="en-US" sz="3600">
                <a:solidFill>
                  <a:srgbClr val="005042"/>
                </a:solidFill>
                <a:ea typeface="隶书" pitchFamily="49" charset="-122"/>
              </a:rPr>
              <a:t>第三趟希尔排序，设增量 </a:t>
            </a:r>
            <a:r>
              <a:rPr lang="en-US" altLang="zh-CN" sz="3600" b="1">
                <a:solidFill>
                  <a:srgbClr val="A50021"/>
                </a:solidFill>
                <a:ea typeface="楷体_GB2312" pitchFamily="49" charset="-122"/>
              </a:rPr>
              <a:t>d = 1</a:t>
            </a:r>
            <a:endParaRPr lang="en-US" altLang="zh-CN" sz="4000" b="1">
              <a:solidFill>
                <a:srgbClr val="A50021"/>
              </a:solidFill>
              <a:ea typeface="楷体_GB2312" pitchFamily="49" charset="-122"/>
            </a:endParaRPr>
          </a:p>
        </p:txBody>
      </p:sp>
      <p:grpSp>
        <p:nvGrpSpPr>
          <p:cNvPr id="96301" name="Group 45"/>
          <p:cNvGrpSpPr>
            <a:grpSpLocks/>
          </p:cNvGrpSpPr>
          <p:nvPr/>
        </p:nvGrpSpPr>
        <p:grpSpPr bwMode="auto">
          <a:xfrm>
            <a:off x="1219200" y="5791200"/>
            <a:ext cx="6940550" cy="701675"/>
            <a:chOff x="768" y="3648"/>
            <a:chExt cx="4372" cy="442"/>
          </a:xfrm>
        </p:grpSpPr>
        <p:sp>
          <p:nvSpPr>
            <p:cNvPr id="96302" name="Rectangle 46"/>
            <p:cNvSpPr>
              <a:spLocks noChangeArrowheads="1"/>
            </p:cNvSpPr>
            <p:nvPr/>
          </p:nvSpPr>
          <p:spPr bwMode="auto">
            <a:xfrm>
              <a:off x="816" y="3696"/>
              <a:ext cx="4224" cy="384"/>
            </a:xfrm>
            <a:prstGeom prst="rect">
              <a:avLst/>
            </a:prstGeom>
            <a:noFill/>
            <a:ln w="9525">
              <a:solidFill>
                <a:srgbClr val="FF6600"/>
              </a:solidFill>
              <a:miter lim="800000"/>
              <a:headEnd/>
              <a:tailEnd/>
            </a:ln>
            <a:effectLst/>
          </p:spPr>
          <p:txBody>
            <a:bodyPr wrap="none" anchor="ctr"/>
            <a:lstStyle/>
            <a:p>
              <a:endParaRPr lang="zh-CN" altLang="en-US"/>
            </a:p>
          </p:txBody>
        </p:sp>
        <p:sp>
          <p:nvSpPr>
            <p:cNvPr id="96303" name="Line 47"/>
            <p:cNvSpPr>
              <a:spLocks noChangeShapeType="1"/>
            </p:cNvSpPr>
            <p:nvPr/>
          </p:nvSpPr>
          <p:spPr bwMode="auto">
            <a:xfrm>
              <a:off x="1200"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4" name="Line 48"/>
            <p:cNvSpPr>
              <a:spLocks noChangeShapeType="1"/>
            </p:cNvSpPr>
            <p:nvPr/>
          </p:nvSpPr>
          <p:spPr bwMode="auto">
            <a:xfrm>
              <a:off x="1584"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5" name="Line 49"/>
            <p:cNvSpPr>
              <a:spLocks noChangeShapeType="1"/>
            </p:cNvSpPr>
            <p:nvPr/>
          </p:nvSpPr>
          <p:spPr bwMode="auto">
            <a:xfrm>
              <a:off x="1968"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6" name="Line 50"/>
            <p:cNvSpPr>
              <a:spLocks noChangeShapeType="1"/>
            </p:cNvSpPr>
            <p:nvPr/>
          </p:nvSpPr>
          <p:spPr bwMode="auto">
            <a:xfrm>
              <a:off x="2352"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7" name="Line 51"/>
            <p:cNvSpPr>
              <a:spLocks noChangeShapeType="1"/>
            </p:cNvSpPr>
            <p:nvPr/>
          </p:nvSpPr>
          <p:spPr bwMode="auto">
            <a:xfrm>
              <a:off x="2736"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8" name="Line 52"/>
            <p:cNvSpPr>
              <a:spLocks noChangeShapeType="1"/>
            </p:cNvSpPr>
            <p:nvPr/>
          </p:nvSpPr>
          <p:spPr bwMode="auto">
            <a:xfrm>
              <a:off x="3120"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09" name="Line 53"/>
            <p:cNvSpPr>
              <a:spLocks noChangeShapeType="1"/>
            </p:cNvSpPr>
            <p:nvPr/>
          </p:nvSpPr>
          <p:spPr bwMode="auto">
            <a:xfrm>
              <a:off x="3504"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10" name="Line 54"/>
            <p:cNvSpPr>
              <a:spLocks noChangeShapeType="1"/>
            </p:cNvSpPr>
            <p:nvPr/>
          </p:nvSpPr>
          <p:spPr bwMode="auto">
            <a:xfrm>
              <a:off x="3888"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11" name="Line 55"/>
            <p:cNvSpPr>
              <a:spLocks noChangeShapeType="1"/>
            </p:cNvSpPr>
            <p:nvPr/>
          </p:nvSpPr>
          <p:spPr bwMode="auto">
            <a:xfrm>
              <a:off x="4272"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12" name="Line 56"/>
            <p:cNvSpPr>
              <a:spLocks noChangeShapeType="1"/>
            </p:cNvSpPr>
            <p:nvPr/>
          </p:nvSpPr>
          <p:spPr bwMode="auto">
            <a:xfrm>
              <a:off x="4656" y="3696"/>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6313" name="Text Box 57"/>
            <p:cNvSpPr txBox="1">
              <a:spLocks noChangeArrowheads="1"/>
            </p:cNvSpPr>
            <p:nvPr/>
          </p:nvSpPr>
          <p:spPr bwMode="auto">
            <a:xfrm>
              <a:off x="768" y="3648"/>
              <a:ext cx="4372" cy="442"/>
            </a:xfrm>
            <a:prstGeom prst="rect">
              <a:avLst/>
            </a:prstGeom>
            <a:noFill/>
            <a:ln w="9525">
              <a:noFill/>
              <a:miter lim="800000"/>
              <a:headEnd/>
              <a:tailEnd/>
            </a:ln>
            <a:effectLst/>
          </p:spPr>
          <p:txBody>
            <a:bodyPr wrap="none">
              <a:spAutoFit/>
            </a:bodyPr>
            <a:lstStyle/>
            <a:p>
              <a:r>
                <a:rPr lang="en-US" altLang="zh-CN" sz="4000">
                  <a:solidFill>
                    <a:srgbClr val="0000FF"/>
                  </a:solidFill>
                </a:rPr>
                <a:t> </a:t>
              </a:r>
              <a:r>
                <a:rPr lang="en-US" altLang="zh-CN" sz="3600">
                  <a:solidFill>
                    <a:srgbClr val="0000FF"/>
                  </a:solidFill>
                </a:rPr>
                <a:t>9   11 12 16  18 23  25 30 31 36  47 </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ppt_x"/>
                                          </p:val>
                                        </p:tav>
                                        <p:tav tm="100000">
                                          <p:val>
                                            <p:strVal val="#ppt_x"/>
                                          </p:val>
                                        </p:tav>
                                      </p:tavLst>
                                    </p:anim>
                                    <p:anim calcmode="lin" valueType="num">
                                      <p:cBhvr additive="base">
                                        <p:cTn id="8" dur="500" fill="hold"/>
                                        <p:tgtEl>
                                          <p:spTgt spid="962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6259"/>
                                        </p:tgtEl>
                                        <p:attrNameLst>
                                          <p:attrName>style.visibility</p:attrName>
                                        </p:attrNameLst>
                                      </p:cBhvr>
                                      <p:to>
                                        <p:strVal val="visible"/>
                                      </p:to>
                                    </p:set>
                                    <p:anim calcmode="lin" valueType="num">
                                      <p:cBhvr additive="base">
                                        <p:cTn id="13" dur="500" fill="hold"/>
                                        <p:tgtEl>
                                          <p:spTgt spid="96259"/>
                                        </p:tgtEl>
                                        <p:attrNameLst>
                                          <p:attrName>ppt_x</p:attrName>
                                        </p:attrNameLst>
                                      </p:cBhvr>
                                      <p:tavLst>
                                        <p:tav tm="0">
                                          <p:val>
                                            <p:strVal val="0-#ppt_w/2"/>
                                          </p:val>
                                        </p:tav>
                                        <p:tav tm="100000">
                                          <p:val>
                                            <p:strVal val="#ppt_x"/>
                                          </p:val>
                                        </p:tav>
                                      </p:tavLst>
                                    </p:anim>
                                    <p:anim calcmode="lin" valueType="num">
                                      <p:cBhvr additive="base">
                                        <p:cTn id="14"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6272"/>
                                        </p:tgtEl>
                                        <p:attrNameLst>
                                          <p:attrName>style.visibility</p:attrName>
                                        </p:attrNameLst>
                                      </p:cBhvr>
                                      <p:to>
                                        <p:strVal val="visible"/>
                                      </p:to>
                                    </p:set>
                                    <p:animEffect transition="in" filter="wipe(left)">
                                      <p:cBhvr>
                                        <p:cTn id="19" dur="500"/>
                                        <p:tgtEl>
                                          <p:spTgt spid="9627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6273"/>
                                        </p:tgtEl>
                                        <p:attrNameLst>
                                          <p:attrName>style.visibility</p:attrName>
                                        </p:attrNameLst>
                                      </p:cBhvr>
                                      <p:to>
                                        <p:strVal val="visible"/>
                                      </p:to>
                                    </p:set>
                                    <p:anim calcmode="lin" valueType="num">
                                      <p:cBhvr additive="base">
                                        <p:cTn id="24" dur="500" fill="hold"/>
                                        <p:tgtEl>
                                          <p:spTgt spid="96273"/>
                                        </p:tgtEl>
                                        <p:attrNameLst>
                                          <p:attrName>ppt_x</p:attrName>
                                        </p:attrNameLst>
                                      </p:cBhvr>
                                      <p:tavLst>
                                        <p:tav tm="0">
                                          <p:val>
                                            <p:strVal val="0-#ppt_w/2"/>
                                          </p:val>
                                        </p:tav>
                                        <p:tav tm="100000">
                                          <p:val>
                                            <p:strVal val="#ppt_x"/>
                                          </p:val>
                                        </p:tav>
                                      </p:tavLst>
                                    </p:anim>
                                    <p:anim calcmode="lin" valueType="num">
                                      <p:cBhvr additive="base">
                                        <p:cTn id="25" dur="500" fill="hold"/>
                                        <p:tgtEl>
                                          <p:spTgt spid="962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6286"/>
                                        </p:tgtEl>
                                        <p:attrNameLst>
                                          <p:attrName>style.visibility</p:attrName>
                                        </p:attrNameLst>
                                      </p:cBhvr>
                                      <p:to>
                                        <p:strVal val="visible"/>
                                      </p:to>
                                    </p:set>
                                    <p:animEffect transition="in" filter="wipe(left)">
                                      <p:cBhvr>
                                        <p:cTn id="30" dur="500"/>
                                        <p:tgtEl>
                                          <p:spTgt spid="9628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6287"/>
                                        </p:tgtEl>
                                        <p:attrNameLst>
                                          <p:attrName>style.visibility</p:attrName>
                                        </p:attrNameLst>
                                      </p:cBhvr>
                                      <p:to>
                                        <p:strVal val="visible"/>
                                      </p:to>
                                    </p:set>
                                    <p:anim calcmode="lin" valueType="num">
                                      <p:cBhvr additive="base">
                                        <p:cTn id="35" dur="500" fill="hold"/>
                                        <p:tgtEl>
                                          <p:spTgt spid="96287"/>
                                        </p:tgtEl>
                                        <p:attrNameLst>
                                          <p:attrName>ppt_x</p:attrName>
                                        </p:attrNameLst>
                                      </p:cBhvr>
                                      <p:tavLst>
                                        <p:tav tm="0">
                                          <p:val>
                                            <p:strVal val="0-#ppt_w/2"/>
                                          </p:val>
                                        </p:tav>
                                        <p:tav tm="100000">
                                          <p:val>
                                            <p:strVal val="#ppt_x"/>
                                          </p:val>
                                        </p:tav>
                                      </p:tavLst>
                                    </p:anim>
                                    <p:anim calcmode="lin" valueType="num">
                                      <p:cBhvr additive="base">
                                        <p:cTn id="36" dur="500" fill="hold"/>
                                        <p:tgtEl>
                                          <p:spTgt spid="9628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6300"/>
                                        </p:tgtEl>
                                        <p:attrNameLst>
                                          <p:attrName>style.visibility</p:attrName>
                                        </p:attrNameLst>
                                      </p:cBhvr>
                                      <p:to>
                                        <p:strVal val="visible"/>
                                      </p:to>
                                    </p:set>
                                    <p:animEffect transition="in" filter="wipe(left)">
                                      <p:cBhvr>
                                        <p:cTn id="41" dur="500"/>
                                        <p:tgtEl>
                                          <p:spTgt spid="9630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96301"/>
                                        </p:tgtEl>
                                        <p:attrNameLst>
                                          <p:attrName>style.visibility</p:attrName>
                                        </p:attrNameLst>
                                      </p:cBhvr>
                                      <p:to>
                                        <p:strVal val="visible"/>
                                      </p:to>
                                    </p:set>
                                    <p:anim calcmode="lin" valueType="num">
                                      <p:cBhvr additive="base">
                                        <p:cTn id="46" dur="500" fill="hold"/>
                                        <p:tgtEl>
                                          <p:spTgt spid="96301"/>
                                        </p:tgtEl>
                                        <p:attrNameLst>
                                          <p:attrName>ppt_x</p:attrName>
                                        </p:attrNameLst>
                                      </p:cBhvr>
                                      <p:tavLst>
                                        <p:tav tm="0">
                                          <p:val>
                                            <p:strVal val="0-#ppt_w/2"/>
                                          </p:val>
                                        </p:tav>
                                        <p:tav tm="100000">
                                          <p:val>
                                            <p:strVal val="#ppt_x"/>
                                          </p:val>
                                        </p:tav>
                                      </p:tavLst>
                                    </p:anim>
                                    <p:anim calcmode="lin" valueType="num">
                                      <p:cBhvr additive="base">
                                        <p:cTn id="47" dur="500" fill="hold"/>
                                        <p:tgtEl>
                                          <p:spTgt spid="96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72" grpId="0" autoUpdateAnimBg="0"/>
      <p:bldP spid="96286" grpId="0" autoUpdateAnimBg="0"/>
      <p:bldP spid="9630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22263" y="876300"/>
            <a:ext cx="8821737" cy="3848100"/>
          </a:xfrm>
          <a:prstGeom prst="rect">
            <a:avLst/>
          </a:prstGeom>
          <a:noFill/>
          <a:ln w="9525">
            <a:noFill/>
            <a:miter lim="800000"/>
            <a:headEnd/>
            <a:tailEnd/>
          </a:ln>
          <a:effectLst/>
        </p:spPr>
        <p:txBody>
          <a:bodyPr>
            <a:spAutoFit/>
          </a:bodyPr>
          <a:lstStyle/>
          <a:p>
            <a:pPr>
              <a:lnSpc>
                <a:spcPct val="110000"/>
              </a:lnSpc>
            </a:pPr>
            <a:r>
              <a:rPr lang="en-US" altLang="zh-CN" sz="3200" b="1" dirty="0">
                <a:solidFill>
                  <a:srgbClr val="0C00A4"/>
                </a:solidFill>
                <a:ea typeface="楷体_GB2312" pitchFamily="49" charset="-122"/>
              </a:rPr>
              <a:t>Void </a:t>
            </a:r>
            <a:r>
              <a:rPr lang="en-US" altLang="zh-CN" sz="3200" b="1" dirty="0" err="1">
                <a:solidFill>
                  <a:srgbClr val="0C00A4"/>
                </a:solidFill>
                <a:ea typeface="楷体_GB2312" pitchFamily="49" charset="-122"/>
              </a:rPr>
              <a:t>shellinsert</a:t>
            </a:r>
            <a:r>
              <a:rPr lang="en-US" altLang="zh-CN" sz="3200" b="1" dirty="0">
                <a:solidFill>
                  <a:srgbClr val="0C00A4"/>
                </a:solidFill>
                <a:ea typeface="楷体_GB2312" pitchFamily="49" charset="-122"/>
              </a:rPr>
              <a:t>(</a:t>
            </a:r>
            <a:r>
              <a:rPr lang="en-US" altLang="zh-CN" sz="3200" b="1" dirty="0" err="1">
                <a:solidFill>
                  <a:srgbClr val="0C00A4"/>
                </a:solidFill>
                <a:ea typeface="楷体_GB2312" pitchFamily="49" charset="-122"/>
              </a:rPr>
              <a:t>recordtype</a:t>
            </a:r>
            <a:r>
              <a:rPr lang="en-US" altLang="zh-CN" sz="3200" b="1" dirty="0">
                <a:solidFill>
                  <a:srgbClr val="0C00A4"/>
                </a:solidFill>
                <a:ea typeface="楷体_GB2312" pitchFamily="49" charset="-122"/>
              </a:rPr>
              <a:t> r[ ], </a:t>
            </a:r>
            <a:r>
              <a:rPr lang="en-US" altLang="zh-CN" sz="3200" b="1" dirty="0" err="1">
                <a:solidFill>
                  <a:srgbClr val="0C00A4"/>
                </a:solidFill>
                <a:ea typeface="楷体_GB2312" pitchFamily="49" charset="-122"/>
              </a:rPr>
              <a:t>int</a:t>
            </a:r>
            <a:r>
              <a:rPr lang="en-US" altLang="zh-CN" sz="3200" b="1" dirty="0">
                <a:solidFill>
                  <a:srgbClr val="0C00A4"/>
                </a:solidFill>
                <a:ea typeface="楷体_GB2312" pitchFamily="49" charset="-122"/>
              </a:rPr>
              <a:t> </a:t>
            </a:r>
            <a:r>
              <a:rPr lang="en-US" altLang="zh-CN" sz="3200" b="1" dirty="0" smtClean="0">
                <a:solidFill>
                  <a:srgbClr val="0C00A4"/>
                </a:solidFill>
                <a:ea typeface="楷体_GB2312" pitchFamily="49" charset="-122"/>
              </a:rPr>
              <a:t>length, </a:t>
            </a:r>
            <a:r>
              <a:rPr lang="en-US" altLang="zh-CN" sz="3200" b="1" dirty="0" err="1">
                <a:solidFill>
                  <a:srgbClr val="0C00A4"/>
                </a:solidFill>
                <a:ea typeface="楷体_GB2312" pitchFamily="49" charset="-122"/>
              </a:rPr>
              <a:t>int</a:t>
            </a:r>
            <a:r>
              <a:rPr lang="en-US" altLang="zh-CN" sz="3200" b="1" dirty="0">
                <a:solidFill>
                  <a:srgbClr val="0C00A4"/>
                </a:solidFill>
                <a:ea typeface="楷体_GB2312" pitchFamily="49" charset="-122"/>
              </a:rPr>
              <a:t> d )</a:t>
            </a:r>
          </a:p>
          <a:p>
            <a:pPr>
              <a:lnSpc>
                <a:spcPct val="110000"/>
              </a:lnSpc>
            </a:pPr>
            <a:r>
              <a:rPr lang="en-US" altLang="zh-CN" sz="3200" b="1" dirty="0">
                <a:ea typeface="楷体_GB2312" pitchFamily="49" charset="-122"/>
              </a:rPr>
              <a:t> </a:t>
            </a:r>
            <a:r>
              <a:rPr lang="en-US" altLang="zh-CN" sz="3200" b="1" dirty="0">
                <a:solidFill>
                  <a:srgbClr val="A40004"/>
                </a:solidFill>
                <a:ea typeface="楷体_GB2312" pitchFamily="49" charset="-122"/>
              </a:rPr>
              <a:t>{ for(</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=1+d; </a:t>
            </a:r>
            <a:r>
              <a:rPr lang="en-US" altLang="zh-CN" sz="3200" b="1" dirty="0" err="1">
                <a:solidFill>
                  <a:srgbClr val="A40004"/>
                </a:solidFill>
                <a:ea typeface="楷体_GB2312" pitchFamily="49" charset="-122"/>
              </a:rPr>
              <a:t>i</a:t>
            </a:r>
            <a:r>
              <a:rPr lang="en-US" altLang="zh-CN" sz="3200" b="1" dirty="0" smtClean="0">
                <a:solidFill>
                  <a:srgbClr val="A40004"/>
                </a:solidFill>
                <a:ea typeface="楷体_GB2312" pitchFamily="49" charset="-122"/>
              </a:rPr>
              <a:t>&lt;=length; </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 </a:t>
            </a:r>
          </a:p>
          <a:p>
            <a:pPr>
              <a:lnSpc>
                <a:spcPct val="110000"/>
              </a:lnSpc>
            </a:pPr>
            <a:r>
              <a:rPr lang="en-US" altLang="zh-CN" sz="3200" b="1" dirty="0">
                <a:solidFill>
                  <a:srgbClr val="A40004"/>
                </a:solidFill>
                <a:ea typeface="楷体_GB2312" pitchFamily="49" charset="-122"/>
              </a:rPr>
              <a:t>      if(r[</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].key &lt; r[</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-d].key) </a:t>
            </a:r>
          </a:p>
          <a:p>
            <a:pPr>
              <a:lnSpc>
                <a:spcPct val="110000"/>
              </a:lnSpc>
            </a:pPr>
            <a:r>
              <a:rPr lang="en-US" altLang="zh-CN" sz="3200" b="1" dirty="0">
                <a:solidFill>
                  <a:srgbClr val="A40004"/>
                </a:solidFill>
                <a:ea typeface="楷体_GB2312" pitchFamily="49" charset="-122"/>
              </a:rPr>
              <a:t>        </a:t>
            </a:r>
            <a:r>
              <a:rPr lang="en-US" altLang="zh-CN" sz="3200" b="1" dirty="0">
                <a:solidFill>
                  <a:srgbClr val="006600"/>
                </a:solidFill>
                <a:ea typeface="楷体_GB2312" pitchFamily="49" charset="-122"/>
              </a:rPr>
              <a:t>{r[0]=r[</a:t>
            </a:r>
            <a:r>
              <a:rPr lang="en-US" altLang="zh-CN" sz="3200" b="1" dirty="0" err="1">
                <a:solidFill>
                  <a:srgbClr val="006600"/>
                </a:solidFill>
                <a:ea typeface="楷体_GB2312" pitchFamily="49" charset="-122"/>
              </a:rPr>
              <a:t>i</a:t>
            </a:r>
            <a:r>
              <a:rPr lang="en-US" altLang="zh-CN" sz="3200" b="1" dirty="0" smtClean="0">
                <a:solidFill>
                  <a:srgbClr val="006600"/>
                </a:solidFill>
                <a:ea typeface="楷体_GB2312" pitchFamily="49" charset="-122"/>
              </a:rPr>
              <a:t>];       /*</a:t>
            </a:r>
            <a:r>
              <a:rPr lang="zh-CN" altLang="en-US" sz="3200" b="1" dirty="0" smtClean="0">
                <a:solidFill>
                  <a:srgbClr val="006600"/>
                </a:solidFill>
                <a:ea typeface="楷体_GB2312" pitchFamily="49" charset="-122"/>
              </a:rPr>
              <a:t>是监视哨吗？</a:t>
            </a:r>
            <a:r>
              <a:rPr lang="en-US" altLang="zh-CN" sz="3200" b="1" dirty="0" smtClean="0">
                <a:solidFill>
                  <a:srgbClr val="006600"/>
                </a:solidFill>
                <a:ea typeface="楷体_GB2312" pitchFamily="49" charset="-122"/>
              </a:rPr>
              <a:t>*</a:t>
            </a:r>
            <a:r>
              <a:rPr lang="en-US" altLang="zh-CN" sz="3200" b="1" dirty="0" smtClean="0">
                <a:solidFill>
                  <a:srgbClr val="006600"/>
                </a:solidFill>
                <a:ea typeface="楷体_GB2312" pitchFamily="49" charset="-122"/>
              </a:rPr>
              <a:t>/</a:t>
            </a:r>
            <a:endParaRPr lang="en-US" altLang="zh-CN" sz="3200" b="1" dirty="0">
              <a:solidFill>
                <a:srgbClr val="006600"/>
              </a:solidFill>
              <a:ea typeface="楷体_GB2312" pitchFamily="49" charset="-122"/>
            </a:endParaRPr>
          </a:p>
          <a:p>
            <a:pPr>
              <a:lnSpc>
                <a:spcPct val="110000"/>
              </a:lnSpc>
            </a:pPr>
            <a:r>
              <a:rPr lang="en-US" altLang="zh-CN" sz="3200" b="1" dirty="0">
                <a:solidFill>
                  <a:srgbClr val="FF0000"/>
                </a:solidFill>
                <a:ea typeface="楷体_GB2312" pitchFamily="49" charset="-122"/>
              </a:rPr>
              <a:t>          for(j=</a:t>
            </a:r>
            <a:r>
              <a:rPr lang="en-US" altLang="zh-CN" sz="3200" b="1" dirty="0" err="1">
                <a:solidFill>
                  <a:srgbClr val="FF0000"/>
                </a:solidFill>
                <a:ea typeface="楷体_GB2312" pitchFamily="49" charset="-122"/>
              </a:rPr>
              <a:t>i-d;j</a:t>
            </a:r>
            <a:r>
              <a:rPr lang="en-US" altLang="zh-CN" sz="3200" b="1" dirty="0">
                <a:solidFill>
                  <a:srgbClr val="FF0000"/>
                </a:solidFill>
                <a:ea typeface="楷体_GB2312" pitchFamily="49" charset="-122"/>
              </a:rPr>
              <a:t>&gt;0&amp;&amp;r[0].key&lt; r[j].</a:t>
            </a:r>
            <a:r>
              <a:rPr lang="en-US" altLang="zh-CN" sz="3200" b="1" dirty="0" err="1">
                <a:solidFill>
                  <a:srgbClr val="FF0000"/>
                </a:solidFill>
                <a:ea typeface="楷体_GB2312" pitchFamily="49" charset="-122"/>
              </a:rPr>
              <a:t>key;j</a:t>
            </a:r>
            <a:r>
              <a:rPr lang="en-US" altLang="zh-CN" sz="3200" b="1" dirty="0">
                <a:solidFill>
                  <a:srgbClr val="FF0000"/>
                </a:solidFill>
                <a:ea typeface="楷体_GB2312" pitchFamily="49" charset="-122"/>
              </a:rPr>
              <a:t>-=d) </a:t>
            </a:r>
          </a:p>
          <a:p>
            <a:pPr>
              <a:lnSpc>
                <a:spcPct val="110000"/>
              </a:lnSpc>
            </a:pPr>
            <a:r>
              <a:rPr lang="en-US" altLang="zh-CN" sz="3200" b="1" dirty="0">
                <a:solidFill>
                  <a:srgbClr val="FF0000"/>
                </a:solidFill>
                <a:ea typeface="楷体_GB2312" pitchFamily="49" charset="-122"/>
              </a:rPr>
              <a:t>                 r[</a:t>
            </a:r>
            <a:r>
              <a:rPr lang="en-US" altLang="zh-CN" sz="3200" b="1" dirty="0" err="1">
                <a:solidFill>
                  <a:srgbClr val="FF0000"/>
                </a:solidFill>
                <a:ea typeface="楷体_GB2312" pitchFamily="49" charset="-122"/>
              </a:rPr>
              <a:t>j+d</a:t>
            </a:r>
            <a:r>
              <a:rPr lang="en-US" altLang="zh-CN" sz="3200" b="1" dirty="0">
                <a:solidFill>
                  <a:srgbClr val="FF0000"/>
                </a:solidFill>
                <a:ea typeface="楷体_GB2312" pitchFamily="49" charset="-122"/>
              </a:rPr>
              <a:t>]=r[j];</a:t>
            </a:r>
          </a:p>
          <a:p>
            <a:pPr>
              <a:lnSpc>
                <a:spcPct val="110000"/>
              </a:lnSpc>
            </a:pPr>
            <a:r>
              <a:rPr lang="en-US" altLang="zh-CN" sz="3200" b="1" dirty="0">
                <a:solidFill>
                  <a:srgbClr val="006600"/>
                </a:solidFill>
                <a:ea typeface="楷体_GB2312" pitchFamily="49" charset="-122"/>
              </a:rPr>
              <a:t>          r[</a:t>
            </a:r>
            <a:r>
              <a:rPr lang="en-US" altLang="zh-CN" sz="3200" b="1" dirty="0" err="1">
                <a:solidFill>
                  <a:srgbClr val="006600"/>
                </a:solidFill>
                <a:ea typeface="楷体_GB2312" pitchFamily="49" charset="-122"/>
              </a:rPr>
              <a:t>j+d</a:t>
            </a:r>
            <a:r>
              <a:rPr lang="en-US" altLang="zh-CN" sz="3200" b="1" dirty="0">
                <a:solidFill>
                  <a:srgbClr val="006600"/>
                </a:solidFill>
                <a:ea typeface="楷体_GB2312" pitchFamily="49" charset="-122"/>
              </a:rPr>
              <a:t>]=r[0];}</a:t>
            </a:r>
            <a:r>
              <a:rPr lang="en-US" altLang="zh-CN" sz="3200" b="1" dirty="0">
                <a:solidFill>
                  <a:srgbClr val="A40004"/>
                </a:solidFill>
                <a:ea typeface="楷体_GB2312" pitchFamily="49" charset="-122"/>
              </a:rPr>
              <a:t>}          </a:t>
            </a:r>
          </a:p>
        </p:txBody>
      </p:sp>
      <p:sp>
        <p:nvSpPr>
          <p:cNvPr id="97283" name="Rectangle 3"/>
          <p:cNvSpPr>
            <a:spLocks noChangeArrowheads="1"/>
          </p:cNvSpPr>
          <p:nvPr/>
        </p:nvSpPr>
        <p:spPr bwMode="auto">
          <a:xfrm>
            <a:off x="381000" y="4800600"/>
            <a:ext cx="8763000" cy="1701800"/>
          </a:xfrm>
          <a:prstGeom prst="rect">
            <a:avLst/>
          </a:prstGeom>
          <a:noFill/>
          <a:ln w="9525">
            <a:noFill/>
            <a:miter lim="800000"/>
            <a:headEnd/>
            <a:tailEnd/>
          </a:ln>
          <a:effectLst/>
        </p:spPr>
        <p:txBody>
          <a:bodyPr>
            <a:spAutoFit/>
          </a:bodyPr>
          <a:lstStyle/>
          <a:p>
            <a:pPr>
              <a:lnSpc>
                <a:spcPct val="110000"/>
              </a:lnSpc>
            </a:pPr>
            <a:r>
              <a:rPr lang="en-US" altLang="zh-CN" sz="3200" b="1" dirty="0">
                <a:solidFill>
                  <a:srgbClr val="0C00A4"/>
                </a:solidFill>
                <a:latin typeface="Arial Narrow" pitchFamily="34" charset="0"/>
                <a:ea typeface="楷体_GB2312" pitchFamily="49" charset="-122"/>
              </a:rPr>
              <a:t>Void </a:t>
            </a:r>
            <a:r>
              <a:rPr lang="en-US" altLang="zh-CN" sz="3200" b="1" dirty="0" err="1">
                <a:solidFill>
                  <a:srgbClr val="0C00A4"/>
                </a:solidFill>
                <a:latin typeface="Arial Narrow" pitchFamily="34" charset="0"/>
                <a:ea typeface="楷体_GB2312" pitchFamily="49" charset="-122"/>
              </a:rPr>
              <a:t>shellsord</a:t>
            </a:r>
            <a:r>
              <a:rPr lang="en-US" altLang="zh-CN" sz="3200" b="1" dirty="0">
                <a:solidFill>
                  <a:srgbClr val="0C00A4"/>
                </a:solidFill>
                <a:latin typeface="Arial Narrow" pitchFamily="34" charset="0"/>
                <a:ea typeface="楷体_GB2312" pitchFamily="49" charset="-122"/>
              </a:rPr>
              <a:t>(</a:t>
            </a:r>
            <a:r>
              <a:rPr lang="en-US" altLang="zh-CN" sz="3200" b="1" dirty="0" err="1">
                <a:solidFill>
                  <a:srgbClr val="0C00A4"/>
                </a:solidFill>
                <a:latin typeface="Arial Narrow" pitchFamily="34" charset="0"/>
                <a:ea typeface="楷体_GB2312" pitchFamily="49" charset="-122"/>
              </a:rPr>
              <a:t>recordtype</a:t>
            </a:r>
            <a:r>
              <a:rPr lang="en-US" altLang="zh-CN" sz="3200" b="1" dirty="0">
                <a:solidFill>
                  <a:srgbClr val="0C00A4"/>
                </a:solidFill>
                <a:latin typeface="Arial Narrow" pitchFamily="34" charset="0"/>
                <a:ea typeface="楷体_GB2312" pitchFamily="49" charset="-122"/>
              </a:rPr>
              <a:t> r[ ], </a:t>
            </a:r>
            <a:r>
              <a:rPr lang="en-US" altLang="zh-CN" sz="3200" b="1" dirty="0" err="1">
                <a:solidFill>
                  <a:srgbClr val="0C00A4"/>
                </a:solidFill>
                <a:latin typeface="Arial Narrow" pitchFamily="34" charset="0"/>
                <a:ea typeface="楷体_GB2312" pitchFamily="49" charset="-122"/>
              </a:rPr>
              <a:t>int</a:t>
            </a:r>
            <a:r>
              <a:rPr lang="en-US" altLang="zh-CN" sz="3200" b="1" dirty="0">
                <a:solidFill>
                  <a:srgbClr val="0C00A4"/>
                </a:solidFill>
                <a:latin typeface="Arial Narrow" pitchFamily="34" charset="0"/>
                <a:ea typeface="楷体_GB2312" pitchFamily="49" charset="-122"/>
              </a:rPr>
              <a:t> length, </a:t>
            </a:r>
            <a:r>
              <a:rPr lang="en-US" altLang="zh-CN" sz="3200" b="1" dirty="0" err="1">
                <a:solidFill>
                  <a:srgbClr val="0C00A4"/>
                </a:solidFill>
                <a:latin typeface="Arial Narrow" pitchFamily="34" charset="0"/>
                <a:ea typeface="楷体_GB2312" pitchFamily="49" charset="-122"/>
              </a:rPr>
              <a:t>int</a:t>
            </a:r>
            <a:r>
              <a:rPr lang="en-US" altLang="zh-CN" sz="3200" b="1" dirty="0">
                <a:solidFill>
                  <a:srgbClr val="0C00A4"/>
                </a:solidFill>
                <a:latin typeface="Arial Narrow" pitchFamily="34" charset="0"/>
                <a:ea typeface="楷体_GB2312" pitchFamily="49" charset="-122"/>
              </a:rPr>
              <a:t> d[], </a:t>
            </a:r>
            <a:r>
              <a:rPr lang="en-US" altLang="zh-CN" sz="3200" b="1" dirty="0" err="1">
                <a:solidFill>
                  <a:srgbClr val="0C00A4"/>
                </a:solidFill>
                <a:latin typeface="Arial Narrow" pitchFamily="34" charset="0"/>
                <a:ea typeface="楷体_GB2312" pitchFamily="49" charset="-122"/>
              </a:rPr>
              <a:t>int</a:t>
            </a:r>
            <a:r>
              <a:rPr lang="en-US" altLang="zh-CN" sz="3200" b="1" dirty="0">
                <a:solidFill>
                  <a:srgbClr val="0C00A4"/>
                </a:solidFill>
                <a:latin typeface="Arial Narrow" pitchFamily="34" charset="0"/>
                <a:ea typeface="楷体_GB2312" pitchFamily="49" charset="-122"/>
              </a:rPr>
              <a:t> n)</a:t>
            </a:r>
            <a:r>
              <a:rPr lang="en-US" altLang="zh-CN" sz="3200" b="1" dirty="0">
                <a:ea typeface="楷体_GB2312" pitchFamily="49" charset="-122"/>
              </a:rPr>
              <a:t> </a:t>
            </a:r>
          </a:p>
          <a:p>
            <a:pPr>
              <a:lnSpc>
                <a:spcPct val="110000"/>
              </a:lnSpc>
            </a:pPr>
            <a:r>
              <a:rPr lang="en-US" altLang="zh-CN" sz="3200" b="1" dirty="0">
                <a:solidFill>
                  <a:srgbClr val="A40004"/>
                </a:solidFill>
                <a:ea typeface="楷体_GB2312" pitchFamily="49" charset="-122"/>
              </a:rPr>
              <a:t>{ for (</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=0;i&lt;=n-1,++</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a:t>
            </a:r>
          </a:p>
          <a:p>
            <a:pPr>
              <a:lnSpc>
                <a:spcPct val="110000"/>
              </a:lnSpc>
            </a:pPr>
            <a:r>
              <a:rPr lang="en-US" altLang="zh-CN" sz="3200" b="1" dirty="0">
                <a:solidFill>
                  <a:srgbClr val="A40004"/>
                </a:solidFill>
                <a:ea typeface="楷体_GB2312" pitchFamily="49" charset="-122"/>
              </a:rPr>
              <a:t>     </a:t>
            </a:r>
            <a:r>
              <a:rPr lang="en-US" altLang="zh-CN" sz="3200" b="1" dirty="0" err="1">
                <a:solidFill>
                  <a:srgbClr val="A40004"/>
                </a:solidFill>
                <a:ea typeface="楷体_GB2312" pitchFamily="49" charset="-122"/>
              </a:rPr>
              <a:t>shellinsert</a:t>
            </a:r>
            <a:r>
              <a:rPr lang="en-US" altLang="zh-CN" sz="3200" b="1" dirty="0">
                <a:solidFill>
                  <a:srgbClr val="A40004"/>
                </a:solidFill>
                <a:ea typeface="楷体_GB2312" pitchFamily="49" charset="-122"/>
              </a:rPr>
              <a:t>(</a:t>
            </a:r>
            <a:r>
              <a:rPr lang="en-US" altLang="zh-CN" sz="3200" b="1" dirty="0" err="1">
                <a:solidFill>
                  <a:srgbClr val="A40004"/>
                </a:solidFill>
                <a:ea typeface="楷体_GB2312" pitchFamily="49" charset="-122"/>
              </a:rPr>
              <a:t>r,length</a:t>
            </a:r>
            <a:r>
              <a:rPr lang="en-US" altLang="zh-CN" sz="3200" b="1" dirty="0">
                <a:solidFill>
                  <a:srgbClr val="A40004"/>
                </a:solidFill>
                <a:ea typeface="楷体_GB2312" pitchFamily="49" charset="-122"/>
              </a:rPr>
              <a:t>, d[</a:t>
            </a:r>
            <a:r>
              <a:rPr lang="en-US" altLang="zh-CN" sz="3200" b="1" dirty="0" err="1">
                <a:solidFill>
                  <a:srgbClr val="A40004"/>
                </a:solidFill>
                <a:ea typeface="楷体_GB2312" pitchFamily="49" charset="-122"/>
              </a:rPr>
              <a:t>i</a:t>
            </a:r>
            <a:r>
              <a:rPr lang="en-US" altLang="zh-CN" sz="3200" b="1" dirty="0">
                <a:solidFill>
                  <a:srgbClr val="A40004"/>
                </a:solidFill>
                <a:ea typeface="楷体_GB2312" pitchFamily="49" charset="-122"/>
              </a:rPr>
              <a:t>] );}</a:t>
            </a:r>
          </a:p>
        </p:txBody>
      </p:sp>
      <p:sp>
        <p:nvSpPr>
          <p:cNvPr id="97284" name="Rectangle 4"/>
          <p:cNvSpPr>
            <a:spLocks noGrp="1" noChangeArrowheads="1"/>
          </p:cNvSpPr>
          <p:nvPr>
            <p:ph type="title" idx="4294967295"/>
          </p:nvPr>
        </p:nvSpPr>
        <p:spPr>
          <a:xfrm>
            <a:off x="381000" y="228600"/>
            <a:ext cx="7772400" cy="685800"/>
          </a:xfrm>
        </p:spPr>
        <p:txBody>
          <a:bodyPr/>
          <a:lstStyle/>
          <a:p>
            <a:r>
              <a:rPr lang="zh-CN" altLang="en-US" b="1"/>
              <a:t>算法：</a:t>
            </a:r>
          </a:p>
        </p:txBody>
      </p:sp>
      <p:sp>
        <p:nvSpPr>
          <p:cNvPr id="97285" name="Rectangle 5"/>
          <p:cNvSpPr>
            <a:spLocks noChangeArrowheads="1"/>
          </p:cNvSpPr>
          <p:nvPr/>
        </p:nvSpPr>
        <p:spPr bwMode="auto">
          <a:xfrm>
            <a:off x="6400800" y="5715000"/>
            <a:ext cx="1712913" cy="701675"/>
          </a:xfrm>
          <a:prstGeom prst="rect">
            <a:avLst/>
          </a:prstGeom>
          <a:noFill/>
          <a:ln w="9525">
            <a:noFill/>
            <a:miter lim="800000"/>
            <a:headEnd/>
            <a:tailEnd/>
          </a:ln>
          <a:effectLst/>
        </p:spPr>
        <p:txBody>
          <a:bodyPr wrap="none">
            <a:spAutoFit/>
          </a:bodyPr>
          <a:lstStyle/>
          <a:p>
            <a:r>
              <a:rPr lang="zh-CN" altLang="en-US" sz="4000" b="1">
                <a:solidFill>
                  <a:srgbClr val="0C00A4"/>
                </a:solidFill>
                <a:ea typeface="楷体_GB2312" pitchFamily="49" charset="-122"/>
              </a:rPr>
              <a:t>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strips(downRight)">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 calcmode="lin" valueType="num">
                                      <p:cBhvr additive="base">
                                        <p:cTn id="12" dur="500" fill="hold"/>
                                        <p:tgtEl>
                                          <p:spTgt spid="97283"/>
                                        </p:tgtEl>
                                        <p:attrNameLst>
                                          <p:attrName>ppt_x</p:attrName>
                                        </p:attrNameLst>
                                      </p:cBhvr>
                                      <p:tavLst>
                                        <p:tav tm="0">
                                          <p:val>
                                            <p:strVal val="0-#ppt_w/2"/>
                                          </p:val>
                                        </p:tav>
                                        <p:tav tm="100000">
                                          <p:val>
                                            <p:strVal val="#ppt_x"/>
                                          </p:val>
                                        </p:tav>
                                      </p:tavLst>
                                    </p:anim>
                                    <p:anim calcmode="lin" valueType="num">
                                      <p:cBhvr additive="base">
                                        <p:cTn id="13"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97285"/>
                                        </p:tgtEl>
                                        <p:attrNameLst>
                                          <p:attrName>style.visibility</p:attrName>
                                        </p:attrNameLst>
                                      </p:cBhvr>
                                      <p:to>
                                        <p:strVal val="visible"/>
                                      </p:to>
                                    </p:set>
                                    <p:anim calcmode="lin" valueType="num">
                                      <p:cBhvr>
                                        <p:cTn id="18" dur="5000" fill="hold"/>
                                        <p:tgtEl>
                                          <p:spTgt spid="97285"/>
                                        </p:tgtEl>
                                        <p:attrNameLst>
                                          <p:attrName>ppt_w</p:attrName>
                                        </p:attrNameLst>
                                      </p:cBhvr>
                                      <p:tavLst>
                                        <p:tav tm="0" fmla="#ppt_w*sin(2.5*pi*$)">
                                          <p:val>
                                            <p:fltVal val="0"/>
                                          </p:val>
                                        </p:tav>
                                        <p:tav tm="100000">
                                          <p:val>
                                            <p:fltVal val="1"/>
                                          </p:val>
                                        </p:tav>
                                      </p:tavLst>
                                    </p:anim>
                                    <p:anim calcmode="lin" valueType="num">
                                      <p:cBhvr>
                                        <p:cTn id="19" dur="5000" fill="hold"/>
                                        <p:tgtEl>
                                          <p:spTgt spid="972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3" grpId="0" autoUpdateAnimBg="0"/>
      <p:bldP spid="972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247650" y="1847850"/>
            <a:ext cx="8716963" cy="4649478"/>
          </a:xfrm>
          <a:prstGeom prst="rect">
            <a:avLst/>
          </a:prstGeom>
          <a:noFill/>
          <a:ln w="9525">
            <a:noFill/>
            <a:miter lim="800000"/>
            <a:headEnd/>
            <a:tailEnd/>
          </a:ln>
          <a:effectLst/>
        </p:spPr>
        <p:txBody>
          <a:bodyPr>
            <a:spAutoFit/>
          </a:bodyPr>
          <a:lstStyle/>
          <a:p>
            <a:pPr>
              <a:lnSpc>
                <a:spcPct val="115000"/>
              </a:lnSpc>
            </a:pPr>
            <a:r>
              <a:rPr lang="en-US" altLang="zh-CN" sz="3600" dirty="0">
                <a:solidFill>
                  <a:schemeClr val="accent2"/>
                </a:solidFill>
              </a:rPr>
              <a:t>      </a:t>
            </a:r>
            <a:r>
              <a:rPr lang="zh-CN" altLang="en-US" sz="2800" b="1" dirty="0">
                <a:solidFill>
                  <a:srgbClr val="A40004"/>
                </a:solidFill>
                <a:ea typeface="楷体_GB2312" pitchFamily="49" charset="-122"/>
              </a:rPr>
              <a:t>希尔排序的时间复杂度分析是一个数学上尚未解决的难题。</a:t>
            </a:r>
            <a:r>
              <a:rPr lang="zh-CN" altLang="en-US" sz="2800" b="1" dirty="0">
                <a:solidFill>
                  <a:srgbClr val="006600"/>
                </a:solidFill>
                <a:ea typeface="楷体_GB2312" pitchFamily="49" charset="-122"/>
              </a:rPr>
              <a:t>增量序列</a:t>
            </a:r>
            <a:r>
              <a:rPr lang="en-US" altLang="zh-CN" sz="2800" b="1" dirty="0">
                <a:solidFill>
                  <a:srgbClr val="006600"/>
                </a:solidFill>
                <a:ea typeface="楷体_GB2312" pitchFamily="49" charset="-122"/>
              </a:rPr>
              <a:t>d[1..t]</a:t>
            </a:r>
            <a:r>
              <a:rPr lang="zh-CN" altLang="en-US" sz="2800" b="1" dirty="0">
                <a:solidFill>
                  <a:srgbClr val="006600"/>
                </a:solidFill>
                <a:ea typeface="楷体_GB2312" pitchFamily="49" charset="-122"/>
              </a:rPr>
              <a:t>的设计至关重要，目前没有统一定论，以经验为主。  </a:t>
            </a:r>
            <a:endParaRPr lang="en-US" altLang="zh-CN" sz="2800" b="1" dirty="0" smtClean="0">
              <a:solidFill>
                <a:srgbClr val="006600"/>
              </a:solidFill>
              <a:ea typeface="楷体_GB2312" pitchFamily="49" charset="-122"/>
            </a:endParaRPr>
          </a:p>
          <a:p>
            <a:pPr>
              <a:lnSpc>
                <a:spcPct val="115000"/>
              </a:lnSpc>
            </a:pPr>
            <a:r>
              <a:rPr lang="zh-CN" altLang="en-US" sz="2800" b="1" dirty="0" smtClean="0">
                <a:solidFill>
                  <a:srgbClr val="000000"/>
                </a:solidFill>
                <a:ea typeface="楷体_GB2312" pitchFamily="49" charset="-122"/>
              </a:rPr>
              <a:t>逆转数：</a:t>
            </a:r>
            <a:r>
              <a:rPr lang="zh-CN" altLang="en-US" sz="2800" b="1" dirty="0" smtClean="0">
                <a:solidFill>
                  <a:srgbClr val="006600"/>
                </a:solidFill>
                <a:ea typeface="楷体_GB2312" pitchFamily="49" charset="-122"/>
              </a:rPr>
              <a:t>对于待排序序列中的某个记录的关键字，它的逆转数是指在它之前比此关键字大的关键字的个数。</a:t>
            </a:r>
            <a:endParaRPr lang="en-US" altLang="zh-CN" sz="2800" b="1" dirty="0" smtClean="0">
              <a:solidFill>
                <a:srgbClr val="006600"/>
              </a:solidFill>
              <a:ea typeface="楷体_GB2312" pitchFamily="49" charset="-122"/>
            </a:endParaRPr>
          </a:p>
          <a:p>
            <a:pPr>
              <a:lnSpc>
                <a:spcPct val="115000"/>
              </a:lnSpc>
            </a:pPr>
            <a:r>
              <a:rPr lang="zh-CN" altLang="en-US" sz="2800" b="1" dirty="0" smtClean="0">
                <a:solidFill>
                  <a:srgbClr val="000000"/>
                </a:solidFill>
                <a:ea typeface="楷体_GB2312" pitchFamily="49" charset="-122"/>
              </a:rPr>
              <a:t>直接插入排序：</a:t>
            </a:r>
            <a:r>
              <a:rPr lang="zh-CN" altLang="en-US" sz="2800" b="1" dirty="0" smtClean="0">
                <a:solidFill>
                  <a:srgbClr val="006600"/>
                </a:solidFill>
                <a:ea typeface="楷体_GB2312" pitchFamily="49" charset="-122"/>
              </a:rPr>
              <a:t>一次移动只能减少一个逆序数。逆</a:t>
            </a:r>
            <a:r>
              <a:rPr lang="zh-CN" altLang="en-US" sz="2800" b="1" dirty="0" smtClean="0">
                <a:solidFill>
                  <a:srgbClr val="006600"/>
                </a:solidFill>
                <a:ea typeface="楷体_GB2312" pitchFamily="49" charset="-122"/>
              </a:rPr>
              <a:t>转</a:t>
            </a:r>
            <a:r>
              <a:rPr lang="zh-CN" altLang="en-US" sz="2800" b="1" dirty="0" smtClean="0">
                <a:solidFill>
                  <a:srgbClr val="006600"/>
                </a:solidFill>
                <a:ea typeface="楷体_GB2312" pitchFamily="49" charset="-122"/>
              </a:rPr>
              <a:t>数</a:t>
            </a:r>
            <a:r>
              <a:rPr lang="zh-CN" altLang="en-US" sz="2800" b="1" dirty="0" smtClean="0">
                <a:solidFill>
                  <a:srgbClr val="006600"/>
                </a:solidFill>
                <a:ea typeface="楷体_GB2312" pitchFamily="49" charset="-122"/>
              </a:rPr>
              <a:t>之和就是排序所需要移动的记录的次数。</a:t>
            </a:r>
            <a:endParaRPr lang="en-US" altLang="zh-CN" sz="2800" b="1" dirty="0" smtClean="0">
              <a:solidFill>
                <a:srgbClr val="006600"/>
              </a:solidFill>
              <a:ea typeface="楷体_GB2312" pitchFamily="49" charset="-122"/>
            </a:endParaRPr>
          </a:p>
          <a:p>
            <a:pPr>
              <a:lnSpc>
                <a:spcPct val="115000"/>
              </a:lnSpc>
            </a:pPr>
            <a:r>
              <a:rPr lang="zh-CN" altLang="en-US" sz="2800" b="1" dirty="0" smtClean="0">
                <a:solidFill>
                  <a:srgbClr val="000000"/>
                </a:solidFill>
                <a:ea typeface="楷体_GB2312" pitchFamily="49" charset="-122"/>
              </a:rPr>
              <a:t>希尔排序：</a:t>
            </a:r>
            <a:r>
              <a:rPr lang="zh-CN" altLang="en-US" sz="2800" b="1" dirty="0" smtClean="0">
                <a:solidFill>
                  <a:srgbClr val="006600"/>
                </a:solidFill>
                <a:ea typeface="楷体_GB2312" pitchFamily="49" charset="-122"/>
              </a:rPr>
              <a:t>一次移动后减少</a:t>
            </a:r>
            <a:r>
              <a:rPr lang="zh-CN" altLang="en-US" sz="2800" b="1" dirty="0" smtClean="0">
                <a:solidFill>
                  <a:srgbClr val="006600"/>
                </a:solidFill>
                <a:ea typeface="楷体_GB2312" pitchFamily="49" charset="-122"/>
              </a:rPr>
              <a:t>的逆转数</a:t>
            </a:r>
            <a:r>
              <a:rPr lang="zh-CN" altLang="en-US" sz="2800" b="1" dirty="0" smtClean="0">
                <a:solidFill>
                  <a:srgbClr val="006600"/>
                </a:solidFill>
                <a:ea typeface="楷体_GB2312" pitchFamily="49" charset="-122"/>
                <a:hlinkClick r:id="rId3" action="ppaction://hlinksldjump"/>
              </a:rPr>
              <a:t>不止一个</a:t>
            </a:r>
            <a:r>
              <a:rPr lang="zh-CN" altLang="en-US" sz="2800" b="1" dirty="0" smtClean="0">
                <a:solidFill>
                  <a:srgbClr val="006600"/>
                </a:solidFill>
                <a:ea typeface="楷体_GB2312" pitchFamily="49" charset="-122"/>
              </a:rPr>
              <a:t>。    </a:t>
            </a:r>
            <a:endParaRPr lang="zh-CN" altLang="en-US" sz="2800" b="1" dirty="0">
              <a:solidFill>
                <a:srgbClr val="006600"/>
              </a:solidFill>
              <a:ea typeface="楷体_GB2312" pitchFamily="49" charset="-122"/>
            </a:endParaRPr>
          </a:p>
          <a:p>
            <a:pPr>
              <a:lnSpc>
                <a:spcPct val="115000"/>
              </a:lnSpc>
            </a:pPr>
            <a:r>
              <a:rPr lang="zh-CN" altLang="en-US" sz="2800" b="1" dirty="0" smtClean="0">
                <a:solidFill>
                  <a:srgbClr val="A40004"/>
                </a:solidFill>
                <a:ea typeface="楷体_GB2312" pitchFamily="49" charset="-122"/>
              </a:rPr>
              <a:t>希尔</a:t>
            </a:r>
            <a:r>
              <a:rPr lang="zh-CN" altLang="en-US" sz="2800" b="1" dirty="0">
                <a:solidFill>
                  <a:srgbClr val="A40004"/>
                </a:solidFill>
                <a:ea typeface="楷体_GB2312" pitchFamily="49" charset="-122"/>
              </a:rPr>
              <a:t>排序</a:t>
            </a:r>
            <a:r>
              <a:rPr lang="zh-CN" altLang="en-US" sz="2800" b="1" dirty="0" smtClean="0">
                <a:solidFill>
                  <a:srgbClr val="A40004"/>
                </a:solidFill>
                <a:ea typeface="楷体_GB2312" pitchFamily="49" charset="-122"/>
              </a:rPr>
              <a:t>的 时间复杂度为</a:t>
            </a:r>
            <a:r>
              <a:rPr lang="en-US" altLang="zh-CN" sz="2800" b="1" dirty="0" smtClean="0">
                <a:solidFill>
                  <a:srgbClr val="A40004"/>
                </a:solidFill>
                <a:ea typeface="楷体_GB2312" pitchFamily="49" charset="-122"/>
              </a:rPr>
              <a:t>O(</a:t>
            </a:r>
            <a:r>
              <a:rPr lang="en-US" altLang="zh-CN" sz="2800" b="1" dirty="0" smtClean="0">
                <a:solidFill>
                  <a:srgbClr val="CC0000"/>
                </a:solidFill>
                <a:ea typeface="楷体_GB2312" pitchFamily="49" charset="-122"/>
              </a:rPr>
              <a:t>n</a:t>
            </a:r>
            <a:r>
              <a:rPr lang="en-US" altLang="zh-CN" sz="2800" b="1" baseline="30000" dirty="0" smtClean="0">
                <a:solidFill>
                  <a:srgbClr val="CC0000"/>
                </a:solidFill>
                <a:ea typeface="楷体_GB2312" pitchFamily="49" charset="-122"/>
              </a:rPr>
              <a:t>1.5</a:t>
            </a:r>
            <a:r>
              <a:rPr lang="en-US" altLang="zh-CN" sz="2800" b="1" dirty="0" smtClean="0">
                <a:solidFill>
                  <a:srgbClr val="A40004"/>
                </a:solidFill>
                <a:ea typeface="楷体_GB2312" pitchFamily="49" charset="-122"/>
              </a:rPr>
              <a:t>).</a:t>
            </a:r>
          </a:p>
        </p:txBody>
      </p:sp>
      <p:grpSp>
        <p:nvGrpSpPr>
          <p:cNvPr id="99332" name="Group 4"/>
          <p:cNvGrpSpPr>
            <a:grpSpLocks/>
          </p:cNvGrpSpPr>
          <p:nvPr/>
        </p:nvGrpSpPr>
        <p:grpSpPr bwMode="auto">
          <a:xfrm>
            <a:off x="403225" y="342900"/>
            <a:ext cx="7953375" cy="1349375"/>
            <a:chOff x="254" y="216"/>
            <a:chExt cx="5010" cy="850"/>
          </a:xfrm>
        </p:grpSpPr>
        <p:grpSp>
          <p:nvGrpSpPr>
            <p:cNvPr id="99333" name="Group 5"/>
            <p:cNvGrpSpPr>
              <a:grpSpLocks/>
            </p:cNvGrpSpPr>
            <p:nvPr/>
          </p:nvGrpSpPr>
          <p:grpSpPr bwMode="auto">
            <a:xfrm>
              <a:off x="732" y="624"/>
              <a:ext cx="4532" cy="442"/>
              <a:chOff x="768" y="480"/>
              <a:chExt cx="4532" cy="442"/>
            </a:xfrm>
          </p:grpSpPr>
          <p:sp>
            <p:nvSpPr>
              <p:cNvPr id="99334" name="Rectangle 6"/>
              <p:cNvSpPr>
                <a:spLocks noChangeArrowheads="1"/>
              </p:cNvSpPr>
              <p:nvPr/>
            </p:nvSpPr>
            <p:spPr bwMode="auto">
              <a:xfrm>
                <a:off x="816" y="528"/>
                <a:ext cx="4224" cy="384"/>
              </a:xfrm>
              <a:prstGeom prst="rect">
                <a:avLst/>
              </a:prstGeom>
              <a:noFill/>
              <a:ln w="9525">
                <a:solidFill>
                  <a:srgbClr val="FF6600"/>
                </a:solidFill>
                <a:miter lim="800000"/>
                <a:headEnd/>
                <a:tailEnd/>
              </a:ln>
              <a:effectLst/>
            </p:spPr>
            <p:txBody>
              <a:bodyPr wrap="none" anchor="ctr"/>
              <a:lstStyle/>
              <a:p>
                <a:pPr algn="ctr"/>
                <a:endParaRPr lang="zh-CN" altLang="zh-CN">
                  <a:solidFill>
                    <a:srgbClr val="FF6600"/>
                  </a:solidFill>
                </a:endParaRPr>
              </a:p>
            </p:txBody>
          </p:sp>
          <p:sp>
            <p:nvSpPr>
              <p:cNvPr id="99335" name="Line 7"/>
              <p:cNvSpPr>
                <a:spLocks noChangeShapeType="1"/>
              </p:cNvSpPr>
              <p:nvPr/>
            </p:nvSpPr>
            <p:spPr bwMode="auto">
              <a:xfrm>
                <a:off x="1200"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36" name="Line 8"/>
              <p:cNvSpPr>
                <a:spLocks noChangeShapeType="1"/>
              </p:cNvSpPr>
              <p:nvPr/>
            </p:nvSpPr>
            <p:spPr bwMode="auto">
              <a:xfrm>
                <a:off x="1584"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37" name="Line 9"/>
              <p:cNvSpPr>
                <a:spLocks noChangeShapeType="1"/>
              </p:cNvSpPr>
              <p:nvPr/>
            </p:nvSpPr>
            <p:spPr bwMode="auto">
              <a:xfrm>
                <a:off x="1968"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38" name="Line 10"/>
              <p:cNvSpPr>
                <a:spLocks noChangeShapeType="1"/>
              </p:cNvSpPr>
              <p:nvPr/>
            </p:nvSpPr>
            <p:spPr bwMode="auto">
              <a:xfrm>
                <a:off x="2352"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39" name="Line 11"/>
              <p:cNvSpPr>
                <a:spLocks noChangeShapeType="1"/>
              </p:cNvSpPr>
              <p:nvPr/>
            </p:nvSpPr>
            <p:spPr bwMode="auto">
              <a:xfrm>
                <a:off x="2736"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0" name="Line 12"/>
              <p:cNvSpPr>
                <a:spLocks noChangeShapeType="1"/>
              </p:cNvSpPr>
              <p:nvPr/>
            </p:nvSpPr>
            <p:spPr bwMode="auto">
              <a:xfrm>
                <a:off x="3120"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1" name="Line 13"/>
              <p:cNvSpPr>
                <a:spLocks noChangeShapeType="1"/>
              </p:cNvSpPr>
              <p:nvPr/>
            </p:nvSpPr>
            <p:spPr bwMode="auto">
              <a:xfrm>
                <a:off x="3504"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2" name="Line 14"/>
              <p:cNvSpPr>
                <a:spLocks noChangeShapeType="1"/>
              </p:cNvSpPr>
              <p:nvPr/>
            </p:nvSpPr>
            <p:spPr bwMode="auto">
              <a:xfrm>
                <a:off x="3888"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3" name="Line 15"/>
              <p:cNvSpPr>
                <a:spLocks noChangeShapeType="1"/>
              </p:cNvSpPr>
              <p:nvPr/>
            </p:nvSpPr>
            <p:spPr bwMode="auto">
              <a:xfrm>
                <a:off x="4272"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4" name="Line 16"/>
              <p:cNvSpPr>
                <a:spLocks noChangeShapeType="1"/>
              </p:cNvSpPr>
              <p:nvPr/>
            </p:nvSpPr>
            <p:spPr bwMode="auto">
              <a:xfrm>
                <a:off x="4656" y="528"/>
                <a:ext cx="0" cy="384"/>
              </a:xfrm>
              <a:prstGeom prst="line">
                <a:avLst/>
              </a:prstGeom>
              <a:noFill/>
              <a:ln w="9525">
                <a:solidFill>
                  <a:srgbClr val="FF6600"/>
                </a:solidFill>
                <a:round/>
                <a:headEnd/>
                <a:tailEnd/>
              </a:ln>
              <a:effectLst/>
            </p:spPr>
            <p:txBody>
              <a:bodyPr wrap="none" anchor="ctr"/>
              <a:lstStyle/>
              <a:p>
                <a:endParaRPr lang="zh-CN" altLang="en-US"/>
              </a:p>
            </p:txBody>
          </p:sp>
          <p:sp>
            <p:nvSpPr>
              <p:cNvPr id="99345" name="Text Box 17"/>
              <p:cNvSpPr txBox="1">
                <a:spLocks noChangeArrowheads="1"/>
              </p:cNvSpPr>
              <p:nvPr/>
            </p:nvSpPr>
            <p:spPr bwMode="auto">
              <a:xfrm>
                <a:off x="768" y="480"/>
                <a:ext cx="4532" cy="442"/>
              </a:xfrm>
              <a:prstGeom prst="rect">
                <a:avLst/>
              </a:prstGeom>
              <a:noFill/>
              <a:ln w="9525">
                <a:noFill/>
                <a:miter lim="800000"/>
                <a:headEnd/>
                <a:tailEnd/>
              </a:ln>
              <a:effectLst/>
            </p:spPr>
            <p:txBody>
              <a:bodyPr wrap="none">
                <a:spAutoFit/>
              </a:bodyPr>
              <a:lstStyle/>
              <a:p>
                <a:r>
                  <a:rPr lang="en-US" altLang="zh-CN" sz="3600" dirty="0" smtClean="0">
                    <a:solidFill>
                      <a:srgbClr val="0C00A4"/>
                    </a:solidFill>
                  </a:rPr>
                  <a:t>37  </a:t>
                </a:r>
                <a:r>
                  <a:rPr lang="en-US" altLang="zh-CN" sz="3600" dirty="0">
                    <a:solidFill>
                      <a:srgbClr val="0C00A4"/>
                    </a:solidFill>
                  </a:rPr>
                  <a:t>25 12  30 47 11  23 36  9   18 31</a:t>
                </a:r>
                <a:r>
                  <a:rPr lang="en-US" altLang="zh-CN" sz="4000" dirty="0">
                    <a:solidFill>
                      <a:srgbClr val="0000FF"/>
                    </a:solidFill>
                  </a:rPr>
                  <a:t>   </a:t>
                </a:r>
              </a:p>
            </p:txBody>
          </p:sp>
        </p:grpSp>
        <p:sp>
          <p:nvSpPr>
            <p:cNvPr id="99346" name="Rectangle 18"/>
            <p:cNvSpPr>
              <a:spLocks noChangeArrowheads="1"/>
            </p:cNvSpPr>
            <p:nvPr/>
          </p:nvSpPr>
          <p:spPr bwMode="auto">
            <a:xfrm>
              <a:off x="254" y="216"/>
              <a:ext cx="4566" cy="404"/>
            </a:xfrm>
            <a:prstGeom prst="rect">
              <a:avLst/>
            </a:prstGeom>
            <a:noFill/>
            <a:ln w="9525">
              <a:noFill/>
              <a:miter lim="800000"/>
              <a:headEnd/>
              <a:tailEnd/>
            </a:ln>
            <a:effectLst/>
          </p:spPr>
          <p:txBody>
            <a:bodyPr wrap="none">
              <a:spAutoFit/>
            </a:bodyPr>
            <a:lstStyle/>
            <a:p>
              <a:r>
                <a:rPr lang="zh-CN" altLang="en-US" sz="3600" b="1">
                  <a:solidFill>
                    <a:srgbClr val="006600"/>
                  </a:solidFill>
                  <a:ea typeface="楷体_GB2312" pitchFamily="49" charset="-122"/>
                </a:rPr>
                <a:t>例：</a:t>
              </a:r>
              <a:r>
                <a:rPr lang="en-US" altLang="zh-CN" sz="3600" b="1">
                  <a:solidFill>
                    <a:srgbClr val="006600"/>
                  </a:solidFill>
                  <a:ea typeface="楷体_GB2312" pitchFamily="49" charset="-122"/>
                </a:rPr>
                <a:t>d=5, 3, 1  ,</a:t>
              </a:r>
              <a:r>
                <a:rPr lang="zh-CN" altLang="en-US" sz="3600" b="1">
                  <a:solidFill>
                    <a:srgbClr val="006600"/>
                  </a:solidFill>
                  <a:ea typeface="楷体_GB2312" pitchFamily="49" charset="-122"/>
                </a:rPr>
                <a:t>对如下记录进行排序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0-#ppt_w/2"/>
                                          </p:val>
                                        </p:tav>
                                        <p:tav tm="100000">
                                          <p:val>
                                            <p:strVal val="#ppt_x"/>
                                          </p:val>
                                        </p:tav>
                                      </p:tavLst>
                                    </p:anim>
                                    <p:anim calcmode="lin" valueType="num">
                                      <p:cBhvr additive="base">
                                        <p:cTn id="8"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9331">
                                            <p:txEl>
                                              <p:pRg st="0" end="0"/>
                                            </p:txEl>
                                          </p:spTgt>
                                        </p:tgtEl>
                                        <p:attrNameLst>
                                          <p:attrName>style.visibility</p:attrName>
                                        </p:attrNameLst>
                                      </p:cBhvr>
                                      <p:to>
                                        <p:strVal val="visible"/>
                                      </p:to>
                                    </p:set>
                                    <p:animEffect transition="in" filter="diamond(in)">
                                      <p:cBhvr>
                                        <p:cTn id="13" dur="2000"/>
                                        <p:tgtEl>
                                          <p:spTgt spid="993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99331">
                                            <p:txEl>
                                              <p:pRg st="1" end="1"/>
                                            </p:txEl>
                                          </p:spTgt>
                                        </p:tgtEl>
                                        <p:attrNameLst>
                                          <p:attrName>style.visibility</p:attrName>
                                        </p:attrNameLst>
                                      </p:cBhvr>
                                      <p:to>
                                        <p:strVal val="visible"/>
                                      </p:to>
                                    </p:set>
                                    <p:animEffect transition="in" filter="diamond(in)">
                                      <p:cBhvr>
                                        <p:cTn id="18" dur="2000"/>
                                        <p:tgtEl>
                                          <p:spTgt spid="9933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99331">
                                            <p:txEl>
                                              <p:pRg st="2" end="2"/>
                                            </p:txEl>
                                          </p:spTgt>
                                        </p:tgtEl>
                                        <p:attrNameLst>
                                          <p:attrName>style.visibility</p:attrName>
                                        </p:attrNameLst>
                                      </p:cBhvr>
                                      <p:to>
                                        <p:strVal val="visible"/>
                                      </p:to>
                                    </p:set>
                                    <p:animEffect transition="in" filter="diamond(in)">
                                      <p:cBhvr>
                                        <p:cTn id="23" dur="2000"/>
                                        <p:tgtEl>
                                          <p:spTgt spid="993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99331">
                                            <p:txEl>
                                              <p:pRg st="3" end="3"/>
                                            </p:txEl>
                                          </p:spTgt>
                                        </p:tgtEl>
                                        <p:attrNameLst>
                                          <p:attrName>style.visibility</p:attrName>
                                        </p:attrNameLst>
                                      </p:cBhvr>
                                      <p:to>
                                        <p:strVal val="visible"/>
                                      </p:to>
                                    </p:set>
                                    <p:animEffect transition="in" filter="diamond(in)">
                                      <p:cBhvr>
                                        <p:cTn id="28" dur="2000"/>
                                        <p:tgtEl>
                                          <p:spTgt spid="9933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99331">
                                            <p:txEl>
                                              <p:pRg st="4" end="4"/>
                                            </p:txEl>
                                          </p:spTgt>
                                        </p:tgtEl>
                                        <p:attrNameLst>
                                          <p:attrName>style.visibility</p:attrName>
                                        </p:attrNameLst>
                                      </p:cBhvr>
                                      <p:to>
                                        <p:strVal val="visible"/>
                                      </p:to>
                                    </p:set>
                                    <p:animEffect transition="in" filter="diamond(in)">
                                      <p:cBhvr>
                                        <p:cTn id="33" dur="20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500034" y="1142984"/>
          <a:ext cx="8429688" cy="428628"/>
        </p:xfrm>
        <a:graphic>
          <a:graphicData uri="http://schemas.openxmlformats.org/drawingml/2006/table">
            <a:tbl>
              <a:tblPr firstRow="1" bandRow="1">
                <a:tableStyleId>{5C22544A-7EE6-4342-B048-85BDC9FD1C3A}</a:tableStyleId>
              </a:tblPr>
              <a:tblGrid>
                <a:gridCol w="468316"/>
                <a:gridCol w="468316"/>
                <a:gridCol w="468316"/>
                <a:gridCol w="468316"/>
                <a:gridCol w="468316"/>
                <a:gridCol w="468316"/>
                <a:gridCol w="468316"/>
                <a:gridCol w="468316"/>
                <a:gridCol w="468316"/>
                <a:gridCol w="468316"/>
                <a:gridCol w="468316"/>
                <a:gridCol w="468316"/>
                <a:gridCol w="468316"/>
                <a:gridCol w="468316"/>
                <a:gridCol w="468316"/>
                <a:gridCol w="468316"/>
                <a:gridCol w="468316"/>
                <a:gridCol w="468316"/>
              </a:tblGrid>
              <a:tr h="42862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err="1" smtClean="0">
                          <a:solidFill>
                            <a:srgbClr val="000000"/>
                          </a:solidFill>
                        </a:rPr>
                        <a:t>K</a:t>
                      </a:r>
                      <a:r>
                        <a:rPr lang="en-US" altLang="zh-CN" baseline="-25000" dirty="0" err="1" smtClean="0">
                          <a:solidFill>
                            <a:srgbClr val="000000"/>
                          </a:solidFill>
                        </a:rPr>
                        <a:t>i</a:t>
                      </a:r>
                      <a:endParaRPr lang="zh-CN" altLang="en-US" baseline="-25000" dirty="0">
                        <a:solidFill>
                          <a:srgbClr val="000000"/>
                        </a:solidFill>
                      </a:endParaRPr>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r>
                        <a:rPr lang="en-US" altLang="zh-CN" dirty="0" err="1" smtClean="0">
                          <a:solidFill>
                            <a:srgbClr val="000000"/>
                          </a:solidFill>
                        </a:rPr>
                        <a:t>K</a:t>
                      </a:r>
                      <a:r>
                        <a:rPr lang="en-US" altLang="zh-CN" baseline="-25000" dirty="0" err="1" smtClean="0">
                          <a:solidFill>
                            <a:srgbClr val="000000"/>
                          </a:solidFill>
                        </a:rPr>
                        <a:t>j</a:t>
                      </a:r>
                      <a:endParaRPr lang="zh-CN" altLang="en-US" baseline="-25000" dirty="0">
                        <a:solidFill>
                          <a:srgbClr val="000000"/>
                        </a:solidFill>
                      </a:endParaRPr>
                    </a:p>
                  </a:txBody>
                  <a:tcPr>
                    <a:solidFill>
                      <a:schemeClr val="accent2"/>
                    </a:solidFill>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4" name="表格 3"/>
          <p:cNvGraphicFramePr>
            <a:graphicFrameLocks noGrp="1"/>
          </p:cNvGraphicFramePr>
          <p:nvPr/>
        </p:nvGraphicFramePr>
        <p:xfrm>
          <a:off x="500034" y="2000240"/>
          <a:ext cx="8429688" cy="428628"/>
        </p:xfrm>
        <a:graphic>
          <a:graphicData uri="http://schemas.openxmlformats.org/drawingml/2006/table">
            <a:tbl>
              <a:tblPr firstRow="1" bandRow="1">
                <a:tableStyleId>{5C22544A-7EE6-4342-B048-85BDC9FD1C3A}</a:tableStyleId>
              </a:tblPr>
              <a:tblGrid>
                <a:gridCol w="468316"/>
                <a:gridCol w="468316"/>
                <a:gridCol w="468316"/>
                <a:gridCol w="468316"/>
                <a:gridCol w="468316"/>
                <a:gridCol w="468316"/>
                <a:gridCol w="468316"/>
                <a:gridCol w="468316"/>
                <a:gridCol w="468316"/>
                <a:gridCol w="468316"/>
                <a:gridCol w="468316"/>
                <a:gridCol w="468316"/>
                <a:gridCol w="468316"/>
                <a:gridCol w="468316"/>
                <a:gridCol w="468316"/>
                <a:gridCol w="468316"/>
                <a:gridCol w="468316"/>
                <a:gridCol w="468316"/>
              </a:tblGrid>
              <a:tr h="42862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err="1" smtClean="0">
                          <a:solidFill>
                            <a:srgbClr val="000000"/>
                          </a:solidFill>
                        </a:rPr>
                        <a:t>K</a:t>
                      </a:r>
                      <a:r>
                        <a:rPr lang="en-US" altLang="zh-CN" baseline="-25000" dirty="0" err="1" smtClean="0">
                          <a:solidFill>
                            <a:srgbClr val="000000"/>
                          </a:solidFill>
                        </a:rPr>
                        <a:t>j</a:t>
                      </a:r>
                      <a:endParaRPr lang="zh-CN" altLang="en-US" baseline="-25000" dirty="0">
                        <a:solidFill>
                          <a:srgbClr val="000000"/>
                        </a:solidFill>
                      </a:endParaRPr>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r>
                        <a:rPr lang="en-US" altLang="zh-CN" dirty="0" err="1" smtClean="0">
                          <a:solidFill>
                            <a:srgbClr val="000000"/>
                          </a:solidFill>
                        </a:rPr>
                        <a:t>K</a:t>
                      </a:r>
                      <a:r>
                        <a:rPr lang="en-US" altLang="zh-CN" baseline="-25000" dirty="0" err="1" smtClean="0">
                          <a:solidFill>
                            <a:srgbClr val="000000"/>
                          </a:solidFill>
                        </a:rPr>
                        <a:t>i</a:t>
                      </a:r>
                      <a:endParaRPr lang="zh-CN" altLang="en-US" baseline="-25000" dirty="0">
                        <a:solidFill>
                          <a:srgbClr val="000000"/>
                        </a:solidFill>
                      </a:endParaRPr>
                    </a:p>
                  </a:txBody>
                  <a:tcPr>
                    <a:solidFill>
                      <a:schemeClr val="accent2"/>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5" name="TextBox 4"/>
          <p:cNvSpPr txBox="1"/>
          <p:nvPr/>
        </p:nvSpPr>
        <p:spPr>
          <a:xfrm>
            <a:off x="571472" y="642918"/>
            <a:ext cx="5355953" cy="461665"/>
          </a:xfrm>
          <a:prstGeom prst="rect">
            <a:avLst/>
          </a:prstGeom>
          <a:noFill/>
        </p:spPr>
        <p:txBody>
          <a:bodyPr wrap="none" rtlCol="0">
            <a:spAutoFit/>
          </a:bodyPr>
          <a:lstStyle/>
          <a:p>
            <a:r>
              <a:rPr lang="zh-CN" altLang="en-US" b="1" dirty="0" smtClean="0">
                <a:solidFill>
                  <a:srgbClr val="000000"/>
                </a:solidFill>
              </a:rPr>
              <a:t>设</a:t>
            </a:r>
            <a:r>
              <a:rPr lang="zh-CN" altLang="en-US" b="1" dirty="0" smtClean="0">
                <a:solidFill>
                  <a:srgbClr val="000000"/>
                </a:solidFill>
              </a:rPr>
              <a:t>比较</a:t>
            </a:r>
            <a:r>
              <a:rPr lang="zh-CN" altLang="en-US" b="1" dirty="0" smtClean="0">
                <a:solidFill>
                  <a:srgbClr val="000000"/>
                </a:solidFill>
              </a:rPr>
              <a:t>位置如下图所示，此时：</a:t>
            </a:r>
            <a:r>
              <a:rPr lang="en-US" altLang="zh-CN" b="1" dirty="0" err="1" smtClean="0">
                <a:solidFill>
                  <a:srgbClr val="000000"/>
                </a:solidFill>
              </a:rPr>
              <a:t>K</a:t>
            </a:r>
            <a:r>
              <a:rPr lang="en-US" altLang="zh-CN" b="1" baseline="-25000" dirty="0" err="1" smtClean="0">
                <a:solidFill>
                  <a:srgbClr val="000000"/>
                </a:solidFill>
              </a:rPr>
              <a:t>i</a:t>
            </a:r>
            <a:r>
              <a:rPr lang="en-US" altLang="zh-CN" b="1" dirty="0" smtClean="0">
                <a:solidFill>
                  <a:srgbClr val="000000"/>
                </a:solidFill>
              </a:rPr>
              <a:t>&gt;</a:t>
            </a:r>
            <a:r>
              <a:rPr lang="en-US" altLang="zh-CN" b="1" dirty="0" err="1" smtClean="0">
                <a:solidFill>
                  <a:srgbClr val="000000"/>
                </a:solidFill>
              </a:rPr>
              <a:t>K</a:t>
            </a:r>
            <a:r>
              <a:rPr lang="en-US" altLang="zh-CN" b="1" baseline="-25000" dirty="0" err="1" smtClean="0">
                <a:solidFill>
                  <a:srgbClr val="000000"/>
                </a:solidFill>
              </a:rPr>
              <a:t>j</a:t>
            </a:r>
            <a:endParaRPr lang="zh-CN" altLang="en-US" b="1" baseline="-25000" dirty="0">
              <a:solidFill>
                <a:srgbClr val="000000"/>
              </a:solidFill>
            </a:endParaRPr>
          </a:p>
        </p:txBody>
      </p:sp>
      <p:sp>
        <p:nvSpPr>
          <p:cNvPr id="6" name="TextBox 5"/>
          <p:cNvSpPr txBox="1"/>
          <p:nvPr/>
        </p:nvSpPr>
        <p:spPr>
          <a:xfrm>
            <a:off x="571472" y="1571612"/>
            <a:ext cx="2339102" cy="461665"/>
          </a:xfrm>
          <a:prstGeom prst="rect">
            <a:avLst/>
          </a:prstGeom>
          <a:noFill/>
        </p:spPr>
        <p:txBody>
          <a:bodyPr wrap="none" rtlCol="0">
            <a:spAutoFit/>
          </a:bodyPr>
          <a:lstStyle/>
          <a:p>
            <a:r>
              <a:rPr lang="zh-CN" altLang="en-US" b="1" dirty="0" smtClean="0">
                <a:solidFill>
                  <a:srgbClr val="000000"/>
                </a:solidFill>
              </a:rPr>
              <a:t>交换后如下图：</a:t>
            </a:r>
            <a:endParaRPr lang="zh-CN" altLang="en-US" b="1" dirty="0">
              <a:solidFill>
                <a:srgbClr val="000000"/>
              </a:solidFill>
            </a:endParaRPr>
          </a:p>
        </p:txBody>
      </p:sp>
      <p:sp>
        <p:nvSpPr>
          <p:cNvPr id="7" name="TextBox 6"/>
          <p:cNvSpPr txBox="1"/>
          <p:nvPr/>
        </p:nvSpPr>
        <p:spPr>
          <a:xfrm>
            <a:off x="500034" y="2428868"/>
            <a:ext cx="8429684" cy="830997"/>
          </a:xfrm>
          <a:prstGeom prst="rect">
            <a:avLst/>
          </a:prstGeom>
          <a:noFill/>
        </p:spPr>
        <p:txBody>
          <a:bodyPr wrap="square" rtlCol="0">
            <a:spAutoFit/>
          </a:bodyPr>
          <a:lstStyle/>
          <a:p>
            <a:r>
              <a:rPr lang="zh-CN" altLang="en-US" b="1" dirty="0" smtClean="0">
                <a:solidFill>
                  <a:srgbClr val="000000"/>
                </a:solidFill>
              </a:rPr>
              <a:t>可以确定交换位置</a:t>
            </a:r>
            <a:r>
              <a:rPr lang="zh-CN" altLang="en-US" b="1" dirty="0" smtClean="0">
                <a:solidFill>
                  <a:srgbClr val="C00000"/>
                </a:solidFill>
              </a:rPr>
              <a:t>之前，之后</a:t>
            </a:r>
            <a:r>
              <a:rPr lang="zh-CN" altLang="en-US" b="1" dirty="0" smtClean="0">
                <a:solidFill>
                  <a:srgbClr val="000000"/>
                </a:solidFill>
              </a:rPr>
              <a:t>的关键字的逆转数</a:t>
            </a:r>
            <a:r>
              <a:rPr lang="zh-CN" altLang="en-US" b="1" dirty="0" smtClean="0">
                <a:solidFill>
                  <a:srgbClr val="C00000"/>
                </a:solidFill>
              </a:rPr>
              <a:t>不</a:t>
            </a:r>
            <a:r>
              <a:rPr lang="zh-CN" altLang="en-US" b="1" dirty="0" smtClean="0">
                <a:solidFill>
                  <a:srgbClr val="C00000"/>
                </a:solidFill>
              </a:rPr>
              <a:t>变化</a:t>
            </a:r>
            <a:r>
              <a:rPr lang="zh-CN" altLang="en-US" b="1" dirty="0" smtClean="0">
                <a:solidFill>
                  <a:srgbClr val="000000"/>
                </a:solidFill>
              </a:rPr>
              <a:t>。</a:t>
            </a:r>
            <a:endParaRPr lang="en-US" altLang="zh-CN" b="1" dirty="0" smtClean="0">
              <a:solidFill>
                <a:srgbClr val="000000"/>
              </a:solidFill>
            </a:endParaRPr>
          </a:p>
          <a:p>
            <a:r>
              <a:rPr lang="zh-CN" altLang="en-US" b="1" dirty="0" smtClean="0">
                <a:solidFill>
                  <a:srgbClr val="000000"/>
                </a:solidFill>
              </a:rPr>
              <a:t>仅</a:t>
            </a:r>
            <a:r>
              <a:rPr lang="zh-CN" altLang="en-US" b="1" dirty="0" smtClean="0">
                <a:solidFill>
                  <a:srgbClr val="C00000"/>
                </a:solidFill>
              </a:rPr>
              <a:t>交换位置</a:t>
            </a:r>
            <a:r>
              <a:rPr lang="zh-CN" altLang="en-US" b="1" dirty="0" smtClean="0">
                <a:solidFill>
                  <a:srgbClr val="000000"/>
                </a:solidFill>
              </a:rPr>
              <a:t>以及</a:t>
            </a:r>
            <a:r>
              <a:rPr lang="zh-CN" altLang="en-US" b="1" dirty="0" smtClean="0">
                <a:solidFill>
                  <a:srgbClr val="C00000"/>
                </a:solidFill>
              </a:rPr>
              <a:t>其间</a:t>
            </a:r>
            <a:r>
              <a:rPr lang="zh-CN" altLang="en-US" b="1" dirty="0" smtClean="0">
                <a:solidFill>
                  <a:srgbClr val="000000"/>
                </a:solidFill>
              </a:rPr>
              <a:t>的关键字的逆转数发生</a:t>
            </a:r>
            <a:r>
              <a:rPr lang="zh-CN" altLang="en-US" b="1" dirty="0" smtClean="0">
                <a:solidFill>
                  <a:srgbClr val="C00000"/>
                </a:solidFill>
              </a:rPr>
              <a:t>变化</a:t>
            </a:r>
            <a:r>
              <a:rPr lang="zh-CN" altLang="en-US" b="1" dirty="0" smtClean="0">
                <a:solidFill>
                  <a:srgbClr val="000000"/>
                </a:solidFill>
              </a:rPr>
              <a:t>。</a:t>
            </a:r>
            <a:endParaRPr lang="zh-CN" altLang="en-US" b="1" dirty="0">
              <a:solidFill>
                <a:srgbClr val="000000"/>
              </a:solidFill>
            </a:endParaRPr>
          </a:p>
        </p:txBody>
      </p:sp>
      <p:sp>
        <p:nvSpPr>
          <p:cNvPr id="8" name="TextBox 7"/>
          <p:cNvSpPr txBox="1"/>
          <p:nvPr/>
        </p:nvSpPr>
        <p:spPr>
          <a:xfrm>
            <a:off x="500034" y="3357562"/>
            <a:ext cx="8429684" cy="1200329"/>
          </a:xfrm>
          <a:prstGeom prst="rect">
            <a:avLst/>
          </a:prstGeom>
          <a:noFill/>
        </p:spPr>
        <p:txBody>
          <a:bodyPr wrap="square" rtlCol="0">
            <a:spAutoFit/>
          </a:bodyPr>
          <a:lstStyle/>
          <a:p>
            <a:r>
              <a:rPr lang="zh-CN" altLang="en-US" b="1" dirty="0" smtClean="0">
                <a:solidFill>
                  <a:srgbClr val="002060"/>
                </a:solidFill>
              </a:rPr>
              <a:t>假设：</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002060"/>
                </a:solidFill>
              </a:rPr>
              <a:t>和</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002060"/>
                </a:solidFill>
              </a:rPr>
              <a:t>之间：关键字值</a:t>
            </a:r>
            <a:r>
              <a:rPr lang="zh-CN" altLang="en-US" b="1" dirty="0" smtClean="0">
                <a:solidFill>
                  <a:srgbClr val="C00000"/>
                </a:solidFill>
              </a:rPr>
              <a:t>大于</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002060"/>
                </a:solidFill>
              </a:rPr>
              <a:t>的记录有</a:t>
            </a:r>
            <a:r>
              <a:rPr lang="en-US" altLang="zh-CN" b="1" dirty="0" smtClean="0">
                <a:solidFill>
                  <a:srgbClr val="C00000"/>
                </a:solidFill>
              </a:rPr>
              <a:t>M</a:t>
            </a:r>
            <a:r>
              <a:rPr lang="zh-CN" altLang="en-US" b="1" dirty="0" smtClean="0">
                <a:solidFill>
                  <a:srgbClr val="C00000"/>
                </a:solidFill>
              </a:rPr>
              <a:t>个</a:t>
            </a:r>
            <a:endParaRPr lang="en-US" altLang="zh-CN" b="1" dirty="0" smtClean="0">
              <a:solidFill>
                <a:srgbClr val="C00000"/>
              </a:solidFill>
            </a:endParaRPr>
          </a:p>
          <a:p>
            <a:r>
              <a:rPr lang="en-US" altLang="zh-CN" b="1" dirty="0" smtClean="0">
                <a:solidFill>
                  <a:srgbClr val="002060"/>
                </a:solidFill>
              </a:rPr>
              <a:t> </a:t>
            </a:r>
            <a:r>
              <a:rPr lang="en-US" altLang="zh-CN" b="1" dirty="0" smtClean="0">
                <a:solidFill>
                  <a:srgbClr val="002060"/>
                </a:solidFill>
              </a:rPr>
              <a:t>                                  </a:t>
            </a:r>
            <a:r>
              <a:rPr lang="zh-CN" altLang="en-US" b="1" dirty="0" smtClean="0">
                <a:solidFill>
                  <a:srgbClr val="002060"/>
                </a:solidFill>
              </a:rPr>
              <a:t>关键字值</a:t>
            </a:r>
            <a:r>
              <a:rPr lang="zh-CN" altLang="en-US" b="1" dirty="0" smtClean="0">
                <a:solidFill>
                  <a:srgbClr val="C00000"/>
                </a:solidFill>
              </a:rPr>
              <a:t>小于</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002060"/>
                </a:solidFill>
              </a:rPr>
              <a:t>的记录有</a:t>
            </a:r>
            <a:r>
              <a:rPr lang="en-US" altLang="zh-CN" b="1" dirty="0" smtClean="0">
                <a:solidFill>
                  <a:srgbClr val="C00000"/>
                </a:solidFill>
              </a:rPr>
              <a:t>N</a:t>
            </a:r>
            <a:r>
              <a:rPr lang="zh-CN" altLang="en-US" b="1" dirty="0" smtClean="0">
                <a:solidFill>
                  <a:srgbClr val="C00000"/>
                </a:solidFill>
              </a:rPr>
              <a:t>个</a:t>
            </a:r>
            <a:endParaRPr lang="en-US" altLang="zh-CN" b="1" dirty="0" smtClean="0">
              <a:solidFill>
                <a:srgbClr val="C00000"/>
              </a:solidFill>
            </a:endParaRPr>
          </a:p>
          <a:p>
            <a:r>
              <a:rPr lang="en-US" altLang="zh-CN" b="1" dirty="0" smtClean="0">
                <a:solidFill>
                  <a:srgbClr val="002060"/>
                </a:solidFill>
              </a:rPr>
              <a:t> </a:t>
            </a:r>
            <a:r>
              <a:rPr lang="en-US" altLang="zh-CN" b="1" dirty="0" smtClean="0">
                <a:solidFill>
                  <a:srgbClr val="002060"/>
                </a:solidFill>
              </a:rPr>
              <a:t>                                  </a:t>
            </a:r>
            <a:r>
              <a:rPr lang="zh-CN" altLang="en-US" b="1" dirty="0" smtClean="0">
                <a:solidFill>
                  <a:srgbClr val="002060"/>
                </a:solidFill>
              </a:rPr>
              <a:t>关键字值</a:t>
            </a:r>
            <a:r>
              <a:rPr lang="zh-CN" altLang="en-US" b="1" dirty="0" smtClean="0">
                <a:solidFill>
                  <a:srgbClr val="C00000"/>
                </a:solidFill>
              </a:rPr>
              <a:t>介于</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C00000"/>
                </a:solidFill>
              </a:rPr>
              <a:t>和</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C00000"/>
                </a:solidFill>
              </a:rPr>
              <a:t>之间</a:t>
            </a:r>
            <a:r>
              <a:rPr lang="zh-CN" altLang="en-US" b="1" dirty="0" smtClean="0">
                <a:solidFill>
                  <a:srgbClr val="002060"/>
                </a:solidFill>
              </a:rPr>
              <a:t>的记录有</a:t>
            </a:r>
            <a:r>
              <a:rPr lang="en-US" altLang="zh-CN" b="1" dirty="0" smtClean="0">
                <a:solidFill>
                  <a:srgbClr val="C00000"/>
                </a:solidFill>
              </a:rPr>
              <a:t>L</a:t>
            </a:r>
            <a:r>
              <a:rPr lang="zh-CN" altLang="en-US" b="1" dirty="0" smtClean="0">
                <a:solidFill>
                  <a:srgbClr val="C00000"/>
                </a:solidFill>
              </a:rPr>
              <a:t>个</a:t>
            </a:r>
            <a:endParaRPr lang="zh-CN" altLang="en-US" b="1" dirty="0">
              <a:solidFill>
                <a:srgbClr val="C00000"/>
              </a:solidFill>
            </a:endParaRPr>
          </a:p>
        </p:txBody>
      </p:sp>
      <p:sp>
        <p:nvSpPr>
          <p:cNvPr id="9" name="TextBox 8"/>
          <p:cNvSpPr txBox="1"/>
          <p:nvPr/>
        </p:nvSpPr>
        <p:spPr>
          <a:xfrm>
            <a:off x="500034" y="4633280"/>
            <a:ext cx="8429684" cy="2000548"/>
          </a:xfrm>
          <a:prstGeom prst="rect">
            <a:avLst/>
          </a:prstGeom>
          <a:noFill/>
        </p:spPr>
        <p:txBody>
          <a:bodyPr wrap="square" rtlCol="0">
            <a:spAutoFit/>
          </a:bodyPr>
          <a:lstStyle/>
          <a:p>
            <a:r>
              <a:rPr lang="zh-CN" altLang="en-US" b="1" dirty="0" smtClean="0">
                <a:solidFill>
                  <a:srgbClr val="000000"/>
                </a:solidFill>
              </a:rPr>
              <a:t>则：关键字值</a:t>
            </a:r>
            <a:r>
              <a:rPr lang="zh-CN" altLang="en-US" b="1" dirty="0" smtClean="0">
                <a:solidFill>
                  <a:srgbClr val="C00000"/>
                </a:solidFill>
              </a:rPr>
              <a:t>大于</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000000"/>
                </a:solidFill>
              </a:rPr>
              <a:t>和</a:t>
            </a:r>
            <a:r>
              <a:rPr lang="zh-CN" altLang="en-US" b="1" dirty="0" smtClean="0">
                <a:solidFill>
                  <a:srgbClr val="C00000"/>
                </a:solidFill>
              </a:rPr>
              <a:t>小于</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000000"/>
                </a:solidFill>
              </a:rPr>
              <a:t>的记录，其逆转数</a:t>
            </a:r>
            <a:r>
              <a:rPr lang="zh-CN" altLang="en-US" b="1" dirty="0" smtClean="0">
                <a:solidFill>
                  <a:srgbClr val="C00000"/>
                </a:solidFill>
              </a:rPr>
              <a:t>不变</a:t>
            </a:r>
            <a:r>
              <a:rPr lang="zh-CN" altLang="en-US" b="1" dirty="0" smtClean="0">
                <a:solidFill>
                  <a:srgbClr val="000000"/>
                </a:solidFill>
              </a:rPr>
              <a:t>；</a:t>
            </a:r>
            <a:endParaRPr lang="en-US" altLang="zh-CN" b="1" dirty="0" smtClean="0">
              <a:solidFill>
                <a:srgbClr val="000000"/>
              </a:solidFill>
            </a:endParaRPr>
          </a:p>
          <a:p>
            <a:r>
              <a:rPr lang="zh-CN" altLang="en-US" b="1" dirty="0" smtClean="0">
                <a:solidFill>
                  <a:srgbClr val="000000"/>
                </a:solidFill>
              </a:rPr>
              <a:t>        关键字值</a:t>
            </a:r>
            <a:r>
              <a:rPr lang="zh-CN" altLang="en-US" b="1" dirty="0" smtClean="0">
                <a:solidFill>
                  <a:srgbClr val="C00000"/>
                </a:solidFill>
              </a:rPr>
              <a:t>介于</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C00000"/>
                </a:solidFill>
              </a:rPr>
              <a:t>和</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C00000"/>
                </a:solidFill>
              </a:rPr>
              <a:t>之间</a:t>
            </a:r>
            <a:r>
              <a:rPr lang="zh-CN" altLang="en-US" b="1" dirty="0" smtClean="0">
                <a:solidFill>
                  <a:srgbClr val="000000"/>
                </a:solidFill>
              </a:rPr>
              <a:t>的记录，其逆转数</a:t>
            </a:r>
            <a:r>
              <a:rPr lang="zh-CN" altLang="en-US" b="1" dirty="0" smtClean="0">
                <a:solidFill>
                  <a:srgbClr val="C00000"/>
                </a:solidFill>
              </a:rPr>
              <a:t>减</a:t>
            </a:r>
            <a:r>
              <a:rPr lang="en-US" altLang="zh-CN" b="1" dirty="0" smtClean="0">
                <a:solidFill>
                  <a:srgbClr val="C00000"/>
                </a:solidFill>
              </a:rPr>
              <a:t>1</a:t>
            </a:r>
            <a:r>
              <a:rPr lang="zh-CN" altLang="en-US" b="1" dirty="0" smtClean="0">
                <a:solidFill>
                  <a:srgbClr val="000000"/>
                </a:solidFill>
              </a:rPr>
              <a:t>；</a:t>
            </a:r>
            <a:endParaRPr lang="en-US" altLang="zh-CN" b="1" dirty="0" smtClean="0">
              <a:solidFill>
                <a:srgbClr val="000000"/>
              </a:solidFill>
            </a:endParaRPr>
          </a:p>
          <a:p>
            <a:r>
              <a:rPr lang="en-US" altLang="zh-CN" b="1" dirty="0" smtClean="0">
                <a:solidFill>
                  <a:srgbClr val="000000"/>
                </a:solidFill>
              </a:rPr>
              <a:t>         </a:t>
            </a:r>
            <a:r>
              <a:rPr lang="en-US" altLang="zh-CN" b="1" dirty="0" err="1" smtClean="0">
                <a:solidFill>
                  <a:srgbClr val="000000"/>
                </a:solidFill>
              </a:rPr>
              <a:t>K</a:t>
            </a:r>
            <a:r>
              <a:rPr lang="en-US" altLang="zh-CN" b="1" baseline="-25000" dirty="0" err="1" smtClean="0">
                <a:solidFill>
                  <a:srgbClr val="000000"/>
                </a:solidFill>
              </a:rPr>
              <a:t>i</a:t>
            </a:r>
            <a:r>
              <a:rPr lang="zh-CN" altLang="en-US" b="1" dirty="0" smtClean="0">
                <a:solidFill>
                  <a:srgbClr val="000000"/>
                </a:solidFill>
              </a:rPr>
              <a:t>的逆转数</a:t>
            </a:r>
            <a:r>
              <a:rPr lang="zh-CN" altLang="en-US" b="1" dirty="0" smtClean="0">
                <a:solidFill>
                  <a:srgbClr val="C00000"/>
                </a:solidFill>
              </a:rPr>
              <a:t>增加</a:t>
            </a:r>
            <a:r>
              <a:rPr lang="en-US" altLang="zh-CN" b="1" dirty="0" smtClean="0">
                <a:solidFill>
                  <a:srgbClr val="C00000"/>
                </a:solidFill>
              </a:rPr>
              <a:t>M</a:t>
            </a:r>
            <a:r>
              <a:rPr lang="en-US" altLang="zh-CN" b="1" dirty="0" smtClean="0">
                <a:solidFill>
                  <a:srgbClr val="000000"/>
                </a:solidFill>
              </a:rPr>
              <a:t>;</a:t>
            </a:r>
          </a:p>
          <a:p>
            <a:r>
              <a:rPr lang="en-US" altLang="zh-CN" b="1" dirty="0" smtClean="0">
                <a:solidFill>
                  <a:srgbClr val="000000"/>
                </a:solidFill>
              </a:rPr>
              <a:t>         </a:t>
            </a:r>
            <a:r>
              <a:rPr lang="en-US" altLang="zh-CN" b="1" dirty="0" err="1" smtClean="0">
                <a:solidFill>
                  <a:srgbClr val="000000"/>
                </a:solidFill>
              </a:rPr>
              <a:t>K</a:t>
            </a:r>
            <a:r>
              <a:rPr lang="en-US" altLang="zh-CN" b="1" baseline="-25000" dirty="0" err="1" smtClean="0">
                <a:solidFill>
                  <a:srgbClr val="000000"/>
                </a:solidFill>
              </a:rPr>
              <a:t>j</a:t>
            </a:r>
            <a:r>
              <a:rPr lang="zh-CN" altLang="en-US" b="1" dirty="0" smtClean="0">
                <a:solidFill>
                  <a:srgbClr val="000000"/>
                </a:solidFill>
              </a:rPr>
              <a:t>的逆转数</a:t>
            </a:r>
            <a:r>
              <a:rPr lang="zh-CN" altLang="en-US" b="1" dirty="0" smtClean="0">
                <a:solidFill>
                  <a:srgbClr val="C00000"/>
                </a:solidFill>
              </a:rPr>
              <a:t>减少（</a:t>
            </a:r>
            <a:r>
              <a:rPr lang="en-US" altLang="zh-CN" b="1" dirty="0" smtClean="0">
                <a:solidFill>
                  <a:srgbClr val="C00000"/>
                </a:solidFill>
              </a:rPr>
              <a:t>L+M+1</a:t>
            </a:r>
            <a:r>
              <a:rPr lang="zh-CN" altLang="en-US" b="1" dirty="0" smtClean="0">
                <a:solidFill>
                  <a:srgbClr val="C00000"/>
                </a:solidFill>
              </a:rPr>
              <a:t>）</a:t>
            </a:r>
            <a:r>
              <a:rPr lang="en-US" altLang="zh-CN" b="1" dirty="0" smtClean="0">
                <a:solidFill>
                  <a:srgbClr val="000000"/>
                </a:solidFill>
              </a:rPr>
              <a:t>;</a:t>
            </a:r>
          </a:p>
          <a:p>
            <a:r>
              <a:rPr lang="zh-CN" altLang="en-US" sz="2800" b="1" u="sng" dirty="0" smtClean="0">
                <a:solidFill>
                  <a:srgbClr val="FF0000"/>
                </a:solidFill>
              </a:rPr>
              <a:t>逆转</a:t>
            </a:r>
            <a:r>
              <a:rPr lang="zh-CN" altLang="en-US" sz="2800" b="1" u="sng" dirty="0" smtClean="0">
                <a:solidFill>
                  <a:srgbClr val="FF0000"/>
                </a:solidFill>
              </a:rPr>
              <a:t>数总和将减少</a:t>
            </a:r>
            <a:r>
              <a:rPr lang="en-US" altLang="zh-CN" sz="2800" b="1" u="sng" dirty="0" smtClean="0">
                <a:solidFill>
                  <a:srgbClr val="FF0000"/>
                </a:solidFill>
                <a:sym typeface="Wingdings" pitchFamily="2" charset="2"/>
              </a:rPr>
              <a:t>2L+1.</a:t>
            </a:r>
            <a:endParaRPr lang="zh-CN" altLang="en-US" sz="280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checkerboard(across)">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checkerboard(across)">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checkerboard(across)">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checkerboard(across)">
                                      <p:cBhvr>
                                        <p:cTn id="3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066800"/>
            <a:ext cx="7772400" cy="685800"/>
          </a:xfrm>
        </p:spPr>
        <p:txBody>
          <a:bodyPr/>
          <a:lstStyle/>
          <a:p>
            <a:r>
              <a:rPr lang="en-US" altLang="zh-CN" b="1">
                <a:solidFill>
                  <a:srgbClr val="0C00A4"/>
                </a:solidFill>
                <a:latin typeface="楷体_GB2312" pitchFamily="49" charset="-122"/>
              </a:rPr>
              <a:t>9.3 </a:t>
            </a:r>
            <a:r>
              <a:rPr lang="zh-CN" altLang="en-US" b="1">
                <a:solidFill>
                  <a:srgbClr val="0C00A4"/>
                </a:solidFill>
                <a:latin typeface="楷体_GB2312" pitchFamily="49" charset="-122"/>
              </a:rPr>
              <a:t>交换类排序法</a:t>
            </a:r>
          </a:p>
        </p:txBody>
      </p:sp>
      <p:sp>
        <p:nvSpPr>
          <p:cNvPr id="78852" name="Text Box 4">
            <a:hlinkClick r:id="rId3" action="ppaction://hlinksldjump" highlightClick="1"/>
          </p:cNvPr>
          <p:cNvSpPr txBox="1">
            <a:spLocks noChangeArrowheads="1"/>
          </p:cNvSpPr>
          <p:nvPr/>
        </p:nvSpPr>
        <p:spPr bwMode="auto">
          <a:xfrm>
            <a:off x="1600200" y="2209800"/>
            <a:ext cx="3581400" cy="641350"/>
          </a:xfrm>
          <a:prstGeom prst="rect">
            <a:avLst/>
          </a:prstGeom>
          <a:noFill/>
          <a:ln w="9525">
            <a:noFill/>
            <a:miter lim="800000"/>
            <a:headEnd/>
            <a:tailEnd/>
          </a:ln>
          <a:effectLst/>
        </p:spPr>
        <p:txBody>
          <a:bodyPr>
            <a:spAutoFit/>
          </a:bodyPr>
          <a:lstStyle/>
          <a:p>
            <a:r>
              <a:rPr lang="zh-CN" altLang="en-US" sz="3600" b="1">
                <a:solidFill>
                  <a:srgbClr val="A40004"/>
                </a:solidFill>
                <a:ea typeface="楷体_GB2312" pitchFamily="49" charset="-122"/>
              </a:rPr>
              <a:t>一、 起泡排序</a:t>
            </a:r>
          </a:p>
        </p:txBody>
      </p:sp>
      <p:sp>
        <p:nvSpPr>
          <p:cNvPr id="78853" name="Text Box 5">
            <a:hlinkClick r:id="rId4" action="ppaction://hlinksldjump" highlightClick="1"/>
          </p:cNvPr>
          <p:cNvSpPr txBox="1">
            <a:spLocks noChangeArrowheads="1"/>
          </p:cNvSpPr>
          <p:nvPr/>
        </p:nvSpPr>
        <p:spPr bwMode="auto">
          <a:xfrm>
            <a:off x="1524000" y="3200400"/>
            <a:ext cx="4724400" cy="641350"/>
          </a:xfrm>
          <a:prstGeom prst="rect">
            <a:avLst/>
          </a:prstGeom>
          <a:noFill/>
          <a:ln w="9525">
            <a:noFill/>
            <a:miter lim="800000"/>
            <a:headEnd/>
            <a:tailEnd/>
          </a:ln>
          <a:effectLst/>
        </p:spPr>
        <p:txBody>
          <a:bodyPr>
            <a:spAutoFit/>
          </a:bodyPr>
          <a:lstStyle/>
          <a:p>
            <a:r>
              <a:rPr lang="zh-CN" altLang="en-US" sz="3600" b="1">
                <a:solidFill>
                  <a:srgbClr val="A40004"/>
                </a:solidFill>
                <a:ea typeface="楷体_GB2312" pitchFamily="49" charset="-122"/>
              </a:rPr>
              <a:t>二、 快速排序</a:t>
            </a:r>
          </a:p>
        </p:txBody>
      </p:sp>
      <p:sp>
        <p:nvSpPr>
          <p:cNvPr id="78854" name="Text Box 6">
            <a:hlinkClick r:id="rId5" action="ppaction://hlinksldjump"/>
          </p:cNvPr>
          <p:cNvSpPr txBox="1">
            <a:spLocks noChangeArrowheads="1"/>
          </p:cNvSpPr>
          <p:nvPr/>
        </p:nvSpPr>
        <p:spPr bwMode="auto">
          <a:xfrm>
            <a:off x="1524000" y="4191000"/>
            <a:ext cx="6248400" cy="641350"/>
          </a:xfrm>
          <a:prstGeom prst="rect">
            <a:avLst/>
          </a:prstGeom>
          <a:noFill/>
          <a:ln w="9525">
            <a:noFill/>
            <a:miter lim="800000"/>
            <a:headEnd/>
            <a:tailEnd/>
          </a:ln>
          <a:effectLst/>
        </p:spPr>
        <p:txBody>
          <a:bodyPr>
            <a:spAutoFit/>
          </a:bodyPr>
          <a:lstStyle/>
          <a:p>
            <a:r>
              <a:rPr lang="zh-CN" altLang="en-US" sz="3600" b="1">
                <a:solidFill>
                  <a:srgbClr val="A40004"/>
                </a:solidFill>
                <a:ea typeface="楷体_GB2312" pitchFamily="49" charset="-122"/>
              </a:rPr>
              <a:t>三、 快速排序的时间分析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p:cTn id="7" dur="500" fill="hold"/>
                                        <p:tgtEl>
                                          <p:spTgt spid="78852"/>
                                        </p:tgtEl>
                                        <p:attrNameLst>
                                          <p:attrName>ppt_w</p:attrName>
                                        </p:attrNameLst>
                                      </p:cBhvr>
                                      <p:tavLst>
                                        <p:tav tm="0">
                                          <p:val>
                                            <p:strVal val="4/3*#ppt_w"/>
                                          </p:val>
                                        </p:tav>
                                        <p:tav tm="100000">
                                          <p:val>
                                            <p:strVal val="#ppt_w"/>
                                          </p:val>
                                        </p:tav>
                                      </p:tavLst>
                                    </p:anim>
                                    <p:anim calcmode="lin" valueType="num">
                                      <p:cBhvr>
                                        <p:cTn id="8" dur="500" fill="hold"/>
                                        <p:tgtEl>
                                          <p:spTgt spid="7885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3" presetClass="entr" presetSubtype="288" fill="hold" grpId="0" nodeType="afterEffect">
                                  <p:stCondLst>
                                    <p:cond delay="0"/>
                                  </p:stCondLst>
                                  <p:childTnLst>
                                    <p:set>
                                      <p:cBhvr>
                                        <p:cTn id="11" dur="1" fill="hold">
                                          <p:stCondLst>
                                            <p:cond delay="0"/>
                                          </p:stCondLst>
                                        </p:cTn>
                                        <p:tgtEl>
                                          <p:spTgt spid="78853"/>
                                        </p:tgtEl>
                                        <p:attrNameLst>
                                          <p:attrName>style.visibility</p:attrName>
                                        </p:attrNameLst>
                                      </p:cBhvr>
                                      <p:to>
                                        <p:strVal val="visible"/>
                                      </p:to>
                                    </p:set>
                                    <p:anim calcmode="lin" valueType="num">
                                      <p:cBhvr>
                                        <p:cTn id="12" dur="500" fill="hold"/>
                                        <p:tgtEl>
                                          <p:spTgt spid="78853"/>
                                        </p:tgtEl>
                                        <p:attrNameLst>
                                          <p:attrName>ppt_w</p:attrName>
                                        </p:attrNameLst>
                                      </p:cBhvr>
                                      <p:tavLst>
                                        <p:tav tm="0">
                                          <p:val>
                                            <p:strVal val="4/3*#ppt_w"/>
                                          </p:val>
                                        </p:tav>
                                        <p:tav tm="100000">
                                          <p:val>
                                            <p:strVal val="#ppt_w"/>
                                          </p:val>
                                        </p:tav>
                                      </p:tavLst>
                                    </p:anim>
                                    <p:anim calcmode="lin" valueType="num">
                                      <p:cBhvr>
                                        <p:cTn id="13" dur="500" fill="hold"/>
                                        <p:tgtEl>
                                          <p:spTgt spid="78853"/>
                                        </p:tgtEl>
                                        <p:attrNameLst>
                                          <p:attrName>ppt_h</p:attrName>
                                        </p:attrNameLst>
                                      </p:cBhvr>
                                      <p:tavLst>
                                        <p:tav tm="0">
                                          <p:val>
                                            <p:strVal val="4/3*#ppt_h"/>
                                          </p:val>
                                        </p:tav>
                                        <p:tav tm="100000">
                                          <p:val>
                                            <p:strVal val="#ppt_h"/>
                                          </p:val>
                                        </p:tav>
                                      </p:tavLst>
                                    </p:anim>
                                  </p:childTnLst>
                                </p:cTn>
                              </p:par>
                            </p:childTnLst>
                          </p:cTn>
                        </p:par>
                        <p:par>
                          <p:cTn id="14" fill="hold">
                            <p:stCondLst>
                              <p:cond delay="1000"/>
                            </p:stCondLst>
                            <p:childTnLst>
                              <p:par>
                                <p:cTn id="15" presetID="23" presetClass="entr" presetSubtype="288" fill="hold" grpId="0" nodeType="afterEffect">
                                  <p:stCondLst>
                                    <p:cond delay="0"/>
                                  </p:stCondLst>
                                  <p:childTnLst>
                                    <p:set>
                                      <p:cBhvr>
                                        <p:cTn id="16" dur="1" fill="hold">
                                          <p:stCondLst>
                                            <p:cond delay="0"/>
                                          </p:stCondLst>
                                        </p:cTn>
                                        <p:tgtEl>
                                          <p:spTgt spid="78854"/>
                                        </p:tgtEl>
                                        <p:attrNameLst>
                                          <p:attrName>style.visibility</p:attrName>
                                        </p:attrNameLst>
                                      </p:cBhvr>
                                      <p:to>
                                        <p:strVal val="visible"/>
                                      </p:to>
                                    </p:set>
                                    <p:anim calcmode="lin" valueType="num">
                                      <p:cBhvr>
                                        <p:cTn id="17" dur="500" fill="hold"/>
                                        <p:tgtEl>
                                          <p:spTgt spid="78854"/>
                                        </p:tgtEl>
                                        <p:attrNameLst>
                                          <p:attrName>ppt_w</p:attrName>
                                        </p:attrNameLst>
                                      </p:cBhvr>
                                      <p:tavLst>
                                        <p:tav tm="0">
                                          <p:val>
                                            <p:strVal val="4/3*#ppt_w"/>
                                          </p:val>
                                        </p:tav>
                                        <p:tav tm="100000">
                                          <p:val>
                                            <p:strVal val="#ppt_w"/>
                                          </p:val>
                                        </p:tav>
                                      </p:tavLst>
                                    </p:anim>
                                    <p:anim calcmode="lin" valueType="num">
                                      <p:cBhvr>
                                        <p:cTn id="18" dur="500" fill="hold"/>
                                        <p:tgtEl>
                                          <p:spTgt spid="7885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autoUpdateAnimBg="0"/>
      <p:bldP spid="7885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228600" y="990600"/>
            <a:ext cx="8558213" cy="1250950"/>
          </a:xfrm>
          <a:prstGeom prst="rect">
            <a:avLst/>
          </a:prstGeom>
          <a:noFill/>
          <a:ln w="9525">
            <a:noFill/>
            <a:miter lim="800000"/>
            <a:headEnd/>
            <a:tailEnd/>
          </a:ln>
          <a:effectLst/>
        </p:spPr>
        <p:txBody>
          <a:bodyPr>
            <a:spAutoFit/>
          </a:bodyPr>
          <a:lstStyle/>
          <a:p>
            <a:r>
              <a:rPr lang="zh-CN" altLang="en-US" sz="4000" b="1">
                <a:ea typeface="楷体_GB2312" pitchFamily="49" charset="-122"/>
              </a:rPr>
              <a:t>　</a:t>
            </a:r>
            <a:r>
              <a:rPr lang="zh-CN" altLang="en-US" sz="3600" b="1">
                <a:ea typeface="楷体_GB2312" pitchFamily="49" charset="-122"/>
              </a:rPr>
              <a:t>　假设在排序过程中，记录序列</a:t>
            </a:r>
            <a:r>
              <a:rPr lang="en-US" altLang="zh-CN" sz="3600" b="1">
                <a:solidFill>
                  <a:srgbClr val="A50021"/>
                </a:solidFill>
                <a:ea typeface="楷体_GB2312" pitchFamily="49" charset="-122"/>
              </a:rPr>
              <a:t>r[1..n]</a:t>
            </a:r>
            <a:r>
              <a:rPr lang="zh-CN" altLang="en-US" sz="3600" b="1">
                <a:ea typeface="楷体_GB2312" pitchFamily="49" charset="-122"/>
              </a:rPr>
              <a:t>的状态为：</a:t>
            </a:r>
            <a:endParaRPr lang="zh-CN" altLang="en-US" sz="3000" b="1">
              <a:solidFill>
                <a:srgbClr val="33CCFF"/>
              </a:solidFill>
            </a:endParaRPr>
          </a:p>
        </p:txBody>
      </p:sp>
      <p:sp>
        <p:nvSpPr>
          <p:cNvPr id="110596" name="Text Box 4"/>
          <p:cNvSpPr txBox="1">
            <a:spLocks noChangeArrowheads="1"/>
          </p:cNvSpPr>
          <p:nvPr/>
        </p:nvSpPr>
        <p:spPr bwMode="auto">
          <a:xfrm>
            <a:off x="5791200" y="3657600"/>
            <a:ext cx="3352800" cy="723900"/>
          </a:xfrm>
          <a:prstGeom prst="rect">
            <a:avLst/>
          </a:prstGeom>
          <a:noFill/>
          <a:ln w="9525">
            <a:noFill/>
            <a:miter lim="800000"/>
            <a:headEnd/>
            <a:tailEnd/>
          </a:ln>
          <a:effectLst/>
        </p:spPr>
        <p:txBody>
          <a:bodyPr>
            <a:spAutoFit/>
          </a:bodyPr>
          <a:lstStyle/>
          <a:p>
            <a:pPr>
              <a:lnSpc>
                <a:spcPct val="115000"/>
              </a:lnSpc>
            </a:pPr>
            <a:r>
              <a:rPr lang="zh-CN" altLang="en-US" sz="3600" b="1">
                <a:solidFill>
                  <a:srgbClr val="0000FF"/>
                </a:solidFill>
                <a:ea typeface="楷体_GB2312" pitchFamily="49" charset="-122"/>
              </a:rPr>
              <a:t>一 趟起泡排序</a:t>
            </a:r>
            <a:endParaRPr lang="zh-CN" altLang="en-US" sz="4000" b="1">
              <a:solidFill>
                <a:srgbClr val="000080"/>
              </a:solidFill>
              <a:ea typeface="楷体_GB2312" pitchFamily="49" charset="-122"/>
            </a:endParaRPr>
          </a:p>
        </p:txBody>
      </p:sp>
      <p:sp>
        <p:nvSpPr>
          <p:cNvPr id="110597" name="Rectangle 5"/>
          <p:cNvSpPr>
            <a:spLocks noChangeArrowheads="1"/>
          </p:cNvSpPr>
          <p:nvPr/>
        </p:nvSpPr>
        <p:spPr bwMode="auto">
          <a:xfrm>
            <a:off x="762000" y="2362200"/>
            <a:ext cx="4191000" cy="533400"/>
          </a:xfrm>
          <a:prstGeom prst="rect">
            <a:avLst/>
          </a:prstGeom>
          <a:solidFill>
            <a:srgbClr val="CCFFFF"/>
          </a:solidFill>
          <a:ln w="9525">
            <a:solidFill>
              <a:schemeClr val="tx2"/>
            </a:solidFill>
            <a:miter lim="800000"/>
            <a:headEnd/>
            <a:tailEnd/>
          </a:ln>
          <a:effectLst/>
        </p:spPr>
        <p:txBody>
          <a:bodyPr wrap="none" anchor="ctr"/>
          <a:lstStyle/>
          <a:p>
            <a:pPr algn="ctr"/>
            <a:r>
              <a:rPr lang="zh-CN" altLang="en-US" sz="3000"/>
              <a:t>无序序列</a:t>
            </a:r>
            <a:r>
              <a:rPr lang="en-US" altLang="zh-CN" sz="3000"/>
              <a:t>r[1..i]</a:t>
            </a:r>
          </a:p>
        </p:txBody>
      </p:sp>
      <p:sp>
        <p:nvSpPr>
          <p:cNvPr id="110598" name="Rectangle 6"/>
          <p:cNvSpPr>
            <a:spLocks noChangeArrowheads="1"/>
          </p:cNvSpPr>
          <p:nvPr/>
        </p:nvSpPr>
        <p:spPr bwMode="auto">
          <a:xfrm>
            <a:off x="4953000" y="2362200"/>
            <a:ext cx="3505200" cy="533400"/>
          </a:xfrm>
          <a:prstGeom prst="rect">
            <a:avLst/>
          </a:prstGeom>
          <a:solidFill>
            <a:schemeClr val="hlink"/>
          </a:solidFill>
          <a:ln w="9525">
            <a:solidFill>
              <a:schemeClr val="tx1"/>
            </a:solidFill>
            <a:miter lim="800000"/>
            <a:headEnd/>
            <a:tailEnd/>
          </a:ln>
          <a:effectLst/>
        </p:spPr>
        <p:txBody>
          <a:bodyPr wrap="none" anchor="ctr"/>
          <a:lstStyle/>
          <a:p>
            <a:pPr algn="ctr"/>
            <a:endParaRPr lang="en-US" altLang="zh-CN" sz="3000"/>
          </a:p>
          <a:p>
            <a:pPr algn="ctr"/>
            <a:r>
              <a:rPr lang="zh-CN" altLang="en-US" sz="3000"/>
              <a:t>有序序列 </a:t>
            </a:r>
            <a:r>
              <a:rPr lang="en-US" altLang="zh-CN" sz="3000"/>
              <a:t>r[i+1..n]</a:t>
            </a:r>
          </a:p>
          <a:p>
            <a:pPr algn="ctr"/>
            <a:endParaRPr lang="en-US" altLang="zh-CN" sz="3000"/>
          </a:p>
        </p:txBody>
      </p:sp>
      <p:sp>
        <p:nvSpPr>
          <p:cNvPr id="110599" name="Line 7"/>
          <p:cNvSpPr>
            <a:spLocks noChangeShapeType="1"/>
          </p:cNvSpPr>
          <p:nvPr/>
        </p:nvSpPr>
        <p:spPr bwMode="auto">
          <a:xfrm>
            <a:off x="4800600" y="1828800"/>
            <a:ext cx="0" cy="53340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110600" name="Text Box 8"/>
          <p:cNvSpPr txBox="1">
            <a:spLocks noChangeArrowheads="1"/>
          </p:cNvSpPr>
          <p:nvPr/>
        </p:nvSpPr>
        <p:spPr bwMode="auto">
          <a:xfrm>
            <a:off x="4876800" y="1600200"/>
            <a:ext cx="296863" cy="579438"/>
          </a:xfrm>
          <a:prstGeom prst="rect">
            <a:avLst/>
          </a:prstGeom>
          <a:noFill/>
          <a:ln w="9525">
            <a:noFill/>
            <a:miter lim="800000"/>
            <a:headEnd/>
            <a:tailEnd/>
          </a:ln>
          <a:effectLst/>
        </p:spPr>
        <p:txBody>
          <a:bodyPr wrap="none">
            <a:spAutoFit/>
          </a:bodyPr>
          <a:lstStyle/>
          <a:p>
            <a:r>
              <a:rPr lang="en-US" altLang="zh-CN" sz="3200">
                <a:ea typeface="楷体_GB2312" pitchFamily="49" charset="-122"/>
              </a:rPr>
              <a:t>i</a:t>
            </a:r>
          </a:p>
        </p:txBody>
      </p:sp>
      <p:sp>
        <p:nvSpPr>
          <p:cNvPr id="110601" name="Rectangle 9"/>
          <p:cNvSpPr>
            <a:spLocks noChangeArrowheads="1"/>
          </p:cNvSpPr>
          <p:nvPr/>
        </p:nvSpPr>
        <p:spPr bwMode="auto">
          <a:xfrm>
            <a:off x="762000" y="5486400"/>
            <a:ext cx="3810000" cy="533400"/>
          </a:xfrm>
          <a:prstGeom prst="rect">
            <a:avLst/>
          </a:prstGeom>
          <a:solidFill>
            <a:srgbClr val="CCFFFF"/>
          </a:solidFill>
          <a:ln w="9525">
            <a:solidFill>
              <a:schemeClr val="tx2"/>
            </a:solidFill>
            <a:miter lim="800000"/>
            <a:headEnd/>
            <a:tailEnd/>
          </a:ln>
          <a:effectLst/>
        </p:spPr>
        <p:txBody>
          <a:bodyPr wrap="none" anchor="ctr"/>
          <a:lstStyle/>
          <a:p>
            <a:pPr algn="ctr"/>
            <a:r>
              <a:rPr lang="zh-CN" altLang="en-US" sz="3000"/>
              <a:t>无序序列</a:t>
            </a:r>
            <a:r>
              <a:rPr lang="en-US" altLang="zh-CN" sz="3000"/>
              <a:t>r[1..i-1]</a:t>
            </a:r>
          </a:p>
        </p:txBody>
      </p:sp>
      <p:sp>
        <p:nvSpPr>
          <p:cNvPr id="110602" name="Rectangle 10"/>
          <p:cNvSpPr>
            <a:spLocks noChangeArrowheads="1"/>
          </p:cNvSpPr>
          <p:nvPr/>
        </p:nvSpPr>
        <p:spPr bwMode="auto">
          <a:xfrm>
            <a:off x="4572000" y="5486400"/>
            <a:ext cx="3886200" cy="533400"/>
          </a:xfrm>
          <a:prstGeom prst="rect">
            <a:avLst/>
          </a:prstGeom>
          <a:solidFill>
            <a:schemeClr val="hlink"/>
          </a:solidFill>
          <a:ln w="9525">
            <a:solidFill>
              <a:schemeClr val="tx1"/>
            </a:solidFill>
            <a:miter lim="800000"/>
            <a:headEnd/>
            <a:tailEnd/>
          </a:ln>
          <a:effectLst/>
        </p:spPr>
        <p:txBody>
          <a:bodyPr wrap="none" anchor="ctr"/>
          <a:lstStyle/>
          <a:p>
            <a:pPr algn="ctr"/>
            <a:endParaRPr lang="en-US" altLang="zh-CN" sz="3000"/>
          </a:p>
          <a:p>
            <a:pPr algn="ctr"/>
            <a:r>
              <a:rPr lang="zh-CN" altLang="en-US" sz="3000"/>
              <a:t>有序序列 </a:t>
            </a:r>
            <a:r>
              <a:rPr lang="en-US" altLang="zh-CN" sz="3000"/>
              <a:t>r[i..n]</a:t>
            </a:r>
          </a:p>
          <a:p>
            <a:pPr algn="ctr"/>
            <a:endParaRPr lang="en-US" altLang="zh-CN" sz="3000"/>
          </a:p>
        </p:txBody>
      </p:sp>
      <p:sp>
        <p:nvSpPr>
          <p:cNvPr id="110603" name="AutoShape 11"/>
          <p:cNvSpPr>
            <a:spLocks noChangeArrowheads="1"/>
          </p:cNvSpPr>
          <p:nvPr/>
        </p:nvSpPr>
        <p:spPr bwMode="auto">
          <a:xfrm>
            <a:off x="5105400" y="3429000"/>
            <a:ext cx="914400" cy="1828800"/>
          </a:xfrm>
          <a:prstGeom prst="downArrow">
            <a:avLst>
              <a:gd name="adj1" fmla="val 50000"/>
              <a:gd name="adj2" fmla="val 50000"/>
            </a:avLst>
          </a:prstGeom>
          <a:solidFill>
            <a:srgbClr val="00CC99"/>
          </a:solidFill>
          <a:ln w="9525">
            <a:solidFill>
              <a:srgbClr val="006666"/>
            </a:solidFill>
            <a:miter lim="800000"/>
            <a:headEnd/>
            <a:tailEnd/>
          </a:ln>
          <a:effectLst/>
        </p:spPr>
        <p:txBody>
          <a:bodyPr vert="eaVert" wrap="none" anchor="ctr"/>
          <a:lstStyle/>
          <a:p>
            <a:endParaRPr lang="zh-CN" altLang="en-US"/>
          </a:p>
        </p:txBody>
      </p:sp>
      <p:sp>
        <p:nvSpPr>
          <p:cNvPr id="110604" name="Text Box 12"/>
          <p:cNvSpPr txBox="1">
            <a:spLocks noChangeArrowheads="1"/>
          </p:cNvSpPr>
          <p:nvPr/>
        </p:nvSpPr>
        <p:spPr bwMode="auto">
          <a:xfrm>
            <a:off x="403225" y="3238500"/>
            <a:ext cx="4206875" cy="2238375"/>
          </a:xfrm>
          <a:prstGeom prst="rect">
            <a:avLst/>
          </a:prstGeom>
          <a:noFill/>
          <a:ln w="9525">
            <a:noFill/>
            <a:miter lim="800000"/>
            <a:headEnd/>
            <a:tailEnd/>
          </a:ln>
          <a:effectLst/>
        </p:spPr>
        <p:txBody>
          <a:bodyPr>
            <a:spAutoFit/>
          </a:bodyPr>
          <a:lstStyle/>
          <a:p>
            <a:pPr>
              <a:lnSpc>
                <a:spcPct val="110000"/>
              </a:lnSpc>
            </a:pPr>
            <a:r>
              <a:rPr lang="zh-CN" altLang="en-US" sz="3200" b="1">
                <a:solidFill>
                  <a:srgbClr val="800000"/>
                </a:solidFill>
                <a:ea typeface="楷体_GB2312" pitchFamily="49" charset="-122"/>
              </a:rPr>
              <a:t>对无序序列，比较</a:t>
            </a:r>
            <a:r>
              <a:rPr lang="en-US" altLang="zh-CN" sz="3200" b="1">
                <a:solidFill>
                  <a:srgbClr val="800000"/>
                </a:solidFill>
                <a:ea typeface="楷体_GB2312" pitchFamily="49" charset="-122"/>
              </a:rPr>
              <a:t>(</a:t>
            </a:r>
            <a:r>
              <a:rPr lang="zh-CN" altLang="en-US" sz="3200" b="1">
                <a:solidFill>
                  <a:srgbClr val="800000"/>
                </a:solidFill>
                <a:ea typeface="楷体_GB2312" pitchFamily="49" charset="-122"/>
              </a:rPr>
              <a:t>交换</a:t>
            </a:r>
            <a:r>
              <a:rPr lang="en-US" altLang="zh-CN" sz="3200" b="1">
                <a:solidFill>
                  <a:srgbClr val="800000"/>
                </a:solidFill>
                <a:ea typeface="楷体_GB2312" pitchFamily="49" charset="-122"/>
              </a:rPr>
              <a:t>)</a:t>
            </a:r>
            <a:r>
              <a:rPr lang="zh-CN" altLang="en-US" sz="3200" b="1">
                <a:solidFill>
                  <a:srgbClr val="800000"/>
                </a:solidFill>
                <a:ea typeface="楷体_GB2312" pitchFamily="49" charset="-122"/>
              </a:rPr>
              <a:t>相邻记录，可将关键字最大的记录</a:t>
            </a:r>
            <a:r>
              <a:rPr lang="zh-CN" altLang="zh-CN" sz="3200" b="1">
                <a:solidFill>
                  <a:srgbClr val="800000"/>
                </a:solidFill>
                <a:ea typeface="楷体_GB2312" pitchFamily="49" charset="-122"/>
              </a:rPr>
              <a:t>交换到 </a:t>
            </a:r>
            <a:r>
              <a:rPr lang="en-US" altLang="zh-CN" sz="3200" b="1">
                <a:solidFill>
                  <a:srgbClr val="800000"/>
                </a:solidFill>
                <a:ea typeface="楷体_GB2312" pitchFamily="49" charset="-122"/>
              </a:rPr>
              <a:t>i </a:t>
            </a:r>
            <a:r>
              <a:rPr lang="zh-CN" altLang="zh-CN" sz="3200" b="1">
                <a:solidFill>
                  <a:srgbClr val="800000"/>
                </a:solidFill>
                <a:ea typeface="楷体_GB2312" pitchFamily="49" charset="-122"/>
              </a:rPr>
              <a:t>的位置上</a:t>
            </a:r>
            <a:endParaRPr lang="zh-CN" altLang="en-US" sz="3600" b="1">
              <a:solidFill>
                <a:srgbClr val="800000"/>
              </a:solidFill>
              <a:ea typeface="楷体_GB2312" pitchFamily="49" charset="-122"/>
            </a:endParaRPr>
          </a:p>
        </p:txBody>
      </p:sp>
      <p:sp>
        <p:nvSpPr>
          <p:cNvPr id="110605" name="AutoShape 13"/>
          <p:cNvSpPr>
            <a:spLocks noChangeArrowheads="1"/>
          </p:cNvSpPr>
          <p:nvPr/>
        </p:nvSpPr>
        <p:spPr bwMode="auto">
          <a:xfrm>
            <a:off x="27432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06" name="AutoShape 14"/>
          <p:cNvSpPr>
            <a:spLocks noChangeArrowheads="1"/>
          </p:cNvSpPr>
          <p:nvPr/>
        </p:nvSpPr>
        <p:spPr bwMode="auto">
          <a:xfrm>
            <a:off x="43434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07" name="AutoShape 15"/>
          <p:cNvSpPr>
            <a:spLocks noChangeArrowheads="1"/>
          </p:cNvSpPr>
          <p:nvPr/>
        </p:nvSpPr>
        <p:spPr bwMode="auto">
          <a:xfrm>
            <a:off x="38100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08" name="AutoShape 16"/>
          <p:cNvSpPr>
            <a:spLocks noChangeArrowheads="1"/>
          </p:cNvSpPr>
          <p:nvPr/>
        </p:nvSpPr>
        <p:spPr bwMode="auto">
          <a:xfrm>
            <a:off x="32766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09" name="AutoShape 17"/>
          <p:cNvSpPr>
            <a:spLocks noChangeArrowheads="1"/>
          </p:cNvSpPr>
          <p:nvPr/>
        </p:nvSpPr>
        <p:spPr bwMode="auto">
          <a:xfrm>
            <a:off x="22860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10" name="AutoShape 18"/>
          <p:cNvSpPr>
            <a:spLocks noChangeArrowheads="1"/>
          </p:cNvSpPr>
          <p:nvPr/>
        </p:nvSpPr>
        <p:spPr bwMode="auto">
          <a:xfrm>
            <a:off x="18288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11" name="AutoShape 19"/>
          <p:cNvSpPr>
            <a:spLocks noChangeArrowheads="1"/>
          </p:cNvSpPr>
          <p:nvPr/>
        </p:nvSpPr>
        <p:spPr bwMode="auto">
          <a:xfrm>
            <a:off x="13716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12" name="AutoShape 20"/>
          <p:cNvSpPr>
            <a:spLocks noChangeArrowheads="1"/>
          </p:cNvSpPr>
          <p:nvPr/>
        </p:nvSpPr>
        <p:spPr bwMode="auto">
          <a:xfrm>
            <a:off x="838200" y="2895600"/>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110613" name="Line 21"/>
          <p:cNvSpPr>
            <a:spLocks noChangeShapeType="1"/>
          </p:cNvSpPr>
          <p:nvPr/>
        </p:nvSpPr>
        <p:spPr bwMode="auto">
          <a:xfrm>
            <a:off x="4953000" y="3048000"/>
            <a:ext cx="0" cy="2971800"/>
          </a:xfrm>
          <a:prstGeom prst="line">
            <a:avLst/>
          </a:prstGeom>
          <a:noFill/>
          <a:ln w="9525" cap="rnd">
            <a:solidFill>
              <a:srgbClr val="FF6600"/>
            </a:solidFill>
            <a:prstDash val="sysDot"/>
            <a:round/>
            <a:headEnd/>
            <a:tailEnd/>
          </a:ln>
          <a:effectLst/>
        </p:spPr>
        <p:txBody>
          <a:bodyPr wrap="none" anchor="ctr"/>
          <a:lstStyle/>
          <a:p>
            <a:endParaRPr lang="zh-CN" altLang="en-US"/>
          </a:p>
        </p:txBody>
      </p:sp>
      <p:sp>
        <p:nvSpPr>
          <p:cNvPr id="110614" name="Line 22"/>
          <p:cNvSpPr>
            <a:spLocks noChangeShapeType="1"/>
          </p:cNvSpPr>
          <p:nvPr/>
        </p:nvSpPr>
        <p:spPr bwMode="auto">
          <a:xfrm>
            <a:off x="4572000" y="2514600"/>
            <a:ext cx="0" cy="2971800"/>
          </a:xfrm>
          <a:prstGeom prst="line">
            <a:avLst/>
          </a:prstGeom>
          <a:noFill/>
          <a:ln w="9525" cap="rnd">
            <a:solidFill>
              <a:srgbClr val="FF6600"/>
            </a:solidFill>
            <a:prstDash val="sysDot"/>
            <a:round/>
            <a:headEnd/>
            <a:tailEnd/>
          </a:ln>
          <a:effectLst/>
        </p:spPr>
        <p:txBody>
          <a:bodyPr wrap="none" anchor="ctr"/>
          <a:lstStyle/>
          <a:p>
            <a:endParaRPr lang="zh-CN" altLang="en-US"/>
          </a:p>
        </p:txBody>
      </p:sp>
      <p:sp>
        <p:nvSpPr>
          <p:cNvPr id="110615" name="Rectangle 23"/>
          <p:cNvSpPr>
            <a:spLocks noChangeArrowheads="1"/>
          </p:cNvSpPr>
          <p:nvPr/>
        </p:nvSpPr>
        <p:spPr bwMode="auto">
          <a:xfrm>
            <a:off x="2627313" y="2895600"/>
            <a:ext cx="4010025" cy="641350"/>
          </a:xfrm>
          <a:prstGeom prst="rect">
            <a:avLst/>
          </a:prstGeom>
          <a:noFill/>
          <a:ln w="9525">
            <a:noFill/>
            <a:miter lim="800000"/>
            <a:headEnd/>
            <a:tailEnd/>
          </a:ln>
          <a:effectLst/>
        </p:spPr>
        <p:txBody>
          <a:bodyPr wrap="none">
            <a:spAutoFit/>
          </a:bodyPr>
          <a:lstStyle/>
          <a:p>
            <a:pPr algn="ctr">
              <a:lnSpc>
                <a:spcPct val="120000"/>
              </a:lnSpc>
            </a:pPr>
            <a:r>
              <a:rPr lang="zh-CN" altLang="en-US" sz="3000" b="1">
                <a:solidFill>
                  <a:srgbClr val="A40004"/>
                </a:solidFill>
              </a:rPr>
              <a:t>有序序列大于无序序列</a:t>
            </a:r>
          </a:p>
        </p:txBody>
      </p:sp>
      <p:sp>
        <p:nvSpPr>
          <p:cNvPr id="110616" name="Rectangle 24"/>
          <p:cNvSpPr>
            <a:spLocks noGrp="1" noChangeArrowheads="1"/>
          </p:cNvSpPr>
          <p:nvPr>
            <p:ph type="title" idx="4294967295"/>
          </p:nvPr>
        </p:nvSpPr>
        <p:spPr>
          <a:xfrm>
            <a:off x="457200" y="457200"/>
            <a:ext cx="7772400" cy="685800"/>
          </a:xfrm>
        </p:spPr>
        <p:txBody>
          <a:bodyPr/>
          <a:lstStyle/>
          <a:p>
            <a:r>
              <a:rPr lang="zh-CN" altLang="en-US" sz="3600" b="1"/>
              <a:t>一、 起泡排序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left)">
                                      <p:cBhvr>
                                        <p:cTn id="7" dur="500"/>
                                        <p:tgtEl>
                                          <p:spTgt spid="11059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597"/>
                                        </p:tgtEl>
                                        <p:attrNameLst>
                                          <p:attrName>style.visibility</p:attrName>
                                        </p:attrNameLst>
                                      </p:cBhvr>
                                      <p:to>
                                        <p:strVal val="visible"/>
                                      </p:to>
                                    </p:set>
                                    <p:animEffect transition="in" filter="wipe(left)">
                                      <p:cBhvr>
                                        <p:cTn id="11" dur="500"/>
                                        <p:tgtEl>
                                          <p:spTgt spid="11059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598"/>
                                        </p:tgtEl>
                                        <p:attrNameLst>
                                          <p:attrName>style.visibility</p:attrName>
                                        </p:attrNameLst>
                                      </p:cBhvr>
                                      <p:to>
                                        <p:strVal val="visible"/>
                                      </p:to>
                                    </p:set>
                                    <p:animEffect transition="in" filter="wipe(left)">
                                      <p:cBhvr>
                                        <p:cTn id="15" dur="500"/>
                                        <p:tgtEl>
                                          <p:spTgt spid="110598"/>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10599"/>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11060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110615"/>
                                        </p:tgtEl>
                                        <p:attrNameLst>
                                          <p:attrName>style.visibility</p:attrName>
                                        </p:attrNameLst>
                                      </p:cBhvr>
                                      <p:to>
                                        <p:strVal val="visible"/>
                                      </p:to>
                                    </p:set>
                                    <p:animEffect transition="in" filter="barn(inHorizontal)">
                                      <p:cBhvr>
                                        <p:cTn id="26" dur="500"/>
                                        <p:tgtEl>
                                          <p:spTgt spid="110615"/>
                                        </p:tgtEl>
                                      </p:cBhvr>
                                    </p:animEffect>
                                  </p:childTnLst>
                                  <p:subTnLst>
                                    <p:set>
                                      <p:cBhvr override="childStyle">
                                        <p:cTn dur="1" fill="hold" display="0" masterRel="nextClick" afterEffect="1"/>
                                        <p:tgtEl>
                                          <p:spTgt spid="11061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0604"/>
                                        </p:tgtEl>
                                        <p:attrNameLst>
                                          <p:attrName>style.visibility</p:attrName>
                                        </p:attrNameLst>
                                      </p:cBhvr>
                                      <p:to>
                                        <p:strVal val="visible"/>
                                      </p:to>
                                    </p:set>
                                    <p:animEffect transition="in" filter="strips(downRight)">
                                      <p:cBhvr>
                                        <p:cTn id="31" dur="500"/>
                                        <p:tgtEl>
                                          <p:spTgt spid="11060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0612"/>
                                        </p:tgtEl>
                                        <p:attrNameLst>
                                          <p:attrName>style.visibility</p:attrName>
                                        </p:attrNameLst>
                                      </p:cBhvr>
                                      <p:to>
                                        <p:strVal val="visible"/>
                                      </p:to>
                                    </p:set>
                                    <p:animEffect transition="in" filter="wipe(left)">
                                      <p:cBhvr>
                                        <p:cTn id="36" dur="500"/>
                                        <p:tgtEl>
                                          <p:spTgt spid="110612"/>
                                        </p:tgtEl>
                                      </p:cBhvr>
                                    </p:animEffect>
                                  </p:childTnLst>
                                  <p:subTnLst>
                                    <p:set>
                                      <p:cBhvr override="childStyle">
                                        <p:cTn dur="1" fill="hold" display="0" masterRel="nextClick" afterEffect="1"/>
                                        <p:tgtEl>
                                          <p:spTgt spid="11061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0611"/>
                                        </p:tgtEl>
                                        <p:attrNameLst>
                                          <p:attrName>style.visibility</p:attrName>
                                        </p:attrNameLst>
                                      </p:cBhvr>
                                      <p:to>
                                        <p:strVal val="visible"/>
                                      </p:to>
                                    </p:set>
                                    <p:animEffect transition="in" filter="wipe(left)">
                                      <p:cBhvr>
                                        <p:cTn id="41" dur="500"/>
                                        <p:tgtEl>
                                          <p:spTgt spid="110611"/>
                                        </p:tgtEl>
                                      </p:cBhvr>
                                    </p:animEffect>
                                  </p:childTnLst>
                                  <p:subTnLst>
                                    <p:set>
                                      <p:cBhvr override="childStyle">
                                        <p:cTn dur="1" fill="hold" display="0" masterRel="nextClick" afterEffect="1"/>
                                        <p:tgtEl>
                                          <p:spTgt spid="110611"/>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0610"/>
                                        </p:tgtEl>
                                        <p:attrNameLst>
                                          <p:attrName>style.visibility</p:attrName>
                                        </p:attrNameLst>
                                      </p:cBhvr>
                                      <p:to>
                                        <p:strVal val="visible"/>
                                      </p:to>
                                    </p:set>
                                    <p:animEffect transition="in" filter="wipe(left)">
                                      <p:cBhvr>
                                        <p:cTn id="46" dur="500"/>
                                        <p:tgtEl>
                                          <p:spTgt spid="110610"/>
                                        </p:tgtEl>
                                      </p:cBhvr>
                                    </p:animEffect>
                                  </p:childTnLst>
                                  <p:subTnLst>
                                    <p:set>
                                      <p:cBhvr override="childStyle">
                                        <p:cTn dur="1" fill="hold" display="0" masterRel="nextClick" afterEffect="1"/>
                                        <p:tgtEl>
                                          <p:spTgt spid="11061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0609"/>
                                        </p:tgtEl>
                                        <p:attrNameLst>
                                          <p:attrName>style.visibility</p:attrName>
                                        </p:attrNameLst>
                                      </p:cBhvr>
                                      <p:to>
                                        <p:strVal val="visible"/>
                                      </p:to>
                                    </p:set>
                                    <p:animEffect transition="in" filter="wipe(left)">
                                      <p:cBhvr>
                                        <p:cTn id="51" dur="500"/>
                                        <p:tgtEl>
                                          <p:spTgt spid="110609"/>
                                        </p:tgtEl>
                                      </p:cBhvr>
                                    </p:animEffect>
                                  </p:childTnLst>
                                  <p:subTnLst>
                                    <p:set>
                                      <p:cBhvr override="childStyle">
                                        <p:cTn dur="1" fill="hold" display="0" masterRel="nextClick" afterEffect="1"/>
                                        <p:tgtEl>
                                          <p:spTgt spid="110609"/>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10605"/>
                                        </p:tgtEl>
                                        <p:attrNameLst>
                                          <p:attrName>style.visibility</p:attrName>
                                        </p:attrNameLst>
                                      </p:cBhvr>
                                      <p:to>
                                        <p:strVal val="visible"/>
                                      </p:to>
                                    </p:set>
                                    <p:animEffect transition="in" filter="wipe(left)">
                                      <p:cBhvr>
                                        <p:cTn id="56" dur="500"/>
                                        <p:tgtEl>
                                          <p:spTgt spid="110605"/>
                                        </p:tgtEl>
                                      </p:cBhvr>
                                    </p:animEffect>
                                  </p:childTnLst>
                                  <p:subTnLst>
                                    <p:set>
                                      <p:cBhvr override="childStyle">
                                        <p:cTn dur="1" fill="hold" display="0" masterRel="nextClick" afterEffect="1"/>
                                        <p:tgtEl>
                                          <p:spTgt spid="110605"/>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10608"/>
                                        </p:tgtEl>
                                        <p:attrNameLst>
                                          <p:attrName>style.visibility</p:attrName>
                                        </p:attrNameLst>
                                      </p:cBhvr>
                                      <p:to>
                                        <p:strVal val="visible"/>
                                      </p:to>
                                    </p:set>
                                    <p:animEffect transition="in" filter="wipe(left)">
                                      <p:cBhvr>
                                        <p:cTn id="61" dur="500"/>
                                        <p:tgtEl>
                                          <p:spTgt spid="110608"/>
                                        </p:tgtEl>
                                      </p:cBhvr>
                                    </p:animEffect>
                                  </p:childTnLst>
                                  <p:subTnLst>
                                    <p:set>
                                      <p:cBhvr override="childStyle">
                                        <p:cTn dur="1" fill="hold" display="0" masterRel="nextClick" afterEffect="1"/>
                                        <p:tgtEl>
                                          <p:spTgt spid="11060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0607"/>
                                        </p:tgtEl>
                                        <p:attrNameLst>
                                          <p:attrName>style.visibility</p:attrName>
                                        </p:attrNameLst>
                                      </p:cBhvr>
                                      <p:to>
                                        <p:strVal val="visible"/>
                                      </p:to>
                                    </p:set>
                                    <p:animEffect transition="in" filter="wipe(left)">
                                      <p:cBhvr>
                                        <p:cTn id="66" dur="500"/>
                                        <p:tgtEl>
                                          <p:spTgt spid="110607"/>
                                        </p:tgtEl>
                                      </p:cBhvr>
                                    </p:animEffect>
                                  </p:childTnLst>
                                  <p:subTnLst>
                                    <p:set>
                                      <p:cBhvr override="childStyle">
                                        <p:cTn dur="1" fill="hold" display="0" masterRel="nextClick" afterEffect="1"/>
                                        <p:tgtEl>
                                          <p:spTgt spid="110607"/>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0606"/>
                                        </p:tgtEl>
                                        <p:attrNameLst>
                                          <p:attrName>style.visibility</p:attrName>
                                        </p:attrNameLst>
                                      </p:cBhvr>
                                      <p:to>
                                        <p:strVal val="visible"/>
                                      </p:to>
                                    </p:set>
                                    <p:animEffect transition="in" filter="wipe(left)">
                                      <p:cBhvr>
                                        <p:cTn id="71" dur="500"/>
                                        <p:tgtEl>
                                          <p:spTgt spid="110606"/>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10596"/>
                                        </p:tgtEl>
                                        <p:attrNameLst>
                                          <p:attrName>style.visibility</p:attrName>
                                        </p:attrNameLst>
                                      </p:cBhvr>
                                      <p:to>
                                        <p:strVal val="visible"/>
                                      </p:to>
                                    </p:set>
                                    <p:anim calcmode="lin" valueType="num">
                                      <p:cBhvr additive="base">
                                        <p:cTn id="76" dur="500" fill="hold"/>
                                        <p:tgtEl>
                                          <p:spTgt spid="110596"/>
                                        </p:tgtEl>
                                        <p:attrNameLst>
                                          <p:attrName>ppt_x</p:attrName>
                                        </p:attrNameLst>
                                      </p:cBhvr>
                                      <p:tavLst>
                                        <p:tav tm="0">
                                          <p:val>
                                            <p:strVal val="1+#ppt_w/2"/>
                                          </p:val>
                                        </p:tav>
                                        <p:tav tm="100000">
                                          <p:val>
                                            <p:strVal val="#ppt_x"/>
                                          </p:val>
                                        </p:tav>
                                      </p:tavLst>
                                    </p:anim>
                                    <p:anim calcmode="lin" valueType="num">
                                      <p:cBhvr additive="base">
                                        <p:cTn id="77" dur="500" fill="hold"/>
                                        <p:tgtEl>
                                          <p:spTgt spid="110596"/>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17" presetClass="entr" presetSubtype="1" fill="hold" grpId="0" nodeType="afterEffect">
                                  <p:stCondLst>
                                    <p:cond delay="0"/>
                                  </p:stCondLst>
                                  <p:childTnLst>
                                    <p:set>
                                      <p:cBhvr>
                                        <p:cTn id="80" dur="1" fill="hold">
                                          <p:stCondLst>
                                            <p:cond delay="0"/>
                                          </p:stCondLst>
                                        </p:cTn>
                                        <p:tgtEl>
                                          <p:spTgt spid="110603"/>
                                        </p:tgtEl>
                                        <p:attrNameLst>
                                          <p:attrName>style.visibility</p:attrName>
                                        </p:attrNameLst>
                                      </p:cBhvr>
                                      <p:to>
                                        <p:strVal val="visible"/>
                                      </p:to>
                                    </p:set>
                                    <p:anim calcmode="lin" valueType="num">
                                      <p:cBhvr>
                                        <p:cTn id="81" dur="500" fill="hold"/>
                                        <p:tgtEl>
                                          <p:spTgt spid="110603"/>
                                        </p:tgtEl>
                                        <p:attrNameLst>
                                          <p:attrName>ppt_x</p:attrName>
                                        </p:attrNameLst>
                                      </p:cBhvr>
                                      <p:tavLst>
                                        <p:tav tm="0">
                                          <p:val>
                                            <p:strVal val="#ppt_x"/>
                                          </p:val>
                                        </p:tav>
                                        <p:tav tm="100000">
                                          <p:val>
                                            <p:strVal val="#ppt_x"/>
                                          </p:val>
                                        </p:tav>
                                      </p:tavLst>
                                    </p:anim>
                                    <p:anim calcmode="lin" valueType="num">
                                      <p:cBhvr>
                                        <p:cTn id="82" dur="500" fill="hold"/>
                                        <p:tgtEl>
                                          <p:spTgt spid="110603"/>
                                        </p:tgtEl>
                                        <p:attrNameLst>
                                          <p:attrName>ppt_y</p:attrName>
                                        </p:attrNameLst>
                                      </p:cBhvr>
                                      <p:tavLst>
                                        <p:tav tm="0">
                                          <p:val>
                                            <p:strVal val="#ppt_y-#ppt_h/2"/>
                                          </p:val>
                                        </p:tav>
                                        <p:tav tm="100000">
                                          <p:val>
                                            <p:strVal val="#ppt_y"/>
                                          </p:val>
                                        </p:tav>
                                      </p:tavLst>
                                    </p:anim>
                                    <p:anim calcmode="lin" valueType="num">
                                      <p:cBhvr>
                                        <p:cTn id="83" dur="500" fill="hold"/>
                                        <p:tgtEl>
                                          <p:spTgt spid="110603"/>
                                        </p:tgtEl>
                                        <p:attrNameLst>
                                          <p:attrName>ppt_w</p:attrName>
                                        </p:attrNameLst>
                                      </p:cBhvr>
                                      <p:tavLst>
                                        <p:tav tm="0">
                                          <p:val>
                                            <p:strVal val="#ppt_w"/>
                                          </p:val>
                                        </p:tav>
                                        <p:tav tm="100000">
                                          <p:val>
                                            <p:strVal val="#ppt_w"/>
                                          </p:val>
                                        </p:tav>
                                      </p:tavLst>
                                    </p:anim>
                                    <p:anim calcmode="lin" valueType="num">
                                      <p:cBhvr>
                                        <p:cTn id="84" dur="500" fill="hold"/>
                                        <p:tgtEl>
                                          <p:spTgt spid="110603"/>
                                        </p:tgtEl>
                                        <p:attrNameLst>
                                          <p:attrName>ppt_h</p:attrName>
                                        </p:attrNameLst>
                                      </p:cBhvr>
                                      <p:tavLst>
                                        <p:tav tm="0">
                                          <p:val>
                                            <p:fltVal val="0"/>
                                          </p:val>
                                        </p:tav>
                                        <p:tav tm="100000">
                                          <p:val>
                                            <p:strVal val="#ppt_h"/>
                                          </p:val>
                                        </p:tav>
                                      </p:tavLst>
                                    </p:anim>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10602"/>
                                        </p:tgtEl>
                                        <p:attrNameLst>
                                          <p:attrName>style.visibility</p:attrName>
                                        </p:attrNameLst>
                                      </p:cBhvr>
                                      <p:to>
                                        <p:strVal val="visible"/>
                                      </p:to>
                                    </p:set>
                                    <p:animEffect transition="in" filter="wipe(left)">
                                      <p:cBhvr>
                                        <p:cTn id="88" dur="500"/>
                                        <p:tgtEl>
                                          <p:spTgt spid="110602"/>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110601"/>
                                        </p:tgtEl>
                                        <p:attrNameLst>
                                          <p:attrName>style.visibility</p:attrName>
                                        </p:attrNameLst>
                                      </p:cBhvr>
                                      <p:to>
                                        <p:strVal val="visible"/>
                                      </p:to>
                                    </p:set>
                                    <p:animEffect transition="in" filter="wipe(left)">
                                      <p:cBhvr>
                                        <p:cTn id="92" dur="500"/>
                                        <p:tgtEl>
                                          <p:spTgt spid="110601"/>
                                        </p:tgtEl>
                                      </p:cBhvr>
                                    </p:animEffect>
                                  </p:childTnLst>
                                </p:cTn>
                              </p:par>
                            </p:childTnLst>
                          </p:cTn>
                        </p:par>
                        <p:par>
                          <p:cTn id="93" fill="hold">
                            <p:stCondLst>
                              <p:cond delay="2000"/>
                            </p:stCondLst>
                            <p:childTnLst>
                              <p:par>
                                <p:cTn id="94" presetID="17" presetClass="entr" presetSubtype="1" fill="hold" grpId="0" nodeType="afterEffect">
                                  <p:stCondLst>
                                    <p:cond delay="0"/>
                                  </p:stCondLst>
                                  <p:childTnLst>
                                    <p:set>
                                      <p:cBhvr>
                                        <p:cTn id="95" dur="1" fill="hold">
                                          <p:stCondLst>
                                            <p:cond delay="0"/>
                                          </p:stCondLst>
                                        </p:cTn>
                                        <p:tgtEl>
                                          <p:spTgt spid="110613"/>
                                        </p:tgtEl>
                                        <p:attrNameLst>
                                          <p:attrName>style.visibility</p:attrName>
                                        </p:attrNameLst>
                                      </p:cBhvr>
                                      <p:to>
                                        <p:strVal val="visible"/>
                                      </p:to>
                                    </p:set>
                                    <p:anim calcmode="lin" valueType="num">
                                      <p:cBhvr>
                                        <p:cTn id="96" dur="500" fill="hold"/>
                                        <p:tgtEl>
                                          <p:spTgt spid="110613"/>
                                        </p:tgtEl>
                                        <p:attrNameLst>
                                          <p:attrName>ppt_x</p:attrName>
                                        </p:attrNameLst>
                                      </p:cBhvr>
                                      <p:tavLst>
                                        <p:tav tm="0">
                                          <p:val>
                                            <p:strVal val="#ppt_x"/>
                                          </p:val>
                                        </p:tav>
                                        <p:tav tm="100000">
                                          <p:val>
                                            <p:strVal val="#ppt_x"/>
                                          </p:val>
                                        </p:tav>
                                      </p:tavLst>
                                    </p:anim>
                                    <p:anim calcmode="lin" valueType="num">
                                      <p:cBhvr>
                                        <p:cTn id="97" dur="500" fill="hold"/>
                                        <p:tgtEl>
                                          <p:spTgt spid="110613"/>
                                        </p:tgtEl>
                                        <p:attrNameLst>
                                          <p:attrName>ppt_y</p:attrName>
                                        </p:attrNameLst>
                                      </p:cBhvr>
                                      <p:tavLst>
                                        <p:tav tm="0">
                                          <p:val>
                                            <p:strVal val="#ppt_y-#ppt_h/2"/>
                                          </p:val>
                                        </p:tav>
                                        <p:tav tm="100000">
                                          <p:val>
                                            <p:strVal val="#ppt_y"/>
                                          </p:val>
                                        </p:tav>
                                      </p:tavLst>
                                    </p:anim>
                                    <p:anim calcmode="lin" valueType="num">
                                      <p:cBhvr>
                                        <p:cTn id="98" dur="500" fill="hold"/>
                                        <p:tgtEl>
                                          <p:spTgt spid="110613"/>
                                        </p:tgtEl>
                                        <p:attrNameLst>
                                          <p:attrName>ppt_w</p:attrName>
                                        </p:attrNameLst>
                                      </p:cBhvr>
                                      <p:tavLst>
                                        <p:tav tm="0">
                                          <p:val>
                                            <p:strVal val="#ppt_w"/>
                                          </p:val>
                                        </p:tav>
                                        <p:tav tm="100000">
                                          <p:val>
                                            <p:strVal val="#ppt_w"/>
                                          </p:val>
                                        </p:tav>
                                      </p:tavLst>
                                    </p:anim>
                                    <p:anim calcmode="lin" valueType="num">
                                      <p:cBhvr>
                                        <p:cTn id="99" dur="500" fill="hold"/>
                                        <p:tgtEl>
                                          <p:spTgt spid="110613"/>
                                        </p:tgtEl>
                                        <p:attrNameLst>
                                          <p:attrName>ppt_h</p:attrName>
                                        </p:attrNameLst>
                                      </p:cBhvr>
                                      <p:tavLst>
                                        <p:tav tm="0">
                                          <p:val>
                                            <p:fltVal val="0"/>
                                          </p:val>
                                        </p:tav>
                                        <p:tav tm="100000">
                                          <p:val>
                                            <p:strVal val="#ppt_h"/>
                                          </p:val>
                                        </p:tav>
                                      </p:tavLst>
                                    </p:anim>
                                  </p:childTnLst>
                                </p:cTn>
                              </p:par>
                            </p:childTnLst>
                          </p:cTn>
                        </p:par>
                        <p:par>
                          <p:cTn id="100" fill="hold">
                            <p:stCondLst>
                              <p:cond delay="2500"/>
                            </p:stCondLst>
                            <p:childTnLst>
                              <p:par>
                                <p:cTn id="101" presetID="17" presetClass="entr" presetSubtype="1" fill="hold" grpId="0" nodeType="afterEffect">
                                  <p:stCondLst>
                                    <p:cond delay="0"/>
                                  </p:stCondLst>
                                  <p:childTnLst>
                                    <p:set>
                                      <p:cBhvr>
                                        <p:cTn id="102" dur="1" fill="hold">
                                          <p:stCondLst>
                                            <p:cond delay="0"/>
                                          </p:stCondLst>
                                        </p:cTn>
                                        <p:tgtEl>
                                          <p:spTgt spid="110614"/>
                                        </p:tgtEl>
                                        <p:attrNameLst>
                                          <p:attrName>style.visibility</p:attrName>
                                        </p:attrNameLst>
                                      </p:cBhvr>
                                      <p:to>
                                        <p:strVal val="visible"/>
                                      </p:to>
                                    </p:set>
                                    <p:anim calcmode="lin" valueType="num">
                                      <p:cBhvr>
                                        <p:cTn id="103" dur="500" fill="hold"/>
                                        <p:tgtEl>
                                          <p:spTgt spid="110614"/>
                                        </p:tgtEl>
                                        <p:attrNameLst>
                                          <p:attrName>ppt_x</p:attrName>
                                        </p:attrNameLst>
                                      </p:cBhvr>
                                      <p:tavLst>
                                        <p:tav tm="0">
                                          <p:val>
                                            <p:strVal val="#ppt_x"/>
                                          </p:val>
                                        </p:tav>
                                        <p:tav tm="100000">
                                          <p:val>
                                            <p:strVal val="#ppt_x"/>
                                          </p:val>
                                        </p:tav>
                                      </p:tavLst>
                                    </p:anim>
                                    <p:anim calcmode="lin" valueType="num">
                                      <p:cBhvr>
                                        <p:cTn id="104" dur="500" fill="hold"/>
                                        <p:tgtEl>
                                          <p:spTgt spid="110614"/>
                                        </p:tgtEl>
                                        <p:attrNameLst>
                                          <p:attrName>ppt_y</p:attrName>
                                        </p:attrNameLst>
                                      </p:cBhvr>
                                      <p:tavLst>
                                        <p:tav tm="0">
                                          <p:val>
                                            <p:strVal val="#ppt_y-#ppt_h/2"/>
                                          </p:val>
                                        </p:tav>
                                        <p:tav tm="100000">
                                          <p:val>
                                            <p:strVal val="#ppt_y"/>
                                          </p:val>
                                        </p:tav>
                                      </p:tavLst>
                                    </p:anim>
                                    <p:anim calcmode="lin" valueType="num">
                                      <p:cBhvr>
                                        <p:cTn id="105" dur="500" fill="hold"/>
                                        <p:tgtEl>
                                          <p:spTgt spid="110614"/>
                                        </p:tgtEl>
                                        <p:attrNameLst>
                                          <p:attrName>ppt_w</p:attrName>
                                        </p:attrNameLst>
                                      </p:cBhvr>
                                      <p:tavLst>
                                        <p:tav tm="0">
                                          <p:val>
                                            <p:strVal val="#ppt_w"/>
                                          </p:val>
                                        </p:tav>
                                        <p:tav tm="100000">
                                          <p:val>
                                            <p:strVal val="#ppt_w"/>
                                          </p:val>
                                        </p:tav>
                                      </p:tavLst>
                                    </p:anim>
                                    <p:anim calcmode="lin" valueType="num">
                                      <p:cBhvr>
                                        <p:cTn id="106" dur="500" fill="hold"/>
                                        <p:tgtEl>
                                          <p:spTgt spid="110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utoUpdateAnimBg="0"/>
      <p:bldP spid="110597" grpId="0" animBg="1" autoUpdateAnimBg="0"/>
      <p:bldP spid="110598" grpId="0" animBg="1" autoUpdateAnimBg="0"/>
      <p:bldP spid="110599" grpId="0" animBg="1"/>
      <p:bldP spid="110600" grpId="0" autoUpdateAnimBg="0"/>
      <p:bldP spid="110601" grpId="0" animBg="1" autoUpdateAnimBg="0"/>
      <p:bldP spid="110602" grpId="0" animBg="1" autoUpdateAnimBg="0"/>
      <p:bldP spid="110603" grpId="0" animBg="1"/>
      <p:bldP spid="110604" grpId="0" autoUpdateAnimBg="0"/>
      <p:bldP spid="110605" grpId="0" animBg="1"/>
      <p:bldP spid="110606" grpId="0" animBg="1"/>
      <p:bldP spid="110607" grpId="0" animBg="1"/>
      <p:bldP spid="110608" grpId="0" animBg="1"/>
      <p:bldP spid="110609" grpId="0" animBg="1"/>
      <p:bldP spid="110610" grpId="0" animBg="1"/>
      <p:bldP spid="110611" grpId="0" animBg="1"/>
      <p:bldP spid="110612" grpId="0" animBg="1"/>
      <p:bldP spid="110613" grpId="0" animBg="1"/>
      <p:bldP spid="110614" grpId="0" animBg="1"/>
      <p:bldP spid="11061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算法一：</a:t>
            </a:r>
          </a:p>
        </p:txBody>
      </p:sp>
      <p:sp>
        <p:nvSpPr>
          <p:cNvPr id="124932" name="Text Box 4"/>
          <p:cNvSpPr txBox="1">
            <a:spLocks noChangeArrowheads="1"/>
          </p:cNvSpPr>
          <p:nvPr/>
        </p:nvSpPr>
        <p:spPr bwMode="auto">
          <a:xfrm>
            <a:off x="381000" y="1066800"/>
            <a:ext cx="8418513" cy="5430838"/>
          </a:xfrm>
          <a:prstGeom prst="rect">
            <a:avLst/>
          </a:prstGeom>
          <a:solidFill>
            <a:schemeClr val="bg1"/>
          </a:solidFill>
          <a:ln w="9525">
            <a:noFill/>
            <a:miter lim="800000"/>
            <a:headEnd/>
            <a:tailEnd/>
          </a:ln>
          <a:effectLst/>
        </p:spPr>
        <p:txBody>
          <a:bodyPr>
            <a:spAutoFit/>
          </a:bodyPr>
          <a:lstStyle/>
          <a:p>
            <a:r>
              <a:rPr lang="en-US" altLang="zh-CN" sz="3200" b="1">
                <a:solidFill>
                  <a:srgbClr val="A40004"/>
                </a:solidFill>
              </a:rPr>
              <a:t>void bubblesort(</a:t>
            </a:r>
            <a:r>
              <a:rPr lang="en-US" altLang="zh-CN" sz="3600" b="1">
                <a:solidFill>
                  <a:srgbClr val="A40004"/>
                </a:solidFill>
              </a:rPr>
              <a:t>recordtype r[ ], int length</a:t>
            </a:r>
            <a:r>
              <a:rPr lang="en-US" altLang="zh-CN" sz="3200" b="1">
                <a:solidFill>
                  <a:srgbClr val="A40004"/>
                </a:solidFill>
              </a:rPr>
              <a:t>);</a:t>
            </a:r>
          </a:p>
          <a:p>
            <a:r>
              <a:rPr lang="en-US" altLang="zh-CN" sz="3200" b="1"/>
              <a:t>   { </a:t>
            </a:r>
            <a:r>
              <a:rPr lang="en-US" altLang="zh-CN" sz="3200" b="1">
                <a:solidFill>
                  <a:srgbClr val="FF0000"/>
                </a:solidFill>
              </a:rPr>
              <a:t>n=length;change=true;</a:t>
            </a:r>
          </a:p>
          <a:p>
            <a:r>
              <a:rPr lang="en-US" altLang="zh-CN" sz="3200" b="1"/>
              <a:t>     </a:t>
            </a:r>
            <a:r>
              <a:rPr lang="en-US" altLang="zh-CN" sz="3200" b="1">
                <a:solidFill>
                  <a:srgbClr val="FF0000"/>
                </a:solidFill>
              </a:rPr>
              <a:t>for( i=n; i&gt;1&amp;&amp;change; --i)</a:t>
            </a:r>
          </a:p>
          <a:p>
            <a:pPr>
              <a:lnSpc>
                <a:spcPct val="95000"/>
              </a:lnSpc>
            </a:pPr>
            <a:r>
              <a:rPr lang="en-US" altLang="zh-CN" sz="3200" b="1">
                <a:solidFill>
                  <a:srgbClr val="FF5050"/>
                </a:solidFill>
              </a:rPr>
              <a:t>       </a:t>
            </a:r>
            <a:r>
              <a:rPr lang="en-US" altLang="zh-CN" sz="3200" b="1">
                <a:solidFill>
                  <a:srgbClr val="FF0000"/>
                </a:solidFill>
              </a:rPr>
              <a:t>{change=false; </a:t>
            </a:r>
          </a:p>
          <a:p>
            <a:endParaRPr lang="en-US" altLang="zh-CN" sz="3200" b="1">
              <a:solidFill>
                <a:srgbClr val="FF0000"/>
              </a:solidFill>
            </a:endParaRPr>
          </a:p>
          <a:p>
            <a:endParaRPr lang="en-US" altLang="zh-CN" sz="3200" b="1">
              <a:solidFill>
                <a:srgbClr val="FF0000"/>
              </a:solidFill>
            </a:endParaRPr>
          </a:p>
          <a:p>
            <a:endParaRPr lang="en-US" altLang="zh-CN" sz="3200" b="1">
              <a:solidFill>
                <a:schemeClr val="accent2"/>
              </a:solidFill>
            </a:endParaRPr>
          </a:p>
          <a:p>
            <a:r>
              <a:rPr lang="en-US" altLang="zh-CN" sz="3200" b="1">
                <a:solidFill>
                  <a:srgbClr val="840C26"/>
                </a:solidFill>
              </a:rPr>
              <a:t>                       </a:t>
            </a:r>
            <a:r>
              <a:rPr lang="en-US" altLang="zh-CN" sz="3200" b="1">
                <a:solidFill>
                  <a:srgbClr val="FF0000"/>
                </a:solidFill>
              </a:rPr>
              <a:t>change=true;</a:t>
            </a:r>
          </a:p>
          <a:p>
            <a:r>
              <a:rPr lang="en-US" altLang="zh-CN" sz="3200" b="1">
                <a:solidFill>
                  <a:schemeClr val="accent2"/>
                </a:solidFill>
              </a:rPr>
              <a:t>        </a:t>
            </a:r>
            <a:r>
              <a:rPr lang="en-US" altLang="zh-CN" sz="3200" b="1">
                <a:solidFill>
                  <a:srgbClr val="FF0000"/>
                </a:solidFill>
              </a:rPr>
              <a:t>}</a:t>
            </a:r>
          </a:p>
          <a:p>
            <a:r>
              <a:rPr lang="en-US" altLang="zh-CN" sz="3200" b="1">
                <a:solidFill>
                  <a:srgbClr val="FF0000"/>
                </a:solidFill>
              </a:rPr>
              <a:t>     }</a:t>
            </a:r>
            <a:endParaRPr lang="en-US" altLang="zh-CN" sz="3200" b="1"/>
          </a:p>
          <a:p>
            <a:endParaRPr lang="en-US" altLang="zh-CN" sz="2800" b="1">
              <a:solidFill>
                <a:srgbClr val="006600"/>
              </a:solidFill>
            </a:endParaRPr>
          </a:p>
        </p:txBody>
      </p:sp>
      <p:sp>
        <p:nvSpPr>
          <p:cNvPr id="124933" name="Rectangle 5"/>
          <p:cNvSpPr>
            <a:spLocks noChangeArrowheads="1"/>
          </p:cNvSpPr>
          <p:nvPr/>
        </p:nvSpPr>
        <p:spPr bwMode="auto">
          <a:xfrm>
            <a:off x="1352550" y="3009900"/>
            <a:ext cx="7791450" cy="2136775"/>
          </a:xfrm>
          <a:prstGeom prst="rect">
            <a:avLst/>
          </a:prstGeom>
          <a:noFill/>
          <a:ln w="9525">
            <a:noFill/>
            <a:miter lim="800000"/>
            <a:headEnd/>
            <a:tailEnd/>
          </a:ln>
          <a:effectLst/>
        </p:spPr>
        <p:txBody>
          <a:bodyPr>
            <a:spAutoFit/>
          </a:bodyPr>
          <a:lstStyle/>
          <a:p>
            <a:pPr>
              <a:lnSpc>
                <a:spcPct val="105000"/>
              </a:lnSpc>
            </a:pPr>
            <a:r>
              <a:rPr lang="en-US" altLang="zh-CN" sz="3200" b="1">
                <a:solidFill>
                  <a:srgbClr val="990000"/>
                </a:solidFill>
              </a:rPr>
              <a:t>for  (j=1; j&lt;i ; ++j)</a:t>
            </a:r>
            <a:endParaRPr lang="en-US" altLang="zh-CN" sz="3200" b="1"/>
          </a:p>
          <a:p>
            <a:pPr>
              <a:lnSpc>
                <a:spcPct val="105000"/>
              </a:lnSpc>
            </a:pPr>
            <a:r>
              <a:rPr lang="en-US" altLang="zh-CN" sz="3200" b="1">
                <a:solidFill>
                  <a:srgbClr val="840C26"/>
                </a:solidFill>
              </a:rPr>
              <a:t>        if (r[j+1].key &lt; r[j].key)</a:t>
            </a:r>
            <a:r>
              <a:rPr lang="en-US" altLang="zh-CN" sz="3200" b="1"/>
              <a:t> </a:t>
            </a:r>
          </a:p>
          <a:p>
            <a:pPr>
              <a:lnSpc>
                <a:spcPct val="105000"/>
              </a:lnSpc>
            </a:pPr>
            <a:r>
              <a:rPr lang="en-US" altLang="zh-CN" sz="3200" b="1">
                <a:solidFill>
                  <a:srgbClr val="A40004"/>
                </a:solidFill>
              </a:rPr>
              <a:t>           {x=</a:t>
            </a:r>
            <a:r>
              <a:rPr lang="en-US" altLang="zh-CN" sz="3200" b="1">
                <a:solidFill>
                  <a:srgbClr val="840C26"/>
                </a:solidFill>
              </a:rPr>
              <a:t>r[j]; r[j]=r[j+1]; r[j+1]=x;</a:t>
            </a:r>
          </a:p>
          <a:p>
            <a:pPr>
              <a:lnSpc>
                <a:spcPct val="105000"/>
              </a:lnSpc>
            </a:pPr>
            <a:r>
              <a:rPr lang="en-US" altLang="zh-CN" sz="3200" b="1">
                <a:solidFill>
                  <a:srgbClr val="840C26"/>
                </a:solidFill>
              </a:rPr>
              <a:t>                                        }</a:t>
            </a:r>
          </a:p>
        </p:txBody>
      </p:sp>
      <p:sp>
        <p:nvSpPr>
          <p:cNvPr id="124935" name="Rectangle 7"/>
          <p:cNvSpPr>
            <a:spLocks noChangeArrowheads="1"/>
          </p:cNvSpPr>
          <p:nvPr/>
        </p:nvSpPr>
        <p:spPr bwMode="auto">
          <a:xfrm>
            <a:off x="4800600" y="5562600"/>
            <a:ext cx="1712913" cy="701675"/>
          </a:xfrm>
          <a:prstGeom prst="rect">
            <a:avLst/>
          </a:prstGeom>
          <a:noFill/>
          <a:ln w="9525">
            <a:noFill/>
            <a:miter lim="800000"/>
            <a:headEnd/>
            <a:tailEnd/>
          </a:ln>
          <a:effectLst/>
        </p:spPr>
        <p:txBody>
          <a:bodyPr wrap="none">
            <a:spAutoFit/>
          </a:bodyPr>
          <a:lstStyle/>
          <a:p>
            <a:r>
              <a:rPr lang="zh-CN" altLang="en-US" sz="4000" b="1">
                <a:solidFill>
                  <a:srgbClr val="0C00A4"/>
                </a:solidFill>
                <a:ea typeface="楷体_GB2312" pitchFamily="49" charset="-122"/>
              </a:rPr>
              <a:t>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0-#ppt_w/2"/>
                                          </p:val>
                                        </p:tav>
                                        <p:tav tm="100000">
                                          <p:val>
                                            <p:strVal val="#ppt_x"/>
                                          </p:val>
                                        </p:tav>
                                      </p:tavLst>
                                    </p:anim>
                                    <p:anim calcmode="lin" valueType="num">
                                      <p:cBhvr additive="base">
                                        <p:cTn id="8"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trips(downRight)">
                                      <p:cBhvr>
                                        <p:cTn id="13" dur="500"/>
                                        <p:tgtEl>
                                          <p:spTgt spid="124932"/>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124935"/>
                                        </p:tgtEl>
                                        <p:attrNameLst>
                                          <p:attrName>style.visibility</p:attrName>
                                        </p:attrNameLst>
                                      </p:cBhvr>
                                      <p:to>
                                        <p:strVal val="visible"/>
                                      </p:to>
                                    </p:set>
                                    <p:anim calcmode="lin" valueType="num">
                                      <p:cBhvr>
                                        <p:cTn id="18" dur="5000" fill="hold"/>
                                        <p:tgtEl>
                                          <p:spTgt spid="124935"/>
                                        </p:tgtEl>
                                        <p:attrNameLst>
                                          <p:attrName>ppt_w</p:attrName>
                                        </p:attrNameLst>
                                      </p:cBhvr>
                                      <p:tavLst>
                                        <p:tav tm="0" fmla="#ppt_w*sin(2.5*pi*$)">
                                          <p:val>
                                            <p:fltVal val="0"/>
                                          </p:val>
                                        </p:tav>
                                        <p:tav tm="100000">
                                          <p:val>
                                            <p:fltVal val="1"/>
                                          </p:val>
                                        </p:tav>
                                      </p:tavLst>
                                    </p:anim>
                                    <p:anim calcmode="lin" valueType="num">
                                      <p:cBhvr>
                                        <p:cTn id="19" dur="5000" fill="hold"/>
                                        <p:tgtEl>
                                          <p:spTgt spid="1249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P spid="124933" grpId="0" autoUpdateAnimBg="0"/>
      <p:bldP spid="12493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457200"/>
            <a:ext cx="7772400" cy="685800"/>
          </a:xfrm>
        </p:spPr>
        <p:txBody>
          <a:bodyPr/>
          <a:lstStyle/>
          <a:p>
            <a:r>
              <a:rPr lang="zh-CN" altLang="en-US"/>
              <a:t>算法二：</a:t>
            </a:r>
          </a:p>
        </p:txBody>
      </p:sp>
      <p:sp>
        <p:nvSpPr>
          <p:cNvPr id="125958" name="Text Box 6"/>
          <p:cNvSpPr txBox="1">
            <a:spLocks noChangeArrowheads="1"/>
          </p:cNvSpPr>
          <p:nvPr/>
        </p:nvSpPr>
        <p:spPr bwMode="auto">
          <a:xfrm>
            <a:off x="533400" y="1174750"/>
            <a:ext cx="8458200" cy="5509200"/>
          </a:xfrm>
          <a:prstGeom prst="rect">
            <a:avLst/>
          </a:prstGeom>
          <a:noFill/>
          <a:ln w="9525">
            <a:noFill/>
            <a:miter lim="800000"/>
            <a:headEnd/>
            <a:tailEnd/>
          </a:ln>
          <a:effectLst/>
        </p:spPr>
        <p:txBody>
          <a:bodyPr>
            <a:spAutoFit/>
          </a:bodyPr>
          <a:lstStyle/>
          <a:p>
            <a:r>
              <a:rPr lang="en-US" altLang="zh-CN" sz="3200" b="1" dirty="0">
                <a:solidFill>
                  <a:srgbClr val="0C00A4"/>
                </a:solidFill>
              </a:rPr>
              <a:t>void </a:t>
            </a:r>
            <a:r>
              <a:rPr lang="en-US" altLang="zh-CN" sz="3200" b="1" dirty="0" err="1">
                <a:solidFill>
                  <a:srgbClr val="0C00A4"/>
                </a:solidFill>
              </a:rPr>
              <a:t>bubblesort</a:t>
            </a:r>
            <a:r>
              <a:rPr lang="en-US" altLang="zh-CN" sz="3200" b="1" dirty="0">
                <a:solidFill>
                  <a:srgbClr val="0C00A4"/>
                </a:solidFill>
              </a:rPr>
              <a:t>(</a:t>
            </a:r>
            <a:r>
              <a:rPr lang="en-US" altLang="zh-CN" sz="3600" b="1" dirty="0" err="1">
                <a:solidFill>
                  <a:srgbClr val="0C00A4"/>
                </a:solidFill>
              </a:rPr>
              <a:t>recordtype</a:t>
            </a:r>
            <a:r>
              <a:rPr lang="en-US" altLang="zh-CN" sz="3600" b="1" dirty="0">
                <a:solidFill>
                  <a:srgbClr val="0C00A4"/>
                </a:solidFill>
              </a:rPr>
              <a:t> r[ ], </a:t>
            </a:r>
            <a:r>
              <a:rPr lang="en-US" altLang="zh-CN" sz="3600" b="1" dirty="0" err="1">
                <a:solidFill>
                  <a:srgbClr val="0C00A4"/>
                </a:solidFill>
              </a:rPr>
              <a:t>int</a:t>
            </a:r>
            <a:r>
              <a:rPr lang="en-US" altLang="zh-CN" sz="3600" b="1" dirty="0">
                <a:solidFill>
                  <a:srgbClr val="0C00A4"/>
                </a:solidFill>
              </a:rPr>
              <a:t> n</a:t>
            </a:r>
            <a:r>
              <a:rPr lang="en-US" altLang="zh-CN" sz="3200" b="1" dirty="0">
                <a:solidFill>
                  <a:srgbClr val="0C00A4"/>
                </a:solidFill>
              </a:rPr>
              <a:t>);</a:t>
            </a:r>
            <a:r>
              <a:rPr lang="en-US" altLang="zh-CN" sz="3200" b="1" dirty="0">
                <a:solidFill>
                  <a:srgbClr val="FF0000"/>
                </a:solidFill>
              </a:rPr>
              <a:t> </a:t>
            </a:r>
          </a:p>
          <a:p>
            <a:r>
              <a:rPr lang="en-US" altLang="zh-CN" sz="3200" b="1" dirty="0">
                <a:solidFill>
                  <a:srgbClr val="FF0000"/>
                </a:solidFill>
              </a:rPr>
              <a:t>{</a:t>
            </a:r>
            <a:r>
              <a:rPr lang="en-US" altLang="zh-CN" sz="3200" b="1" dirty="0" err="1" smtClean="0">
                <a:solidFill>
                  <a:srgbClr val="FF0000"/>
                </a:solidFill>
              </a:rPr>
              <a:t>i</a:t>
            </a:r>
            <a:r>
              <a:rPr lang="en-US" altLang="zh-CN" sz="3200" b="1" dirty="0" smtClean="0">
                <a:solidFill>
                  <a:srgbClr val="FF0000"/>
                </a:solidFill>
              </a:rPr>
              <a:t>= </a:t>
            </a:r>
            <a:r>
              <a:rPr lang="en-US" altLang="zh-CN" sz="3200" b="1" dirty="0">
                <a:solidFill>
                  <a:srgbClr val="FF0000"/>
                </a:solidFill>
              </a:rPr>
              <a:t>n;</a:t>
            </a:r>
          </a:p>
          <a:p>
            <a:r>
              <a:rPr lang="en-US" altLang="zh-CN" sz="3200" b="1" dirty="0"/>
              <a:t>   </a:t>
            </a:r>
            <a:r>
              <a:rPr lang="en-US" altLang="zh-CN" sz="3200" b="1" dirty="0">
                <a:solidFill>
                  <a:srgbClr val="FF0000"/>
                </a:solidFill>
              </a:rPr>
              <a:t>while ( </a:t>
            </a:r>
            <a:r>
              <a:rPr lang="en-US" altLang="zh-CN" sz="3200" b="1" dirty="0" err="1">
                <a:solidFill>
                  <a:srgbClr val="FF0000"/>
                </a:solidFill>
              </a:rPr>
              <a:t>i</a:t>
            </a:r>
            <a:r>
              <a:rPr lang="en-US" altLang="zh-CN" sz="3200" b="1" dirty="0">
                <a:solidFill>
                  <a:srgbClr val="FF0000"/>
                </a:solidFill>
              </a:rPr>
              <a:t> &gt;1)</a:t>
            </a:r>
          </a:p>
          <a:p>
            <a:r>
              <a:rPr lang="en-US" altLang="zh-CN" sz="3200" b="1" dirty="0">
                <a:solidFill>
                  <a:srgbClr val="FF5050"/>
                </a:solidFill>
              </a:rPr>
              <a:t>      </a:t>
            </a:r>
            <a:r>
              <a:rPr lang="en-US" altLang="zh-CN" sz="3200" b="1" dirty="0">
                <a:solidFill>
                  <a:srgbClr val="FF0000"/>
                </a:solidFill>
              </a:rPr>
              <a:t>{</a:t>
            </a:r>
            <a:r>
              <a:rPr lang="en-US" altLang="zh-CN" sz="3200" b="1" dirty="0">
                <a:solidFill>
                  <a:srgbClr val="FF5050"/>
                </a:solidFill>
              </a:rPr>
              <a:t> </a:t>
            </a:r>
            <a:r>
              <a:rPr lang="en-US" altLang="zh-CN" sz="3200" b="1" dirty="0" err="1" smtClean="0">
                <a:solidFill>
                  <a:srgbClr val="0C00A4"/>
                </a:solidFill>
              </a:rPr>
              <a:t>laste</a:t>
            </a:r>
            <a:r>
              <a:rPr lang="en-US" altLang="zh-CN" sz="3200" b="1" dirty="0" smtClean="0">
                <a:solidFill>
                  <a:srgbClr val="0C00A4"/>
                </a:solidFill>
              </a:rPr>
              <a:t>=1</a:t>
            </a:r>
            <a:r>
              <a:rPr lang="en-US" altLang="zh-CN" sz="3200" b="1" dirty="0">
                <a:solidFill>
                  <a:srgbClr val="0C00A4"/>
                </a:solidFill>
              </a:rPr>
              <a:t>;</a:t>
            </a:r>
          </a:p>
          <a:p>
            <a:r>
              <a:rPr lang="en-US" altLang="zh-CN" sz="3200" b="1" dirty="0">
                <a:solidFill>
                  <a:srgbClr val="990000"/>
                </a:solidFill>
              </a:rPr>
              <a:t>        for  (j=1; j&lt;</a:t>
            </a:r>
            <a:r>
              <a:rPr lang="en-US" altLang="zh-CN" sz="3200" b="1" dirty="0" err="1">
                <a:solidFill>
                  <a:srgbClr val="990000"/>
                </a:solidFill>
              </a:rPr>
              <a:t>i</a:t>
            </a:r>
            <a:r>
              <a:rPr lang="en-US" altLang="zh-CN" sz="3200" b="1" dirty="0">
                <a:solidFill>
                  <a:srgbClr val="990000"/>
                </a:solidFill>
              </a:rPr>
              <a:t>; j++)</a:t>
            </a:r>
            <a:endParaRPr lang="en-US" altLang="zh-CN" sz="3200" b="1" dirty="0"/>
          </a:p>
          <a:p>
            <a:r>
              <a:rPr lang="en-US" altLang="zh-CN" sz="3200" b="1" dirty="0">
                <a:solidFill>
                  <a:srgbClr val="840C26"/>
                </a:solidFill>
              </a:rPr>
              <a:t>           if (r[j+1].key &lt; r[j].key)</a:t>
            </a:r>
            <a:r>
              <a:rPr lang="en-US" altLang="zh-CN" sz="3200" b="1" dirty="0"/>
              <a:t> </a:t>
            </a:r>
          </a:p>
          <a:p>
            <a:r>
              <a:rPr lang="en-US" altLang="zh-CN" sz="3200" b="1" dirty="0"/>
              <a:t>              </a:t>
            </a:r>
            <a:r>
              <a:rPr lang="en-US" altLang="zh-CN" sz="3200" b="1" dirty="0">
                <a:solidFill>
                  <a:srgbClr val="A40004"/>
                </a:solidFill>
              </a:rPr>
              <a:t>{x=r[j]; r[j]=r[j+1]; r[j+1]=x;</a:t>
            </a:r>
          </a:p>
          <a:p>
            <a:r>
              <a:rPr lang="en-US" altLang="zh-CN" sz="3200" b="1" dirty="0">
                <a:solidFill>
                  <a:schemeClr val="accent2"/>
                </a:solidFill>
              </a:rPr>
              <a:t>                </a:t>
            </a:r>
            <a:r>
              <a:rPr lang="en-US" altLang="zh-CN" sz="3200" b="1" dirty="0" err="1" smtClean="0">
                <a:solidFill>
                  <a:srgbClr val="0C00A4"/>
                </a:solidFill>
              </a:rPr>
              <a:t>laste</a:t>
            </a:r>
            <a:r>
              <a:rPr lang="en-US" altLang="zh-CN" sz="3200" b="1" dirty="0" smtClean="0">
                <a:solidFill>
                  <a:srgbClr val="0C00A4"/>
                </a:solidFill>
              </a:rPr>
              <a:t>= </a:t>
            </a:r>
            <a:r>
              <a:rPr lang="en-US" altLang="zh-CN" sz="3200" b="1" dirty="0">
                <a:solidFill>
                  <a:srgbClr val="0C00A4"/>
                </a:solidFill>
              </a:rPr>
              <a:t>j;</a:t>
            </a:r>
            <a:r>
              <a:rPr lang="en-US" altLang="zh-CN" sz="3200" b="1" dirty="0">
                <a:solidFill>
                  <a:srgbClr val="006600"/>
                </a:solidFill>
              </a:rPr>
              <a:t> </a:t>
            </a:r>
            <a:r>
              <a:rPr lang="en-US" altLang="zh-CN" sz="3200" b="1" dirty="0">
                <a:solidFill>
                  <a:srgbClr val="840C26"/>
                </a:solidFill>
              </a:rPr>
              <a:t>}   </a:t>
            </a:r>
            <a:r>
              <a:rPr lang="en-US" altLang="zh-CN" sz="2800" b="1" dirty="0">
                <a:solidFill>
                  <a:srgbClr val="006600"/>
                </a:solidFill>
              </a:rPr>
              <a:t>{</a:t>
            </a:r>
            <a:r>
              <a:rPr lang="zh-CN" altLang="en-US" sz="2800" b="1" dirty="0">
                <a:solidFill>
                  <a:srgbClr val="006600"/>
                </a:solidFill>
                <a:ea typeface="楷体_GB2312" pitchFamily="49" charset="-122"/>
              </a:rPr>
              <a:t>记下进行交换的记录位置</a:t>
            </a:r>
            <a:r>
              <a:rPr lang="en-US" altLang="zh-CN" sz="2800" b="1" dirty="0">
                <a:solidFill>
                  <a:srgbClr val="006600"/>
                </a:solidFill>
              </a:rPr>
              <a:t>}</a:t>
            </a:r>
            <a:endParaRPr lang="en-US" altLang="zh-CN" sz="3200" b="1" dirty="0"/>
          </a:p>
          <a:p>
            <a:r>
              <a:rPr lang="en-US" altLang="zh-CN" sz="3200" b="1" dirty="0">
                <a:solidFill>
                  <a:schemeClr val="accent2"/>
                </a:solidFill>
              </a:rPr>
              <a:t>        </a:t>
            </a:r>
            <a:r>
              <a:rPr lang="en-US" altLang="zh-CN" sz="3200" b="1" dirty="0" err="1" smtClean="0">
                <a:solidFill>
                  <a:srgbClr val="0C00A4"/>
                </a:solidFill>
              </a:rPr>
              <a:t>i</a:t>
            </a:r>
            <a:r>
              <a:rPr lang="en-US" altLang="zh-CN" sz="3200" b="1" dirty="0" smtClean="0">
                <a:solidFill>
                  <a:srgbClr val="0C00A4"/>
                </a:solidFill>
              </a:rPr>
              <a:t>= </a:t>
            </a:r>
            <a:r>
              <a:rPr lang="en-US" altLang="zh-CN" sz="3200" b="1" dirty="0" err="1">
                <a:solidFill>
                  <a:srgbClr val="0C00A4"/>
                </a:solidFill>
              </a:rPr>
              <a:t>laste</a:t>
            </a:r>
            <a:r>
              <a:rPr lang="en-US" altLang="zh-CN" sz="3200" b="1" dirty="0">
                <a:solidFill>
                  <a:srgbClr val="0C00A4"/>
                </a:solidFill>
              </a:rPr>
              <a:t>;</a:t>
            </a:r>
            <a:r>
              <a:rPr lang="en-US" altLang="zh-CN" sz="3200" b="1" dirty="0">
                <a:solidFill>
                  <a:srgbClr val="FF0000"/>
                </a:solidFill>
              </a:rPr>
              <a:t> </a:t>
            </a:r>
            <a:r>
              <a:rPr lang="en-US" altLang="zh-CN" sz="2800" b="1" dirty="0">
                <a:solidFill>
                  <a:srgbClr val="006600"/>
                </a:solidFill>
              </a:rPr>
              <a:t>{</a:t>
            </a:r>
            <a:r>
              <a:rPr lang="zh-CN" altLang="en-US" sz="2800" b="1" dirty="0">
                <a:solidFill>
                  <a:srgbClr val="006600"/>
                </a:solidFill>
                <a:ea typeface="楷体_GB2312" pitchFamily="49" charset="-122"/>
              </a:rPr>
              <a:t>本趟最后一次进行交换的记录位置</a:t>
            </a:r>
            <a:r>
              <a:rPr lang="en-US" altLang="zh-CN" sz="2800" b="1" dirty="0">
                <a:solidFill>
                  <a:srgbClr val="006600"/>
                </a:solidFill>
              </a:rPr>
              <a:t>}</a:t>
            </a:r>
            <a:r>
              <a:rPr lang="en-US" altLang="zh-CN" sz="3200" b="1" dirty="0">
                <a:solidFill>
                  <a:schemeClr val="accent2"/>
                </a:solidFill>
              </a:rPr>
              <a:t> </a:t>
            </a:r>
            <a:endParaRPr lang="en-US" altLang="zh-CN" sz="3200" b="1" dirty="0"/>
          </a:p>
          <a:p>
            <a:r>
              <a:rPr lang="en-US" altLang="zh-CN" sz="3200" b="1" dirty="0">
                <a:solidFill>
                  <a:srgbClr val="FF0000"/>
                </a:solidFill>
              </a:rPr>
              <a:t>       }</a:t>
            </a:r>
            <a:endParaRPr lang="en-US" altLang="zh-CN" sz="3200" b="1" dirty="0"/>
          </a:p>
          <a:p>
            <a:r>
              <a:rPr lang="en-US" altLang="zh-CN" sz="2800" b="1"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 calcmode="lin" valueType="num">
                                      <p:cBhvr additive="base">
                                        <p:cTn id="7" dur="500" fill="hold"/>
                                        <p:tgtEl>
                                          <p:spTgt spid="125958"/>
                                        </p:tgtEl>
                                        <p:attrNameLst>
                                          <p:attrName>ppt_x</p:attrName>
                                        </p:attrNameLst>
                                      </p:cBhvr>
                                      <p:tavLst>
                                        <p:tav tm="0">
                                          <p:val>
                                            <p:strVal val="0-#ppt_w/2"/>
                                          </p:val>
                                        </p:tav>
                                        <p:tav tm="100000">
                                          <p:val>
                                            <p:strVal val="#ppt_x"/>
                                          </p:val>
                                        </p:tav>
                                      </p:tavLst>
                                    </p:anim>
                                    <p:anim calcmode="lin" valueType="num">
                                      <p:cBhvr additive="base">
                                        <p:cTn id="8" dur="500" fill="hold"/>
                                        <p:tgtEl>
                                          <p:spTgt spid="125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04800" y="971550"/>
            <a:ext cx="8686800" cy="1466850"/>
          </a:xfrm>
          <a:prstGeom prst="rect">
            <a:avLst/>
          </a:prstGeom>
          <a:noFill/>
          <a:ln w="9525">
            <a:noFill/>
            <a:miter lim="800000"/>
            <a:headEnd/>
            <a:tailEnd/>
          </a:ln>
          <a:effectLst/>
        </p:spPr>
        <p:txBody>
          <a:bodyPr>
            <a:spAutoFit/>
          </a:bodyPr>
          <a:lstStyle/>
          <a:p>
            <a:pPr>
              <a:lnSpc>
                <a:spcPct val="125000"/>
              </a:lnSpc>
            </a:pPr>
            <a:r>
              <a:rPr lang="zh-CN" altLang="en-US" sz="3600" b="1">
                <a:solidFill>
                  <a:srgbClr val="0000FF"/>
                </a:solidFill>
                <a:ea typeface="楷体_GB2312" pitchFamily="49" charset="-122"/>
              </a:rPr>
              <a:t>设含 </a:t>
            </a:r>
            <a:r>
              <a:rPr lang="en-US" altLang="zh-CN" sz="3600" b="1" i="1">
                <a:solidFill>
                  <a:srgbClr val="0000FF"/>
                </a:solidFill>
                <a:ea typeface="楷体_GB2312" pitchFamily="49" charset="-122"/>
              </a:rPr>
              <a:t>n </a:t>
            </a:r>
            <a:r>
              <a:rPr lang="zh-CN" altLang="en-US" sz="3600" b="1">
                <a:solidFill>
                  <a:srgbClr val="0000FF"/>
                </a:solidFill>
                <a:ea typeface="楷体_GB2312" pitchFamily="49" charset="-122"/>
              </a:rPr>
              <a:t>个记录的序列为 </a:t>
            </a:r>
            <a:r>
              <a:rPr lang="en-US" altLang="zh-CN" sz="3600" b="1">
                <a:solidFill>
                  <a:srgbClr val="990033"/>
                </a:solidFill>
                <a:ea typeface="楷体_GB2312" pitchFamily="49" charset="-122"/>
              </a:rPr>
              <a:t>{ R</a:t>
            </a:r>
            <a:r>
              <a:rPr lang="en-US" altLang="zh-CN" sz="3600" b="1" baseline="-25000">
                <a:solidFill>
                  <a:srgbClr val="990033"/>
                </a:solidFill>
                <a:ea typeface="楷体_GB2312" pitchFamily="49" charset="-122"/>
              </a:rPr>
              <a:t>1</a:t>
            </a:r>
            <a:r>
              <a:rPr lang="en-US" altLang="zh-CN" sz="3600" b="1">
                <a:solidFill>
                  <a:srgbClr val="990033"/>
                </a:solidFill>
                <a:ea typeface="楷体_GB2312" pitchFamily="49" charset="-122"/>
              </a:rPr>
              <a:t>, R</a:t>
            </a:r>
            <a:r>
              <a:rPr lang="en-US" altLang="zh-CN" sz="3600" b="1" baseline="-25000">
                <a:solidFill>
                  <a:srgbClr val="990033"/>
                </a:solidFill>
                <a:ea typeface="楷体_GB2312" pitchFamily="49" charset="-122"/>
              </a:rPr>
              <a:t>2</a:t>
            </a:r>
            <a:r>
              <a:rPr lang="en-US" altLang="zh-CN" sz="3600" b="1">
                <a:solidFill>
                  <a:srgbClr val="990033"/>
                </a:solidFill>
                <a:ea typeface="楷体_GB2312" pitchFamily="49" charset="-122"/>
              </a:rPr>
              <a:t>, </a:t>
            </a:r>
            <a:r>
              <a:rPr lang="en-US" altLang="zh-CN" sz="3600" b="1">
                <a:solidFill>
                  <a:srgbClr val="990033"/>
                </a:solidFill>
                <a:latin typeface="Times New Roman"/>
                <a:ea typeface="楷体_GB2312" pitchFamily="49" charset="-122"/>
              </a:rPr>
              <a:t>…</a:t>
            </a:r>
            <a:r>
              <a:rPr lang="zh-CN" altLang="en-US" sz="3600" b="1">
                <a:solidFill>
                  <a:srgbClr val="990033"/>
                </a:solidFill>
                <a:ea typeface="楷体_GB2312" pitchFamily="49" charset="-122"/>
              </a:rPr>
              <a:t>， </a:t>
            </a:r>
            <a:r>
              <a:rPr lang="en-US" altLang="zh-CN" sz="3600" b="1">
                <a:solidFill>
                  <a:srgbClr val="990033"/>
                </a:solidFill>
                <a:ea typeface="楷体_GB2312" pitchFamily="49" charset="-122"/>
              </a:rPr>
              <a:t>R</a:t>
            </a:r>
            <a:r>
              <a:rPr lang="en-US" altLang="zh-CN" sz="3600" b="1" baseline="-25000">
                <a:solidFill>
                  <a:srgbClr val="990033"/>
                </a:solidFill>
                <a:ea typeface="楷体_GB2312" pitchFamily="49" charset="-122"/>
              </a:rPr>
              <a:t>n</a:t>
            </a:r>
            <a:r>
              <a:rPr lang="en-US" altLang="zh-CN" sz="3600" b="1">
                <a:solidFill>
                  <a:srgbClr val="990033"/>
                </a:solidFill>
                <a:ea typeface="楷体_GB2312" pitchFamily="49" charset="-122"/>
              </a:rPr>
              <a:t> }</a:t>
            </a:r>
            <a:endParaRPr lang="en-US" altLang="zh-CN" sz="3600" b="1">
              <a:solidFill>
                <a:srgbClr val="0000FF"/>
              </a:solidFill>
              <a:ea typeface="楷体_GB2312" pitchFamily="49" charset="-122"/>
            </a:endParaRPr>
          </a:p>
          <a:p>
            <a:pPr>
              <a:lnSpc>
                <a:spcPct val="125000"/>
              </a:lnSpc>
            </a:pPr>
            <a:r>
              <a:rPr lang="zh-CN" altLang="en-US" sz="3600" b="1">
                <a:solidFill>
                  <a:srgbClr val="0000FF"/>
                </a:solidFill>
                <a:ea typeface="楷体_GB2312" pitchFamily="49" charset="-122"/>
              </a:rPr>
              <a:t>其相应的关键字序列为 </a:t>
            </a:r>
            <a:r>
              <a:rPr lang="en-US" altLang="zh-CN" sz="3600" b="1">
                <a:solidFill>
                  <a:srgbClr val="990033"/>
                </a:solidFill>
                <a:ea typeface="楷体_GB2312" pitchFamily="49" charset="-122"/>
              </a:rPr>
              <a:t>{ K</a:t>
            </a:r>
            <a:r>
              <a:rPr lang="en-US" altLang="zh-CN" sz="3600" b="1" baseline="-25000">
                <a:solidFill>
                  <a:srgbClr val="990033"/>
                </a:solidFill>
                <a:ea typeface="楷体_GB2312" pitchFamily="49" charset="-122"/>
              </a:rPr>
              <a:t>1</a:t>
            </a:r>
            <a:r>
              <a:rPr lang="en-US" altLang="zh-CN" sz="3600" b="1">
                <a:solidFill>
                  <a:srgbClr val="990033"/>
                </a:solidFill>
                <a:ea typeface="楷体_GB2312" pitchFamily="49" charset="-122"/>
              </a:rPr>
              <a:t>, K</a:t>
            </a:r>
            <a:r>
              <a:rPr lang="en-US" altLang="zh-CN" sz="3600" b="1" baseline="-25000">
                <a:solidFill>
                  <a:srgbClr val="990033"/>
                </a:solidFill>
                <a:ea typeface="楷体_GB2312" pitchFamily="49" charset="-122"/>
              </a:rPr>
              <a:t>2</a:t>
            </a:r>
            <a:r>
              <a:rPr lang="en-US" altLang="zh-CN" sz="3600" b="1">
                <a:solidFill>
                  <a:srgbClr val="990033"/>
                </a:solidFill>
                <a:ea typeface="楷体_GB2312" pitchFamily="49" charset="-122"/>
              </a:rPr>
              <a:t>, </a:t>
            </a:r>
            <a:r>
              <a:rPr lang="en-US" altLang="zh-CN" sz="3600" b="1">
                <a:solidFill>
                  <a:srgbClr val="990033"/>
                </a:solidFill>
                <a:latin typeface="Times New Roman"/>
                <a:ea typeface="楷体_GB2312" pitchFamily="49" charset="-122"/>
              </a:rPr>
              <a:t>…</a:t>
            </a:r>
            <a:r>
              <a:rPr lang="zh-CN" altLang="en-US" sz="3600" b="1">
                <a:solidFill>
                  <a:srgbClr val="990033"/>
                </a:solidFill>
                <a:ea typeface="楷体_GB2312" pitchFamily="49" charset="-122"/>
              </a:rPr>
              <a:t>，</a:t>
            </a:r>
            <a:r>
              <a:rPr lang="en-US" altLang="zh-CN" sz="3600" b="1">
                <a:solidFill>
                  <a:srgbClr val="990033"/>
                </a:solidFill>
                <a:ea typeface="楷体_GB2312" pitchFamily="49" charset="-122"/>
              </a:rPr>
              <a:t>K</a:t>
            </a:r>
            <a:r>
              <a:rPr lang="en-US" altLang="zh-CN" sz="3600" b="1" baseline="-25000">
                <a:solidFill>
                  <a:srgbClr val="990033"/>
                </a:solidFill>
                <a:ea typeface="楷体_GB2312" pitchFamily="49" charset="-122"/>
              </a:rPr>
              <a:t>n</a:t>
            </a:r>
            <a:r>
              <a:rPr lang="en-US" altLang="zh-CN" sz="3600" b="1">
                <a:solidFill>
                  <a:srgbClr val="990033"/>
                </a:solidFill>
                <a:ea typeface="楷体_GB2312" pitchFamily="49" charset="-122"/>
              </a:rPr>
              <a:t> }</a:t>
            </a:r>
            <a:endParaRPr lang="en-US" altLang="zh-CN" sz="3600" b="1">
              <a:solidFill>
                <a:srgbClr val="0000FF"/>
              </a:solidFill>
              <a:ea typeface="楷体_GB2312" pitchFamily="49" charset="-122"/>
            </a:endParaRPr>
          </a:p>
        </p:txBody>
      </p:sp>
      <p:sp>
        <p:nvSpPr>
          <p:cNvPr id="73731" name="Text Box 3"/>
          <p:cNvSpPr txBox="1">
            <a:spLocks noChangeArrowheads="1"/>
          </p:cNvSpPr>
          <p:nvPr/>
        </p:nvSpPr>
        <p:spPr bwMode="auto">
          <a:xfrm>
            <a:off x="304800" y="2362200"/>
            <a:ext cx="8686800" cy="1466850"/>
          </a:xfrm>
          <a:prstGeom prst="rect">
            <a:avLst/>
          </a:prstGeom>
          <a:noFill/>
          <a:ln w="9525">
            <a:noFill/>
            <a:miter lim="800000"/>
            <a:headEnd/>
            <a:tailEnd/>
          </a:ln>
          <a:effectLst/>
        </p:spPr>
        <p:txBody>
          <a:bodyPr>
            <a:spAutoFit/>
          </a:bodyPr>
          <a:lstStyle/>
          <a:p>
            <a:pPr>
              <a:lnSpc>
                <a:spcPct val="125000"/>
              </a:lnSpc>
            </a:pPr>
            <a:r>
              <a:rPr lang="zh-CN" altLang="en-US" sz="3600" b="1">
                <a:solidFill>
                  <a:srgbClr val="0000FF"/>
                </a:solidFill>
                <a:ea typeface="楷体_GB2312" pitchFamily="49" charset="-122"/>
              </a:rPr>
              <a:t>记录关键字相互之间可以进行比较，即存在关系 ：    </a:t>
            </a:r>
            <a:r>
              <a:rPr lang="en-US" altLang="zh-CN" sz="3600" b="1">
                <a:solidFill>
                  <a:srgbClr val="CC3399"/>
                </a:solidFill>
                <a:ea typeface="楷体_GB2312" pitchFamily="49" charset="-122"/>
              </a:rPr>
              <a:t>K</a:t>
            </a:r>
            <a:r>
              <a:rPr lang="en-US" altLang="zh-CN" sz="3600" b="1" baseline="-25000">
                <a:solidFill>
                  <a:srgbClr val="CC3399"/>
                </a:solidFill>
                <a:ea typeface="楷体_GB2312" pitchFamily="49" charset="-122"/>
              </a:rPr>
              <a:t>p1</a:t>
            </a:r>
            <a:r>
              <a:rPr lang="en-US" altLang="zh-CN" sz="3600" b="1">
                <a:solidFill>
                  <a:srgbClr val="CC3399"/>
                </a:solidFill>
                <a:latin typeface="楷体_GB2312" pitchFamily="49" charset="-122"/>
                <a:ea typeface="楷体_GB2312" pitchFamily="49" charset="-122"/>
              </a:rPr>
              <a:t>≤</a:t>
            </a:r>
            <a:r>
              <a:rPr lang="en-US" altLang="zh-CN" sz="3600" b="1">
                <a:solidFill>
                  <a:srgbClr val="CC3399"/>
                </a:solidFill>
                <a:ea typeface="楷体_GB2312" pitchFamily="49" charset="-122"/>
              </a:rPr>
              <a:t>K</a:t>
            </a:r>
            <a:r>
              <a:rPr lang="en-US" altLang="zh-CN" sz="3600" b="1" baseline="-25000">
                <a:solidFill>
                  <a:srgbClr val="CC3399"/>
                </a:solidFill>
                <a:ea typeface="楷体_GB2312" pitchFamily="49" charset="-122"/>
              </a:rPr>
              <a:t>p2</a:t>
            </a:r>
            <a:r>
              <a:rPr lang="en-US" altLang="zh-CN" sz="3600" b="1">
                <a:solidFill>
                  <a:srgbClr val="CC3399"/>
                </a:solidFill>
                <a:latin typeface="楷体_GB2312" pitchFamily="49" charset="-122"/>
                <a:ea typeface="楷体_GB2312" pitchFamily="49" charset="-122"/>
              </a:rPr>
              <a:t>≤</a:t>
            </a:r>
            <a:r>
              <a:rPr lang="en-US" altLang="zh-CN" sz="3600" b="1">
                <a:solidFill>
                  <a:srgbClr val="CC3399"/>
                </a:solidFill>
                <a:latin typeface="Times New Roman"/>
                <a:ea typeface="楷体_GB2312" pitchFamily="49" charset="-122"/>
              </a:rPr>
              <a:t>…</a:t>
            </a:r>
            <a:r>
              <a:rPr lang="en-US" altLang="zh-CN" sz="3600" b="1">
                <a:solidFill>
                  <a:srgbClr val="CC3399"/>
                </a:solidFill>
                <a:latin typeface="楷体_GB2312" pitchFamily="49" charset="-122"/>
                <a:ea typeface="楷体_GB2312" pitchFamily="49" charset="-122"/>
              </a:rPr>
              <a:t>≤</a:t>
            </a:r>
            <a:r>
              <a:rPr lang="en-US" altLang="zh-CN" sz="3600" b="1">
                <a:solidFill>
                  <a:srgbClr val="CC3399"/>
                </a:solidFill>
                <a:ea typeface="楷体_GB2312" pitchFamily="49" charset="-122"/>
              </a:rPr>
              <a:t>K</a:t>
            </a:r>
            <a:r>
              <a:rPr lang="en-US" altLang="zh-CN" sz="3600" b="1" baseline="-25000">
                <a:solidFill>
                  <a:srgbClr val="CC3399"/>
                </a:solidFill>
                <a:ea typeface="楷体_GB2312" pitchFamily="49" charset="-122"/>
              </a:rPr>
              <a:t>pn</a:t>
            </a:r>
            <a:endParaRPr lang="en-US" altLang="zh-CN" sz="3600" b="1">
              <a:solidFill>
                <a:srgbClr val="0000FF"/>
              </a:solidFill>
              <a:ea typeface="楷体_GB2312" pitchFamily="49" charset="-122"/>
            </a:endParaRPr>
          </a:p>
        </p:txBody>
      </p:sp>
      <p:sp>
        <p:nvSpPr>
          <p:cNvPr id="73732" name="Text Box 4"/>
          <p:cNvSpPr txBox="1">
            <a:spLocks noChangeArrowheads="1"/>
          </p:cNvSpPr>
          <p:nvPr/>
        </p:nvSpPr>
        <p:spPr bwMode="auto">
          <a:xfrm>
            <a:off x="441325" y="3886200"/>
            <a:ext cx="8702675" cy="2141538"/>
          </a:xfrm>
          <a:prstGeom prst="rect">
            <a:avLst/>
          </a:prstGeom>
          <a:noFill/>
          <a:ln w="9525">
            <a:noFill/>
            <a:miter lim="800000"/>
            <a:headEnd/>
            <a:tailEnd/>
          </a:ln>
          <a:effectLst/>
        </p:spPr>
        <p:txBody>
          <a:bodyPr>
            <a:spAutoFit/>
          </a:bodyPr>
          <a:lstStyle/>
          <a:p>
            <a:pPr>
              <a:lnSpc>
                <a:spcPct val="120000"/>
              </a:lnSpc>
            </a:pPr>
            <a:r>
              <a:rPr lang="zh-CN" altLang="en-US" sz="3600" b="1">
                <a:solidFill>
                  <a:srgbClr val="0000FF"/>
                </a:solidFill>
                <a:ea typeface="楷体_GB2312" pitchFamily="49" charset="-122"/>
              </a:rPr>
              <a:t>按此关系将上述记录序列调整为</a:t>
            </a:r>
          </a:p>
          <a:p>
            <a:pPr>
              <a:lnSpc>
                <a:spcPct val="120000"/>
              </a:lnSpc>
            </a:pPr>
            <a:r>
              <a:rPr lang="zh-CN" altLang="en-US" sz="3600" b="1">
                <a:solidFill>
                  <a:srgbClr val="0000FF"/>
                </a:solidFill>
                <a:ea typeface="楷体_GB2312" pitchFamily="49" charset="-122"/>
              </a:rPr>
              <a:t>                   </a:t>
            </a:r>
            <a:r>
              <a:rPr lang="en-US" altLang="zh-CN" sz="3600" b="1">
                <a:solidFill>
                  <a:srgbClr val="990033"/>
                </a:solidFill>
                <a:ea typeface="楷体_GB2312" pitchFamily="49" charset="-122"/>
              </a:rPr>
              <a:t>{ R</a:t>
            </a:r>
            <a:r>
              <a:rPr lang="en-US" altLang="zh-CN" sz="3600" b="1" baseline="-25000">
                <a:solidFill>
                  <a:srgbClr val="990033"/>
                </a:solidFill>
                <a:ea typeface="楷体_GB2312" pitchFamily="49" charset="-122"/>
              </a:rPr>
              <a:t>p1</a:t>
            </a:r>
            <a:r>
              <a:rPr lang="en-US" altLang="zh-CN" sz="3600" b="1">
                <a:solidFill>
                  <a:srgbClr val="990033"/>
                </a:solidFill>
                <a:ea typeface="楷体_GB2312" pitchFamily="49" charset="-122"/>
              </a:rPr>
              <a:t>, R</a:t>
            </a:r>
            <a:r>
              <a:rPr lang="en-US" altLang="zh-CN" sz="3600" b="1" baseline="-25000">
                <a:solidFill>
                  <a:srgbClr val="990033"/>
                </a:solidFill>
                <a:ea typeface="楷体_GB2312" pitchFamily="49" charset="-122"/>
              </a:rPr>
              <a:t>p2</a:t>
            </a:r>
            <a:r>
              <a:rPr lang="en-US" altLang="zh-CN" sz="3600" b="1">
                <a:solidFill>
                  <a:srgbClr val="990033"/>
                </a:solidFill>
                <a:ea typeface="楷体_GB2312" pitchFamily="49" charset="-122"/>
              </a:rPr>
              <a:t>,</a:t>
            </a:r>
            <a:r>
              <a:rPr lang="en-US" altLang="zh-CN" sz="3600" b="1">
                <a:solidFill>
                  <a:srgbClr val="990033"/>
                </a:solidFill>
                <a:latin typeface="楷体_GB2312" pitchFamily="49" charset="-122"/>
                <a:ea typeface="楷体_GB2312" pitchFamily="49" charset="-122"/>
              </a:rPr>
              <a:t> </a:t>
            </a:r>
            <a:r>
              <a:rPr lang="en-US" altLang="zh-CN" sz="3600" b="1">
                <a:solidFill>
                  <a:srgbClr val="990033"/>
                </a:solidFill>
                <a:latin typeface="Times New Roman"/>
                <a:ea typeface="楷体_GB2312" pitchFamily="49" charset="-122"/>
              </a:rPr>
              <a:t>…</a:t>
            </a:r>
            <a:r>
              <a:rPr lang="zh-CN" altLang="en-US" sz="3600" b="1">
                <a:solidFill>
                  <a:srgbClr val="990033"/>
                </a:solidFill>
                <a:ea typeface="楷体_GB2312" pitchFamily="49" charset="-122"/>
              </a:rPr>
              <a:t>，</a:t>
            </a:r>
            <a:r>
              <a:rPr lang="en-US" altLang="zh-CN" sz="3600" b="1">
                <a:solidFill>
                  <a:srgbClr val="990033"/>
                </a:solidFill>
                <a:ea typeface="楷体_GB2312" pitchFamily="49" charset="-122"/>
              </a:rPr>
              <a:t>R</a:t>
            </a:r>
            <a:r>
              <a:rPr lang="en-US" altLang="zh-CN" sz="3600" b="1" baseline="-25000">
                <a:solidFill>
                  <a:srgbClr val="990033"/>
                </a:solidFill>
                <a:ea typeface="楷体_GB2312" pitchFamily="49" charset="-122"/>
              </a:rPr>
              <a:t>pn</a:t>
            </a:r>
            <a:r>
              <a:rPr lang="en-US" altLang="zh-CN" sz="3600" b="1">
                <a:solidFill>
                  <a:srgbClr val="990033"/>
                </a:solidFill>
                <a:ea typeface="楷体_GB2312" pitchFamily="49" charset="-122"/>
              </a:rPr>
              <a:t> }</a:t>
            </a:r>
            <a:endParaRPr lang="en-US" altLang="zh-CN" sz="3600" b="1">
              <a:solidFill>
                <a:srgbClr val="0000FF"/>
              </a:solidFill>
              <a:ea typeface="楷体_GB2312" pitchFamily="49" charset="-122"/>
            </a:endParaRPr>
          </a:p>
          <a:p>
            <a:pPr>
              <a:lnSpc>
                <a:spcPct val="120000"/>
              </a:lnSpc>
            </a:pPr>
            <a:r>
              <a:rPr lang="zh-CN" altLang="en-US" sz="3600" b="1">
                <a:solidFill>
                  <a:srgbClr val="0000FF"/>
                </a:solidFill>
                <a:ea typeface="楷体_GB2312" pitchFamily="49" charset="-122"/>
              </a:rPr>
              <a:t>的操作称作</a:t>
            </a:r>
            <a:r>
              <a:rPr lang="zh-CN" altLang="en-US" sz="4000" b="1">
                <a:solidFill>
                  <a:srgbClr val="CC0000"/>
                </a:solidFill>
                <a:ea typeface="楷体_GB2312" pitchFamily="49" charset="-122"/>
              </a:rPr>
              <a:t>排序。</a:t>
            </a:r>
          </a:p>
        </p:txBody>
      </p:sp>
      <p:sp>
        <p:nvSpPr>
          <p:cNvPr id="73734" name="Rectangle 6"/>
          <p:cNvSpPr>
            <a:spLocks noGrp="1" noChangeArrowheads="1"/>
          </p:cNvSpPr>
          <p:nvPr>
            <p:ph type="title" idx="4294967295"/>
          </p:nvPr>
        </p:nvSpPr>
        <p:spPr/>
        <p:txBody>
          <a:bodyPr/>
          <a:lstStyle/>
          <a:p>
            <a:r>
              <a:rPr lang="zh-CN" altLang="en-US" b="1">
                <a:solidFill>
                  <a:srgbClr val="CC0000"/>
                </a:solidFill>
              </a:rPr>
              <a:t>定义：</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checkerboard(across)">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checkerboard(across)">
                                      <p:cBhvr>
                                        <p:cTn id="12" dur="500"/>
                                        <p:tgtEl>
                                          <p:spTgt spid="737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checkerboard(across)">
                                      <p:cBhvr>
                                        <p:cTn id="1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a:grpSpLocks/>
          </p:cNvGrpSpPr>
          <p:nvPr/>
        </p:nvGrpSpPr>
        <p:grpSpPr bwMode="auto">
          <a:xfrm>
            <a:off x="1223963" y="4475163"/>
            <a:ext cx="6553200" cy="741362"/>
            <a:chOff x="685" y="2531"/>
            <a:chExt cx="4128" cy="467"/>
          </a:xfrm>
        </p:grpSpPr>
        <p:sp>
          <p:nvSpPr>
            <p:cNvPr id="112643" name="Rectangle 3"/>
            <p:cNvSpPr>
              <a:spLocks noChangeArrowheads="1"/>
            </p:cNvSpPr>
            <p:nvPr/>
          </p:nvSpPr>
          <p:spPr bwMode="auto">
            <a:xfrm>
              <a:off x="877"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5</a:t>
              </a:r>
              <a:endParaRPr lang="en-US" altLang="zh-CN">
                <a:solidFill>
                  <a:srgbClr val="006600"/>
                </a:solidFill>
              </a:endParaRPr>
            </a:p>
          </p:txBody>
        </p:sp>
        <p:sp>
          <p:nvSpPr>
            <p:cNvPr id="112644" name="Rectangle 4"/>
            <p:cNvSpPr>
              <a:spLocks noChangeArrowheads="1"/>
            </p:cNvSpPr>
            <p:nvPr/>
          </p:nvSpPr>
          <p:spPr bwMode="auto">
            <a:xfrm>
              <a:off x="1475"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2</a:t>
              </a:r>
              <a:endParaRPr lang="en-US" altLang="zh-CN">
                <a:solidFill>
                  <a:srgbClr val="006600"/>
                </a:solidFill>
              </a:endParaRPr>
            </a:p>
          </p:txBody>
        </p:sp>
        <p:sp>
          <p:nvSpPr>
            <p:cNvPr id="112645" name="Rectangle 5"/>
            <p:cNvSpPr>
              <a:spLocks noChangeArrowheads="1"/>
            </p:cNvSpPr>
            <p:nvPr/>
          </p:nvSpPr>
          <p:spPr bwMode="auto">
            <a:xfrm>
              <a:off x="2074"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3</a:t>
              </a:r>
              <a:endParaRPr lang="en-US" altLang="zh-CN">
                <a:solidFill>
                  <a:srgbClr val="006600"/>
                </a:solidFill>
              </a:endParaRPr>
            </a:p>
          </p:txBody>
        </p:sp>
        <p:sp>
          <p:nvSpPr>
            <p:cNvPr id="112646" name="Rectangle 6"/>
            <p:cNvSpPr>
              <a:spLocks noChangeArrowheads="1"/>
            </p:cNvSpPr>
            <p:nvPr/>
          </p:nvSpPr>
          <p:spPr bwMode="auto">
            <a:xfrm>
              <a:off x="2672"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1</a:t>
              </a:r>
              <a:endParaRPr lang="en-US" altLang="zh-CN">
                <a:solidFill>
                  <a:srgbClr val="006600"/>
                </a:solidFill>
              </a:endParaRPr>
            </a:p>
          </p:txBody>
        </p:sp>
        <p:sp>
          <p:nvSpPr>
            <p:cNvPr id="112647" name="Rectangle 7"/>
            <p:cNvSpPr>
              <a:spLocks noChangeArrowheads="1"/>
            </p:cNvSpPr>
            <p:nvPr/>
          </p:nvSpPr>
          <p:spPr bwMode="auto">
            <a:xfrm>
              <a:off x="3270"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9</a:t>
              </a:r>
              <a:endParaRPr lang="en-US" altLang="zh-CN">
                <a:solidFill>
                  <a:srgbClr val="006600"/>
                </a:solidFill>
              </a:endParaRPr>
            </a:p>
          </p:txBody>
        </p:sp>
        <p:sp>
          <p:nvSpPr>
            <p:cNvPr id="112648" name="Rectangle 8"/>
            <p:cNvSpPr>
              <a:spLocks noChangeArrowheads="1"/>
            </p:cNvSpPr>
            <p:nvPr/>
          </p:nvSpPr>
          <p:spPr bwMode="auto">
            <a:xfrm>
              <a:off x="3869"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7</a:t>
              </a:r>
              <a:endParaRPr lang="en-US" altLang="zh-CN">
                <a:solidFill>
                  <a:srgbClr val="006600"/>
                </a:solidFill>
              </a:endParaRPr>
            </a:p>
          </p:txBody>
        </p:sp>
        <p:sp>
          <p:nvSpPr>
            <p:cNvPr id="112649" name="Rectangle 9"/>
            <p:cNvSpPr>
              <a:spLocks noChangeArrowheads="1"/>
            </p:cNvSpPr>
            <p:nvPr/>
          </p:nvSpPr>
          <p:spPr bwMode="auto">
            <a:xfrm>
              <a:off x="4467" y="2537"/>
              <a:ext cx="192" cy="461"/>
            </a:xfrm>
            <a:prstGeom prst="rect">
              <a:avLst/>
            </a:prstGeom>
            <a:noFill/>
            <a:ln w="9525">
              <a:noFill/>
              <a:miter lim="800000"/>
              <a:headEnd/>
              <a:tailEnd/>
            </a:ln>
          </p:spPr>
          <p:txBody>
            <a:bodyPr wrap="none" lIns="0" tIns="0" rIns="0" bIns="0">
              <a:spAutoFit/>
            </a:bodyPr>
            <a:lstStyle/>
            <a:p>
              <a:pPr algn="ctr"/>
              <a:r>
                <a:rPr lang="en-US" altLang="zh-CN" sz="4800">
                  <a:solidFill>
                    <a:srgbClr val="006600"/>
                  </a:solidFill>
                </a:rPr>
                <a:t>8</a:t>
              </a:r>
              <a:endParaRPr lang="en-US" altLang="zh-CN">
                <a:solidFill>
                  <a:srgbClr val="006600"/>
                </a:solidFill>
              </a:endParaRPr>
            </a:p>
          </p:txBody>
        </p:sp>
        <p:sp>
          <p:nvSpPr>
            <p:cNvPr id="112650" name="Line 10"/>
            <p:cNvSpPr>
              <a:spLocks noChangeShapeType="1"/>
            </p:cNvSpPr>
            <p:nvPr/>
          </p:nvSpPr>
          <p:spPr bwMode="auto">
            <a:xfrm>
              <a:off x="685" y="2537"/>
              <a:ext cx="1" cy="448"/>
            </a:xfrm>
            <a:prstGeom prst="line">
              <a:avLst/>
            </a:prstGeom>
            <a:noFill/>
            <a:ln w="0">
              <a:solidFill>
                <a:srgbClr val="006600"/>
              </a:solidFill>
              <a:round/>
              <a:headEnd/>
              <a:tailEnd/>
            </a:ln>
          </p:spPr>
          <p:txBody>
            <a:bodyPr/>
            <a:lstStyle/>
            <a:p>
              <a:endParaRPr lang="zh-CN" altLang="en-US"/>
            </a:p>
          </p:txBody>
        </p:sp>
        <p:sp>
          <p:nvSpPr>
            <p:cNvPr id="112651" name="Line 11"/>
            <p:cNvSpPr>
              <a:spLocks noChangeShapeType="1"/>
            </p:cNvSpPr>
            <p:nvPr/>
          </p:nvSpPr>
          <p:spPr bwMode="auto">
            <a:xfrm>
              <a:off x="1260" y="2537"/>
              <a:ext cx="1" cy="448"/>
            </a:xfrm>
            <a:prstGeom prst="line">
              <a:avLst/>
            </a:prstGeom>
            <a:noFill/>
            <a:ln w="0">
              <a:solidFill>
                <a:srgbClr val="006600"/>
              </a:solidFill>
              <a:round/>
              <a:headEnd/>
              <a:tailEnd/>
            </a:ln>
          </p:spPr>
          <p:txBody>
            <a:bodyPr/>
            <a:lstStyle/>
            <a:p>
              <a:endParaRPr lang="zh-CN" altLang="en-US"/>
            </a:p>
          </p:txBody>
        </p:sp>
        <p:sp>
          <p:nvSpPr>
            <p:cNvPr id="112652" name="Line 12"/>
            <p:cNvSpPr>
              <a:spLocks noChangeShapeType="1"/>
            </p:cNvSpPr>
            <p:nvPr/>
          </p:nvSpPr>
          <p:spPr bwMode="auto">
            <a:xfrm>
              <a:off x="1848" y="2537"/>
              <a:ext cx="1" cy="448"/>
            </a:xfrm>
            <a:prstGeom prst="line">
              <a:avLst/>
            </a:prstGeom>
            <a:noFill/>
            <a:ln w="0">
              <a:solidFill>
                <a:srgbClr val="006600"/>
              </a:solidFill>
              <a:round/>
              <a:headEnd/>
              <a:tailEnd/>
            </a:ln>
          </p:spPr>
          <p:txBody>
            <a:bodyPr/>
            <a:lstStyle/>
            <a:p>
              <a:endParaRPr lang="zh-CN" altLang="en-US"/>
            </a:p>
          </p:txBody>
        </p:sp>
        <p:sp>
          <p:nvSpPr>
            <p:cNvPr id="112653" name="Line 13"/>
            <p:cNvSpPr>
              <a:spLocks noChangeShapeType="1"/>
            </p:cNvSpPr>
            <p:nvPr/>
          </p:nvSpPr>
          <p:spPr bwMode="auto">
            <a:xfrm>
              <a:off x="2461" y="2537"/>
              <a:ext cx="1" cy="448"/>
            </a:xfrm>
            <a:prstGeom prst="line">
              <a:avLst/>
            </a:prstGeom>
            <a:noFill/>
            <a:ln w="0">
              <a:solidFill>
                <a:srgbClr val="006600"/>
              </a:solidFill>
              <a:round/>
              <a:headEnd/>
              <a:tailEnd/>
            </a:ln>
          </p:spPr>
          <p:txBody>
            <a:bodyPr/>
            <a:lstStyle/>
            <a:p>
              <a:endParaRPr lang="zh-CN" altLang="en-US"/>
            </a:p>
          </p:txBody>
        </p:sp>
        <p:sp>
          <p:nvSpPr>
            <p:cNvPr id="112654" name="Line 14"/>
            <p:cNvSpPr>
              <a:spLocks noChangeShapeType="1"/>
            </p:cNvSpPr>
            <p:nvPr/>
          </p:nvSpPr>
          <p:spPr bwMode="auto">
            <a:xfrm flipH="1">
              <a:off x="3072" y="2537"/>
              <a:ext cx="1" cy="439"/>
            </a:xfrm>
            <a:prstGeom prst="line">
              <a:avLst/>
            </a:prstGeom>
            <a:noFill/>
            <a:ln w="0">
              <a:solidFill>
                <a:srgbClr val="006600"/>
              </a:solidFill>
              <a:round/>
              <a:headEnd/>
              <a:tailEnd/>
            </a:ln>
          </p:spPr>
          <p:txBody>
            <a:bodyPr/>
            <a:lstStyle/>
            <a:p>
              <a:endParaRPr lang="zh-CN" altLang="en-US"/>
            </a:p>
          </p:txBody>
        </p:sp>
        <p:sp>
          <p:nvSpPr>
            <p:cNvPr id="112655" name="Line 15"/>
            <p:cNvSpPr>
              <a:spLocks noChangeShapeType="1"/>
            </p:cNvSpPr>
            <p:nvPr/>
          </p:nvSpPr>
          <p:spPr bwMode="auto">
            <a:xfrm>
              <a:off x="3661" y="2537"/>
              <a:ext cx="1" cy="448"/>
            </a:xfrm>
            <a:prstGeom prst="line">
              <a:avLst/>
            </a:prstGeom>
            <a:noFill/>
            <a:ln w="0">
              <a:solidFill>
                <a:srgbClr val="006600"/>
              </a:solidFill>
              <a:round/>
              <a:headEnd/>
              <a:tailEnd/>
            </a:ln>
          </p:spPr>
          <p:txBody>
            <a:bodyPr/>
            <a:lstStyle/>
            <a:p>
              <a:endParaRPr lang="zh-CN" altLang="en-US"/>
            </a:p>
          </p:txBody>
        </p:sp>
        <p:sp>
          <p:nvSpPr>
            <p:cNvPr id="112656" name="Line 16"/>
            <p:cNvSpPr>
              <a:spLocks noChangeShapeType="1"/>
            </p:cNvSpPr>
            <p:nvPr/>
          </p:nvSpPr>
          <p:spPr bwMode="auto">
            <a:xfrm>
              <a:off x="4237" y="2537"/>
              <a:ext cx="1" cy="448"/>
            </a:xfrm>
            <a:prstGeom prst="line">
              <a:avLst/>
            </a:prstGeom>
            <a:noFill/>
            <a:ln w="0">
              <a:solidFill>
                <a:srgbClr val="006600"/>
              </a:solidFill>
              <a:round/>
              <a:headEnd/>
              <a:tailEnd/>
            </a:ln>
          </p:spPr>
          <p:txBody>
            <a:bodyPr/>
            <a:lstStyle/>
            <a:p>
              <a:endParaRPr lang="zh-CN" altLang="en-US"/>
            </a:p>
          </p:txBody>
        </p:sp>
        <p:sp>
          <p:nvSpPr>
            <p:cNvPr id="112657" name="Line 17"/>
            <p:cNvSpPr>
              <a:spLocks noChangeShapeType="1"/>
            </p:cNvSpPr>
            <p:nvPr/>
          </p:nvSpPr>
          <p:spPr bwMode="auto">
            <a:xfrm>
              <a:off x="4812" y="2537"/>
              <a:ext cx="1" cy="448"/>
            </a:xfrm>
            <a:prstGeom prst="line">
              <a:avLst/>
            </a:prstGeom>
            <a:noFill/>
            <a:ln w="0">
              <a:solidFill>
                <a:srgbClr val="006600"/>
              </a:solidFill>
              <a:round/>
              <a:headEnd/>
              <a:tailEnd/>
            </a:ln>
          </p:spPr>
          <p:txBody>
            <a:bodyPr/>
            <a:lstStyle/>
            <a:p>
              <a:endParaRPr lang="zh-CN" altLang="en-US"/>
            </a:p>
          </p:txBody>
        </p:sp>
        <p:sp>
          <p:nvSpPr>
            <p:cNvPr id="112658" name="Line 18"/>
            <p:cNvSpPr>
              <a:spLocks noChangeShapeType="1"/>
            </p:cNvSpPr>
            <p:nvPr/>
          </p:nvSpPr>
          <p:spPr bwMode="auto">
            <a:xfrm>
              <a:off x="685" y="2978"/>
              <a:ext cx="4128" cy="0"/>
            </a:xfrm>
            <a:prstGeom prst="line">
              <a:avLst/>
            </a:prstGeom>
            <a:noFill/>
            <a:ln w="9525">
              <a:solidFill>
                <a:srgbClr val="006600"/>
              </a:solidFill>
              <a:miter lim="800000"/>
              <a:headEnd/>
              <a:tailEnd/>
            </a:ln>
            <a:effectLst/>
          </p:spPr>
          <p:txBody>
            <a:bodyPr wrap="none" anchor="ctr"/>
            <a:lstStyle/>
            <a:p>
              <a:endParaRPr lang="zh-CN" altLang="en-US"/>
            </a:p>
          </p:txBody>
        </p:sp>
        <p:sp>
          <p:nvSpPr>
            <p:cNvPr id="112659" name="Line 19"/>
            <p:cNvSpPr>
              <a:spLocks noChangeShapeType="1"/>
            </p:cNvSpPr>
            <p:nvPr/>
          </p:nvSpPr>
          <p:spPr bwMode="auto">
            <a:xfrm>
              <a:off x="685" y="2531"/>
              <a:ext cx="4128" cy="0"/>
            </a:xfrm>
            <a:prstGeom prst="line">
              <a:avLst/>
            </a:prstGeom>
            <a:noFill/>
            <a:ln w="9525">
              <a:solidFill>
                <a:srgbClr val="006600"/>
              </a:solidFill>
              <a:miter lim="800000"/>
              <a:headEnd/>
              <a:tailEnd/>
            </a:ln>
            <a:effectLst/>
          </p:spPr>
          <p:txBody>
            <a:bodyPr wrap="none" anchor="ctr"/>
            <a:lstStyle/>
            <a:p>
              <a:endParaRPr lang="zh-CN" altLang="en-US"/>
            </a:p>
          </p:txBody>
        </p:sp>
      </p:grpSp>
      <p:sp>
        <p:nvSpPr>
          <p:cNvPr id="112660" name="Text Box 20"/>
          <p:cNvSpPr txBox="1">
            <a:spLocks noChangeArrowheads="1"/>
          </p:cNvSpPr>
          <p:nvPr/>
        </p:nvSpPr>
        <p:spPr bwMode="auto">
          <a:xfrm>
            <a:off x="517525" y="577850"/>
            <a:ext cx="1447800" cy="641350"/>
          </a:xfrm>
          <a:prstGeom prst="rect">
            <a:avLst/>
          </a:prstGeom>
          <a:noFill/>
          <a:ln w="9525">
            <a:noFill/>
            <a:miter lim="800000"/>
            <a:headEnd/>
            <a:tailEnd/>
          </a:ln>
          <a:effectLst/>
        </p:spPr>
        <p:txBody>
          <a:bodyPr>
            <a:spAutoFit/>
          </a:bodyPr>
          <a:lstStyle/>
          <a:p>
            <a:r>
              <a:rPr lang="zh-CN" altLang="en-US" sz="3600" b="1">
                <a:solidFill>
                  <a:srgbClr val="800000"/>
                </a:solidFill>
                <a:latin typeface="楷体_GB2312" pitchFamily="49" charset="-122"/>
                <a:ea typeface="楷体_GB2312" pitchFamily="49" charset="-122"/>
              </a:rPr>
              <a:t>注意</a:t>
            </a:r>
            <a:r>
              <a:rPr lang="en-US" altLang="zh-CN" sz="3600" b="1">
                <a:solidFill>
                  <a:srgbClr val="800000"/>
                </a:solidFill>
                <a:latin typeface="楷体_GB2312" pitchFamily="49" charset="-122"/>
                <a:ea typeface="楷体_GB2312" pitchFamily="49" charset="-122"/>
              </a:rPr>
              <a:t>:</a:t>
            </a:r>
            <a:endParaRPr lang="en-US" altLang="zh-CN" sz="3600" b="1">
              <a:solidFill>
                <a:srgbClr val="000080"/>
              </a:solidFill>
              <a:ea typeface="楷体_GB2312" pitchFamily="49" charset="-122"/>
            </a:endParaRPr>
          </a:p>
        </p:txBody>
      </p:sp>
      <p:sp>
        <p:nvSpPr>
          <p:cNvPr id="112661" name="Text Box 21"/>
          <p:cNvSpPr txBox="1">
            <a:spLocks noChangeArrowheads="1"/>
          </p:cNvSpPr>
          <p:nvPr/>
        </p:nvSpPr>
        <p:spPr bwMode="auto">
          <a:xfrm>
            <a:off x="357158" y="2619375"/>
            <a:ext cx="8455059" cy="1190625"/>
          </a:xfrm>
          <a:prstGeom prst="rect">
            <a:avLst/>
          </a:prstGeom>
          <a:noFill/>
          <a:ln w="9525">
            <a:noFill/>
            <a:miter lim="800000"/>
            <a:headEnd/>
            <a:tailEnd/>
          </a:ln>
          <a:effectLst/>
        </p:spPr>
        <p:txBody>
          <a:bodyPr wrap="square">
            <a:spAutoFit/>
          </a:bodyPr>
          <a:lstStyle/>
          <a:p>
            <a:r>
              <a:rPr lang="en-US" altLang="zh-CN" sz="3600" dirty="0">
                <a:solidFill>
                  <a:srgbClr val="0000FF"/>
                </a:solidFill>
                <a:latin typeface="隶书" pitchFamily="49" charset="-122"/>
                <a:ea typeface="隶书" pitchFamily="49" charset="-122"/>
              </a:rPr>
              <a:t>2. </a:t>
            </a:r>
            <a:r>
              <a:rPr lang="zh-CN" altLang="en-US" sz="3600" dirty="0">
                <a:solidFill>
                  <a:srgbClr val="0000FF"/>
                </a:solidFill>
                <a:latin typeface="隶书" pitchFamily="49" charset="-122"/>
                <a:ea typeface="隶书" pitchFamily="49" charset="-122"/>
              </a:rPr>
              <a:t>算法一每经过一趟</a:t>
            </a:r>
            <a:r>
              <a:rPr lang="zh-CN" altLang="en-US" sz="3600" dirty="0">
                <a:solidFill>
                  <a:srgbClr val="0000FF"/>
                </a:solidFill>
                <a:latin typeface="Times New Roman"/>
                <a:ea typeface="隶书" pitchFamily="49" charset="-122"/>
              </a:rPr>
              <a:t>“</a:t>
            </a:r>
            <a:r>
              <a:rPr lang="zh-CN" altLang="en-US" sz="3600" dirty="0">
                <a:solidFill>
                  <a:srgbClr val="0000FF"/>
                </a:solidFill>
                <a:latin typeface="隶书" pitchFamily="49" charset="-122"/>
                <a:ea typeface="隶书" pitchFamily="49" charset="-122"/>
              </a:rPr>
              <a:t>起泡</a:t>
            </a:r>
            <a:r>
              <a:rPr lang="zh-CN" altLang="en-US" sz="3600" dirty="0">
                <a:solidFill>
                  <a:srgbClr val="0000FF"/>
                </a:solidFill>
                <a:latin typeface="Times New Roman"/>
                <a:ea typeface="隶书" pitchFamily="49" charset="-122"/>
              </a:rPr>
              <a:t>”</a:t>
            </a:r>
            <a:r>
              <a:rPr lang="zh-CN" altLang="en-US" sz="3600" dirty="0">
                <a:solidFill>
                  <a:srgbClr val="0000FF"/>
                </a:solidFill>
                <a:latin typeface="隶书" pitchFamily="49" charset="-122"/>
                <a:ea typeface="隶书" pitchFamily="49" charset="-122"/>
              </a:rPr>
              <a:t>则</a:t>
            </a:r>
            <a:r>
              <a:rPr lang="zh-CN" altLang="en-US" sz="3600" dirty="0">
                <a:solidFill>
                  <a:srgbClr val="0000FF"/>
                </a:solidFill>
                <a:latin typeface="Times New Roman"/>
                <a:ea typeface="隶书" pitchFamily="49" charset="-122"/>
              </a:rPr>
              <a:t>“</a:t>
            </a:r>
            <a:r>
              <a:rPr lang="en-US" altLang="zh-CN" sz="3600" b="1" dirty="0" err="1">
                <a:solidFill>
                  <a:srgbClr val="0000FF"/>
                </a:solidFill>
                <a:latin typeface="隶书" pitchFamily="49" charset="-122"/>
                <a:ea typeface="隶书" pitchFamily="49" charset="-122"/>
              </a:rPr>
              <a:t>i</a:t>
            </a:r>
            <a:r>
              <a:rPr lang="zh-CN" altLang="en-US" sz="3600" dirty="0">
                <a:solidFill>
                  <a:srgbClr val="0000FF"/>
                </a:solidFill>
                <a:latin typeface="隶书" pitchFamily="49" charset="-122"/>
                <a:ea typeface="隶书" pitchFamily="49" charset="-122"/>
              </a:rPr>
              <a:t>减</a:t>
            </a:r>
            <a:r>
              <a:rPr lang="en-US" altLang="zh-CN" sz="3600" dirty="0">
                <a:solidFill>
                  <a:srgbClr val="0000FF"/>
                </a:solidFill>
                <a:latin typeface="隶书" pitchFamily="49" charset="-122"/>
                <a:ea typeface="隶书" pitchFamily="49" charset="-122"/>
              </a:rPr>
              <a:t>1</a:t>
            </a:r>
            <a:r>
              <a:rPr lang="en-US" altLang="zh-CN" sz="3600" dirty="0">
                <a:solidFill>
                  <a:srgbClr val="0000FF"/>
                </a:solidFill>
                <a:latin typeface="Times New Roman"/>
                <a:ea typeface="隶书" pitchFamily="49" charset="-122"/>
              </a:rPr>
              <a:t>”</a:t>
            </a:r>
            <a:r>
              <a:rPr lang="zh-CN" altLang="en-US" sz="3600" dirty="0">
                <a:solidFill>
                  <a:srgbClr val="0000FF"/>
                </a:solidFill>
                <a:latin typeface="隶书" pitchFamily="49" charset="-122"/>
                <a:ea typeface="隶书" pitchFamily="49" charset="-122"/>
              </a:rPr>
              <a:t>，</a:t>
            </a:r>
          </a:p>
          <a:p>
            <a:r>
              <a:rPr lang="zh-CN" altLang="en-US" sz="3600" dirty="0">
                <a:solidFill>
                  <a:srgbClr val="0000FF"/>
                </a:solidFill>
                <a:latin typeface="隶书" pitchFamily="49" charset="-122"/>
                <a:ea typeface="隶书" pitchFamily="49" charset="-122"/>
              </a:rPr>
              <a:t>   </a:t>
            </a:r>
            <a:r>
              <a:rPr lang="zh-CN" altLang="en-US" sz="3600" dirty="0">
                <a:solidFill>
                  <a:srgbClr val="000099"/>
                </a:solidFill>
                <a:latin typeface="隶书" pitchFamily="49" charset="-122"/>
                <a:ea typeface="隶书" pitchFamily="49" charset="-122"/>
              </a:rPr>
              <a:t>但算法二并不是每趟如此。</a:t>
            </a:r>
          </a:p>
        </p:txBody>
      </p:sp>
      <p:sp>
        <p:nvSpPr>
          <p:cNvPr id="112662" name="Rectangle 22"/>
          <p:cNvSpPr>
            <a:spLocks noChangeArrowheads="1"/>
          </p:cNvSpPr>
          <p:nvPr/>
        </p:nvSpPr>
        <p:spPr bwMode="auto">
          <a:xfrm>
            <a:off x="517525" y="3810000"/>
            <a:ext cx="1254125" cy="641350"/>
          </a:xfrm>
          <a:prstGeom prst="rect">
            <a:avLst/>
          </a:prstGeom>
          <a:noFill/>
          <a:ln w="9525">
            <a:noFill/>
            <a:miter lim="800000"/>
            <a:headEnd/>
            <a:tailEnd/>
          </a:ln>
          <a:effectLst/>
        </p:spPr>
        <p:txBody>
          <a:bodyPr wrap="none">
            <a:spAutoFit/>
          </a:bodyPr>
          <a:lstStyle/>
          <a:p>
            <a:r>
              <a:rPr lang="zh-CN" altLang="en-US" sz="3600" b="1">
                <a:solidFill>
                  <a:srgbClr val="800000"/>
                </a:solidFill>
                <a:ea typeface="楷体_GB2312" pitchFamily="49" charset="-122"/>
              </a:rPr>
              <a:t>例如</a:t>
            </a:r>
            <a:r>
              <a:rPr lang="en-US" altLang="zh-CN" sz="3600" b="1">
                <a:solidFill>
                  <a:srgbClr val="800000"/>
                </a:solidFill>
                <a:ea typeface="楷体_GB2312" pitchFamily="49" charset="-122"/>
              </a:rPr>
              <a:t>:</a:t>
            </a:r>
            <a:endParaRPr lang="en-US" altLang="zh-CN" sz="3600">
              <a:ea typeface="楷体_GB2312" pitchFamily="49" charset="-122"/>
            </a:endParaRPr>
          </a:p>
        </p:txBody>
      </p:sp>
      <p:sp>
        <p:nvSpPr>
          <p:cNvPr id="112663" name="Text Box 23"/>
          <p:cNvSpPr txBox="1">
            <a:spLocks noChangeArrowheads="1"/>
          </p:cNvSpPr>
          <p:nvPr/>
        </p:nvSpPr>
        <p:spPr bwMode="auto">
          <a:xfrm>
            <a:off x="1279525" y="45847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2</a:t>
            </a:r>
            <a:endParaRPr lang="en-US" altLang="zh-CN" sz="3600"/>
          </a:p>
        </p:txBody>
      </p:sp>
      <p:sp>
        <p:nvSpPr>
          <p:cNvPr id="112664" name="Text Box 24"/>
          <p:cNvSpPr txBox="1">
            <a:spLocks noChangeArrowheads="1"/>
          </p:cNvSpPr>
          <p:nvPr/>
        </p:nvSpPr>
        <p:spPr bwMode="auto">
          <a:xfrm>
            <a:off x="21939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5</a:t>
            </a:r>
            <a:endParaRPr lang="en-US" altLang="zh-CN" sz="3600"/>
          </a:p>
        </p:txBody>
      </p:sp>
      <p:sp>
        <p:nvSpPr>
          <p:cNvPr id="112665" name="Text Box 25"/>
          <p:cNvSpPr txBox="1">
            <a:spLocks noChangeArrowheads="1"/>
          </p:cNvSpPr>
          <p:nvPr/>
        </p:nvSpPr>
        <p:spPr bwMode="auto">
          <a:xfrm>
            <a:off x="3128963"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5</a:t>
            </a:r>
            <a:endParaRPr lang="en-US" altLang="zh-CN" sz="3600"/>
          </a:p>
        </p:txBody>
      </p:sp>
      <p:sp>
        <p:nvSpPr>
          <p:cNvPr id="112666" name="Text Box 26"/>
          <p:cNvSpPr txBox="1">
            <a:spLocks noChangeArrowheads="1"/>
          </p:cNvSpPr>
          <p:nvPr/>
        </p:nvSpPr>
        <p:spPr bwMode="auto">
          <a:xfrm>
            <a:off x="21939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3</a:t>
            </a:r>
            <a:endParaRPr lang="en-US" altLang="zh-CN" sz="3600"/>
          </a:p>
        </p:txBody>
      </p:sp>
      <p:sp>
        <p:nvSpPr>
          <p:cNvPr id="112667" name="Text Box 27"/>
          <p:cNvSpPr txBox="1">
            <a:spLocks noChangeArrowheads="1"/>
          </p:cNvSpPr>
          <p:nvPr/>
        </p:nvSpPr>
        <p:spPr bwMode="auto">
          <a:xfrm>
            <a:off x="3149600" y="4594225"/>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1</a:t>
            </a:r>
            <a:endParaRPr lang="en-US" altLang="zh-CN" sz="3600"/>
          </a:p>
        </p:txBody>
      </p:sp>
      <p:sp>
        <p:nvSpPr>
          <p:cNvPr id="112668" name="Text Box 28"/>
          <p:cNvSpPr txBox="1">
            <a:spLocks noChangeArrowheads="1"/>
          </p:cNvSpPr>
          <p:nvPr/>
        </p:nvSpPr>
        <p:spPr bwMode="auto">
          <a:xfrm>
            <a:off x="4116388" y="45847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5</a:t>
            </a:r>
            <a:endParaRPr lang="en-US" altLang="zh-CN" sz="3600"/>
          </a:p>
        </p:txBody>
      </p:sp>
      <p:sp>
        <p:nvSpPr>
          <p:cNvPr id="112669" name="Text Box 29"/>
          <p:cNvSpPr txBox="1">
            <a:spLocks noChangeArrowheads="1"/>
          </p:cNvSpPr>
          <p:nvPr/>
        </p:nvSpPr>
        <p:spPr bwMode="auto">
          <a:xfrm>
            <a:off x="5072063" y="45847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7</a:t>
            </a:r>
            <a:endParaRPr lang="en-US" altLang="zh-CN" sz="3600"/>
          </a:p>
        </p:txBody>
      </p:sp>
      <p:sp>
        <p:nvSpPr>
          <p:cNvPr id="112670" name="Text Box 30"/>
          <p:cNvSpPr txBox="1">
            <a:spLocks noChangeArrowheads="1"/>
          </p:cNvSpPr>
          <p:nvPr/>
        </p:nvSpPr>
        <p:spPr bwMode="auto">
          <a:xfrm>
            <a:off x="60039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9</a:t>
            </a:r>
            <a:endParaRPr lang="en-US" altLang="zh-CN" sz="3600"/>
          </a:p>
        </p:txBody>
      </p:sp>
      <p:sp>
        <p:nvSpPr>
          <p:cNvPr id="112671" name="Text Box 31"/>
          <p:cNvSpPr txBox="1">
            <a:spLocks noChangeArrowheads="1"/>
          </p:cNvSpPr>
          <p:nvPr/>
        </p:nvSpPr>
        <p:spPr bwMode="auto">
          <a:xfrm>
            <a:off x="5986463" y="45847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8</a:t>
            </a:r>
            <a:endParaRPr lang="en-US" altLang="zh-CN" sz="3600"/>
          </a:p>
        </p:txBody>
      </p:sp>
      <p:sp>
        <p:nvSpPr>
          <p:cNvPr id="112672" name="Text Box 32"/>
          <p:cNvSpPr txBox="1">
            <a:spLocks noChangeArrowheads="1"/>
          </p:cNvSpPr>
          <p:nvPr/>
        </p:nvSpPr>
        <p:spPr bwMode="auto">
          <a:xfrm>
            <a:off x="6918325" y="45847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9</a:t>
            </a:r>
            <a:endParaRPr lang="en-US" altLang="zh-CN" sz="3600"/>
          </a:p>
        </p:txBody>
      </p:sp>
      <p:sp>
        <p:nvSpPr>
          <p:cNvPr id="112673" name="Line 33"/>
          <p:cNvSpPr>
            <a:spLocks noChangeShapeType="1"/>
          </p:cNvSpPr>
          <p:nvPr/>
        </p:nvSpPr>
        <p:spPr bwMode="auto">
          <a:xfrm flipV="1">
            <a:off x="7375525" y="5334000"/>
            <a:ext cx="0" cy="762000"/>
          </a:xfrm>
          <a:prstGeom prst="line">
            <a:avLst/>
          </a:prstGeom>
          <a:noFill/>
          <a:ln w="19050">
            <a:solidFill>
              <a:srgbClr val="0000FF"/>
            </a:solidFill>
            <a:round/>
            <a:headEnd/>
            <a:tailEnd type="triangle" w="med" len="med"/>
          </a:ln>
          <a:effectLst/>
        </p:spPr>
        <p:txBody>
          <a:bodyPr wrap="none" anchor="ctr"/>
          <a:lstStyle/>
          <a:p>
            <a:endParaRPr lang="zh-CN" altLang="en-US"/>
          </a:p>
        </p:txBody>
      </p:sp>
      <p:sp>
        <p:nvSpPr>
          <p:cNvPr id="112674" name="Text Box 34"/>
          <p:cNvSpPr txBox="1">
            <a:spLocks noChangeArrowheads="1"/>
          </p:cNvSpPr>
          <p:nvPr/>
        </p:nvSpPr>
        <p:spPr bwMode="auto">
          <a:xfrm>
            <a:off x="7397750" y="5668963"/>
            <a:ext cx="815975" cy="579437"/>
          </a:xfrm>
          <a:prstGeom prst="rect">
            <a:avLst/>
          </a:prstGeom>
          <a:noFill/>
          <a:ln w="9525">
            <a:noFill/>
            <a:miter lim="800000"/>
            <a:headEnd/>
            <a:tailEnd/>
          </a:ln>
          <a:effectLst/>
        </p:spPr>
        <p:txBody>
          <a:bodyPr>
            <a:spAutoFit/>
          </a:bodyPr>
          <a:lstStyle/>
          <a:p>
            <a:pPr>
              <a:spcBef>
                <a:spcPct val="50000"/>
              </a:spcBef>
            </a:pPr>
            <a:r>
              <a:rPr lang="en-US" altLang="zh-CN" sz="3200">
                <a:solidFill>
                  <a:schemeClr val="accent2"/>
                </a:solidFill>
              </a:rPr>
              <a:t>i=7</a:t>
            </a:r>
            <a:endParaRPr lang="en-US" altLang="zh-CN" sz="2800"/>
          </a:p>
        </p:txBody>
      </p:sp>
      <p:sp>
        <p:nvSpPr>
          <p:cNvPr id="112675" name="Line 35"/>
          <p:cNvSpPr>
            <a:spLocks noChangeShapeType="1"/>
          </p:cNvSpPr>
          <p:nvPr/>
        </p:nvSpPr>
        <p:spPr bwMode="auto">
          <a:xfrm flipV="1">
            <a:off x="6537325" y="5257800"/>
            <a:ext cx="0" cy="762000"/>
          </a:xfrm>
          <a:prstGeom prst="line">
            <a:avLst/>
          </a:prstGeom>
          <a:noFill/>
          <a:ln w="19050">
            <a:solidFill>
              <a:srgbClr val="0000FF"/>
            </a:solidFill>
            <a:round/>
            <a:headEnd/>
            <a:tailEnd type="triangle" w="med" len="med"/>
          </a:ln>
          <a:effectLst/>
        </p:spPr>
        <p:txBody>
          <a:bodyPr wrap="none" anchor="ctr"/>
          <a:lstStyle/>
          <a:p>
            <a:endParaRPr lang="zh-CN" altLang="en-US"/>
          </a:p>
        </p:txBody>
      </p:sp>
      <p:sp>
        <p:nvSpPr>
          <p:cNvPr id="112676" name="Text Box 36"/>
          <p:cNvSpPr txBox="1">
            <a:spLocks noChangeArrowheads="1"/>
          </p:cNvSpPr>
          <p:nvPr/>
        </p:nvSpPr>
        <p:spPr bwMode="auto">
          <a:xfrm>
            <a:off x="6559550" y="5638800"/>
            <a:ext cx="815975" cy="579438"/>
          </a:xfrm>
          <a:prstGeom prst="rect">
            <a:avLst/>
          </a:prstGeom>
          <a:noFill/>
          <a:ln w="9525">
            <a:noFill/>
            <a:miter lim="800000"/>
            <a:headEnd/>
            <a:tailEnd/>
          </a:ln>
          <a:effectLst/>
        </p:spPr>
        <p:txBody>
          <a:bodyPr>
            <a:spAutoFit/>
          </a:bodyPr>
          <a:lstStyle/>
          <a:p>
            <a:pPr>
              <a:spcBef>
                <a:spcPct val="50000"/>
              </a:spcBef>
            </a:pPr>
            <a:r>
              <a:rPr lang="en-US" altLang="zh-CN" sz="3200">
                <a:solidFill>
                  <a:schemeClr val="accent2"/>
                </a:solidFill>
              </a:rPr>
              <a:t>i=6</a:t>
            </a:r>
            <a:endParaRPr lang="en-US" altLang="zh-CN" sz="2800"/>
          </a:p>
        </p:txBody>
      </p:sp>
      <p:sp useBgFill="1">
        <p:nvSpPr>
          <p:cNvPr id="112678" name="Rectangle 38"/>
          <p:cNvSpPr>
            <a:spLocks noChangeArrowheads="1"/>
          </p:cNvSpPr>
          <p:nvPr/>
        </p:nvSpPr>
        <p:spPr bwMode="auto">
          <a:xfrm>
            <a:off x="7223125" y="5334000"/>
            <a:ext cx="1066800" cy="1066800"/>
          </a:xfrm>
          <a:prstGeom prst="rect">
            <a:avLst/>
          </a:prstGeom>
          <a:ln w="9525">
            <a:noFill/>
            <a:miter lim="800000"/>
            <a:headEnd/>
            <a:tailEnd/>
          </a:ln>
          <a:effectLst/>
        </p:spPr>
        <p:txBody>
          <a:bodyPr wrap="none" anchor="ctr"/>
          <a:lstStyle/>
          <a:p>
            <a:endParaRPr lang="zh-CN" altLang="en-US"/>
          </a:p>
        </p:txBody>
      </p:sp>
      <p:sp>
        <p:nvSpPr>
          <p:cNvPr id="112679" name="Text Box 39"/>
          <p:cNvSpPr txBox="1">
            <a:spLocks noChangeArrowheads="1"/>
          </p:cNvSpPr>
          <p:nvPr/>
        </p:nvSpPr>
        <p:spPr bwMode="auto">
          <a:xfrm>
            <a:off x="21939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rgbClr val="800000"/>
                </a:solidFill>
              </a:rPr>
              <a:t>1</a:t>
            </a:r>
            <a:endParaRPr lang="en-US" altLang="zh-CN" sz="3600"/>
          </a:p>
        </p:txBody>
      </p:sp>
      <p:sp>
        <p:nvSpPr>
          <p:cNvPr id="112680" name="Text Box 40"/>
          <p:cNvSpPr txBox="1">
            <a:spLocks noChangeArrowheads="1"/>
          </p:cNvSpPr>
          <p:nvPr/>
        </p:nvSpPr>
        <p:spPr bwMode="auto">
          <a:xfrm>
            <a:off x="3128963"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rgbClr val="800000"/>
                </a:solidFill>
              </a:rPr>
              <a:t>3</a:t>
            </a:r>
            <a:endParaRPr lang="en-US" altLang="zh-CN" sz="3600"/>
          </a:p>
        </p:txBody>
      </p:sp>
      <p:sp>
        <p:nvSpPr>
          <p:cNvPr id="112681" name="Line 41"/>
          <p:cNvSpPr>
            <a:spLocks noChangeShapeType="1"/>
          </p:cNvSpPr>
          <p:nvPr/>
        </p:nvSpPr>
        <p:spPr bwMode="auto">
          <a:xfrm flipV="1">
            <a:off x="2727325" y="5257800"/>
            <a:ext cx="0" cy="762000"/>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12682" name="Text Box 42"/>
          <p:cNvSpPr txBox="1">
            <a:spLocks noChangeArrowheads="1"/>
          </p:cNvSpPr>
          <p:nvPr/>
        </p:nvSpPr>
        <p:spPr bwMode="auto">
          <a:xfrm>
            <a:off x="2749550" y="5707063"/>
            <a:ext cx="815975" cy="579437"/>
          </a:xfrm>
          <a:prstGeom prst="rect">
            <a:avLst/>
          </a:prstGeom>
          <a:noFill/>
          <a:ln w="9525">
            <a:noFill/>
            <a:miter lim="800000"/>
            <a:headEnd/>
            <a:tailEnd/>
          </a:ln>
          <a:effectLst/>
        </p:spPr>
        <p:txBody>
          <a:bodyPr>
            <a:spAutoFit/>
          </a:bodyPr>
          <a:lstStyle/>
          <a:p>
            <a:pPr>
              <a:spcBef>
                <a:spcPct val="50000"/>
              </a:spcBef>
            </a:pPr>
            <a:r>
              <a:rPr lang="en-US" altLang="zh-CN" sz="3200">
                <a:solidFill>
                  <a:schemeClr val="accent2"/>
                </a:solidFill>
              </a:rPr>
              <a:t>i=2</a:t>
            </a:r>
            <a:endParaRPr lang="en-US" altLang="zh-CN" sz="2800"/>
          </a:p>
        </p:txBody>
      </p:sp>
      <p:sp useBgFill="1">
        <p:nvSpPr>
          <p:cNvPr id="112683" name="Rectangle 43"/>
          <p:cNvSpPr>
            <a:spLocks noChangeArrowheads="1"/>
          </p:cNvSpPr>
          <p:nvPr/>
        </p:nvSpPr>
        <p:spPr bwMode="auto">
          <a:xfrm>
            <a:off x="6384925" y="5257800"/>
            <a:ext cx="838200" cy="914400"/>
          </a:xfrm>
          <a:prstGeom prst="rect">
            <a:avLst/>
          </a:prstGeom>
          <a:ln w="9525">
            <a:noFill/>
            <a:miter lim="800000"/>
            <a:headEnd/>
            <a:tailEnd/>
          </a:ln>
          <a:effectLst/>
        </p:spPr>
        <p:txBody>
          <a:bodyPr wrap="none" anchor="ctr"/>
          <a:lstStyle/>
          <a:p>
            <a:endParaRPr lang="zh-CN" altLang="en-US"/>
          </a:p>
        </p:txBody>
      </p:sp>
      <p:sp>
        <p:nvSpPr>
          <p:cNvPr id="112684" name="Rectangle 44"/>
          <p:cNvSpPr>
            <a:spLocks noChangeArrowheads="1"/>
          </p:cNvSpPr>
          <p:nvPr/>
        </p:nvSpPr>
        <p:spPr bwMode="auto">
          <a:xfrm>
            <a:off x="357158" y="1323975"/>
            <a:ext cx="7634288" cy="1190625"/>
          </a:xfrm>
          <a:prstGeom prst="rect">
            <a:avLst/>
          </a:prstGeom>
          <a:noFill/>
          <a:ln w="9525">
            <a:noFill/>
            <a:miter lim="800000"/>
            <a:headEnd/>
            <a:tailEnd/>
          </a:ln>
          <a:effectLst/>
        </p:spPr>
        <p:txBody>
          <a:bodyPr wrap="none">
            <a:spAutoFit/>
          </a:bodyPr>
          <a:lstStyle/>
          <a:p>
            <a:r>
              <a:rPr lang="en-US" altLang="zh-CN" sz="3600">
                <a:solidFill>
                  <a:srgbClr val="0000FF"/>
                </a:solidFill>
                <a:ea typeface="隶书" pitchFamily="49" charset="-122"/>
              </a:rPr>
              <a:t>1. </a:t>
            </a:r>
            <a:r>
              <a:rPr lang="zh-CN" altLang="en-US" sz="3600">
                <a:solidFill>
                  <a:srgbClr val="0000FF"/>
                </a:solidFill>
                <a:ea typeface="隶书" pitchFamily="49" charset="-122"/>
              </a:rPr>
              <a:t>起泡排序的结束条件为，</a:t>
            </a:r>
          </a:p>
          <a:p>
            <a:r>
              <a:rPr lang="zh-CN" altLang="en-US" sz="3600">
                <a:solidFill>
                  <a:srgbClr val="0000FF"/>
                </a:solidFill>
                <a:ea typeface="隶书" pitchFamily="49" charset="-122"/>
              </a:rPr>
              <a:t>         </a:t>
            </a:r>
            <a:r>
              <a:rPr lang="zh-CN" altLang="en-US" sz="3600" b="1">
                <a:solidFill>
                  <a:srgbClr val="000080"/>
                </a:solidFill>
                <a:ea typeface="隶书" pitchFamily="49" charset="-122"/>
              </a:rPr>
              <a:t>最后一趟没有进行“交换记录”。</a:t>
            </a:r>
          </a:p>
        </p:txBody>
      </p:sp>
      <p:sp>
        <p:nvSpPr>
          <p:cNvPr id="112685" name="Line 45"/>
          <p:cNvSpPr>
            <a:spLocks noChangeShapeType="1"/>
          </p:cNvSpPr>
          <p:nvPr/>
        </p:nvSpPr>
        <p:spPr bwMode="auto">
          <a:xfrm flipV="1">
            <a:off x="6232525" y="5257800"/>
            <a:ext cx="0" cy="457200"/>
          </a:xfrm>
          <a:prstGeom prst="line">
            <a:avLst/>
          </a:prstGeom>
          <a:noFill/>
          <a:ln w="19050">
            <a:solidFill>
              <a:srgbClr val="990000"/>
            </a:solidFill>
            <a:round/>
            <a:headEnd/>
            <a:tailEnd type="triangle" w="med" len="med"/>
          </a:ln>
          <a:effectLst/>
        </p:spPr>
        <p:txBody>
          <a:bodyPr wrap="none" anchor="ctr"/>
          <a:lstStyle/>
          <a:p>
            <a:endParaRPr lang="zh-CN" altLang="en-US"/>
          </a:p>
        </p:txBody>
      </p:sp>
      <p:sp>
        <p:nvSpPr>
          <p:cNvPr id="112686" name="Text Box 46"/>
          <p:cNvSpPr txBox="1">
            <a:spLocks noChangeArrowheads="1"/>
          </p:cNvSpPr>
          <p:nvPr/>
        </p:nvSpPr>
        <p:spPr bwMode="auto">
          <a:xfrm>
            <a:off x="5546725" y="5562600"/>
            <a:ext cx="9906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990000"/>
                </a:solidFill>
              </a:rPr>
              <a:t>laste</a:t>
            </a:r>
            <a:endParaRPr lang="en-US" altLang="zh-CN" sz="2800">
              <a:solidFill>
                <a:srgbClr val="990000"/>
              </a:solidFill>
            </a:endParaRPr>
          </a:p>
        </p:txBody>
      </p:sp>
      <p:sp>
        <p:nvSpPr>
          <p:cNvPr id="112687" name="Line 47"/>
          <p:cNvSpPr>
            <a:spLocks noChangeShapeType="1"/>
          </p:cNvSpPr>
          <p:nvPr/>
        </p:nvSpPr>
        <p:spPr bwMode="auto">
          <a:xfrm flipV="1">
            <a:off x="2498725" y="5257800"/>
            <a:ext cx="0" cy="457200"/>
          </a:xfrm>
          <a:prstGeom prst="line">
            <a:avLst/>
          </a:prstGeom>
          <a:noFill/>
          <a:ln w="19050">
            <a:solidFill>
              <a:srgbClr val="990000"/>
            </a:solidFill>
            <a:round/>
            <a:headEnd/>
            <a:tailEnd type="triangle" w="med" len="med"/>
          </a:ln>
          <a:effectLst/>
        </p:spPr>
        <p:txBody>
          <a:bodyPr wrap="none" anchor="ctr"/>
          <a:lstStyle/>
          <a:p>
            <a:endParaRPr lang="zh-CN" altLang="en-US"/>
          </a:p>
        </p:txBody>
      </p:sp>
      <p:sp>
        <p:nvSpPr>
          <p:cNvPr id="112688" name="Text Box 48"/>
          <p:cNvSpPr txBox="1">
            <a:spLocks noChangeArrowheads="1"/>
          </p:cNvSpPr>
          <p:nvPr/>
        </p:nvSpPr>
        <p:spPr bwMode="auto">
          <a:xfrm>
            <a:off x="1812925" y="5562600"/>
            <a:ext cx="990600"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990000"/>
                </a:solidFill>
              </a:rPr>
              <a:t>laste</a:t>
            </a:r>
            <a:endParaRPr lang="en-US" altLang="zh-CN" sz="2800">
              <a:solidFill>
                <a:srgbClr val="990000"/>
              </a:solidFill>
            </a:endParaRPr>
          </a:p>
        </p:txBody>
      </p:sp>
      <p:sp useBgFill="1">
        <p:nvSpPr>
          <p:cNvPr id="112689" name="Rectangle 49"/>
          <p:cNvSpPr>
            <a:spLocks noChangeArrowheads="1"/>
          </p:cNvSpPr>
          <p:nvPr/>
        </p:nvSpPr>
        <p:spPr bwMode="auto">
          <a:xfrm>
            <a:off x="5622925" y="5257800"/>
            <a:ext cx="838200" cy="914400"/>
          </a:xfrm>
          <a:prstGeom prst="rect">
            <a:avLst/>
          </a:prstGeom>
          <a:ln w="9525">
            <a:noFill/>
            <a:miter lim="800000"/>
            <a:headEnd/>
            <a:tailEnd/>
          </a:ln>
          <a:effectLst/>
        </p:spPr>
        <p:txBody>
          <a:bodyPr wrap="none" anchor="ctr"/>
          <a:lstStyle/>
          <a:p>
            <a:endParaRPr lang="zh-CN" altLang="en-US"/>
          </a:p>
        </p:txBody>
      </p:sp>
      <p:sp>
        <p:nvSpPr>
          <p:cNvPr id="112690" name="Text Box 50"/>
          <p:cNvSpPr txBox="1">
            <a:spLocks noChangeArrowheads="1"/>
          </p:cNvSpPr>
          <p:nvPr/>
        </p:nvSpPr>
        <p:spPr bwMode="auto">
          <a:xfrm>
            <a:off x="12795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rgbClr val="990000"/>
                </a:solidFill>
              </a:rPr>
              <a:t>1</a:t>
            </a:r>
            <a:endParaRPr lang="en-US" altLang="zh-CN" sz="3600"/>
          </a:p>
        </p:txBody>
      </p:sp>
      <p:sp>
        <p:nvSpPr>
          <p:cNvPr id="112691" name="Text Box 51"/>
          <p:cNvSpPr txBox="1">
            <a:spLocks noChangeArrowheads="1"/>
          </p:cNvSpPr>
          <p:nvPr/>
        </p:nvSpPr>
        <p:spPr bwMode="auto">
          <a:xfrm>
            <a:off x="2197100"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1</a:t>
            </a:r>
            <a:endParaRPr lang="en-US" altLang="zh-CN" sz="3600"/>
          </a:p>
        </p:txBody>
      </p:sp>
      <p:sp>
        <p:nvSpPr>
          <p:cNvPr id="112692" name="Text Box 52"/>
          <p:cNvSpPr txBox="1">
            <a:spLocks noChangeArrowheads="1"/>
          </p:cNvSpPr>
          <p:nvPr/>
        </p:nvSpPr>
        <p:spPr bwMode="auto">
          <a:xfrm>
            <a:off x="3184525" y="4572000"/>
            <a:ext cx="838200" cy="531813"/>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chemeClr val="accent2"/>
                </a:solidFill>
              </a:rPr>
              <a:t>3</a:t>
            </a:r>
            <a:endParaRPr lang="en-US" altLang="zh-CN" sz="3600">
              <a:solidFill>
                <a:schemeClr val="accent2"/>
              </a:solidFill>
            </a:endParaRPr>
          </a:p>
        </p:txBody>
      </p:sp>
      <p:sp>
        <p:nvSpPr>
          <p:cNvPr id="112693" name="Text Box 53"/>
          <p:cNvSpPr txBox="1">
            <a:spLocks noChangeArrowheads="1"/>
          </p:cNvSpPr>
          <p:nvPr/>
        </p:nvSpPr>
        <p:spPr bwMode="auto">
          <a:xfrm>
            <a:off x="2200275" y="4573588"/>
            <a:ext cx="838200" cy="531812"/>
          </a:xfrm>
          <a:prstGeom prst="rect">
            <a:avLst/>
          </a:prstGeom>
          <a:solidFill>
            <a:srgbClr val="CCFFCC"/>
          </a:solidFill>
          <a:ln w="9525">
            <a:noFill/>
            <a:miter lim="800000"/>
            <a:headEnd/>
            <a:tailEnd/>
          </a:ln>
          <a:effectLst/>
        </p:spPr>
        <p:txBody>
          <a:bodyPr>
            <a:spAutoFit/>
          </a:bodyPr>
          <a:lstStyle/>
          <a:p>
            <a:pPr algn="ctr">
              <a:lnSpc>
                <a:spcPct val="80000"/>
              </a:lnSpc>
            </a:pPr>
            <a:r>
              <a:rPr lang="en-US" altLang="zh-CN" sz="3600" b="1">
                <a:solidFill>
                  <a:srgbClr val="990000"/>
                </a:solidFill>
              </a:rPr>
              <a:t>2</a:t>
            </a:r>
            <a:endParaRPr lang="en-US" altLang="zh-CN" sz="360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60"/>
                                        </p:tgtEl>
                                        <p:attrNameLst>
                                          <p:attrName>style.visibility</p:attrName>
                                        </p:attrNameLst>
                                      </p:cBhvr>
                                      <p:to>
                                        <p:strVal val="visible"/>
                                      </p:to>
                                    </p:set>
                                    <p:animEffect transition="in" filter="wipe(left)">
                                      <p:cBhvr>
                                        <p:cTn id="7" dur="500"/>
                                        <p:tgtEl>
                                          <p:spTgt spid="1126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4"/>
                                        </p:tgtEl>
                                        <p:attrNameLst>
                                          <p:attrName>style.visibility</p:attrName>
                                        </p:attrNameLst>
                                      </p:cBhvr>
                                      <p:to>
                                        <p:strVal val="visible"/>
                                      </p:to>
                                    </p:set>
                                    <p:animEffect transition="in" filter="wipe(left)">
                                      <p:cBhvr>
                                        <p:cTn id="12" dur="500"/>
                                        <p:tgtEl>
                                          <p:spTgt spid="1126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61"/>
                                        </p:tgtEl>
                                        <p:attrNameLst>
                                          <p:attrName>style.visibility</p:attrName>
                                        </p:attrNameLst>
                                      </p:cBhvr>
                                      <p:to>
                                        <p:strVal val="visible"/>
                                      </p:to>
                                    </p:set>
                                    <p:animEffect transition="in" filter="wipe(left)">
                                      <p:cBhvr>
                                        <p:cTn id="17" dur="500"/>
                                        <p:tgtEl>
                                          <p:spTgt spid="1126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62"/>
                                        </p:tgtEl>
                                        <p:attrNameLst>
                                          <p:attrName>style.visibility</p:attrName>
                                        </p:attrNameLst>
                                      </p:cBhvr>
                                      <p:to>
                                        <p:strVal val="visible"/>
                                      </p:to>
                                    </p:set>
                                    <p:animEffect transition="in" filter="wipe(left)">
                                      <p:cBhvr>
                                        <p:cTn id="22" dur="500"/>
                                        <p:tgtEl>
                                          <p:spTgt spid="112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642"/>
                                        </p:tgtEl>
                                        <p:attrNameLst>
                                          <p:attrName>style.visibility</p:attrName>
                                        </p:attrNameLst>
                                      </p:cBhvr>
                                      <p:to>
                                        <p:strVal val="visible"/>
                                      </p:to>
                                    </p:set>
                                    <p:animEffect transition="in" filter="wipe(left)">
                                      <p:cBhvr>
                                        <p:cTn id="27" dur="500"/>
                                        <p:tgtEl>
                                          <p:spTgt spid="112642"/>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12674"/>
                                        </p:tgtEl>
                                        <p:attrNameLst>
                                          <p:attrName>style.visibility</p:attrName>
                                        </p:attrNameLst>
                                      </p:cBhvr>
                                      <p:to>
                                        <p:strVal val="visible"/>
                                      </p:to>
                                    </p:set>
                                    <p:animEffect transition="in" filter="wipe(down)">
                                      <p:cBhvr>
                                        <p:cTn id="31" dur="500"/>
                                        <p:tgtEl>
                                          <p:spTgt spid="1126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2673"/>
                                        </p:tgtEl>
                                        <p:attrNameLst>
                                          <p:attrName>style.visibility</p:attrName>
                                        </p:attrNameLst>
                                      </p:cBhvr>
                                      <p:to>
                                        <p:strVal val="visible"/>
                                      </p:to>
                                    </p:set>
                                    <p:animEffect transition="in" filter="wipe(down)">
                                      <p:cBhvr>
                                        <p:cTn id="36" dur="500"/>
                                        <p:tgtEl>
                                          <p:spTgt spid="1126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2663"/>
                                        </p:tgtEl>
                                        <p:attrNameLst>
                                          <p:attrName>style.visibility</p:attrName>
                                        </p:attrNameLst>
                                      </p:cBhvr>
                                      <p:to>
                                        <p:strVal val="visible"/>
                                      </p:to>
                                    </p:set>
                                    <p:animEffect transition="in" filter="wipe(left)">
                                      <p:cBhvr>
                                        <p:cTn id="41" dur="500"/>
                                        <p:tgtEl>
                                          <p:spTgt spid="11266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12664"/>
                                        </p:tgtEl>
                                        <p:attrNameLst>
                                          <p:attrName>style.visibility</p:attrName>
                                        </p:attrNameLst>
                                      </p:cBhvr>
                                      <p:to>
                                        <p:strVal val="visible"/>
                                      </p:to>
                                    </p:set>
                                    <p:animEffect transition="in" filter="wipe(left)">
                                      <p:cBhvr>
                                        <p:cTn id="45" dur="500"/>
                                        <p:tgtEl>
                                          <p:spTgt spid="1126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2666"/>
                                        </p:tgtEl>
                                        <p:attrNameLst>
                                          <p:attrName>style.visibility</p:attrName>
                                        </p:attrNameLst>
                                      </p:cBhvr>
                                      <p:to>
                                        <p:strVal val="visible"/>
                                      </p:to>
                                    </p:set>
                                    <p:animEffect transition="in" filter="wipe(left)">
                                      <p:cBhvr>
                                        <p:cTn id="50" dur="500"/>
                                        <p:tgtEl>
                                          <p:spTgt spid="112666"/>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12665"/>
                                        </p:tgtEl>
                                        <p:attrNameLst>
                                          <p:attrName>style.visibility</p:attrName>
                                        </p:attrNameLst>
                                      </p:cBhvr>
                                      <p:to>
                                        <p:strVal val="visible"/>
                                      </p:to>
                                    </p:set>
                                    <p:animEffect transition="in" filter="wipe(left)">
                                      <p:cBhvr>
                                        <p:cTn id="54" dur="500"/>
                                        <p:tgtEl>
                                          <p:spTgt spid="1126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2667"/>
                                        </p:tgtEl>
                                        <p:attrNameLst>
                                          <p:attrName>style.visibility</p:attrName>
                                        </p:attrNameLst>
                                      </p:cBhvr>
                                      <p:to>
                                        <p:strVal val="visible"/>
                                      </p:to>
                                    </p:set>
                                    <p:animEffect transition="in" filter="wipe(left)">
                                      <p:cBhvr>
                                        <p:cTn id="59" dur="500"/>
                                        <p:tgtEl>
                                          <p:spTgt spid="112667"/>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12668"/>
                                        </p:tgtEl>
                                        <p:attrNameLst>
                                          <p:attrName>style.visibility</p:attrName>
                                        </p:attrNameLst>
                                      </p:cBhvr>
                                      <p:to>
                                        <p:strVal val="visible"/>
                                      </p:to>
                                    </p:set>
                                    <p:animEffect transition="in" filter="wipe(left)">
                                      <p:cBhvr>
                                        <p:cTn id="63" dur="500"/>
                                        <p:tgtEl>
                                          <p:spTgt spid="11266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2669"/>
                                        </p:tgtEl>
                                        <p:attrNameLst>
                                          <p:attrName>style.visibility</p:attrName>
                                        </p:attrNameLst>
                                      </p:cBhvr>
                                      <p:to>
                                        <p:strVal val="visible"/>
                                      </p:to>
                                    </p:set>
                                    <p:animEffect transition="in" filter="wipe(left)">
                                      <p:cBhvr>
                                        <p:cTn id="68" dur="500"/>
                                        <p:tgtEl>
                                          <p:spTgt spid="112669"/>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12670"/>
                                        </p:tgtEl>
                                        <p:attrNameLst>
                                          <p:attrName>style.visibility</p:attrName>
                                        </p:attrNameLst>
                                      </p:cBhvr>
                                      <p:to>
                                        <p:strVal val="visible"/>
                                      </p:to>
                                    </p:set>
                                    <p:animEffect transition="in" filter="wipe(left)">
                                      <p:cBhvr>
                                        <p:cTn id="72" dur="500"/>
                                        <p:tgtEl>
                                          <p:spTgt spid="11267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2671"/>
                                        </p:tgtEl>
                                        <p:attrNameLst>
                                          <p:attrName>style.visibility</p:attrName>
                                        </p:attrNameLst>
                                      </p:cBhvr>
                                      <p:to>
                                        <p:strVal val="visible"/>
                                      </p:to>
                                    </p:set>
                                    <p:animEffect transition="in" filter="wipe(left)">
                                      <p:cBhvr>
                                        <p:cTn id="77" dur="500"/>
                                        <p:tgtEl>
                                          <p:spTgt spid="112671"/>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2672"/>
                                        </p:tgtEl>
                                        <p:attrNameLst>
                                          <p:attrName>style.visibility</p:attrName>
                                        </p:attrNameLst>
                                      </p:cBhvr>
                                      <p:to>
                                        <p:strVal val="visible"/>
                                      </p:to>
                                    </p:set>
                                    <p:animEffect transition="in" filter="wipe(left)">
                                      <p:cBhvr>
                                        <p:cTn id="81" dur="500"/>
                                        <p:tgtEl>
                                          <p:spTgt spid="112672"/>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112686"/>
                                        </p:tgtEl>
                                        <p:attrNameLst>
                                          <p:attrName>style.visibility</p:attrName>
                                        </p:attrNameLst>
                                      </p:cBhvr>
                                      <p:to>
                                        <p:strVal val="visible"/>
                                      </p:to>
                                    </p:set>
                                    <p:animEffect transition="in" filter="wipe(down)">
                                      <p:cBhvr>
                                        <p:cTn id="85" dur="500"/>
                                        <p:tgtEl>
                                          <p:spTgt spid="112686"/>
                                        </p:tgtEl>
                                      </p:cBhvr>
                                    </p:animEffect>
                                  </p:childTnLst>
                                </p:cTn>
                              </p:par>
                            </p:childTnLst>
                          </p:cTn>
                        </p:par>
                        <p:par>
                          <p:cTn id="86" fill="hold">
                            <p:stCondLst>
                              <p:cond delay="1500"/>
                            </p:stCondLst>
                            <p:childTnLst>
                              <p:par>
                                <p:cTn id="87" presetID="22" presetClass="entr" presetSubtype="4" fill="hold" grpId="0" nodeType="afterEffect">
                                  <p:stCondLst>
                                    <p:cond delay="0"/>
                                  </p:stCondLst>
                                  <p:childTnLst>
                                    <p:set>
                                      <p:cBhvr>
                                        <p:cTn id="88" dur="1" fill="hold">
                                          <p:stCondLst>
                                            <p:cond delay="0"/>
                                          </p:stCondLst>
                                        </p:cTn>
                                        <p:tgtEl>
                                          <p:spTgt spid="112685"/>
                                        </p:tgtEl>
                                        <p:attrNameLst>
                                          <p:attrName>style.visibility</p:attrName>
                                        </p:attrNameLst>
                                      </p:cBhvr>
                                      <p:to>
                                        <p:strVal val="visible"/>
                                      </p:to>
                                    </p:set>
                                    <p:animEffect transition="in" filter="wipe(down)">
                                      <p:cBhvr>
                                        <p:cTn id="89" dur="500"/>
                                        <p:tgtEl>
                                          <p:spTgt spid="11268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12678"/>
                                        </p:tgtEl>
                                        <p:attrNameLst>
                                          <p:attrName>style.visibility</p:attrName>
                                        </p:attrNameLst>
                                      </p:cBhvr>
                                      <p:to>
                                        <p:strVal val="visible"/>
                                      </p:to>
                                    </p:set>
                                    <p:animEffect transition="in" filter="wipe(down)">
                                      <p:cBhvr>
                                        <p:cTn id="94" dur="500"/>
                                        <p:tgtEl>
                                          <p:spTgt spid="112678"/>
                                        </p:tgtEl>
                                      </p:cBhvr>
                                    </p:animEffect>
                                  </p:childTnLst>
                                </p:cTn>
                              </p:par>
                            </p:childTnLst>
                          </p:cTn>
                        </p:par>
                        <p:par>
                          <p:cTn id="95" fill="hold">
                            <p:stCondLst>
                              <p:cond delay="500"/>
                            </p:stCondLst>
                            <p:childTnLst>
                              <p:par>
                                <p:cTn id="96" presetID="22" presetClass="entr" presetSubtype="4" fill="hold" grpId="0" nodeType="afterEffect">
                                  <p:stCondLst>
                                    <p:cond delay="0"/>
                                  </p:stCondLst>
                                  <p:childTnLst>
                                    <p:set>
                                      <p:cBhvr>
                                        <p:cTn id="97" dur="1" fill="hold">
                                          <p:stCondLst>
                                            <p:cond delay="0"/>
                                          </p:stCondLst>
                                        </p:cTn>
                                        <p:tgtEl>
                                          <p:spTgt spid="112676"/>
                                        </p:tgtEl>
                                        <p:attrNameLst>
                                          <p:attrName>style.visibility</p:attrName>
                                        </p:attrNameLst>
                                      </p:cBhvr>
                                      <p:to>
                                        <p:strVal val="visible"/>
                                      </p:to>
                                    </p:set>
                                    <p:animEffect transition="in" filter="wipe(down)">
                                      <p:cBhvr>
                                        <p:cTn id="98" dur="500"/>
                                        <p:tgtEl>
                                          <p:spTgt spid="112676"/>
                                        </p:tgtEl>
                                      </p:cBhvr>
                                    </p:animEffec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112675"/>
                                        </p:tgtEl>
                                        <p:attrNameLst>
                                          <p:attrName>style.visibility</p:attrName>
                                        </p:attrNameLst>
                                      </p:cBhvr>
                                      <p:to>
                                        <p:strVal val="visible"/>
                                      </p:to>
                                    </p:set>
                                    <p:animEffect transition="in" filter="wipe(down)">
                                      <p:cBhvr>
                                        <p:cTn id="102" dur="500"/>
                                        <p:tgtEl>
                                          <p:spTgt spid="11267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2679"/>
                                        </p:tgtEl>
                                        <p:attrNameLst>
                                          <p:attrName>style.visibility</p:attrName>
                                        </p:attrNameLst>
                                      </p:cBhvr>
                                      <p:to>
                                        <p:strVal val="visible"/>
                                      </p:to>
                                    </p:set>
                                    <p:animEffect transition="in" filter="wipe(left)">
                                      <p:cBhvr>
                                        <p:cTn id="107" dur="500"/>
                                        <p:tgtEl>
                                          <p:spTgt spid="112679"/>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12680"/>
                                        </p:tgtEl>
                                        <p:attrNameLst>
                                          <p:attrName>style.visibility</p:attrName>
                                        </p:attrNameLst>
                                      </p:cBhvr>
                                      <p:to>
                                        <p:strVal val="visible"/>
                                      </p:to>
                                    </p:set>
                                    <p:animEffect transition="in" filter="wipe(left)">
                                      <p:cBhvr>
                                        <p:cTn id="111" dur="500"/>
                                        <p:tgtEl>
                                          <p:spTgt spid="11268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2689"/>
                                        </p:tgtEl>
                                        <p:attrNameLst>
                                          <p:attrName>style.visibility</p:attrName>
                                        </p:attrNameLst>
                                      </p:cBhvr>
                                      <p:to>
                                        <p:strVal val="visible"/>
                                      </p:to>
                                    </p:set>
                                    <p:animEffect transition="in" filter="wipe(down)">
                                      <p:cBhvr>
                                        <p:cTn id="116" dur="500"/>
                                        <p:tgtEl>
                                          <p:spTgt spid="112689"/>
                                        </p:tgtEl>
                                      </p:cBhvr>
                                    </p:animEffect>
                                  </p:childTnLst>
                                </p:cTn>
                              </p:par>
                            </p:childTnLst>
                          </p:cTn>
                        </p:par>
                        <p:par>
                          <p:cTn id="117" fill="hold">
                            <p:stCondLst>
                              <p:cond delay="500"/>
                            </p:stCondLst>
                            <p:childTnLst>
                              <p:par>
                                <p:cTn id="118" presetID="22" presetClass="entr" presetSubtype="4" fill="hold" grpId="0" nodeType="afterEffect">
                                  <p:stCondLst>
                                    <p:cond delay="0"/>
                                  </p:stCondLst>
                                  <p:childTnLst>
                                    <p:set>
                                      <p:cBhvr>
                                        <p:cTn id="119" dur="1" fill="hold">
                                          <p:stCondLst>
                                            <p:cond delay="0"/>
                                          </p:stCondLst>
                                        </p:cTn>
                                        <p:tgtEl>
                                          <p:spTgt spid="112688"/>
                                        </p:tgtEl>
                                        <p:attrNameLst>
                                          <p:attrName>style.visibility</p:attrName>
                                        </p:attrNameLst>
                                      </p:cBhvr>
                                      <p:to>
                                        <p:strVal val="visible"/>
                                      </p:to>
                                    </p:set>
                                    <p:animEffect transition="in" filter="wipe(down)">
                                      <p:cBhvr>
                                        <p:cTn id="120" dur="500"/>
                                        <p:tgtEl>
                                          <p:spTgt spid="112688"/>
                                        </p:tgtEl>
                                      </p:cBhvr>
                                    </p:animEffec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112687"/>
                                        </p:tgtEl>
                                        <p:attrNameLst>
                                          <p:attrName>style.visibility</p:attrName>
                                        </p:attrNameLst>
                                      </p:cBhvr>
                                      <p:to>
                                        <p:strVal val="visible"/>
                                      </p:to>
                                    </p:set>
                                    <p:animEffect transition="in" filter="wipe(down)">
                                      <p:cBhvr>
                                        <p:cTn id="124" dur="500"/>
                                        <p:tgtEl>
                                          <p:spTgt spid="11268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12683"/>
                                        </p:tgtEl>
                                        <p:attrNameLst>
                                          <p:attrName>style.visibility</p:attrName>
                                        </p:attrNameLst>
                                      </p:cBhvr>
                                      <p:to>
                                        <p:strVal val="visible"/>
                                      </p:to>
                                    </p:set>
                                    <p:animEffect transition="in" filter="wipe(down)">
                                      <p:cBhvr>
                                        <p:cTn id="129" dur="500"/>
                                        <p:tgtEl>
                                          <p:spTgt spid="112683"/>
                                        </p:tgtEl>
                                      </p:cBhvr>
                                    </p:animEffect>
                                  </p:childTnLst>
                                </p:cTn>
                              </p:par>
                            </p:childTnLst>
                          </p:cTn>
                        </p:par>
                        <p:par>
                          <p:cTn id="130" fill="hold">
                            <p:stCondLst>
                              <p:cond delay="500"/>
                            </p:stCondLst>
                            <p:childTnLst>
                              <p:par>
                                <p:cTn id="131" presetID="22" presetClass="entr" presetSubtype="4" fill="hold" grpId="0" nodeType="afterEffect">
                                  <p:stCondLst>
                                    <p:cond delay="0"/>
                                  </p:stCondLst>
                                  <p:childTnLst>
                                    <p:set>
                                      <p:cBhvr>
                                        <p:cTn id="132" dur="1" fill="hold">
                                          <p:stCondLst>
                                            <p:cond delay="0"/>
                                          </p:stCondLst>
                                        </p:cTn>
                                        <p:tgtEl>
                                          <p:spTgt spid="112682"/>
                                        </p:tgtEl>
                                        <p:attrNameLst>
                                          <p:attrName>style.visibility</p:attrName>
                                        </p:attrNameLst>
                                      </p:cBhvr>
                                      <p:to>
                                        <p:strVal val="visible"/>
                                      </p:to>
                                    </p:set>
                                    <p:animEffect transition="in" filter="wipe(down)">
                                      <p:cBhvr>
                                        <p:cTn id="133" dur="500"/>
                                        <p:tgtEl>
                                          <p:spTgt spid="112682"/>
                                        </p:tgtEl>
                                      </p:cBhvr>
                                    </p:animEffect>
                                  </p:childTnLst>
                                </p:cTn>
                              </p:par>
                            </p:childTnLst>
                          </p:cTn>
                        </p:par>
                        <p:par>
                          <p:cTn id="134" fill="hold">
                            <p:stCondLst>
                              <p:cond delay="1000"/>
                            </p:stCondLst>
                            <p:childTnLst>
                              <p:par>
                                <p:cTn id="135" presetID="22" presetClass="entr" presetSubtype="4" fill="hold" grpId="0" nodeType="afterEffect">
                                  <p:stCondLst>
                                    <p:cond delay="0"/>
                                  </p:stCondLst>
                                  <p:childTnLst>
                                    <p:set>
                                      <p:cBhvr>
                                        <p:cTn id="136" dur="1" fill="hold">
                                          <p:stCondLst>
                                            <p:cond delay="0"/>
                                          </p:stCondLst>
                                        </p:cTn>
                                        <p:tgtEl>
                                          <p:spTgt spid="112681"/>
                                        </p:tgtEl>
                                        <p:attrNameLst>
                                          <p:attrName>style.visibility</p:attrName>
                                        </p:attrNameLst>
                                      </p:cBhvr>
                                      <p:to>
                                        <p:strVal val="visible"/>
                                      </p:to>
                                    </p:set>
                                    <p:animEffect transition="in" filter="wipe(down)">
                                      <p:cBhvr>
                                        <p:cTn id="137" dur="500"/>
                                        <p:tgtEl>
                                          <p:spTgt spid="112681"/>
                                        </p:tgtEl>
                                      </p:cBhvr>
                                    </p:animEffect>
                                  </p:childTnLst>
                                </p:cTn>
                              </p:par>
                            </p:childTnLst>
                          </p:cTn>
                        </p:par>
                        <p:par>
                          <p:cTn id="138" fill="hold">
                            <p:stCondLst>
                              <p:cond delay="1500"/>
                            </p:stCondLst>
                            <p:childTnLst>
                              <p:par>
                                <p:cTn id="139" presetID="22" presetClass="entr" presetSubtype="8" fill="hold" grpId="0" nodeType="afterEffect">
                                  <p:stCondLst>
                                    <p:cond delay="0"/>
                                  </p:stCondLst>
                                  <p:childTnLst>
                                    <p:set>
                                      <p:cBhvr>
                                        <p:cTn id="140" dur="1" fill="hold">
                                          <p:stCondLst>
                                            <p:cond delay="0"/>
                                          </p:stCondLst>
                                        </p:cTn>
                                        <p:tgtEl>
                                          <p:spTgt spid="112691"/>
                                        </p:tgtEl>
                                        <p:attrNameLst>
                                          <p:attrName>style.visibility</p:attrName>
                                        </p:attrNameLst>
                                      </p:cBhvr>
                                      <p:to>
                                        <p:strVal val="visible"/>
                                      </p:to>
                                    </p:set>
                                    <p:animEffect transition="in" filter="wipe(left)">
                                      <p:cBhvr>
                                        <p:cTn id="141" dur="500"/>
                                        <p:tgtEl>
                                          <p:spTgt spid="112691"/>
                                        </p:tgtEl>
                                      </p:cBhvr>
                                    </p:animEffec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499"/>
                                          </p:stCondLst>
                                        </p:cTn>
                                        <p:tgtEl>
                                          <p:spTgt spid="112692"/>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12690"/>
                                        </p:tgtEl>
                                        <p:attrNameLst>
                                          <p:attrName>style.visibility</p:attrName>
                                        </p:attrNameLst>
                                      </p:cBhvr>
                                      <p:to>
                                        <p:strVal val="visible"/>
                                      </p:to>
                                    </p:set>
                                    <p:animEffect transition="in" filter="wipe(left)">
                                      <p:cBhvr>
                                        <p:cTn id="149" dur="500"/>
                                        <p:tgtEl>
                                          <p:spTgt spid="112690"/>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112693"/>
                                        </p:tgtEl>
                                        <p:attrNameLst>
                                          <p:attrName>style.visibility</p:attrName>
                                        </p:attrNameLst>
                                      </p:cBhvr>
                                      <p:to>
                                        <p:strVal val="visible"/>
                                      </p:to>
                                    </p:set>
                                    <p:animEffect transition="in" filter="wipe(left)">
                                      <p:cBhvr>
                                        <p:cTn id="153" dur="500"/>
                                        <p:tgtEl>
                                          <p:spTgt spid="11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0" grpId="0" autoUpdateAnimBg="0"/>
      <p:bldP spid="112661" grpId="0" autoUpdateAnimBg="0"/>
      <p:bldP spid="112662" grpId="0" autoUpdateAnimBg="0"/>
      <p:bldP spid="112663" grpId="0" animBg="1" autoUpdateAnimBg="0"/>
      <p:bldP spid="112664" grpId="0" animBg="1" autoUpdateAnimBg="0"/>
      <p:bldP spid="112665" grpId="0" animBg="1" autoUpdateAnimBg="0"/>
      <p:bldP spid="112666" grpId="0" animBg="1" autoUpdateAnimBg="0"/>
      <p:bldP spid="112667" grpId="0" animBg="1" autoUpdateAnimBg="0"/>
      <p:bldP spid="112668" grpId="0" animBg="1" autoUpdateAnimBg="0"/>
      <p:bldP spid="112669" grpId="0" animBg="1" autoUpdateAnimBg="0"/>
      <p:bldP spid="112670" grpId="0" animBg="1" autoUpdateAnimBg="0"/>
      <p:bldP spid="112671" grpId="0" animBg="1" autoUpdateAnimBg="0"/>
      <p:bldP spid="112672" grpId="0" animBg="1" autoUpdateAnimBg="0"/>
      <p:bldP spid="112673" grpId="0" animBg="1"/>
      <p:bldP spid="112674" grpId="0" autoUpdateAnimBg="0"/>
      <p:bldP spid="112675" grpId="0" animBg="1"/>
      <p:bldP spid="112676" grpId="0" autoUpdateAnimBg="0"/>
      <p:bldP spid="112678" grpId="0" animBg="1"/>
      <p:bldP spid="112679" grpId="0" animBg="1" autoUpdateAnimBg="0"/>
      <p:bldP spid="112680" grpId="0" animBg="1" autoUpdateAnimBg="0"/>
      <p:bldP spid="112681" grpId="0" animBg="1"/>
      <p:bldP spid="112682" grpId="0" autoUpdateAnimBg="0"/>
      <p:bldP spid="112683" grpId="0" animBg="1"/>
      <p:bldP spid="112684" grpId="0" autoUpdateAnimBg="0"/>
      <p:bldP spid="112685" grpId="0" animBg="1"/>
      <p:bldP spid="112686" grpId="0" autoUpdateAnimBg="0"/>
      <p:bldP spid="112687" grpId="0" animBg="1"/>
      <p:bldP spid="112688" grpId="0" autoUpdateAnimBg="0"/>
      <p:bldP spid="112689" grpId="0" animBg="1"/>
      <p:bldP spid="112690" grpId="0" animBg="1" autoUpdateAnimBg="0"/>
      <p:bldP spid="112691" grpId="0" animBg="1" autoUpdateAnimBg="0"/>
      <p:bldP spid="112692" grpId="0" animBg="1" autoUpdateAnimBg="0"/>
      <p:bldP spid="11269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342900" y="990600"/>
            <a:ext cx="8751888" cy="1165225"/>
          </a:xfrm>
          <a:prstGeom prst="rect">
            <a:avLst/>
          </a:prstGeom>
          <a:noFill/>
          <a:ln w="9525">
            <a:noFill/>
            <a:miter lim="800000"/>
            <a:headEnd/>
            <a:tailEnd/>
          </a:ln>
          <a:effectLst/>
        </p:spPr>
        <p:txBody>
          <a:bodyPr wrap="none">
            <a:spAutoFit/>
          </a:bodyPr>
          <a:lstStyle/>
          <a:p>
            <a:pPr>
              <a:lnSpc>
                <a:spcPct val="110000"/>
              </a:lnSpc>
            </a:pPr>
            <a:r>
              <a:rPr lang="zh-CN" altLang="en-US" sz="3200" b="1">
                <a:solidFill>
                  <a:srgbClr val="000099"/>
                </a:solidFill>
                <a:ea typeface="楷体_GB2312" pitchFamily="49" charset="-122"/>
              </a:rPr>
              <a:t>最好的情况（关键字在记录序列中顺序有序）：</a:t>
            </a:r>
          </a:p>
          <a:p>
            <a:pPr>
              <a:lnSpc>
                <a:spcPct val="110000"/>
              </a:lnSpc>
            </a:pPr>
            <a:r>
              <a:rPr lang="zh-CN" altLang="en-US" sz="3200" b="1">
                <a:solidFill>
                  <a:srgbClr val="000099"/>
                </a:solidFill>
                <a:ea typeface="楷体_GB2312" pitchFamily="49" charset="-122"/>
              </a:rPr>
              <a:t>    只需进行一趟起泡</a:t>
            </a:r>
            <a:endParaRPr lang="zh-CN" altLang="en-US" sz="3200" b="1">
              <a:solidFill>
                <a:srgbClr val="000080"/>
              </a:solidFill>
              <a:ea typeface="楷体_GB2312" pitchFamily="49" charset="-122"/>
            </a:endParaRPr>
          </a:p>
        </p:txBody>
      </p:sp>
      <p:sp>
        <p:nvSpPr>
          <p:cNvPr id="113668" name="Text Box 4"/>
          <p:cNvSpPr txBox="1">
            <a:spLocks noChangeArrowheads="1"/>
          </p:cNvSpPr>
          <p:nvPr/>
        </p:nvSpPr>
        <p:spPr bwMode="auto">
          <a:xfrm>
            <a:off x="609600" y="2082800"/>
            <a:ext cx="3394075" cy="641350"/>
          </a:xfrm>
          <a:prstGeom prst="rect">
            <a:avLst/>
          </a:prstGeom>
          <a:noFill/>
          <a:ln w="9525">
            <a:noFill/>
            <a:miter lim="800000"/>
            <a:headEnd/>
            <a:tailEnd/>
          </a:ln>
          <a:effectLst/>
        </p:spPr>
        <p:txBody>
          <a:bodyPr wrap="none">
            <a:spAutoFit/>
          </a:bodyPr>
          <a:lstStyle/>
          <a:p>
            <a:r>
              <a:rPr lang="en-US" altLang="zh-CN" sz="3600" b="1">
                <a:solidFill>
                  <a:srgbClr val="005042"/>
                </a:solidFill>
                <a:ea typeface="隶书" pitchFamily="49" charset="-122"/>
              </a:rPr>
              <a:t>“</a:t>
            </a:r>
            <a:r>
              <a:rPr lang="zh-CN" altLang="en-US" sz="3600" b="1">
                <a:solidFill>
                  <a:srgbClr val="005042"/>
                </a:solidFill>
                <a:ea typeface="隶书" pitchFamily="49" charset="-122"/>
              </a:rPr>
              <a:t>比较”的次数：</a:t>
            </a:r>
            <a:endParaRPr lang="zh-CN" altLang="en-US" sz="4000"/>
          </a:p>
        </p:txBody>
      </p:sp>
      <p:sp>
        <p:nvSpPr>
          <p:cNvPr id="113669" name="Text Box 5"/>
          <p:cNvSpPr txBox="1">
            <a:spLocks noChangeArrowheads="1"/>
          </p:cNvSpPr>
          <p:nvPr/>
        </p:nvSpPr>
        <p:spPr bwMode="auto">
          <a:xfrm>
            <a:off x="358775" y="3003550"/>
            <a:ext cx="8785225" cy="1260475"/>
          </a:xfrm>
          <a:prstGeom prst="rect">
            <a:avLst/>
          </a:prstGeom>
          <a:noFill/>
          <a:ln w="9525">
            <a:noFill/>
            <a:miter lim="800000"/>
            <a:headEnd/>
            <a:tailEnd/>
          </a:ln>
          <a:effectLst/>
        </p:spPr>
        <p:txBody>
          <a:bodyPr wrap="none">
            <a:spAutoFit/>
          </a:bodyPr>
          <a:lstStyle/>
          <a:p>
            <a:pPr>
              <a:lnSpc>
                <a:spcPct val="120000"/>
              </a:lnSpc>
            </a:pPr>
            <a:r>
              <a:rPr lang="zh-CN" altLang="en-US" sz="3200" b="1">
                <a:solidFill>
                  <a:srgbClr val="333399"/>
                </a:solidFill>
                <a:ea typeface="楷体_GB2312" pitchFamily="49" charset="-122"/>
              </a:rPr>
              <a:t>最坏的情况（关键字在记录序列中逆序有序）：</a:t>
            </a:r>
          </a:p>
          <a:p>
            <a:pPr>
              <a:lnSpc>
                <a:spcPct val="120000"/>
              </a:lnSpc>
            </a:pPr>
            <a:r>
              <a:rPr lang="zh-CN" altLang="en-US" sz="3200" b="1">
                <a:solidFill>
                  <a:srgbClr val="333399"/>
                </a:solidFill>
                <a:ea typeface="楷体_GB2312" pitchFamily="49" charset="-122"/>
              </a:rPr>
              <a:t>    需进行</a:t>
            </a:r>
            <a:r>
              <a:rPr lang="en-US" altLang="zh-CN" sz="3200" b="1">
                <a:solidFill>
                  <a:srgbClr val="333399"/>
                </a:solidFill>
                <a:ea typeface="楷体_GB2312" pitchFamily="49" charset="-122"/>
              </a:rPr>
              <a:t>n-1</a:t>
            </a:r>
            <a:r>
              <a:rPr lang="zh-CN" altLang="en-US" sz="3200" b="1">
                <a:solidFill>
                  <a:srgbClr val="333399"/>
                </a:solidFill>
                <a:ea typeface="楷体_GB2312" pitchFamily="49" charset="-122"/>
              </a:rPr>
              <a:t>趟起泡</a:t>
            </a:r>
          </a:p>
        </p:txBody>
      </p:sp>
      <p:sp>
        <p:nvSpPr>
          <p:cNvPr id="113670" name="Text Box 6"/>
          <p:cNvSpPr txBox="1">
            <a:spLocks noChangeArrowheads="1"/>
          </p:cNvSpPr>
          <p:nvPr/>
        </p:nvSpPr>
        <p:spPr bwMode="auto">
          <a:xfrm>
            <a:off x="609600" y="4219575"/>
            <a:ext cx="3403600" cy="641350"/>
          </a:xfrm>
          <a:prstGeom prst="rect">
            <a:avLst/>
          </a:prstGeom>
          <a:noFill/>
          <a:ln w="9525">
            <a:noFill/>
            <a:miter lim="800000"/>
            <a:headEnd/>
            <a:tailEnd/>
          </a:ln>
          <a:effectLst/>
        </p:spPr>
        <p:txBody>
          <a:bodyPr wrap="none">
            <a:spAutoFit/>
          </a:bodyPr>
          <a:lstStyle/>
          <a:p>
            <a:r>
              <a:rPr lang="en-US" altLang="zh-CN" sz="3600" b="1">
                <a:solidFill>
                  <a:srgbClr val="005042"/>
                </a:solidFill>
                <a:ea typeface="隶书" pitchFamily="49" charset="-122"/>
              </a:rPr>
              <a:t>“</a:t>
            </a:r>
            <a:r>
              <a:rPr lang="zh-CN" altLang="en-US" sz="3600" b="1">
                <a:solidFill>
                  <a:srgbClr val="005042"/>
                </a:solidFill>
                <a:ea typeface="隶书" pitchFamily="49" charset="-122"/>
              </a:rPr>
              <a:t>比较”的次数：</a:t>
            </a:r>
            <a:endParaRPr lang="zh-CN" altLang="en-US" sz="4000">
              <a:ea typeface="楷体_GB2312" pitchFamily="49" charset="-122"/>
            </a:endParaRPr>
          </a:p>
        </p:txBody>
      </p:sp>
      <p:sp>
        <p:nvSpPr>
          <p:cNvPr id="113671" name="Text Box 7"/>
          <p:cNvSpPr txBox="1">
            <a:spLocks noChangeArrowheads="1"/>
          </p:cNvSpPr>
          <p:nvPr/>
        </p:nvSpPr>
        <p:spPr bwMode="auto">
          <a:xfrm>
            <a:off x="6019800" y="2514600"/>
            <a:ext cx="463550" cy="762000"/>
          </a:xfrm>
          <a:prstGeom prst="rect">
            <a:avLst/>
          </a:prstGeom>
          <a:noFill/>
          <a:ln w="9525">
            <a:noFill/>
            <a:miter lim="800000"/>
            <a:headEnd/>
            <a:tailEnd/>
          </a:ln>
          <a:effectLst/>
        </p:spPr>
        <p:txBody>
          <a:bodyPr wrap="none">
            <a:spAutoFit/>
          </a:bodyPr>
          <a:lstStyle/>
          <a:p>
            <a:r>
              <a:rPr lang="en-US" altLang="zh-CN" sz="4400" b="1">
                <a:solidFill>
                  <a:srgbClr val="FF0000"/>
                </a:solidFill>
              </a:rPr>
              <a:t>0</a:t>
            </a:r>
            <a:endParaRPr lang="en-US" altLang="zh-CN"/>
          </a:p>
        </p:txBody>
      </p:sp>
      <p:sp>
        <p:nvSpPr>
          <p:cNvPr id="113672" name="Rectangle 8"/>
          <p:cNvSpPr>
            <a:spLocks noChangeArrowheads="1"/>
          </p:cNvSpPr>
          <p:nvPr/>
        </p:nvSpPr>
        <p:spPr bwMode="auto">
          <a:xfrm>
            <a:off x="4876800" y="2082800"/>
            <a:ext cx="3394075" cy="641350"/>
          </a:xfrm>
          <a:prstGeom prst="rect">
            <a:avLst/>
          </a:prstGeom>
          <a:noFill/>
          <a:ln w="9525">
            <a:noFill/>
            <a:miter lim="800000"/>
            <a:headEnd/>
            <a:tailEnd/>
          </a:ln>
          <a:effectLst/>
        </p:spPr>
        <p:txBody>
          <a:bodyPr wrap="none">
            <a:spAutoFit/>
          </a:bodyPr>
          <a:lstStyle/>
          <a:p>
            <a:r>
              <a:rPr lang="en-US" altLang="zh-CN" sz="3600" b="1">
                <a:solidFill>
                  <a:srgbClr val="005042"/>
                </a:solidFill>
                <a:ea typeface="隶书" pitchFamily="49" charset="-122"/>
              </a:rPr>
              <a:t>“</a:t>
            </a:r>
            <a:r>
              <a:rPr lang="zh-CN" altLang="en-US" sz="3600" b="1">
                <a:solidFill>
                  <a:srgbClr val="005042"/>
                </a:solidFill>
                <a:ea typeface="隶书" pitchFamily="49" charset="-122"/>
              </a:rPr>
              <a:t>移动”的次数：</a:t>
            </a:r>
            <a:endParaRPr lang="zh-CN" altLang="en-US" sz="4000">
              <a:ea typeface="楷体_GB2312" pitchFamily="49" charset="-122"/>
            </a:endParaRPr>
          </a:p>
        </p:txBody>
      </p:sp>
      <p:sp>
        <p:nvSpPr>
          <p:cNvPr id="113673" name="Rectangle 9"/>
          <p:cNvSpPr>
            <a:spLocks noChangeArrowheads="1"/>
          </p:cNvSpPr>
          <p:nvPr/>
        </p:nvSpPr>
        <p:spPr bwMode="auto">
          <a:xfrm>
            <a:off x="4876800" y="4219575"/>
            <a:ext cx="3403600" cy="641350"/>
          </a:xfrm>
          <a:prstGeom prst="rect">
            <a:avLst/>
          </a:prstGeom>
          <a:noFill/>
          <a:ln w="9525">
            <a:noFill/>
            <a:miter lim="800000"/>
            <a:headEnd/>
            <a:tailEnd/>
          </a:ln>
          <a:effectLst/>
        </p:spPr>
        <p:txBody>
          <a:bodyPr wrap="none">
            <a:spAutoFit/>
          </a:bodyPr>
          <a:lstStyle/>
          <a:p>
            <a:r>
              <a:rPr lang="en-US" altLang="zh-CN" sz="3600" b="1">
                <a:solidFill>
                  <a:srgbClr val="005042"/>
                </a:solidFill>
                <a:ea typeface="隶书" pitchFamily="49" charset="-122"/>
              </a:rPr>
              <a:t>“</a:t>
            </a:r>
            <a:r>
              <a:rPr lang="zh-CN" altLang="en-US" sz="3600" b="1">
                <a:solidFill>
                  <a:srgbClr val="005042"/>
                </a:solidFill>
                <a:ea typeface="隶书" pitchFamily="49" charset="-122"/>
              </a:rPr>
              <a:t>移动”的次数：</a:t>
            </a:r>
            <a:endParaRPr lang="zh-CN" altLang="en-US" sz="4000">
              <a:ea typeface="楷体_GB2312" pitchFamily="49" charset="-122"/>
            </a:endParaRPr>
          </a:p>
        </p:txBody>
      </p:sp>
      <p:sp>
        <p:nvSpPr>
          <p:cNvPr id="113674" name="Text Box 10"/>
          <p:cNvSpPr txBox="1">
            <a:spLocks noChangeArrowheads="1"/>
          </p:cNvSpPr>
          <p:nvPr/>
        </p:nvSpPr>
        <p:spPr bwMode="auto">
          <a:xfrm>
            <a:off x="1676400" y="2498725"/>
            <a:ext cx="890588" cy="701675"/>
          </a:xfrm>
          <a:prstGeom prst="rect">
            <a:avLst/>
          </a:prstGeom>
          <a:noFill/>
          <a:ln w="9525">
            <a:noFill/>
            <a:miter lim="800000"/>
            <a:headEnd/>
            <a:tailEnd/>
          </a:ln>
          <a:effectLst/>
        </p:spPr>
        <p:txBody>
          <a:bodyPr wrap="none">
            <a:spAutoFit/>
          </a:bodyPr>
          <a:lstStyle/>
          <a:p>
            <a:r>
              <a:rPr lang="en-US" altLang="zh-CN" sz="4000" b="1">
                <a:solidFill>
                  <a:srgbClr val="FF0000"/>
                </a:solidFill>
              </a:rPr>
              <a:t>n-1</a:t>
            </a:r>
          </a:p>
        </p:txBody>
      </p:sp>
      <p:grpSp>
        <p:nvGrpSpPr>
          <p:cNvPr id="113675" name="Group 11"/>
          <p:cNvGrpSpPr>
            <a:grpSpLocks/>
          </p:cNvGrpSpPr>
          <p:nvPr/>
        </p:nvGrpSpPr>
        <p:grpSpPr bwMode="auto">
          <a:xfrm>
            <a:off x="862013" y="4802188"/>
            <a:ext cx="3159125" cy="1046162"/>
            <a:chOff x="543" y="3325"/>
            <a:chExt cx="1990" cy="659"/>
          </a:xfrm>
        </p:grpSpPr>
        <p:sp>
          <p:nvSpPr>
            <p:cNvPr id="113676" name="Rectangle 12"/>
            <p:cNvSpPr>
              <a:spLocks noChangeArrowheads="1"/>
            </p:cNvSpPr>
            <p:nvPr/>
          </p:nvSpPr>
          <p:spPr bwMode="auto">
            <a:xfrm>
              <a:off x="576" y="3465"/>
              <a:ext cx="1104" cy="346"/>
            </a:xfrm>
            <a:prstGeom prst="rect">
              <a:avLst/>
            </a:prstGeom>
            <a:noFill/>
            <a:ln w="9525">
              <a:noFill/>
              <a:miter lim="800000"/>
              <a:headEnd/>
              <a:tailEnd/>
            </a:ln>
          </p:spPr>
          <p:txBody>
            <a:bodyPr lIns="0" tIns="0" rIns="0" bIns="0">
              <a:spAutoFit/>
            </a:bodyPr>
            <a:lstStyle/>
            <a:p>
              <a:r>
                <a:rPr lang="en-US" altLang="zh-CN" sz="3600">
                  <a:solidFill>
                    <a:srgbClr val="CC0000"/>
                  </a:solidFill>
                  <a:latin typeface="Symbol" pitchFamily="18" charset="2"/>
                </a:rPr>
                <a:t>å</a:t>
              </a:r>
              <a:r>
                <a:rPr lang="en-US" altLang="zh-CN" sz="3200">
                  <a:solidFill>
                    <a:srgbClr val="CC0000"/>
                  </a:solidFill>
                </a:rPr>
                <a:t>(</a:t>
              </a:r>
              <a:r>
                <a:rPr lang="en-US" altLang="zh-CN" sz="3200" i="1">
                  <a:solidFill>
                    <a:srgbClr val="CC0000"/>
                  </a:solidFill>
                </a:rPr>
                <a:t>i</a:t>
              </a:r>
              <a:r>
                <a:rPr lang="en-US" altLang="zh-CN" sz="1600" i="1">
                  <a:solidFill>
                    <a:srgbClr val="CC0000"/>
                  </a:solidFill>
                </a:rPr>
                <a:t> </a:t>
              </a:r>
              <a:r>
                <a:rPr lang="en-US" altLang="zh-CN" sz="2800">
                  <a:solidFill>
                    <a:srgbClr val="CC0000"/>
                  </a:solidFill>
                  <a:latin typeface="宋体" pitchFamily="2" charset="-122"/>
                </a:rPr>
                <a:t>-</a:t>
              </a:r>
              <a:r>
                <a:rPr lang="en-US" altLang="zh-CN" sz="3200">
                  <a:solidFill>
                    <a:srgbClr val="CC0000"/>
                  </a:solidFill>
                </a:rPr>
                <a:t>1) =</a:t>
              </a:r>
              <a:endParaRPr lang="en-US" altLang="zh-CN" sz="3600">
                <a:solidFill>
                  <a:srgbClr val="CC0000"/>
                </a:solidFill>
              </a:endParaRPr>
            </a:p>
          </p:txBody>
        </p:sp>
        <p:sp>
          <p:nvSpPr>
            <p:cNvPr id="113677" name="Rectangle 13"/>
            <p:cNvSpPr>
              <a:spLocks noChangeArrowheads="1"/>
            </p:cNvSpPr>
            <p:nvPr/>
          </p:nvSpPr>
          <p:spPr bwMode="auto">
            <a:xfrm>
              <a:off x="639" y="3325"/>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n</a:t>
              </a:r>
              <a:endParaRPr lang="en-US" altLang="zh-CN" b="1">
                <a:solidFill>
                  <a:srgbClr val="CC0000"/>
                </a:solidFill>
              </a:endParaRPr>
            </a:p>
          </p:txBody>
        </p:sp>
        <p:sp>
          <p:nvSpPr>
            <p:cNvPr id="113678" name="Rectangle 14"/>
            <p:cNvSpPr>
              <a:spLocks noChangeArrowheads="1"/>
            </p:cNvSpPr>
            <p:nvPr/>
          </p:nvSpPr>
          <p:spPr bwMode="auto">
            <a:xfrm>
              <a:off x="543" y="3754"/>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i</a:t>
              </a:r>
              <a:r>
                <a:rPr lang="en-US" altLang="zh-CN" b="1">
                  <a:solidFill>
                    <a:srgbClr val="CC0000"/>
                  </a:solidFill>
                </a:rPr>
                <a:t>=2</a:t>
              </a:r>
            </a:p>
          </p:txBody>
        </p:sp>
        <p:sp>
          <p:nvSpPr>
            <p:cNvPr id="113679" name="Rectangle 15"/>
            <p:cNvSpPr>
              <a:spLocks noChangeArrowheads="1"/>
            </p:cNvSpPr>
            <p:nvPr/>
          </p:nvSpPr>
          <p:spPr bwMode="auto">
            <a:xfrm>
              <a:off x="1595" y="3352"/>
              <a:ext cx="938" cy="307"/>
            </a:xfrm>
            <a:prstGeom prst="rect">
              <a:avLst/>
            </a:prstGeom>
            <a:noFill/>
            <a:ln w="9525">
              <a:noFill/>
              <a:miter lim="800000"/>
              <a:headEnd/>
              <a:tailEnd/>
            </a:ln>
          </p:spPr>
          <p:txBody>
            <a:bodyPr lIns="0" tIns="0" rIns="0" bIns="0">
              <a:spAutoFit/>
            </a:bodyPr>
            <a:lstStyle/>
            <a:p>
              <a:r>
                <a:rPr lang="en-US" altLang="zh-CN" sz="3200" i="1">
                  <a:solidFill>
                    <a:srgbClr val="CC0000"/>
                  </a:solidFill>
                </a:rPr>
                <a:t>n</a:t>
              </a:r>
              <a:r>
                <a:rPr lang="en-US" altLang="zh-CN" sz="1600" i="1">
                  <a:solidFill>
                    <a:srgbClr val="CC0000"/>
                  </a:solidFill>
                </a:rPr>
                <a:t> </a:t>
              </a:r>
              <a:r>
                <a:rPr lang="en-US" altLang="zh-CN" sz="3200">
                  <a:solidFill>
                    <a:srgbClr val="CC0000"/>
                  </a:solidFill>
                </a:rPr>
                <a:t>(</a:t>
              </a:r>
              <a:r>
                <a:rPr lang="en-US" altLang="zh-CN" sz="3200" i="1">
                  <a:solidFill>
                    <a:srgbClr val="CC0000"/>
                  </a:solidFill>
                </a:rPr>
                <a:t>n</a:t>
              </a:r>
              <a:r>
                <a:rPr lang="en-US" altLang="zh-CN" sz="3200">
                  <a:solidFill>
                    <a:srgbClr val="CC0000"/>
                  </a:solidFill>
                  <a:latin typeface="宋体" pitchFamily="2" charset="-122"/>
                </a:rPr>
                <a:t>-</a:t>
              </a:r>
              <a:r>
                <a:rPr lang="en-US" altLang="zh-CN" sz="3200">
                  <a:solidFill>
                    <a:srgbClr val="CC0000"/>
                  </a:solidFill>
                </a:rPr>
                <a:t>1)</a:t>
              </a:r>
            </a:p>
          </p:txBody>
        </p:sp>
        <p:sp>
          <p:nvSpPr>
            <p:cNvPr id="113680" name="Rectangle 16"/>
            <p:cNvSpPr>
              <a:spLocks noChangeArrowheads="1"/>
            </p:cNvSpPr>
            <p:nvPr/>
          </p:nvSpPr>
          <p:spPr bwMode="auto">
            <a:xfrm>
              <a:off x="1824" y="3659"/>
              <a:ext cx="128" cy="307"/>
            </a:xfrm>
            <a:prstGeom prst="rect">
              <a:avLst/>
            </a:prstGeom>
            <a:noFill/>
            <a:ln w="9525">
              <a:noFill/>
              <a:miter lim="800000"/>
              <a:headEnd/>
              <a:tailEnd/>
            </a:ln>
          </p:spPr>
          <p:txBody>
            <a:bodyPr wrap="none" lIns="0" tIns="0" rIns="0" bIns="0">
              <a:spAutoFit/>
            </a:bodyPr>
            <a:lstStyle/>
            <a:p>
              <a:pPr algn="ctr"/>
              <a:r>
                <a:rPr lang="en-US" altLang="zh-CN" sz="3200">
                  <a:solidFill>
                    <a:srgbClr val="CC0000"/>
                  </a:solidFill>
                </a:rPr>
                <a:t>2</a:t>
              </a:r>
            </a:p>
          </p:txBody>
        </p:sp>
        <p:sp>
          <p:nvSpPr>
            <p:cNvPr id="113681" name="Line 17"/>
            <p:cNvSpPr>
              <a:spLocks noChangeShapeType="1"/>
            </p:cNvSpPr>
            <p:nvPr/>
          </p:nvSpPr>
          <p:spPr bwMode="auto">
            <a:xfrm>
              <a:off x="1536" y="3674"/>
              <a:ext cx="816" cy="0"/>
            </a:xfrm>
            <a:prstGeom prst="line">
              <a:avLst/>
            </a:prstGeom>
            <a:noFill/>
            <a:ln w="9525">
              <a:solidFill>
                <a:srgbClr val="CC0000"/>
              </a:solidFill>
              <a:miter lim="800000"/>
              <a:headEnd/>
              <a:tailEnd/>
            </a:ln>
            <a:effectLst/>
          </p:spPr>
          <p:txBody>
            <a:bodyPr wrap="none" anchor="ctr"/>
            <a:lstStyle/>
            <a:p>
              <a:endParaRPr lang="zh-CN" altLang="en-US"/>
            </a:p>
          </p:txBody>
        </p:sp>
      </p:grpSp>
      <p:grpSp>
        <p:nvGrpSpPr>
          <p:cNvPr id="113682" name="Group 18"/>
          <p:cNvGrpSpPr>
            <a:grpSpLocks/>
          </p:cNvGrpSpPr>
          <p:nvPr/>
        </p:nvGrpSpPr>
        <p:grpSpPr bwMode="auto">
          <a:xfrm>
            <a:off x="4800600" y="4802188"/>
            <a:ext cx="3352800" cy="1046162"/>
            <a:chOff x="3024" y="3325"/>
            <a:chExt cx="2112" cy="659"/>
          </a:xfrm>
        </p:grpSpPr>
        <p:sp>
          <p:nvSpPr>
            <p:cNvPr id="113683" name="Rectangle 19"/>
            <p:cNvSpPr>
              <a:spLocks noChangeArrowheads="1"/>
            </p:cNvSpPr>
            <p:nvPr/>
          </p:nvSpPr>
          <p:spPr bwMode="auto">
            <a:xfrm>
              <a:off x="3024" y="3465"/>
              <a:ext cx="1104" cy="346"/>
            </a:xfrm>
            <a:prstGeom prst="rect">
              <a:avLst/>
            </a:prstGeom>
            <a:noFill/>
            <a:ln w="9525">
              <a:noFill/>
              <a:miter lim="800000"/>
              <a:headEnd/>
              <a:tailEnd/>
            </a:ln>
          </p:spPr>
          <p:txBody>
            <a:bodyPr lIns="0" tIns="0" rIns="0" bIns="0">
              <a:spAutoFit/>
            </a:bodyPr>
            <a:lstStyle/>
            <a:p>
              <a:r>
                <a:rPr lang="en-US" altLang="zh-CN" sz="3600">
                  <a:solidFill>
                    <a:srgbClr val="CC0000"/>
                  </a:solidFill>
                  <a:latin typeface="Symbol" pitchFamily="18" charset="2"/>
                </a:rPr>
                <a:t>3å</a:t>
              </a:r>
              <a:r>
                <a:rPr lang="en-US" altLang="zh-CN" sz="3200">
                  <a:solidFill>
                    <a:srgbClr val="CC0000"/>
                  </a:solidFill>
                </a:rPr>
                <a:t>(</a:t>
              </a:r>
              <a:r>
                <a:rPr lang="en-US" altLang="zh-CN" sz="3200" i="1">
                  <a:solidFill>
                    <a:srgbClr val="CC0000"/>
                  </a:solidFill>
                </a:rPr>
                <a:t>i</a:t>
              </a:r>
              <a:r>
                <a:rPr lang="en-US" altLang="zh-CN" sz="1600" i="1">
                  <a:solidFill>
                    <a:srgbClr val="CC0000"/>
                  </a:solidFill>
                </a:rPr>
                <a:t> </a:t>
              </a:r>
              <a:r>
                <a:rPr lang="en-US" altLang="zh-CN" sz="2800">
                  <a:solidFill>
                    <a:srgbClr val="CC0000"/>
                  </a:solidFill>
                  <a:latin typeface="宋体" pitchFamily="2" charset="-122"/>
                </a:rPr>
                <a:t>-</a:t>
              </a:r>
              <a:r>
                <a:rPr lang="en-US" altLang="zh-CN" sz="3200">
                  <a:solidFill>
                    <a:srgbClr val="CC0000"/>
                  </a:solidFill>
                </a:rPr>
                <a:t>1) =</a:t>
              </a:r>
              <a:endParaRPr lang="en-US" altLang="zh-CN" sz="3600">
                <a:solidFill>
                  <a:srgbClr val="CC0000"/>
                </a:solidFill>
              </a:endParaRPr>
            </a:p>
          </p:txBody>
        </p:sp>
        <p:sp>
          <p:nvSpPr>
            <p:cNvPr id="113684" name="Rectangle 20"/>
            <p:cNvSpPr>
              <a:spLocks noChangeArrowheads="1"/>
            </p:cNvSpPr>
            <p:nvPr/>
          </p:nvSpPr>
          <p:spPr bwMode="auto">
            <a:xfrm>
              <a:off x="3242" y="3325"/>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n</a:t>
              </a:r>
              <a:endParaRPr lang="en-US" altLang="zh-CN" b="1">
                <a:solidFill>
                  <a:srgbClr val="CC0000"/>
                </a:solidFill>
              </a:endParaRPr>
            </a:p>
          </p:txBody>
        </p:sp>
        <p:sp>
          <p:nvSpPr>
            <p:cNvPr id="113685" name="Rectangle 21"/>
            <p:cNvSpPr>
              <a:spLocks noChangeArrowheads="1"/>
            </p:cNvSpPr>
            <p:nvPr/>
          </p:nvSpPr>
          <p:spPr bwMode="auto">
            <a:xfrm>
              <a:off x="3146" y="3754"/>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CC0000"/>
                  </a:solidFill>
                </a:rPr>
                <a:t>i</a:t>
              </a:r>
              <a:r>
                <a:rPr lang="en-US" altLang="zh-CN" b="1">
                  <a:solidFill>
                    <a:srgbClr val="CC0000"/>
                  </a:solidFill>
                </a:rPr>
                <a:t>=2</a:t>
              </a:r>
            </a:p>
          </p:txBody>
        </p:sp>
        <p:sp>
          <p:nvSpPr>
            <p:cNvPr id="113686" name="Rectangle 22"/>
            <p:cNvSpPr>
              <a:spLocks noChangeArrowheads="1"/>
            </p:cNvSpPr>
            <p:nvPr/>
          </p:nvSpPr>
          <p:spPr bwMode="auto">
            <a:xfrm>
              <a:off x="4198" y="3363"/>
              <a:ext cx="938" cy="307"/>
            </a:xfrm>
            <a:prstGeom prst="rect">
              <a:avLst/>
            </a:prstGeom>
            <a:noFill/>
            <a:ln w="9525">
              <a:noFill/>
              <a:miter lim="800000"/>
              <a:headEnd/>
              <a:tailEnd/>
            </a:ln>
          </p:spPr>
          <p:txBody>
            <a:bodyPr lIns="0" tIns="0" rIns="0" bIns="0">
              <a:spAutoFit/>
            </a:bodyPr>
            <a:lstStyle/>
            <a:p>
              <a:r>
                <a:rPr lang="en-US" altLang="zh-CN" sz="3200">
                  <a:solidFill>
                    <a:srgbClr val="CC0000"/>
                  </a:solidFill>
                </a:rPr>
                <a:t>3</a:t>
              </a:r>
              <a:r>
                <a:rPr lang="en-US" altLang="zh-CN" sz="3200" i="1">
                  <a:solidFill>
                    <a:srgbClr val="CC0000"/>
                  </a:solidFill>
                </a:rPr>
                <a:t>n</a:t>
              </a:r>
              <a:r>
                <a:rPr lang="en-US" altLang="zh-CN" sz="1600" i="1">
                  <a:solidFill>
                    <a:srgbClr val="CC0000"/>
                  </a:solidFill>
                </a:rPr>
                <a:t> </a:t>
              </a:r>
              <a:r>
                <a:rPr lang="en-US" altLang="zh-CN" sz="3200">
                  <a:solidFill>
                    <a:srgbClr val="CC0000"/>
                  </a:solidFill>
                </a:rPr>
                <a:t>(</a:t>
              </a:r>
              <a:r>
                <a:rPr lang="en-US" altLang="zh-CN" sz="3200" i="1">
                  <a:solidFill>
                    <a:srgbClr val="CC0000"/>
                  </a:solidFill>
                </a:rPr>
                <a:t>n</a:t>
              </a:r>
              <a:r>
                <a:rPr lang="en-US" altLang="zh-CN" sz="3200">
                  <a:solidFill>
                    <a:srgbClr val="CC0000"/>
                  </a:solidFill>
                  <a:latin typeface="宋体" pitchFamily="2" charset="-122"/>
                </a:rPr>
                <a:t>-</a:t>
              </a:r>
              <a:r>
                <a:rPr lang="en-US" altLang="zh-CN" sz="3200">
                  <a:solidFill>
                    <a:srgbClr val="CC0000"/>
                  </a:solidFill>
                </a:rPr>
                <a:t>1)</a:t>
              </a:r>
            </a:p>
          </p:txBody>
        </p:sp>
        <p:sp>
          <p:nvSpPr>
            <p:cNvPr id="113687" name="Rectangle 23"/>
            <p:cNvSpPr>
              <a:spLocks noChangeArrowheads="1"/>
            </p:cNvSpPr>
            <p:nvPr/>
          </p:nvSpPr>
          <p:spPr bwMode="auto">
            <a:xfrm>
              <a:off x="4427" y="3659"/>
              <a:ext cx="128" cy="307"/>
            </a:xfrm>
            <a:prstGeom prst="rect">
              <a:avLst/>
            </a:prstGeom>
            <a:noFill/>
            <a:ln w="9525">
              <a:noFill/>
              <a:miter lim="800000"/>
              <a:headEnd/>
              <a:tailEnd/>
            </a:ln>
          </p:spPr>
          <p:txBody>
            <a:bodyPr wrap="none" lIns="0" tIns="0" rIns="0" bIns="0">
              <a:spAutoFit/>
            </a:bodyPr>
            <a:lstStyle/>
            <a:p>
              <a:pPr algn="ctr"/>
              <a:r>
                <a:rPr lang="en-US" altLang="zh-CN" sz="3200">
                  <a:solidFill>
                    <a:srgbClr val="CC0000"/>
                  </a:solidFill>
                </a:rPr>
                <a:t>2</a:t>
              </a:r>
            </a:p>
          </p:txBody>
        </p:sp>
        <p:sp>
          <p:nvSpPr>
            <p:cNvPr id="113688" name="Line 24"/>
            <p:cNvSpPr>
              <a:spLocks noChangeShapeType="1"/>
            </p:cNvSpPr>
            <p:nvPr/>
          </p:nvSpPr>
          <p:spPr bwMode="auto">
            <a:xfrm flipV="1">
              <a:off x="4128" y="3681"/>
              <a:ext cx="960" cy="0"/>
            </a:xfrm>
            <a:prstGeom prst="line">
              <a:avLst/>
            </a:prstGeom>
            <a:noFill/>
            <a:ln w="9525">
              <a:solidFill>
                <a:srgbClr val="CC0000"/>
              </a:solidFill>
              <a:miter lim="800000"/>
              <a:headEnd/>
              <a:tailEnd/>
            </a:ln>
            <a:effectLst/>
          </p:spPr>
          <p:txBody>
            <a:bodyPr wrap="none" anchor="ctr"/>
            <a:lstStyle/>
            <a:p>
              <a:endParaRPr lang="zh-CN" altLang="en-US"/>
            </a:p>
          </p:txBody>
        </p:sp>
      </p:grpSp>
      <p:sp>
        <p:nvSpPr>
          <p:cNvPr id="113689" name="Rectangle 25"/>
          <p:cNvSpPr>
            <a:spLocks noChangeArrowheads="1"/>
          </p:cNvSpPr>
          <p:nvPr/>
        </p:nvSpPr>
        <p:spPr bwMode="auto">
          <a:xfrm>
            <a:off x="1166813" y="5892800"/>
            <a:ext cx="5508625" cy="641350"/>
          </a:xfrm>
          <a:prstGeom prst="rect">
            <a:avLst/>
          </a:prstGeom>
          <a:noFill/>
          <a:ln w="9525">
            <a:noFill/>
            <a:miter lim="800000"/>
            <a:headEnd/>
            <a:tailEnd/>
          </a:ln>
          <a:effectLst/>
        </p:spPr>
        <p:txBody>
          <a:bodyPr wrap="none">
            <a:spAutoFit/>
          </a:bodyPr>
          <a:lstStyle/>
          <a:p>
            <a:pPr algn="ctr"/>
            <a:r>
              <a:rPr lang="en-US" altLang="zh-CN" sz="3600" b="1">
                <a:ea typeface="楷体_GB2312" pitchFamily="49" charset="-122"/>
              </a:rPr>
              <a:t> </a:t>
            </a:r>
            <a:r>
              <a:rPr lang="zh-CN" altLang="en-US" sz="3600" b="1">
                <a:solidFill>
                  <a:srgbClr val="6666FF"/>
                </a:solidFill>
                <a:ea typeface="楷体_GB2312" pitchFamily="49" charset="-122"/>
              </a:rPr>
              <a:t>所以，时间复杂度为</a:t>
            </a:r>
            <a:r>
              <a:rPr lang="en-US" altLang="zh-CN" sz="3600" b="1">
                <a:solidFill>
                  <a:srgbClr val="FF5050"/>
                </a:solidFill>
                <a:ea typeface="楷体_GB2312" pitchFamily="49" charset="-122"/>
              </a:rPr>
              <a:t>O(n</a:t>
            </a:r>
            <a:r>
              <a:rPr lang="en-US" altLang="zh-CN" sz="3600" b="1" baseline="30000">
                <a:solidFill>
                  <a:srgbClr val="FF5050"/>
                </a:solidFill>
                <a:ea typeface="楷体_GB2312" pitchFamily="49" charset="-122"/>
              </a:rPr>
              <a:t>2</a:t>
            </a:r>
            <a:r>
              <a:rPr lang="en-US" altLang="zh-CN" sz="3600" b="1">
                <a:solidFill>
                  <a:srgbClr val="FF5050"/>
                </a:solidFill>
                <a:ea typeface="楷体_GB2312" pitchFamily="49" charset="-122"/>
              </a:rPr>
              <a:t>)</a:t>
            </a:r>
          </a:p>
        </p:txBody>
      </p:sp>
      <p:sp>
        <p:nvSpPr>
          <p:cNvPr id="113690" name="Rectangle 26"/>
          <p:cNvSpPr>
            <a:spLocks noGrp="1" noChangeArrowheads="1"/>
          </p:cNvSpPr>
          <p:nvPr>
            <p:ph type="title" idx="4294967295"/>
          </p:nvPr>
        </p:nvSpPr>
        <p:spPr>
          <a:xfrm>
            <a:off x="457200" y="304800"/>
            <a:ext cx="7772400" cy="685800"/>
          </a:xfrm>
        </p:spPr>
        <p:txBody>
          <a:bodyPr/>
          <a:lstStyle/>
          <a:p>
            <a:r>
              <a:rPr lang="zh-CN" altLang="en-US" sz="3600" b="1">
                <a:solidFill>
                  <a:srgbClr val="990000"/>
                </a:solidFill>
                <a:latin typeface="宋体" pitchFamily="2" charset="-122"/>
                <a:ea typeface="宋体" pitchFamily="2" charset="-122"/>
              </a:rPr>
              <a:t>时间分析</a:t>
            </a:r>
            <a:r>
              <a:rPr lang="en-US" altLang="zh-CN" sz="3600" b="1">
                <a:solidFill>
                  <a:srgbClr val="990000"/>
                </a:solidFill>
                <a:latin typeface="宋体" pitchFamily="2" charset="-122"/>
                <a:ea typeface="宋体" pitchFamily="2"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wipe(left)">
                                      <p:cBhvr>
                                        <p:cTn id="12" dur="500"/>
                                        <p:tgtEl>
                                          <p:spTgt spid="11366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3674"/>
                                        </p:tgtEl>
                                        <p:attrNameLst>
                                          <p:attrName>style.visibility</p:attrName>
                                        </p:attrNameLst>
                                      </p:cBhvr>
                                      <p:to>
                                        <p:strVal val="visible"/>
                                      </p:to>
                                    </p:set>
                                    <p:animEffect transition="in" filter="wipe(left)">
                                      <p:cBhvr>
                                        <p:cTn id="16" dur="500"/>
                                        <p:tgtEl>
                                          <p:spTgt spid="1136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672"/>
                                        </p:tgtEl>
                                        <p:attrNameLst>
                                          <p:attrName>style.visibility</p:attrName>
                                        </p:attrNameLst>
                                      </p:cBhvr>
                                      <p:to>
                                        <p:strVal val="visible"/>
                                      </p:to>
                                    </p:set>
                                    <p:animEffect transition="in" filter="wipe(left)">
                                      <p:cBhvr>
                                        <p:cTn id="21" dur="500"/>
                                        <p:tgtEl>
                                          <p:spTgt spid="11367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3671"/>
                                        </p:tgtEl>
                                        <p:attrNameLst>
                                          <p:attrName>style.visibility</p:attrName>
                                        </p:attrNameLst>
                                      </p:cBhvr>
                                      <p:to>
                                        <p:strVal val="visible"/>
                                      </p:to>
                                    </p:set>
                                    <p:animEffect transition="in" filter="wipe(left)">
                                      <p:cBhvr>
                                        <p:cTn id="25" dur="500"/>
                                        <p:tgtEl>
                                          <p:spTgt spid="1136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3669"/>
                                        </p:tgtEl>
                                        <p:attrNameLst>
                                          <p:attrName>style.visibility</p:attrName>
                                        </p:attrNameLst>
                                      </p:cBhvr>
                                      <p:to>
                                        <p:strVal val="visible"/>
                                      </p:to>
                                    </p:set>
                                    <p:animEffect transition="in" filter="wipe(left)">
                                      <p:cBhvr>
                                        <p:cTn id="30" dur="500"/>
                                        <p:tgtEl>
                                          <p:spTgt spid="1136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670"/>
                                        </p:tgtEl>
                                        <p:attrNameLst>
                                          <p:attrName>style.visibility</p:attrName>
                                        </p:attrNameLst>
                                      </p:cBhvr>
                                      <p:to>
                                        <p:strVal val="visible"/>
                                      </p:to>
                                    </p:set>
                                    <p:animEffect transition="in" filter="wipe(left)">
                                      <p:cBhvr>
                                        <p:cTn id="35" dur="500"/>
                                        <p:tgtEl>
                                          <p:spTgt spid="11367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3675"/>
                                        </p:tgtEl>
                                        <p:attrNameLst>
                                          <p:attrName>style.visibility</p:attrName>
                                        </p:attrNameLst>
                                      </p:cBhvr>
                                      <p:to>
                                        <p:strVal val="visible"/>
                                      </p:to>
                                    </p:set>
                                    <p:animEffect transition="in" filter="wipe(left)">
                                      <p:cBhvr>
                                        <p:cTn id="39" dur="500"/>
                                        <p:tgtEl>
                                          <p:spTgt spid="1136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3673"/>
                                        </p:tgtEl>
                                        <p:attrNameLst>
                                          <p:attrName>style.visibility</p:attrName>
                                        </p:attrNameLst>
                                      </p:cBhvr>
                                      <p:to>
                                        <p:strVal val="visible"/>
                                      </p:to>
                                    </p:set>
                                    <p:animEffect transition="in" filter="wipe(left)">
                                      <p:cBhvr>
                                        <p:cTn id="44" dur="500"/>
                                        <p:tgtEl>
                                          <p:spTgt spid="11367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13682"/>
                                        </p:tgtEl>
                                        <p:attrNameLst>
                                          <p:attrName>style.visibility</p:attrName>
                                        </p:attrNameLst>
                                      </p:cBhvr>
                                      <p:to>
                                        <p:strVal val="visible"/>
                                      </p:to>
                                    </p:set>
                                    <p:animEffect transition="in" filter="wipe(left)">
                                      <p:cBhvr>
                                        <p:cTn id="48" dur="500"/>
                                        <p:tgtEl>
                                          <p:spTgt spid="11368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13689"/>
                                        </p:tgtEl>
                                        <p:attrNameLst>
                                          <p:attrName>style.visibility</p:attrName>
                                        </p:attrNameLst>
                                      </p:cBhvr>
                                      <p:to>
                                        <p:strVal val="visible"/>
                                      </p:to>
                                    </p:set>
                                    <p:anim calcmode="lin" valueType="num">
                                      <p:cBhvr additive="base">
                                        <p:cTn id="53" dur="500" fill="hold"/>
                                        <p:tgtEl>
                                          <p:spTgt spid="113689"/>
                                        </p:tgtEl>
                                        <p:attrNameLst>
                                          <p:attrName>ppt_x</p:attrName>
                                        </p:attrNameLst>
                                      </p:cBhvr>
                                      <p:tavLst>
                                        <p:tav tm="0">
                                          <p:val>
                                            <p:strVal val="0-#ppt_w/2"/>
                                          </p:val>
                                        </p:tav>
                                        <p:tav tm="100000">
                                          <p:val>
                                            <p:strVal val="#ppt_x"/>
                                          </p:val>
                                        </p:tav>
                                      </p:tavLst>
                                    </p:anim>
                                    <p:anim calcmode="lin" valueType="num">
                                      <p:cBhvr additive="base">
                                        <p:cTn id="54" dur="500" fill="hold"/>
                                        <p:tgtEl>
                                          <p:spTgt spid="11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autoUpdateAnimBg="0"/>
      <p:bldP spid="113669" grpId="0" autoUpdateAnimBg="0"/>
      <p:bldP spid="113670" grpId="0" autoUpdateAnimBg="0"/>
      <p:bldP spid="113671" grpId="0" autoUpdateAnimBg="0"/>
      <p:bldP spid="113672" grpId="0" autoUpdateAnimBg="0"/>
      <p:bldP spid="113673" grpId="0" autoUpdateAnimBg="0"/>
      <p:bldP spid="113674" grpId="0" autoUpdateAnimBg="0"/>
      <p:bldP spid="11368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457200" y="1143000"/>
            <a:ext cx="8385175" cy="4903788"/>
          </a:xfrm>
          <a:prstGeom prst="rect">
            <a:avLst/>
          </a:prstGeom>
          <a:noFill/>
          <a:ln w="9525">
            <a:noFill/>
            <a:miter lim="800000"/>
            <a:headEnd/>
            <a:tailEnd/>
          </a:ln>
          <a:effectLst/>
        </p:spPr>
        <p:txBody>
          <a:bodyPr>
            <a:spAutoFit/>
          </a:bodyPr>
          <a:lstStyle/>
          <a:p>
            <a:pPr>
              <a:lnSpc>
                <a:spcPct val="125000"/>
              </a:lnSpc>
            </a:pP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起泡排序一趟之后，使最大的记录定位到</a:t>
            </a:r>
            <a:r>
              <a:rPr lang="zh-CN" altLang="en-US" sz="3600" b="1">
                <a:solidFill>
                  <a:srgbClr val="A40004"/>
                </a:solidFill>
                <a:ea typeface="楷体_GB2312" pitchFamily="49" charset="-122"/>
              </a:rPr>
              <a:t>最后</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如果一趟之后可使某记录</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任意</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定位在它</a:t>
            </a:r>
            <a:r>
              <a:rPr lang="zh-CN" altLang="en-US" sz="3600" b="1">
                <a:solidFill>
                  <a:srgbClr val="A40004"/>
                </a:solidFill>
                <a:ea typeface="楷体_GB2312" pitchFamily="49" charset="-122"/>
              </a:rPr>
              <a:t>应处的位置</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在有序序列中</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而将其余的无序序列以它为</a:t>
            </a:r>
            <a:r>
              <a:rPr lang="zh-CN" altLang="en-US" sz="3600" b="1">
                <a:solidFill>
                  <a:srgbClr val="A40004"/>
                </a:solidFill>
                <a:ea typeface="楷体_GB2312" pitchFamily="49" charset="-122"/>
              </a:rPr>
              <a:t>枢轴</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分成两部分</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比它小的放在它的前面</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比它大的的放在它的后面</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下一趟分别对前后的子序列排序</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显然可加快速度。</a:t>
            </a:r>
          </a:p>
        </p:txBody>
      </p:sp>
      <p:sp>
        <p:nvSpPr>
          <p:cNvPr id="114692" name="Rectangle 4"/>
          <p:cNvSpPr>
            <a:spLocks noChangeArrowheads="1"/>
          </p:cNvSpPr>
          <p:nvPr/>
        </p:nvSpPr>
        <p:spPr bwMode="auto">
          <a:xfrm>
            <a:off x="4984750" y="5478463"/>
            <a:ext cx="3751263" cy="701675"/>
          </a:xfrm>
          <a:prstGeom prst="rect">
            <a:avLst/>
          </a:prstGeom>
          <a:noFill/>
          <a:ln w="9525">
            <a:noFill/>
            <a:miter lim="800000"/>
            <a:headEnd/>
            <a:tailEnd/>
          </a:ln>
          <a:effectLst/>
        </p:spPr>
        <p:txBody>
          <a:bodyPr wrap="none">
            <a:spAutoFit/>
          </a:bodyPr>
          <a:lstStyle/>
          <a:p>
            <a:r>
              <a:rPr lang="zh-CN" altLang="en-US" sz="4000" b="1">
                <a:solidFill>
                  <a:srgbClr val="E60E37"/>
                </a:solidFill>
                <a:ea typeface="楷体_GB2312" pitchFamily="49" charset="-122"/>
              </a:rPr>
              <a:t>这就是快速排序</a:t>
            </a:r>
          </a:p>
        </p:txBody>
      </p:sp>
      <p:sp>
        <p:nvSpPr>
          <p:cNvPr id="114693" name="Rectangle 5"/>
          <p:cNvSpPr>
            <a:spLocks noGrp="1" noChangeArrowheads="1"/>
          </p:cNvSpPr>
          <p:nvPr>
            <p:ph type="title" idx="4294967295"/>
          </p:nvPr>
        </p:nvSpPr>
        <p:spPr>
          <a:xfrm>
            <a:off x="533400" y="533400"/>
            <a:ext cx="7772400" cy="685800"/>
          </a:xfrm>
        </p:spPr>
        <p:txBody>
          <a:bodyPr/>
          <a:lstStyle/>
          <a:p>
            <a:r>
              <a:rPr lang="zh-CN" altLang="en-US" b="1">
                <a:solidFill>
                  <a:srgbClr val="CC0000"/>
                </a:solidFill>
              </a:rPr>
              <a:t>二、快速排序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114692"/>
                                        </p:tgtEl>
                                        <p:attrNameLst>
                                          <p:attrName>style.visibility</p:attrName>
                                        </p:attrNameLst>
                                      </p:cBhvr>
                                      <p:to>
                                        <p:strVal val="visible"/>
                                      </p:to>
                                    </p:set>
                                    <p:anim calcmode="lin" valueType="num">
                                      <p:cBhvr>
                                        <p:cTn id="13" dur="5000" fill="hold"/>
                                        <p:tgtEl>
                                          <p:spTgt spid="114692"/>
                                        </p:tgtEl>
                                        <p:attrNameLst>
                                          <p:attrName>ppt_w</p:attrName>
                                        </p:attrNameLst>
                                      </p:cBhvr>
                                      <p:tavLst>
                                        <p:tav tm="0" fmla="#ppt_w*sin(2.5*pi*$)">
                                          <p:val>
                                            <p:fltVal val="0"/>
                                          </p:val>
                                        </p:tav>
                                        <p:tav tm="100000">
                                          <p:val>
                                            <p:fltVal val="1"/>
                                          </p:val>
                                        </p:tav>
                                      </p:tavLst>
                                    </p:anim>
                                    <p:anim calcmode="lin" valueType="num">
                                      <p:cBhvr>
                                        <p:cTn id="14" dur="5000" fill="hold"/>
                                        <p:tgtEl>
                                          <p:spTgt spid="1146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381000" y="990600"/>
            <a:ext cx="8521700" cy="2841625"/>
          </a:xfrm>
          <a:prstGeom prst="rect">
            <a:avLst/>
          </a:prstGeom>
          <a:noFill/>
          <a:ln w="9525">
            <a:noFill/>
            <a:miter lim="800000"/>
            <a:headEnd/>
            <a:tailEnd/>
          </a:ln>
          <a:effectLst/>
        </p:spPr>
        <p:txBody>
          <a:bodyPr>
            <a:spAutoFit/>
          </a:bodyPr>
          <a:lstStyle/>
          <a:p>
            <a:pPr>
              <a:lnSpc>
                <a:spcPct val="125000"/>
              </a:lnSpc>
            </a:pPr>
            <a:r>
              <a:rPr lang="zh-CN" altLang="en-US" sz="3600" b="1">
                <a:solidFill>
                  <a:srgbClr val="008080"/>
                </a:solidFill>
                <a:ea typeface="楷体_GB2312" pitchFamily="49" charset="-122"/>
              </a:rPr>
              <a:t>　</a:t>
            </a:r>
            <a:r>
              <a:rPr lang="zh-CN" altLang="en-US" sz="3600" b="1">
                <a:solidFill>
                  <a:srgbClr val="0000FF"/>
                </a:solidFill>
                <a:ea typeface="楷体_GB2312" pitchFamily="49" charset="-122"/>
              </a:rPr>
              <a:t>目标：</a:t>
            </a:r>
            <a:r>
              <a:rPr lang="zh-CN" altLang="en-US" sz="3600" b="1">
                <a:ea typeface="楷体_GB2312" pitchFamily="49" charset="-122"/>
              </a:rPr>
              <a:t>找一个记录，</a:t>
            </a:r>
            <a:r>
              <a:rPr lang="zh-CN" altLang="en-US" sz="3600" b="1">
                <a:solidFill>
                  <a:srgbClr val="008000"/>
                </a:solidFill>
                <a:ea typeface="楷体_GB2312" pitchFamily="49" charset="-122"/>
              </a:rPr>
              <a:t>以它的关键字作为</a:t>
            </a:r>
            <a:r>
              <a:rPr lang="zh-CN" altLang="en-US" sz="3600" b="1">
                <a:solidFill>
                  <a:srgbClr val="FF0000"/>
                </a:solidFill>
                <a:ea typeface="楷体_GB2312" pitchFamily="49" charset="-122"/>
              </a:rPr>
              <a:t>“枢轴”</a:t>
            </a:r>
            <a:r>
              <a:rPr lang="zh-CN" altLang="en-US" sz="3600" b="1">
                <a:ea typeface="楷体_GB2312" pitchFamily="49" charset="-122"/>
              </a:rPr>
              <a:t>，</a:t>
            </a:r>
            <a:r>
              <a:rPr lang="zh-CN" altLang="en-US" sz="3600" b="1">
                <a:solidFill>
                  <a:srgbClr val="008000"/>
                </a:solidFill>
                <a:ea typeface="楷体_GB2312" pitchFamily="49" charset="-122"/>
              </a:rPr>
              <a:t>凡</a:t>
            </a:r>
            <a:r>
              <a:rPr lang="zh-CN" altLang="en-US" sz="3600" b="1">
                <a:solidFill>
                  <a:srgbClr val="0000FF"/>
                </a:solidFill>
                <a:ea typeface="楷体_GB2312" pitchFamily="49" charset="-122"/>
              </a:rPr>
              <a:t>关键字小于枢轴</a:t>
            </a:r>
            <a:r>
              <a:rPr lang="zh-CN" altLang="en-US" sz="3600" b="1">
                <a:solidFill>
                  <a:srgbClr val="008000"/>
                </a:solidFill>
                <a:ea typeface="楷体_GB2312" pitchFamily="49" charset="-122"/>
              </a:rPr>
              <a:t>的记录均</a:t>
            </a:r>
            <a:r>
              <a:rPr lang="zh-CN" altLang="en-US" sz="3600" b="1">
                <a:solidFill>
                  <a:srgbClr val="0000FF"/>
                </a:solidFill>
                <a:ea typeface="楷体_GB2312" pitchFamily="49" charset="-122"/>
              </a:rPr>
              <a:t>移动至该记录之前，</a:t>
            </a:r>
            <a:r>
              <a:rPr lang="zh-CN" altLang="en-US" sz="3600" b="1">
                <a:solidFill>
                  <a:srgbClr val="008000"/>
                </a:solidFill>
                <a:ea typeface="楷体_GB2312" pitchFamily="49" charset="-122"/>
              </a:rPr>
              <a:t>反之，凡</a:t>
            </a:r>
            <a:r>
              <a:rPr lang="zh-CN" altLang="en-US" sz="3600" b="1">
                <a:solidFill>
                  <a:srgbClr val="0000FF"/>
                </a:solidFill>
                <a:ea typeface="楷体_GB2312" pitchFamily="49" charset="-122"/>
              </a:rPr>
              <a:t>关键字大于枢轴</a:t>
            </a:r>
            <a:r>
              <a:rPr lang="zh-CN" altLang="en-US" sz="3600" b="1">
                <a:solidFill>
                  <a:srgbClr val="008000"/>
                </a:solidFill>
                <a:ea typeface="楷体_GB2312" pitchFamily="49" charset="-122"/>
              </a:rPr>
              <a:t>的记录均</a:t>
            </a:r>
            <a:r>
              <a:rPr lang="zh-CN" altLang="en-US" sz="3600" b="1">
                <a:solidFill>
                  <a:srgbClr val="0000FF"/>
                </a:solidFill>
                <a:ea typeface="楷体_GB2312" pitchFamily="49" charset="-122"/>
              </a:rPr>
              <a:t>移动至该记录之后</a:t>
            </a:r>
            <a:r>
              <a:rPr lang="zh-CN" altLang="en-US" sz="3600" b="1">
                <a:solidFill>
                  <a:srgbClr val="008000"/>
                </a:solidFill>
                <a:ea typeface="楷体_GB2312" pitchFamily="49" charset="-122"/>
              </a:rPr>
              <a:t>。</a:t>
            </a:r>
            <a:endParaRPr lang="zh-CN" altLang="en-US" sz="3600" b="1">
              <a:solidFill>
                <a:srgbClr val="A50021"/>
              </a:solidFill>
              <a:ea typeface="楷体_GB2312" pitchFamily="49" charset="-122"/>
            </a:endParaRPr>
          </a:p>
        </p:txBody>
      </p:sp>
      <p:sp>
        <p:nvSpPr>
          <p:cNvPr id="115716" name="Rectangle 4"/>
          <p:cNvSpPr>
            <a:spLocks noChangeArrowheads="1"/>
          </p:cNvSpPr>
          <p:nvPr/>
        </p:nvSpPr>
        <p:spPr bwMode="auto">
          <a:xfrm>
            <a:off x="381000" y="3863975"/>
            <a:ext cx="8686800" cy="2841625"/>
          </a:xfrm>
          <a:prstGeom prst="rect">
            <a:avLst/>
          </a:prstGeom>
          <a:noFill/>
          <a:ln w="9525">
            <a:noFill/>
            <a:miter lim="800000"/>
            <a:headEnd/>
            <a:tailEnd/>
          </a:ln>
          <a:effectLst/>
        </p:spPr>
        <p:txBody>
          <a:bodyPr>
            <a:spAutoFit/>
          </a:bodyPr>
          <a:lstStyle/>
          <a:p>
            <a:pPr>
              <a:lnSpc>
                <a:spcPct val="125000"/>
              </a:lnSpc>
            </a:pPr>
            <a:r>
              <a:rPr lang="zh-CN" altLang="en-US" sz="3600" b="1">
                <a:solidFill>
                  <a:srgbClr val="008000"/>
                </a:solidFill>
                <a:ea typeface="楷体_GB2312" pitchFamily="49" charset="-122"/>
              </a:rPr>
              <a:t>致使</a:t>
            </a:r>
            <a:r>
              <a:rPr lang="zh-CN" altLang="en-US" sz="3600" b="1">
                <a:solidFill>
                  <a:srgbClr val="0000FF"/>
                </a:solidFill>
                <a:ea typeface="楷体_GB2312" pitchFamily="49" charset="-122"/>
              </a:rPr>
              <a:t>一趟排序</a:t>
            </a:r>
            <a:r>
              <a:rPr lang="zh-CN" altLang="en-US" sz="3600" b="1">
                <a:solidFill>
                  <a:srgbClr val="008000"/>
                </a:solidFill>
                <a:ea typeface="楷体_GB2312" pitchFamily="49" charset="-122"/>
              </a:rPr>
              <a:t>之后，记录的无序序列</a:t>
            </a:r>
            <a:r>
              <a:rPr lang="en-US" altLang="zh-CN" sz="3600" b="1">
                <a:solidFill>
                  <a:srgbClr val="008000"/>
                </a:solidFill>
                <a:ea typeface="楷体_GB2312" pitchFamily="49" charset="-122"/>
              </a:rPr>
              <a:t>r[s..t]</a:t>
            </a:r>
            <a:r>
              <a:rPr lang="zh-CN" altLang="en-US" sz="3600" b="1">
                <a:solidFill>
                  <a:srgbClr val="008000"/>
                </a:solidFill>
                <a:ea typeface="楷体_GB2312" pitchFamily="49" charset="-122"/>
              </a:rPr>
              <a:t>将</a:t>
            </a:r>
            <a:r>
              <a:rPr lang="zh-CN" altLang="en-US" sz="3600" b="1">
                <a:solidFill>
                  <a:srgbClr val="0000FF"/>
                </a:solidFill>
                <a:ea typeface="楷体_GB2312" pitchFamily="49" charset="-122"/>
              </a:rPr>
              <a:t>分割成两部分</a:t>
            </a:r>
            <a:r>
              <a:rPr lang="zh-CN" altLang="en-US" sz="3600" b="1">
                <a:solidFill>
                  <a:srgbClr val="008000"/>
                </a:solidFill>
                <a:ea typeface="楷体_GB2312" pitchFamily="49" charset="-122"/>
              </a:rPr>
              <a:t>：</a:t>
            </a:r>
            <a:r>
              <a:rPr lang="en-US" altLang="zh-CN" sz="3600" b="1">
                <a:solidFill>
                  <a:srgbClr val="A50021"/>
                </a:solidFill>
                <a:ea typeface="楷体_GB2312" pitchFamily="49" charset="-122"/>
              </a:rPr>
              <a:t>r[s..i-1]</a:t>
            </a:r>
            <a:r>
              <a:rPr lang="zh-CN" altLang="en-US" sz="3600" b="1">
                <a:solidFill>
                  <a:srgbClr val="A50021"/>
                </a:solidFill>
                <a:ea typeface="楷体_GB2312" pitchFamily="49" charset="-122"/>
              </a:rPr>
              <a:t>和</a:t>
            </a:r>
            <a:r>
              <a:rPr lang="en-US" altLang="zh-CN" sz="3600" b="1">
                <a:solidFill>
                  <a:srgbClr val="A50021"/>
                </a:solidFill>
                <a:ea typeface="楷体_GB2312" pitchFamily="49" charset="-122"/>
              </a:rPr>
              <a:t>r[i+1..t]</a:t>
            </a:r>
            <a:r>
              <a:rPr lang="zh-CN" altLang="en-US" sz="3600" b="1">
                <a:solidFill>
                  <a:srgbClr val="A50021"/>
                </a:solidFill>
                <a:ea typeface="楷体_GB2312" pitchFamily="49" charset="-122"/>
              </a:rPr>
              <a:t>，</a:t>
            </a:r>
            <a:r>
              <a:rPr lang="zh-CN" altLang="en-US" sz="3600" b="1">
                <a:solidFill>
                  <a:srgbClr val="0C00A4"/>
                </a:solidFill>
                <a:ea typeface="楷体_GB2312" pitchFamily="49" charset="-122"/>
              </a:rPr>
              <a:t>且</a:t>
            </a:r>
            <a:r>
              <a:rPr lang="zh-CN" altLang="en-US" sz="3600" b="1">
                <a:solidFill>
                  <a:srgbClr val="A50021"/>
                </a:solidFill>
                <a:ea typeface="楷体_GB2312" pitchFamily="49" charset="-122"/>
              </a:rPr>
              <a:t>  </a:t>
            </a:r>
          </a:p>
          <a:p>
            <a:pPr>
              <a:lnSpc>
                <a:spcPct val="125000"/>
              </a:lnSpc>
            </a:pPr>
            <a:r>
              <a:rPr lang="zh-CN" altLang="en-US" sz="3600" b="1">
                <a:solidFill>
                  <a:srgbClr val="A50021"/>
                </a:solidFill>
                <a:ea typeface="楷体_GB2312" pitchFamily="49" charset="-122"/>
              </a:rPr>
              <a:t>       </a:t>
            </a:r>
            <a:r>
              <a:rPr lang="en-US" altLang="zh-CN" sz="3600" b="1">
                <a:solidFill>
                  <a:srgbClr val="33CCFF"/>
                </a:solidFill>
                <a:ea typeface="楷体_GB2312" pitchFamily="49" charset="-122"/>
              </a:rPr>
              <a:t>r[j].key</a:t>
            </a:r>
            <a:r>
              <a:rPr lang="en-US" altLang="zh-CN" sz="3600" b="1">
                <a:solidFill>
                  <a:srgbClr val="A50021"/>
                </a:solidFill>
                <a:ea typeface="楷体_GB2312" pitchFamily="49" charset="-122"/>
              </a:rPr>
              <a:t>≤ r[i].key ≤ </a:t>
            </a:r>
            <a:r>
              <a:rPr lang="en-US" altLang="zh-CN" sz="3600" b="1">
                <a:solidFill>
                  <a:srgbClr val="6666FF"/>
                </a:solidFill>
                <a:ea typeface="楷体_GB2312" pitchFamily="49" charset="-122"/>
              </a:rPr>
              <a:t>r[j].key</a:t>
            </a:r>
          </a:p>
          <a:p>
            <a:pPr>
              <a:lnSpc>
                <a:spcPct val="125000"/>
              </a:lnSpc>
            </a:pPr>
            <a:r>
              <a:rPr lang="en-US" altLang="zh-CN" sz="3600" b="1">
                <a:solidFill>
                  <a:srgbClr val="A50021"/>
                </a:solidFill>
                <a:ea typeface="楷体_GB2312" pitchFamily="49" charset="-122"/>
              </a:rPr>
              <a:t>      (s≤j≤i-1)  </a:t>
            </a:r>
            <a:r>
              <a:rPr lang="en-US" altLang="zh-CN" sz="3600" b="1">
                <a:solidFill>
                  <a:schemeClr val="accent2"/>
                </a:solidFill>
                <a:ea typeface="楷体_GB2312" pitchFamily="49" charset="-122"/>
              </a:rPr>
              <a:t>  </a:t>
            </a:r>
            <a:r>
              <a:rPr lang="zh-CN" altLang="en-US" sz="3600" b="1">
                <a:solidFill>
                  <a:srgbClr val="0C00A4"/>
                </a:solidFill>
                <a:ea typeface="楷体_GB2312" pitchFamily="49" charset="-122"/>
              </a:rPr>
              <a:t>枢轴</a:t>
            </a:r>
            <a:r>
              <a:rPr lang="zh-CN" altLang="en-US" sz="3600" b="1">
                <a:solidFill>
                  <a:schemeClr val="accent2"/>
                </a:solidFill>
                <a:ea typeface="楷体_GB2312" pitchFamily="49" charset="-122"/>
              </a:rPr>
              <a:t> </a:t>
            </a: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(i+1≤j≤t)</a:t>
            </a:r>
            <a:r>
              <a:rPr lang="zh-CN" altLang="en-US" sz="3600" b="1">
                <a:solidFill>
                  <a:srgbClr val="A50021"/>
                </a:solidFill>
                <a:ea typeface="楷体_GB2312" pitchFamily="49" charset="-122"/>
              </a:rPr>
              <a:t>。</a:t>
            </a:r>
          </a:p>
        </p:txBody>
      </p:sp>
      <p:sp>
        <p:nvSpPr>
          <p:cNvPr id="115717" name="Rectangle 5"/>
          <p:cNvSpPr>
            <a:spLocks noGrp="1" noChangeArrowheads="1"/>
          </p:cNvSpPr>
          <p:nvPr>
            <p:ph type="title" idx="4294967295"/>
          </p:nvPr>
        </p:nvSpPr>
        <p:spPr>
          <a:xfrm>
            <a:off x="457200" y="457200"/>
            <a:ext cx="7772400" cy="685800"/>
          </a:xfrm>
        </p:spPr>
        <p:txBody>
          <a:bodyPr/>
          <a:lstStyle/>
          <a:p>
            <a:r>
              <a:rPr lang="zh-CN" altLang="en-US" b="1">
                <a:solidFill>
                  <a:srgbClr val="CC0000"/>
                </a:solidFill>
              </a:rPr>
              <a:t>一趟快速排序（一次划分）</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strips(downRight)">
                                      <p:cBhvr>
                                        <p:cTn id="7" dur="500"/>
                                        <p:tgtEl>
                                          <p:spTgt spid="1157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strips(downRight)">
                                      <p:cBhvr>
                                        <p:cTn id="12"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P spid="11571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Line 2"/>
          <p:cNvSpPr>
            <a:spLocks noChangeShapeType="1"/>
          </p:cNvSpPr>
          <p:nvPr/>
        </p:nvSpPr>
        <p:spPr bwMode="auto">
          <a:xfrm flipV="1">
            <a:off x="1425575" y="199390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16739" name="Text Box 3"/>
          <p:cNvSpPr txBox="1">
            <a:spLocks noChangeArrowheads="1"/>
          </p:cNvSpPr>
          <p:nvPr/>
        </p:nvSpPr>
        <p:spPr bwMode="auto">
          <a:xfrm>
            <a:off x="914400" y="2519363"/>
            <a:ext cx="7397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00"/>
                </a:solidFill>
              </a:rPr>
              <a:t>low</a:t>
            </a:r>
            <a:endParaRPr lang="en-US" altLang="zh-CN" sz="2800" b="1"/>
          </a:p>
        </p:txBody>
      </p:sp>
      <p:sp>
        <p:nvSpPr>
          <p:cNvPr id="116740" name="Line 4"/>
          <p:cNvSpPr>
            <a:spLocks noChangeShapeType="1"/>
          </p:cNvSpPr>
          <p:nvPr/>
        </p:nvSpPr>
        <p:spPr bwMode="auto">
          <a:xfrm flipV="1">
            <a:off x="8229600" y="199390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41" name="Text Box 5"/>
          <p:cNvSpPr txBox="1">
            <a:spLocks noChangeArrowheads="1"/>
          </p:cNvSpPr>
          <p:nvPr/>
        </p:nvSpPr>
        <p:spPr bwMode="auto">
          <a:xfrm>
            <a:off x="7870825" y="2519363"/>
            <a:ext cx="8921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sp>
        <p:nvSpPr>
          <p:cNvPr id="116742" name="Text Box 6"/>
          <p:cNvSpPr txBox="1">
            <a:spLocks noChangeArrowheads="1"/>
          </p:cNvSpPr>
          <p:nvPr/>
        </p:nvSpPr>
        <p:spPr bwMode="auto">
          <a:xfrm>
            <a:off x="762000" y="3168650"/>
            <a:ext cx="39624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rPr>
              <a:t>设 </a:t>
            </a:r>
            <a:r>
              <a:rPr lang="en-US" altLang="zh-CN" sz="3600" b="1">
                <a:solidFill>
                  <a:srgbClr val="FF0000"/>
                </a:solidFill>
              </a:rPr>
              <a:t>r[s]=52 </a:t>
            </a:r>
            <a:r>
              <a:rPr lang="zh-CN" altLang="en-US" sz="3600" b="1">
                <a:solidFill>
                  <a:srgbClr val="FF0000"/>
                </a:solidFill>
              </a:rPr>
              <a:t>为枢轴</a:t>
            </a:r>
            <a:endParaRPr lang="zh-CN" altLang="en-US" sz="3600" b="1"/>
          </a:p>
        </p:txBody>
      </p:sp>
      <p:sp>
        <p:nvSpPr>
          <p:cNvPr id="116743" name="Text Box 7"/>
          <p:cNvSpPr txBox="1">
            <a:spLocks noChangeArrowheads="1"/>
          </p:cNvSpPr>
          <p:nvPr/>
        </p:nvSpPr>
        <p:spPr bwMode="auto">
          <a:xfrm>
            <a:off x="266700" y="3651250"/>
            <a:ext cx="9058275"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800000"/>
                </a:solidFill>
                <a:ea typeface="楷体_GB2312" pitchFamily="49" charset="-122"/>
              </a:rPr>
              <a:t>   </a:t>
            </a:r>
            <a:r>
              <a:rPr lang="zh-CN" altLang="en-US" sz="3600" b="1">
                <a:solidFill>
                  <a:srgbClr val="003366"/>
                </a:solidFill>
                <a:ea typeface="楷体_GB2312" pitchFamily="49" charset="-122"/>
              </a:rPr>
              <a:t>将 </a:t>
            </a:r>
            <a:r>
              <a:rPr lang="en-US" altLang="zh-CN" sz="3600" b="1">
                <a:solidFill>
                  <a:srgbClr val="003366"/>
                </a:solidFill>
                <a:ea typeface="楷体_GB2312" pitchFamily="49" charset="-122"/>
              </a:rPr>
              <a:t>r[</a:t>
            </a:r>
            <a:r>
              <a:rPr lang="en-US" altLang="zh-CN" sz="3600" b="1">
                <a:solidFill>
                  <a:srgbClr val="800000"/>
                </a:solidFill>
                <a:ea typeface="楷体_GB2312" pitchFamily="49" charset="-122"/>
              </a:rPr>
              <a:t>high</a:t>
            </a:r>
            <a:r>
              <a:rPr lang="en-US" altLang="zh-CN" sz="3600" b="1">
                <a:solidFill>
                  <a:srgbClr val="003366"/>
                </a:solidFill>
                <a:ea typeface="楷体_GB2312" pitchFamily="49" charset="-122"/>
              </a:rPr>
              <a:t>].key </a:t>
            </a:r>
            <a:r>
              <a:rPr lang="zh-CN" altLang="en-US" sz="3600" b="1">
                <a:solidFill>
                  <a:srgbClr val="003366"/>
                </a:solidFill>
                <a:ea typeface="楷体_GB2312" pitchFamily="49" charset="-122"/>
              </a:rPr>
              <a:t>和枢轴的关键字进行比较，</a:t>
            </a:r>
          </a:p>
          <a:p>
            <a:pPr>
              <a:lnSpc>
                <a:spcPct val="120000"/>
              </a:lnSpc>
            </a:pPr>
            <a:r>
              <a:rPr lang="zh-CN" altLang="en-US" sz="3600" b="1">
                <a:solidFill>
                  <a:srgbClr val="003366"/>
                </a:solidFill>
                <a:ea typeface="楷体_GB2312" pitchFamily="49" charset="-122"/>
              </a:rPr>
              <a:t>   要求 </a:t>
            </a:r>
            <a:r>
              <a:rPr lang="en-US" altLang="zh-CN" sz="3600" b="1">
                <a:solidFill>
                  <a:srgbClr val="003366"/>
                </a:solidFill>
                <a:ea typeface="楷体_GB2312" pitchFamily="49" charset="-122"/>
              </a:rPr>
              <a:t>r[</a:t>
            </a:r>
            <a:r>
              <a:rPr lang="en-US" altLang="zh-CN" sz="3600" b="1">
                <a:solidFill>
                  <a:srgbClr val="800000"/>
                </a:solidFill>
                <a:ea typeface="楷体_GB2312" pitchFamily="49" charset="-122"/>
              </a:rPr>
              <a:t>high</a:t>
            </a:r>
            <a:r>
              <a:rPr lang="en-US" altLang="zh-CN" sz="3600" b="1">
                <a:solidFill>
                  <a:srgbClr val="003366"/>
                </a:solidFill>
                <a:ea typeface="楷体_GB2312" pitchFamily="49" charset="-122"/>
              </a:rPr>
              <a:t>].key </a:t>
            </a:r>
            <a:r>
              <a:rPr lang="en-US" altLang="zh-CN" sz="3600" b="1">
                <a:solidFill>
                  <a:srgbClr val="FF0000"/>
                </a:solidFill>
              </a:rPr>
              <a:t>≥</a:t>
            </a:r>
            <a:r>
              <a:rPr lang="en-US" altLang="zh-CN" sz="3600" b="1">
                <a:solidFill>
                  <a:srgbClr val="003366"/>
                </a:solidFill>
              </a:rPr>
              <a:t> </a:t>
            </a:r>
            <a:r>
              <a:rPr lang="zh-CN" altLang="en-US" sz="3600" b="1">
                <a:solidFill>
                  <a:srgbClr val="003366"/>
                </a:solidFill>
                <a:ea typeface="楷体_GB2312" pitchFamily="49" charset="-122"/>
              </a:rPr>
              <a:t>枢轴的关键字</a:t>
            </a:r>
            <a:endParaRPr lang="zh-CN" altLang="en-US" sz="3600" b="1">
              <a:ea typeface="楷体_GB2312" pitchFamily="49" charset="-122"/>
            </a:endParaRPr>
          </a:p>
        </p:txBody>
      </p:sp>
      <p:sp>
        <p:nvSpPr>
          <p:cNvPr id="116744" name="Text Box 8"/>
          <p:cNvSpPr txBox="1">
            <a:spLocks noChangeArrowheads="1"/>
          </p:cNvSpPr>
          <p:nvPr/>
        </p:nvSpPr>
        <p:spPr bwMode="auto">
          <a:xfrm>
            <a:off x="266700" y="5137150"/>
            <a:ext cx="8839200"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800000"/>
                </a:solidFill>
                <a:ea typeface="楷体_GB2312" pitchFamily="49" charset="-122"/>
              </a:rPr>
              <a:t>   </a:t>
            </a:r>
            <a:r>
              <a:rPr lang="zh-CN" altLang="en-US" sz="3600" b="1">
                <a:solidFill>
                  <a:srgbClr val="003366"/>
                </a:solidFill>
                <a:ea typeface="楷体_GB2312" pitchFamily="49" charset="-122"/>
              </a:rPr>
              <a:t>将 </a:t>
            </a:r>
            <a:r>
              <a:rPr lang="en-US" altLang="zh-CN" sz="3600" b="1">
                <a:solidFill>
                  <a:srgbClr val="003366"/>
                </a:solidFill>
                <a:ea typeface="楷体_GB2312" pitchFamily="49" charset="-122"/>
              </a:rPr>
              <a:t>r[</a:t>
            </a:r>
            <a:r>
              <a:rPr lang="en-US" altLang="zh-CN" sz="3600" b="1">
                <a:solidFill>
                  <a:srgbClr val="006600"/>
                </a:solidFill>
                <a:ea typeface="楷体_GB2312" pitchFamily="49" charset="-122"/>
              </a:rPr>
              <a:t>low</a:t>
            </a:r>
            <a:r>
              <a:rPr lang="en-US" altLang="zh-CN" sz="3600" b="1">
                <a:solidFill>
                  <a:srgbClr val="003366"/>
                </a:solidFill>
                <a:ea typeface="楷体_GB2312" pitchFamily="49" charset="-122"/>
              </a:rPr>
              <a:t>].key </a:t>
            </a:r>
            <a:r>
              <a:rPr lang="zh-CN" altLang="en-US" sz="3600" b="1">
                <a:solidFill>
                  <a:srgbClr val="003366"/>
                </a:solidFill>
                <a:ea typeface="楷体_GB2312" pitchFamily="49" charset="-122"/>
              </a:rPr>
              <a:t>和 枢轴的关键字进行比较，</a:t>
            </a:r>
          </a:p>
          <a:p>
            <a:pPr>
              <a:lnSpc>
                <a:spcPct val="120000"/>
              </a:lnSpc>
            </a:pPr>
            <a:r>
              <a:rPr lang="zh-CN" altLang="en-US" sz="3600" b="1">
                <a:solidFill>
                  <a:srgbClr val="003366"/>
                </a:solidFill>
                <a:ea typeface="楷体_GB2312" pitchFamily="49" charset="-122"/>
              </a:rPr>
              <a:t>   要求 </a:t>
            </a:r>
            <a:r>
              <a:rPr lang="en-US" altLang="zh-CN" sz="3600" b="1">
                <a:solidFill>
                  <a:srgbClr val="003366"/>
                </a:solidFill>
                <a:ea typeface="楷体_GB2312" pitchFamily="49" charset="-122"/>
              </a:rPr>
              <a:t>r[</a:t>
            </a:r>
            <a:r>
              <a:rPr lang="en-US" altLang="zh-CN" sz="3600" b="1">
                <a:solidFill>
                  <a:srgbClr val="006600"/>
                </a:solidFill>
                <a:ea typeface="楷体_GB2312" pitchFamily="49" charset="-122"/>
              </a:rPr>
              <a:t>low</a:t>
            </a:r>
            <a:r>
              <a:rPr lang="en-US" altLang="zh-CN" sz="3600" b="1">
                <a:solidFill>
                  <a:srgbClr val="003366"/>
                </a:solidFill>
                <a:ea typeface="楷体_GB2312" pitchFamily="49" charset="-122"/>
              </a:rPr>
              <a:t>].key </a:t>
            </a:r>
            <a:r>
              <a:rPr lang="en-US" altLang="zh-CN" sz="3600" b="1">
                <a:solidFill>
                  <a:srgbClr val="FF0000"/>
                </a:solidFill>
              </a:rPr>
              <a:t>≤</a:t>
            </a:r>
            <a:r>
              <a:rPr lang="en-US" altLang="zh-CN" sz="3600" b="1">
                <a:solidFill>
                  <a:srgbClr val="003366"/>
                </a:solidFill>
              </a:rPr>
              <a:t> </a:t>
            </a:r>
            <a:r>
              <a:rPr lang="zh-CN" altLang="en-US" sz="3600" b="1">
                <a:solidFill>
                  <a:srgbClr val="003366"/>
                </a:solidFill>
                <a:ea typeface="楷体_GB2312" pitchFamily="49" charset="-122"/>
              </a:rPr>
              <a:t>枢轴的关键字</a:t>
            </a:r>
          </a:p>
        </p:txBody>
      </p:sp>
      <p:sp>
        <p:nvSpPr>
          <p:cNvPr id="116745" name="Line 9"/>
          <p:cNvSpPr>
            <a:spLocks noChangeShapeType="1"/>
          </p:cNvSpPr>
          <p:nvPr/>
        </p:nvSpPr>
        <p:spPr bwMode="auto">
          <a:xfrm flipV="1">
            <a:off x="7445375" y="199390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46" name="Text Box 10"/>
          <p:cNvSpPr txBox="1">
            <a:spLocks noChangeArrowheads="1"/>
          </p:cNvSpPr>
          <p:nvPr/>
        </p:nvSpPr>
        <p:spPr bwMode="auto">
          <a:xfrm>
            <a:off x="7086600" y="2519363"/>
            <a:ext cx="8921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sp useBgFill="1">
        <p:nvSpPr>
          <p:cNvPr id="116747" name="Rectangle 11"/>
          <p:cNvSpPr>
            <a:spLocks noChangeArrowheads="1"/>
          </p:cNvSpPr>
          <p:nvPr/>
        </p:nvSpPr>
        <p:spPr bwMode="auto">
          <a:xfrm>
            <a:off x="7848600" y="2019300"/>
            <a:ext cx="838200" cy="990600"/>
          </a:xfrm>
          <a:prstGeom prst="rect">
            <a:avLst/>
          </a:prstGeom>
          <a:ln w="9525">
            <a:noFill/>
            <a:miter lim="800000"/>
            <a:headEnd/>
            <a:tailEnd/>
          </a:ln>
          <a:effectLst/>
        </p:spPr>
        <p:txBody>
          <a:bodyPr wrap="none" anchor="ctr"/>
          <a:lstStyle/>
          <a:p>
            <a:endParaRPr lang="zh-CN" altLang="en-US"/>
          </a:p>
        </p:txBody>
      </p:sp>
      <p:sp>
        <p:nvSpPr>
          <p:cNvPr id="116748" name="Line 12"/>
          <p:cNvSpPr>
            <a:spLocks noChangeShapeType="1"/>
          </p:cNvSpPr>
          <p:nvPr/>
        </p:nvSpPr>
        <p:spPr bwMode="auto">
          <a:xfrm flipV="1">
            <a:off x="2971800" y="199390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16749" name="Text Box 13"/>
          <p:cNvSpPr txBox="1">
            <a:spLocks noChangeArrowheads="1"/>
          </p:cNvSpPr>
          <p:nvPr/>
        </p:nvSpPr>
        <p:spPr bwMode="auto">
          <a:xfrm>
            <a:off x="2460625" y="2519363"/>
            <a:ext cx="7397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00"/>
                </a:solidFill>
              </a:rPr>
              <a:t>low</a:t>
            </a:r>
            <a:endParaRPr lang="en-US" altLang="zh-CN" sz="2800" b="1"/>
          </a:p>
        </p:txBody>
      </p:sp>
      <p:sp useBgFill="1">
        <p:nvSpPr>
          <p:cNvPr id="116750" name="Rectangle 14"/>
          <p:cNvSpPr>
            <a:spLocks noChangeArrowheads="1"/>
          </p:cNvSpPr>
          <p:nvPr/>
        </p:nvSpPr>
        <p:spPr bwMode="auto">
          <a:xfrm>
            <a:off x="1004888" y="2011363"/>
            <a:ext cx="609600" cy="914400"/>
          </a:xfrm>
          <a:prstGeom prst="rect">
            <a:avLst/>
          </a:prstGeom>
          <a:ln w="9525">
            <a:noFill/>
            <a:miter lim="800000"/>
            <a:headEnd/>
            <a:tailEnd/>
          </a:ln>
          <a:effectLst/>
        </p:spPr>
        <p:txBody>
          <a:bodyPr wrap="none" anchor="ctr"/>
          <a:lstStyle/>
          <a:p>
            <a:endParaRPr lang="zh-CN" altLang="en-US"/>
          </a:p>
        </p:txBody>
      </p:sp>
      <p:sp>
        <p:nvSpPr>
          <p:cNvPr id="116751" name="Line 15"/>
          <p:cNvSpPr>
            <a:spLocks noChangeShapeType="1"/>
          </p:cNvSpPr>
          <p:nvPr/>
        </p:nvSpPr>
        <p:spPr bwMode="auto">
          <a:xfrm flipV="1">
            <a:off x="4625975" y="199390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52" name="Text Box 16"/>
          <p:cNvSpPr txBox="1">
            <a:spLocks noChangeArrowheads="1"/>
          </p:cNvSpPr>
          <p:nvPr/>
        </p:nvSpPr>
        <p:spPr bwMode="auto">
          <a:xfrm>
            <a:off x="4441825" y="2519363"/>
            <a:ext cx="8921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sp useBgFill="1">
        <p:nvSpPr>
          <p:cNvPr id="116753" name="Rectangle 17"/>
          <p:cNvSpPr>
            <a:spLocks noChangeArrowheads="1"/>
          </p:cNvSpPr>
          <p:nvPr/>
        </p:nvSpPr>
        <p:spPr bwMode="auto">
          <a:xfrm>
            <a:off x="7086600" y="1993900"/>
            <a:ext cx="762000" cy="1219200"/>
          </a:xfrm>
          <a:prstGeom prst="rect">
            <a:avLst/>
          </a:prstGeom>
          <a:ln w="9525">
            <a:noFill/>
            <a:miter lim="800000"/>
            <a:headEnd/>
            <a:tailEnd/>
          </a:ln>
          <a:effectLst/>
        </p:spPr>
        <p:txBody>
          <a:bodyPr wrap="none" anchor="ctr"/>
          <a:lstStyle/>
          <a:p>
            <a:endParaRPr lang="zh-CN" altLang="en-US"/>
          </a:p>
        </p:txBody>
      </p:sp>
      <p:sp>
        <p:nvSpPr>
          <p:cNvPr id="116754" name="Line 18"/>
          <p:cNvSpPr>
            <a:spLocks noChangeShapeType="1"/>
          </p:cNvSpPr>
          <p:nvPr/>
        </p:nvSpPr>
        <p:spPr bwMode="auto">
          <a:xfrm flipV="1">
            <a:off x="4419600" y="199390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16755" name="Text Box 19"/>
          <p:cNvSpPr txBox="1">
            <a:spLocks noChangeArrowheads="1"/>
          </p:cNvSpPr>
          <p:nvPr/>
        </p:nvSpPr>
        <p:spPr bwMode="auto">
          <a:xfrm>
            <a:off x="3886200" y="2519363"/>
            <a:ext cx="7397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00"/>
                </a:solidFill>
              </a:rPr>
              <a:t>low</a:t>
            </a:r>
            <a:endParaRPr lang="en-US" altLang="zh-CN" sz="2800" b="1"/>
          </a:p>
        </p:txBody>
      </p:sp>
      <p:sp useBgFill="1">
        <p:nvSpPr>
          <p:cNvPr id="116756" name="Rectangle 20"/>
          <p:cNvSpPr>
            <a:spLocks noChangeArrowheads="1"/>
          </p:cNvSpPr>
          <p:nvPr/>
        </p:nvSpPr>
        <p:spPr bwMode="auto">
          <a:xfrm>
            <a:off x="2438400" y="1993900"/>
            <a:ext cx="685800" cy="914400"/>
          </a:xfrm>
          <a:prstGeom prst="rect">
            <a:avLst/>
          </a:prstGeom>
          <a:ln w="9525">
            <a:noFill/>
            <a:miter lim="800000"/>
            <a:headEnd/>
            <a:tailEnd/>
          </a:ln>
          <a:effectLst/>
        </p:spPr>
        <p:txBody>
          <a:bodyPr wrap="none" anchor="ctr"/>
          <a:lstStyle/>
          <a:p>
            <a:endParaRPr lang="zh-CN" altLang="en-US"/>
          </a:p>
        </p:txBody>
      </p:sp>
      <p:grpSp>
        <p:nvGrpSpPr>
          <p:cNvPr id="116757" name="Group 21"/>
          <p:cNvGrpSpPr>
            <a:grpSpLocks/>
          </p:cNvGrpSpPr>
          <p:nvPr/>
        </p:nvGrpSpPr>
        <p:grpSpPr bwMode="auto">
          <a:xfrm>
            <a:off x="190500" y="361950"/>
            <a:ext cx="8442325" cy="1570038"/>
            <a:chOff x="120" y="104"/>
            <a:chExt cx="5318" cy="989"/>
          </a:xfrm>
        </p:grpSpPr>
        <p:grpSp>
          <p:nvGrpSpPr>
            <p:cNvPr id="116758" name="Group 22"/>
            <p:cNvGrpSpPr>
              <a:grpSpLocks/>
            </p:cNvGrpSpPr>
            <p:nvPr/>
          </p:nvGrpSpPr>
          <p:grpSpPr bwMode="auto">
            <a:xfrm>
              <a:off x="650" y="709"/>
              <a:ext cx="4752" cy="384"/>
              <a:chOff x="648" y="1920"/>
              <a:chExt cx="4752" cy="384"/>
            </a:xfrm>
          </p:grpSpPr>
          <p:sp>
            <p:nvSpPr>
              <p:cNvPr id="116759" name="Rectangle 23"/>
              <p:cNvSpPr>
                <a:spLocks noChangeArrowheads="1"/>
              </p:cNvSpPr>
              <p:nvPr/>
            </p:nvSpPr>
            <p:spPr bwMode="auto">
              <a:xfrm>
                <a:off x="760"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52</a:t>
                </a:r>
              </a:p>
            </p:txBody>
          </p:sp>
          <p:sp>
            <p:nvSpPr>
              <p:cNvPr id="116760" name="Rectangle 24"/>
              <p:cNvSpPr>
                <a:spLocks noChangeArrowheads="1"/>
              </p:cNvSpPr>
              <p:nvPr/>
            </p:nvSpPr>
            <p:spPr bwMode="auto">
              <a:xfrm>
                <a:off x="1237"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49</a:t>
                </a:r>
              </a:p>
            </p:txBody>
          </p:sp>
          <p:sp>
            <p:nvSpPr>
              <p:cNvPr id="116761" name="Rectangle 25"/>
              <p:cNvSpPr>
                <a:spLocks noChangeArrowheads="1"/>
              </p:cNvSpPr>
              <p:nvPr/>
            </p:nvSpPr>
            <p:spPr bwMode="auto">
              <a:xfrm>
                <a:off x="1710"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80</a:t>
                </a:r>
              </a:p>
            </p:txBody>
          </p:sp>
          <p:sp>
            <p:nvSpPr>
              <p:cNvPr id="116762" name="Rectangle 26"/>
              <p:cNvSpPr>
                <a:spLocks noChangeArrowheads="1"/>
              </p:cNvSpPr>
              <p:nvPr/>
            </p:nvSpPr>
            <p:spPr bwMode="auto">
              <a:xfrm>
                <a:off x="2188"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36</a:t>
                </a:r>
              </a:p>
            </p:txBody>
          </p:sp>
          <p:sp>
            <p:nvSpPr>
              <p:cNvPr id="116763" name="Rectangle 27"/>
              <p:cNvSpPr>
                <a:spLocks noChangeArrowheads="1"/>
              </p:cNvSpPr>
              <p:nvPr/>
            </p:nvSpPr>
            <p:spPr bwMode="auto">
              <a:xfrm>
                <a:off x="2661"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14</a:t>
                </a:r>
              </a:p>
            </p:txBody>
          </p:sp>
          <p:sp>
            <p:nvSpPr>
              <p:cNvPr id="116764" name="Rectangle 28"/>
              <p:cNvSpPr>
                <a:spLocks noChangeArrowheads="1"/>
              </p:cNvSpPr>
              <p:nvPr/>
            </p:nvSpPr>
            <p:spPr bwMode="auto">
              <a:xfrm>
                <a:off x="3138"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58</a:t>
                </a:r>
              </a:p>
            </p:txBody>
          </p:sp>
          <p:sp>
            <p:nvSpPr>
              <p:cNvPr id="116765" name="Rectangle 29"/>
              <p:cNvSpPr>
                <a:spLocks noChangeArrowheads="1"/>
              </p:cNvSpPr>
              <p:nvPr/>
            </p:nvSpPr>
            <p:spPr bwMode="auto">
              <a:xfrm>
                <a:off x="3611"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61</a:t>
                </a:r>
              </a:p>
            </p:txBody>
          </p:sp>
          <p:sp>
            <p:nvSpPr>
              <p:cNvPr id="116766" name="Rectangle 30"/>
              <p:cNvSpPr>
                <a:spLocks noChangeArrowheads="1"/>
              </p:cNvSpPr>
              <p:nvPr/>
            </p:nvSpPr>
            <p:spPr bwMode="auto">
              <a:xfrm>
                <a:off x="4089"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97</a:t>
                </a:r>
              </a:p>
            </p:txBody>
          </p:sp>
          <p:sp>
            <p:nvSpPr>
              <p:cNvPr id="116767" name="Rectangle 31"/>
              <p:cNvSpPr>
                <a:spLocks noChangeArrowheads="1"/>
              </p:cNvSpPr>
              <p:nvPr/>
            </p:nvSpPr>
            <p:spPr bwMode="auto">
              <a:xfrm>
                <a:off x="4566"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23</a:t>
                </a:r>
              </a:p>
            </p:txBody>
          </p:sp>
          <p:sp>
            <p:nvSpPr>
              <p:cNvPr id="116768" name="Rectangle 32"/>
              <p:cNvSpPr>
                <a:spLocks noChangeArrowheads="1"/>
              </p:cNvSpPr>
              <p:nvPr/>
            </p:nvSpPr>
            <p:spPr bwMode="auto">
              <a:xfrm>
                <a:off x="5029" y="1963"/>
                <a:ext cx="256" cy="307"/>
              </a:xfrm>
              <a:prstGeom prst="rect">
                <a:avLst/>
              </a:prstGeom>
              <a:noFill/>
              <a:ln w="9525">
                <a:noFill/>
                <a:miter lim="800000"/>
                <a:headEnd/>
                <a:tailEnd/>
              </a:ln>
            </p:spPr>
            <p:txBody>
              <a:bodyPr wrap="none" lIns="0" tIns="0" rIns="0" bIns="0">
                <a:spAutoFit/>
              </a:bodyPr>
              <a:lstStyle/>
              <a:p>
                <a:pPr algn="ctr"/>
                <a:r>
                  <a:rPr lang="en-US" altLang="zh-CN" sz="3200" b="1">
                    <a:solidFill>
                      <a:srgbClr val="A40004"/>
                    </a:solidFill>
                  </a:rPr>
                  <a:t>75</a:t>
                </a:r>
              </a:p>
            </p:txBody>
          </p:sp>
          <p:sp>
            <p:nvSpPr>
              <p:cNvPr id="116769" name="Line 33"/>
              <p:cNvSpPr>
                <a:spLocks noChangeShapeType="1"/>
              </p:cNvSpPr>
              <p:nvPr/>
            </p:nvSpPr>
            <p:spPr bwMode="auto">
              <a:xfrm>
                <a:off x="1122" y="1926"/>
                <a:ext cx="1" cy="378"/>
              </a:xfrm>
              <a:prstGeom prst="line">
                <a:avLst/>
              </a:prstGeom>
              <a:noFill/>
              <a:ln w="0">
                <a:solidFill>
                  <a:schemeClr val="accent2"/>
                </a:solidFill>
                <a:round/>
                <a:headEnd/>
                <a:tailEnd/>
              </a:ln>
            </p:spPr>
            <p:txBody>
              <a:bodyPr/>
              <a:lstStyle/>
              <a:p>
                <a:endParaRPr lang="zh-CN" altLang="en-US"/>
              </a:p>
            </p:txBody>
          </p:sp>
          <p:sp>
            <p:nvSpPr>
              <p:cNvPr id="116770" name="Line 34"/>
              <p:cNvSpPr>
                <a:spLocks noChangeShapeType="1"/>
              </p:cNvSpPr>
              <p:nvPr/>
            </p:nvSpPr>
            <p:spPr bwMode="auto">
              <a:xfrm>
                <a:off x="2072" y="1926"/>
                <a:ext cx="1" cy="378"/>
              </a:xfrm>
              <a:prstGeom prst="line">
                <a:avLst/>
              </a:prstGeom>
              <a:noFill/>
              <a:ln w="0">
                <a:solidFill>
                  <a:schemeClr val="accent2"/>
                </a:solidFill>
                <a:round/>
                <a:headEnd/>
                <a:tailEnd/>
              </a:ln>
            </p:spPr>
            <p:txBody>
              <a:bodyPr/>
              <a:lstStyle/>
              <a:p>
                <a:endParaRPr lang="zh-CN" altLang="en-US"/>
              </a:p>
            </p:txBody>
          </p:sp>
          <p:sp>
            <p:nvSpPr>
              <p:cNvPr id="116771" name="Line 35"/>
              <p:cNvSpPr>
                <a:spLocks noChangeShapeType="1"/>
              </p:cNvSpPr>
              <p:nvPr/>
            </p:nvSpPr>
            <p:spPr bwMode="auto">
              <a:xfrm>
                <a:off x="2550" y="1926"/>
                <a:ext cx="1" cy="378"/>
              </a:xfrm>
              <a:prstGeom prst="line">
                <a:avLst/>
              </a:prstGeom>
              <a:noFill/>
              <a:ln w="0">
                <a:solidFill>
                  <a:schemeClr val="accent2"/>
                </a:solidFill>
                <a:round/>
                <a:headEnd/>
                <a:tailEnd/>
              </a:ln>
            </p:spPr>
            <p:txBody>
              <a:bodyPr/>
              <a:lstStyle/>
              <a:p>
                <a:endParaRPr lang="zh-CN" altLang="en-US"/>
              </a:p>
            </p:txBody>
          </p:sp>
          <p:sp>
            <p:nvSpPr>
              <p:cNvPr id="116772" name="Line 36"/>
              <p:cNvSpPr>
                <a:spLocks noChangeShapeType="1"/>
              </p:cNvSpPr>
              <p:nvPr/>
            </p:nvSpPr>
            <p:spPr bwMode="auto">
              <a:xfrm>
                <a:off x="3023" y="1926"/>
                <a:ext cx="1" cy="378"/>
              </a:xfrm>
              <a:prstGeom prst="line">
                <a:avLst/>
              </a:prstGeom>
              <a:noFill/>
              <a:ln w="0">
                <a:solidFill>
                  <a:schemeClr val="accent2"/>
                </a:solidFill>
                <a:round/>
                <a:headEnd/>
                <a:tailEnd/>
              </a:ln>
            </p:spPr>
            <p:txBody>
              <a:bodyPr/>
              <a:lstStyle/>
              <a:p>
                <a:endParaRPr lang="zh-CN" altLang="en-US"/>
              </a:p>
            </p:txBody>
          </p:sp>
          <p:sp>
            <p:nvSpPr>
              <p:cNvPr id="116773" name="Line 37"/>
              <p:cNvSpPr>
                <a:spLocks noChangeShapeType="1"/>
              </p:cNvSpPr>
              <p:nvPr/>
            </p:nvSpPr>
            <p:spPr bwMode="auto">
              <a:xfrm>
                <a:off x="3500" y="1926"/>
                <a:ext cx="1" cy="378"/>
              </a:xfrm>
              <a:prstGeom prst="line">
                <a:avLst/>
              </a:prstGeom>
              <a:noFill/>
              <a:ln w="0">
                <a:solidFill>
                  <a:schemeClr val="accent2"/>
                </a:solidFill>
                <a:round/>
                <a:headEnd/>
                <a:tailEnd/>
              </a:ln>
            </p:spPr>
            <p:txBody>
              <a:bodyPr/>
              <a:lstStyle/>
              <a:p>
                <a:endParaRPr lang="zh-CN" altLang="en-US"/>
              </a:p>
            </p:txBody>
          </p:sp>
          <p:sp>
            <p:nvSpPr>
              <p:cNvPr id="116774" name="Line 38"/>
              <p:cNvSpPr>
                <a:spLocks noChangeShapeType="1"/>
              </p:cNvSpPr>
              <p:nvPr/>
            </p:nvSpPr>
            <p:spPr bwMode="auto">
              <a:xfrm>
                <a:off x="3973" y="1926"/>
                <a:ext cx="1" cy="378"/>
              </a:xfrm>
              <a:prstGeom prst="line">
                <a:avLst/>
              </a:prstGeom>
              <a:noFill/>
              <a:ln w="0">
                <a:solidFill>
                  <a:schemeClr val="accent2"/>
                </a:solidFill>
                <a:round/>
                <a:headEnd/>
                <a:tailEnd/>
              </a:ln>
            </p:spPr>
            <p:txBody>
              <a:bodyPr/>
              <a:lstStyle/>
              <a:p>
                <a:endParaRPr lang="zh-CN" altLang="en-US"/>
              </a:p>
            </p:txBody>
          </p:sp>
          <p:sp>
            <p:nvSpPr>
              <p:cNvPr id="116775" name="Line 39"/>
              <p:cNvSpPr>
                <a:spLocks noChangeShapeType="1"/>
              </p:cNvSpPr>
              <p:nvPr/>
            </p:nvSpPr>
            <p:spPr bwMode="auto">
              <a:xfrm>
                <a:off x="4451" y="1926"/>
                <a:ext cx="1" cy="378"/>
              </a:xfrm>
              <a:prstGeom prst="line">
                <a:avLst/>
              </a:prstGeom>
              <a:noFill/>
              <a:ln w="0">
                <a:solidFill>
                  <a:schemeClr val="accent2"/>
                </a:solidFill>
                <a:round/>
                <a:headEnd/>
                <a:tailEnd/>
              </a:ln>
            </p:spPr>
            <p:txBody>
              <a:bodyPr/>
              <a:lstStyle/>
              <a:p>
                <a:endParaRPr lang="zh-CN" altLang="en-US"/>
              </a:p>
            </p:txBody>
          </p:sp>
          <p:sp>
            <p:nvSpPr>
              <p:cNvPr id="116776" name="Line 40"/>
              <p:cNvSpPr>
                <a:spLocks noChangeShapeType="1"/>
              </p:cNvSpPr>
              <p:nvPr/>
            </p:nvSpPr>
            <p:spPr bwMode="auto">
              <a:xfrm>
                <a:off x="4924" y="1926"/>
                <a:ext cx="1" cy="378"/>
              </a:xfrm>
              <a:prstGeom prst="line">
                <a:avLst/>
              </a:prstGeom>
              <a:noFill/>
              <a:ln w="0">
                <a:solidFill>
                  <a:schemeClr val="accent2"/>
                </a:solidFill>
                <a:round/>
                <a:headEnd/>
                <a:tailEnd/>
              </a:ln>
            </p:spPr>
            <p:txBody>
              <a:bodyPr/>
              <a:lstStyle/>
              <a:p>
                <a:endParaRPr lang="zh-CN" altLang="en-US"/>
              </a:p>
            </p:txBody>
          </p:sp>
          <p:sp>
            <p:nvSpPr>
              <p:cNvPr id="116777" name="Line 41"/>
              <p:cNvSpPr>
                <a:spLocks noChangeShapeType="1"/>
              </p:cNvSpPr>
              <p:nvPr/>
            </p:nvSpPr>
            <p:spPr bwMode="auto">
              <a:xfrm>
                <a:off x="5396" y="1926"/>
                <a:ext cx="1" cy="378"/>
              </a:xfrm>
              <a:prstGeom prst="line">
                <a:avLst/>
              </a:prstGeom>
              <a:noFill/>
              <a:ln w="0">
                <a:solidFill>
                  <a:schemeClr val="accent2"/>
                </a:solidFill>
                <a:round/>
                <a:headEnd/>
                <a:tailEnd/>
              </a:ln>
            </p:spPr>
            <p:txBody>
              <a:bodyPr/>
              <a:lstStyle/>
              <a:p>
                <a:endParaRPr lang="zh-CN" altLang="en-US"/>
              </a:p>
            </p:txBody>
          </p:sp>
          <p:sp>
            <p:nvSpPr>
              <p:cNvPr id="116778" name="Line 42"/>
              <p:cNvSpPr>
                <a:spLocks noChangeShapeType="1"/>
              </p:cNvSpPr>
              <p:nvPr/>
            </p:nvSpPr>
            <p:spPr bwMode="auto">
              <a:xfrm>
                <a:off x="648" y="2302"/>
                <a:ext cx="4752" cy="1"/>
              </a:xfrm>
              <a:prstGeom prst="line">
                <a:avLst/>
              </a:prstGeom>
              <a:noFill/>
              <a:ln w="9525">
                <a:solidFill>
                  <a:schemeClr val="accent2"/>
                </a:solidFill>
                <a:miter lim="800000"/>
                <a:headEnd/>
                <a:tailEnd/>
              </a:ln>
              <a:effectLst/>
            </p:spPr>
            <p:txBody>
              <a:bodyPr wrap="none" anchor="ctr"/>
              <a:lstStyle/>
              <a:p>
                <a:endParaRPr lang="zh-CN" altLang="en-US"/>
              </a:p>
            </p:txBody>
          </p:sp>
          <p:sp>
            <p:nvSpPr>
              <p:cNvPr id="116779" name="Line 43"/>
              <p:cNvSpPr>
                <a:spLocks noChangeShapeType="1"/>
              </p:cNvSpPr>
              <p:nvPr/>
            </p:nvSpPr>
            <p:spPr bwMode="auto">
              <a:xfrm>
                <a:off x="648" y="1920"/>
                <a:ext cx="4752" cy="1"/>
              </a:xfrm>
              <a:prstGeom prst="line">
                <a:avLst/>
              </a:prstGeom>
              <a:noFill/>
              <a:ln w="9525">
                <a:solidFill>
                  <a:schemeClr val="accent2"/>
                </a:solidFill>
                <a:miter lim="800000"/>
                <a:headEnd/>
                <a:tailEnd/>
              </a:ln>
              <a:effectLst/>
            </p:spPr>
            <p:txBody>
              <a:bodyPr wrap="none" anchor="ctr"/>
              <a:lstStyle/>
              <a:p>
                <a:endParaRPr lang="zh-CN" altLang="en-US"/>
              </a:p>
            </p:txBody>
          </p:sp>
          <p:sp>
            <p:nvSpPr>
              <p:cNvPr id="116780" name="Line 44"/>
              <p:cNvSpPr>
                <a:spLocks noChangeShapeType="1"/>
              </p:cNvSpPr>
              <p:nvPr/>
            </p:nvSpPr>
            <p:spPr bwMode="auto">
              <a:xfrm>
                <a:off x="648" y="1926"/>
                <a:ext cx="1" cy="378"/>
              </a:xfrm>
              <a:prstGeom prst="line">
                <a:avLst/>
              </a:prstGeom>
              <a:noFill/>
              <a:ln w="0">
                <a:solidFill>
                  <a:schemeClr val="accent2"/>
                </a:solidFill>
                <a:round/>
                <a:headEnd/>
                <a:tailEnd/>
              </a:ln>
            </p:spPr>
            <p:txBody>
              <a:bodyPr/>
              <a:lstStyle/>
              <a:p>
                <a:endParaRPr lang="zh-CN" altLang="en-US"/>
              </a:p>
            </p:txBody>
          </p:sp>
          <p:sp>
            <p:nvSpPr>
              <p:cNvPr id="116781" name="Line 45"/>
              <p:cNvSpPr>
                <a:spLocks noChangeShapeType="1"/>
              </p:cNvSpPr>
              <p:nvPr/>
            </p:nvSpPr>
            <p:spPr bwMode="auto">
              <a:xfrm>
                <a:off x="1583" y="1926"/>
                <a:ext cx="1" cy="378"/>
              </a:xfrm>
              <a:prstGeom prst="line">
                <a:avLst/>
              </a:prstGeom>
              <a:noFill/>
              <a:ln w="0">
                <a:solidFill>
                  <a:schemeClr val="accent2"/>
                </a:solidFill>
                <a:round/>
                <a:headEnd/>
                <a:tailEnd/>
              </a:ln>
            </p:spPr>
            <p:txBody>
              <a:bodyPr/>
              <a:lstStyle/>
              <a:p>
                <a:endParaRPr lang="zh-CN" altLang="en-US"/>
              </a:p>
            </p:txBody>
          </p:sp>
        </p:grpSp>
        <p:sp>
          <p:nvSpPr>
            <p:cNvPr id="116782" name="Line 46"/>
            <p:cNvSpPr>
              <a:spLocks noChangeShapeType="1"/>
            </p:cNvSpPr>
            <p:nvPr/>
          </p:nvSpPr>
          <p:spPr bwMode="auto">
            <a:xfrm>
              <a:off x="912" y="316"/>
              <a:ext cx="0" cy="384"/>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16783" name="Line 47"/>
            <p:cNvSpPr>
              <a:spLocks noChangeShapeType="1"/>
            </p:cNvSpPr>
            <p:nvPr/>
          </p:nvSpPr>
          <p:spPr bwMode="auto">
            <a:xfrm>
              <a:off x="5184" y="316"/>
              <a:ext cx="0" cy="384"/>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16784" name="Text Box 48"/>
            <p:cNvSpPr txBox="1">
              <a:spLocks noChangeArrowheads="1"/>
            </p:cNvSpPr>
            <p:nvPr/>
          </p:nvSpPr>
          <p:spPr bwMode="auto">
            <a:xfrm>
              <a:off x="936" y="184"/>
              <a:ext cx="216" cy="365"/>
            </a:xfrm>
            <a:prstGeom prst="rect">
              <a:avLst/>
            </a:prstGeom>
            <a:noFill/>
            <a:ln w="9525">
              <a:noFill/>
              <a:miter lim="800000"/>
              <a:headEnd/>
              <a:tailEnd/>
            </a:ln>
            <a:effectLst/>
          </p:spPr>
          <p:txBody>
            <a:bodyPr wrap="none">
              <a:spAutoFit/>
            </a:bodyPr>
            <a:lstStyle/>
            <a:p>
              <a:r>
                <a:rPr lang="en-US" altLang="zh-CN" sz="3200" b="1">
                  <a:solidFill>
                    <a:srgbClr val="A40004"/>
                  </a:solidFill>
                </a:rPr>
                <a:t>s</a:t>
              </a:r>
            </a:p>
          </p:txBody>
        </p:sp>
        <p:sp>
          <p:nvSpPr>
            <p:cNvPr id="116785" name="Text Box 49"/>
            <p:cNvSpPr txBox="1">
              <a:spLocks noChangeArrowheads="1"/>
            </p:cNvSpPr>
            <p:nvPr/>
          </p:nvSpPr>
          <p:spPr bwMode="auto">
            <a:xfrm>
              <a:off x="5237" y="220"/>
              <a:ext cx="201" cy="365"/>
            </a:xfrm>
            <a:prstGeom prst="rect">
              <a:avLst/>
            </a:prstGeom>
            <a:noFill/>
            <a:ln w="9525">
              <a:noFill/>
              <a:miter lim="800000"/>
              <a:headEnd/>
              <a:tailEnd/>
            </a:ln>
            <a:effectLst/>
          </p:spPr>
          <p:txBody>
            <a:bodyPr wrap="none">
              <a:spAutoFit/>
            </a:bodyPr>
            <a:lstStyle/>
            <a:p>
              <a:r>
                <a:rPr lang="en-US" altLang="zh-CN" sz="3200" b="1">
                  <a:solidFill>
                    <a:srgbClr val="A40004"/>
                  </a:solidFill>
                </a:rPr>
                <a:t>t</a:t>
              </a:r>
            </a:p>
          </p:txBody>
        </p:sp>
        <p:sp>
          <p:nvSpPr>
            <p:cNvPr id="116786" name="Rectangle 50"/>
            <p:cNvSpPr>
              <a:spLocks noChangeArrowheads="1"/>
            </p:cNvSpPr>
            <p:nvPr/>
          </p:nvSpPr>
          <p:spPr bwMode="auto">
            <a:xfrm>
              <a:off x="120" y="104"/>
              <a:ext cx="116" cy="404"/>
            </a:xfrm>
            <a:prstGeom prst="rect">
              <a:avLst/>
            </a:prstGeom>
            <a:noFill/>
            <a:ln w="9525">
              <a:noFill/>
              <a:miter lim="800000"/>
              <a:headEnd/>
              <a:tailEnd/>
            </a:ln>
            <a:effectLst/>
          </p:spPr>
          <p:txBody>
            <a:bodyPr wrap="none">
              <a:spAutoFit/>
            </a:bodyPr>
            <a:lstStyle/>
            <a:p>
              <a:endParaRPr lang="zh-CN" altLang="zh-CN" sz="3600" b="1">
                <a:solidFill>
                  <a:srgbClr val="A40004"/>
                </a:solidFill>
                <a:ea typeface="楷体_GB2312" pitchFamily="49" charset="-122"/>
              </a:endParaRPr>
            </a:p>
          </p:txBody>
        </p:sp>
      </p:grpSp>
      <p:sp>
        <p:nvSpPr>
          <p:cNvPr id="116787" name="Text Box 51"/>
          <p:cNvSpPr txBox="1">
            <a:spLocks noChangeArrowheads="1"/>
          </p:cNvSpPr>
          <p:nvPr/>
        </p:nvSpPr>
        <p:spPr bwMode="auto">
          <a:xfrm>
            <a:off x="3443288" y="455613"/>
            <a:ext cx="793750" cy="579437"/>
          </a:xfrm>
          <a:prstGeom prst="rect">
            <a:avLst/>
          </a:prstGeom>
          <a:noFill/>
          <a:ln w="9525">
            <a:noFill/>
            <a:miter lim="800000"/>
            <a:headEnd/>
            <a:tailEnd/>
          </a:ln>
          <a:effectLst/>
        </p:spPr>
        <p:txBody>
          <a:bodyPr wrap="none">
            <a:spAutoFit/>
          </a:bodyPr>
          <a:lstStyle/>
          <a:p>
            <a:r>
              <a:rPr lang="en-US" altLang="zh-CN" sz="3200" b="1">
                <a:solidFill>
                  <a:srgbClr val="005042"/>
                </a:solidFill>
              </a:rPr>
              <a:t>r[s]</a:t>
            </a:r>
            <a:endParaRPr lang="en-US" altLang="zh-CN" sz="3200" b="1"/>
          </a:p>
        </p:txBody>
      </p:sp>
      <p:sp>
        <p:nvSpPr>
          <p:cNvPr id="116788" name="Rectangle 52"/>
          <p:cNvSpPr>
            <a:spLocks noChangeArrowheads="1"/>
          </p:cNvSpPr>
          <p:nvPr/>
        </p:nvSpPr>
        <p:spPr bwMode="auto">
          <a:xfrm>
            <a:off x="4162425" y="490538"/>
            <a:ext cx="600075" cy="588962"/>
          </a:xfrm>
          <a:prstGeom prst="rect">
            <a:avLst/>
          </a:prstGeom>
          <a:solidFill>
            <a:srgbClr val="99CCFF">
              <a:alpha val="50000"/>
            </a:srgbClr>
          </a:solidFill>
          <a:ln w="9525">
            <a:solidFill>
              <a:schemeClr val="accent2"/>
            </a:solidFill>
            <a:miter lim="800000"/>
            <a:headEnd/>
            <a:tailEnd/>
          </a:ln>
          <a:effectLst/>
        </p:spPr>
        <p:txBody>
          <a:bodyPr wrap="none">
            <a:spAutoFit/>
          </a:bodyPr>
          <a:lstStyle/>
          <a:p>
            <a:r>
              <a:rPr lang="en-US" altLang="zh-CN" sz="3200" b="1">
                <a:solidFill>
                  <a:srgbClr val="FF0000"/>
                </a:solidFill>
              </a:rPr>
              <a:t>52</a:t>
            </a:r>
          </a:p>
        </p:txBody>
      </p:sp>
      <p:grpSp>
        <p:nvGrpSpPr>
          <p:cNvPr id="116789" name="Group 53"/>
          <p:cNvGrpSpPr>
            <a:grpSpLocks/>
          </p:cNvGrpSpPr>
          <p:nvPr/>
        </p:nvGrpSpPr>
        <p:grpSpPr bwMode="auto">
          <a:xfrm>
            <a:off x="6651625" y="1993900"/>
            <a:ext cx="892175" cy="1044575"/>
            <a:chOff x="4190" y="1132"/>
            <a:chExt cx="562" cy="658"/>
          </a:xfrm>
        </p:grpSpPr>
        <p:sp>
          <p:nvSpPr>
            <p:cNvPr id="116790" name="Line 54"/>
            <p:cNvSpPr>
              <a:spLocks noChangeShapeType="1"/>
            </p:cNvSpPr>
            <p:nvPr/>
          </p:nvSpPr>
          <p:spPr bwMode="auto">
            <a:xfrm flipV="1">
              <a:off x="4258" y="1132"/>
              <a:ext cx="0" cy="384"/>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91" name="Text Box 55"/>
            <p:cNvSpPr txBox="1">
              <a:spLocks noChangeArrowheads="1"/>
            </p:cNvSpPr>
            <p:nvPr/>
          </p:nvSpPr>
          <p:spPr bwMode="auto">
            <a:xfrm>
              <a:off x="4190" y="1463"/>
              <a:ext cx="562"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grpSp>
      <p:grpSp>
        <p:nvGrpSpPr>
          <p:cNvPr id="116792" name="Group 56"/>
          <p:cNvGrpSpPr>
            <a:grpSpLocks/>
          </p:cNvGrpSpPr>
          <p:nvPr/>
        </p:nvGrpSpPr>
        <p:grpSpPr bwMode="auto">
          <a:xfrm>
            <a:off x="5889625" y="1993900"/>
            <a:ext cx="892175" cy="1044575"/>
            <a:chOff x="3710" y="1132"/>
            <a:chExt cx="562" cy="658"/>
          </a:xfrm>
        </p:grpSpPr>
        <p:sp>
          <p:nvSpPr>
            <p:cNvPr id="116793" name="Line 57"/>
            <p:cNvSpPr>
              <a:spLocks noChangeShapeType="1"/>
            </p:cNvSpPr>
            <p:nvPr/>
          </p:nvSpPr>
          <p:spPr bwMode="auto">
            <a:xfrm flipV="1">
              <a:off x="3778" y="1132"/>
              <a:ext cx="0" cy="384"/>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94" name="Text Box 58"/>
            <p:cNvSpPr txBox="1">
              <a:spLocks noChangeArrowheads="1"/>
            </p:cNvSpPr>
            <p:nvPr/>
          </p:nvSpPr>
          <p:spPr bwMode="auto">
            <a:xfrm>
              <a:off x="3710" y="1463"/>
              <a:ext cx="562"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grpSp>
      <p:grpSp>
        <p:nvGrpSpPr>
          <p:cNvPr id="116795" name="Group 59"/>
          <p:cNvGrpSpPr>
            <a:grpSpLocks/>
          </p:cNvGrpSpPr>
          <p:nvPr/>
        </p:nvGrpSpPr>
        <p:grpSpPr bwMode="auto">
          <a:xfrm>
            <a:off x="5127625" y="1993900"/>
            <a:ext cx="892175" cy="1044575"/>
            <a:chOff x="3230" y="1132"/>
            <a:chExt cx="562" cy="658"/>
          </a:xfrm>
        </p:grpSpPr>
        <p:sp>
          <p:nvSpPr>
            <p:cNvPr id="116796" name="Line 60"/>
            <p:cNvSpPr>
              <a:spLocks noChangeShapeType="1"/>
            </p:cNvSpPr>
            <p:nvPr/>
          </p:nvSpPr>
          <p:spPr bwMode="auto">
            <a:xfrm flipV="1">
              <a:off x="3298" y="1132"/>
              <a:ext cx="0" cy="384"/>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16797" name="Text Box 61"/>
            <p:cNvSpPr txBox="1">
              <a:spLocks noChangeArrowheads="1"/>
            </p:cNvSpPr>
            <p:nvPr/>
          </p:nvSpPr>
          <p:spPr bwMode="auto">
            <a:xfrm>
              <a:off x="3230" y="1463"/>
              <a:ext cx="562"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rPr>
                <a:t>high</a:t>
              </a:r>
              <a:endParaRPr lang="en-US" altLang="zh-CN" sz="2800" b="1"/>
            </a:p>
          </p:txBody>
        </p:sp>
      </p:grpSp>
      <p:grpSp>
        <p:nvGrpSpPr>
          <p:cNvPr id="116798" name="Group 62"/>
          <p:cNvGrpSpPr>
            <a:grpSpLocks/>
          </p:cNvGrpSpPr>
          <p:nvPr/>
        </p:nvGrpSpPr>
        <p:grpSpPr bwMode="auto">
          <a:xfrm>
            <a:off x="3200400" y="1993900"/>
            <a:ext cx="739775" cy="1044575"/>
            <a:chOff x="2016" y="1132"/>
            <a:chExt cx="466" cy="658"/>
          </a:xfrm>
        </p:grpSpPr>
        <p:sp>
          <p:nvSpPr>
            <p:cNvPr id="116799" name="Line 63"/>
            <p:cNvSpPr>
              <a:spLocks noChangeShapeType="1"/>
            </p:cNvSpPr>
            <p:nvPr/>
          </p:nvSpPr>
          <p:spPr bwMode="auto">
            <a:xfrm flipV="1">
              <a:off x="2338" y="1132"/>
              <a:ext cx="0" cy="384"/>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16800" name="Text Box 64"/>
            <p:cNvSpPr txBox="1">
              <a:spLocks noChangeArrowheads="1"/>
            </p:cNvSpPr>
            <p:nvPr/>
          </p:nvSpPr>
          <p:spPr bwMode="auto">
            <a:xfrm>
              <a:off x="2016" y="1463"/>
              <a:ext cx="46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00"/>
                  </a:solidFill>
                </a:rPr>
                <a:t>low</a:t>
              </a:r>
              <a:endParaRPr lang="en-US" altLang="zh-CN" sz="2800" b="1"/>
            </a:p>
          </p:txBody>
        </p:sp>
      </p:grpSp>
      <p:sp>
        <p:nvSpPr>
          <p:cNvPr id="116801" name="Rectangle 65"/>
          <p:cNvSpPr>
            <a:spLocks noChangeArrowheads="1"/>
          </p:cNvSpPr>
          <p:nvPr/>
        </p:nvSpPr>
        <p:spPr bwMode="auto">
          <a:xfrm>
            <a:off x="1065213" y="1416050"/>
            <a:ext cx="685800" cy="457200"/>
          </a:xfrm>
          <a:prstGeom prst="rect">
            <a:avLst/>
          </a:prstGeom>
          <a:solidFill>
            <a:srgbClr val="E5FFFF">
              <a:alpha val="50000"/>
            </a:srgbClr>
          </a:solidFill>
          <a:ln w="9525">
            <a:noFill/>
            <a:miter lim="800000"/>
            <a:headEnd/>
            <a:tailEnd/>
          </a:ln>
          <a:effectLst/>
        </p:spPr>
        <p:txBody>
          <a:bodyPr wrap="none" anchor="ctr"/>
          <a:lstStyle/>
          <a:p>
            <a:endParaRPr lang="zh-CN" altLang="en-US"/>
          </a:p>
        </p:txBody>
      </p:sp>
      <p:grpSp>
        <p:nvGrpSpPr>
          <p:cNvPr id="116802" name="Group 66"/>
          <p:cNvGrpSpPr>
            <a:grpSpLocks/>
          </p:cNvGrpSpPr>
          <p:nvPr/>
        </p:nvGrpSpPr>
        <p:grpSpPr bwMode="auto">
          <a:xfrm>
            <a:off x="1698625" y="1993900"/>
            <a:ext cx="739775" cy="1044575"/>
            <a:chOff x="1070" y="1132"/>
            <a:chExt cx="466" cy="658"/>
          </a:xfrm>
        </p:grpSpPr>
        <p:sp>
          <p:nvSpPr>
            <p:cNvPr id="116803" name="Text Box 67"/>
            <p:cNvSpPr txBox="1">
              <a:spLocks noChangeArrowheads="1"/>
            </p:cNvSpPr>
            <p:nvPr/>
          </p:nvSpPr>
          <p:spPr bwMode="auto">
            <a:xfrm>
              <a:off x="1070" y="1463"/>
              <a:ext cx="46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00"/>
                  </a:solidFill>
                </a:rPr>
                <a:t>low</a:t>
              </a:r>
              <a:endParaRPr lang="en-US" altLang="zh-CN" sz="2800" b="1"/>
            </a:p>
          </p:txBody>
        </p:sp>
        <p:sp>
          <p:nvSpPr>
            <p:cNvPr id="116804" name="Line 68"/>
            <p:cNvSpPr>
              <a:spLocks noChangeShapeType="1"/>
            </p:cNvSpPr>
            <p:nvPr/>
          </p:nvSpPr>
          <p:spPr bwMode="auto">
            <a:xfrm flipV="1">
              <a:off x="1392" y="1132"/>
              <a:ext cx="0" cy="384"/>
            </a:xfrm>
            <a:prstGeom prst="line">
              <a:avLst/>
            </a:prstGeom>
            <a:noFill/>
            <a:ln w="19050">
              <a:solidFill>
                <a:srgbClr val="006600"/>
              </a:solidFill>
              <a:round/>
              <a:headEnd/>
              <a:tailEnd type="triangle" w="med" len="med"/>
            </a:ln>
            <a:effectLst/>
          </p:spPr>
          <p:txBody>
            <a:bodyPr wrap="none" anchor="ctr"/>
            <a:lstStyle/>
            <a:p>
              <a:endParaRPr lang="zh-CN" altLang="en-US"/>
            </a:p>
          </p:txBody>
        </p:sp>
      </p:grpSp>
      <p:sp>
        <p:nvSpPr>
          <p:cNvPr id="116805" name="Rectangle 69"/>
          <p:cNvSpPr>
            <a:spLocks noChangeArrowheads="1"/>
          </p:cNvSpPr>
          <p:nvPr/>
        </p:nvSpPr>
        <p:spPr bwMode="auto">
          <a:xfrm>
            <a:off x="7099300" y="1443038"/>
            <a:ext cx="685800" cy="457200"/>
          </a:xfrm>
          <a:prstGeom prst="rect">
            <a:avLst/>
          </a:prstGeom>
          <a:solidFill>
            <a:srgbClr val="E5FFFF">
              <a:alpha val="50000"/>
            </a:srgbClr>
          </a:solidFill>
          <a:ln w="9525">
            <a:noFill/>
            <a:miter lim="800000"/>
            <a:headEnd/>
            <a:tailEnd/>
          </a:ln>
          <a:effectLst/>
        </p:spPr>
        <p:txBody>
          <a:bodyPr wrap="none" anchor="ctr"/>
          <a:lstStyle/>
          <a:p>
            <a:endParaRPr lang="zh-CN" altLang="en-US"/>
          </a:p>
        </p:txBody>
      </p:sp>
      <p:sp>
        <p:nvSpPr>
          <p:cNvPr id="116806" name="Rectangle 70"/>
          <p:cNvSpPr>
            <a:spLocks noChangeArrowheads="1"/>
          </p:cNvSpPr>
          <p:nvPr/>
        </p:nvSpPr>
        <p:spPr bwMode="auto">
          <a:xfrm>
            <a:off x="2573338" y="1417638"/>
            <a:ext cx="685800" cy="457200"/>
          </a:xfrm>
          <a:prstGeom prst="rect">
            <a:avLst/>
          </a:prstGeom>
          <a:solidFill>
            <a:srgbClr val="E5FFFF">
              <a:alpha val="50000"/>
            </a:srgbClr>
          </a:solidFill>
          <a:ln w="9525">
            <a:noFill/>
            <a:miter lim="800000"/>
            <a:headEnd/>
            <a:tailEnd/>
          </a:ln>
          <a:effectLst/>
        </p:spPr>
        <p:txBody>
          <a:bodyPr wrap="none" anchor="ctr"/>
          <a:lstStyle/>
          <a:p>
            <a:endParaRPr lang="zh-CN" altLang="en-US"/>
          </a:p>
        </p:txBody>
      </p:sp>
      <p:sp>
        <p:nvSpPr>
          <p:cNvPr id="116807" name="Rectangle 71"/>
          <p:cNvSpPr>
            <a:spLocks noChangeArrowheads="1"/>
          </p:cNvSpPr>
          <p:nvPr/>
        </p:nvSpPr>
        <p:spPr bwMode="auto">
          <a:xfrm>
            <a:off x="4079875" y="1425575"/>
            <a:ext cx="685800" cy="457200"/>
          </a:xfrm>
          <a:prstGeom prst="rect">
            <a:avLst/>
          </a:prstGeom>
          <a:solidFill>
            <a:srgbClr val="E5FFFF">
              <a:alpha val="50000"/>
            </a:srgbClr>
          </a:solidFill>
          <a:ln w="9525">
            <a:noFill/>
            <a:miter lim="800000"/>
            <a:headEnd/>
            <a:tailEnd/>
          </a:ln>
          <a:effectLst/>
        </p:spPr>
        <p:txBody>
          <a:bodyPr wrap="none" anchor="ctr"/>
          <a:lstStyle/>
          <a:p>
            <a:endParaRPr lang="zh-CN" altLang="en-US"/>
          </a:p>
        </p:txBody>
      </p:sp>
      <p:sp>
        <p:nvSpPr>
          <p:cNvPr id="116808" name="Text Box 72"/>
          <p:cNvSpPr txBox="1">
            <a:spLocks noChangeArrowheads="1"/>
          </p:cNvSpPr>
          <p:nvPr/>
        </p:nvSpPr>
        <p:spPr bwMode="auto">
          <a:xfrm>
            <a:off x="1111250" y="1392238"/>
            <a:ext cx="663575" cy="530225"/>
          </a:xfrm>
          <a:prstGeom prst="rect">
            <a:avLst/>
          </a:prstGeom>
          <a:solidFill>
            <a:srgbClr val="CCFFCC"/>
          </a:solidFill>
          <a:ln w="9525">
            <a:noFill/>
            <a:miter lim="800000"/>
            <a:headEnd/>
            <a:tailEnd/>
          </a:ln>
          <a:effectLst/>
        </p:spPr>
        <p:txBody>
          <a:bodyPr>
            <a:spAutoFit/>
          </a:bodyPr>
          <a:lstStyle/>
          <a:p>
            <a:pPr algn="ctr">
              <a:lnSpc>
                <a:spcPct val="90000"/>
              </a:lnSpc>
              <a:spcBef>
                <a:spcPct val="50000"/>
              </a:spcBef>
            </a:pPr>
            <a:r>
              <a:rPr lang="en-US" altLang="zh-CN" sz="3200" b="1">
                <a:solidFill>
                  <a:srgbClr val="009999"/>
                </a:solidFill>
              </a:rPr>
              <a:t>23</a:t>
            </a:r>
            <a:endParaRPr lang="en-US" altLang="zh-CN" sz="3600" b="1"/>
          </a:p>
        </p:txBody>
      </p:sp>
      <p:sp>
        <p:nvSpPr>
          <p:cNvPr id="116809" name="Text Box 73"/>
          <p:cNvSpPr txBox="1">
            <a:spLocks noChangeArrowheads="1"/>
          </p:cNvSpPr>
          <p:nvPr/>
        </p:nvSpPr>
        <p:spPr bwMode="auto">
          <a:xfrm>
            <a:off x="7158038" y="1392238"/>
            <a:ext cx="663575" cy="530225"/>
          </a:xfrm>
          <a:prstGeom prst="rect">
            <a:avLst/>
          </a:prstGeom>
          <a:solidFill>
            <a:srgbClr val="CCFFCC"/>
          </a:solidFill>
          <a:ln w="9525">
            <a:noFill/>
            <a:miter lim="800000"/>
            <a:headEnd/>
            <a:tailEnd/>
          </a:ln>
          <a:effectLst/>
        </p:spPr>
        <p:txBody>
          <a:bodyPr>
            <a:spAutoFit/>
          </a:bodyPr>
          <a:lstStyle/>
          <a:p>
            <a:pPr algn="ctr">
              <a:lnSpc>
                <a:spcPct val="90000"/>
              </a:lnSpc>
              <a:spcBef>
                <a:spcPct val="50000"/>
              </a:spcBef>
            </a:pPr>
            <a:r>
              <a:rPr lang="en-US" altLang="zh-CN" sz="3200" b="1">
                <a:solidFill>
                  <a:srgbClr val="009999"/>
                </a:solidFill>
              </a:rPr>
              <a:t>80</a:t>
            </a:r>
            <a:endParaRPr lang="en-US" altLang="zh-CN" sz="3600" b="1"/>
          </a:p>
        </p:txBody>
      </p:sp>
      <p:sp>
        <p:nvSpPr>
          <p:cNvPr id="116810" name="Text Box 74"/>
          <p:cNvSpPr txBox="1">
            <a:spLocks noChangeArrowheads="1"/>
          </p:cNvSpPr>
          <p:nvPr/>
        </p:nvSpPr>
        <p:spPr bwMode="auto">
          <a:xfrm>
            <a:off x="2611438" y="1392238"/>
            <a:ext cx="663575" cy="530225"/>
          </a:xfrm>
          <a:prstGeom prst="rect">
            <a:avLst/>
          </a:prstGeom>
          <a:solidFill>
            <a:srgbClr val="CCFFCC"/>
          </a:solidFill>
          <a:ln w="9525">
            <a:noFill/>
            <a:miter lim="800000"/>
            <a:headEnd/>
            <a:tailEnd/>
          </a:ln>
          <a:effectLst/>
        </p:spPr>
        <p:txBody>
          <a:bodyPr>
            <a:spAutoFit/>
          </a:bodyPr>
          <a:lstStyle/>
          <a:p>
            <a:pPr algn="ctr">
              <a:lnSpc>
                <a:spcPct val="90000"/>
              </a:lnSpc>
              <a:spcBef>
                <a:spcPct val="50000"/>
              </a:spcBef>
            </a:pPr>
            <a:r>
              <a:rPr lang="en-US" altLang="zh-CN" sz="3200" b="1">
                <a:solidFill>
                  <a:srgbClr val="009999"/>
                </a:solidFill>
              </a:rPr>
              <a:t>14</a:t>
            </a:r>
            <a:endParaRPr lang="en-US" altLang="zh-CN" sz="3200" b="1"/>
          </a:p>
        </p:txBody>
      </p:sp>
      <p:sp>
        <p:nvSpPr>
          <p:cNvPr id="116811" name="Text Box 75"/>
          <p:cNvSpPr txBox="1">
            <a:spLocks noChangeArrowheads="1"/>
          </p:cNvSpPr>
          <p:nvPr/>
        </p:nvSpPr>
        <p:spPr bwMode="auto">
          <a:xfrm>
            <a:off x="4137025" y="1392238"/>
            <a:ext cx="663575" cy="530225"/>
          </a:xfrm>
          <a:prstGeom prst="rect">
            <a:avLst/>
          </a:prstGeom>
          <a:solidFill>
            <a:srgbClr val="FFFFCC"/>
          </a:solidFill>
          <a:ln w="9525">
            <a:noFill/>
            <a:miter lim="800000"/>
            <a:headEnd/>
            <a:tailEnd/>
          </a:ln>
          <a:effectLst/>
        </p:spPr>
        <p:txBody>
          <a:bodyPr>
            <a:spAutoFit/>
          </a:bodyPr>
          <a:lstStyle/>
          <a:p>
            <a:pPr algn="ctr">
              <a:lnSpc>
                <a:spcPct val="90000"/>
              </a:lnSpc>
              <a:spcBef>
                <a:spcPct val="50000"/>
              </a:spcBef>
            </a:pPr>
            <a:r>
              <a:rPr lang="en-US" altLang="zh-CN" sz="3200" b="1">
                <a:solidFill>
                  <a:srgbClr val="FF0000"/>
                </a:solidFill>
              </a:rPr>
              <a:t>52</a:t>
            </a:r>
            <a:endParaRPr lang="en-US" altLang="zh-CN" sz="3600" b="1"/>
          </a:p>
        </p:txBody>
      </p:sp>
      <p:sp>
        <p:nvSpPr>
          <p:cNvPr id="116812" name="Rectangle 76"/>
          <p:cNvSpPr>
            <a:spLocks noGrp="1" noChangeArrowheads="1"/>
          </p:cNvSpPr>
          <p:nvPr>
            <p:ph type="title" idx="4294967295"/>
          </p:nvPr>
        </p:nvSpPr>
        <p:spPr>
          <a:xfrm>
            <a:off x="381000" y="304800"/>
            <a:ext cx="7772400" cy="685800"/>
          </a:xfrm>
        </p:spPr>
        <p:txBody>
          <a:bodyPr/>
          <a:lstStyle/>
          <a:p>
            <a:r>
              <a:rPr lang="zh-CN" altLang="en-US" sz="3600" b="1">
                <a:solidFill>
                  <a:srgbClr val="FF6600"/>
                </a:solidFill>
              </a:rPr>
              <a:t>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wipe(left)">
                                      <p:cBhvr>
                                        <p:cTn id="7" dur="500"/>
                                        <p:tgtEl>
                                          <p:spTgt spid="1167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6787"/>
                                        </p:tgtEl>
                                        <p:attrNameLst>
                                          <p:attrName>style.visibility</p:attrName>
                                        </p:attrNameLst>
                                      </p:cBhvr>
                                      <p:to>
                                        <p:strVal val="visible"/>
                                      </p:to>
                                    </p:set>
                                    <p:animEffect transition="in" filter="wipe(left)">
                                      <p:cBhvr>
                                        <p:cTn id="11" dur="500"/>
                                        <p:tgtEl>
                                          <p:spTgt spid="11678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6788"/>
                                        </p:tgtEl>
                                        <p:attrNameLst>
                                          <p:attrName>style.visibility</p:attrName>
                                        </p:attrNameLst>
                                      </p:cBhvr>
                                      <p:to>
                                        <p:strVal val="visible"/>
                                      </p:to>
                                    </p:set>
                                    <p:animEffect transition="in" filter="wipe(left)">
                                      <p:cBhvr>
                                        <p:cTn id="15" dur="500"/>
                                        <p:tgtEl>
                                          <p:spTgt spid="11678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680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6738"/>
                                        </p:tgtEl>
                                        <p:attrNameLst>
                                          <p:attrName>style.visibility</p:attrName>
                                        </p:attrNameLst>
                                      </p:cBhvr>
                                      <p:to>
                                        <p:strVal val="visible"/>
                                      </p:to>
                                    </p:set>
                                    <p:animEffect transition="in" filter="wipe(down)">
                                      <p:cBhvr>
                                        <p:cTn id="24" dur="500"/>
                                        <p:tgtEl>
                                          <p:spTgt spid="116738"/>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16739"/>
                                        </p:tgtEl>
                                        <p:attrNameLst>
                                          <p:attrName>style.visibility</p:attrName>
                                        </p:attrNameLst>
                                      </p:cBhvr>
                                      <p:to>
                                        <p:strVal val="visible"/>
                                      </p:to>
                                    </p:set>
                                    <p:animEffect transition="in" filter="wipe(down)">
                                      <p:cBhvr>
                                        <p:cTn id="28" dur="500"/>
                                        <p:tgtEl>
                                          <p:spTgt spid="1167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6740"/>
                                        </p:tgtEl>
                                        <p:attrNameLst>
                                          <p:attrName>style.visibility</p:attrName>
                                        </p:attrNameLst>
                                      </p:cBhvr>
                                      <p:to>
                                        <p:strVal val="visible"/>
                                      </p:to>
                                    </p:set>
                                    <p:animEffect transition="in" filter="wipe(down)">
                                      <p:cBhvr>
                                        <p:cTn id="33" dur="500"/>
                                        <p:tgtEl>
                                          <p:spTgt spid="116740"/>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wipe(down)">
                                      <p:cBhvr>
                                        <p:cTn id="37" dur="500"/>
                                        <p:tgtEl>
                                          <p:spTgt spid="1167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43"/>
                                        </p:tgtEl>
                                        <p:attrNameLst>
                                          <p:attrName>style.visibility</p:attrName>
                                        </p:attrNameLst>
                                      </p:cBhvr>
                                      <p:to>
                                        <p:strVal val="visible"/>
                                      </p:to>
                                    </p:set>
                                    <p:animEffect transition="in" filter="wipe(left)">
                                      <p:cBhvr>
                                        <p:cTn id="42" dur="500"/>
                                        <p:tgtEl>
                                          <p:spTgt spid="1167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16747"/>
                                        </p:tgtEl>
                                        <p:attrNameLst>
                                          <p:attrName>style.visibility</p:attrName>
                                        </p:attrNameLst>
                                      </p:cBhvr>
                                      <p:to>
                                        <p:strVal val="visible"/>
                                      </p:to>
                                    </p:set>
                                    <p:animEffect transition="in" filter="wipe(right)">
                                      <p:cBhvr>
                                        <p:cTn id="47" dur="500"/>
                                        <p:tgtEl>
                                          <p:spTgt spid="116747"/>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16746"/>
                                        </p:tgtEl>
                                        <p:attrNameLst>
                                          <p:attrName>style.visibility</p:attrName>
                                        </p:attrNameLst>
                                      </p:cBhvr>
                                      <p:to>
                                        <p:strVal val="visible"/>
                                      </p:to>
                                    </p:set>
                                    <p:animEffect transition="in" filter="wipe(down)">
                                      <p:cBhvr>
                                        <p:cTn id="51" dur="500"/>
                                        <p:tgtEl>
                                          <p:spTgt spid="116746"/>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16745"/>
                                        </p:tgtEl>
                                        <p:attrNameLst>
                                          <p:attrName>style.visibility</p:attrName>
                                        </p:attrNameLst>
                                      </p:cBhvr>
                                      <p:to>
                                        <p:strVal val="visible"/>
                                      </p:to>
                                    </p:set>
                                    <p:animEffect transition="in" filter="wipe(down)">
                                      <p:cBhvr>
                                        <p:cTn id="55" dur="500"/>
                                        <p:tgtEl>
                                          <p:spTgt spid="1167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6808"/>
                                        </p:tgtEl>
                                        <p:attrNameLst>
                                          <p:attrName>style.visibility</p:attrName>
                                        </p:attrNameLst>
                                      </p:cBhvr>
                                      <p:to>
                                        <p:strVal val="visible"/>
                                      </p:to>
                                    </p:set>
                                    <p:animEffect transition="in" filter="wipe(left)">
                                      <p:cBhvr>
                                        <p:cTn id="60" dur="500"/>
                                        <p:tgtEl>
                                          <p:spTgt spid="11680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1680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16744"/>
                                        </p:tgtEl>
                                        <p:attrNameLst>
                                          <p:attrName>style.visibility</p:attrName>
                                        </p:attrNameLst>
                                      </p:cBhvr>
                                      <p:to>
                                        <p:strVal val="visible"/>
                                      </p:to>
                                    </p:set>
                                    <p:anim calcmode="lin" valueType="num">
                                      <p:cBhvr additive="base">
                                        <p:cTn id="69" dur="500" fill="hold"/>
                                        <p:tgtEl>
                                          <p:spTgt spid="116744"/>
                                        </p:tgtEl>
                                        <p:attrNameLst>
                                          <p:attrName>ppt_x</p:attrName>
                                        </p:attrNameLst>
                                      </p:cBhvr>
                                      <p:tavLst>
                                        <p:tav tm="0">
                                          <p:val>
                                            <p:strVal val="0-#ppt_w/2"/>
                                          </p:val>
                                        </p:tav>
                                        <p:tav tm="100000">
                                          <p:val>
                                            <p:strVal val="#ppt_x"/>
                                          </p:val>
                                        </p:tav>
                                      </p:tavLst>
                                    </p:anim>
                                    <p:anim calcmode="lin" valueType="num">
                                      <p:cBhvr additive="base">
                                        <p:cTn id="70" dur="500" fill="hold"/>
                                        <p:tgtEl>
                                          <p:spTgt spid="116744"/>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6750"/>
                                        </p:tgtEl>
                                        <p:attrNameLst>
                                          <p:attrName>style.visibility</p:attrName>
                                        </p:attrNameLst>
                                      </p:cBhvr>
                                      <p:to>
                                        <p:strVal val="visible"/>
                                      </p:to>
                                    </p:set>
                                    <p:animEffect transition="in" filter="wipe(left)">
                                      <p:cBhvr>
                                        <p:cTn id="75" dur="500"/>
                                        <p:tgtEl>
                                          <p:spTgt spid="116750"/>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116802"/>
                                        </p:tgtEl>
                                        <p:attrNameLst>
                                          <p:attrName>style.visibility</p:attrName>
                                        </p:attrNameLst>
                                      </p:cBhvr>
                                      <p:to>
                                        <p:strVal val="visible"/>
                                      </p:to>
                                    </p:set>
                                    <p:animEffect transition="in" filter="wipe(left)">
                                      <p:cBhvr>
                                        <p:cTn id="79" dur="500"/>
                                        <p:tgtEl>
                                          <p:spTgt spid="116802"/>
                                        </p:tgtEl>
                                      </p:cBhvr>
                                    </p:animEffect>
                                  </p:childTnLst>
                                  <p:subTnLst>
                                    <p:set>
                                      <p:cBhvr override="childStyle">
                                        <p:cTn dur="1" fill="hold" display="0" masterRel="nextClick" afterEffect="1"/>
                                        <p:tgtEl>
                                          <p:spTgt spid="116802"/>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16749"/>
                                        </p:tgtEl>
                                        <p:attrNameLst>
                                          <p:attrName>style.visibility</p:attrName>
                                        </p:attrNameLst>
                                      </p:cBhvr>
                                      <p:to>
                                        <p:strVal val="visible"/>
                                      </p:to>
                                    </p:set>
                                    <p:animEffect transition="in" filter="wipe(down)">
                                      <p:cBhvr>
                                        <p:cTn id="84" dur="500"/>
                                        <p:tgtEl>
                                          <p:spTgt spid="116749"/>
                                        </p:tgtEl>
                                      </p:cBhvr>
                                    </p:animEffect>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116748"/>
                                        </p:tgtEl>
                                        <p:attrNameLst>
                                          <p:attrName>style.visibility</p:attrName>
                                        </p:attrNameLst>
                                      </p:cBhvr>
                                      <p:to>
                                        <p:strVal val="visible"/>
                                      </p:to>
                                    </p:set>
                                    <p:animEffect transition="in" filter="wipe(down)">
                                      <p:cBhvr>
                                        <p:cTn id="88" dur="500"/>
                                        <p:tgtEl>
                                          <p:spTgt spid="1167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16809"/>
                                        </p:tgtEl>
                                        <p:attrNameLst>
                                          <p:attrName>style.visibility</p:attrName>
                                        </p:attrNameLst>
                                      </p:cBhvr>
                                      <p:to>
                                        <p:strVal val="visible"/>
                                      </p:to>
                                    </p:set>
                                    <p:animEffect transition="in" filter="wipe(left)">
                                      <p:cBhvr>
                                        <p:cTn id="93" dur="500"/>
                                        <p:tgtEl>
                                          <p:spTgt spid="11680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11680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116753"/>
                                        </p:tgtEl>
                                        <p:attrNameLst>
                                          <p:attrName>style.visibility</p:attrName>
                                        </p:attrNameLst>
                                      </p:cBhvr>
                                      <p:to>
                                        <p:strVal val="visible"/>
                                      </p:to>
                                    </p:set>
                                    <p:animEffect transition="in" filter="wipe(right)">
                                      <p:cBhvr>
                                        <p:cTn id="102" dur="500"/>
                                        <p:tgtEl>
                                          <p:spTgt spid="116753"/>
                                        </p:tgtEl>
                                      </p:cBhvr>
                                    </p:animEffect>
                                  </p:childTnLst>
                                </p:cTn>
                              </p:par>
                            </p:childTnLst>
                          </p:cTn>
                        </p:par>
                        <p:par>
                          <p:cTn id="103" fill="hold">
                            <p:stCondLst>
                              <p:cond delay="500"/>
                            </p:stCondLst>
                            <p:childTnLst>
                              <p:par>
                                <p:cTn id="104" presetID="22" presetClass="entr" presetSubtype="2" fill="hold" nodeType="afterEffect">
                                  <p:stCondLst>
                                    <p:cond delay="0"/>
                                  </p:stCondLst>
                                  <p:childTnLst>
                                    <p:set>
                                      <p:cBhvr>
                                        <p:cTn id="105" dur="1" fill="hold">
                                          <p:stCondLst>
                                            <p:cond delay="0"/>
                                          </p:stCondLst>
                                        </p:cTn>
                                        <p:tgtEl>
                                          <p:spTgt spid="116789"/>
                                        </p:tgtEl>
                                        <p:attrNameLst>
                                          <p:attrName>style.visibility</p:attrName>
                                        </p:attrNameLst>
                                      </p:cBhvr>
                                      <p:to>
                                        <p:strVal val="visible"/>
                                      </p:to>
                                    </p:set>
                                    <p:animEffect transition="in" filter="wipe(right)">
                                      <p:cBhvr>
                                        <p:cTn id="106" dur="500"/>
                                        <p:tgtEl>
                                          <p:spTgt spid="116789"/>
                                        </p:tgtEl>
                                      </p:cBhvr>
                                    </p:animEffect>
                                  </p:childTnLst>
                                  <p:subTnLst>
                                    <p:set>
                                      <p:cBhvr override="childStyle">
                                        <p:cTn dur="1" fill="hold" display="0" masterRel="nextClick" afterEffect="1"/>
                                        <p:tgtEl>
                                          <p:spTgt spid="116789"/>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16792"/>
                                        </p:tgtEl>
                                        <p:attrNameLst>
                                          <p:attrName>style.visibility</p:attrName>
                                        </p:attrNameLst>
                                      </p:cBhvr>
                                      <p:to>
                                        <p:strVal val="visible"/>
                                      </p:to>
                                    </p:set>
                                    <p:animEffect transition="in" filter="wipe(right)">
                                      <p:cBhvr>
                                        <p:cTn id="111" dur="500"/>
                                        <p:tgtEl>
                                          <p:spTgt spid="116792"/>
                                        </p:tgtEl>
                                      </p:cBhvr>
                                    </p:animEffect>
                                  </p:childTnLst>
                                  <p:subTnLst>
                                    <p:set>
                                      <p:cBhvr override="childStyle">
                                        <p:cTn dur="1" fill="hold" display="0" masterRel="nextClick" afterEffect="1"/>
                                        <p:tgtEl>
                                          <p:spTgt spid="11679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116795"/>
                                        </p:tgtEl>
                                        <p:attrNameLst>
                                          <p:attrName>style.visibility</p:attrName>
                                        </p:attrNameLst>
                                      </p:cBhvr>
                                      <p:to>
                                        <p:strVal val="visible"/>
                                      </p:to>
                                    </p:set>
                                    <p:animEffect transition="in" filter="wipe(right)">
                                      <p:cBhvr>
                                        <p:cTn id="116" dur="500"/>
                                        <p:tgtEl>
                                          <p:spTgt spid="116795"/>
                                        </p:tgtEl>
                                      </p:cBhvr>
                                    </p:animEffect>
                                  </p:childTnLst>
                                  <p:subTnLst>
                                    <p:set>
                                      <p:cBhvr override="childStyle">
                                        <p:cTn dur="1" fill="hold" display="0" masterRel="nextClick" afterEffect="1"/>
                                        <p:tgtEl>
                                          <p:spTgt spid="116795"/>
                                        </p:tgtEl>
                                        <p:attrNameLst>
                                          <p:attrName>style.visibility</p:attrName>
                                        </p:attrNameLst>
                                      </p:cBhvr>
                                      <p:to>
                                        <p:strVal val="hidden"/>
                                      </p:to>
                                    </p:set>
                                  </p:sub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6752"/>
                                        </p:tgtEl>
                                        <p:attrNameLst>
                                          <p:attrName>style.visibility</p:attrName>
                                        </p:attrNameLst>
                                      </p:cBhvr>
                                      <p:to>
                                        <p:strVal val="visible"/>
                                      </p:to>
                                    </p:set>
                                    <p:animEffect transition="in" filter="wipe(down)">
                                      <p:cBhvr>
                                        <p:cTn id="121" dur="500"/>
                                        <p:tgtEl>
                                          <p:spTgt spid="116752"/>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116751"/>
                                        </p:tgtEl>
                                        <p:attrNameLst>
                                          <p:attrName>style.visibility</p:attrName>
                                        </p:attrNameLst>
                                      </p:cBhvr>
                                      <p:to>
                                        <p:strVal val="visible"/>
                                      </p:to>
                                    </p:set>
                                    <p:animEffect transition="in" filter="wipe(down)">
                                      <p:cBhvr>
                                        <p:cTn id="125" dur="500"/>
                                        <p:tgtEl>
                                          <p:spTgt spid="11675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16810"/>
                                        </p:tgtEl>
                                        <p:attrNameLst>
                                          <p:attrName>style.visibility</p:attrName>
                                        </p:attrNameLst>
                                      </p:cBhvr>
                                      <p:to>
                                        <p:strVal val="visible"/>
                                      </p:to>
                                    </p:set>
                                    <p:animEffect transition="in" filter="wipe(left)">
                                      <p:cBhvr>
                                        <p:cTn id="130" dur="500"/>
                                        <p:tgtEl>
                                          <p:spTgt spid="116810"/>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1680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16756"/>
                                        </p:tgtEl>
                                        <p:attrNameLst>
                                          <p:attrName>style.visibility</p:attrName>
                                        </p:attrNameLst>
                                      </p:cBhvr>
                                      <p:to>
                                        <p:strVal val="visible"/>
                                      </p:to>
                                    </p:set>
                                    <p:animEffect transition="in" filter="wipe(left)">
                                      <p:cBhvr>
                                        <p:cTn id="139" dur="500"/>
                                        <p:tgtEl>
                                          <p:spTgt spid="116756"/>
                                        </p:tgtEl>
                                      </p:cBhvr>
                                    </p:animEffec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16798"/>
                                        </p:tgtEl>
                                        <p:attrNameLst>
                                          <p:attrName>style.visibility</p:attrName>
                                        </p:attrNameLst>
                                      </p:cBhvr>
                                      <p:to>
                                        <p:strVal val="visible"/>
                                      </p:to>
                                    </p:set>
                                    <p:animEffect transition="in" filter="wipe(left)">
                                      <p:cBhvr>
                                        <p:cTn id="143" dur="500"/>
                                        <p:tgtEl>
                                          <p:spTgt spid="116798"/>
                                        </p:tgtEl>
                                      </p:cBhvr>
                                    </p:animEffect>
                                  </p:childTnLst>
                                  <p:subTnLst>
                                    <p:set>
                                      <p:cBhvr override="childStyle">
                                        <p:cTn dur="1" fill="hold" display="0" masterRel="nextClick" afterEffect="1"/>
                                        <p:tgtEl>
                                          <p:spTgt spid="116798"/>
                                        </p:tgtEl>
                                        <p:attrNameLst>
                                          <p:attrName>style.visibility</p:attrName>
                                        </p:attrNameLst>
                                      </p:cBhvr>
                                      <p:to>
                                        <p:strVal val="hidden"/>
                                      </p:to>
                                    </p:set>
                                  </p:sub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16755"/>
                                        </p:tgtEl>
                                        <p:attrNameLst>
                                          <p:attrName>style.visibility</p:attrName>
                                        </p:attrNameLst>
                                      </p:cBhvr>
                                      <p:to>
                                        <p:strVal val="visible"/>
                                      </p:to>
                                    </p:set>
                                    <p:animEffect transition="in" filter="wipe(down)">
                                      <p:cBhvr>
                                        <p:cTn id="148" dur="500"/>
                                        <p:tgtEl>
                                          <p:spTgt spid="116755"/>
                                        </p:tgtEl>
                                      </p:cBhvr>
                                    </p:animEffect>
                                  </p:childTnLst>
                                </p:cTn>
                              </p:par>
                            </p:childTnLst>
                          </p:cTn>
                        </p:par>
                        <p:par>
                          <p:cTn id="149" fill="hold">
                            <p:stCondLst>
                              <p:cond delay="500"/>
                            </p:stCondLst>
                            <p:childTnLst>
                              <p:par>
                                <p:cTn id="150" presetID="22" presetClass="entr" presetSubtype="4" fill="hold" grpId="0" nodeType="afterEffect">
                                  <p:stCondLst>
                                    <p:cond delay="0"/>
                                  </p:stCondLst>
                                  <p:childTnLst>
                                    <p:set>
                                      <p:cBhvr>
                                        <p:cTn id="151" dur="1" fill="hold">
                                          <p:stCondLst>
                                            <p:cond delay="0"/>
                                          </p:stCondLst>
                                        </p:cTn>
                                        <p:tgtEl>
                                          <p:spTgt spid="116754"/>
                                        </p:tgtEl>
                                        <p:attrNameLst>
                                          <p:attrName>style.visibility</p:attrName>
                                        </p:attrNameLst>
                                      </p:cBhvr>
                                      <p:to>
                                        <p:strVal val="visible"/>
                                      </p:to>
                                    </p:set>
                                    <p:animEffect transition="in" filter="wipe(down)">
                                      <p:cBhvr>
                                        <p:cTn id="152" dur="500"/>
                                        <p:tgtEl>
                                          <p:spTgt spid="116754"/>
                                        </p:tgtEl>
                                      </p:cBhvr>
                                    </p:animEffect>
                                  </p:childTnLst>
                                </p:cTn>
                              </p:par>
                            </p:childTnLst>
                          </p:cTn>
                        </p:par>
                      </p:childTnLst>
                    </p:cTn>
                  </p:par>
                  <p:par>
                    <p:cTn id="153" fill="hold">
                      <p:stCondLst>
                        <p:cond delay="indefinite"/>
                      </p:stCondLst>
                      <p:childTnLst>
                        <p:par>
                          <p:cTn id="154" fill="hold">
                            <p:stCondLst>
                              <p:cond delay="0"/>
                            </p:stCondLst>
                            <p:childTnLst>
                              <p:par>
                                <p:cTn id="155" presetID="12" presetClass="entr" presetSubtype="1" fill="hold" grpId="0" nodeType="clickEffect">
                                  <p:stCondLst>
                                    <p:cond delay="0"/>
                                  </p:stCondLst>
                                  <p:childTnLst>
                                    <p:set>
                                      <p:cBhvr>
                                        <p:cTn id="156" dur="1" fill="hold">
                                          <p:stCondLst>
                                            <p:cond delay="0"/>
                                          </p:stCondLst>
                                        </p:cTn>
                                        <p:tgtEl>
                                          <p:spTgt spid="116811"/>
                                        </p:tgtEl>
                                        <p:attrNameLst>
                                          <p:attrName>style.visibility</p:attrName>
                                        </p:attrNameLst>
                                      </p:cBhvr>
                                      <p:to>
                                        <p:strVal val="visible"/>
                                      </p:to>
                                    </p:set>
                                    <p:animEffect transition="in" filter="slide(fromTop)">
                                      <p:cBhvr>
                                        <p:cTn id="157" dur="500"/>
                                        <p:tgtEl>
                                          <p:spTgt spid="1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nimBg="1"/>
      <p:bldP spid="116739" grpId="0" autoUpdateAnimBg="0"/>
      <p:bldP spid="116740" grpId="0" animBg="1"/>
      <p:bldP spid="116741" grpId="0" autoUpdateAnimBg="0"/>
      <p:bldP spid="116742" grpId="0" autoUpdateAnimBg="0"/>
      <p:bldP spid="116743" grpId="0" autoUpdateAnimBg="0"/>
      <p:bldP spid="116744" grpId="0" autoUpdateAnimBg="0"/>
      <p:bldP spid="116745" grpId="0" animBg="1"/>
      <p:bldP spid="116746" grpId="0" autoUpdateAnimBg="0"/>
      <p:bldP spid="116747" grpId="0" animBg="1"/>
      <p:bldP spid="116748" grpId="0" animBg="1"/>
      <p:bldP spid="116749" grpId="0" autoUpdateAnimBg="0"/>
      <p:bldP spid="116750" grpId="0" animBg="1"/>
      <p:bldP spid="116751" grpId="0" animBg="1"/>
      <p:bldP spid="116752" grpId="0" autoUpdateAnimBg="0"/>
      <p:bldP spid="116753" grpId="0" animBg="1"/>
      <p:bldP spid="116754" grpId="0" animBg="1"/>
      <p:bldP spid="116755" grpId="0" autoUpdateAnimBg="0"/>
      <p:bldP spid="116756" grpId="0" animBg="1"/>
      <p:bldP spid="116787" grpId="0" autoUpdateAnimBg="0"/>
      <p:bldP spid="116788" grpId="0" animBg="1" autoUpdateAnimBg="0"/>
      <p:bldP spid="116801" grpId="0" animBg="1"/>
      <p:bldP spid="116805" grpId="0" animBg="1"/>
      <p:bldP spid="116806" grpId="0" animBg="1"/>
      <p:bldP spid="116807" grpId="0" animBg="1"/>
      <p:bldP spid="116808" grpId="0" animBg="1" autoUpdateAnimBg="0"/>
      <p:bldP spid="116809" grpId="0" animBg="1" autoUpdateAnimBg="0"/>
      <p:bldP spid="116810" grpId="0" animBg="1" autoUpdateAnimBg="0"/>
      <p:bldP spid="11681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20675" y="674688"/>
            <a:ext cx="8528050" cy="1987550"/>
          </a:xfrm>
          <a:prstGeom prst="rect">
            <a:avLst/>
          </a:prstGeom>
          <a:noFill/>
          <a:ln w="9525">
            <a:noFill/>
            <a:miter lim="800000"/>
            <a:headEnd/>
            <a:tailEnd/>
          </a:ln>
          <a:effectLst/>
        </p:spPr>
        <p:txBody>
          <a:bodyPr wrap="none">
            <a:spAutoFit/>
          </a:bodyPr>
          <a:lstStyle/>
          <a:p>
            <a:pPr>
              <a:lnSpc>
                <a:spcPct val="115000"/>
              </a:lnSpc>
            </a:pPr>
            <a:r>
              <a:rPr lang="zh-CN" altLang="en-US" sz="3600" b="1">
                <a:ea typeface="楷体_GB2312" pitchFamily="49" charset="-122"/>
              </a:rPr>
              <a:t>可见，经过“</a:t>
            </a:r>
            <a:r>
              <a:rPr lang="zh-CN" altLang="en-US" sz="3600" b="1">
                <a:solidFill>
                  <a:srgbClr val="990000"/>
                </a:solidFill>
                <a:ea typeface="楷体_GB2312" pitchFamily="49" charset="-122"/>
              </a:rPr>
              <a:t>一次划分</a:t>
            </a:r>
            <a:r>
              <a:rPr lang="zh-CN" altLang="en-US" sz="3600" b="1">
                <a:ea typeface="楷体_GB2312" pitchFamily="49" charset="-122"/>
              </a:rPr>
              <a:t>”，将关键字序列</a:t>
            </a:r>
          </a:p>
          <a:p>
            <a:pPr>
              <a:lnSpc>
                <a:spcPct val="115000"/>
              </a:lnSpc>
            </a:pPr>
            <a:r>
              <a:rPr lang="zh-CN" altLang="en-US" sz="3600" b="1">
                <a:ea typeface="楷体_GB2312" pitchFamily="49" charset="-122"/>
              </a:rPr>
              <a:t>           </a:t>
            </a:r>
            <a:r>
              <a:rPr lang="en-US" altLang="zh-CN" sz="3600" b="1">
                <a:ea typeface="楷体_GB2312" pitchFamily="49" charset="-122"/>
              </a:rPr>
              <a:t>52, 49, </a:t>
            </a:r>
            <a:r>
              <a:rPr lang="en-US" altLang="zh-CN" sz="3600" b="1" u="sng">
                <a:ea typeface="楷体_GB2312" pitchFamily="49" charset="-122"/>
              </a:rPr>
              <a:t>80</a:t>
            </a:r>
            <a:r>
              <a:rPr lang="en-US" altLang="zh-CN" sz="3600" b="1">
                <a:ea typeface="楷体_GB2312" pitchFamily="49" charset="-122"/>
              </a:rPr>
              <a:t>, 36,  </a:t>
            </a:r>
            <a:r>
              <a:rPr lang="en-US" altLang="zh-CN" sz="3600" b="1" u="sng">
                <a:ea typeface="楷体_GB2312" pitchFamily="49" charset="-122"/>
              </a:rPr>
              <a:t>14</a:t>
            </a:r>
            <a:r>
              <a:rPr lang="en-US" altLang="zh-CN" sz="3600" b="1">
                <a:ea typeface="楷体_GB2312" pitchFamily="49" charset="-122"/>
              </a:rPr>
              <a:t>,  58, 61, 97, </a:t>
            </a:r>
            <a:r>
              <a:rPr lang="en-US" altLang="zh-CN" sz="3600" b="1" u="sng">
                <a:ea typeface="楷体_GB2312" pitchFamily="49" charset="-122"/>
              </a:rPr>
              <a:t>23</a:t>
            </a:r>
            <a:r>
              <a:rPr lang="en-US" altLang="zh-CN" sz="3600" b="1">
                <a:ea typeface="楷体_GB2312" pitchFamily="49" charset="-122"/>
              </a:rPr>
              <a:t>, 75  </a:t>
            </a:r>
          </a:p>
          <a:p>
            <a:pPr>
              <a:lnSpc>
                <a:spcPct val="115000"/>
              </a:lnSpc>
            </a:pPr>
            <a:r>
              <a:rPr lang="zh-CN" altLang="en-US" sz="3600" b="1">
                <a:ea typeface="楷体_GB2312" pitchFamily="49" charset="-122"/>
              </a:rPr>
              <a:t>变为</a:t>
            </a:r>
            <a:r>
              <a:rPr lang="en-US" altLang="zh-CN" sz="3600" b="1">
                <a:ea typeface="楷体_GB2312" pitchFamily="49" charset="-122"/>
              </a:rPr>
              <a:t>:  </a:t>
            </a:r>
            <a:r>
              <a:rPr lang="en-US" altLang="zh-CN" sz="3600" b="1">
                <a:solidFill>
                  <a:srgbClr val="0000FF"/>
                </a:solidFill>
                <a:ea typeface="楷体_GB2312" pitchFamily="49" charset="-122"/>
              </a:rPr>
              <a:t>23</a:t>
            </a:r>
            <a:r>
              <a:rPr lang="en-US" altLang="zh-CN" sz="3600" b="1">
                <a:ea typeface="楷体_GB2312" pitchFamily="49" charset="-122"/>
              </a:rPr>
              <a:t>, 49, </a:t>
            </a:r>
            <a:r>
              <a:rPr lang="en-US" altLang="zh-CN" sz="3600" b="1">
                <a:solidFill>
                  <a:srgbClr val="0000FF"/>
                </a:solidFill>
                <a:ea typeface="楷体_GB2312" pitchFamily="49" charset="-122"/>
              </a:rPr>
              <a:t>14</a:t>
            </a:r>
            <a:r>
              <a:rPr lang="en-US" altLang="zh-CN" sz="3600" b="1">
                <a:ea typeface="楷体_GB2312" pitchFamily="49" charset="-122"/>
              </a:rPr>
              <a:t>, 36, </a:t>
            </a:r>
            <a:r>
              <a:rPr lang="en-US" altLang="zh-CN" sz="3600" b="1">
                <a:solidFill>
                  <a:srgbClr val="FF0000"/>
                </a:solidFill>
                <a:ea typeface="楷体_GB2312" pitchFamily="49" charset="-122"/>
              </a:rPr>
              <a:t>(52)</a:t>
            </a:r>
            <a:r>
              <a:rPr lang="en-US" altLang="zh-CN" sz="3600" b="1">
                <a:ea typeface="楷体_GB2312" pitchFamily="49" charset="-122"/>
              </a:rPr>
              <a:t> 58, 61, 97, </a:t>
            </a:r>
            <a:r>
              <a:rPr lang="en-US" altLang="zh-CN" sz="3600" b="1">
                <a:solidFill>
                  <a:srgbClr val="990000"/>
                </a:solidFill>
                <a:ea typeface="楷体_GB2312" pitchFamily="49" charset="-122"/>
              </a:rPr>
              <a:t>80</a:t>
            </a:r>
            <a:r>
              <a:rPr lang="en-US" altLang="zh-CN" sz="3600" b="1">
                <a:ea typeface="楷体_GB2312" pitchFamily="49" charset="-122"/>
              </a:rPr>
              <a:t>, 75</a:t>
            </a:r>
          </a:p>
        </p:txBody>
      </p:sp>
      <p:sp>
        <p:nvSpPr>
          <p:cNvPr id="117763" name="Rectangle 3"/>
          <p:cNvSpPr>
            <a:spLocks noChangeArrowheads="1"/>
          </p:cNvSpPr>
          <p:nvPr/>
        </p:nvSpPr>
        <p:spPr bwMode="auto">
          <a:xfrm>
            <a:off x="381000" y="2759075"/>
            <a:ext cx="8534400" cy="1355725"/>
          </a:xfrm>
          <a:prstGeom prst="rect">
            <a:avLst/>
          </a:prstGeom>
          <a:noFill/>
          <a:ln w="9525">
            <a:noFill/>
            <a:miter lim="800000"/>
            <a:headEnd/>
            <a:tailEnd/>
          </a:ln>
          <a:effectLst/>
        </p:spPr>
        <p:txBody>
          <a:bodyPr>
            <a:spAutoFit/>
          </a:bodyPr>
          <a:lstStyle/>
          <a:p>
            <a:pPr>
              <a:lnSpc>
                <a:spcPct val="115000"/>
              </a:lnSpc>
            </a:pPr>
            <a:r>
              <a:rPr lang="en-US" altLang="zh-CN" sz="3600" b="1">
                <a:ea typeface="楷体_GB2312" pitchFamily="49" charset="-122"/>
              </a:rPr>
              <a:t>   </a:t>
            </a:r>
            <a:r>
              <a:rPr lang="zh-CN" altLang="en-US" sz="3600" b="1">
                <a:ea typeface="楷体_GB2312" pitchFamily="49" charset="-122"/>
              </a:rPr>
              <a:t>在调整过程中，设立了两个指针： </a:t>
            </a:r>
            <a:r>
              <a:rPr lang="en-US" altLang="zh-CN" sz="3600" b="1">
                <a:solidFill>
                  <a:srgbClr val="009999"/>
                </a:solidFill>
                <a:ea typeface="楷体_GB2312" pitchFamily="49" charset="-122"/>
              </a:rPr>
              <a:t>low</a:t>
            </a:r>
            <a:r>
              <a:rPr lang="en-US" altLang="zh-CN" sz="3600" b="1">
                <a:ea typeface="楷体_GB2312" pitchFamily="49" charset="-122"/>
              </a:rPr>
              <a:t> </a:t>
            </a:r>
            <a:r>
              <a:rPr lang="zh-CN" altLang="en-US" sz="3600" b="1">
                <a:ea typeface="楷体_GB2312" pitchFamily="49" charset="-122"/>
              </a:rPr>
              <a:t>和</a:t>
            </a:r>
            <a:r>
              <a:rPr lang="en-US" altLang="zh-CN" sz="3600" b="1">
                <a:solidFill>
                  <a:srgbClr val="990000"/>
                </a:solidFill>
                <a:ea typeface="楷体_GB2312" pitchFamily="49" charset="-122"/>
              </a:rPr>
              <a:t>high</a:t>
            </a:r>
            <a:r>
              <a:rPr lang="zh-CN" altLang="en-US" sz="3600" b="1">
                <a:ea typeface="楷体_GB2312" pitchFamily="49" charset="-122"/>
              </a:rPr>
              <a:t>，它们的初值分别为： </a:t>
            </a:r>
            <a:r>
              <a:rPr lang="en-US" altLang="zh-CN" sz="3600" b="1">
                <a:ea typeface="楷体_GB2312" pitchFamily="49" charset="-122"/>
              </a:rPr>
              <a:t>s </a:t>
            </a:r>
            <a:r>
              <a:rPr lang="zh-CN" altLang="en-US" sz="3600" b="1">
                <a:ea typeface="楷体_GB2312" pitchFamily="49" charset="-122"/>
              </a:rPr>
              <a:t>和 </a:t>
            </a:r>
            <a:r>
              <a:rPr lang="en-US" altLang="zh-CN" sz="3600" b="1">
                <a:ea typeface="楷体_GB2312" pitchFamily="49" charset="-122"/>
              </a:rPr>
              <a:t>t</a:t>
            </a:r>
            <a:r>
              <a:rPr lang="zh-CN" altLang="en-US" sz="3600" b="1">
                <a:ea typeface="楷体_GB2312" pitchFamily="49" charset="-122"/>
              </a:rPr>
              <a:t>， </a:t>
            </a:r>
            <a:endParaRPr lang="zh-CN" altLang="en-US" sz="3600" b="1">
              <a:latin typeface="楷体_GB2312" pitchFamily="49" charset="-122"/>
              <a:ea typeface="楷体_GB2312" pitchFamily="49" charset="-122"/>
            </a:endParaRPr>
          </a:p>
        </p:txBody>
      </p:sp>
      <p:sp>
        <p:nvSpPr>
          <p:cNvPr id="117764" name="Rectangle 4"/>
          <p:cNvSpPr>
            <a:spLocks noChangeArrowheads="1"/>
          </p:cNvSpPr>
          <p:nvPr/>
        </p:nvSpPr>
        <p:spPr bwMode="auto">
          <a:xfrm>
            <a:off x="304800" y="4260850"/>
            <a:ext cx="8610600" cy="1987550"/>
          </a:xfrm>
          <a:prstGeom prst="rect">
            <a:avLst/>
          </a:prstGeom>
          <a:noFill/>
          <a:ln w="9525">
            <a:noFill/>
            <a:miter lim="800000"/>
            <a:headEnd/>
            <a:tailEnd/>
          </a:ln>
          <a:effectLst/>
        </p:spPr>
        <p:txBody>
          <a:bodyPr>
            <a:spAutoFit/>
          </a:bodyPr>
          <a:lstStyle/>
          <a:p>
            <a:pPr>
              <a:lnSpc>
                <a:spcPct val="115000"/>
              </a:lnSpc>
            </a:pPr>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之后逐渐减小 </a:t>
            </a:r>
            <a:r>
              <a:rPr lang="en-US" altLang="zh-CN" sz="3600" b="1">
                <a:solidFill>
                  <a:srgbClr val="990000"/>
                </a:solidFill>
                <a:ea typeface="楷体_GB2312" pitchFamily="49" charset="-122"/>
              </a:rPr>
              <a:t>high</a:t>
            </a:r>
            <a:r>
              <a:rPr lang="zh-CN" altLang="en-US" sz="3600" b="1">
                <a:solidFill>
                  <a:srgbClr val="0000FF"/>
                </a:solidFill>
                <a:ea typeface="楷体_GB2312" pitchFamily="49" charset="-122"/>
              </a:rPr>
              <a:t>，增加 </a:t>
            </a:r>
            <a:r>
              <a:rPr lang="en-US" altLang="zh-CN" sz="3600" b="1">
                <a:solidFill>
                  <a:srgbClr val="009999"/>
                </a:solidFill>
                <a:ea typeface="楷体_GB2312" pitchFamily="49" charset="-122"/>
              </a:rPr>
              <a:t>low</a:t>
            </a:r>
            <a:r>
              <a:rPr lang="zh-CN" altLang="en-US" sz="3600" b="1">
                <a:solidFill>
                  <a:srgbClr val="0000FF"/>
                </a:solidFill>
                <a:ea typeface="楷体_GB2312" pitchFamily="49" charset="-122"/>
              </a:rPr>
              <a:t>，并保证 </a:t>
            </a:r>
          </a:p>
          <a:p>
            <a:pPr>
              <a:lnSpc>
                <a:spcPct val="115000"/>
              </a:lnSpc>
            </a:pPr>
            <a:r>
              <a:rPr lang="zh-CN" altLang="en-US" sz="3600" b="1">
                <a:solidFill>
                  <a:srgbClr val="0000FF"/>
                </a:solidFill>
                <a:ea typeface="楷体_GB2312" pitchFamily="49" charset="-122"/>
              </a:rPr>
              <a:t>     </a:t>
            </a:r>
            <a:r>
              <a:rPr lang="en-US" altLang="zh-CN" sz="3600" b="1">
                <a:solidFill>
                  <a:srgbClr val="FF0000"/>
                </a:solidFill>
                <a:ea typeface="楷体_GB2312" pitchFamily="49" charset="-122"/>
              </a:rPr>
              <a:t>r[</a:t>
            </a:r>
            <a:r>
              <a:rPr lang="en-US" altLang="zh-CN" sz="3600" b="1">
                <a:solidFill>
                  <a:srgbClr val="990000"/>
                </a:solidFill>
                <a:ea typeface="楷体_GB2312" pitchFamily="49" charset="-122"/>
              </a:rPr>
              <a:t>high</a:t>
            </a:r>
            <a:r>
              <a:rPr lang="en-US" altLang="zh-CN" sz="3600" b="1">
                <a:solidFill>
                  <a:srgbClr val="FF0000"/>
                </a:solidFill>
                <a:ea typeface="楷体_GB2312" pitchFamily="49" charset="-122"/>
              </a:rPr>
              <a:t>].key≥52</a:t>
            </a:r>
            <a:r>
              <a:rPr lang="zh-CN" altLang="en-US" sz="3600" b="1">
                <a:solidFill>
                  <a:srgbClr val="FF0000"/>
                </a:solidFill>
                <a:ea typeface="楷体_GB2312" pitchFamily="49" charset="-122"/>
              </a:rPr>
              <a:t>，和  </a:t>
            </a:r>
            <a:r>
              <a:rPr lang="en-US" altLang="zh-CN" sz="3600" b="1">
                <a:solidFill>
                  <a:srgbClr val="FF0000"/>
                </a:solidFill>
                <a:ea typeface="楷体_GB2312" pitchFamily="49" charset="-122"/>
              </a:rPr>
              <a:t>r[</a:t>
            </a:r>
            <a:r>
              <a:rPr lang="en-US" altLang="zh-CN" sz="3600" b="1">
                <a:solidFill>
                  <a:srgbClr val="009999"/>
                </a:solidFill>
                <a:ea typeface="楷体_GB2312" pitchFamily="49" charset="-122"/>
              </a:rPr>
              <a:t>low</a:t>
            </a:r>
            <a:r>
              <a:rPr lang="en-US" altLang="zh-CN" sz="3600" b="1">
                <a:solidFill>
                  <a:srgbClr val="FF0000"/>
                </a:solidFill>
                <a:ea typeface="楷体_GB2312" pitchFamily="49" charset="-122"/>
              </a:rPr>
              <a:t>].key≤52</a:t>
            </a:r>
            <a:r>
              <a:rPr lang="en-US" altLang="zh-CN" sz="3600" b="1">
                <a:solidFill>
                  <a:srgbClr val="FF0000"/>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否则进行记录的</a:t>
            </a:r>
            <a:r>
              <a:rPr lang="zh-CN" altLang="en-US" sz="3600" b="1">
                <a:solidFill>
                  <a:srgbClr val="0000FF"/>
                </a:solidFill>
                <a:latin typeface="Times New Roman"/>
                <a:ea typeface="楷体_GB2312" pitchFamily="49" charset="-122"/>
              </a:rPr>
              <a:t>“</a:t>
            </a:r>
            <a:r>
              <a:rPr lang="zh-CN" altLang="en-US" sz="3600" b="1">
                <a:solidFill>
                  <a:srgbClr val="0000FF"/>
                </a:solidFill>
                <a:latin typeface="楷体_GB2312" pitchFamily="49" charset="-122"/>
                <a:ea typeface="楷体_GB2312" pitchFamily="49" charset="-122"/>
              </a:rPr>
              <a:t>交换</a:t>
            </a:r>
            <a:r>
              <a:rPr lang="zh-CN" altLang="en-US" sz="3600" b="1">
                <a:solidFill>
                  <a:srgbClr val="0000FF"/>
                </a:solidFill>
                <a:latin typeface="Times New Roman"/>
                <a:ea typeface="楷体_GB2312" pitchFamily="49" charset="-122"/>
              </a:rPr>
              <a:t>”</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实际只需赋值</a:t>
            </a:r>
            <a:r>
              <a:rPr lang="en-US" altLang="zh-CN" sz="3600" b="1">
                <a:solidFill>
                  <a:srgbClr val="0000FF"/>
                </a:solidFill>
                <a:latin typeface="楷体_GB2312" pitchFamily="49" charset="-122"/>
                <a:ea typeface="楷体_GB2312" pitchFamily="49" charset="-122"/>
              </a:rPr>
              <a:t>)</a:t>
            </a:r>
            <a:r>
              <a:rPr lang="zh-CN" altLang="en-US" sz="3600" b="1">
                <a:latin typeface="楷体_GB2312" pitchFamily="49" charset="-122"/>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trips(downRight)">
                                      <p:cBhvr>
                                        <p:cTn id="7" dur="500"/>
                                        <p:tgtEl>
                                          <p:spTgt spid="117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3"/>
                                        </p:tgtEl>
                                        <p:attrNameLst>
                                          <p:attrName>style.visibility</p:attrName>
                                        </p:attrNameLst>
                                      </p:cBhvr>
                                      <p:to>
                                        <p:strVal val="visible"/>
                                      </p:to>
                                    </p:set>
                                    <p:animEffect transition="in" filter="wipe(left)">
                                      <p:cBhvr>
                                        <p:cTn id="12" dur="500"/>
                                        <p:tgtEl>
                                          <p:spTgt spid="1177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4"/>
                                        </p:tgtEl>
                                        <p:attrNameLst>
                                          <p:attrName>style.visibility</p:attrName>
                                        </p:attrNameLst>
                                      </p:cBhvr>
                                      <p:to>
                                        <p:strVal val="visible"/>
                                      </p:to>
                                    </p:set>
                                    <p:animEffect transition="in" filter="wipe(left)">
                                      <p:cBhvr>
                                        <p:cTn id="1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3" grpId="0" autoUpdateAnimBg="0"/>
      <p:bldP spid="11776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533400"/>
            <a:ext cx="7772400" cy="685800"/>
          </a:xfrm>
        </p:spPr>
        <p:txBody>
          <a:bodyPr/>
          <a:lstStyle/>
          <a:p>
            <a:r>
              <a:rPr lang="zh-CN" altLang="en-US" b="1" dirty="0">
                <a:solidFill>
                  <a:srgbClr val="CC0000"/>
                </a:solidFill>
              </a:rPr>
              <a:t>一趟快速排序算法</a:t>
            </a:r>
          </a:p>
        </p:txBody>
      </p:sp>
      <p:sp>
        <p:nvSpPr>
          <p:cNvPr id="132100" name="Text Box 4"/>
          <p:cNvSpPr txBox="1">
            <a:spLocks noChangeArrowheads="1"/>
          </p:cNvSpPr>
          <p:nvPr/>
        </p:nvSpPr>
        <p:spPr bwMode="auto">
          <a:xfrm>
            <a:off x="447675" y="1296988"/>
            <a:ext cx="8472191" cy="5078313"/>
          </a:xfrm>
          <a:prstGeom prst="rect">
            <a:avLst/>
          </a:prstGeom>
          <a:noFill/>
          <a:ln w="9525">
            <a:noFill/>
            <a:miter lim="800000"/>
            <a:headEnd/>
            <a:tailEnd/>
          </a:ln>
          <a:effectLst/>
        </p:spPr>
        <p:txBody>
          <a:bodyPr wrap="none">
            <a:spAutoFit/>
          </a:bodyPr>
          <a:lstStyle/>
          <a:p>
            <a:r>
              <a:rPr lang="en-US" altLang="zh-CN" sz="3600" b="1" dirty="0" err="1">
                <a:solidFill>
                  <a:srgbClr val="990000"/>
                </a:solidFill>
                <a:ea typeface="楷体_GB2312" pitchFamily="49" charset="-122"/>
              </a:rPr>
              <a:t>int</a:t>
            </a:r>
            <a:r>
              <a:rPr lang="en-US" altLang="zh-CN" sz="3600" b="1" dirty="0">
                <a:solidFill>
                  <a:srgbClr val="990000"/>
                </a:solidFill>
                <a:ea typeface="楷体_GB2312" pitchFamily="49" charset="-122"/>
              </a:rPr>
              <a:t> </a:t>
            </a:r>
            <a:r>
              <a:rPr lang="en-US" altLang="zh-CN" sz="3600" b="1" dirty="0" err="1">
                <a:solidFill>
                  <a:srgbClr val="990000"/>
                </a:solidFill>
                <a:ea typeface="楷体_GB2312" pitchFamily="49" charset="-122"/>
              </a:rPr>
              <a:t>QKpass</a:t>
            </a:r>
            <a:r>
              <a:rPr lang="en-US" altLang="zh-CN" sz="3600" b="1" dirty="0">
                <a:solidFill>
                  <a:srgbClr val="990000"/>
                </a:solidFill>
                <a:ea typeface="楷体_GB2312" pitchFamily="49" charset="-122"/>
              </a:rPr>
              <a:t>(</a:t>
            </a:r>
            <a:r>
              <a:rPr lang="en-US" altLang="zh-CN" sz="3600" b="1" dirty="0" err="1">
                <a:solidFill>
                  <a:srgbClr val="990000"/>
                </a:solidFill>
                <a:ea typeface="楷体_GB2312" pitchFamily="49" charset="-122"/>
              </a:rPr>
              <a:t>recordtype</a:t>
            </a:r>
            <a:r>
              <a:rPr lang="en-US" altLang="zh-CN" sz="3600" b="1" dirty="0">
                <a:solidFill>
                  <a:srgbClr val="990000"/>
                </a:solidFill>
                <a:ea typeface="楷体_GB2312" pitchFamily="49" charset="-122"/>
              </a:rPr>
              <a:t> r[ ], </a:t>
            </a:r>
            <a:r>
              <a:rPr lang="en-US" altLang="zh-CN" sz="3600" b="1" dirty="0" err="1">
                <a:solidFill>
                  <a:srgbClr val="990000"/>
                </a:solidFill>
                <a:ea typeface="楷体_GB2312" pitchFamily="49" charset="-122"/>
              </a:rPr>
              <a:t>int</a:t>
            </a:r>
            <a:r>
              <a:rPr lang="en-US" altLang="zh-CN" sz="3600" b="1" dirty="0">
                <a:solidFill>
                  <a:srgbClr val="990000"/>
                </a:solidFill>
                <a:ea typeface="楷体_GB2312" pitchFamily="49" charset="-122"/>
              </a:rPr>
              <a:t> s, </a:t>
            </a:r>
            <a:r>
              <a:rPr lang="en-US" altLang="zh-CN" sz="3600" b="1" dirty="0" err="1">
                <a:solidFill>
                  <a:srgbClr val="990000"/>
                </a:solidFill>
                <a:ea typeface="楷体_GB2312" pitchFamily="49" charset="-122"/>
              </a:rPr>
              <a:t>int</a:t>
            </a:r>
            <a:r>
              <a:rPr lang="en-US" altLang="zh-CN" sz="3600" b="1" dirty="0">
                <a:solidFill>
                  <a:srgbClr val="990000"/>
                </a:solidFill>
                <a:ea typeface="楷体_GB2312" pitchFamily="49" charset="-122"/>
              </a:rPr>
              <a:t> t)</a:t>
            </a:r>
          </a:p>
          <a:p>
            <a:r>
              <a:rPr lang="en-US" altLang="zh-CN" sz="3200" b="1" dirty="0">
                <a:solidFill>
                  <a:srgbClr val="006600"/>
                </a:solidFill>
                <a:ea typeface="楷体_GB2312" pitchFamily="49" charset="-122"/>
              </a:rPr>
              <a:t>             /*</a:t>
            </a:r>
            <a:r>
              <a:rPr lang="zh-CN" altLang="en-US" sz="3200" b="1" dirty="0">
                <a:solidFill>
                  <a:srgbClr val="006600"/>
                </a:solidFill>
                <a:ea typeface="楷体_GB2312" pitchFamily="49" charset="-122"/>
              </a:rPr>
              <a:t>本算法对</a:t>
            </a:r>
            <a:r>
              <a:rPr lang="en-US" altLang="zh-CN" sz="3200" b="1" dirty="0">
                <a:solidFill>
                  <a:srgbClr val="006600"/>
                </a:solidFill>
                <a:ea typeface="楷体_GB2312" pitchFamily="49" charset="-122"/>
              </a:rPr>
              <a:t>r[s..t]</a:t>
            </a:r>
            <a:r>
              <a:rPr lang="zh-CN" altLang="en-US" sz="3200" b="1" dirty="0">
                <a:solidFill>
                  <a:srgbClr val="006600"/>
                </a:solidFill>
                <a:ea typeface="楷体_GB2312" pitchFamily="49" charset="-122"/>
              </a:rPr>
              <a:t>进行一趟快速排序*</a:t>
            </a:r>
            <a:r>
              <a:rPr lang="en-US" altLang="zh-CN" sz="3200" b="1" dirty="0">
                <a:solidFill>
                  <a:srgbClr val="006600"/>
                </a:solidFill>
                <a:ea typeface="楷体_GB2312" pitchFamily="49" charset="-122"/>
              </a:rPr>
              <a:t>/</a:t>
            </a:r>
            <a:endParaRPr lang="en-US" altLang="zh-CN" sz="3200" b="1" dirty="0">
              <a:ea typeface="楷体_GB2312" pitchFamily="49" charset="-122"/>
            </a:endParaRPr>
          </a:p>
          <a:p>
            <a:r>
              <a:rPr lang="en-US" altLang="zh-CN" sz="3200" b="1" dirty="0">
                <a:ea typeface="楷体_GB2312" pitchFamily="49" charset="-122"/>
              </a:rPr>
              <a:t> </a:t>
            </a:r>
            <a:r>
              <a:rPr lang="en-US" altLang="zh-CN" sz="3200" b="1" dirty="0">
                <a:solidFill>
                  <a:srgbClr val="0C00A4"/>
                </a:solidFill>
                <a:ea typeface="楷体_GB2312" pitchFamily="49" charset="-122"/>
              </a:rPr>
              <a:t>{</a:t>
            </a:r>
            <a:r>
              <a:rPr lang="en-US" altLang="zh-CN" sz="3200" b="1" dirty="0" smtClean="0">
                <a:solidFill>
                  <a:srgbClr val="0C00A4"/>
                </a:solidFill>
                <a:ea typeface="楷体_GB2312" pitchFamily="49" charset="-122"/>
              </a:rPr>
              <a:t>x=r[s</a:t>
            </a:r>
            <a:r>
              <a:rPr lang="en-US" altLang="zh-CN" sz="3200" b="1" dirty="0">
                <a:solidFill>
                  <a:srgbClr val="0C00A4"/>
                </a:solidFill>
                <a:ea typeface="楷体_GB2312" pitchFamily="49" charset="-122"/>
              </a:rPr>
              <a:t>]; </a:t>
            </a:r>
            <a:r>
              <a:rPr lang="en-US" altLang="zh-CN" sz="3200" b="1" dirty="0" err="1" smtClean="0">
                <a:solidFill>
                  <a:srgbClr val="0C00A4"/>
                </a:solidFill>
                <a:ea typeface="楷体_GB2312" pitchFamily="49" charset="-122"/>
              </a:rPr>
              <a:t>i</a:t>
            </a:r>
            <a:r>
              <a:rPr lang="en-US" altLang="zh-CN" sz="3200" b="1" dirty="0" smtClean="0">
                <a:solidFill>
                  <a:srgbClr val="0C00A4"/>
                </a:solidFill>
                <a:ea typeface="楷体_GB2312" pitchFamily="49" charset="-122"/>
              </a:rPr>
              <a:t>=s</a:t>
            </a:r>
            <a:r>
              <a:rPr lang="en-US" altLang="zh-CN" sz="3200" b="1" dirty="0">
                <a:solidFill>
                  <a:srgbClr val="0C00A4"/>
                </a:solidFill>
                <a:ea typeface="楷体_GB2312" pitchFamily="49" charset="-122"/>
              </a:rPr>
              <a:t>; </a:t>
            </a:r>
            <a:r>
              <a:rPr lang="en-US" altLang="zh-CN" sz="3200" b="1" dirty="0" smtClean="0">
                <a:solidFill>
                  <a:srgbClr val="0C00A4"/>
                </a:solidFill>
                <a:ea typeface="楷体_GB2312" pitchFamily="49" charset="-122"/>
              </a:rPr>
              <a:t>j=t</a:t>
            </a:r>
            <a:r>
              <a:rPr lang="en-US" altLang="zh-CN" sz="3200" b="1" dirty="0">
                <a:solidFill>
                  <a:srgbClr val="0C00A4"/>
                </a:solidFill>
                <a:ea typeface="楷体_GB2312" pitchFamily="49" charset="-122"/>
              </a:rPr>
              <a:t>;   </a:t>
            </a:r>
          </a:p>
          <a:p>
            <a:r>
              <a:rPr lang="en-US" altLang="zh-CN" sz="3200" b="1" dirty="0">
                <a:solidFill>
                  <a:srgbClr val="0C00A4"/>
                </a:solidFill>
                <a:ea typeface="楷体_GB2312" pitchFamily="49" charset="-122"/>
              </a:rPr>
              <a:t>  </a:t>
            </a:r>
            <a:r>
              <a:rPr lang="en-US" altLang="zh-CN" sz="3200" b="1" dirty="0">
                <a:solidFill>
                  <a:srgbClr val="FF0000"/>
                </a:solidFill>
                <a:ea typeface="楷体_GB2312" pitchFamily="49" charset="-122"/>
              </a:rPr>
              <a:t>while  (</a:t>
            </a:r>
            <a:r>
              <a:rPr lang="en-US" altLang="zh-CN" sz="3200" b="1" dirty="0" err="1">
                <a:solidFill>
                  <a:srgbClr val="FF0000"/>
                </a:solidFill>
                <a:ea typeface="楷体_GB2312" pitchFamily="49" charset="-122"/>
              </a:rPr>
              <a:t>i</a:t>
            </a:r>
            <a:r>
              <a:rPr lang="en-US" altLang="zh-CN" sz="3200" b="1" dirty="0">
                <a:solidFill>
                  <a:srgbClr val="FF0000"/>
                </a:solidFill>
                <a:ea typeface="楷体_GB2312" pitchFamily="49" charset="-122"/>
              </a:rPr>
              <a:t>&lt;j)</a:t>
            </a:r>
            <a:r>
              <a:rPr lang="en-US" altLang="zh-CN" sz="3200" b="1" dirty="0">
                <a:solidFill>
                  <a:srgbClr val="0C00A4"/>
                </a:solidFill>
                <a:ea typeface="楷体_GB2312" pitchFamily="49" charset="-122"/>
              </a:rPr>
              <a:t>            </a:t>
            </a:r>
            <a:r>
              <a:rPr lang="en-US" altLang="zh-CN" sz="3200" b="1" dirty="0">
                <a:solidFill>
                  <a:srgbClr val="006600"/>
                </a:solidFill>
                <a:ea typeface="楷体_GB2312" pitchFamily="49" charset="-122"/>
              </a:rPr>
              <a:t>/*low</a:t>
            </a:r>
            <a:r>
              <a:rPr lang="zh-CN" altLang="en-US" sz="3200" b="1" dirty="0">
                <a:solidFill>
                  <a:srgbClr val="006600"/>
                </a:solidFill>
                <a:ea typeface="楷体_GB2312" pitchFamily="49" charset="-122"/>
              </a:rPr>
              <a:t>用</a:t>
            </a:r>
            <a:r>
              <a:rPr lang="en-US" altLang="zh-CN" sz="3200" b="1" dirty="0" err="1">
                <a:solidFill>
                  <a:srgbClr val="006600"/>
                </a:solidFill>
                <a:ea typeface="楷体_GB2312" pitchFamily="49" charset="-122"/>
              </a:rPr>
              <a:t>i</a:t>
            </a:r>
            <a:r>
              <a:rPr lang="zh-CN" altLang="en-US" sz="3200" b="1" dirty="0">
                <a:solidFill>
                  <a:srgbClr val="006600"/>
                </a:solidFill>
                <a:ea typeface="楷体_GB2312" pitchFamily="49" charset="-122"/>
              </a:rPr>
              <a:t>表示</a:t>
            </a:r>
            <a:r>
              <a:rPr lang="en-US" altLang="zh-CN" sz="3200" b="1" dirty="0">
                <a:solidFill>
                  <a:srgbClr val="006600"/>
                </a:solidFill>
                <a:ea typeface="楷体_GB2312" pitchFamily="49" charset="-122"/>
              </a:rPr>
              <a:t>, high</a:t>
            </a:r>
            <a:r>
              <a:rPr lang="zh-CN" altLang="en-US" sz="3200" b="1" dirty="0">
                <a:solidFill>
                  <a:srgbClr val="006600"/>
                </a:solidFill>
                <a:ea typeface="楷体_GB2312" pitchFamily="49" charset="-122"/>
              </a:rPr>
              <a:t>用</a:t>
            </a:r>
            <a:r>
              <a:rPr lang="en-US" altLang="zh-CN" sz="3200" b="1" dirty="0">
                <a:solidFill>
                  <a:srgbClr val="006600"/>
                </a:solidFill>
                <a:ea typeface="楷体_GB2312" pitchFamily="49" charset="-122"/>
              </a:rPr>
              <a:t>j</a:t>
            </a:r>
            <a:r>
              <a:rPr lang="zh-CN" altLang="en-US" sz="3200" b="1" dirty="0">
                <a:solidFill>
                  <a:srgbClr val="006600"/>
                </a:solidFill>
                <a:ea typeface="楷体_GB2312" pitchFamily="49" charset="-122"/>
              </a:rPr>
              <a:t>表示*</a:t>
            </a:r>
            <a:r>
              <a:rPr lang="en-US" altLang="zh-CN" sz="3200" b="1" dirty="0">
                <a:solidFill>
                  <a:srgbClr val="006600"/>
                </a:solidFill>
                <a:ea typeface="楷体_GB2312" pitchFamily="49" charset="-122"/>
              </a:rPr>
              <a:t>/</a:t>
            </a:r>
          </a:p>
          <a:p>
            <a:r>
              <a:rPr lang="en-US" altLang="zh-CN" sz="3200" b="1" dirty="0">
                <a:solidFill>
                  <a:srgbClr val="0C00A4"/>
                </a:solidFill>
                <a:ea typeface="楷体_GB2312" pitchFamily="49" charset="-122"/>
              </a:rPr>
              <a:t>    {</a:t>
            </a:r>
            <a:r>
              <a:rPr lang="en-US" altLang="zh-CN" sz="3200" b="1" dirty="0">
                <a:solidFill>
                  <a:srgbClr val="D820B5"/>
                </a:solidFill>
                <a:ea typeface="楷体_GB2312" pitchFamily="49" charset="-122"/>
              </a:rPr>
              <a:t>while (</a:t>
            </a:r>
            <a:r>
              <a:rPr lang="en-US" altLang="zh-CN" sz="3200" b="1" dirty="0" err="1">
                <a:solidFill>
                  <a:srgbClr val="D820B5"/>
                </a:solidFill>
                <a:ea typeface="楷体_GB2312" pitchFamily="49" charset="-122"/>
              </a:rPr>
              <a:t>i</a:t>
            </a:r>
            <a:r>
              <a:rPr lang="en-US" altLang="zh-CN" sz="3200" b="1" dirty="0">
                <a:solidFill>
                  <a:srgbClr val="D820B5"/>
                </a:solidFill>
                <a:ea typeface="楷体_GB2312" pitchFamily="49" charset="-122"/>
              </a:rPr>
              <a:t>&lt;j)&amp;&amp;(r[j].key&gt;=</a:t>
            </a:r>
            <a:r>
              <a:rPr lang="en-US" altLang="zh-CN" sz="3200" b="1" dirty="0" err="1">
                <a:solidFill>
                  <a:srgbClr val="D820B5"/>
                </a:solidFill>
                <a:ea typeface="楷体_GB2312" pitchFamily="49" charset="-122"/>
              </a:rPr>
              <a:t>x.key</a:t>
            </a:r>
            <a:r>
              <a:rPr lang="en-US" altLang="zh-CN" sz="3200" b="1" dirty="0">
                <a:solidFill>
                  <a:srgbClr val="D820B5"/>
                </a:solidFill>
                <a:ea typeface="楷体_GB2312" pitchFamily="49" charset="-122"/>
              </a:rPr>
              <a:t>)  </a:t>
            </a:r>
            <a:r>
              <a:rPr lang="en-US" altLang="zh-CN" sz="3200" b="1" dirty="0" smtClean="0">
                <a:solidFill>
                  <a:srgbClr val="D820B5"/>
                </a:solidFill>
                <a:ea typeface="楷体_GB2312" pitchFamily="49" charset="-122"/>
              </a:rPr>
              <a:t>j=j-1</a:t>
            </a:r>
            <a:r>
              <a:rPr lang="en-US" altLang="zh-CN" sz="3200" b="1" dirty="0">
                <a:solidFill>
                  <a:srgbClr val="D820B5"/>
                </a:solidFill>
                <a:ea typeface="楷体_GB2312" pitchFamily="49" charset="-122"/>
              </a:rPr>
              <a:t>;   </a:t>
            </a:r>
          </a:p>
          <a:p>
            <a:r>
              <a:rPr lang="en-US" altLang="zh-CN" sz="3200" b="1" dirty="0">
                <a:solidFill>
                  <a:srgbClr val="D820B5"/>
                </a:solidFill>
                <a:ea typeface="楷体_GB2312" pitchFamily="49" charset="-122"/>
              </a:rPr>
              <a:t>         r[</a:t>
            </a:r>
            <a:r>
              <a:rPr lang="en-US" altLang="zh-CN" sz="3200" b="1" dirty="0" err="1">
                <a:solidFill>
                  <a:srgbClr val="D820B5"/>
                </a:solidFill>
                <a:ea typeface="楷体_GB2312" pitchFamily="49" charset="-122"/>
              </a:rPr>
              <a:t>i</a:t>
            </a:r>
            <a:r>
              <a:rPr lang="en-US" altLang="zh-CN" sz="3200" b="1" dirty="0" smtClean="0">
                <a:solidFill>
                  <a:srgbClr val="D820B5"/>
                </a:solidFill>
                <a:ea typeface="楷体_GB2312" pitchFamily="49" charset="-122"/>
              </a:rPr>
              <a:t>]=</a:t>
            </a:r>
            <a:r>
              <a:rPr lang="en-US" altLang="zh-CN" sz="3200" b="1" dirty="0">
                <a:solidFill>
                  <a:srgbClr val="D820B5"/>
                </a:solidFill>
                <a:ea typeface="楷体_GB2312" pitchFamily="49" charset="-122"/>
              </a:rPr>
              <a:t>r[j];</a:t>
            </a:r>
            <a:r>
              <a:rPr lang="en-US" altLang="zh-CN" sz="3200" b="1" dirty="0">
                <a:solidFill>
                  <a:srgbClr val="0C00A4"/>
                </a:solidFill>
                <a:ea typeface="楷体_GB2312" pitchFamily="49" charset="-122"/>
              </a:rPr>
              <a:t>     </a:t>
            </a:r>
          </a:p>
          <a:p>
            <a:r>
              <a:rPr lang="en-US" altLang="zh-CN" sz="3200" b="1" dirty="0">
                <a:solidFill>
                  <a:srgbClr val="0C00A4"/>
                </a:solidFill>
                <a:ea typeface="楷体_GB2312" pitchFamily="49" charset="-122"/>
              </a:rPr>
              <a:t>      </a:t>
            </a:r>
            <a:r>
              <a:rPr lang="en-US" altLang="zh-CN" sz="3200" b="1" dirty="0">
                <a:solidFill>
                  <a:srgbClr val="996633"/>
                </a:solidFill>
                <a:ea typeface="楷体_GB2312" pitchFamily="49" charset="-122"/>
              </a:rPr>
              <a:t>while (</a:t>
            </a:r>
            <a:r>
              <a:rPr lang="en-US" altLang="zh-CN" sz="3200" b="1" dirty="0" err="1">
                <a:solidFill>
                  <a:srgbClr val="996633"/>
                </a:solidFill>
                <a:ea typeface="楷体_GB2312" pitchFamily="49" charset="-122"/>
              </a:rPr>
              <a:t>i</a:t>
            </a:r>
            <a:r>
              <a:rPr lang="en-US" altLang="zh-CN" sz="3200" b="1" dirty="0">
                <a:solidFill>
                  <a:srgbClr val="996633"/>
                </a:solidFill>
                <a:ea typeface="楷体_GB2312" pitchFamily="49" charset="-122"/>
              </a:rPr>
              <a:t>&lt;j)&amp;&amp;(r[</a:t>
            </a:r>
            <a:r>
              <a:rPr lang="en-US" altLang="zh-CN" sz="3200" b="1" dirty="0" err="1">
                <a:solidFill>
                  <a:srgbClr val="996633"/>
                </a:solidFill>
                <a:ea typeface="楷体_GB2312" pitchFamily="49" charset="-122"/>
              </a:rPr>
              <a:t>i</a:t>
            </a:r>
            <a:r>
              <a:rPr lang="en-US" altLang="zh-CN" sz="3200" b="1" dirty="0">
                <a:solidFill>
                  <a:srgbClr val="996633"/>
                </a:solidFill>
                <a:ea typeface="楷体_GB2312" pitchFamily="49" charset="-122"/>
              </a:rPr>
              <a:t>].key&lt;=</a:t>
            </a:r>
            <a:r>
              <a:rPr lang="en-US" altLang="zh-CN" sz="3200" b="1" dirty="0" err="1">
                <a:solidFill>
                  <a:srgbClr val="996633"/>
                </a:solidFill>
                <a:ea typeface="楷体_GB2312" pitchFamily="49" charset="-122"/>
              </a:rPr>
              <a:t>x.key</a:t>
            </a:r>
            <a:r>
              <a:rPr lang="en-US" altLang="zh-CN" sz="3200" b="1" dirty="0">
                <a:solidFill>
                  <a:srgbClr val="996633"/>
                </a:solidFill>
                <a:ea typeface="楷体_GB2312" pitchFamily="49" charset="-122"/>
              </a:rPr>
              <a:t>)  </a:t>
            </a:r>
            <a:r>
              <a:rPr lang="en-US" altLang="zh-CN" sz="3200" b="1" dirty="0" err="1" smtClean="0">
                <a:solidFill>
                  <a:srgbClr val="996633"/>
                </a:solidFill>
                <a:ea typeface="楷体_GB2312" pitchFamily="49" charset="-122"/>
              </a:rPr>
              <a:t>i</a:t>
            </a:r>
            <a:r>
              <a:rPr lang="en-US" altLang="zh-CN" sz="3200" b="1" dirty="0" smtClean="0">
                <a:solidFill>
                  <a:srgbClr val="996633"/>
                </a:solidFill>
                <a:ea typeface="楷体_GB2312" pitchFamily="49" charset="-122"/>
              </a:rPr>
              <a:t>=i+1</a:t>
            </a:r>
            <a:r>
              <a:rPr lang="en-US" altLang="zh-CN" sz="3200" b="1" dirty="0">
                <a:solidFill>
                  <a:srgbClr val="996633"/>
                </a:solidFill>
                <a:ea typeface="楷体_GB2312" pitchFamily="49" charset="-122"/>
              </a:rPr>
              <a:t>;   </a:t>
            </a:r>
          </a:p>
          <a:p>
            <a:r>
              <a:rPr lang="en-US" altLang="zh-CN" sz="3200" b="1" dirty="0">
                <a:solidFill>
                  <a:srgbClr val="996633"/>
                </a:solidFill>
                <a:ea typeface="楷体_GB2312" pitchFamily="49" charset="-122"/>
              </a:rPr>
              <a:t>         r[j</a:t>
            </a:r>
            <a:r>
              <a:rPr lang="en-US" altLang="zh-CN" sz="3200" b="1" dirty="0" smtClean="0">
                <a:solidFill>
                  <a:srgbClr val="996633"/>
                </a:solidFill>
                <a:ea typeface="楷体_GB2312" pitchFamily="49" charset="-122"/>
              </a:rPr>
              <a:t>]=</a:t>
            </a:r>
            <a:r>
              <a:rPr lang="en-US" altLang="zh-CN" sz="3200" b="1" dirty="0">
                <a:solidFill>
                  <a:srgbClr val="996633"/>
                </a:solidFill>
                <a:ea typeface="楷体_GB2312" pitchFamily="49" charset="-122"/>
              </a:rPr>
              <a:t>r[</a:t>
            </a:r>
            <a:r>
              <a:rPr lang="en-US" altLang="zh-CN" sz="3200" b="1" dirty="0" err="1">
                <a:solidFill>
                  <a:srgbClr val="996633"/>
                </a:solidFill>
                <a:ea typeface="楷体_GB2312" pitchFamily="49" charset="-122"/>
              </a:rPr>
              <a:t>i</a:t>
            </a:r>
            <a:r>
              <a:rPr lang="en-US" altLang="zh-CN" sz="3200" b="1" dirty="0">
                <a:solidFill>
                  <a:srgbClr val="996633"/>
                </a:solidFill>
                <a:ea typeface="楷体_GB2312" pitchFamily="49" charset="-122"/>
              </a:rPr>
              <a:t>];</a:t>
            </a:r>
            <a:r>
              <a:rPr lang="en-US" altLang="zh-CN" sz="3200" b="1" dirty="0">
                <a:solidFill>
                  <a:srgbClr val="0C00A4"/>
                </a:solidFill>
                <a:ea typeface="楷体_GB2312" pitchFamily="49" charset="-122"/>
              </a:rPr>
              <a:t>    </a:t>
            </a:r>
          </a:p>
          <a:p>
            <a:r>
              <a:rPr lang="en-US" altLang="zh-CN" sz="3200" b="1" dirty="0">
                <a:solidFill>
                  <a:srgbClr val="0C00A4"/>
                </a:solidFill>
                <a:ea typeface="楷体_GB2312" pitchFamily="49" charset="-122"/>
              </a:rPr>
              <a:t>      }</a:t>
            </a:r>
          </a:p>
          <a:p>
            <a:r>
              <a:rPr lang="en-US" altLang="zh-CN" sz="3200" b="1" dirty="0">
                <a:solidFill>
                  <a:srgbClr val="0C00A4"/>
                </a:solidFill>
                <a:ea typeface="楷体_GB2312" pitchFamily="49" charset="-122"/>
              </a:rPr>
              <a:t>     r[</a:t>
            </a:r>
            <a:r>
              <a:rPr lang="en-US" altLang="zh-CN" sz="3200" b="1" dirty="0" err="1">
                <a:solidFill>
                  <a:srgbClr val="0C00A4"/>
                </a:solidFill>
                <a:ea typeface="楷体_GB2312" pitchFamily="49" charset="-122"/>
              </a:rPr>
              <a:t>i</a:t>
            </a:r>
            <a:r>
              <a:rPr lang="en-US" altLang="zh-CN" sz="3200" b="1" dirty="0" smtClean="0">
                <a:solidFill>
                  <a:srgbClr val="0C00A4"/>
                </a:solidFill>
                <a:ea typeface="楷体_GB2312" pitchFamily="49" charset="-122"/>
              </a:rPr>
              <a:t>]=</a:t>
            </a:r>
            <a:r>
              <a:rPr lang="en-US" altLang="zh-CN" sz="3200" b="1" dirty="0">
                <a:solidFill>
                  <a:srgbClr val="0C00A4"/>
                </a:solidFill>
                <a:ea typeface="楷体_GB2312" pitchFamily="49" charset="-122"/>
              </a:rPr>
              <a:t>x;   return </a:t>
            </a:r>
            <a:r>
              <a:rPr lang="en-US" altLang="zh-CN" sz="3200" b="1" dirty="0" err="1">
                <a:solidFill>
                  <a:srgbClr val="0C00A4"/>
                </a:solidFill>
                <a:ea typeface="楷体_GB2312" pitchFamily="49" charset="-122"/>
              </a:rPr>
              <a:t>i</a:t>
            </a:r>
            <a:r>
              <a:rPr lang="en-US" altLang="zh-CN" sz="3200" b="1" dirty="0">
                <a:solidFill>
                  <a:srgbClr val="0C00A4"/>
                </a:solidFill>
                <a:ea typeface="楷体_GB2312" pitchFamily="49" charset="-122"/>
              </a:rPr>
              <a:t>;   }</a:t>
            </a:r>
            <a:r>
              <a:rPr lang="en-US" altLang="zh-CN" sz="3200" b="1" dirty="0">
                <a:ea typeface="楷体_GB2312" pitchFamily="49" charset="-122"/>
              </a:rPr>
              <a:t>       </a:t>
            </a:r>
            <a:endParaRPr lang="en-US" altLang="zh-CN" sz="3200" b="1" dirty="0">
              <a:solidFill>
                <a:srgbClr val="006600"/>
              </a:solidFill>
              <a:ea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228600" y="1082675"/>
            <a:ext cx="8855075" cy="2154238"/>
          </a:xfrm>
          <a:prstGeom prst="rect">
            <a:avLst/>
          </a:prstGeom>
          <a:noFill/>
          <a:ln w="9525">
            <a:noFill/>
            <a:miter lim="800000"/>
            <a:headEnd/>
            <a:tailEnd/>
          </a:ln>
          <a:effectLst/>
        </p:spPr>
        <p:txBody>
          <a:bodyPr>
            <a:spAutoFit/>
          </a:bodyPr>
          <a:lstStyle/>
          <a:p>
            <a:pPr>
              <a:lnSpc>
                <a:spcPct val="125000"/>
              </a:lnSpc>
            </a:pPr>
            <a:r>
              <a:rPr lang="en-US" altLang="zh-CN" sz="3600" b="1">
                <a:ea typeface="楷体_GB2312" pitchFamily="49" charset="-122"/>
              </a:rPr>
              <a:t>    </a:t>
            </a:r>
            <a:r>
              <a:rPr lang="zh-CN" altLang="en-US" sz="3600" b="1">
                <a:solidFill>
                  <a:srgbClr val="990000"/>
                </a:solidFill>
                <a:ea typeface="楷体_GB2312" pitchFamily="49" charset="-122"/>
              </a:rPr>
              <a:t>首先对无序的序列进行“一次划分”</a:t>
            </a:r>
            <a:r>
              <a:rPr lang="en-US" altLang="zh-CN" sz="3600" b="1">
                <a:solidFill>
                  <a:srgbClr val="990000"/>
                </a:solidFill>
                <a:ea typeface="楷体_GB2312" pitchFamily="49" charset="-122"/>
              </a:rPr>
              <a:t>,</a:t>
            </a:r>
            <a:r>
              <a:rPr lang="zh-CN" altLang="en-US" sz="3600" b="1">
                <a:solidFill>
                  <a:srgbClr val="990000"/>
                </a:solidFill>
                <a:ea typeface="楷体_GB2312" pitchFamily="49" charset="-122"/>
              </a:rPr>
              <a:t>之后</a:t>
            </a:r>
            <a:r>
              <a:rPr lang="zh-CN" altLang="en-US" sz="3600" b="1">
                <a:solidFill>
                  <a:srgbClr val="FF0000"/>
                </a:solidFill>
                <a:ea typeface="楷体_GB2312" pitchFamily="49" charset="-122"/>
              </a:rPr>
              <a:t>分别</a:t>
            </a:r>
            <a:r>
              <a:rPr lang="zh-CN" altLang="en-US" sz="3600" b="1">
                <a:solidFill>
                  <a:srgbClr val="990000"/>
                </a:solidFill>
                <a:ea typeface="楷体_GB2312" pitchFamily="49" charset="-122"/>
              </a:rPr>
              <a:t>对分割所得两个子序列“递归”</a:t>
            </a:r>
            <a:r>
              <a:rPr lang="zh-CN" altLang="en-US" sz="3600" b="1">
                <a:solidFill>
                  <a:srgbClr val="FF0000"/>
                </a:solidFill>
                <a:ea typeface="楷体_GB2312" pitchFamily="49" charset="-122"/>
              </a:rPr>
              <a:t>进行快速排序</a:t>
            </a:r>
            <a:r>
              <a:rPr lang="zh-CN" altLang="en-US" sz="3600" b="1">
                <a:solidFill>
                  <a:srgbClr val="990000"/>
                </a:solidFill>
                <a:ea typeface="楷体_GB2312" pitchFamily="49" charset="-122"/>
              </a:rPr>
              <a:t>。</a:t>
            </a:r>
            <a:endParaRPr lang="zh-CN" altLang="en-US" sz="3600" b="1">
              <a:ea typeface="楷体_GB2312" pitchFamily="49" charset="-122"/>
            </a:endParaRPr>
          </a:p>
        </p:txBody>
      </p:sp>
      <p:sp>
        <p:nvSpPr>
          <p:cNvPr id="119812" name="Text Box 4"/>
          <p:cNvSpPr txBox="1">
            <a:spLocks noChangeArrowheads="1"/>
          </p:cNvSpPr>
          <p:nvPr/>
        </p:nvSpPr>
        <p:spPr bwMode="auto">
          <a:xfrm>
            <a:off x="1143000" y="3429000"/>
            <a:ext cx="6248400" cy="528638"/>
          </a:xfrm>
          <a:prstGeom prst="rect">
            <a:avLst/>
          </a:prstGeom>
          <a:solidFill>
            <a:srgbClr val="CCFFCC"/>
          </a:solidFill>
          <a:ln w="9525">
            <a:solidFill>
              <a:srgbClr val="003300"/>
            </a:solidFill>
            <a:miter lim="800000"/>
            <a:headEnd/>
            <a:tailEnd/>
          </a:ln>
          <a:effectLst/>
        </p:spPr>
        <p:txBody>
          <a:bodyPr>
            <a:spAutoFit/>
          </a:bodyPr>
          <a:lstStyle/>
          <a:p>
            <a:pPr algn="ctr">
              <a:spcBef>
                <a:spcPct val="50000"/>
              </a:spcBef>
            </a:pPr>
            <a:r>
              <a:rPr lang="zh-CN" altLang="en-US" sz="2800">
                <a:solidFill>
                  <a:srgbClr val="003366"/>
                </a:solidFill>
              </a:rPr>
              <a:t>无 序 的 记 录 序 列</a:t>
            </a:r>
          </a:p>
        </p:txBody>
      </p:sp>
      <p:sp>
        <p:nvSpPr>
          <p:cNvPr id="119813" name="Text Box 5"/>
          <p:cNvSpPr txBox="1">
            <a:spLocks noChangeArrowheads="1"/>
          </p:cNvSpPr>
          <p:nvPr/>
        </p:nvSpPr>
        <p:spPr bwMode="auto">
          <a:xfrm>
            <a:off x="1143000" y="4814888"/>
            <a:ext cx="3178175" cy="531812"/>
          </a:xfrm>
          <a:prstGeom prst="rect">
            <a:avLst/>
          </a:prstGeom>
          <a:solidFill>
            <a:srgbClr val="CCFFCC"/>
          </a:solidFill>
          <a:ln w="12700">
            <a:solidFill>
              <a:srgbClr val="003300"/>
            </a:solidFill>
            <a:miter lim="800000"/>
            <a:headEnd/>
            <a:tailEnd/>
          </a:ln>
          <a:effectLst/>
        </p:spPr>
        <p:txBody>
          <a:bodyPr>
            <a:spAutoFit/>
          </a:bodyPr>
          <a:lstStyle/>
          <a:p>
            <a:pPr>
              <a:spcBef>
                <a:spcPct val="50000"/>
              </a:spcBef>
            </a:pPr>
            <a:r>
              <a:rPr lang="zh-CN" altLang="en-US" sz="2800">
                <a:solidFill>
                  <a:srgbClr val="003366"/>
                </a:solidFill>
              </a:rPr>
              <a:t>无序记录子序列</a:t>
            </a:r>
            <a:r>
              <a:rPr lang="en-US" altLang="zh-CN" sz="2800">
                <a:solidFill>
                  <a:srgbClr val="003366"/>
                </a:solidFill>
              </a:rPr>
              <a:t>(1)</a:t>
            </a:r>
            <a:endParaRPr lang="en-US" altLang="zh-CN" sz="2800"/>
          </a:p>
        </p:txBody>
      </p:sp>
      <p:sp>
        <p:nvSpPr>
          <p:cNvPr id="119814" name="Text Box 6"/>
          <p:cNvSpPr txBox="1">
            <a:spLocks noChangeArrowheads="1"/>
          </p:cNvSpPr>
          <p:nvPr/>
        </p:nvSpPr>
        <p:spPr bwMode="auto">
          <a:xfrm>
            <a:off x="4953000" y="4802188"/>
            <a:ext cx="2438400" cy="531812"/>
          </a:xfrm>
          <a:prstGeom prst="rect">
            <a:avLst/>
          </a:prstGeom>
          <a:solidFill>
            <a:srgbClr val="CCFFCC"/>
          </a:solidFill>
          <a:ln w="12700">
            <a:solidFill>
              <a:srgbClr val="003300"/>
            </a:solidFill>
            <a:miter lim="800000"/>
            <a:headEnd/>
            <a:tailEnd/>
          </a:ln>
          <a:effectLst/>
        </p:spPr>
        <p:txBody>
          <a:bodyPr>
            <a:spAutoFit/>
          </a:bodyPr>
          <a:lstStyle/>
          <a:p>
            <a:pPr>
              <a:spcBef>
                <a:spcPct val="50000"/>
              </a:spcBef>
            </a:pPr>
            <a:r>
              <a:rPr lang="zh-CN" altLang="en-US" sz="2800">
                <a:solidFill>
                  <a:srgbClr val="003366"/>
                </a:solidFill>
              </a:rPr>
              <a:t>无序子序列</a:t>
            </a:r>
            <a:r>
              <a:rPr lang="en-US" altLang="zh-CN" sz="2800">
                <a:solidFill>
                  <a:srgbClr val="003366"/>
                </a:solidFill>
              </a:rPr>
              <a:t>(2)</a:t>
            </a:r>
            <a:endParaRPr lang="en-US" altLang="zh-CN" sz="2800"/>
          </a:p>
        </p:txBody>
      </p:sp>
      <p:sp>
        <p:nvSpPr>
          <p:cNvPr id="119815" name="Oval 7"/>
          <p:cNvSpPr>
            <a:spLocks noChangeArrowheads="1"/>
          </p:cNvSpPr>
          <p:nvPr/>
        </p:nvSpPr>
        <p:spPr bwMode="auto">
          <a:xfrm>
            <a:off x="4343400" y="4800600"/>
            <a:ext cx="609600" cy="533400"/>
          </a:xfrm>
          <a:prstGeom prst="ellipse">
            <a:avLst/>
          </a:prstGeom>
          <a:solidFill>
            <a:srgbClr val="FFCC99"/>
          </a:solidFill>
          <a:ln w="19050">
            <a:solidFill>
              <a:srgbClr val="FF0000"/>
            </a:solidFill>
            <a:round/>
            <a:headEnd/>
            <a:tailEnd/>
          </a:ln>
          <a:effectLst/>
        </p:spPr>
        <p:txBody>
          <a:bodyPr wrap="none" anchor="ctr"/>
          <a:lstStyle/>
          <a:p>
            <a:pPr algn="ctr"/>
            <a:r>
              <a:rPr lang="zh-CN" altLang="en-US" sz="1800" b="1">
                <a:solidFill>
                  <a:srgbClr val="990000"/>
                </a:solidFill>
              </a:rPr>
              <a:t>枢轴</a:t>
            </a:r>
            <a:endParaRPr lang="zh-CN" altLang="en-US" sz="1800"/>
          </a:p>
        </p:txBody>
      </p:sp>
      <p:sp>
        <p:nvSpPr>
          <p:cNvPr id="119816" name="AutoShape 8"/>
          <p:cNvSpPr>
            <a:spLocks noChangeArrowheads="1"/>
          </p:cNvSpPr>
          <p:nvPr/>
        </p:nvSpPr>
        <p:spPr bwMode="auto">
          <a:xfrm>
            <a:off x="3505200" y="4038600"/>
            <a:ext cx="304800" cy="685800"/>
          </a:xfrm>
          <a:prstGeom prst="downArrow">
            <a:avLst>
              <a:gd name="adj1" fmla="val 50000"/>
              <a:gd name="adj2" fmla="val 56250"/>
            </a:avLst>
          </a:prstGeom>
          <a:solidFill>
            <a:schemeClr val="hlink"/>
          </a:solidFill>
          <a:ln w="9525">
            <a:solidFill>
              <a:schemeClr val="bg1"/>
            </a:solidFill>
            <a:miter lim="800000"/>
            <a:headEnd/>
            <a:tailEnd/>
          </a:ln>
          <a:effectLst/>
        </p:spPr>
        <p:txBody>
          <a:bodyPr vert="eaVert" wrap="none" anchor="ctr"/>
          <a:lstStyle/>
          <a:p>
            <a:endParaRPr lang="zh-CN" altLang="en-US"/>
          </a:p>
        </p:txBody>
      </p:sp>
      <p:sp>
        <p:nvSpPr>
          <p:cNvPr id="119817" name="Text Box 9"/>
          <p:cNvSpPr txBox="1">
            <a:spLocks noChangeArrowheads="1"/>
          </p:cNvSpPr>
          <p:nvPr/>
        </p:nvSpPr>
        <p:spPr bwMode="auto">
          <a:xfrm>
            <a:off x="3946525" y="4030663"/>
            <a:ext cx="1809750" cy="579437"/>
          </a:xfrm>
          <a:prstGeom prst="rect">
            <a:avLst/>
          </a:prstGeom>
          <a:noFill/>
          <a:ln w="9525">
            <a:noFill/>
            <a:miter lim="800000"/>
            <a:headEnd/>
            <a:tailEnd/>
          </a:ln>
          <a:effectLst/>
        </p:spPr>
        <p:txBody>
          <a:bodyPr wrap="none">
            <a:spAutoFit/>
          </a:bodyPr>
          <a:lstStyle/>
          <a:p>
            <a:r>
              <a:rPr lang="zh-CN" altLang="en-US" sz="3200">
                <a:solidFill>
                  <a:srgbClr val="990000"/>
                </a:solidFill>
                <a:ea typeface="隶书" pitchFamily="49" charset="-122"/>
              </a:rPr>
              <a:t>一次划分</a:t>
            </a:r>
            <a:endParaRPr lang="zh-CN" altLang="en-US" sz="3200"/>
          </a:p>
        </p:txBody>
      </p:sp>
      <p:sp>
        <p:nvSpPr>
          <p:cNvPr id="119818" name="Line 10"/>
          <p:cNvSpPr>
            <a:spLocks noChangeShapeType="1"/>
          </p:cNvSpPr>
          <p:nvPr/>
        </p:nvSpPr>
        <p:spPr bwMode="auto">
          <a:xfrm flipH="1" flipV="1">
            <a:off x="3124200" y="5410200"/>
            <a:ext cx="609600" cy="609600"/>
          </a:xfrm>
          <a:prstGeom prst="line">
            <a:avLst/>
          </a:prstGeom>
          <a:noFill/>
          <a:ln w="38100">
            <a:solidFill>
              <a:srgbClr val="990000"/>
            </a:solidFill>
            <a:round/>
            <a:headEnd/>
            <a:tailEnd type="triangle" w="med" len="lg"/>
          </a:ln>
          <a:effectLst/>
        </p:spPr>
        <p:txBody>
          <a:bodyPr wrap="none" anchor="ctr"/>
          <a:lstStyle/>
          <a:p>
            <a:endParaRPr lang="zh-CN" altLang="en-US"/>
          </a:p>
        </p:txBody>
      </p:sp>
      <p:sp>
        <p:nvSpPr>
          <p:cNvPr id="119819" name="Line 11"/>
          <p:cNvSpPr>
            <a:spLocks noChangeShapeType="1"/>
          </p:cNvSpPr>
          <p:nvPr/>
        </p:nvSpPr>
        <p:spPr bwMode="auto">
          <a:xfrm flipV="1">
            <a:off x="4724400" y="5410200"/>
            <a:ext cx="609600" cy="609600"/>
          </a:xfrm>
          <a:prstGeom prst="line">
            <a:avLst/>
          </a:prstGeom>
          <a:noFill/>
          <a:ln w="38100">
            <a:solidFill>
              <a:srgbClr val="990000"/>
            </a:solidFill>
            <a:round/>
            <a:headEnd/>
            <a:tailEnd type="triangle" w="med" len="lg"/>
          </a:ln>
          <a:effectLst/>
        </p:spPr>
        <p:txBody>
          <a:bodyPr wrap="none" anchor="ctr"/>
          <a:lstStyle/>
          <a:p>
            <a:endParaRPr lang="zh-CN" altLang="en-US"/>
          </a:p>
        </p:txBody>
      </p:sp>
      <p:sp>
        <p:nvSpPr>
          <p:cNvPr id="119820" name="Text Box 12"/>
          <p:cNvSpPr txBox="1">
            <a:spLocks noChangeArrowheads="1"/>
          </p:cNvSpPr>
          <p:nvPr/>
        </p:nvSpPr>
        <p:spPr bwMode="auto">
          <a:xfrm>
            <a:off x="1676400" y="5911850"/>
            <a:ext cx="4343400" cy="641350"/>
          </a:xfrm>
          <a:prstGeom prst="rect">
            <a:avLst/>
          </a:prstGeom>
          <a:noFill/>
          <a:ln w="9525">
            <a:noFill/>
            <a:miter lim="800000"/>
            <a:headEnd/>
            <a:tailEnd/>
          </a:ln>
          <a:effectLst/>
        </p:spPr>
        <p:txBody>
          <a:bodyPr>
            <a:spAutoFit/>
          </a:bodyPr>
          <a:lstStyle/>
          <a:p>
            <a:r>
              <a:rPr lang="zh-CN" altLang="en-US" sz="3600">
                <a:solidFill>
                  <a:srgbClr val="FF0000"/>
                </a:solidFill>
                <a:ea typeface="隶书" pitchFamily="49" charset="-122"/>
              </a:rPr>
              <a:t>分别进行快速排序</a:t>
            </a:r>
            <a:endParaRPr lang="zh-CN" altLang="en-US" sz="2800"/>
          </a:p>
        </p:txBody>
      </p:sp>
      <p:sp>
        <p:nvSpPr>
          <p:cNvPr id="119821" name="Rectangle 13"/>
          <p:cNvSpPr>
            <a:spLocks noGrp="1" noChangeArrowheads="1"/>
          </p:cNvSpPr>
          <p:nvPr>
            <p:ph type="title" idx="4294967295"/>
          </p:nvPr>
        </p:nvSpPr>
        <p:spPr>
          <a:xfrm>
            <a:off x="381000" y="457200"/>
            <a:ext cx="7772400" cy="685800"/>
          </a:xfrm>
        </p:spPr>
        <p:txBody>
          <a:bodyPr/>
          <a:lstStyle/>
          <a:p>
            <a:r>
              <a:rPr lang="zh-CN" altLang="en-US" sz="4400" b="1">
                <a:solidFill>
                  <a:srgbClr val="CC0000"/>
                </a:solidFill>
              </a:rPr>
              <a:t>快速排序过程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wipe(left)">
                                      <p:cBhvr>
                                        <p:cTn id="12" dur="500"/>
                                        <p:tgtEl>
                                          <p:spTgt spid="1198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wipe(up)">
                                      <p:cBhvr>
                                        <p:cTn id="17" dur="500"/>
                                        <p:tgtEl>
                                          <p:spTgt spid="11981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19817"/>
                                        </p:tgtEl>
                                        <p:attrNameLst>
                                          <p:attrName>style.visibility</p:attrName>
                                        </p:attrNameLst>
                                      </p:cBhvr>
                                      <p:to>
                                        <p:strVal val="visible"/>
                                      </p:to>
                                    </p:set>
                                    <p:animEffect transition="in" filter="wipe(left)">
                                      <p:cBhvr>
                                        <p:cTn id="21" dur="500"/>
                                        <p:tgtEl>
                                          <p:spTgt spid="1198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813"/>
                                        </p:tgtEl>
                                        <p:attrNameLst>
                                          <p:attrName>style.visibility</p:attrName>
                                        </p:attrNameLst>
                                      </p:cBhvr>
                                      <p:to>
                                        <p:strVal val="visible"/>
                                      </p:to>
                                    </p:set>
                                    <p:animEffect transition="in" filter="wipe(left)">
                                      <p:cBhvr>
                                        <p:cTn id="26" dur="500"/>
                                        <p:tgtEl>
                                          <p:spTgt spid="11981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9815"/>
                                        </p:tgtEl>
                                        <p:attrNameLst>
                                          <p:attrName>style.visibility</p:attrName>
                                        </p:attrNameLst>
                                      </p:cBhvr>
                                      <p:to>
                                        <p:strVal val="visible"/>
                                      </p:to>
                                    </p:set>
                                    <p:animEffect transition="in" filter="wipe(left)">
                                      <p:cBhvr>
                                        <p:cTn id="30" dur="500"/>
                                        <p:tgtEl>
                                          <p:spTgt spid="11981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19814"/>
                                        </p:tgtEl>
                                        <p:attrNameLst>
                                          <p:attrName>style.visibility</p:attrName>
                                        </p:attrNameLst>
                                      </p:cBhvr>
                                      <p:to>
                                        <p:strVal val="visible"/>
                                      </p:to>
                                    </p:set>
                                    <p:animEffect transition="in" filter="wipe(left)">
                                      <p:cBhvr>
                                        <p:cTn id="34" dur="500"/>
                                        <p:tgtEl>
                                          <p:spTgt spid="119814"/>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119820"/>
                                        </p:tgtEl>
                                        <p:attrNameLst>
                                          <p:attrName>style.visibility</p:attrName>
                                        </p:attrNameLst>
                                      </p:cBhvr>
                                      <p:to>
                                        <p:strVal val="visible"/>
                                      </p:to>
                                    </p:set>
                                    <p:animEffect transition="in" filter="wipe(left)">
                                      <p:cBhvr>
                                        <p:cTn id="38" dur="500"/>
                                        <p:tgtEl>
                                          <p:spTgt spid="119820"/>
                                        </p:tgtEl>
                                      </p:cBhvr>
                                    </p:animEffect>
                                  </p:childTnLst>
                                </p:cTn>
                              </p:par>
                            </p:childTnLst>
                          </p:cTn>
                        </p:par>
                        <p:par>
                          <p:cTn id="39" fill="hold">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119818"/>
                                        </p:tgtEl>
                                        <p:attrNameLst>
                                          <p:attrName>style.visibility</p:attrName>
                                        </p:attrNameLst>
                                      </p:cBhvr>
                                      <p:to>
                                        <p:strVal val="visible"/>
                                      </p:to>
                                    </p:set>
                                    <p:animEffect transition="in" filter="wipe(down)">
                                      <p:cBhvr>
                                        <p:cTn id="42" dur="500"/>
                                        <p:tgtEl>
                                          <p:spTgt spid="119818"/>
                                        </p:tgtEl>
                                      </p:cBhvr>
                                    </p:animEffect>
                                  </p:childTnLst>
                                </p:cTn>
                              </p:par>
                            </p:childTnLst>
                          </p:cTn>
                        </p:par>
                        <p:par>
                          <p:cTn id="43" fill="hold">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119819"/>
                                        </p:tgtEl>
                                        <p:attrNameLst>
                                          <p:attrName>style.visibility</p:attrName>
                                        </p:attrNameLst>
                                      </p:cBhvr>
                                      <p:to>
                                        <p:strVal val="visible"/>
                                      </p:to>
                                    </p:set>
                                    <p:animEffect transition="in" filter="wipe(down)">
                                      <p:cBhvr>
                                        <p:cTn id="46"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nimBg="1" autoUpdateAnimBg="0"/>
      <p:bldP spid="119813" grpId="0" animBg="1" autoUpdateAnimBg="0"/>
      <p:bldP spid="119814" grpId="0" animBg="1" autoUpdateAnimBg="0"/>
      <p:bldP spid="119815" grpId="0" animBg="1" autoUpdateAnimBg="0"/>
      <p:bldP spid="119816" grpId="0" animBg="1"/>
      <p:bldP spid="119817" grpId="0" autoUpdateAnimBg="0"/>
      <p:bldP spid="119818" grpId="0" animBg="1"/>
      <p:bldP spid="119819" grpId="0" animBg="1"/>
      <p:bldP spid="11982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50825" y="1052513"/>
            <a:ext cx="8807450" cy="5362575"/>
          </a:xfrm>
          <a:prstGeom prst="rect">
            <a:avLst/>
          </a:prstGeom>
          <a:noFill/>
          <a:ln w="9525">
            <a:noFill/>
            <a:miter lim="800000"/>
            <a:headEnd/>
            <a:tailEnd/>
          </a:ln>
          <a:effectLst/>
        </p:spPr>
        <p:txBody>
          <a:bodyPr wrap="none">
            <a:spAutoFit/>
          </a:bodyPr>
          <a:lstStyle/>
          <a:p>
            <a:pPr>
              <a:lnSpc>
                <a:spcPct val="120000"/>
              </a:lnSpc>
            </a:pPr>
            <a:r>
              <a:rPr lang="en-US" altLang="zh-CN" sz="3600" b="1">
                <a:solidFill>
                  <a:srgbClr val="990000"/>
                </a:solidFill>
                <a:latin typeface="Arial Narrow" pitchFamily="34" charset="0"/>
                <a:ea typeface="楷体_GB2312" pitchFamily="49" charset="-122"/>
              </a:rPr>
              <a:t>void QK</a:t>
            </a:r>
            <a:r>
              <a:rPr lang="en-US" altLang="zh-CN" sz="3600" b="1">
                <a:solidFill>
                  <a:srgbClr val="FF0000"/>
                </a:solidFill>
                <a:latin typeface="Arial Narrow" pitchFamily="34" charset="0"/>
                <a:ea typeface="楷体_GB2312" pitchFamily="49" charset="-122"/>
              </a:rPr>
              <a:t>sort(</a:t>
            </a:r>
            <a:r>
              <a:rPr lang="en-US" altLang="zh-CN" sz="3600" b="1">
                <a:solidFill>
                  <a:srgbClr val="990000"/>
                </a:solidFill>
                <a:latin typeface="Arial Narrow" pitchFamily="34" charset="0"/>
                <a:ea typeface="楷体_GB2312" pitchFamily="49" charset="-122"/>
              </a:rPr>
              <a:t>recordtype r[ ], int low, int high</a:t>
            </a:r>
            <a:r>
              <a:rPr lang="en-US" altLang="zh-CN" sz="3600" b="1">
                <a:solidFill>
                  <a:srgbClr val="FF0000"/>
                </a:solidFill>
                <a:latin typeface="Arial Narrow" pitchFamily="34" charset="0"/>
                <a:ea typeface="楷体_GB2312" pitchFamily="49" charset="-122"/>
              </a:rPr>
              <a:t>)</a:t>
            </a:r>
            <a:r>
              <a:rPr lang="en-US" altLang="zh-CN" sz="3600" b="1">
                <a:latin typeface="Arial Narrow" pitchFamily="34" charset="0"/>
                <a:ea typeface="楷体_GB2312" pitchFamily="49" charset="-122"/>
              </a:rPr>
              <a:t>;</a:t>
            </a:r>
          </a:p>
          <a:p>
            <a:pPr>
              <a:lnSpc>
                <a:spcPct val="120000"/>
              </a:lnSpc>
            </a:pPr>
            <a:r>
              <a:rPr lang="en-US" altLang="zh-CN" sz="3600" b="1">
                <a:latin typeface="Arial Narrow" pitchFamily="34" charset="0"/>
                <a:ea typeface="楷体_GB2312" pitchFamily="49" charset="-122"/>
              </a:rPr>
              <a:t>                  </a:t>
            </a:r>
            <a:r>
              <a:rPr lang="en-US" altLang="zh-CN" sz="3200" b="1">
                <a:solidFill>
                  <a:srgbClr val="006600"/>
                </a:solidFill>
                <a:latin typeface="Arial Narrow" pitchFamily="34" charset="0"/>
                <a:ea typeface="楷体_GB2312" pitchFamily="49" charset="-122"/>
              </a:rPr>
              <a:t>/*</a:t>
            </a:r>
            <a:r>
              <a:rPr lang="zh-CN" altLang="en-US" sz="3200" b="1">
                <a:solidFill>
                  <a:srgbClr val="006600"/>
                </a:solidFill>
                <a:latin typeface="Arial Narrow" pitchFamily="34" charset="0"/>
                <a:ea typeface="楷体_GB2312" pitchFamily="49" charset="-122"/>
              </a:rPr>
              <a:t>对记录序列</a:t>
            </a:r>
            <a:r>
              <a:rPr lang="en-US" altLang="zh-CN" sz="3200" b="1">
                <a:solidFill>
                  <a:srgbClr val="006600"/>
                </a:solidFill>
                <a:latin typeface="Arial Narrow" pitchFamily="34" charset="0"/>
                <a:ea typeface="楷体_GB2312" pitchFamily="49" charset="-122"/>
              </a:rPr>
              <a:t>r[</a:t>
            </a:r>
            <a:r>
              <a:rPr lang="en-US" altLang="zh-CN" b="1">
                <a:solidFill>
                  <a:srgbClr val="006600"/>
                </a:solidFill>
              </a:rPr>
              <a:t>low</a:t>
            </a:r>
            <a:r>
              <a:rPr lang="en-US" altLang="zh-CN" sz="3200" b="1">
                <a:solidFill>
                  <a:srgbClr val="006600"/>
                </a:solidFill>
                <a:latin typeface="Arial Narrow" pitchFamily="34" charset="0"/>
                <a:ea typeface="楷体_GB2312" pitchFamily="49" charset="-122"/>
              </a:rPr>
              <a:t>.. </a:t>
            </a:r>
            <a:r>
              <a:rPr lang="en-US" altLang="zh-CN" b="1">
                <a:solidFill>
                  <a:srgbClr val="006600"/>
                </a:solidFill>
              </a:rPr>
              <a:t>high</a:t>
            </a:r>
            <a:r>
              <a:rPr lang="en-US" altLang="zh-CN" sz="3200" b="1">
                <a:solidFill>
                  <a:srgbClr val="006600"/>
                </a:solidFill>
                <a:latin typeface="Arial Narrow" pitchFamily="34" charset="0"/>
                <a:ea typeface="楷体_GB2312" pitchFamily="49" charset="-122"/>
              </a:rPr>
              <a:t>]</a:t>
            </a:r>
            <a:r>
              <a:rPr lang="zh-CN" altLang="en-US" sz="3200" b="1">
                <a:solidFill>
                  <a:srgbClr val="006600"/>
                </a:solidFill>
                <a:latin typeface="Arial Narrow" pitchFamily="34" charset="0"/>
                <a:ea typeface="楷体_GB2312" pitchFamily="49" charset="-122"/>
              </a:rPr>
              <a:t>进行快速排序*</a:t>
            </a:r>
            <a:r>
              <a:rPr lang="en-US" altLang="zh-CN" sz="3200" b="1">
                <a:solidFill>
                  <a:srgbClr val="006600"/>
                </a:solidFill>
                <a:latin typeface="Arial Narrow" pitchFamily="34" charset="0"/>
                <a:ea typeface="楷体_GB2312" pitchFamily="49" charset="-122"/>
              </a:rPr>
              <a:t>/</a:t>
            </a:r>
            <a:endParaRPr lang="en-US" altLang="zh-CN" sz="3600" b="1">
              <a:solidFill>
                <a:srgbClr val="006600"/>
              </a:solidFill>
              <a:latin typeface="Arial Narrow" pitchFamily="34" charset="0"/>
              <a:ea typeface="楷体_GB2312" pitchFamily="49" charset="-122"/>
            </a:endParaRPr>
          </a:p>
          <a:p>
            <a:pPr>
              <a:lnSpc>
                <a:spcPct val="120000"/>
              </a:lnSpc>
            </a:pPr>
            <a:r>
              <a:rPr lang="en-US" altLang="zh-CN" sz="3600" b="1">
                <a:latin typeface="Arial Narrow" pitchFamily="34" charset="0"/>
                <a:ea typeface="楷体_GB2312" pitchFamily="49" charset="-122"/>
              </a:rPr>
              <a:t> </a:t>
            </a:r>
            <a:r>
              <a:rPr lang="en-US" altLang="zh-CN" sz="3600" b="1">
                <a:solidFill>
                  <a:srgbClr val="0C00A4"/>
                </a:solidFill>
                <a:latin typeface="Arial Narrow" pitchFamily="34" charset="0"/>
                <a:ea typeface="楷体_GB2312" pitchFamily="49" charset="-122"/>
              </a:rPr>
              <a:t>{ if  (low &lt; high)</a:t>
            </a:r>
            <a:endParaRPr lang="en-US" altLang="zh-CN" sz="3200" b="1">
              <a:solidFill>
                <a:srgbClr val="0C00A4"/>
              </a:solidFill>
              <a:latin typeface="Arial Narrow" pitchFamily="34" charset="0"/>
              <a:ea typeface="楷体_GB2312" pitchFamily="49" charset="-122"/>
            </a:endParaRPr>
          </a:p>
          <a:p>
            <a:pPr>
              <a:lnSpc>
                <a:spcPct val="120000"/>
              </a:lnSpc>
            </a:pPr>
            <a:r>
              <a:rPr lang="en-US" altLang="zh-CN" sz="3600" b="1">
                <a:solidFill>
                  <a:srgbClr val="0C00A4"/>
                </a:solidFill>
                <a:latin typeface="Arial Narrow" pitchFamily="34" charset="0"/>
                <a:ea typeface="楷体_GB2312" pitchFamily="49" charset="-122"/>
              </a:rPr>
              <a:t>   { pos=QKpass(r,low,high);</a:t>
            </a:r>
          </a:p>
          <a:p>
            <a:pPr>
              <a:lnSpc>
                <a:spcPct val="120000"/>
              </a:lnSpc>
            </a:pPr>
            <a:r>
              <a:rPr lang="en-US" altLang="zh-CN" sz="3600" b="1">
                <a:solidFill>
                  <a:srgbClr val="990000"/>
                </a:solidFill>
                <a:latin typeface="Arial Narrow" pitchFamily="34" charset="0"/>
                <a:ea typeface="楷体_GB2312" pitchFamily="49" charset="-122"/>
              </a:rPr>
              <a:t>              </a:t>
            </a:r>
            <a:r>
              <a:rPr lang="en-US" altLang="zh-CN" sz="3600" b="1">
                <a:solidFill>
                  <a:srgbClr val="006600"/>
                </a:solidFill>
                <a:latin typeface="Arial Narrow" pitchFamily="34" charset="0"/>
                <a:ea typeface="楷体_GB2312" pitchFamily="49" charset="-122"/>
              </a:rPr>
              <a:t>/*</a:t>
            </a:r>
            <a:r>
              <a:rPr lang="zh-CN" altLang="en-US" sz="3200" b="1">
                <a:solidFill>
                  <a:srgbClr val="006600"/>
                </a:solidFill>
                <a:latin typeface="Arial Narrow" pitchFamily="34" charset="0"/>
                <a:ea typeface="楷体_GB2312" pitchFamily="49" charset="-122"/>
              </a:rPr>
              <a:t>对 </a:t>
            </a:r>
            <a:r>
              <a:rPr lang="en-US" altLang="zh-CN" sz="3200" b="1">
                <a:solidFill>
                  <a:srgbClr val="006600"/>
                </a:solidFill>
                <a:latin typeface="Arial Narrow" pitchFamily="34" charset="0"/>
                <a:ea typeface="楷体_GB2312" pitchFamily="49" charset="-122"/>
              </a:rPr>
              <a:t>r[</a:t>
            </a:r>
            <a:r>
              <a:rPr lang="en-US" altLang="zh-CN" b="1">
                <a:solidFill>
                  <a:srgbClr val="006600"/>
                </a:solidFill>
              </a:rPr>
              <a:t>low</a:t>
            </a:r>
            <a:r>
              <a:rPr lang="en-US" altLang="zh-CN" sz="3200" b="1">
                <a:solidFill>
                  <a:srgbClr val="006600"/>
                </a:solidFill>
                <a:latin typeface="Arial Narrow" pitchFamily="34" charset="0"/>
                <a:ea typeface="楷体_GB2312" pitchFamily="49" charset="-122"/>
              </a:rPr>
              <a:t>.. </a:t>
            </a:r>
            <a:r>
              <a:rPr lang="en-US" altLang="zh-CN" b="1">
                <a:solidFill>
                  <a:srgbClr val="006600"/>
                </a:solidFill>
              </a:rPr>
              <a:t>high</a:t>
            </a:r>
            <a:r>
              <a:rPr lang="en-US" altLang="zh-CN" sz="3200" b="1">
                <a:solidFill>
                  <a:srgbClr val="006600"/>
                </a:solidFill>
                <a:latin typeface="Arial Narrow" pitchFamily="34" charset="0"/>
                <a:ea typeface="楷体_GB2312" pitchFamily="49" charset="-122"/>
              </a:rPr>
              <a:t>] </a:t>
            </a:r>
            <a:r>
              <a:rPr lang="zh-CN" altLang="en-US" sz="3200" b="1">
                <a:solidFill>
                  <a:srgbClr val="006600"/>
                </a:solidFill>
                <a:latin typeface="Arial Narrow" pitchFamily="34" charset="0"/>
                <a:ea typeface="楷体_GB2312" pitchFamily="49" charset="-122"/>
              </a:rPr>
              <a:t>进行一趟划分</a:t>
            </a:r>
            <a:r>
              <a:rPr lang="en-US" altLang="zh-CN" sz="3200" b="1">
                <a:solidFill>
                  <a:srgbClr val="006600"/>
                </a:solidFill>
                <a:latin typeface="Arial Narrow" pitchFamily="34" charset="0"/>
                <a:ea typeface="楷体_GB2312" pitchFamily="49" charset="-122"/>
              </a:rPr>
              <a:t>,pos</a:t>
            </a:r>
            <a:r>
              <a:rPr lang="zh-CN" altLang="en-US" sz="3200" b="1">
                <a:solidFill>
                  <a:srgbClr val="006600"/>
                </a:solidFill>
                <a:latin typeface="Arial Narrow" pitchFamily="34" charset="0"/>
                <a:ea typeface="楷体_GB2312" pitchFamily="49" charset="-122"/>
              </a:rPr>
              <a:t>为枢轴</a:t>
            </a:r>
            <a:r>
              <a:rPr lang="zh-CN" altLang="en-US" sz="3600" b="1">
                <a:solidFill>
                  <a:srgbClr val="006600"/>
                </a:solidFill>
                <a:latin typeface="Arial Narrow" pitchFamily="34" charset="0"/>
                <a:ea typeface="楷体_GB2312" pitchFamily="49" charset="-122"/>
              </a:rPr>
              <a:t>*</a:t>
            </a:r>
            <a:r>
              <a:rPr lang="en-US" altLang="zh-CN" sz="3600" b="1">
                <a:solidFill>
                  <a:srgbClr val="006600"/>
                </a:solidFill>
                <a:latin typeface="Arial Narrow" pitchFamily="34" charset="0"/>
                <a:ea typeface="楷体_GB2312" pitchFamily="49" charset="-122"/>
              </a:rPr>
              <a:t>/</a:t>
            </a:r>
          </a:p>
          <a:p>
            <a:pPr>
              <a:lnSpc>
                <a:spcPct val="120000"/>
              </a:lnSpc>
            </a:pPr>
            <a:r>
              <a:rPr lang="en-US" altLang="zh-CN" sz="3600" b="1">
                <a:solidFill>
                  <a:srgbClr val="990000"/>
                </a:solidFill>
                <a:latin typeface="Arial Narrow" pitchFamily="34" charset="0"/>
                <a:ea typeface="楷体_GB2312" pitchFamily="49" charset="-122"/>
              </a:rPr>
              <a:t>     </a:t>
            </a:r>
            <a:r>
              <a:rPr lang="en-US" altLang="zh-CN" sz="3600" b="1">
                <a:solidFill>
                  <a:srgbClr val="D820B5"/>
                </a:solidFill>
                <a:latin typeface="Arial Narrow" pitchFamily="34" charset="0"/>
                <a:ea typeface="楷体_GB2312" pitchFamily="49" charset="-122"/>
              </a:rPr>
              <a:t>QKsort(r,low,pos-1);</a:t>
            </a:r>
            <a:r>
              <a:rPr lang="en-US" altLang="zh-CN" sz="3600" b="1">
                <a:solidFill>
                  <a:srgbClr val="990000"/>
                </a:solidFill>
                <a:latin typeface="Arial Narrow" pitchFamily="34" charset="0"/>
                <a:ea typeface="楷体_GB2312" pitchFamily="49" charset="-122"/>
              </a:rPr>
              <a:t>   </a:t>
            </a:r>
            <a:r>
              <a:rPr lang="en-US" altLang="zh-CN" sz="3600" b="1">
                <a:solidFill>
                  <a:srgbClr val="006600"/>
                </a:solidFill>
                <a:latin typeface="Arial Narrow" pitchFamily="34" charset="0"/>
                <a:ea typeface="楷体_GB2312" pitchFamily="49" charset="-122"/>
              </a:rPr>
              <a:t>/*</a:t>
            </a:r>
            <a:r>
              <a:rPr lang="zh-CN" altLang="en-US" sz="3200" b="1">
                <a:solidFill>
                  <a:srgbClr val="006600"/>
                </a:solidFill>
                <a:latin typeface="Arial Narrow" pitchFamily="34" charset="0"/>
                <a:ea typeface="楷体_GB2312" pitchFamily="49" charset="-122"/>
              </a:rPr>
              <a:t>对低子序列递归排序</a:t>
            </a:r>
            <a:r>
              <a:rPr lang="zh-CN" altLang="en-US" sz="3600" b="1">
                <a:solidFill>
                  <a:srgbClr val="006600"/>
                </a:solidFill>
                <a:latin typeface="Arial Narrow" pitchFamily="34" charset="0"/>
                <a:ea typeface="楷体_GB2312" pitchFamily="49" charset="-122"/>
              </a:rPr>
              <a:t>*</a:t>
            </a:r>
            <a:r>
              <a:rPr lang="en-US" altLang="zh-CN" sz="3600" b="1">
                <a:solidFill>
                  <a:srgbClr val="006600"/>
                </a:solidFill>
                <a:latin typeface="Arial Narrow" pitchFamily="34" charset="0"/>
                <a:ea typeface="楷体_GB2312" pitchFamily="49" charset="-122"/>
              </a:rPr>
              <a:t>/</a:t>
            </a:r>
          </a:p>
          <a:p>
            <a:pPr>
              <a:lnSpc>
                <a:spcPct val="120000"/>
              </a:lnSpc>
            </a:pPr>
            <a:r>
              <a:rPr lang="en-US" altLang="zh-CN" sz="3600" b="1">
                <a:solidFill>
                  <a:srgbClr val="990000"/>
                </a:solidFill>
                <a:latin typeface="Arial Narrow" pitchFamily="34" charset="0"/>
                <a:ea typeface="楷体_GB2312" pitchFamily="49" charset="-122"/>
              </a:rPr>
              <a:t>     </a:t>
            </a:r>
            <a:r>
              <a:rPr lang="en-US" altLang="zh-CN" sz="3600" b="1">
                <a:solidFill>
                  <a:srgbClr val="D820B5"/>
                </a:solidFill>
                <a:latin typeface="Arial Narrow" pitchFamily="34" charset="0"/>
                <a:ea typeface="楷体_GB2312" pitchFamily="49" charset="-122"/>
              </a:rPr>
              <a:t>QKsort(r,pos+1,high);</a:t>
            </a:r>
            <a:r>
              <a:rPr lang="en-US" altLang="zh-CN" sz="3200" b="1">
                <a:solidFill>
                  <a:srgbClr val="990000"/>
                </a:solidFill>
                <a:latin typeface="Arial Narrow" pitchFamily="34" charset="0"/>
                <a:ea typeface="楷体_GB2312" pitchFamily="49" charset="-122"/>
              </a:rPr>
              <a:t> </a:t>
            </a:r>
            <a:r>
              <a:rPr lang="en-US" altLang="zh-CN" sz="3200" b="1">
                <a:solidFill>
                  <a:srgbClr val="006600"/>
                </a:solidFill>
                <a:latin typeface="Arial Narrow" pitchFamily="34" charset="0"/>
                <a:ea typeface="楷体_GB2312" pitchFamily="49" charset="-122"/>
              </a:rPr>
              <a:t>/*</a:t>
            </a:r>
            <a:r>
              <a:rPr lang="zh-CN" altLang="en-US" sz="3200" b="1">
                <a:solidFill>
                  <a:srgbClr val="006600"/>
                </a:solidFill>
                <a:latin typeface="Arial Narrow" pitchFamily="34" charset="0"/>
                <a:ea typeface="楷体_GB2312" pitchFamily="49" charset="-122"/>
              </a:rPr>
              <a:t>对高子序列递归排序*</a:t>
            </a:r>
            <a:r>
              <a:rPr lang="en-US" altLang="zh-CN" sz="3200" b="1">
                <a:solidFill>
                  <a:srgbClr val="006600"/>
                </a:solidFill>
                <a:latin typeface="Arial Narrow" pitchFamily="34" charset="0"/>
                <a:ea typeface="楷体_GB2312" pitchFamily="49" charset="-122"/>
              </a:rPr>
              <a:t>/</a:t>
            </a:r>
            <a:endParaRPr lang="en-US" altLang="zh-CN" sz="3600" b="1">
              <a:solidFill>
                <a:srgbClr val="006600"/>
              </a:solidFill>
              <a:latin typeface="Arial Narrow" pitchFamily="34" charset="0"/>
              <a:ea typeface="楷体_GB2312" pitchFamily="49" charset="-122"/>
            </a:endParaRPr>
          </a:p>
          <a:p>
            <a:pPr>
              <a:lnSpc>
                <a:spcPct val="120000"/>
              </a:lnSpc>
            </a:pPr>
            <a:r>
              <a:rPr lang="en-US" altLang="zh-CN" sz="3600" b="1">
                <a:solidFill>
                  <a:srgbClr val="990000"/>
                </a:solidFill>
                <a:latin typeface="Arial Narrow" pitchFamily="34" charset="0"/>
                <a:ea typeface="楷体_GB2312" pitchFamily="49" charset="-122"/>
              </a:rPr>
              <a:t>       </a:t>
            </a:r>
            <a:r>
              <a:rPr lang="en-US" altLang="zh-CN" sz="3600" b="1">
                <a:solidFill>
                  <a:srgbClr val="0C00A4"/>
                </a:solidFill>
                <a:latin typeface="Arial Narrow" pitchFamily="34" charset="0"/>
                <a:ea typeface="楷体_GB2312" pitchFamily="49" charset="-122"/>
              </a:rPr>
              <a:t>} }</a:t>
            </a:r>
          </a:p>
        </p:txBody>
      </p:sp>
      <p:sp>
        <p:nvSpPr>
          <p:cNvPr id="120835" name="Rectangle 3"/>
          <p:cNvSpPr>
            <a:spLocks noGrp="1" noChangeArrowheads="1"/>
          </p:cNvSpPr>
          <p:nvPr>
            <p:ph type="title" idx="4294967295"/>
          </p:nvPr>
        </p:nvSpPr>
        <p:spPr/>
        <p:txBody>
          <a:bodyPr/>
          <a:lstStyle/>
          <a:p>
            <a:r>
              <a:rPr lang="zh-CN" altLang="en-US" sz="4400" b="1">
                <a:solidFill>
                  <a:srgbClr val="CC0000"/>
                </a:solidFill>
              </a:rPr>
              <a:t>快速排序算法</a:t>
            </a:r>
          </a:p>
        </p:txBody>
      </p:sp>
      <p:sp>
        <p:nvSpPr>
          <p:cNvPr id="120836" name="Rectangle 4"/>
          <p:cNvSpPr>
            <a:spLocks noChangeArrowheads="1"/>
          </p:cNvSpPr>
          <p:nvPr/>
        </p:nvSpPr>
        <p:spPr bwMode="auto">
          <a:xfrm>
            <a:off x="4419600" y="5943600"/>
            <a:ext cx="1712913"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稳定？</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strips(downRigh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 calcmode="lin" valueType="num">
                                      <p:cBhvr>
                                        <p:cTn id="12" dur="5000" fill="hold"/>
                                        <p:tgtEl>
                                          <p:spTgt spid="120836"/>
                                        </p:tgtEl>
                                        <p:attrNameLst>
                                          <p:attrName>ppt_w</p:attrName>
                                        </p:attrNameLst>
                                      </p:cBhvr>
                                      <p:tavLst>
                                        <p:tav tm="0" fmla="#ppt_w*sin(2.5*pi*$)">
                                          <p:val>
                                            <p:fltVal val="0"/>
                                          </p:val>
                                        </p:tav>
                                        <p:tav tm="100000">
                                          <p:val>
                                            <p:fltVal val="1"/>
                                          </p:val>
                                        </p:tav>
                                      </p:tavLst>
                                    </p:anim>
                                    <p:anim calcmode="lin" valueType="num">
                                      <p:cBhvr>
                                        <p:cTn id="13" dur="5000" fill="hold"/>
                                        <p:tgtEl>
                                          <p:spTgt spid="1208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304800" y="1295400"/>
            <a:ext cx="8686800" cy="1355725"/>
          </a:xfrm>
          <a:prstGeom prst="rect">
            <a:avLst/>
          </a:prstGeom>
          <a:noFill/>
          <a:ln w="9525">
            <a:noFill/>
            <a:miter lim="800000"/>
            <a:headEnd/>
            <a:tailEnd/>
          </a:ln>
          <a:effectLst/>
        </p:spPr>
        <p:txBody>
          <a:bodyPr>
            <a:spAutoFit/>
          </a:bodyPr>
          <a:lstStyle/>
          <a:p>
            <a:pPr>
              <a:lnSpc>
                <a:spcPct val="115000"/>
              </a:lnSpc>
            </a:pPr>
            <a:r>
              <a:rPr lang="zh-CN" altLang="en-US" sz="3600" b="1">
                <a:ea typeface="楷体_GB2312" pitchFamily="49" charset="-122"/>
              </a:rPr>
              <a:t>　　假设</a:t>
            </a:r>
            <a:r>
              <a:rPr lang="zh-CN" altLang="en-US" sz="3600" b="1">
                <a:solidFill>
                  <a:srgbClr val="0000FF"/>
                </a:solidFill>
                <a:ea typeface="楷体_GB2312" pitchFamily="49" charset="-122"/>
              </a:rPr>
              <a:t>一次划分所得枢轴位置 </a:t>
            </a:r>
            <a:r>
              <a:rPr lang="en-US" altLang="zh-CN" sz="3600" b="1" i="1">
                <a:solidFill>
                  <a:srgbClr val="0000FF"/>
                </a:solidFill>
                <a:ea typeface="楷体_GB2312" pitchFamily="49" charset="-122"/>
              </a:rPr>
              <a:t>i=k</a:t>
            </a:r>
            <a:r>
              <a:rPr lang="zh-CN" altLang="en-US" sz="3600" b="1">
                <a:ea typeface="楷体_GB2312" pitchFamily="49" charset="-122"/>
              </a:rPr>
              <a:t>，则对</a:t>
            </a:r>
            <a:r>
              <a:rPr lang="en-US" altLang="zh-CN" sz="3600" b="1" i="1">
                <a:ea typeface="楷体_GB2312" pitchFamily="49" charset="-122"/>
              </a:rPr>
              <a:t>n </a:t>
            </a:r>
            <a:r>
              <a:rPr lang="zh-CN" altLang="en-US" sz="3600" b="1">
                <a:ea typeface="楷体_GB2312" pitchFamily="49" charset="-122"/>
              </a:rPr>
              <a:t>个记录进行快速排序所需时间：</a:t>
            </a:r>
          </a:p>
        </p:txBody>
      </p:sp>
      <p:sp>
        <p:nvSpPr>
          <p:cNvPr id="121860" name="Rectangle 4"/>
          <p:cNvSpPr>
            <a:spLocks noChangeArrowheads="1"/>
          </p:cNvSpPr>
          <p:nvPr/>
        </p:nvSpPr>
        <p:spPr bwMode="auto">
          <a:xfrm>
            <a:off x="457200" y="3505200"/>
            <a:ext cx="8686800" cy="1355725"/>
          </a:xfrm>
          <a:prstGeom prst="rect">
            <a:avLst/>
          </a:prstGeom>
          <a:noFill/>
          <a:ln w="9525">
            <a:noFill/>
            <a:miter lim="800000"/>
            <a:headEnd/>
            <a:tailEnd/>
          </a:ln>
          <a:effectLst/>
        </p:spPr>
        <p:txBody>
          <a:bodyPr>
            <a:spAutoFit/>
          </a:bodyPr>
          <a:lstStyle/>
          <a:p>
            <a:pPr>
              <a:lnSpc>
                <a:spcPct val="115000"/>
              </a:lnSpc>
            </a:pPr>
            <a:r>
              <a:rPr lang="zh-CN" altLang="en-US" sz="3600" b="1">
                <a:ea typeface="楷体_GB2312" pitchFamily="49" charset="-122"/>
              </a:rPr>
              <a:t>　其中 </a:t>
            </a:r>
            <a:r>
              <a:rPr lang="en-US" altLang="zh-CN" sz="3600" b="1">
                <a:ea typeface="楷体_GB2312" pitchFamily="49" charset="-122"/>
              </a:rPr>
              <a:t>T</a:t>
            </a:r>
            <a:r>
              <a:rPr lang="en-US" altLang="zh-CN" sz="3600" b="1" baseline="-25000">
                <a:ea typeface="楷体_GB2312" pitchFamily="49" charset="-122"/>
              </a:rPr>
              <a:t>pass</a:t>
            </a:r>
            <a:r>
              <a:rPr lang="en-US" altLang="zh-CN" sz="3600" b="1">
                <a:ea typeface="楷体_GB2312" pitchFamily="49" charset="-122"/>
              </a:rPr>
              <a:t>(</a:t>
            </a:r>
            <a:r>
              <a:rPr lang="en-US" altLang="zh-CN" sz="3600" b="1" i="1">
                <a:ea typeface="楷体_GB2312" pitchFamily="49" charset="-122"/>
              </a:rPr>
              <a:t>n</a:t>
            </a:r>
            <a:r>
              <a:rPr lang="en-US" altLang="zh-CN" sz="3600" b="1">
                <a:ea typeface="楷体_GB2312" pitchFamily="49" charset="-122"/>
              </a:rPr>
              <a:t>)</a:t>
            </a:r>
            <a:r>
              <a:rPr lang="zh-CN" altLang="en-US" sz="3600" b="1">
                <a:ea typeface="楷体_GB2312" pitchFamily="49" charset="-122"/>
              </a:rPr>
              <a:t>为对 </a:t>
            </a:r>
            <a:r>
              <a:rPr lang="en-US" altLang="zh-CN" sz="3600" b="1" i="1">
                <a:ea typeface="楷体_GB2312" pitchFamily="49" charset="-122"/>
              </a:rPr>
              <a:t>n </a:t>
            </a:r>
            <a:r>
              <a:rPr lang="zh-CN" altLang="en-US" sz="3600" b="1">
                <a:ea typeface="楷体_GB2312" pitchFamily="49" charset="-122"/>
              </a:rPr>
              <a:t>个记录进行一次划分所需时间。</a:t>
            </a:r>
          </a:p>
        </p:txBody>
      </p:sp>
      <p:sp>
        <p:nvSpPr>
          <p:cNvPr id="121861" name="Rectangle 5"/>
          <p:cNvSpPr>
            <a:spLocks noChangeArrowheads="1"/>
          </p:cNvSpPr>
          <p:nvPr/>
        </p:nvSpPr>
        <p:spPr bwMode="auto">
          <a:xfrm>
            <a:off x="457200" y="4806950"/>
            <a:ext cx="8534400" cy="1212850"/>
          </a:xfrm>
          <a:prstGeom prst="rect">
            <a:avLst/>
          </a:prstGeom>
          <a:noFill/>
          <a:ln w="9525">
            <a:noFill/>
            <a:miter lim="800000"/>
            <a:headEnd/>
            <a:tailEnd/>
          </a:ln>
          <a:effectLst/>
        </p:spPr>
        <p:txBody>
          <a:bodyPr>
            <a:spAutoFit/>
          </a:bodyPr>
          <a:lstStyle/>
          <a:p>
            <a:pPr>
              <a:lnSpc>
                <a:spcPct val="115000"/>
              </a:lnSpc>
            </a:pPr>
            <a:r>
              <a:rPr lang="en-US" altLang="zh-CN" sz="3200" b="1">
                <a:ea typeface="楷体_GB2312" pitchFamily="49" charset="-122"/>
              </a:rPr>
              <a:t>     </a:t>
            </a:r>
            <a:r>
              <a:rPr lang="zh-CN" altLang="en-US" sz="3200" b="1">
                <a:ea typeface="楷体_GB2312" pitchFamily="49" charset="-122"/>
              </a:rPr>
              <a:t>若待排序列中记录的关键字是随机分布的，则 </a:t>
            </a:r>
            <a:r>
              <a:rPr lang="en-US" altLang="zh-CN" sz="3200" b="1" i="1">
                <a:solidFill>
                  <a:srgbClr val="0000FF"/>
                </a:solidFill>
                <a:ea typeface="楷体_GB2312" pitchFamily="49" charset="-122"/>
              </a:rPr>
              <a:t>k</a:t>
            </a: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取 </a:t>
            </a:r>
            <a:r>
              <a:rPr lang="en-US" altLang="zh-CN" sz="3200" b="1">
                <a:solidFill>
                  <a:srgbClr val="0000FF"/>
                </a:solidFill>
                <a:ea typeface="楷体_GB2312" pitchFamily="49" charset="-122"/>
              </a:rPr>
              <a:t>1 </a:t>
            </a:r>
            <a:r>
              <a:rPr lang="zh-CN" altLang="en-US" sz="3200" b="1">
                <a:solidFill>
                  <a:srgbClr val="0000FF"/>
                </a:solidFill>
                <a:ea typeface="楷体_GB2312" pitchFamily="49" charset="-122"/>
              </a:rPr>
              <a:t>至 </a:t>
            </a:r>
            <a:r>
              <a:rPr lang="en-US" altLang="zh-CN" sz="3200" b="1" i="1">
                <a:solidFill>
                  <a:srgbClr val="0000FF"/>
                </a:solidFill>
                <a:ea typeface="楷体_GB2312" pitchFamily="49" charset="-122"/>
              </a:rPr>
              <a:t>n</a:t>
            </a: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中任意一值的可能性相同。</a:t>
            </a:r>
            <a:endParaRPr lang="zh-CN" altLang="en-US" sz="3200" b="1">
              <a:ea typeface="楷体_GB2312" pitchFamily="49" charset="-122"/>
            </a:endParaRPr>
          </a:p>
        </p:txBody>
      </p:sp>
      <p:sp>
        <p:nvSpPr>
          <p:cNvPr id="121862" name="Rectangle 6"/>
          <p:cNvSpPr>
            <a:spLocks noChangeArrowheads="1"/>
          </p:cNvSpPr>
          <p:nvPr/>
        </p:nvSpPr>
        <p:spPr bwMode="auto">
          <a:xfrm>
            <a:off x="1370013" y="2743200"/>
            <a:ext cx="6402387" cy="723900"/>
          </a:xfrm>
          <a:prstGeom prst="rect">
            <a:avLst/>
          </a:prstGeom>
          <a:noFill/>
          <a:ln w="9525">
            <a:noFill/>
            <a:miter lim="800000"/>
            <a:headEnd/>
            <a:tailEnd/>
          </a:ln>
          <a:effectLst/>
        </p:spPr>
        <p:txBody>
          <a:bodyPr wrap="none">
            <a:spAutoFit/>
          </a:bodyPr>
          <a:lstStyle/>
          <a:p>
            <a:pPr>
              <a:lnSpc>
                <a:spcPct val="115000"/>
              </a:lnSpc>
            </a:pPr>
            <a:r>
              <a:rPr lang="en-US" altLang="zh-CN" sz="3600" b="1">
                <a:solidFill>
                  <a:srgbClr val="000080"/>
                </a:solidFill>
                <a:ea typeface="楷体_GB2312" pitchFamily="49" charset="-122"/>
              </a:rPr>
              <a:t>T(</a:t>
            </a:r>
            <a:r>
              <a:rPr lang="en-US" altLang="zh-CN" sz="3600" b="1" i="1">
                <a:solidFill>
                  <a:srgbClr val="000080"/>
                </a:solidFill>
                <a:ea typeface="楷体_GB2312" pitchFamily="49" charset="-122"/>
              </a:rPr>
              <a:t>n</a:t>
            </a:r>
            <a:r>
              <a:rPr lang="en-US" altLang="zh-CN" sz="3600" b="1">
                <a:solidFill>
                  <a:srgbClr val="000080"/>
                </a:solidFill>
                <a:ea typeface="楷体_GB2312" pitchFamily="49" charset="-122"/>
              </a:rPr>
              <a:t>) = T</a:t>
            </a:r>
            <a:r>
              <a:rPr lang="en-US" altLang="zh-CN" sz="3600" b="1" baseline="-25000">
                <a:solidFill>
                  <a:srgbClr val="000080"/>
                </a:solidFill>
                <a:ea typeface="楷体_GB2312" pitchFamily="49" charset="-122"/>
              </a:rPr>
              <a:t>pass</a:t>
            </a:r>
            <a:r>
              <a:rPr lang="en-US" altLang="zh-CN" sz="3600" b="1">
                <a:solidFill>
                  <a:srgbClr val="000080"/>
                </a:solidFill>
                <a:ea typeface="楷体_GB2312" pitchFamily="49" charset="-122"/>
              </a:rPr>
              <a:t>(</a:t>
            </a:r>
            <a:r>
              <a:rPr lang="en-US" altLang="zh-CN" sz="3600" b="1" i="1">
                <a:solidFill>
                  <a:srgbClr val="000080"/>
                </a:solidFill>
                <a:ea typeface="楷体_GB2312" pitchFamily="49" charset="-122"/>
              </a:rPr>
              <a:t>n</a:t>
            </a:r>
            <a:r>
              <a:rPr lang="en-US" altLang="zh-CN" sz="3600" b="1">
                <a:solidFill>
                  <a:srgbClr val="000080"/>
                </a:solidFill>
                <a:ea typeface="楷体_GB2312" pitchFamily="49" charset="-122"/>
              </a:rPr>
              <a:t>) + T(</a:t>
            </a:r>
            <a:r>
              <a:rPr lang="en-US" altLang="zh-CN" sz="3600" b="1" i="1">
                <a:solidFill>
                  <a:srgbClr val="000080"/>
                </a:solidFill>
                <a:ea typeface="楷体_GB2312" pitchFamily="49" charset="-122"/>
              </a:rPr>
              <a:t>k-1</a:t>
            </a:r>
            <a:r>
              <a:rPr lang="en-US" altLang="zh-CN" sz="3600" b="1">
                <a:solidFill>
                  <a:srgbClr val="000080"/>
                </a:solidFill>
                <a:ea typeface="楷体_GB2312" pitchFamily="49" charset="-122"/>
              </a:rPr>
              <a:t>) + T(</a:t>
            </a:r>
            <a:r>
              <a:rPr lang="en-US" altLang="zh-CN" sz="3600" b="1" i="1">
                <a:solidFill>
                  <a:srgbClr val="000080"/>
                </a:solidFill>
                <a:ea typeface="楷体_GB2312" pitchFamily="49" charset="-122"/>
              </a:rPr>
              <a:t>n-k</a:t>
            </a:r>
            <a:r>
              <a:rPr lang="en-US" altLang="zh-CN" sz="3600" b="1">
                <a:solidFill>
                  <a:srgbClr val="000080"/>
                </a:solidFill>
                <a:ea typeface="楷体_GB2312" pitchFamily="49" charset="-122"/>
              </a:rPr>
              <a:t>)</a:t>
            </a:r>
          </a:p>
        </p:txBody>
      </p:sp>
      <p:sp>
        <p:nvSpPr>
          <p:cNvPr id="121863" name="Rectangle 7"/>
          <p:cNvSpPr>
            <a:spLocks noGrp="1" noChangeArrowheads="1"/>
          </p:cNvSpPr>
          <p:nvPr>
            <p:ph type="title" idx="4294967295"/>
          </p:nvPr>
        </p:nvSpPr>
        <p:spPr>
          <a:xfrm>
            <a:off x="457200" y="533400"/>
            <a:ext cx="7772400" cy="685800"/>
          </a:xfrm>
        </p:spPr>
        <p:txBody>
          <a:bodyPr/>
          <a:lstStyle/>
          <a:p>
            <a:r>
              <a:rPr lang="zh-CN" altLang="en-US" b="1">
                <a:solidFill>
                  <a:srgbClr val="CC0000"/>
                </a:solidFill>
              </a:rPr>
              <a:t>三、快速排序的时间分析</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strips(downRight)">
                                      <p:cBhvr>
                                        <p:cTn id="7" dur="500"/>
                                        <p:tgtEl>
                                          <p:spTgt spid="12185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21862"/>
                                        </p:tgtEl>
                                        <p:attrNameLst>
                                          <p:attrName>style.visibility</p:attrName>
                                        </p:attrNameLst>
                                      </p:cBhvr>
                                      <p:to>
                                        <p:strVal val="visible"/>
                                      </p:to>
                                    </p:set>
                                    <p:animEffect transition="in" filter="strips(downRight)">
                                      <p:cBhvr>
                                        <p:cTn id="11" dur="500"/>
                                        <p:tgtEl>
                                          <p:spTgt spid="12186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21860"/>
                                        </p:tgtEl>
                                        <p:attrNameLst>
                                          <p:attrName>style.visibility</p:attrName>
                                        </p:attrNameLst>
                                      </p:cBhvr>
                                      <p:to>
                                        <p:strVal val="visible"/>
                                      </p:to>
                                    </p:set>
                                    <p:animEffect transition="in" filter="strips(downRight)">
                                      <p:cBhvr>
                                        <p:cTn id="15" dur="500"/>
                                        <p:tgtEl>
                                          <p:spTgt spid="121860"/>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21861"/>
                                        </p:tgtEl>
                                        <p:attrNameLst>
                                          <p:attrName>style.visibility</p:attrName>
                                        </p:attrNameLst>
                                      </p:cBhvr>
                                      <p:to>
                                        <p:strVal val="visible"/>
                                      </p:to>
                                    </p:set>
                                    <p:animEffect transition="in" filter="strips(downRight)">
                                      <p:cBhvr>
                                        <p:cTn id="19"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utoUpdateAnimBg="0"/>
      <p:bldP spid="121861" grpId="0" autoUpdateAnimBg="0"/>
      <p:bldP spid="12186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304800" y="1431925"/>
            <a:ext cx="8610600" cy="1920875"/>
          </a:xfrm>
          <a:prstGeom prst="rect">
            <a:avLst/>
          </a:prstGeom>
          <a:noFill/>
          <a:ln w="9525">
            <a:noFill/>
            <a:miter lim="800000"/>
            <a:headEnd/>
            <a:tailEnd/>
          </a:ln>
          <a:effectLst/>
        </p:spPr>
        <p:txBody>
          <a:bodyPr>
            <a:spAutoFit/>
          </a:bodyPr>
          <a:lstStyle/>
          <a:p>
            <a:r>
              <a:rPr lang="en-US" altLang="zh-CN" sz="4000" b="1" dirty="0">
                <a:solidFill>
                  <a:schemeClr val="accent2"/>
                </a:solidFill>
                <a:ea typeface="楷体_GB2312" pitchFamily="49" charset="-122"/>
              </a:rPr>
              <a:t>       </a:t>
            </a:r>
            <a:r>
              <a:rPr lang="zh-CN" altLang="en-US" sz="4000" b="1" dirty="0">
                <a:solidFill>
                  <a:srgbClr val="0C00A4"/>
                </a:solidFill>
                <a:ea typeface="楷体_GB2312" pitchFamily="49" charset="-122"/>
              </a:rPr>
              <a:t>设待排序记录序列中有关键字相等的记录</a:t>
            </a:r>
            <a:r>
              <a:rPr lang="en-US" altLang="zh-CN" sz="4000" b="1" dirty="0">
                <a:solidFill>
                  <a:srgbClr val="0C00A4"/>
                </a:solidFill>
                <a:ea typeface="楷体_GB2312" pitchFamily="49" charset="-122"/>
              </a:rPr>
              <a:t>,  </a:t>
            </a:r>
            <a:r>
              <a:rPr lang="zh-CN" altLang="en-US" sz="4000" b="1" dirty="0">
                <a:solidFill>
                  <a:srgbClr val="0C00A4"/>
                </a:solidFill>
                <a:ea typeface="楷体_GB2312" pitchFamily="49" charset="-122"/>
              </a:rPr>
              <a:t>即</a:t>
            </a:r>
            <a:r>
              <a:rPr lang="en-US" altLang="zh-CN" sz="4000" b="1" dirty="0" err="1">
                <a:solidFill>
                  <a:srgbClr val="0C00A4"/>
                </a:solidFill>
                <a:ea typeface="楷体_GB2312" pitchFamily="49" charset="-122"/>
              </a:rPr>
              <a:t>ki</a:t>
            </a:r>
            <a:r>
              <a:rPr lang="en-US" altLang="zh-CN" sz="4000" b="1" dirty="0">
                <a:solidFill>
                  <a:srgbClr val="0C00A4"/>
                </a:solidFill>
                <a:ea typeface="楷体_GB2312" pitchFamily="49" charset="-122"/>
              </a:rPr>
              <a:t>=</a:t>
            </a:r>
            <a:r>
              <a:rPr lang="en-US" altLang="zh-CN" sz="4000" b="1" dirty="0" err="1">
                <a:solidFill>
                  <a:srgbClr val="0C00A4"/>
                </a:solidFill>
                <a:ea typeface="楷体_GB2312" pitchFamily="49" charset="-122"/>
              </a:rPr>
              <a:t>kj</a:t>
            </a:r>
            <a:r>
              <a:rPr lang="en-US" altLang="zh-CN" sz="4000" b="1" dirty="0">
                <a:solidFill>
                  <a:srgbClr val="0C00A4"/>
                </a:solidFill>
                <a:ea typeface="楷体_GB2312" pitchFamily="49" charset="-122"/>
              </a:rPr>
              <a:t>(</a:t>
            </a:r>
            <a:r>
              <a:rPr lang="en-US" altLang="zh-CN" sz="4000" b="1" dirty="0" err="1">
                <a:solidFill>
                  <a:srgbClr val="0C00A4"/>
                </a:solidFill>
                <a:ea typeface="楷体_GB2312" pitchFamily="49" charset="-122"/>
              </a:rPr>
              <a:t>i</a:t>
            </a:r>
            <a:r>
              <a:rPr lang="en-US" altLang="zh-CN" sz="4000" b="1" dirty="0">
                <a:solidFill>
                  <a:srgbClr val="0C00A4"/>
                </a:solidFill>
                <a:ea typeface="楷体_GB2312" pitchFamily="49" charset="-122"/>
              </a:rPr>
              <a:t>&lt;&gt;j), </a:t>
            </a:r>
            <a:r>
              <a:rPr lang="zh-CN" altLang="en-US" sz="4000" b="1" dirty="0">
                <a:solidFill>
                  <a:srgbClr val="0C00A4"/>
                </a:solidFill>
                <a:ea typeface="楷体_GB2312" pitchFamily="49" charset="-122"/>
              </a:rPr>
              <a:t>且在排序前</a:t>
            </a:r>
            <a:r>
              <a:rPr lang="en-US" altLang="zh-CN" sz="4000" b="1" dirty="0" err="1">
                <a:solidFill>
                  <a:srgbClr val="0C00A4"/>
                </a:solidFill>
                <a:ea typeface="楷体_GB2312" pitchFamily="49" charset="-122"/>
              </a:rPr>
              <a:t>Ri</a:t>
            </a:r>
            <a:r>
              <a:rPr lang="zh-CN" altLang="en-US" sz="4000" b="1" dirty="0">
                <a:solidFill>
                  <a:srgbClr val="0C00A4"/>
                </a:solidFill>
                <a:ea typeface="楷体_GB2312" pitchFamily="49" charset="-122"/>
              </a:rPr>
              <a:t>领先于</a:t>
            </a:r>
            <a:r>
              <a:rPr lang="en-US" altLang="zh-CN" sz="4000" b="1" dirty="0" err="1">
                <a:solidFill>
                  <a:srgbClr val="0C00A4"/>
                </a:solidFill>
                <a:ea typeface="楷体_GB2312" pitchFamily="49" charset="-122"/>
              </a:rPr>
              <a:t>Rj</a:t>
            </a:r>
            <a:r>
              <a:rPr lang="en-US" altLang="zh-CN" sz="4000" b="1" dirty="0">
                <a:solidFill>
                  <a:srgbClr val="0C00A4"/>
                </a:solidFill>
                <a:ea typeface="楷体_GB2312" pitchFamily="49" charset="-122"/>
              </a:rPr>
              <a:t>. </a:t>
            </a:r>
          </a:p>
        </p:txBody>
      </p:sp>
      <p:sp>
        <p:nvSpPr>
          <p:cNvPr id="74756" name="Rectangle 4"/>
          <p:cNvSpPr>
            <a:spLocks noChangeArrowheads="1"/>
          </p:cNvSpPr>
          <p:nvPr/>
        </p:nvSpPr>
        <p:spPr bwMode="auto">
          <a:xfrm>
            <a:off x="304800" y="3505200"/>
            <a:ext cx="8610600" cy="1311275"/>
          </a:xfrm>
          <a:prstGeom prst="rect">
            <a:avLst/>
          </a:prstGeom>
          <a:noFill/>
          <a:ln w="9525">
            <a:noFill/>
            <a:miter lim="800000"/>
            <a:headEnd/>
            <a:tailEnd/>
          </a:ln>
          <a:effectLst/>
        </p:spPr>
        <p:txBody>
          <a:bodyPr>
            <a:spAutoFit/>
          </a:bodyPr>
          <a:lstStyle/>
          <a:p>
            <a:r>
              <a:rPr lang="en-US" altLang="zh-CN" sz="4000" b="1" dirty="0">
                <a:solidFill>
                  <a:schemeClr val="accent2"/>
                </a:solidFill>
                <a:ea typeface="楷体_GB2312" pitchFamily="49" charset="-122"/>
              </a:rPr>
              <a:t>   </a:t>
            </a:r>
            <a:r>
              <a:rPr lang="zh-CN" altLang="en-US" sz="4000" b="1" dirty="0">
                <a:solidFill>
                  <a:srgbClr val="0C00A4"/>
                </a:solidFill>
                <a:ea typeface="楷体_GB2312" pitchFamily="49" charset="-122"/>
              </a:rPr>
              <a:t>若排序后</a:t>
            </a:r>
            <a:r>
              <a:rPr lang="zh-CN" altLang="en-US" sz="4000" b="1" dirty="0">
                <a:solidFill>
                  <a:srgbClr val="CC0000"/>
                </a:solidFill>
                <a:ea typeface="楷体_GB2312" pitchFamily="49" charset="-122"/>
              </a:rPr>
              <a:t>可以</a:t>
            </a:r>
            <a:r>
              <a:rPr lang="zh-CN" altLang="en-US" sz="4000" b="1" u="sng" dirty="0">
                <a:solidFill>
                  <a:srgbClr val="CC0000"/>
                </a:solidFill>
                <a:ea typeface="楷体_GB2312" pitchFamily="49" charset="-122"/>
              </a:rPr>
              <a:t>保证</a:t>
            </a:r>
            <a:r>
              <a:rPr lang="en-US" altLang="zh-CN" sz="4000" b="1" dirty="0" err="1">
                <a:solidFill>
                  <a:srgbClr val="CC0000"/>
                </a:solidFill>
                <a:ea typeface="楷体_GB2312" pitchFamily="49" charset="-122"/>
              </a:rPr>
              <a:t>Ri</a:t>
            </a:r>
            <a:r>
              <a:rPr lang="zh-CN" altLang="en-US" sz="4000" b="1" dirty="0">
                <a:solidFill>
                  <a:srgbClr val="CC0000"/>
                </a:solidFill>
                <a:ea typeface="楷体_GB2312" pitchFamily="49" charset="-122"/>
              </a:rPr>
              <a:t>仍领先于</a:t>
            </a:r>
            <a:r>
              <a:rPr lang="en-US" altLang="zh-CN" sz="4000" b="1" dirty="0" err="1">
                <a:solidFill>
                  <a:srgbClr val="CC0000"/>
                </a:solidFill>
                <a:ea typeface="楷体_GB2312" pitchFamily="49" charset="-122"/>
              </a:rPr>
              <a:t>Rj</a:t>
            </a:r>
            <a:r>
              <a:rPr lang="en-US" altLang="zh-CN" sz="4000" b="1" dirty="0">
                <a:solidFill>
                  <a:srgbClr val="CC0000"/>
                </a:solidFill>
                <a:ea typeface="楷体_GB2312" pitchFamily="49" charset="-122"/>
              </a:rPr>
              <a:t>,</a:t>
            </a:r>
            <a:r>
              <a:rPr lang="en-US" altLang="zh-CN" sz="4000" b="1" dirty="0">
                <a:solidFill>
                  <a:schemeClr val="accent2"/>
                </a:solidFill>
                <a:ea typeface="楷体_GB2312" pitchFamily="49" charset="-122"/>
              </a:rPr>
              <a:t> </a:t>
            </a:r>
            <a:r>
              <a:rPr lang="zh-CN" altLang="en-US" sz="4000" b="1" dirty="0">
                <a:solidFill>
                  <a:srgbClr val="0C00A4"/>
                </a:solidFill>
                <a:ea typeface="楷体_GB2312" pitchFamily="49" charset="-122"/>
              </a:rPr>
              <a:t>则所用的排序方法称为</a:t>
            </a:r>
            <a:r>
              <a:rPr lang="zh-CN" altLang="en-US" sz="4000" b="1" dirty="0">
                <a:solidFill>
                  <a:srgbClr val="000000"/>
                </a:solidFill>
                <a:ea typeface="楷体_GB2312" pitchFamily="49" charset="-122"/>
              </a:rPr>
              <a:t>稳定的</a:t>
            </a:r>
            <a:r>
              <a:rPr lang="en-US" altLang="zh-CN" sz="4000" b="1" dirty="0">
                <a:solidFill>
                  <a:srgbClr val="CC0000"/>
                </a:solidFill>
                <a:ea typeface="楷体_GB2312" pitchFamily="49" charset="-122"/>
              </a:rPr>
              <a:t>;</a:t>
            </a:r>
          </a:p>
        </p:txBody>
      </p:sp>
      <p:sp>
        <p:nvSpPr>
          <p:cNvPr id="74757" name="Rectangle 5"/>
          <p:cNvSpPr>
            <a:spLocks noChangeArrowheads="1"/>
          </p:cNvSpPr>
          <p:nvPr/>
        </p:nvSpPr>
        <p:spPr bwMode="auto">
          <a:xfrm>
            <a:off x="228600" y="4876800"/>
            <a:ext cx="8686800" cy="1311275"/>
          </a:xfrm>
          <a:prstGeom prst="rect">
            <a:avLst/>
          </a:prstGeom>
          <a:noFill/>
          <a:ln w="9525">
            <a:noFill/>
            <a:miter lim="800000"/>
            <a:headEnd/>
            <a:tailEnd/>
          </a:ln>
          <a:effectLst/>
        </p:spPr>
        <p:txBody>
          <a:bodyPr>
            <a:spAutoFit/>
          </a:bodyPr>
          <a:lstStyle/>
          <a:p>
            <a:r>
              <a:rPr lang="en-US" altLang="zh-CN" sz="4000" b="1" dirty="0">
                <a:solidFill>
                  <a:schemeClr val="accent2"/>
                </a:solidFill>
                <a:ea typeface="楷体_GB2312" pitchFamily="49" charset="-122"/>
              </a:rPr>
              <a:t>   </a:t>
            </a:r>
            <a:r>
              <a:rPr lang="zh-CN" altLang="en-US" sz="4000" b="1" dirty="0">
                <a:solidFill>
                  <a:srgbClr val="0C00A4"/>
                </a:solidFill>
                <a:ea typeface="楷体_GB2312" pitchFamily="49" charset="-122"/>
              </a:rPr>
              <a:t>若排序后</a:t>
            </a:r>
            <a:r>
              <a:rPr lang="zh-CN" altLang="en-US" sz="4000" b="1" dirty="0">
                <a:solidFill>
                  <a:srgbClr val="CC0000"/>
                </a:solidFill>
                <a:ea typeface="楷体_GB2312" pitchFamily="49" charset="-122"/>
              </a:rPr>
              <a:t>不能保证</a:t>
            </a:r>
            <a:r>
              <a:rPr lang="en-US" altLang="zh-CN" sz="4000" b="1" dirty="0" err="1">
                <a:solidFill>
                  <a:srgbClr val="CC0000"/>
                </a:solidFill>
                <a:ea typeface="楷体_GB2312" pitchFamily="49" charset="-122"/>
              </a:rPr>
              <a:t>Ri</a:t>
            </a:r>
            <a:r>
              <a:rPr lang="zh-CN" altLang="en-US" sz="4000" b="1" dirty="0">
                <a:solidFill>
                  <a:srgbClr val="CC0000"/>
                </a:solidFill>
                <a:ea typeface="楷体_GB2312" pitchFamily="49" charset="-122"/>
              </a:rPr>
              <a:t>仍领先于</a:t>
            </a:r>
            <a:r>
              <a:rPr lang="en-US" altLang="zh-CN" sz="4000" b="1" dirty="0" err="1">
                <a:solidFill>
                  <a:srgbClr val="CC0000"/>
                </a:solidFill>
                <a:ea typeface="楷体_GB2312" pitchFamily="49" charset="-122"/>
              </a:rPr>
              <a:t>Rj</a:t>
            </a:r>
            <a:r>
              <a:rPr lang="en-US" altLang="zh-CN" sz="4000" b="1" dirty="0">
                <a:solidFill>
                  <a:srgbClr val="CC0000"/>
                </a:solidFill>
                <a:ea typeface="楷体_GB2312" pitchFamily="49" charset="-122"/>
              </a:rPr>
              <a:t>,</a:t>
            </a:r>
            <a:r>
              <a:rPr lang="en-US" altLang="zh-CN" sz="4000" b="1" dirty="0">
                <a:solidFill>
                  <a:schemeClr val="accent2"/>
                </a:solidFill>
                <a:ea typeface="楷体_GB2312" pitchFamily="49" charset="-122"/>
              </a:rPr>
              <a:t> </a:t>
            </a:r>
            <a:r>
              <a:rPr lang="zh-CN" altLang="en-US" sz="4000" b="1" dirty="0">
                <a:solidFill>
                  <a:srgbClr val="0C00A4"/>
                </a:solidFill>
                <a:ea typeface="楷体_GB2312" pitchFamily="49" charset="-122"/>
              </a:rPr>
              <a:t>则所用的排序方法称为</a:t>
            </a:r>
            <a:r>
              <a:rPr lang="zh-CN" altLang="en-US" sz="4000" b="1" u="sng" dirty="0">
                <a:solidFill>
                  <a:srgbClr val="000000"/>
                </a:solidFill>
                <a:ea typeface="楷体_GB2312" pitchFamily="49" charset="-122"/>
              </a:rPr>
              <a:t>不稳定的</a:t>
            </a:r>
            <a:r>
              <a:rPr lang="en-US" altLang="zh-CN" sz="4000" b="1" dirty="0">
                <a:solidFill>
                  <a:srgbClr val="CC0000"/>
                </a:solidFill>
                <a:ea typeface="楷体_GB2312" pitchFamily="49" charset="-122"/>
              </a:rPr>
              <a:t>.</a:t>
            </a:r>
          </a:p>
        </p:txBody>
      </p:sp>
      <p:sp>
        <p:nvSpPr>
          <p:cNvPr id="74759" name="Rectangle 7"/>
          <p:cNvSpPr>
            <a:spLocks noGrp="1" noChangeArrowheads="1"/>
          </p:cNvSpPr>
          <p:nvPr>
            <p:ph type="title"/>
          </p:nvPr>
        </p:nvSpPr>
        <p:spPr>
          <a:xfrm>
            <a:off x="457200" y="533400"/>
            <a:ext cx="7772400" cy="685800"/>
          </a:xfrm>
        </p:spPr>
        <p:txBody>
          <a:bodyPr/>
          <a:lstStyle/>
          <a:p>
            <a:r>
              <a:rPr lang="zh-CN" altLang="en-US" b="1" dirty="0">
                <a:solidFill>
                  <a:srgbClr val="CC0000"/>
                </a:solidFill>
              </a:rPr>
              <a:t>二、</a:t>
            </a:r>
            <a:r>
              <a:rPr lang="zh-CN" altLang="en-US" b="1" u="sng" dirty="0" smtClean="0">
                <a:solidFill>
                  <a:srgbClr val="000000"/>
                </a:solidFill>
              </a:rPr>
              <a:t>稳</a:t>
            </a:r>
            <a:r>
              <a:rPr lang="zh-CN" altLang="en-US" b="1" u="sng" dirty="0" smtClean="0">
                <a:solidFill>
                  <a:srgbClr val="000000"/>
                </a:solidFill>
              </a:rPr>
              <a:t>定的</a:t>
            </a:r>
            <a:r>
              <a:rPr lang="zh-CN" altLang="en-US" b="1" dirty="0" smtClean="0">
                <a:solidFill>
                  <a:srgbClr val="CC0000"/>
                </a:solidFill>
              </a:rPr>
              <a:t>排序</a:t>
            </a:r>
            <a:r>
              <a:rPr lang="zh-CN" altLang="en-US" b="1" dirty="0">
                <a:solidFill>
                  <a:srgbClr val="CC0000"/>
                </a:solidFill>
              </a:rPr>
              <a:t>和</a:t>
            </a:r>
            <a:r>
              <a:rPr lang="zh-CN" altLang="en-US" b="1" u="sng" dirty="0">
                <a:solidFill>
                  <a:srgbClr val="000000"/>
                </a:solidFill>
              </a:rPr>
              <a:t>不稳</a:t>
            </a:r>
            <a:r>
              <a:rPr lang="zh-CN" altLang="en-US" b="1" u="sng" dirty="0">
                <a:solidFill>
                  <a:srgbClr val="000000"/>
                </a:solidFill>
              </a:rPr>
              <a:t>定的</a:t>
            </a:r>
            <a:r>
              <a:rPr lang="zh-CN" altLang="en-US" b="1" dirty="0">
                <a:solidFill>
                  <a:srgbClr val="CC0000"/>
                </a:solidFill>
              </a:rPr>
              <a:t>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utoUpdateAnimBg="0"/>
      <p:bldP spid="7475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397375" y="1169988"/>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3" name="Rectangle 3"/>
          <p:cNvSpPr>
            <a:spLocks noChangeArrowheads="1"/>
          </p:cNvSpPr>
          <p:nvPr/>
        </p:nvSpPr>
        <p:spPr bwMode="auto">
          <a:xfrm>
            <a:off x="8589963" y="1169988"/>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4" name="Rectangle 4"/>
          <p:cNvSpPr>
            <a:spLocks noChangeArrowheads="1"/>
          </p:cNvSpPr>
          <p:nvPr/>
        </p:nvSpPr>
        <p:spPr bwMode="auto">
          <a:xfrm>
            <a:off x="3225800" y="1441450"/>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5" name="Rectangle 5"/>
          <p:cNvSpPr>
            <a:spLocks noChangeArrowheads="1"/>
          </p:cNvSpPr>
          <p:nvPr/>
        </p:nvSpPr>
        <p:spPr bwMode="auto">
          <a:xfrm>
            <a:off x="2260600" y="1441450"/>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6" name="Rectangle 6"/>
          <p:cNvSpPr>
            <a:spLocks noChangeArrowheads="1"/>
          </p:cNvSpPr>
          <p:nvPr/>
        </p:nvSpPr>
        <p:spPr bwMode="auto">
          <a:xfrm>
            <a:off x="7534275" y="1493838"/>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7" name="Rectangle 7"/>
          <p:cNvSpPr>
            <a:spLocks noChangeArrowheads="1"/>
          </p:cNvSpPr>
          <p:nvPr/>
        </p:nvSpPr>
        <p:spPr bwMode="auto">
          <a:xfrm>
            <a:off x="5792788" y="1493838"/>
            <a:ext cx="0" cy="730250"/>
          </a:xfrm>
          <a:prstGeom prst="rect">
            <a:avLst/>
          </a:prstGeom>
          <a:noFill/>
          <a:ln w="9525">
            <a:noFill/>
            <a:miter lim="800000"/>
            <a:headEnd/>
            <a:tailEnd/>
          </a:ln>
        </p:spPr>
        <p:txBody>
          <a:bodyPr wrap="none" lIns="0" tIns="0" rIns="0" bIns="0">
            <a:spAutoFit/>
          </a:bodyPr>
          <a:lstStyle/>
          <a:p>
            <a:pPr algn="ctr"/>
            <a:endParaRPr lang="en-US" altLang="zh-CN"/>
          </a:p>
          <a:p>
            <a:pPr algn="ctr"/>
            <a:endParaRPr lang="en-US" altLang="zh-CN"/>
          </a:p>
        </p:txBody>
      </p:sp>
      <p:sp>
        <p:nvSpPr>
          <p:cNvPr id="122888" name="Rectangle 8"/>
          <p:cNvSpPr>
            <a:spLocks noChangeArrowheads="1"/>
          </p:cNvSpPr>
          <p:nvPr/>
        </p:nvSpPr>
        <p:spPr bwMode="auto">
          <a:xfrm>
            <a:off x="1701800" y="1493838"/>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89" name="Rectangle 9"/>
          <p:cNvSpPr>
            <a:spLocks noChangeArrowheads="1"/>
          </p:cNvSpPr>
          <p:nvPr/>
        </p:nvSpPr>
        <p:spPr bwMode="auto">
          <a:xfrm>
            <a:off x="1498600" y="1493838"/>
            <a:ext cx="0" cy="365125"/>
          </a:xfrm>
          <a:prstGeom prst="rect">
            <a:avLst/>
          </a:prstGeom>
          <a:noFill/>
          <a:ln w="9525">
            <a:noFill/>
            <a:miter lim="800000"/>
            <a:headEnd/>
            <a:tailEnd/>
          </a:ln>
        </p:spPr>
        <p:txBody>
          <a:bodyPr wrap="none" lIns="0" tIns="0" rIns="0" bIns="0">
            <a:spAutoFit/>
          </a:bodyPr>
          <a:lstStyle/>
          <a:p>
            <a:pPr algn="ctr"/>
            <a:endParaRPr lang="zh-CN" altLang="zh-CN"/>
          </a:p>
        </p:txBody>
      </p:sp>
      <p:sp>
        <p:nvSpPr>
          <p:cNvPr id="122890" name="Text Box 10"/>
          <p:cNvSpPr txBox="1">
            <a:spLocks noChangeArrowheads="1"/>
          </p:cNvSpPr>
          <p:nvPr/>
        </p:nvSpPr>
        <p:spPr bwMode="auto">
          <a:xfrm>
            <a:off x="582613" y="3763963"/>
            <a:ext cx="8027987" cy="579437"/>
          </a:xfrm>
          <a:prstGeom prst="rect">
            <a:avLst/>
          </a:prstGeom>
          <a:noFill/>
          <a:ln w="9525">
            <a:noFill/>
            <a:miter lim="800000"/>
            <a:headEnd/>
            <a:tailEnd/>
          </a:ln>
          <a:effectLst/>
        </p:spPr>
        <p:txBody>
          <a:bodyPr>
            <a:spAutoFit/>
          </a:bodyPr>
          <a:lstStyle/>
          <a:p>
            <a:r>
              <a:rPr lang="zh-CN" altLang="en-US" sz="3200" b="1">
                <a:solidFill>
                  <a:srgbClr val="990000"/>
                </a:solidFill>
                <a:ea typeface="楷体_GB2312" pitchFamily="49" charset="-122"/>
              </a:rPr>
              <a:t>设</a:t>
            </a:r>
            <a:r>
              <a:rPr lang="en-US" altLang="zh-CN" sz="3200" b="1">
                <a:solidFill>
                  <a:srgbClr val="990000"/>
                </a:solidFill>
                <a:ea typeface="楷体_GB2312" pitchFamily="49" charset="-122"/>
              </a:rPr>
              <a:t>T</a:t>
            </a:r>
            <a:r>
              <a:rPr lang="en-US" altLang="zh-CN" sz="3200" b="1" baseline="-25000">
                <a:solidFill>
                  <a:srgbClr val="990000"/>
                </a:solidFill>
                <a:ea typeface="楷体_GB2312" pitchFamily="49" charset="-122"/>
              </a:rPr>
              <a:t>avg</a:t>
            </a:r>
            <a:r>
              <a:rPr lang="en-US" altLang="zh-CN" sz="3200" b="1">
                <a:solidFill>
                  <a:srgbClr val="990000"/>
                </a:solidFill>
                <a:ea typeface="楷体_GB2312" pitchFamily="49" charset="-122"/>
              </a:rPr>
              <a:t>(0)</a:t>
            </a:r>
            <a:r>
              <a:rPr lang="en-US" altLang="zh-CN" sz="3200" b="1">
                <a:solidFill>
                  <a:srgbClr val="990000"/>
                </a:solidFill>
                <a:latin typeface="楷体_GB2312" pitchFamily="49" charset="-122"/>
                <a:ea typeface="楷体_GB2312" pitchFamily="49" charset="-122"/>
              </a:rPr>
              <a:t>≤</a:t>
            </a:r>
            <a:r>
              <a:rPr lang="en-US" altLang="zh-CN" sz="3200" b="1">
                <a:solidFill>
                  <a:srgbClr val="990000"/>
                </a:solidFill>
                <a:ea typeface="楷体_GB2312" pitchFamily="49" charset="-122"/>
              </a:rPr>
              <a:t>b ,   T</a:t>
            </a:r>
            <a:r>
              <a:rPr lang="en-US" altLang="zh-CN" sz="3200" b="1" baseline="-25000">
                <a:solidFill>
                  <a:srgbClr val="990000"/>
                </a:solidFill>
                <a:ea typeface="楷体_GB2312" pitchFamily="49" charset="-122"/>
              </a:rPr>
              <a:t>avg</a:t>
            </a:r>
            <a:r>
              <a:rPr lang="en-US" altLang="zh-CN" sz="3200" b="1">
                <a:solidFill>
                  <a:srgbClr val="990000"/>
                </a:solidFill>
                <a:ea typeface="楷体_GB2312" pitchFamily="49" charset="-122"/>
              </a:rPr>
              <a:t>(1)</a:t>
            </a:r>
            <a:r>
              <a:rPr lang="en-US" altLang="zh-CN" sz="3200" b="1">
                <a:solidFill>
                  <a:srgbClr val="990000"/>
                </a:solidFill>
                <a:latin typeface="楷体_GB2312" pitchFamily="49" charset="-122"/>
                <a:ea typeface="楷体_GB2312" pitchFamily="49" charset="-122"/>
              </a:rPr>
              <a:t>≤</a:t>
            </a:r>
            <a:r>
              <a:rPr lang="en-US" altLang="zh-CN" sz="3200" b="1">
                <a:solidFill>
                  <a:srgbClr val="990000"/>
                </a:solidFill>
                <a:ea typeface="楷体_GB2312" pitchFamily="49" charset="-122"/>
              </a:rPr>
              <a:t>b ,    c,b</a:t>
            </a:r>
            <a:r>
              <a:rPr lang="zh-CN" altLang="en-US" sz="3200" b="1">
                <a:solidFill>
                  <a:srgbClr val="990000"/>
                </a:solidFill>
                <a:ea typeface="楷体_GB2312" pitchFamily="49" charset="-122"/>
              </a:rPr>
              <a:t>为常数</a:t>
            </a:r>
          </a:p>
        </p:txBody>
      </p:sp>
      <p:sp>
        <p:nvSpPr>
          <p:cNvPr id="122891" name="Text Box 11"/>
          <p:cNvSpPr txBox="1">
            <a:spLocks noChangeArrowheads="1"/>
          </p:cNvSpPr>
          <p:nvPr/>
        </p:nvSpPr>
        <p:spPr bwMode="auto">
          <a:xfrm>
            <a:off x="609600" y="4449763"/>
            <a:ext cx="4672013" cy="579437"/>
          </a:xfrm>
          <a:prstGeom prst="rect">
            <a:avLst/>
          </a:prstGeom>
          <a:noFill/>
          <a:ln w="9525">
            <a:noFill/>
            <a:miter lim="800000"/>
            <a:headEnd/>
            <a:tailEnd/>
          </a:ln>
          <a:effectLst/>
        </p:spPr>
        <p:txBody>
          <a:bodyPr wrap="none">
            <a:spAutoFit/>
          </a:bodyPr>
          <a:lstStyle/>
          <a:p>
            <a:r>
              <a:rPr lang="zh-CN" altLang="en-US" sz="3200" b="1">
                <a:solidFill>
                  <a:srgbClr val="990000"/>
                </a:solidFill>
                <a:ea typeface="楷体_GB2312" pitchFamily="49" charset="-122"/>
              </a:rPr>
              <a:t>则用数学归纳法可证明：</a:t>
            </a:r>
            <a:endParaRPr lang="zh-CN" altLang="en-US" sz="3200" b="1">
              <a:ea typeface="楷体_GB2312" pitchFamily="49" charset="-122"/>
            </a:endParaRPr>
          </a:p>
        </p:txBody>
      </p:sp>
      <p:sp>
        <p:nvSpPr>
          <p:cNvPr id="122892" name="Rectangle 12"/>
          <p:cNvSpPr>
            <a:spLocks noChangeArrowheads="1"/>
          </p:cNvSpPr>
          <p:nvPr/>
        </p:nvSpPr>
        <p:spPr bwMode="auto">
          <a:xfrm>
            <a:off x="1792288" y="5165725"/>
            <a:ext cx="4071937" cy="549275"/>
          </a:xfrm>
          <a:prstGeom prst="rect">
            <a:avLst/>
          </a:prstGeom>
          <a:noFill/>
          <a:ln w="9525">
            <a:noFill/>
            <a:miter lim="800000"/>
            <a:headEnd/>
            <a:tailEnd/>
          </a:ln>
        </p:spPr>
        <p:txBody>
          <a:bodyPr wrap="none" lIns="0" tIns="0" rIns="0" bIns="0">
            <a:spAutoFit/>
          </a:bodyPr>
          <a:lstStyle/>
          <a:p>
            <a:pPr algn="ctr"/>
            <a:r>
              <a:rPr lang="en-US" altLang="zh-CN" sz="3600" b="1" i="1">
                <a:solidFill>
                  <a:srgbClr val="FF0000"/>
                </a:solidFill>
              </a:rPr>
              <a:t>T</a:t>
            </a:r>
            <a:r>
              <a:rPr lang="en-US" altLang="zh-CN" sz="2100" b="1" i="1">
                <a:solidFill>
                  <a:srgbClr val="FF0000"/>
                </a:solidFill>
              </a:rPr>
              <a:t>avg </a:t>
            </a:r>
            <a:r>
              <a:rPr lang="en-US" altLang="zh-CN" sz="3600" b="1">
                <a:solidFill>
                  <a:srgbClr val="FF0000"/>
                </a:solidFill>
              </a:rPr>
              <a:t>(</a:t>
            </a:r>
            <a:r>
              <a:rPr lang="en-US" altLang="zh-CN" sz="3600" b="1" i="1">
                <a:solidFill>
                  <a:srgbClr val="FF0000"/>
                </a:solidFill>
              </a:rPr>
              <a:t>n</a:t>
            </a:r>
            <a:r>
              <a:rPr lang="en-US" altLang="zh-CN" sz="3600" b="1">
                <a:solidFill>
                  <a:srgbClr val="FF0000"/>
                </a:solidFill>
              </a:rPr>
              <a:t>)</a:t>
            </a:r>
            <a:r>
              <a:rPr lang="en-US" altLang="zh-CN" sz="3200" b="1">
                <a:solidFill>
                  <a:srgbClr val="FF0000"/>
                </a:solidFill>
                <a:latin typeface="楷体_GB2312" pitchFamily="49" charset="-122"/>
                <a:ea typeface="楷体_GB2312" pitchFamily="49" charset="-122"/>
              </a:rPr>
              <a:t>≤</a:t>
            </a:r>
            <a:r>
              <a:rPr lang="en-US" altLang="zh-CN" sz="3200" b="1">
                <a:solidFill>
                  <a:srgbClr val="FF0000"/>
                </a:solidFill>
                <a:ea typeface="楷体_GB2312" pitchFamily="49" charset="-122"/>
              </a:rPr>
              <a:t>2</a:t>
            </a:r>
            <a:r>
              <a:rPr lang="en-US" altLang="zh-CN" sz="1600" b="1">
                <a:solidFill>
                  <a:srgbClr val="FF0000"/>
                </a:solidFill>
                <a:ea typeface="楷体_GB2312" pitchFamily="49" charset="-122"/>
              </a:rPr>
              <a:t> </a:t>
            </a:r>
            <a:r>
              <a:rPr lang="en-US" altLang="zh-CN" sz="3200" b="1">
                <a:solidFill>
                  <a:srgbClr val="FF0000"/>
                </a:solidFill>
                <a:ea typeface="楷体_GB2312" pitchFamily="49" charset="-122"/>
              </a:rPr>
              <a:t>n</a:t>
            </a:r>
            <a:r>
              <a:rPr lang="en-US" altLang="zh-CN" sz="1600" b="1">
                <a:solidFill>
                  <a:srgbClr val="FF0000"/>
                </a:solidFill>
                <a:ea typeface="楷体_GB2312" pitchFamily="49" charset="-122"/>
              </a:rPr>
              <a:t> </a:t>
            </a:r>
            <a:r>
              <a:rPr lang="en-US" altLang="zh-CN" sz="3200" b="1">
                <a:solidFill>
                  <a:srgbClr val="FF0000"/>
                </a:solidFill>
                <a:ea typeface="楷体_GB2312" pitchFamily="49" charset="-122"/>
              </a:rPr>
              <a:t>(b+c)</a:t>
            </a:r>
            <a:r>
              <a:rPr lang="en-US" altLang="zh-CN" sz="1600" b="1">
                <a:solidFill>
                  <a:srgbClr val="FF0000"/>
                </a:solidFill>
                <a:ea typeface="楷体_GB2312" pitchFamily="49" charset="-122"/>
              </a:rPr>
              <a:t> </a:t>
            </a:r>
            <a:r>
              <a:rPr lang="en-US" altLang="zh-CN" sz="3200" b="1">
                <a:solidFill>
                  <a:srgbClr val="FF0000"/>
                </a:solidFill>
                <a:ea typeface="楷体_GB2312" pitchFamily="49" charset="-122"/>
              </a:rPr>
              <a:t>ln</a:t>
            </a:r>
            <a:r>
              <a:rPr lang="en-US" altLang="zh-CN" sz="1600" b="1">
                <a:solidFill>
                  <a:srgbClr val="FF0000"/>
                </a:solidFill>
                <a:ea typeface="楷体_GB2312" pitchFamily="49" charset="-122"/>
              </a:rPr>
              <a:t> </a:t>
            </a:r>
            <a:r>
              <a:rPr lang="en-US" altLang="zh-CN" sz="3200" b="1">
                <a:solidFill>
                  <a:srgbClr val="FF0000"/>
                </a:solidFill>
                <a:ea typeface="楷体_GB2312" pitchFamily="49" charset="-122"/>
              </a:rPr>
              <a:t>(n)</a:t>
            </a:r>
          </a:p>
        </p:txBody>
      </p:sp>
      <p:sp>
        <p:nvSpPr>
          <p:cNvPr id="122893" name="Text Box 13"/>
          <p:cNvSpPr txBox="1">
            <a:spLocks noChangeArrowheads="1"/>
          </p:cNvSpPr>
          <p:nvPr/>
        </p:nvSpPr>
        <p:spPr bwMode="auto">
          <a:xfrm>
            <a:off x="654050" y="5911850"/>
            <a:ext cx="8167688" cy="641350"/>
          </a:xfrm>
          <a:prstGeom prst="rect">
            <a:avLst/>
          </a:prstGeom>
          <a:noFill/>
          <a:ln w="9525">
            <a:noFill/>
            <a:miter lim="800000"/>
            <a:headEnd/>
            <a:tailEnd/>
          </a:ln>
          <a:effectLst/>
        </p:spPr>
        <p:txBody>
          <a:bodyPr wrap="none">
            <a:spAutoFit/>
          </a:bodyPr>
          <a:lstStyle/>
          <a:p>
            <a:r>
              <a:rPr lang="zh-CN" altLang="en-US" sz="3600" b="1">
                <a:solidFill>
                  <a:srgbClr val="990000"/>
                </a:solidFill>
                <a:ea typeface="楷体_GB2312" pitchFamily="49" charset="-122"/>
              </a:rPr>
              <a:t>结论</a:t>
            </a:r>
            <a:r>
              <a:rPr lang="en-US" altLang="zh-CN" sz="3600" b="1">
                <a:solidFill>
                  <a:srgbClr val="990000"/>
                </a:solidFill>
                <a:ea typeface="楷体_GB2312" pitchFamily="49" charset="-122"/>
              </a:rPr>
              <a:t>: </a:t>
            </a:r>
            <a:r>
              <a:rPr lang="zh-CN" altLang="en-US" sz="3600" b="1">
                <a:solidFill>
                  <a:srgbClr val="990000"/>
                </a:solidFill>
                <a:ea typeface="楷体_GB2312" pitchFamily="49" charset="-122"/>
              </a:rPr>
              <a:t>快速排序的时间复杂度为</a:t>
            </a:r>
            <a:r>
              <a:rPr lang="en-US" altLang="zh-CN" sz="3600" b="1">
                <a:solidFill>
                  <a:srgbClr val="0000FF"/>
                </a:solidFill>
                <a:ea typeface="楷体_GB2312" pitchFamily="49" charset="-122"/>
              </a:rPr>
              <a:t>O(nlogn)</a:t>
            </a:r>
          </a:p>
        </p:txBody>
      </p:sp>
      <p:sp>
        <p:nvSpPr>
          <p:cNvPr id="122894" name="Rectangle 14"/>
          <p:cNvSpPr>
            <a:spLocks noChangeArrowheads="1"/>
          </p:cNvSpPr>
          <p:nvPr/>
        </p:nvSpPr>
        <p:spPr bwMode="auto">
          <a:xfrm>
            <a:off x="457200" y="515938"/>
            <a:ext cx="8442325" cy="779462"/>
          </a:xfrm>
          <a:prstGeom prst="rect">
            <a:avLst/>
          </a:prstGeom>
          <a:noFill/>
          <a:ln w="9525">
            <a:noFill/>
            <a:miter lim="800000"/>
            <a:headEnd/>
            <a:tailEnd/>
          </a:ln>
          <a:effectLst/>
        </p:spPr>
        <p:txBody>
          <a:bodyPr wrap="none">
            <a:spAutoFit/>
          </a:bodyPr>
          <a:lstStyle/>
          <a:p>
            <a:pPr>
              <a:lnSpc>
                <a:spcPct val="125000"/>
              </a:lnSpc>
            </a:pPr>
            <a:r>
              <a:rPr lang="zh-CN" altLang="en-US" sz="3600" b="1">
                <a:solidFill>
                  <a:srgbClr val="990000"/>
                </a:solidFill>
                <a:ea typeface="楷体_GB2312" pitchFamily="49" charset="-122"/>
              </a:rPr>
              <a:t>由此可得快速排序所需时间的</a:t>
            </a:r>
            <a:r>
              <a:rPr lang="zh-CN" altLang="en-US" sz="3600" b="1">
                <a:solidFill>
                  <a:srgbClr val="0C00A4"/>
                </a:solidFill>
                <a:ea typeface="楷体_GB2312" pitchFamily="49" charset="-122"/>
              </a:rPr>
              <a:t>平均值</a:t>
            </a:r>
            <a:r>
              <a:rPr lang="zh-CN" altLang="en-US" sz="3600" b="1">
                <a:solidFill>
                  <a:srgbClr val="990000"/>
                </a:solidFill>
                <a:ea typeface="楷体_GB2312" pitchFamily="49" charset="-122"/>
              </a:rPr>
              <a:t>为：</a:t>
            </a:r>
            <a:endParaRPr lang="zh-CN" altLang="en-US" sz="3600" b="1">
              <a:ea typeface="楷体_GB2312" pitchFamily="49" charset="-122"/>
            </a:endParaRPr>
          </a:p>
        </p:txBody>
      </p:sp>
      <p:grpSp>
        <p:nvGrpSpPr>
          <p:cNvPr id="122895" name="Group 15"/>
          <p:cNvGrpSpPr>
            <a:grpSpLocks/>
          </p:cNvGrpSpPr>
          <p:nvPr/>
        </p:nvGrpSpPr>
        <p:grpSpPr bwMode="auto">
          <a:xfrm>
            <a:off x="838200" y="1427163"/>
            <a:ext cx="7772400" cy="1011237"/>
            <a:chOff x="528" y="815"/>
            <a:chExt cx="4896" cy="637"/>
          </a:xfrm>
        </p:grpSpPr>
        <p:sp>
          <p:nvSpPr>
            <p:cNvPr id="122896" name="Rectangle 16"/>
            <p:cNvSpPr>
              <a:spLocks noChangeArrowheads="1"/>
            </p:cNvSpPr>
            <p:nvPr/>
          </p:nvSpPr>
          <p:spPr bwMode="auto">
            <a:xfrm>
              <a:off x="528" y="952"/>
              <a:ext cx="4896" cy="346"/>
            </a:xfrm>
            <a:prstGeom prst="rect">
              <a:avLst/>
            </a:prstGeom>
            <a:noFill/>
            <a:ln w="9525">
              <a:noFill/>
              <a:miter lim="800000"/>
              <a:headEnd/>
              <a:tailEnd/>
            </a:ln>
          </p:spPr>
          <p:txBody>
            <a:bodyPr lIns="0" tIns="0" rIns="0" bIns="0">
              <a:spAutoFit/>
            </a:bodyPr>
            <a:lstStyle/>
            <a:p>
              <a:r>
                <a:rPr lang="en-US" altLang="zh-CN" sz="3600" b="1" i="1">
                  <a:solidFill>
                    <a:srgbClr val="000000"/>
                  </a:solidFill>
                </a:rPr>
                <a:t>T</a:t>
              </a:r>
              <a:r>
                <a:rPr lang="en-US" altLang="zh-CN" sz="2100" b="1" i="1">
                  <a:solidFill>
                    <a:srgbClr val="000000"/>
                  </a:solidFill>
                </a:rPr>
                <a:t>avg </a:t>
              </a:r>
              <a:r>
                <a:rPr lang="en-US" altLang="zh-CN" sz="3600" b="1">
                  <a:solidFill>
                    <a:srgbClr val="000000"/>
                  </a:solidFill>
                </a:rPr>
                <a:t>(</a:t>
              </a:r>
              <a:r>
                <a:rPr lang="en-US" altLang="zh-CN" sz="3600" b="1" i="1">
                  <a:solidFill>
                    <a:srgbClr val="000000"/>
                  </a:solidFill>
                </a:rPr>
                <a:t>n</a:t>
              </a:r>
              <a:r>
                <a:rPr lang="en-US" altLang="zh-CN" sz="3600" b="1">
                  <a:solidFill>
                    <a:srgbClr val="000000"/>
                  </a:solidFill>
                </a:rPr>
                <a:t>) </a:t>
              </a:r>
              <a:r>
                <a:rPr lang="en-US" altLang="zh-CN" sz="3600" b="1">
                  <a:solidFill>
                    <a:srgbClr val="000000"/>
                  </a:solidFill>
                  <a:latin typeface="Symbol" pitchFamily="18" charset="2"/>
                </a:rPr>
                <a:t>= </a:t>
              </a:r>
              <a:r>
                <a:rPr lang="en-US" altLang="zh-CN" sz="3600" b="1" i="1">
                  <a:solidFill>
                    <a:srgbClr val="000000"/>
                  </a:solidFill>
                </a:rPr>
                <a:t>cn </a:t>
              </a:r>
              <a:r>
                <a:rPr lang="en-US" altLang="zh-CN" sz="3600" b="1">
                  <a:solidFill>
                    <a:srgbClr val="000000"/>
                  </a:solidFill>
                  <a:latin typeface="Symbol" pitchFamily="18" charset="2"/>
                </a:rPr>
                <a:t>+     å [</a:t>
              </a:r>
              <a:r>
                <a:rPr lang="en-US" altLang="zh-CN" sz="3600" b="1" i="1">
                  <a:solidFill>
                    <a:srgbClr val="000000"/>
                  </a:solidFill>
                </a:rPr>
                <a:t>T</a:t>
              </a:r>
              <a:r>
                <a:rPr lang="en-US" altLang="zh-CN" sz="2100" b="1" i="1">
                  <a:solidFill>
                    <a:srgbClr val="000000"/>
                  </a:solidFill>
                </a:rPr>
                <a:t>avg </a:t>
              </a:r>
              <a:r>
                <a:rPr lang="en-US" altLang="zh-CN" sz="3600" b="1">
                  <a:solidFill>
                    <a:srgbClr val="000000"/>
                  </a:solidFill>
                </a:rPr>
                <a:t>(</a:t>
              </a:r>
              <a:r>
                <a:rPr lang="en-US" altLang="zh-CN" sz="3600" b="1" i="1">
                  <a:solidFill>
                    <a:srgbClr val="000000"/>
                  </a:solidFill>
                </a:rPr>
                <a:t>k</a:t>
              </a:r>
              <a:r>
                <a:rPr lang="en-US" altLang="zh-CN" sz="3600" b="1">
                  <a:solidFill>
                    <a:srgbClr val="000000"/>
                  </a:solidFill>
                  <a:latin typeface="Symbol" pitchFamily="18" charset="2"/>
                </a:rPr>
                <a:t>-</a:t>
              </a:r>
              <a:r>
                <a:rPr lang="en-US" altLang="zh-CN" sz="3600" b="1">
                  <a:solidFill>
                    <a:srgbClr val="000000"/>
                  </a:solidFill>
                </a:rPr>
                <a:t>1)+</a:t>
              </a:r>
              <a:r>
                <a:rPr lang="en-US" altLang="zh-CN" sz="3600" b="1" i="1">
                  <a:solidFill>
                    <a:srgbClr val="000000"/>
                  </a:solidFill>
                </a:rPr>
                <a:t>T</a:t>
              </a:r>
              <a:r>
                <a:rPr lang="en-US" altLang="zh-CN" sz="2100" b="1" i="1">
                  <a:solidFill>
                    <a:srgbClr val="000000"/>
                  </a:solidFill>
                </a:rPr>
                <a:t>avg </a:t>
              </a:r>
              <a:r>
                <a:rPr lang="en-US" altLang="zh-CN" sz="3600" b="1">
                  <a:solidFill>
                    <a:srgbClr val="000000"/>
                  </a:solidFill>
                </a:rPr>
                <a:t>(</a:t>
              </a:r>
              <a:r>
                <a:rPr lang="en-US" altLang="zh-CN" sz="3600" b="1" i="1">
                  <a:solidFill>
                    <a:srgbClr val="000000"/>
                  </a:solidFill>
                </a:rPr>
                <a:t>n</a:t>
              </a:r>
              <a:r>
                <a:rPr lang="en-US" altLang="zh-CN" sz="3600" b="1">
                  <a:solidFill>
                    <a:srgbClr val="000000"/>
                  </a:solidFill>
                  <a:latin typeface="Symbol" pitchFamily="18" charset="2"/>
                </a:rPr>
                <a:t>-</a:t>
              </a:r>
              <a:r>
                <a:rPr lang="en-US" altLang="zh-CN" sz="3600" b="1" i="1">
                  <a:solidFill>
                    <a:srgbClr val="000000"/>
                  </a:solidFill>
                </a:rPr>
                <a:t>k</a:t>
              </a:r>
              <a:r>
                <a:rPr lang="en-US" altLang="zh-CN" sz="3600" b="1">
                  <a:solidFill>
                    <a:srgbClr val="000000"/>
                  </a:solidFill>
                </a:rPr>
                <a:t>)]</a:t>
              </a:r>
            </a:p>
          </p:txBody>
        </p:sp>
        <p:sp>
          <p:nvSpPr>
            <p:cNvPr id="122897" name="Rectangle 17"/>
            <p:cNvSpPr>
              <a:spLocks noChangeArrowheads="1"/>
            </p:cNvSpPr>
            <p:nvPr/>
          </p:nvSpPr>
          <p:spPr bwMode="auto">
            <a:xfrm>
              <a:off x="2533" y="815"/>
              <a:ext cx="107" cy="230"/>
            </a:xfrm>
            <a:prstGeom prst="rect">
              <a:avLst/>
            </a:prstGeom>
            <a:noFill/>
            <a:ln w="9525">
              <a:noFill/>
              <a:miter lim="800000"/>
              <a:headEnd/>
              <a:tailEnd/>
            </a:ln>
          </p:spPr>
          <p:txBody>
            <a:bodyPr wrap="none" lIns="0" tIns="0" rIns="0" bIns="0">
              <a:spAutoFit/>
            </a:bodyPr>
            <a:lstStyle/>
            <a:p>
              <a:pPr algn="ctr"/>
              <a:r>
                <a:rPr lang="en-US" altLang="zh-CN" b="1" i="1">
                  <a:solidFill>
                    <a:srgbClr val="000000"/>
                  </a:solidFill>
                </a:rPr>
                <a:t>n</a:t>
              </a:r>
              <a:endParaRPr lang="en-US" altLang="zh-CN" b="1"/>
            </a:p>
          </p:txBody>
        </p:sp>
        <p:sp>
          <p:nvSpPr>
            <p:cNvPr id="122898" name="Rectangle 18"/>
            <p:cNvSpPr>
              <a:spLocks noChangeArrowheads="1"/>
            </p:cNvSpPr>
            <p:nvPr/>
          </p:nvSpPr>
          <p:spPr bwMode="auto">
            <a:xfrm>
              <a:off x="2457" y="1222"/>
              <a:ext cx="301" cy="230"/>
            </a:xfrm>
            <a:prstGeom prst="rect">
              <a:avLst/>
            </a:prstGeom>
            <a:noFill/>
            <a:ln w="9525">
              <a:noFill/>
              <a:miter lim="800000"/>
              <a:headEnd/>
              <a:tailEnd/>
            </a:ln>
          </p:spPr>
          <p:txBody>
            <a:bodyPr wrap="none" lIns="0" tIns="0" rIns="0" bIns="0">
              <a:spAutoFit/>
            </a:bodyPr>
            <a:lstStyle/>
            <a:p>
              <a:pPr algn="ctr"/>
              <a:r>
                <a:rPr lang="en-US" altLang="zh-CN" b="1" i="1">
                  <a:solidFill>
                    <a:srgbClr val="000000"/>
                  </a:solidFill>
                </a:rPr>
                <a:t>k</a:t>
              </a:r>
              <a:r>
                <a:rPr lang="en-US" altLang="zh-CN" b="1">
                  <a:solidFill>
                    <a:srgbClr val="000000"/>
                  </a:solidFill>
                </a:rPr>
                <a:t>=1</a:t>
              </a:r>
              <a:endParaRPr lang="en-US" altLang="zh-CN" b="1"/>
            </a:p>
          </p:txBody>
        </p:sp>
        <p:sp>
          <p:nvSpPr>
            <p:cNvPr id="122899" name="Rectangle 19"/>
            <p:cNvSpPr>
              <a:spLocks noChangeArrowheads="1"/>
            </p:cNvSpPr>
            <p:nvPr/>
          </p:nvSpPr>
          <p:spPr bwMode="auto">
            <a:xfrm>
              <a:off x="2214" y="1060"/>
              <a:ext cx="160" cy="346"/>
            </a:xfrm>
            <a:prstGeom prst="rect">
              <a:avLst/>
            </a:prstGeom>
            <a:noFill/>
            <a:ln w="9525">
              <a:noFill/>
              <a:miter lim="800000"/>
              <a:headEnd/>
              <a:tailEnd/>
            </a:ln>
          </p:spPr>
          <p:txBody>
            <a:bodyPr wrap="none" lIns="0" tIns="0" rIns="0" bIns="0">
              <a:spAutoFit/>
            </a:bodyPr>
            <a:lstStyle/>
            <a:p>
              <a:pPr algn="ctr"/>
              <a:r>
                <a:rPr lang="en-US" altLang="zh-CN" sz="3600" b="1" i="1">
                  <a:solidFill>
                    <a:srgbClr val="000000"/>
                  </a:solidFill>
                </a:rPr>
                <a:t>n</a:t>
              </a:r>
              <a:endParaRPr lang="en-US" altLang="zh-CN" b="1"/>
            </a:p>
          </p:txBody>
        </p:sp>
        <p:sp>
          <p:nvSpPr>
            <p:cNvPr id="122900" name="Rectangle 20"/>
            <p:cNvSpPr>
              <a:spLocks noChangeArrowheads="1"/>
            </p:cNvSpPr>
            <p:nvPr/>
          </p:nvSpPr>
          <p:spPr bwMode="auto">
            <a:xfrm>
              <a:off x="2234" y="878"/>
              <a:ext cx="128" cy="307"/>
            </a:xfrm>
            <a:prstGeom prst="rect">
              <a:avLst/>
            </a:prstGeom>
            <a:noFill/>
            <a:ln w="9525">
              <a:noFill/>
              <a:miter lim="800000"/>
              <a:headEnd/>
              <a:tailEnd/>
            </a:ln>
          </p:spPr>
          <p:txBody>
            <a:bodyPr wrap="none" lIns="0" tIns="0" rIns="0" bIns="0">
              <a:spAutoFit/>
            </a:bodyPr>
            <a:lstStyle/>
            <a:p>
              <a:pPr algn="ctr"/>
              <a:r>
                <a:rPr lang="en-US" altLang="zh-CN" sz="3200" b="1">
                  <a:solidFill>
                    <a:srgbClr val="000000"/>
                  </a:solidFill>
                </a:rPr>
                <a:t>1</a:t>
              </a:r>
              <a:endParaRPr lang="en-US" altLang="zh-CN" sz="3200" b="1"/>
            </a:p>
          </p:txBody>
        </p:sp>
        <p:sp>
          <p:nvSpPr>
            <p:cNvPr id="122901" name="Line 21"/>
            <p:cNvSpPr>
              <a:spLocks noChangeShapeType="1"/>
            </p:cNvSpPr>
            <p:nvPr/>
          </p:nvSpPr>
          <p:spPr bwMode="auto">
            <a:xfrm>
              <a:off x="2189" y="1152"/>
              <a:ext cx="240" cy="0"/>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122902" name="Group 22"/>
          <p:cNvGrpSpPr>
            <a:grpSpLocks/>
          </p:cNvGrpSpPr>
          <p:nvPr/>
        </p:nvGrpSpPr>
        <p:grpSpPr bwMode="auto">
          <a:xfrm>
            <a:off x="2209800" y="2552700"/>
            <a:ext cx="3886200" cy="1028700"/>
            <a:chOff x="1344" y="1446"/>
            <a:chExt cx="2448" cy="648"/>
          </a:xfrm>
        </p:grpSpPr>
        <p:sp>
          <p:nvSpPr>
            <p:cNvPr id="122903" name="Rectangle 23"/>
            <p:cNvSpPr>
              <a:spLocks noChangeArrowheads="1"/>
            </p:cNvSpPr>
            <p:nvPr/>
          </p:nvSpPr>
          <p:spPr bwMode="auto">
            <a:xfrm>
              <a:off x="1344" y="1586"/>
              <a:ext cx="2448" cy="346"/>
            </a:xfrm>
            <a:prstGeom prst="rect">
              <a:avLst/>
            </a:prstGeom>
            <a:noFill/>
            <a:ln w="9525">
              <a:noFill/>
              <a:miter lim="800000"/>
              <a:headEnd/>
              <a:tailEnd/>
            </a:ln>
          </p:spPr>
          <p:txBody>
            <a:bodyPr lIns="0" tIns="0" rIns="0" bIns="0">
              <a:spAutoFit/>
            </a:bodyPr>
            <a:lstStyle/>
            <a:p>
              <a:r>
                <a:rPr lang="en-US" altLang="zh-CN" sz="3600" b="1">
                  <a:solidFill>
                    <a:srgbClr val="000000"/>
                  </a:solidFill>
                  <a:latin typeface="Symbol" pitchFamily="18" charset="2"/>
                </a:rPr>
                <a:t>= </a:t>
              </a:r>
              <a:r>
                <a:rPr lang="en-US" altLang="zh-CN" sz="3600" b="1" i="1">
                  <a:solidFill>
                    <a:srgbClr val="000000"/>
                  </a:solidFill>
                </a:rPr>
                <a:t>cn </a:t>
              </a:r>
              <a:r>
                <a:rPr lang="en-US" altLang="zh-CN" sz="3600" b="1">
                  <a:solidFill>
                    <a:srgbClr val="000000"/>
                  </a:solidFill>
                  <a:latin typeface="Symbol" pitchFamily="18" charset="2"/>
                </a:rPr>
                <a:t>+</a:t>
              </a:r>
              <a:r>
                <a:rPr lang="zh-CN" altLang="en-US" sz="3600" b="1">
                  <a:solidFill>
                    <a:srgbClr val="000000"/>
                  </a:solidFill>
                  <a:latin typeface="Symbol" pitchFamily="18" charset="2"/>
                </a:rPr>
                <a:t>　 </a:t>
              </a:r>
              <a:r>
                <a:rPr lang="en-US" altLang="zh-CN" sz="3600" b="1">
                  <a:solidFill>
                    <a:srgbClr val="000000"/>
                  </a:solidFill>
                  <a:latin typeface="Symbol" pitchFamily="18" charset="2"/>
                </a:rPr>
                <a:t>å </a:t>
              </a:r>
              <a:r>
                <a:rPr lang="en-US" altLang="zh-CN" sz="3600" b="1" i="1">
                  <a:solidFill>
                    <a:srgbClr val="000000"/>
                  </a:solidFill>
                </a:rPr>
                <a:t>T</a:t>
              </a:r>
              <a:r>
                <a:rPr lang="en-US" altLang="zh-CN" sz="2100" b="1" i="1">
                  <a:solidFill>
                    <a:srgbClr val="000000"/>
                  </a:solidFill>
                </a:rPr>
                <a:t>avg </a:t>
              </a:r>
              <a:r>
                <a:rPr lang="en-US" altLang="zh-CN" sz="3600" b="1">
                  <a:solidFill>
                    <a:srgbClr val="000000"/>
                  </a:solidFill>
                </a:rPr>
                <a:t>(</a:t>
              </a:r>
              <a:r>
                <a:rPr lang="en-US" altLang="zh-CN" sz="3600" b="1" i="1">
                  <a:solidFill>
                    <a:srgbClr val="000000"/>
                  </a:solidFill>
                </a:rPr>
                <a:t>i</a:t>
              </a:r>
              <a:r>
                <a:rPr lang="en-US" altLang="zh-CN" sz="3600" b="1">
                  <a:solidFill>
                    <a:srgbClr val="000000"/>
                  </a:solidFill>
                </a:rPr>
                <a:t>)</a:t>
              </a:r>
            </a:p>
          </p:txBody>
        </p:sp>
        <p:sp>
          <p:nvSpPr>
            <p:cNvPr id="122904" name="Rectangle 24"/>
            <p:cNvSpPr>
              <a:spLocks noChangeArrowheads="1"/>
            </p:cNvSpPr>
            <p:nvPr/>
          </p:nvSpPr>
          <p:spPr bwMode="auto">
            <a:xfrm>
              <a:off x="2410" y="1446"/>
              <a:ext cx="267" cy="230"/>
            </a:xfrm>
            <a:prstGeom prst="rect">
              <a:avLst/>
            </a:prstGeom>
            <a:noFill/>
            <a:ln w="9525">
              <a:noFill/>
              <a:miter lim="800000"/>
              <a:headEnd/>
              <a:tailEnd/>
            </a:ln>
          </p:spPr>
          <p:txBody>
            <a:bodyPr wrap="none" lIns="0" tIns="0" rIns="0" bIns="0">
              <a:spAutoFit/>
            </a:bodyPr>
            <a:lstStyle/>
            <a:p>
              <a:pPr algn="ctr"/>
              <a:r>
                <a:rPr lang="en-US" altLang="zh-CN" b="1" i="1">
                  <a:solidFill>
                    <a:srgbClr val="000000"/>
                  </a:solidFill>
                </a:rPr>
                <a:t>n</a:t>
              </a:r>
              <a:r>
                <a:rPr lang="en-US" altLang="zh-CN" b="1">
                  <a:solidFill>
                    <a:srgbClr val="000000"/>
                  </a:solidFill>
                </a:rPr>
                <a:t>-1</a:t>
              </a:r>
              <a:endParaRPr lang="en-US" altLang="zh-CN" b="1"/>
            </a:p>
          </p:txBody>
        </p:sp>
        <p:sp>
          <p:nvSpPr>
            <p:cNvPr id="122905" name="Rectangle 25"/>
            <p:cNvSpPr>
              <a:spLocks noChangeArrowheads="1"/>
            </p:cNvSpPr>
            <p:nvPr/>
          </p:nvSpPr>
          <p:spPr bwMode="auto">
            <a:xfrm>
              <a:off x="2425" y="1864"/>
              <a:ext cx="258" cy="230"/>
            </a:xfrm>
            <a:prstGeom prst="rect">
              <a:avLst/>
            </a:prstGeom>
            <a:noFill/>
            <a:ln w="9525">
              <a:noFill/>
              <a:miter lim="800000"/>
              <a:headEnd/>
              <a:tailEnd/>
            </a:ln>
          </p:spPr>
          <p:txBody>
            <a:bodyPr wrap="none" lIns="0" tIns="0" rIns="0" bIns="0">
              <a:spAutoFit/>
            </a:bodyPr>
            <a:lstStyle/>
            <a:p>
              <a:pPr algn="ctr"/>
              <a:r>
                <a:rPr lang="en-US" altLang="zh-CN" b="1" i="1">
                  <a:solidFill>
                    <a:srgbClr val="000000"/>
                  </a:solidFill>
                </a:rPr>
                <a:t>i</a:t>
              </a:r>
              <a:r>
                <a:rPr lang="en-US" altLang="zh-CN" b="1">
                  <a:solidFill>
                    <a:srgbClr val="000000"/>
                  </a:solidFill>
                </a:rPr>
                <a:t>=1</a:t>
              </a:r>
              <a:endParaRPr lang="en-US" altLang="zh-CN" b="1"/>
            </a:p>
          </p:txBody>
        </p:sp>
        <p:sp>
          <p:nvSpPr>
            <p:cNvPr id="122906" name="Rectangle 26"/>
            <p:cNvSpPr>
              <a:spLocks noChangeArrowheads="1"/>
            </p:cNvSpPr>
            <p:nvPr/>
          </p:nvSpPr>
          <p:spPr bwMode="auto">
            <a:xfrm>
              <a:off x="2170" y="1727"/>
              <a:ext cx="160" cy="346"/>
            </a:xfrm>
            <a:prstGeom prst="rect">
              <a:avLst/>
            </a:prstGeom>
            <a:noFill/>
            <a:ln w="9525">
              <a:noFill/>
              <a:miter lim="800000"/>
              <a:headEnd/>
              <a:tailEnd/>
            </a:ln>
          </p:spPr>
          <p:txBody>
            <a:bodyPr wrap="none" lIns="0" tIns="0" rIns="0" bIns="0">
              <a:spAutoFit/>
            </a:bodyPr>
            <a:lstStyle/>
            <a:p>
              <a:pPr algn="ctr"/>
              <a:r>
                <a:rPr lang="en-US" altLang="zh-CN" sz="3600" b="1" i="1">
                  <a:solidFill>
                    <a:srgbClr val="000000"/>
                  </a:solidFill>
                </a:rPr>
                <a:t>n</a:t>
              </a:r>
              <a:endParaRPr lang="en-US" altLang="zh-CN" b="1"/>
            </a:p>
          </p:txBody>
        </p:sp>
        <p:sp>
          <p:nvSpPr>
            <p:cNvPr id="122907" name="Rectangle 27"/>
            <p:cNvSpPr>
              <a:spLocks noChangeArrowheads="1"/>
            </p:cNvSpPr>
            <p:nvPr/>
          </p:nvSpPr>
          <p:spPr bwMode="auto">
            <a:xfrm>
              <a:off x="2190" y="1479"/>
              <a:ext cx="128" cy="307"/>
            </a:xfrm>
            <a:prstGeom prst="rect">
              <a:avLst/>
            </a:prstGeom>
            <a:noFill/>
            <a:ln w="9525">
              <a:noFill/>
              <a:miter lim="800000"/>
              <a:headEnd/>
              <a:tailEnd/>
            </a:ln>
          </p:spPr>
          <p:txBody>
            <a:bodyPr wrap="none" lIns="0" tIns="0" rIns="0" bIns="0">
              <a:spAutoFit/>
            </a:bodyPr>
            <a:lstStyle/>
            <a:p>
              <a:pPr algn="ctr"/>
              <a:r>
                <a:rPr lang="en-US" altLang="zh-CN" sz="3200" b="1">
                  <a:solidFill>
                    <a:srgbClr val="000000"/>
                  </a:solidFill>
                </a:rPr>
                <a:t>2</a:t>
              </a:r>
              <a:endParaRPr lang="en-US" altLang="zh-CN" sz="3200" b="1"/>
            </a:p>
          </p:txBody>
        </p:sp>
        <p:sp>
          <p:nvSpPr>
            <p:cNvPr id="122908" name="Line 28"/>
            <p:cNvSpPr>
              <a:spLocks noChangeShapeType="1"/>
            </p:cNvSpPr>
            <p:nvPr/>
          </p:nvSpPr>
          <p:spPr bwMode="auto">
            <a:xfrm>
              <a:off x="2145" y="1786"/>
              <a:ext cx="240" cy="0"/>
            </a:xfrm>
            <a:prstGeom prst="line">
              <a:avLst/>
            </a:prstGeom>
            <a:noFill/>
            <a:ln w="9525">
              <a:solidFill>
                <a:schemeClr val="tx1"/>
              </a:solidFill>
              <a:miter lim="800000"/>
              <a:headEnd/>
              <a:tailEnd/>
            </a:ln>
            <a:effectLst/>
          </p:spPr>
          <p:txBody>
            <a:bodyPr wrap="none" anchor="ctr"/>
            <a:lstStyle/>
            <a:p>
              <a:endParaRPr lang="zh-CN" altLang="en-US"/>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894"/>
                                        </p:tgtEl>
                                        <p:attrNameLst>
                                          <p:attrName>style.visibility</p:attrName>
                                        </p:attrNameLst>
                                      </p:cBhvr>
                                      <p:to>
                                        <p:strVal val="visible"/>
                                      </p:to>
                                    </p:set>
                                    <p:animEffect transition="in" filter="wipe(left)">
                                      <p:cBhvr>
                                        <p:cTn id="7" dur="500"/>
                                        <p:tgtEl>
                                          <p:spTgt spid="122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895"/>
                                        </p:tgtEl>
                                        <p:attrNameLst>
                                          <p:attrName>style.visibility</p:attrName>
                                        </p:attrNameLst>
                                      </p:cBhvr>
                                      <p:to>
                                        <p:strVal val="visible"/>
                                      </p:to>
                                    </p:set>
                                    <p:animEffect transition="in" filter="wipe(left)">
                                      <p:cBhvr>
                                        <p:cTn id="12" dur="500"/>
                                        <p:tgtEl>
                                          <p:spTgt spid="1228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2"/>
                                        </p:tgtEl>
                                        <p:attrNameLst>
                                          <p:attrName>style.visibility</p:attrName>
                                        </p:attrNameLst>
                                      </p:cBhvr>
                                      <p:to>
                                        <p:strVal val="visible"/>
                                      </p:to>
                                    </p:set>
                                    <p:animEffect transition="in" filter="wipe(left)">
                                      <p:cBhvr>
                                        <p:cTn id="17" dur="500"/>
                                        <p:tgtEl>
                                          <p:spTgt spid="122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90"/>
                                        </p:tgtEl>
                                        <p:attrNameLst>
                                          <p:attrName>style.visibility</p:attrName>
                                        </p:attrNameLst>
                                      </p:cBhvr>
                                      <p:to>
                                        <p:strVal val="visible"/>
                                      </p:to>
                                    </p:set>
                                    <p:animEffect transition="in" filter="wipe(left)">
                                      <p:cBhvr>
                                        <p:cTn id="22" dur="500"/>
                                        <p:tgtEl>
                                          <p:spTgt spid="1228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91"/>
                                        </p:tgtEl>
                                        <p:attrNameLst>
                                          <p:attrName>style.visibility</p:attrName>
                                        </p:attrNameLst>
                                      </p:cBhvr>
                                      <p:to>
                                        <p:strVal val="visible"/>
                                      </p:to>
                                    </p:set>
                                    <p:animEffect transition="in" filter="wipe(left)">
                                      <p:cBhvr>
                                        <p:cTn id="27" dur="500"/>
                                        <p:tgtEl>
                                          <p:spTgt spid="1228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92"/>
                                        </p:tgtEl>
                                        <p:attrNameLst>
                                          <p:attrName>style.visibility</p:attrName>
                                        </p:attrNameLst>
                                      </p:cBhvr>
                                      <p:to>
                                        <p:strVal val="visible"/>
                                      </p:to>
                                    </p:set>
                                    <p:animEffect transition="in" filter="wipe(left)">
                                      <p:cBhvr>
                                        <p:cTn id="32" dur="500"/>
                                        <p:tgtEl>
                                          <p:spTgt spid="1228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93"/>
                                        </p:tgtEl>
                                        <p:attrNameLst>
                                          <p:attrName>style.visibility</p:attrName>
                                        </p:attrNameLst>
                                      </p:cBhvr>
                                      <p:to>
                                        <p:strVal val="visible"/>
                                      </p:to>
                                    </p:set>
                                    <p:animEffect transition="in" filter="wipe(left)">
                                      <p:cBhvr>
                                        <p:cTn id="37" dur="500"/>
                                        <p:tgtEl>
                                          <p:spTgt spid="122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utoUpdateAnimBg="0"/>
      <p:bldP spid="122891" grpId="0" autoUpdateAnimBg="0"/>
      <p:bldP spid="122892" grpId="0" autoUpdateAnimBg="0"/>
      <p:bldP spid="122893" grpId="0" autoUpdateAnimBg="0"/>
      <p:bldP spid="12289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304800" y="512763"/>
            <a:ext cx="8702675" cy="2154237"/>
          </a:xfrm>
          <a:prstGeom prst="rect">
            <a:avLst/>
          </a:prstGeom>
          <a:noFill/>
          <a:ln w="9525">
            <a:noFill/>
            <a:miter lim="800000"/>
            <a:headEnd/>
            <a:tailEnd/>
          </a:ln>
          <a:effectLst/>
        </p:spPr>
        <p:txBody>
          <a:bodyPr>
            <a:spAutoFit/>
          </a:bodyPr>
          <a:lstStyle/>
          <a:p>
            <a:pPr>
              <a:lnSpc>
                <a:spcPct val="125000"/>
              </a:lnSpc>
            </a:pPr>
            <a:r>
              <a:rPr lang="en-US" altLang="zh-CN" sz="3600" b="1">
                <a:solidFill>
                  <a:srgbClr val="800000"/>
                </a:solidFill>
                <a:ea typeface="楷体_GB2312" pitchFamily="49" charset="-122"/>
              </a:rPr>
              <a:t>    </a:t>
            </a:r>
            <a:r>
              <a:rPr lang="zh-CN" altLang="en-US" sz="3600" b="1">
                <a:solidFill>
                  <a:srgbClr val="800000"/>
                </a:solidFill>
                <a:ea typeface="楷体_GB2312" pitchFamily="49" charset="-122"/>
              </a:rPr>
              <a:t>若待排记录的初始状态为按关键字有序时，快速排序将蜕化为起泡排序，</a:t>
            </a:r>
            <a:r>
              <a:rPr lang="zh-CN" altLang="en-US" sz="3600" b="1">
                <a:solidFill>
                  <a:srgbClr val="FF0000"/>
                </a:solidFill>
                <a:ea typeface="楷体_GB2312" pitchFamily="49" charset="-122"/>
              </a:rPr>
              <a:t>其时间复杂度为</a:t>
            </a:r>
            <a:r>
              <a:rPr lang="en-US" altLang="zh-CN" sz="3600" b="1">
                <a:solidFill>
                  <a:srgbClr val="FF0000"/>
                </a:solidFill>
                <a:ea typeface="楷体_GB2312" pitchFamily="49" charset="-122"/>
              </a:rPr>
              <a:t>O(n</a:t>
            </a:r>
            <a:r>
              <a:rPr lang="en-US" altLang="zh-CN" sz="3600" b="1" baseline="30000">
                <a:solidFill>
                  <a:srgbClr val="FF0000"/>
                </a:solidFill>
                <a:ea typeface="楷体_GB2312" pitchFamily="49" charset="-122"/>
              </a:rPr>
              <a:t>2</a:t>
            </a:r>
            <a:r>
              <a:rPr lang="en-US" altLang="zh-CN" sz="3600" b="1">
                <a:solidFill>
                  <a:srgbClr val="FF0000"/>
                </a:solidFill>
                <a:ea typeface="楷体_GB2312" pitchFamily="49" charset="-122"/>
              </a:rPr>
              <a:t>)</a:t>
            </a:r>
            <a:r>
              <a:rPr lang="zh-CN" altLang="en-US" sz="3600" b="1">
                <a:solidFill>
                  <a:srgbClr val="FF0000"/>
                </a:solidFill>
                <a:ea typeface="楷体_GB2312" pitchFamily="49" charset="-122"/>
              </a:rPr>
              <a:t>。</a:t>
            </a:r>
          </a:p>
        </p:txBody>
      </p:sp>
      <p:sp>
        <p:nvSpPr>
          <p:cNvPr id="123907" name="Text Box 3"/>
          <p:cNvSpPr txBox="1">
            <a:spLocks noChangeArrowheads="1"/>
          </p:cNvSpPr>
          <p:nvPr/>
        </p:nvSpPr>
        <p:spPr bwMode="auto">
          <a:xfrm>
            <a:off x="304800" y="2667000"/>
            <a:ext cx="8686800" cy="1574800"/>
          </a:xfrm>
          <a:prstGeom prst="rect">
            <a:avLst/>
          </a:prstGeom>
          <a:noFill/>
          <a:ln w="9525">
            <a:noFill/>
            <a:miter lim="800000"/>
            <a:headEnd/>
            <a:tailEnd/>
          </a:ln>
          <a:effectLst/>
        </p:spPr>
        <p:txBody>
          <a:bodyPr>
            <a:spAutoFit/>
          </a:bodyPr>
          <a:lstStyle/>
          <a:p>
            <a:pPr>
              <a:lnSpc>
                <a:spcPct val="135000"/>
              </a:lnSpc>
            </a:pPr>
            <a:r>
              <a:rPr lang="en-US" altLang="zh-CN" sz="3600" b="1">
                <a:ea typeface="楷体_GB2312" pitchFamily="49" charset="-122"/>
              </a:rPr>
              <a:t>    </a:t>
            </a:r>
            <a:r>
              <a:rPr lang="zh-CN" altLang="en-US" sz="3600" b="1">
                <a:ea typeface="楷体_GB2312" pitchFamily="49" charset="-122"/>
              </a:rPr>
              <a:t>为避免出现这种情况，</a:t>
            </a:r>
            <a:r>
              <a:rPr lang="zh-CN" altLang="en-US" sz="3600" b="1">
                <a:solidFill>
                  <a:srgbClr val="0C00A4"/>
                </a:solidFill>
                <a:ea typeface="楷体_GB2312" pitchFamily="49" charset="-122"/>
              </a:rPr>
              <a:t>需在第一次划分之前，进行“予处理”，</a:t>
            </a:r>
            <a:r>
              <a:rPr lang="zh-CN" altLang="en-US" sz="3600" b="1">
                <a:ea typeface="楷体_GB2312" pitchFamily="49" charset="-122"/>
              </a:rPr>
              <a:t>即：</a:t>
            </a:r>
          </a:p>
        </p:txBody>
      </p:sp>
      <p:sp>
        <p:nvSpPr>
          <p:cNvPr id="123908" name="Rectangle 4"/>
          <p:cNvSpPr>
            <a:spLocks noChangeArrowheads="1"/>
          </p:cNvSpPr>
          <p:nvPr/>
        </p:nvSpPr>
        <p:spPr bwMode="auto">
          <a:xfrm>
            <a:off x="304800" y="4084638"/>
            <a:ext cx="8610600" cy="2316162"/>
          </a:xfrm>
          <a:prstGeom prst="rect">
            <a:avLst/>
          </a:prstGeom>
          <a:noFill/>
          <a:ln w="9525">
            <a:noFill/>
            <a:miter lim="800000"/>
            <a:headEnd/>
            <a:tailEnd/>
          </a:ln>
          <a:effectLst/>
        </p:spPr>
        <p:txBody>
          <a:bodyPr>
            <a:spAutoFit/>
          </a:bodyPr>
          <a:lstStyle/>
          <a:p>
            <a:pPr>
              <a:lnSpc>
                <a:spcPct val="135000"/>
              </a:lnSpc>
            </a:pPr>
            <a:r>
              <a:rPr lang="en-US" altLang="zh-CN" sz="3600" b="1">
                <a:ea typeface="楷体_GB2312" pitchFamily="49" charset="-122"/>
              </a:rPr>
              <a:t>   </a:t>
            </a:r>
            <a:r>
              <a:rPr lang="zh-CN" altLang="en-US" sz="3600" b="1">
                <a:ea typeface="楷体_GB2312" pitchFamily="49" charset="-122"/>
              </a:rPr>
              <a:t>先对 </a:t>
            </a:r>
            <a:r>
              <a:rPr lang="en-US" altLang="zh-CN" sz="3600" b="1">
                <a:ea typeface="楷体_GB2312" pitchFamily="49" charset="-122"/>
              </a:rPr>
              <a:t>r[s].key,  r[t].key </a:t>
            </a:r>
            <a:r>
              <a:rPr lang="zh-CN" altLang="en-US" sz="3600" b="1">
                <a:ea typeface="楷体_GB2312" pitchFamily="49" charset="-122"/>
              </a:rPr>
              <a:t>和 </a:t>
            </a:r>
            <a:r>
              <a:rPr lang="en-US" altLang="zh-CN" sz="3600" b="1">
                <a:ea typeface="楷体_GB2312" pitchFamily="49" charset="-122"/>
              </a:rPr>
              <a:t>r[</a:t>
            </a:r>
            <a:r>
              <a:rPr lang="en-US" altLang="zh-CN" sz="3600" b="1">
                <a:ea typeface="楷体_GB2312" pitchFamily="49" charset="-122"/>
                <a:sym typeface="Symbol" pitchFamily="18" charset="2"/>
              </a:rPr>
              <a:t></a:t>
            </a:r>
            <a:r>
              <a:rPr lang="en-US" altLang="zh-CN" sz="3600" b="1">
                <a:ea typeface="楷体_GB2312" pitchFamily="49" charset="-122"/>
              </a:rPr>
              <a:t>(s+t)/2</a:t>
            </a:r>
            <a:r>
              <a:rPr lang="en-US" altLang="zh-CN" sz="3600" b="1">
                <a:ea typeface="楷体_GB2312" pitchFamily="49" charset="-122"/>
                <a:sym typeface="Symbol" pitchFamily="18" charset="2"/>
              </a:rPr>
              <a:t>]</a:t>
            </a:r>
            <a:r>
              <a:rPr lang="en-US" altLang="zh-CN" sz="3600" b="1">
                <a:ea typeface="楷体_GB2312" pitchFamily="49" charset="-122"/>
              </a:rPr>
              <a:t>.key</a:t>
            </a:r>
            <a:r>
              <a:rPr lang="zh-CN" altLang="en-US" sz="3600" b="1">
                <a:ea typeface="楷体_GB2312" pitchFamily="49" charset="-122"/>
              </a:rPr>
              <a:t>进行相互比较，然后</a:t>
            </a:r>
            <a:r>
              <a:rPr lang="zh-CN" altLang="en-US" sz="3600" b="1">
                <a:solidFill>
                  <a:srgbClr val="FF0000"/>
                </a:solidFill>
                <a:ea typeface="楷体_GB2312" pitchFamily="49" charset="-122"/>
              </a:rPr>
              <a:t>取</a:t>
            </a:r>
            <a:r>
              <a:rPr lang="zh-CN" altLang="en-US" sz="3600" b="1">
                <a:ea typeface="楷体_GB2312" pitchFamily="49" charset="-122"/>
              </a:rPr>
              <a:t>关键字为 </a:t>
            </a:r>
            <a:r>
              <a:rPr lang="zh-CN" altLang="en-US" sz="3600" b="1">
                <a:solidFill>
                  <a:srgbClr val="FF0000"/>
                </a:solidFill>
                <a:ea typeface="楷体_GB2312" pitchFamily="49" charset="-122"/>
              </a:rPr>
              <a:t>“中间”</a:t>
            </a:r>
            <a:r>
              <a:rPr lang="zh-CN" altLang="en-US" sz="3600" b="1">
                <a:ea typeface="楷体_GB2312" pitchFamily="49" charset="-122"/>
              </a:rPr>
              <a:t> </a:t>
            </a:r>
          </a:p>
          <a:p>
            <a:pPr>
              <a:lnSpc>
                <a:spcPct val="135000"/>
              </a:lnSpc>
            </a:pPr>
            <a:r>
              <a:rPr lang="zh-CN" altLang="en-US" sz="3600" b="1">
                <a:ea typeface="楷体_GB2312" pitchFamily="49" charset="-122"/>
              </a:rPr>
              <a:t>的记录</a:t>
            </a:r>
            <a:r>
              <a:rPr lang="zh-CN" altLang="en-US" sz="3600" b="1">
                <a:solidFill>
                  <a:srgbClr val="FF0000"/>
                </a:solidFill>
                <a:ea typeface="楷体_GB2312" pitchFamily="49" charset="-122"/>
              </a:rPr>
              <a:t>为枢轴</a:t>
            </a:r>
            <a:r>
              <a:rPr lang="zh-CN" altLang="en-US" sz="3600" b="1">
                <a:ea typeface="楷体_GB2312" pitchFamily="49" charset="-122"/>
              </a:rPr>
              <a:t>记录。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strips(downRight)">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strips(downRight)">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4400" y="1371600"/>
            <a:ext cx="7010400" cy="685800"/>
          </a:xfrm>
        </p:spPr>
        <p:txBody>
          <a:bodyPr/>
          <a:lstStyle/>
          <a:p>
            <a:r>
              <a:rPr lang="en-US" altLang="zh-CN" sz="4400" b="1">
                <a:solidFill>
                  <a:srgbClr val="0C00A4"/>
                </a:solidFill>
                <a:latin typeface="楷体_GB2312" pitchFamily="49" charset="-122"/>
              </a:rPr>
              <a:t>9.4 </a:t>
            </a:r>
            <a:r>
              <a:rPr lang="zh-CN" altLang="en-US" sz="4400" b="1">
                <a:solidFill>
                  <a:srgbClr val="0C00A4"/>
                </a:solidFill>
                <a:latin typeface="楷体_GB2312" pitchFamily="49" charset="-122"/>
              </a:rPr>
              <a:t>选择类排序法</a:t>
            </a:r>
          </a:p>
        </p:txBody>
      </p:sp>
      <p:sp>
        <p:nvSpPr>
          <p:cNvPr id="69636" name="Text Box 4">
            <a:hlinkClick r:id="" action="ppaction://hlinkshowjump?jump=nextslide"/>
          </p:cNvPr>
          <p:cNvSpPr txBox="1">
            <a:spLocks noChangeArrowheads="1"/>
          </p:cNvSpPr>
          <p:nvPr/>
        </p:nvSpPr>
        <p:spPr bwMode="auto">
          <a:xfrm>
            <a:off x="1143000" y="2590800"/>
            <a:ext cx="5538788" cy="2165350"/>
          </a:xfrm>
          <a:prstGeom prst="rect">
            <a:avLst/>
          </a:prstGeom>
          <a:noFill/>
          <a:ln w="9525">
            <a:noFill/>
            <a:miter lim="800000"/>
            <a:headEnd/>
            <a:tailEnd/>
          </a:ln>
          <a:effectLst/>
        </p:spPr>
        <p:txBody>
          <a:bodyPr wrap="none">
            <a:spAutoFit/>
          </a:bodyPr>
          <a:lstStyle/>
          <a:p>
            <a:pPr>
              <a:spcBef>
                <a:spcPct val="20000"/>
              </a:spcBef>
            </a:pPr>
            <a:r>
              <a:rPr lang="zh-CN" altLang="en-US" sz="4000" b="1">
                <a:solidFill>
                  <a:srgbClr val="CC0000"/>
                </a:solidFill>
                <a:latin typeface="楷体_GB2312" pitchFamily="49" charset="-122"/>
                <a:ea typeface="楷体_GB2312" pitchFamily="49" charset="-122"/>
              </a:rPr>
              <a:t>一、简 单 选 择 排 序</a:t>
            </a:r>
          </a:p>
          <a:p>
            <a:pPr>
              <a:spcBef>
                <a:spcPct val="20000"/>
              </a:spcBef>
            </a:pPr>
            <a:r>
              <a:rPr lang="zh-CN" altLang="en-US" sz="4000" b="1">
                <a:solidFill>
                  <a:srgbClr val="CC0000"/>
                </a:solidFill>
                <a:latin typeface="楷体_GB2312" pitchFamily="49" charset="-122"/>
                <a:ea typeface="楷体_GB2312" pitchFamily="49" charset="-122"/>
              </a:rPr>
              <a:t>二、树 形 选 择 排 序</a:t>
            </a:r>
          </a:p>
          <a:p>
            <a:pPr>
              <a:spcBef>
                <a:spcPct val="20000"/>
              </a:spcBef>
            </a:pPr>
            <a:r>
              <a:rPr lang="zh-CN" altLang="en-US" sz="4000" b="1">
                <a:solidFill>
                  <a:srgbClr val="CC0000"/>
                </a:solidFill>
                <a:latin typeface="楷体_GB2312" pitchFamily="49" charset="-122"/>
                <a:ea typeface="楷体_GB2312" pitchFamily="49" charset="-122"/>
              </a:rPr>
              <a:t>三、堆 排 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500" fill="hold"/>
                                        <p:tgtEl>
                                          <p:spTgt spid="69636"/>
                                        </p:tgtEl>
                                        <p:attrNameLst>
                                          <p:attrName>ppt_w</p:attrName>
                                        </p:attrNameLst>
                                      </p:cBhvr>
                                      <p:tavLst>
                                        <p:tav tm="0">
                                          <p:val>
                                            <p:fltVal val="0"/>
                                          </p:val>
                                        </p:tav>
                                        <p:tav tm="100000">
                                          <p:val>
                                            <p:strVal val="#ppt_w"/>
                                          </p:val>
                                        </p:tav>
                                      </p:tavLst>
                                    </p:anim>
                                    <p:anim calcmode="lin" valueType="num">
                                      <p:cBhvr>
                                        <p:cTn id="8" dur="500" fill="hold"/>
                                        <p:tgtEl>
                                          <p:spTgt spid="69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b="1">
                <a:solidFill>
                  <a:srgbClr val="990099"/>
                </a:solidFill>
              </a:rPr>
              <a:t>一、简单选择排序</a:t>
            </a:r>
          </a:p>
        </p:txBody>
      </p:sp>
      <p:sp>
        <p:nvSpPr>
          <p:cNvPr id="71684" name="Text Box 4"/>
          <p:cNvSpPr txBox="1">
            <a:spLocks noChangeArrowheads="1"/>
          </p:cNvSpPr>
          <p:nvPr/>
        </p:nvSpPr>
        <p:spPr bwMode="auto">
          <a:xfrm>
            <a:off x="273050" y="1158875"/>
            <a:ext cx="8642350" cy="641350"/>
          </a:xfrm>
          <a:prstGeom prst="rect">
            <a:avLst/>
          </a:prstGeom>
          <a:noFill/>
          <a:ln w="9525">
            <a:noFill/>
            <a:miter lim="800000"/>
            <a:headEnd/>
            <a:tailEnd/>
          </a:ln>
          <a:effectLst/>
        </p:spPr>
        <p:txBody>
          <a:bodyPr>
            <a:spAutoFit/>
          </a:bodyPr>
          <a:lstStyle/>
          <a:p>
            <a:r>
              <a:rPr lang="zh-CN" altLang="en-US" sz="3600" b="1">
                <a:solidFill>
                  <a:srgbClr val="0C00A4"/>
                </a:solidFill>
                <a:ea typeface="楷体_GB2312" pitchFamily="49" charset="-122"/>
              </a:rPr>
              <a:t>假设排序过程中</a:t>
            </a:r>
            <a:r>
              <a:rPr lang="en-US" altLang="zh-CN" sz="3600" b="1">
                <a:solidFill>
                  <a:srgbClr val="0C00A4"/>
                </a:solidFill>
                <a:ea typeface="楷体_GB2312" pitchFamily="49" charset="-122"/>
              </a:rPr>
              <a:t>, </a:t>
            </a:r>
            <a:r>
              <a:rPr lang="zh-CN" altLang="en-US" sz="3600" b="1">
                <a:solidFill>
                  <a:srgbClr val="0C00A4"/>
                </a:solidFill>
                <a:ea typeface="楷体_GB2312" pitchFamily="49" charset="-122"/>
              </a:rPr>
              <a:t>待排记录序列的状态为：</a:t>
            </a:r>
          </a:p>
        </p:txBody>
      </p:sp>
      <p:sp>
        <p:nvSpPr>
          <p:cNvPr id="71685" name="Rectangle 5" descr="60%"/>
          <p:cNvSpPr>
            <a:spLocks noChangeArrowheads="1"/>
          </p:cNvSpPr>
          <p:nvPr/>
        </p:nvSpPr>
        <p:spPr bwMode="auto">
          <a:xfrm>
            <a:off x="654050" y="2133600"/>
            <a:ext cx="3613150" cy="685800"/>
          </a:xfrm>
          <a:prstGeom prst="rect">
            <a:avLst/>
          </a:prstGeom>
          <a:pattFill prst="pct60">
            <a:fgClr>
              <a:schemeClr val="hlink"/>
            </a:fgClr>
            <a:bgClr>
              <a:srgbClr val="FFFFFF"/>
            </a:bgClr>
          </a:pattFill>
          <a:ln w="9525">
            <a:solidFill>
              <a:schemeClr val="tx1"/>
            </a:solidFill>
            <a:miter lim="800000"/>
            <a:headEnd/>
            <a:tailEnd/>
          </a:ln>
          <a:effectLst/>
        </p:spPr>
        <p:txBody>
          <a:bodyPr wrap="none" anchor="ctr"/>
          <a:lstStyle/>
          <a:p>
            <a:pPr algn="ctr"/>
            <a:r>
              <a:rPr lang="zh-CN" altLang="en-US" sz="3600" b="1"/>
              <a:t>有序序列</a:t>
            </a:r>
            <a:r>
              <a:rPr lang="en-US" altLang="zh-CN" sz="3600" b="1"/>
              <a:t>r[1..i-1]</a:t>
            </a:r>
          </a:p>
        </p:txBody>
      </p:sp>
      <p:sp>
        <p:nvSpPr>
          <p:cNvPr id="71686" name="Rectangle 6" descr="棚架"/>
          <p:cNvSpPr>
            <a:spLocks noChangeArrowheads="1"/>
          </p:cNvSpPr>
          <p:nvPr/>
        </p:nvSpPr>
        <p:spPr bwMode="auto">
          <a:xfrm>
            <a:off x="4267200" y="2133600"/>
            <a:ext cx="3854450" cy="685800"/>
          </a:xfrm>
          <a:prstGeom prst="rect">
            <a:avLst/>
          </a:prstGeom>
          <a:pattFill prst="trellis">
            <a:fgClr>
              <a:srgbClr val="CCFFFF"/>
            </a:fgClr>
            <a:bgClr>
              <a:srgbClr val="FFFFFF"/>
            </a:bgClr>
          </a:pattFill>
          <a:ln w="9525">
            <a:solidFill>
              <a:schemeClr val="tx1"/>
            </a:solidFill>
            <a:miter lim="800000"/>
            <a:headEnd/>
            <a:tailEnd/>
          </a:ln>
          <a:effectLst/>
        </p:spPr>
        <p:txBody>
          <a:bodyPr wrap="none" anchor="ctr"/>
          <a:lstStyle/>
          <a:p>
            <a:pPr algn="ctr"/>
            <a:r>
              <a:rPr lang="zh-CN" altLang="en-US" sz="3600" b="1"/>
              <a:t>无序序列 </a:t>
            </a:r>
            <a:r>
              <a:rPr lang="en-US" altLang="zh-CN" sz="3600" b="1"/>
              <a:t>r[i..n]</a:t>
            </a:r>
          </a:p>
        </p:txBody>
      </p:sp>
      <p:sp>
        <p:nvSpPr>
          <p:cNvPr id="71687" name="Text Box 7"/>
          <p:cNvSpPr txBox="1">
            <a:spLocks noChangeArrowheads="1"/>
          </p:cNvSpPr>
          <p:nvPr/>
        </p:nvSpPr>
        <p:spPr bwMode="auto">
          <a:xfrm>
            <a:off x="1019175" y="3505200"/>
            <a:ext cx="3095625" cy="1244600"/>
          </a:xfrm>
          <a:prstGeom prst="rect">
            <a:avLst/>
          </a:prstGeom>
          <a:noFill/>
          <a:ln w="9525">
            <a:noFill/>
            <a:miter lim="800000"/>
            <a:headEnd/>
            <a:tailEnd/>
          </a:ln>
          <a:effectLst/>
        </p:spPr>
        <p:txBody>
          <a:bodyPr>
            <a:spAutoFit/>
          </a:bodyPr>
          <a:lstStyle/>
          <a:p>
            <a:pPr>
              <a:lnSpc>
                <a:spcPct val="105000"/>
              </a:lnSpc>
            </a:pPr>
            <a:r>
              <a:rPr lang="en-US" altLang="zh-CN" sz="3600" b="1">
                <a:solidFill>
                  <a:srgbClr val="800000"/>
                </a:solidFill>
                <a:ea typeface="楷体_GB2312" pitchFamily="49" charset="-122"/>
              </a:rPr>
              <a:t>  </a:t>
            </a:r>
            <a:r>
              <a:rPr lang="zh-CN" altLang="en-US" sz="3600" b="1">
                <a:solidFill>
                  <a:srgbClr val="800000"/>
                </a:solidFill>
                <a:ea typeface="楷体_GB2312" pitchFamily="49" charset="-122"/>
              </a:rPr>
              <a:t>第 </a:t>
            </a:r>
            <a:r>
              <a:rPr lang="en-US" altLang="zh-CN" sz="3600" b="1">
                <a:solidFill>
                  <a:srgbClr val="800000"/>
                </a:solidFill>
                <a:ea typeface="楷体_GB2312" pitchFamily="49" charset="-122"/>
              </a:rPr>
              <a:t>i </a:t>
            </a:r>
            <a:r>
              <a:rPr lang="zh-CN" altLang="en-US" sz="3600" b="1">
                <a:solidFill>
                  <a:srgbClr val="800000"/>
                </a:solidFill>
                <a:ea typeface="楷体_GB2312" pitchFamily="49" charset="-122"/>
              </a:rPr>
              <a:t>趟</a:t>
            </a:r>
          </a:p>
          <a:p>
            <a:pPr>
              <a:lnSpc>
                <a:spcPct val="105000"/>
              </a:lnSpc>
            </a:pPr>
            <a:r>
              <a:rPr lang="zh-CN" altLang="en-US" sz="3600" b="1">
                <a:solidFill>
                  <a:srgbClr val="800000"/>
                </a:solidFill>
                <a:ea typeface="楷体_GB2312" pitchFamily="49" charset="-122"/>
              </a:rPr>
              <a:t>简单选择排序</a:t>
            </a:r>
            <a:endParaRPr lang="zh-CN" altLang="en-US" sz="3600" b="1">
              <a:ea typeface="楷体_GB2312" pitchFamily="49" charset="-122"/>
            </a:endParaRPr>
          </a:p>
        </p:txBody>
      </p:sp>
      <p:sp>
        <p:nvSpPr>
          <p:cNvPr id="71688" name="Text Box 8"/>
          <p:cNvSpPr txBox="1">
            <a:spLocks noChangeArrowheads="1"/>
          </p:cNvSpPr>
          <p:nvPr/>
        </p:nvSpPr>
        <p:spPr bwMode="auto">
          <a:xfrm>
            <a:off x="4419600" y="2895600"/>
            <a:ext cx="3505200" cy="1114425"/>
          </a:xfrm>
          <a:prstGeom prst="rect">
            <a:avLst/>
          </a:prstGeom>
          <a:noFill/>
          <a:ln w="9525">
            <a:noFill/>
            <a:miter lim="800000"/>
            <a:headEnd/>
            <a:tailEnd/>
          </a:ln>
          <a:effectLst/>
        </p:spPr>
        <p:txBody>
          <a:bodyPr>
            <a:spAutoFit/>
          </a:bodyPr>
          <a:lstStyle/>
          <a:p>
            <a:pPr algn="ctr">
              <a:lnSpc>
                <a:spcPct val="105000"/>
              </a:lnSpc>
            </a:pPr>
            <a:r>
              <a:rPr lang="zh-CN" altLang="en-US" sz="3200" b="1">
                <a:solidFill>
                  <a:srgbClr val="0000FF"/>
                </a:solidFill>
                <a:ea typeface="楷体_GB2312" pitchFamily="49" charset="-122"/>
              </a:rPr>
              <a:t>从中选出</a:t>
            </a:r>
          </a:p>
          <a:p>
            <a:pPr>
              <a:lnSpc>
                <a:spcPct val="105000"/>
              </a:lnSpc>
            </a:pPr>
            <a:r>
              <a:rPr lang="zh-CN" altLang="en-US" sz="3200" b="1">
                <a:solidFill>
                  <a:srgbClr val="0000FF"/>
                </a:solidFill>
                <a:ea typeface="楷体_GB2312" pitchFamily="49" charset="-122"/>
              </a:rPr>
              <a:t>关键字最小的记录</a:t>
            </a:r>
            <a:endParaRPr lang="zh-CN" altLang="en-US" b="1"/>
          </a:p>
        </p:txBody>
      </p:sp>
      <p:sp>
        <p:nvSpPr>
          <p:cNvPr id="71689" name="AutoShape 9"/>
          <p:cNvSpPr>
            <a:spLocks noChangeArrowheads="1"/>
          </p:cNvSpPr>
          <p:nvPr/>
        </p:nvSpPr>
        <p:spPr bwMode="auto">
          <a:xfrm>
            <a:off x="4267200" y="2819400"/>
            <a:ext cx="3810000" cy="1981200"/>
          </a:xfrm>
          <a:prstGeom prst="downArrowCallout">
            <a:avLst>
              <a:gd name="adj1" fmla="val 26923"/>
              <a:gd name="adj2" fmla="val 48157"/>
              <a:gd name="adj3" fmla="val 14861"/>
              <a:gd name="adj4" fmla="val 67949"/>
            </a:avLst>
          </a:prstGeom>
          <a:noFill/>
          <a:ln w="9525">
            <a:solidFill>
              <a:srgbClr val="009999"/>
            </a:solidFill>
            <a:miter lim="800000"/>
            <a:headEnd/>
            <a:tailEnd/>
          </a:ln>
          <a:effectLst/>
        </p:spPr>
        <p:txBody>
          <a:bodyPr wrap="none" anchor="ctr"/>
          <a:lstStyle/>
          <a:p>
            <a:endParaRPr lang="zh-CN" altLang="en-US"/>
          </a:p>
        </p:txBody>
      </p:sp>
      <p:sp>
        <p:nvSpPr>
          <p:cNvPr id="71690" name="Rectangle 10" descr="60%"/>
          <p:cNvSpPr>
            <a:spLocks noChangeArrowheads="1"/>
          </p:cNvSpPr>
          <p:nvPr/>
        </p:nvSpPr>
        <p:spPr bwMode="auto">
          <a:xfrm>
            <a:off x="609600" y="5715000"/>
            <a:ext cx="4114800" cy="685800"/>
          </a:xfrm>
          <a:prstGeom prst="rect">
            <a:avLst/>
          </a:prstGeom>
          <a:pattFill prst="pct60">
            <a:fgClr>
              <a:schemeClr val="hlink"/>
            </a:fgClr>
            <a:bgClr>
              <a:srgbClr val="FFFFFF"/>
            </a:bgClr>
          </a:pattFill>
          <a:ln w="9525">
            <a:solidFill>
              <a:schemeClr val="tx1"/>
            </a:solidFill>
            <a:miter lim="800000"/>
            <a:headEnd/>
            <a:tailEnd/>
          </a:ln>
          <a:effectLst/>
        </p:spPr>
        <p:txBody>
          <a:bodyPr wrap="none" anchor="ctr"/>
          <a:lstStyle/>
          <a:p>
            <a:pPr algn="ctr"/>
            <a:r>
              <a:rPr lang="zh-CN" altLang="en-US" sz="3600" b="1">
                <a:latin typeface="楷体_GB2312" pitchFamily="49" charset="-122"/>
                <a:ea typeface="楷体_GB2312" pitchFamily="49" charset="-122"/>
              </a:rPr>
              <a:t>有序序列</a:t>
            </a:r>
            <a:r>
              <a:rPr lang="en-US" altLang="zh-CN" sz="3600" b="1">
                <a:ea typeface="楷体_GB2312" pitchFamily="49" charset="-122"/>
              </a:rPr>
              <a:t>r[1..i]</a:t>
            </a:r>
            <a:endParaRPr lang="en-US" altLang="zh-CN" sz="3600" b="1"/>
          </a:p>
        </p:txBody>
      </p:sp>
      <p:sp>
        <p:nvSpPr>
          <p:cNvPr id="71691" name="Rectangle 11" descr="棚架"/>
          <p:cNvSpPr>
            <a:spLocks noChangeArrowheads="1"/>
          </p:cNvSpPr>
          <p:nvPr/>
        </p:nvSpPr>
        <p:spPr bwMode="auto">
          <a:xfrm>
            <a:off x="4724400" y="5715000"/>
            <a:ext cx="3733800" cy="685800"/>
          </a:xfrm>
          <a:prstGeom prst="rect">
            <a:avLst/>
          </a:prstGeom>
          <a:pattFill prst="trellis">
            <a:fgClr>
              <a:srgbClr val="CCFFFF"/>
            </a:fgClr>
            <a:bgClr>
              <a:srgbClr val="FFFFFF"/>
            </a:bgClr>
          </a:pattFill>
          <a:ln w="9525">
            <a:solidFill>
              <a:schemeClr val="tx1"/>
            </a:solidFill>
            <a:miter lim="800000"/>
            <a:headEnd/>
            <a:tailEnd/>
          </a:ln>
          <a:effectLst/>
        </p:spPr>
        <p:txBody>
          <a:bodyPr wrap="none" anchor="ctr"/>
          <a:lstStyle/>
          <a:p>
            <a:pPr algn="ctr"/>
            <a:r>
              <a:rPr lang="zh-CN" altLang="en-US" sz="3200" b="1">
                <a:latin typeface="楷体_GB2312" pitchFamily="49" charset="-122"/>
                <a:ea typeface="楷体_GB2312" pitchFamily="49" charset="-122"/>
              </a:rPr>
              <a:t>无序序列</a:t>
            </a:r>
            <a:r>
              <a:rPr lang="zh-CN" altLang="en-US" sz="3200" b="1">
                <a:ea typeface="楷体_GB2312" pitchFamily="49" charset="-122"/>
              </a:rPr>
              <a:t> </a:t>
            </a:r>
            <a:r>
              <a:rPr lang="en-US" altLang="zh-CN" sz="3200" b="1">
                <a:ea typeface="楷体_GB2312" pitchFamily="49" charset="-122"/>
              </a:rPr>
              <a:t>r[i+1..n]</a:t>
            </a:r>
            <a:endParaRPr lang="en-US" altLang="zh-CN" sz="3600" b="1"/>
          </a:p>
        </p:txBody>
      </p:sp>
      <p:sp>
        <p:nvSpPr>
          <p:cNvPr id="71692" name="Line 12"/>
          <p:cNvSpPr>
            <a:spLocks noChangeShapeType="1"/>
          </p:cNvSpPr>
          <p:nvPr/>
        </p:nvSpPr>
        <p:spPr bwMode="auto">
          <a:xfrm flipH="1">
            <a:off x="4495800" y="4800600"/>
            <a:ext cx="1676400" cy="914400"/>
          </a:xfrm>
          <a:prstGeom prst="line">
            <a:avLst/>
          </a:prstGeom>
          <a:noFill/>
          <a:ln w="38100">
            <a:solidFill>
              <a:srgbClr val="990000"/>
            </a:solidFill>
            <a:round/>
            <a:headEnd/>
            <a:tailEnd type="diamond" w="med" len="lg"/>
          </a:ln>
          <a:effectLst/>
        </p:spPr>
        <p:txBody>
          <a:bodyPr wrap="none" anchor="ctr"/>
          <a:lstStyle/>
          <a:p>
            <a:endParaRPr lang="zh-CN" altLang="en-US"/>
          </a:p>
        </p:txBody>
      </p:sp>
      <p:sp>
        <p:nvSpPr>
          <p:cNvPr id="71693" name="Line 13"/>
          <p:cNvSpPr>
            <a:spLocks noChangeShapeType="1"/>
          </p:cNvSpPr>
          <p:nvPr/>
        </p:nvSpPr>
        <p:spPr bwMode="auto">
          <a:xfrm>
            <a:off x="4267200" y="4191000"/>
            <a:ext cx="0" cy="2209800"/>
          </a:xfrm>
          <a:prstGeom prst="line">
            <a:avLst/>
          </a:prstGeom>
          <a:noFill/>
          <a:ln w="9525" cap="rnd">
            <a:solidFill>
              <a:srgbClr val="009999"/>
            </a:solidFill>
            <a:prstDash val="sysDot"/>
            <a:round/>
            <a:headEnd/>
            <a:tailEnd/>
          </a:ln>
          <a:effectLst/>
        </p:spPr>
        <p:txBody>
          <a:bodyPr wrap="none" anchor="ctr"/>
          <a:lstStyle/>
          <a:p>
            <a:endParaRPr lang="zh-CN" altLang="en-US"/>
          </a:p>
        </p:txBody>
      </p:sp>
      <p:sp>
        <p:nvSpPr>
          <p:cNvPr id="71694" name="Rectangle 14"/>
          <p:cNvSpPr>
            <a:spLocks noChangeArrowheads="1"/>
          </p:cNvSpPr>
          <p:nvPr/>
        </p:nvSpPr>
        <p:spPr bwMode="auto">
          <a:xfrm>
            <a:off x="2589213" y="2971800"/>
            <a:ext cx="4010025" cy="641350"/>
          </a:xfrm>
          <a:prstGeom prst="rect">
            <a:avLst/>
          </a:prstGeom>
          <a:noFill/>
          <a:ln w="9525">
            <a:noFill/>
            <a:miter lim="800000"/>
            <a:headEnd/>
            <a:tailEnd/>
          </a:ln>
          <a:effectLst/>
        </p:spPr>
        <p:txBody>
          <a:bodyPr wrap="none">
            <a:spAutoFit/>
          </a:bodyPr>
          <a:lstStyle/>
          <a:p>
            <a:pPr algn="ctr">
              <a:lnSpc>
                <a:spcPct val="120000"/>
              </a:lnSpc>
            </a:pPr>
            <a:r>
              <a:rPr lang="zh-CN" altLang="en-US" sz="3000" b="1">
                <a:solidFill>
                  <a:srgbClr val="6666FF"/>
                </a:solidFill>
              </a:rPr>
              <a:t>有序序列</a:t>
            </a:r>
            <a:r>
              <a:rPr lang="zh-CN" altLang="en-US" sz="3000" b="1"/>
              <a:t>小于</a:t>
            </a:r>
            <a:r>
              <a:rPr lang="zh-CN" altLang="en-US" sz="3000" b="1">
                <a:solidFill>
                  <a:srgbClr val="33CCFF"/>
                </a:solidFill>
              </a:rPr>
              <a:t>无序序列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left)">
                                      <p:cBhvr>
                                        <p:cTn id="12" dur="500"/>
                                        <p:tgtEl>
                                          <p:spTgt spid="7168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1686"/>
                                        </p:tgtEl>
                                        <p:attrNameLst>
                                          <p:attrName>style.visibility</p:attrName>
                                        </p:attrNameLst>
                                      </p:cBhvr>
                                      <p:to>
                                        <p:strVal val="visible"/>
                                      </p:to>
                                    </p:set>
                                    <p:animEffect transition="in" filter="wipe(left)">
                                      <p:cBhvr>
                                        <p:cTn id="16" dur="500"/>
                                        <p:tgtEl>
                                          <p:spTgt spid="7168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71694"/>
                                        </p:tgtEl>
                                        <p:attrNameLst>
                                          <p:attrName>style.visibility</p:attrName>
                                        </p:attrNameLst>
                                      </p:cBhvr>
                                      <p:to>
                                        <p:strVal val="visible"/>
                                      </p:to>
                                    </p:set>
                                    <p:animEffect transition="in" filter="barn(inHorizontal)">
                                      <p:cBhvr>
                                        <p:cTn id="21" dur="500"/>
                                        <p:tgtEl>
                                          <p:spTgt spid="71694"/>
                                        </p:tgtEl>
                                      </p:cBhvr>
                                    </p:animEffect>
                                  </p:childTnLst>
                                  <p:subTnLst>
                                    <p:set>
                                      <p:cBhvr override="childStyle">
                                        <p:cTn dur="1" fill="hold" display="0" masterRel="nextClick" afterEffect="1"/>
                                        <p:tgtEl>
                                          <p:spTgt spid="7169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71687"/>
                                        </p:tgtEl>
                                        <p:attrNameLst>
                                          <p:attrName>style.visibility</p:attrName>
                                        </p:attrNameLst>
                                      </p:cBhvr>
                                      <p:to>
                                        <p:strVal val="visible"/>
                                      </p:to>
                                    </p:set>
                                    <p:animEffect transition="in" filter="strips(upLeft)">
                                      <p:cBhvr>
                                        <p:cTn id="26" dur="500"/>
                                        <p:tgtEl>
                                          <p:spTgt spid="71687"/>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71689"/>
                                        </p:tgtEl>
                                        <p:attrNameLst>
                                          <p:attrName>style.visibility</p:attrName>
                                        </p:attrNameLst>
                                      </p:cBhvr>
                                      <p:to>
                                        <p:strVal val="visible"/>
                                      </p:to>
                                    </p:set>
                                    <p:anim calcmode="lin" valueType="num">
                                      <p:cBhvr>
                                        <p:cTn id="31" dur="500" fill="hold"/>
                                        <p:tgtEl>
                                          <p:spTgt spid="71689"/>
                                        </p:tgtEl>
                                        <p:attrNameLst>
                                          <p:attrName>ppt_x</p:attrName>
                                        </p:attrNameLst>
                                      </p:cBhvr>
                                      <p:tavLst>
                                        <p:tav tm="0">
                                          <p:val>
                                            <p:strVal val="#ppt_x"/>
                                          </p:val>
                                        </p:tav>
                                        <p:tav tm="100000">
                                          <p:val>
                                            <p:strVal val="#ppt_x"/>
                                          </p:val>
                                        </p:tav>
                                      </p:tavLst>
                                    </p:anim>
                                    <p:anim calcmode="lin" valueType="num">
                                      <p:cBhvr>
                                        <p:cTn id="32" dur="500" fill="hold"/>
                                        <p:tgtEl>
                                          <p:spTgt spid="71689"/>
                                        </p:tgtEl>
                                        <p:attrNameLst>
                                          <p:attrName>ppt_y</p:attrName>
                                        </p:attrNameLst>
                                      </p:cBhvr>
                                      <p:tavLst>
                                        <p:tav tm="0">
                                          <p:val>
                                            <p:strVal val="#ppt_y-#ppt_h/2"/>
                                          </p:val>
                                        </p:tav>
                                        <p:tav tm="100000">
                                          <p:val>
                                            <p:strVal val="#ppt_y"/>
                                          </p:val>
                                        </p:tav>
                                      </p:tavLst>
                                    </p:anim>
                                    <p:anim calcmode="lin" valueType="num">
                                      <p:cBhvr>
                                        <p:cTn id="33" dur="500" fill="hold"/>
                                        <p:tgtEl>
                                          <p:spTgt spid="71689"/>
                                        </p:tgtEl>
                                        <p:attrNameLst>
                                          <p:attrName>ppt_w</p:attrName>
                                        </p:attrNameLst>
                                      </p:cBhvr>
                                      <p:tavLst>
                                        <p:tav tm="0">
                                          <p:val>
                                            <p:strVal val="#ppt_w"/>
                                          </p:val>
                                        </p:tav>
                                        <p:tav tm="100000">
                                          <p:val>
                                            <p:strVal val="#ppt_w"/>
                                          </p:val>
                                        </p:tav>
                                      </p:tavLst>
                                    </p:anim>
                                    <p:anim calcmode="lin" valueType="num">
                                      <p:cBhvr>
                                        <p:cTn id="34" dur="500" fill="hold"/>
                                        <p:tgtEl>
                                          <p:spTgt spid="71689"/>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71688"/>
                                        </p:tgtEl>
                                        <p:attrNameLst>
                                          <p:attrName>style.visibility</p:attrName>
                                        </p:attrNameLst>
                                      </p:cBhvr>
                                      <p:to>
                                        <p:strVal val="visible"/>
                                      </p:to>
                                    </p:set>
                                    <p:animEffect transition="in" filter="dissolve">
                                      <p:cBhvr>
                                        <p:cTn id="38" dur="500"/>
                                        <p:tgtEl>
                                          <p:spTgt spid="71688"/>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71692"/>
                                        </p:tgtEl>
                                        <p:attrNameLst>
                                          <p:attrName>style.visibility</p:attrName>
                                        </p:attrNameLst>
                                      </p:cBhvr>
                                      <p:to>
                                        <p:strVal val="visible"/>
                                      </p:to>
                                    </p:set>
                                    <p:animEffect transition="in" filter="wipe(up)">
                                      <p:cBhvr>
                                        <p:cTn id="42" dur="500"/>
                                        <p:tgtEl>
                                          <p:spTgt spid="716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0"/>
                                        </p:tgtEl>
                                        <p:attrNameLst>
                                          <p:attrName>style.visibility</p:attrName>
                                        </p:attrNameLst>
                                      </p:cBhvr>
                                      <p:to>
                                        <p:strVal val="visible"/>
                                      </p:to>
                                    </p:set>
                                    <p:animEffect transition="in" filter="wipe(left)">
                                      <p:cBhvr>
                                        <p:cTn id="47" dur="500"/>
                                        <p:tgtEl>
                                          <p:spTgt spid="71690"/>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1691"/>
                                        </p:tgtEl>
                                        <p:attrNameLst>
                                          <p:attrName>style.visibility</p:attrName>
                                        </p:attrNameLst>
                                      </p:cBhvr>
                                      <p:to>
                                        <p:strVal val="visible"/>
                                      </p:to>
                                    </p:set>
                                    <p:animEffect transition="in" filter="wipe(left)">
                                      <p:cBhvr>
                                        <p:cTn id="51" dur="500"/>
                                        <p:tgtEl>
                                          <p:spTgt spid="71691"/>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71693"/>
                                        </p:tgtEl>
                                        <p:attrNameLst>
                                          <p:attrName>style.visibility</p:attrName>
                                        </p:attrNameLst>
                                      </p:cBhvr>
                                      <p:to>
                                        <p:strVal val="visible"/>
                                      </p:to>
                                    </p:set>
                                    <p:animEffect transition="in" filter="wipe(up)">
                                      <p:cBhvr>
                                        <p:cTn id="55" dur="500"/>
                                        <p:tgtEl>
                                          <p:spTgt spid="71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animBg="1" autoUpdateAnimBg="0"/>
      <p:bldP spid="71686" grpId="0" animBg="1" autoUpdateAnimBg="0"/>
      <p:bldP spid="71687" grpId="0" autoUpdateAnimBg="0"/>
      <p:bldP spid="71688" grpId="0" autoUpdateAnimBg="0"/>
      <p:bldP spid="71689" grpId="0" animBg="1"/>
      <p:bldP spid="71690" grpId="0" animBg="1" autoUpdateAnimBg="0"/>
      <p:bldP spid="71691" grpId="0" animBg="1" autoUpdateAnimBg="0"/>
      <p:bldP spid="71692" grpId="0" animBg="1"/>
      <p:bldP spid="71693" grpId="0" animBg="1"/>
      <p:bldP spid="7169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sz="3600" b="1">
                <a:solidFill>
                  <a:srgbClr val="FF6600"/>
                </a:solidFill>
              </a:rPr>
              <a:t>简单选择排序算法</a:t>
            </a:r>
          </a:p>
        </p:txBody>
      </p:sp>
      <p:sp>
        <p:nvSpPr>
          <p:cNvPr id="135172" name="Text Box 4"/>
          <p:cNvSpPr txBox="1">
            <a:spLocks noChangeArrowheads="1"/>
          </p:cNvSpPr>
          <p:nvPr/>
        </p:nvSpPr>
        <p:spPr bwMode="auto">
          <a:xfrm>
            <a:off x="762000" y="1295400"/>
            <a:ext cx="7391400" cy="4362450"/>
          </a:xfrm>
          <a:prstGeom prst="rect">
            <a:avLst/>
          </a:prstGeom>
          <a:noFill/>
          <a:ln w="9525">
            <a:noFill/>
            <a:miter lim="800000"/>
            <a:headEnd/>
            <a:tailEnd/>
          </a:ln>
          <a:effectLst/>
        </p:spPr>
        <p:txBody>
          <a:bodyPr>
            <a:spAutoFit/>
          </a:bodyPr>
          <a:lstStyle/>
          <a:p>
            <a:r>
              <a:rPr lang="en-US" altLang="zh-CN" sz="2800" b="1">
                <a:solidFill>
                  <a:srgbClr val="0C00A4"/>
                </a:solidFill>
              </a:rPr>
              <a:t>void  SelectSort(RecordType r[], int length)</a:t>
            </a:r>
          </a:p>
          <a:p>
            <a:r>
              <a:rPr lang="en-US" altLang="zh-CN" sz="2800" b="1">
                <a:solidFill>
                  <a:srgbClr val="0C00A4"/>
                </a:solidFill>
              </a:rPr>
              <a:t>{ n=length;</a:t>
            </a:r>
          </a:p>
          <a:p>
            <a:r>
              <a:rPr lang="en-US" altLang="zh-CN" sz="2800" b="1">
                <a:solidFill>
                  <a:srgbClr val="0C00A4"/>
                </a:solidFill>
              </a:rPr>
              <a:t>   for ( i=1 ; i&lt;= n</a:t>
            </a:r>
            <a:r>
              <a:rPr lang="zh-CN" altLang="en-US" sz="2800" b="1">
                <a:solidFill>
                  <a:srgbClr val="0C00A4"/>
                </a:solidFill>
              </a:rPr>
              <a:t>－</a:t>
            </a:r>
            <a:r>
              <a:rPr lang="en-US" altLang="zh-CN" sz="2800" b="1">
                <a:solidFill>
                  <a:srgbClr val="0C00A4"/>
                </a:solidFill>
              </a:rPr>
              <a:t>1; ++i)  </a:t>
            </a:r>
          </a:p>
          <a:p>
            <a:r>
              <a:rPr lang="en-US" altLang="zh-CN" sz="2800" b="1">
                <a:solidFill>
                  <a:srgbClr val="0C00A4"/>
                </a:solidFill>
              </a:rPr>
              <a:t>     {k=i</a:t>
            </a:r>
            <a:r>
              <a:rPr lang="zh-CN" altLang="en-US" sz="2800" b="1">
                <a:solidFill>
                  <a:srgbClr val="0C00A4"/>
                </a:solidFill>
              </a:rPr>
              <a:t>；</a:t>
            </a:r>
          </a:p>
          <a:p>
            <a:r>
              <a:rPr lang="zh-CN" altLang="en-US" sz="2800" b="1">
                <a:solidFill>
                  <a:srgbClr val="0C00A4"/>
                </a:solidFill>
              </a:rPr>
              <a:t>       </a:t>
            </a:r>
            <a:r>
              <a:rPr lang="en-US" altLang="zh-CN" sz="2800" b="1">
                <a:solidFill>
                  <a:srgbClr val="A40004"/>
                </a:solidFill>
              </a:rPr>
              <a:t>for ( j=i+1 ; j&lt;= n ; ++j)  </a:t>
            </a:r>
          </a:p>
          <a:p>
            <a:r>
              <a:rPr lang="en-US" altLang="zh-CN" sz="2800" b="1">
                <a:solidFill>
                  <a:srgbClr val="A40004"/>
                </a:solidFill>
              </a:rPr>
              <a:t>          if (r[j].key &lt; r[k].key )  k=j</a:t>
            </a:r>
            <a:r>
              <a:rPr lang="zh-CN" altLang="en-US" sz="2800" b="1">
                <a:solidFill>
                  <a:srgbClr val="A40004"/>
                </a:solidFill>
              </a:rPr>
              <a:t>；</a:t>
            </a:r>
          </a:p>
          <a:p>
            <a:r>
              <a:rPr lang="zh-CN" altLang="en-US" sz="2800" b="1">
                <a:solidFill>
                  <a:srgbClr val="0C00A4"/>
                </a:solidFill>
              </a:rPr>
              <a:t>          </a:t>
            </a:r>
            <a:r>
              <a:rPr lang="en-US" altLang="zh-CN" sz="2800" b="1">
                <a:solidFill>
                  <a:srgbClr val="D820B5"/>
                </a:solidFill>
              </a:rPr>
              <a:t>if ( k!=i) </a:t>
            </a:r>
          </a:p>
          <a:p>
            <a:r>
              <a:rPr lang="en-US" altLang="zh-CN" sz="2800" b="1">
                <a:solidFill>
                  <a:srgbClr val="D820B5"/>
                </a:solidFill>
              </a:rPr>
              <a:t>              { x= r[i]</a:t>
            </a:r>
            <a:r>
              <a:rPr lang="zh-CN" altLang="en-US" sz="2800" b="1">
                <a:solidFill>
                  <a:srgbClr val="D820B5"/>
                </a:solidFill>
              </a:rPr>
              <a:t>； </a:t>
            </a:r>
            <a:r>
              <a:rPr lang="en-US" altLang="zh-CN" sz="2800" b="1">
                <a:solidFill>
                  <a:srgbClr val="D820B5"/>
                </a:solidFill>
              </a:rPr>
              <a:t>r[i]= r[k]</a:t>
            </a:r>
            <a:r>
              <a:rPr lang="zh-CN" altLang="en-US" sz="2800" b="1">
                <a:solidFill>
                  <a:srgbClr val="D820B5"/>
                </a:solidFill>
              </a:rPr>
              <a:t>； </a:t>
            </a:r>
            <a:r>
              <a:rPr lang="en-US" altLang="zh-CN" sz="2800" b="1">
                <a:solidFill>
                  <a:srgbClr val="D820B5"/>
                </a:solidFill>
              </a:rPr>
              <a:t>r[k]=x; }</a:t>
            </a:r>
          </a:p>
          <a:p>
            <a:r>
              <a:rPr lang="en-US" altLang="zh-CN" sz="2800" b="1">
                <a:solidFill>
                  <a:srgbClr val="0C00A4"/>
                </a:solidFill>
              </a:rPr>
              <a:t>       }</a:t>
            </a:r>
          </a:p>
          <a:p>
            <a:r>
              <a:rPr lang="en-US" altLang="zh-CN" sz="2800" b="1">
                <a:solidFill>
                  <a:srgbClr val="0C00A4"/>
                </a:solidFill>
              </a:rPr>
              <a:t>   }</a:t>
            </a:r>
          </a:p>
        </p:txBody>
      </p:sp>
      <p:sp>
        <p:nvSpPr>
          <p:cNvPr id="135173" name="Rectangle 5"/>
          <p:cNvSpPr>
            <a:spLocks noChangeArrowheads="1"/>
          </p:cNvSpPr>
          <p:nvPr/>
        </p:nvSpPr>
        <p:spPr bwMode="auto">
          <a:xfrm>
            <a:off x="4114800" y="5410200"/>
            <a:ext cx="1712913"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0-#ppt_w/2"/>
                                          </p:val>
                                        </p:tav>
                                        <p:tav tm="100000">
                                          <p:val>
                                            <p:strVal val="#ppt_x"/>
                                          </p:val>
                                        </p:tav>
                                      </p:tavLst>
                                    </p:anim>
                                    <p:anim calcmode="lin" valueType="num">
                                      <p:cBhvr additive="base">
                                        <p:cTn id="8"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135173"/>
                                        </p:tgtEl>
                                        <p:attrNameLst>
                                          <p:attrName>style.visibility</p:attrName>
                                        </p:attrNameLst>
                                      </p:cBhvr>
                                      <p:to>
                                        <p:strVal val="visible"/>
                                      </p:to>
                                    </p:set>
                                    <p:anim calcmode="lin" valueType="num">
                                      <p:cBhvr>
                                        <p:cTn id="13" dur="5000" fill="hold"/>
                                        <p:tgtEl>
                                          <p:spTgt spid="135173"/>
                                        </p:tgtEl>
                                        <p:attrNameLst>
                                          <p:attrName>ppt_w</p:attrName>
                                        </p:attrNameLst>
                                      </p:cBhvr>
                                      <p:tavLst>
                                        <p:tav tm="0" fmla="#ppt_w*sin(2.5*pi*$)">
                                          <p:val>
                                            <p:fltVal val="0"/>
                                          </p:val>
                                        </p:tav>
                                        <p:tav tm="100000">
                                          <p:val>
                                            <p:fltVal val="1"/>
                                          </p:val>
                                        </p:tav>
                                      </p:tavLst>
                                    </p:anim>
                                    <p:anim calcmode="lin" valueType="num">
                                      <p:cBhvr>
                                        <p:cTn id="14" dur="5000" fill="hold"/>
                                        <p:tgtEl>
                                          <p:spTgt spid="1351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P spid="13517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533400"/>
            <a:ext cx="7772400" cy="685800"/>
          </a:xfrm>
        </p:spPr>
        <p:txBody>
          <a:bodyPr/>
          <a:lstStyle/>
          <a:p>
            <a:r>
              <a:rPr lang="zh-CN" altLang="en-US" b="1">
                <a:solidFill>
                  <a:srgbClr val="0C00A4"/>
                </a:solidFill>
              </a:rPr>
              <a:t>时间性能分析</a:t>
            </a:r>
          </a:p>
        </p:txBody>
      </p:sp>
      <p:sp>
        <p:nvSpPr>
          <p:cNvPr id="136197" name="Text Box 5"/>
          <p:cNvSpPr txBox="1">
            <a:spLocks noChangeArrowheads="1"/>
          </p:cNvSpPr>
          <p:nvPr/>
        </p:nvSpPr>
        <p:spPr bwMode="auto">
          <a:xfrm>
            <a:off x="425450" y="1358900"/>
            <a:ext cx="8032750" cy="2378075"/>
          </a:xfrm>
          <a:prstGeom prst="rect">
            <a:avLst/>
          </a:prstGeom>
          <a:noFill/>
          <a:ln w="9525">
            <a:noFill/>
            <a:miter lim="800000"/>
            <a:headEnd/>
            <a:tailEnd/>
          </a:ln>
          <a:effectLst/>
        </p:spPr>
        <p:txBody>
          <a:bodyPr>
            <a:spAutoFit/>
          </a:bodyPr>
          <a:lstStyle/>
          <a:p>
            <a:pPr>
              <a:lnSpc>
                <a:spcPct val="125000"/>
              </a:lnSpc>
            </a:pPr>
            <a:r>
              <a:rPr lang="zh-CN" altLang="en-US" sz="3600" b="1">
                <a:ea typeface="楷体_GB2312" pitchFamily="49" charset="-122"/>
              </a:rPr>
              <a:t>　　 </a:t>
            </a:r>
            <a:r>
              <a:rPr lang="zh-CN" altLang="en-US" sz="4000" b="1">
                <a:ea typeface="楷体_GB2312" pitchFamily="49" charset="-122"/>
              </a:rPr>
              <a:t>对 </a:t>
            </a:r>
            <a:r>
              <a:rPr lang="en-US" altLang="zh-CN" sz="4000" b="1">
                <a:ea typeface="楷体_GB2312" pitchFamily="49" charset="-122"/>
              </a:rPr>
              <a:t>n </a:t>
            </a:r>
            <a:r>
              <a:rPr lang="zh-CN" altLang="en-US" sz="4000" b="1">
                <a:ea typeface="楷体_GB2312" pitchFamily="49" charset="-122"/>
              </a:rPr>
              <a:t>个记录进行简单选择排序，所需进行的 </a:t>
            </a:r>
            <a:r>
              <a:rPr lang="zh-CN" altLang="en-US" sz="4000" b="1">
                <a:solidFill>
                  <a:srgbClr val="840C26"/>
                </a:solidFill>
                <a:ea typeface="楷体_GB2312" pitchFamily="49" charset="-122"/>
              </a:rPr>
              <a:t>关键字间的比较次数 </a:t>
            </a:r>
            <a:r>
              <a:rPr lang="zh-CN" altLang="en-US" sz="4000" b="1">
                <a:ea typeface="楷体_GB2312" pitchFamily="49" charset="-122"/>
              </a:rPr>
              <a:t>总计为：</a:t>
            </a:r>
          </a:p>
        </p:txBody>
      </p:sp>
      <p:sp>
        <p:nvSpPr>
          <p:cNvPr id="136198" name="Text Box 6"/>
          <p:cNvSpPr txBox="1">
            <a:spLocks noChangeArrowheads="1"/>
          </p:cNvSpPr>
          <p:nvPr/>
        </p:nvSpPr>
        <p:spPr bwMode="auto">
          <a:xfrm>
            <a:off x="461963" y="4243388"/>
            <a:ext cx="8220075" cy="1616075"/>
          </a:xfrm>
          <a:prstGeom prst="rect">
            <a:avLst/>
          </a:prstGeom>
          <a:noFill/>
          <a:ln w="9525">
            <a:noFill/>
            <a:miter lim="800000"/>
            <a:headEnd/>
            <a:tailEnd/>
          </a:ln>
          <a:effectLst/>
        </p:spPr>
        <p:txBody>
          <a:bodyPr>
            <a:spAutoFit/>
          </a:bodyPr>
          <a:lstStyle/>
          <a:p>
            <a:pPr>
              <a:lnSpc>
                <a:spcPct val="125000"/>
              </a:lnSpc>
            </a:pPr>
            <a:r>
              <a:rPr lang="zh-CN" altLang="en-US" sz="4000" b="1">
                <a:solidFill>
                  <a:srgbClr val="840C26"/>
                </a:solidFill>
                <a:ea typeface="楷体_GB2312" pitchFamily="49" charset="-122"/>
              </a:rPr>
              <a:t>移动记录的次数</a:t>
            </a:r>
            <a:r>
              <a:rPr lang="zh-CN" altLang="en-US" sz="4000" b="1">
                <a:ea typeface="楷体_GB2312" pitchFamily="49" charset="-122"/>
              </a:rPr>
              <a:t>：</a:t>
            </a:r>
            <a:r>
              <a:rPr lang="zh-CN" altLang="en-US" sz="4000" b="1">
                <a:solidFill>
                  <a:srgbClr val="6666FF"/>
                </a:solidFill>
                <a:ea typeface="楷体_GB2312" pitchFamily="49" charset="-122"/>
              </a:rPr>
              <a:t>最小值为 </a:t>
            </a:r>
            <a:r>
              <a:rPr lang="en-US" altLang="zh-CN" sz="4000" b="1">
                <a:solidFill>
                  <a:srgbClr val="6666FF"/>
                </a:solidFill>
                <a:ea typeface="楷体_GB2312" pitchFamily="49" charset="-122"/>
              </a:rPr>
              <a:t>0</a:t>
            </a:r>
          </a:p>
          <a:p>
            <a:pPr>
              <a:lnSpc>
                <a:spcPct val="125000"/>
              </a:lnSpc>
            </a:pPr>
            <a:r>
              <a:rPr lang="en-US" altLang="zh-CN" sz="4000" b="1">
                <a:ea typeface="楷体_GB2312" pitchFamily="49" charset="-122"/>
              </a:rPr>
              <a:t>                              </a:t>
            </a:r>
            <a:r>
              <a:rPr lang="zh-CN" altLang="en-US" sz="4000" b="1">
                <a:solidFill>
                  <a:srgbClr val="FF0000"/>
                </a:solidFill>
                <a:ea typeface="楷体_GB2312" pitchFamily="49" charset="-122"/>
              </a:rPr>
              <a:t>最大值为</a:t>
            </a:r>
            <a:r>
              <a:rPr lang="en-US" altLang="zh-CN" sz="4000" b="1">
                <a:solidFill>
                  <a:srgbClr val="FF0000"/>
                </a:solidFill>
                <a:ea typeface="楷体_GB2312" pitchFamily="49" charset="-122"/>
              </a:rPr>
              <a:t>3(n-1) </a:t>
            </a:r>
            <a:r>
              <a:rPr lang="zh-CN" altLang="en-US" sz="4000" b="1">
                <a:solidFill>
                  <a:srgbClr val="FF0000"/>
                </a:solidFill>
                <a:ea typeface="楷体_GB2312" pitchFamily="49" charset="-122"/>
              </a:rPr>
              <a:t>。</a:t>
            </a:r>
            <a:endParaRPr lang="zh-CN" altLang="en-US" sz="4000" b="1">
              <a:solidFill>
                <a:srgbClr val="FF6600"/>
              </a:solidFill>
              <a:ea typeface="楷体_GB2312" pitchFamily="49" charset="-122"/>
            </a:endParaRPr>
          </a:p>
        </p:txBody>
      </p:sp>
      <p:graphicFrame>
        <p:nvGraphicFramePr>
          <p:cNvPr id="136199" name="Object 7"/>
          <p:cNvGraphicFramePr>
            <a:graphicFrameLocks noChangeAspect="1"/>
          </p:cNvGraphicFramePr>
          <p:nvPr/>
        </p:nvGraphicFramePr>
        <p:xfrm>
          <a:off x="2819400" y="3059113"/>
          <a:ext cx="3429000" cy="1185862"/>
        </p:xfrm>
        <a:graphic>
          <a:graphicData uri="http://schemas.openxmlformats.org/presentationml/2006/ole">
            <p:oleObj spid="_x0000_s136199" name="公式" r:id="rId4" imgW="124452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500"/>
                                        <p:tgtEl>
                                          <p:spTgt spid="1361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199"/>
                                        </p:tgtEl>
                                        <p:attrNameLst>
                                          <p:attrName>style.visibility</p:attrName>
                                        </p:attrNameLst>
                                      </p:cBhvr>
                                      <p:to>
                                        <p:strVal val="visible"/>
                                      </p:to>
                                    </p:set>
                                    <p:animEffect transition="in" filter="wipe(left)">
                                      <p:cBhvr>
                                        <p:cTn id="11" dur="500"/>
                                        <p:tgtEl>
                                          <p:spTgt spid="1361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6198"/>
                                        </p:tgtEl>
                                        <p:attrNameLst>
                                          <p:attrName>style.visibility</p:attrName>
                                        </p:attrNameLst>
                                      </p:cBhvr>
                                      <p:to>
                                        <p:strVal val="visible"/>
                                      </p:to>
                                    </p:set>
                                    <p:animEffect transition="in" filter="wipe(left)">
                                      <p:cBhvr>
                                        <p:cTn id="16"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33400" y="533400"/>
            <a:ext cx="7772400" cy="685800"/>
          </a:xfrm>
        </p:spPr>
        <p:txBody>
          <a:bodyPr/>
          <a:lstStyle/>
          <a:p>
            <a:r>
              <a:rPr lang="zh-CN" altLang="en-US" b="1">
                <a:solidFill>
                  <a:srgbClr val="990099"/>
                </a:solidFill>
              </a:rPr>
              <a:t>二、树形选择排序</a:t>
            </a:r>
          </a:p>
        </p:txBody>
      </p:sp>
      <p:sp>
        <p:nvSpPr>
          <p:cNvPr id="137220" name="Text Box 4"/>
          <p:cNvSpPr txBox="1">
            <a:spLocks noChangeArrowheads="1"/>
          </p:cNvSpPr>
          <p:nvPr/>
        </p:nvSpPr>
        <p:spPr bwMode="auto">
          <a:xfrm>
            <a:off x="762000" y="1219200"/>
            <a:ext cx="7924800" cy="5216525"/>
          </a:xfrm>
          <a:prstGeom prst="rect">
            <a:avLst/>
          </a:prstGeom>
          <a:noFill/>
          <a:ln w="9525">
            <a:noFill/>
            <a:miter lim="800000"/>
            <a:headEnd/>
            <a:tailEnd/>
          </a:ln>
          <a:effectLst/>
        </p:spPr>
        <p:txBody>
          <a:bodyPr>
            <a:spAutoFit/>
          </a:bodyPr>
          <a:lstStyle/>
          <a:p>
            <a:pPr>
              <a:lnSpc>
                <a:spcPct val="115000"/>
              </a:lnSpc>
            </a:pPr>
            <a:r>
              <a:rPr lang="en-US" altLang="zh-CN" sz="4000" b="1">
                <a:solidFill>
                  <a:srgbClr val="0000FF"/>
                </a:solidFill>
                <a:ea typeface="楷体_GB2312" pitchFamily="49" charset="-122"/>
              </a:rPr>
              <a:t>      </a:t>
            </a:r>
            <a:r>
              <a:rPr lang="zh-CN" altLang="en-US" sz="3600" b="1">
                <a:ea typeface="楷体_GB2312" pitchFamily="49" charset="-122"/>
              </a:rPr>
              <a:t>是一种按</a:t>
            </a:r>
            <a:r>
              <a:rPr lang="zh-CN" altLang="en-US" sz="3600" b="1">
                <a:solidFill>
                  <a:srgbClr val="CC0000"/>
                </a:solidFill>
                <a:ea typeface="楷体_GB2312" pitchFamily="49" charset="-122"/>
              </a:rPr>
              <a:t>锦标赛</a:t>
            </a:r>
            <a:r>
              <a:rPr lang="zh-CN" altLang="en-US" sz="3600" b="1">
                <a:ea typeface="楷体_GB2312" pitchFamily="49" charset="-122"/>
              </a:rPr>
              <a:t>的思想进行排序的方法。</a:t>
            </a:r>
          </a:p>
          <a:p>
            <a:pPr>
              <a:lnSpc>
                <a:spcPct val="115000"/>
              </a:lnSpc>
            </a:pPr>
            <a:r>
              <a:rPr lang="zh-CN" altLang="en-US" sz="3600" b="1">
                <a:ea typeface="楷体_GB2312" pitchFamily="49" charset="-122"/>
              </a:rPr>
              <a:t>        选择时两两比较</a:t>
            </a:r>
            <a:r>
              <a:rPr lang="en-US" altLang="zh-CN" sz="3600" b="1">
                <a:ea typeface="楷体_GB2312" pitchFamily="49" charset="-122"/>
              </a:rPr>
              <a:t>,</a:t>
            </a:r>
            <a:r>
              <a:rPr lang="zh-CN" altLang="en-US" sz="3600" b="1">
                <a:ea typeface="楷体_GB2312" pitchFamily="49" charset="-122"/>
              </a:rPr>
              <a:t>第一轮小者为胜者再进行第二轮比较</a:t>
            </a:r>
            <a:r>
              <a:rPr lang="en-US" altLang="zh-CN" sz="3600" b="1">
                <a:ea typeface="楷体_GB2312" pitchFamily="49" charset="-122"/>
              </a:rPr>
              <a:t>,</a:t>
            </a:r>
            <a:r>
              <a:rPr lang="zh-CN" altLang="en-US" sz="3600" b="1">
                <a:ea typeface="楷体_GB2312" pitchFamily="49" charset="-122"/>
              </a:rPr>
              <a:t>逐层向上直到比出冠军为最小者。</a:t>
            </a:r>
          </a:p>
          <a:p>
            <a:pPr>
              <a:lnSpc>
                <a:spcPct val="115000"/>
              </a:lnSpc>
            </a:pPr>
            <a:r>
              <a:rPr lang="zh-CN" altLang="en-US" sz="3600" b="1">
                <a:ea typeface="楷体_GB2312" pitchFamily="49" charset="-122"/>
              </a:rPr>
              <a:t>        比较的过程是一个二叉树结构</a:t>
            </a:r>
            <a:r>
              <a:rPr lang="en-US" altLang="zh-CN" sz="3600" b="1">
                <a:ea typeface="楷体_GB2312" pitchFamily="49" charset="-122"/>
              </a:rPr>
              <a:t>,</a:t>
            </a:r>
            <a:r>
              <a:rPr lang="zh-CN" altLang="en-US" sz="3600" b="1">
                <a:ea typeface="楷体_GB2312" pitchFamily="49" charset="-122"/>
              </a:rPr>
              <a:t>其中记录了互相之间的比较结果</a:t>
            </a:r>
            <a:r>
              <a:rPr lang="en-US" altLang="zh-CN" sz="3600" b="1">
                <a:ea typeface="楷体_GB2312" pitchFamily="49" charset="-122"/>
              </a:rPr>
              <a:t>,</a:t>
            </a:r>
            <a:r>
              <a:rPr lang="zh-CN" altLang="en-US" sz="3600" b="1">
                <a:solidFill>
                  <a:srgbClr val="CC0000"/>
                </a:solidFill>
                <a:ea typeface="楷体_GB2312" pitchFamily="49" charset="-122"/>
              </a:rPr>
              <a:t>利用此结果再比较很快会得到第二第三 </a:t>
            </a:r>
            <a:r>
              <a:rPr lang="en-US" altLang="zh-CN" sz="3600" b="1">
                <a:solidFill>
                  <a:srgbClr val="CC0000"/>
                </a:solidFill>
                <a:ea typeface="楷体_GB2312" pitchFamily="49" charset="-122"/>
              </a:rPr>
              <a:t>…</a:t>
            </a:r>
            <a:r>
              <a:rPr lang="zh-CN" altLang="en-US" sz="3600" b="1">
                <a:solidFill>
                  <a:srgbClr val="CC0000"/>
                </a:solidFill>
                <a:ea typeface="楷体_GB2312" pitchFamily="49" charset="-122"/>
              </a:rPr>
              <a:t>。</a:t>
            </a:r>
            <a:endParaRPr lang="zh-CN" altLang="en-US" sz="4000" b="1">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0-#ppt_w/2"/>
                                          </p:val>
                                        </p:tav>
                                        <p:tav tm="100000">
                                          <p:val>
                                            <p:strVal val="#ppt_x"/>
                                          </p:val>
                                        </p:tav>
                                      </p:tavLst>
                                    </p:anim>
                                    <p:anim calcmode="lin" valueType="num">
                                      <p:cBhvr additive="base">
                                        <p:cTn id="8"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90" name="Text Box 50"/>
          <p:cNvSpPr txBox="1">
            <a:spLocks noChangeArrowheads="1"/>
          </p:cNvSpPr>
          <p:nvPr/>
        </p:nvSpPr>
        <p:spPr bwMode="auto">
          <a:xfrm>
            <a:off x="879475" y="0"/>
            <a:ext cx="7473950" cy="4365625"/>
          </a:xfrm>
          <a:prstGeom prst="rect">
            <a:avLst/>
          </a:prstGeom>
          <a:noFill/>
          <a:ln w="9525">
            <a:noFill/>
            <a:miter lim="800000"/>
            <a:headEnd/>
            <a:tailEnd/>
          </a:ln>
          <a:effectLst/>
        </p:spPr>
        <p:txBody>
          <a:bodyPr wrap="none">
            <a:spAutoFit/>
          </a:bodyPr>
          <a:lstStyle/>
          <a:p>
            <a:pPr>
              <a:lnSpc>
                <a:spcPct val="250000"/>
              </a:lnSpc>
            </a:pPr>
            <a:r>
              <a:rPr lang="en-US" altLang="zh-CN" sz="2800" b="1">
                <a:solidFill>
                  <a:srgbClr val="CC0000"/>
                </a:solidFill>
              </a:rPr>
              <a:t> 01</a:t>
            </a:r>
            <a:r>
              <a:rPr lang="en-US" altLang="zh-CN" sz="2800" b="1" baseline="30000">
                <a:solidFill>
                  <a:srgbClr val="CC0000"/>
                </a:solidFill>
              </a:rPr>
              <a:t> </a:t>
            </a:r>
            <a:r>
              <a:rPr lang="en-US" altLang="zh-CN" sz="2800" b="1">
                <a:solidFill>
                  <a:srgbClr val="CC0000"/>
                </a:solidFill>
              </a:rPr>
              <a:t>     02</a:t>
            </a:r>
            <a:r>
              <a:rPr lang="en-US" altLang="zh-CN" sz="2800" b="1" baseline="30000">
                <a:solidFill>
                  <a:srgbClr val="CC0000"/>
                </a:solidFill>
              </a:rPr>
              <a:t> </a:t>
            </a:r>
            <a:r>
              <a:rPr lang="en-US" altLang="zh-CN" sz="2800" b="1">
                <a:solidFill>
                  <a:srgbClr val="CC0000"/>
                </a:solidFill>
              </a:rPr>
              <a:t>      03</a:t>
            </a:r>
            <a:r>
              <a:rPr lang="en-US" altLang="zh-CN" sz="2800" b="1" baseline="30000">
                <a:solidFill>
                  <a:srgbClr val="CC0000"/>
                </a:solidFill>
              </a:rPr>
              <a:t> </a:t>
            </a:r>
            <a:r>
              <a:rPr lang="en-US" altLang="zh-CN" sz="2800" b="1">
                <a:solidFill>
                  <a:srgbClr val="CC0000"/>
                </a:solidFill>
              </a:rPr>
              <a:t>    04</a:t>
            </a:r>
            <a:r>
              <a:rPr lang="en-US" altLang="zh-CN" sz="2800" b="1" baseline="30000">
                <a:solidFill>
                  <a:srgbClr val="CC0000"/>
                </a:solidFill>
              </a:rPr>
              <a:t> </a:t>
            </a:r>
            <a:r>
              <a:rPr lang="en-US" altLang="zh-CN" sz="2800" b="1">
                <a:solidFill>
                  <a:srgbClr val="CC0000"/>
                </a:solidFill>
              </a:rPr>
              <a:t>      05</a:t>
            </a:r>
            <a:r>
              <a:rPr lang="en-US" altLang="zh-CN" sz="2800" b="1" baseline="30000">
                <a:solidFill>
                  <a:srgbClr val="CC0000"/>
                </a:solidFill>
              </a:rPr>
              <a:t> </a:t>
            </a:r>
            <a:r>
              <a:rPr lang="en-US" altLang="zh-CN" sz="2800" b="1">
                <a:solidFill>
                  <a:srgbClr val="CC0000"/>
                </a:solidFill>
              </a:rPr>
              <a:t>     06</a:t>
            </a:r>
            <a:r>
              <a:rPr lang="en-US" altLang="zh-CN" sz="2800" b="1" baseline="30000">
                <a:solidFill>
                  <a:srgbClr val="CC0000"/>
                </a:solidFill>
              </a:rPr>
              <a:t> </a:t>
            </a:r>
            <a:r>
              <a:rPr lang="en-US" altLang="zh-CN" sz="2800" b="1">
                <a:solidFill>
                  <a:srgbClr val="CC0000"/>
                </a:solidFill>
              </a:rPr>
              <a:t>      07</a:t>
            </a:r>
            <a:r>
              <a:rPr lang="en-US" altLang="zh-CN" sz="2800" b="1" baseline="30000">
                <a:solidFill>
                  <a:srgbClr val="CC0000"/>
                </a:solidFill>
              </a:rPr>
              <a:t> </a:t>
            </a:r>
            <a:r>
              <a:rPr lang="en-US" altLang="zh-CN" sz="2800" b="1">
                <a:solidFill>
                  <a:srgbClr val="CC0000"/>
                </a:solidFill>
              </a:rPr>
              <a:t>    08</a:t>
            </a:r>
          </a:p>
          <a:p>
            <a:pPr>
              <a:lnSpc>
                <a:spcPct val="250000"/>
              </a:lnSpc>
            </a:pPr>
            <a:r>
              <a:rPr lang="en-US" altLang="zh-CN" sz="2800" b="1">
                <a:solidFill>
                  <a:srgbClr val="CC0000"/>
                </a:solidFill>
              </a:rPr>
              <a:t>      01</a:t>
            </a:r>
            <a:r>
              <a:rPr lang="en-US" altLang="zh-CN" sz="2800" b="1" baseline="30000">
                <a:solidFill>
                  <a:srgbClr val="CC0000"/>
                </a:solidFill>
              </a:rPr>
              <a:t> </a:t>
            </a:r>
            <a:r>
              <a:rPr lang="en-US" altLang="zh-CN" sz="2800" b="1">
                <a:solidFill>
                  <a:srgbClr val="CC0000"/>
                </a:solidFill>
              </a:rPr>
              <a:t>               03</a:t>
            </a:r>
            <a:r>
              <a:rPr lang="en-US" altLang="zh-CN" sz="2800" b="1" baseline="30000">
                <a:solidFill>
                  <a:srgbClr val="CC0000"/>
                </a:solidFill>
              </a:rPr>
              <a:t> </a:t>
            </a:r>
            <a:r>
              <a:rPr lang="en-US" altLang="zh-CN" sz="2800" b="1">
                <a:solidFill>
                  <a:srgbClr val="CC0000"/>
                </a:solidFill>
              </a:rPr>
              <a:t>               05</a:t>
            </a:r>
            <a:r>
              <a:rPr lang="en-US" altLang="zh-CN" sz="2800" b="1" baseline="30000">
                <a:solidFill>
                  <a:srgbClr val="CC0000"/>
                </a:solidFill>
              </a:rPr>
              <a:t> </a:t>
            </a:r>
            <a:r>
              <a:rPr lang="en-US" altLang="zh-CN" sz="2800" b="1">
                <a:solidFill>
                  <a:srgbClr val="CC0000"/>
                </a:solidFill>
              </a:rPr>
              <a:t>                06</a:t>
            </a:r>
            <a:endParaRPr lang="en-US" altLang="zh-CN" sz="2800" b="1" baseline="30000">
              <a:solidFill>
                <a:srgbClr val="CC0000"/>
              </a:solidFill>
            </a:endParaRPr>
          </a:p>
          <a:p>
            <a:pPr>
              <a:lnSpc>
                <a:spcPct val="250000"/>
              </a:lnSpc>
            </a:pPr>
            <a:r>
              <a:rPr lang="en-US" altLang="zh-CN" sz="2800" b="1">
                <a:solidFill>
                  <a:srgbClr val="CC0000"/>
                </a:solidFill>
              </a:rPr>
              <a:t>               01                                     05                      </a:t>
            </a:r>
            <a:endParaRPr lang="en-US" altLang="zh-CN" sz="2800" b="1" baseline="30000">
              <a:solidFill>
                <a:srgbClr val="CC0000"/>
              </a:solidFill>
            </a:endParaRPr>
          </a:p>
          <a:p>
            <a:pPr>
              <a:lnSpc>
                <a:spcPct val="250000"/>
              </a:lnSpc>
            </a:pPr>
            <a:r>
              <a:rPr lang="en-US" altLang="zh-CN" sz="2800" b="1">
                <a:solidFill>
                  <a:srgbClr val="CC0000"/>
                </a:solidFill>
              </a:rPr>
              <a:t>                                    01</a:t>
            </a:r>
            <a:endParaRPr lang="en-US" altLang="zh-CN" sz="2800" b="1" baseline="30000">
              <a:solidFill>
                <a:srgbClr val="CC0000"/>
              </a:solidFill>
            </a:endParaRPr>
          </a:p>
        </p:txBody>
      </p:sp>
      <p:grpSp>
        <p:nvGrpSpPr>
          <p:cNvPr id="138291" name="Group 51"/>
          <p:cNvGrpSpPr>
            <a:grpSpLocks/>
          </p:cNvGrpSpPr>
          <p:nvPr/>
        </p:nvGrpSpPr>
        <p:grpSpPr bwMode="auto">
          <a:xfrm>
            <a:off x="1243013" y="1008063"/>
            <a:ext cx="762000" cy="609600"/>
            <a:chOff x="288" y="912"/>
            <a:chExt cx="480" cy="288"/>
          </a:xfrm>
        </p:grpSpPr>
        <p:sp>
          <p:nvSpPr>
            <p:cNvPr id="138292" name="Line 52"/>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293" name="Line 53"/>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294" name="Line 54"/>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295" name="Line 55"/>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296" name="Group 56"/>
          <p:cNvGrpSpPr>
            <a:grpSpLocks/>
          </p:cNvGrpSpPr>
          <p:nvPr/>
        </p:nvGrpSpPr>
        <p:grpSpPr bwMode="auto">
          <a:xfrm>
            <a:off x="2995613" y="1008063"/>
            <a:ext cx="762000" cy="609600"/>
            <a:chOff x="288" y="912"/>
            <a:chExt cx="480" cy="288"/>
          </a:xfrm>
        </p:grpSpPr>
        <p:sp>
          <p:nvSpPr>
            <p:cNvPr id="138297" name="Line 57"/>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298" name="Line 58"/>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299" name="Line 59"/>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0" name="Line 60"/>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301" name="Group 61"/>
          <p:cNvGrpSpPr>
            <a:grpSpLocks/>
          </p:cNvGrpSpPr>
          <p:nvPr/>
        </p:nvGrpSpPr>
        <p:grpSpPr bwMode="auto">
          <a:xfrm>
            <a:off x="4765675" y="1008063"/>
            <a:ext cx="762000" cy="609600"/>
            <a:chOff x="288" y="912"/>
            <a:chExt cx="480" cy="288"/>
          </a:xfrm>
        </p:grpSpPr>
        <p:sp>
          <p:nvSpPr>
            <p:cNvPr id="138302" name="Line 62"/>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3" name="Line 63"/>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4" name="Line 64"/>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5" name="Line 65"/>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306" name="Group 66"/>
          <p:cNvGrpSpPr>
            <a:grpSpLocks/>
          </p:cNvGrpSpPr>
          <p:nvPr/>
        </p:nvGrpSpPr>
        <p:grpSpPr bwMode="auto">
          <a:xfrm>
            <a:off x="6594475" y="1008063"/>
            <a:ext cx="762000" cy="609600"/>
            <a:chOff x="288" y="912"/>
            <a:chExt cx="480" cy="288"/>
          </a:xfrm>
        </p:grpSpPr>
        <p:sp>
          <p:nvSpPr>
            <p:cNvPr id="138307" name="Line 67"/>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8" name="Line 68"/>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09" name="Line 69"/>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0" name="Line 70"/>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311" name="Group 71"/>
          <p:cNvGrpSpPr>
            <a:grpSpLocks/>
          </p:cNvGrpSpPr>
          <p:nvPr/>
        </p:nvGrpSpPr>
        <p:grpSpPr bwMode="auto">
          <a:xfrm>
            <a:off x="1606550" y="2074863"/>
            <a:ext cx="1752600" cy="609600"/>
            <a:chOff x="288" y="912"/>
            <a:chExt cx="480" cy="288"/>
          </a:xfrm>
        </p:grpSpPr>
        <p:sp>
          <p:nvSpPr>
            <p:cNvPr id="138312" name="Line 72"/>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3" name="Line 73"/>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4" name="Line 74"/>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5" name="Line 75"/>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316" name="Group 76"/>
          <p:cNvGrpSpPr>
            <a:grpSpLocks/>
          </p:cNvGrpSpPr>
          <p:nvPr/>
        </p:nvGrpSpPr>
        <p:grpSpPr bwMode="auto">
          <a:xfrm>
            <a:off x="5146675" y="2074863"/>
            <a:ext cx="1828800" cy="609600"/>
            <a:chOff x="288" y="912"/>
            <a:chExt cx="480" cy="288"/>
          </a:xfrm>
        </p:grpSpPr>
        <p:sp>
          <p:nvSpPr>
            <p:cNvPr id="138317" name="Line 77"/>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8" name="Line 78"/>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19" name="Line 79"/>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20" name="Line 80"/>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grpSp>
        <p:nvGrpSpPr>
          <p:cNvPr id="138321" name="Group 81"/>
          <p:cNvGrpSpPr>
            <a:grpSpLocks/>
          </p:cNvGrpSpPr>
          <p:nvPr/>
        </p:nvGrpSpPr>
        <p:grpSpPr bwMode="auto">
          <a:xfrm>
            <a:off x="2479675" y="3217863"/>
            <a:ext cx="3581400" cy="609600"/>
            <a:chOff x="288" y="912"/>
            <a:chExt cx="480" cy="288"/>
          </a:xfrm>
        </p:grpSpPr>
        <p:sp>
          <p:nvSpPr>
            <p:cNvPr id="138322" name="Line 82"/>
            <p:cNvSpPr>
              <a:spLocks noChangeShapeType="1"/>
            </p:cNvSpPr>
            <p:nvPr/>
          </p:nvSpPr>
          <p:spPr bwMode="auto">
            <a:xfrm>
              <a:off x="288" y="1056"/>
              <a:ext cx="480" cy="0"/>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23" name="Line 83"/>
            <p:cNvSpPr>
              <a:spLocks noChangeShapeType="1"/>
            </p:cNvSpPr>
            <p:nvPr/>
          </p:nvSpPr>
          <p:spPr bwMode="auto">
            <a:xfrm>
              <a:off x="528" y="1056"/>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24" name="Line 84"/>
            <p:cNvSpPr>
              <a:spLocks noChangeShapeType="1"/>
            </p:cNvSpPr>
            <p:nvPr/>
          </p:nvSpPr>
          <p:spPr bwMode="auto">
            <a:xfrm>
              <a:off x="76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sp>
          <p:nvSpPr>
            <p:cNvPr id="138325" name="Line 85"/>
            <p:cNvSpPr>
              <a:spLocks noChangeShapeType="1"/>
            </p:cNvSpPr>
            <p:nvPr/>
          </p:nvSpPr>
          <p:spPr bwMode="auto">
            <a:xfrm>
              <a:off x="288" y="912"/>
              <a:ext cx="0" cy="144"/>
            </a:xfrm>
            <a:prstGeom prst="line">
              <a:avLst/>
            </a:prstGeom>
            <a:noFill/>
            <a:ln w="28575">
              <a:solidFill>
                <a:schemeClr val="accent2"/>
              </a:solidFill>
              <a:miter lim="800000"/>
              <a:headEnd/>
              <a:tailEnd/>
            </a:ln>
            <a:effectLst/>
          </p:spPr>
          <p:txBody>
            <a:bodyPr wrap="none" anchor="ctr"/>
            <a:lstStyle/>
            <a:p>
              <a:endParaRPr lang="zh-CN" altLang="en-US"/>
            </a:p>
          </p:txBody>
        </p:sp>
      </p:grpSp>
      <p:sp>
        <p:nvSpPr>
          <p:cNvPr id="138326" name="Rectangle 86"/>
          <p:cNvSpPr>
            <a:spLocks noChangeArrowheads="1"/>
          </p:cNvSpPr>
          <p:nvPr/>
        </p:nvSpPr>
        <p:spPr bwMode="auto">
          <a:xfrm>
            <a:off x="261938" y="4346575"/>
            <a:ext cx="8586787" cy="1373188"/>
          </a:xfrm>
          <a:prstGeom prst="rect">
            <a:avLst/>
          </a:prstGeom>
          <a:noFill/>
          <a:ln w="9525">
            <a:noFill/>
            <a:miter lim="800000"/>
            <a:headEnd/>
            <a:tailEnd/>
          </a:ln>
          <a:effectLst/>
        </p:spPr>
        <p:txBody>
          <a:bodyPr>
            <a:spAutoFit/>
          </a:bodyPr>
          <a:lstStyle/>
          <a:p>
            <a:r>
              <a:rPr lang="en-US" altLang="zh-CN" sz="2800" b="1">
                <a:solidFill>
                  <a:schemeClr val="accent2"/>
                </a:solidFill>
              </a:rPr>
              <a:t>      </a:t>
            </a:r>
            <a:r>
              <a:rPr lang="zh-CN" altLang="en-US" sz="2800" b="1">
                <a:solidFill>
                  <a:srgbClr val="0C00A4"/>
                </a:solidFill>
              </a:rPr>
              <a:t>按锦标赛规则，</a:t>
            </a:r>
            <a:r>
              <a:rPr lang="en-US" altLang="zh-CN" sz="2800" b="1">
                <a:solidFill>
                  <a:srgbClr val="CC0000"/>
                </a:solidFill>
              </a:rPr>
              <a:t>05</a:t>
            </a:r>
            <a:r>
              <a:rPr lang="zh-CN" altLang="en-US" sz="2800" b="1">
                <a:solidFill>
                  <a:srgbClr val="0C00A4"/>
                </a:solidFill>
              </a:rPr>
              <a:t>将成为</a:t>
            </a:r>
            <a:r>
              <a:rPr lang="zh-CN" altLang="en-US" sz="2800" b="1">
                <a:solidFill>
                  <a:srgbClr val="CC0000"/>
                </a:solidFill>
              </a:rPr>
              <a:t>亚军</a:t>
            </a:r>
            <a:r>
              <a:rPr lang="zh-CN" altLang="en-US" sz="2800" b="1">
                <a:solidFill>
                  <a:srgbClr val="0C00A4"/>
                </a:solidFill>
              </a:rPr>
              <a:t>，显然</a:t>
            </a:r>
            <a:r>
              <a:rPr lang="zh-CN" altLang="en-US" sz="2800" b="1">
                <a:solidFill>
                  <a:srgbClr val="CC0000"/>
                </a:solidFill>
              </a:rPr>
              <a:t>不合理</a:t>
            </a:r>
            <a:r>
              <a:rPr lang="zh-CN" altLang="en-US" sz="2800" b="1">
                <a:solidFill>
                  <a:srgbClr val="0C00A4"/>
                </a:solidFill>
              </a:rPr>
              <a:t>。解决的方法是在</a:t>
            </a:r>
            <a:r>
              <a:rPr lang="en-US" altLang="zh-CN" sz="2800" b="1">
                <a:solidFill>
                  <a:srgbClr val="CC0000"/>
                </a:solidFill>
              </a:rPr>
              <a:t>01</a:t>
            </a:r>
            <a:r>
              <a:rPr lang="zh-CN" altLang="en-US" sz="2800" b="1">
                <a:solidFill>
                  <a:srgbClr val="CC0000"/>
                </a:solidFill>
              </a:rPr>
              <a:t>夺冠</a:t>
            </a:r>
            <a:r>
              <a:rPr lang="zh-CN" altLang="en-US" sz="2800" b="1">
                <a:solidFill>
                  <a:srgbClr val="0C00A4"/>
                </a:solidFill>
              </a:rPr>
              <a:t>之后，</a:t>
            </a:r>
            <a:r>
              <a:rPr lang="en-US" altLang="zh-CN" sz="2800" b="1">
                <a:solidFill>
                  <a:srgbClr val="0C00A4"/>
                </a:solidFill>
              </a:rPr>
              <a:t>01</a:t>
            </a:r>
            <a:r>
              <a:rPr lang="zh-CN" altLang="en-US" sz="2800" b="1">
                <a:solidFill>
                  <a:srgbClr val="0C00A4"/>
                </a:solidFill>
              </a:rPr>
              <a:t>退出，</a:t>
            </a:r>
            <a:r>
              <a:rPr lang="en-US" altLang="zh-CN" sz="2800" b="1">
                <a:solidFill>
                  <a:srgbClr val="CC0000"/>
                </a:solidFill>
              </a:rPr>
              <a:t>01</a:t>
            </a:r>
            <a:r>
              <a:rPr lang="zh-CN" altLang="en-US" sz="2800" b="1">
                <a:solidFill>
                  <a:srgbClr val="CC0000"/>
                </a:solidFill>
              </a:rPr>
              <a:t>参加过的比赛重新进行</a:t>
            </a:r>
            <a:r>
              <a:rPr lang="zh-CN" altLang="en-US" sz="2800" b="1">
                <a:solidFill>
                  <a:srgbClr val="0C00A4"/>
                </a:solidFill>
              </a:rPr>
              <a:t>（再筛选）。</a:t>
            </a:r>
          </a:p>
        </p:txBody>
      </p:sp>
      <p:grpSp>
        <p:nvGrpSpPr>
          <p:cNvPr id="138327" name="Group 87"/>
          <p:cNvGrpSpPr>
            <a:grpSpLocks/>
          </p:cNvGrpSpPr>
          <p:nvPr/>
        </p:nvGrpSpPr>
        <p:grpSpPr bwMode="auto">
          <a:xfrm>
            <a:off x="911225" y="449263"/>
            <a:ext cx="3736975" cy="3856037"/>
            <a:chOff x="574" y="314"/>
            <a:chExt cx="2354" cy="2429"/>
          </a:xfrm>
        </p:grpSpPr>
        <p:sp>
          <p:nvSpPr>
            <p:cNvPr id="138328" name="Rectangle 88"/>
            <p:cNvSpPr>
              <a:spLocks noChangeArrowheads="1"/>
            </p:cNvSpPr>
            <p:nvPr/>
          </p:nvSpPr>
          <p:spPr bwMode="auto">
            <a:xfrm>
              <a:off x="574" y="314"/>
              <a:ext cx="392" cy="348"/>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38329" name="Rectangle 89"/>
            <p:cNvSpPr>
              <a:spLocks noChangeArrowheads="1"/>
            </p:cNvSpPr>
            <p:nvPr/>
          </p:nvSpPr>
          <p:spPr bwMode="auto">
            <a:xfrm>
              <a:off x="1387" y="1681"/>
              <a:ext cx="392" cy="348"/>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38330" name="Rectangle 90"/>
            <p:cNvSpPr>
              <a:spLocks noChangeArrowheads="1"/>
            </p:cNvSpPr>
            <p:nvPr/>
          </p:nvSpPr>
          <p:spPr bwMode="auto">
            <a:xfrm>
              <a:off x="864" y="1027"/>
              <a:ext cx="392" cy="348"/>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38331" name="Rectangle 91"/>
            <p:cNvSpPr>
              <a:spLocks noChangeArrowheads="1"/>
            </p:cNvSpPr>
            <p:nvPr/>
          </p:nvSpPr>
          <p:spPr bwMode="auto">
            <a:xfrm>
              <a:off x="2536" y="2395"/>
              <a:ext cx="392" cy="348"/>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grpSp>
      <p:sp>
        <p:nvSpPr>
          <p:cNvPr id="138332" name="Rectangle 92"/>
          <p:cNvSpPr>
            <a:spLocks noChangeArrowheads="1"/>
          </p:cNvSpPr>
          <p:nvPr/>
        </p:nvSpPr>
        <p:spPr bwMode="auto">
          <a:xfrm>
            <a:off x="1274763" y="1639888"/>
            <a:ext cx="757237" cy="519112"/>
          </a:xfrm>
          <a:prstGeom prst="rect">
            <a:avLst/>
          </a:prstGeom>
          <a:solidFill>
            <a:srgbClr val="00FFFF"/>
          </a:solidFill>
          <a:ln w="9525">
            <a:noFill/>
            <a:miter lim="800000"/>
            <a:headEnd/>
            <a:tailEnd/>
          </a:ln>
          <a:effectLst/>
        </p:spPr>
        <p:txBody>
          <a:bodyPr>
            <a:spAutoFit/>
          </a:bodyPr>
          <a:lstStyle/>
          <a:p>
            <a:pPr algn="ctr"/>
            <a:r>
              <a:rPr lang="en-US" altLang="zh-CN" sz="2800" b="1">
                <a:solidFill>
                  <a:srgbClr val="6666FF"/>
                </a:solidFill>
              </a:rPr>
              <a:t>02</a:t>
            </a:r>
          </a:p>
        </p:txBody>
      </p:sp>
      <p:sp>
        <p:nvSpPr>
          <p:cNvPr id="138333" name="Rectangle 93"/>
          <p:cNvSpPr>
            <a:spLocks noChangeArrowheads="1"/>
          </p:cNvSpPr>
          <p:nvPr/>
        </p:nvSpPr>
        <p:spPr bwMode="auto">
          <a:xfrm>
            <a:off x="2081213" y="2673350"/>
            <a:ext cx="757237" cy="519113"/>
          </a:xfrm>
          <a:prstGeom prst="rect">
            <a:avLst/>
          </a:prstGeom>
          <a:solidFill>
            <a:srgbClr val="00FFFF"/>
          </a:solidFill>
          <a:ln w="9525">
            <a:noFill/>
            <a:miter lim="800000"/>
            <a:headEnd/>
            <a:tailEnd/>
          </a:ln>
          <a:effectLst/>
        </p:spPr>
        <p:txBody>
          <a:bodyPr>
            <a:spAutoFit/>
          </a:bodyPr>
          <a:lstStyle/>
          <a:p>
            <a:pPr algn="ctr"/>
            <a:r>
              <a:rPr lang="en-US" altLang="zh-CN" sz="2800" b="1">
                <a:solidFill>
                  <a:srgbClr val="6666FF"/>
                </a:solidFill>
              </a:rPr>
              <a:t>02</a:t>
            </a:r>
          </a:p>
        </p:txBody>
      </p:sp>
      <p:sp>
        <p:nvSpPr>
          <p:cNvPr id="138334" name="Rectangle 94"/>
          <p:cNvSpPr>
            <a:spLocks noChangeArrowheads="1"/>
          </p:cNvSpPr>
          <p:nvPr/>
        </p:nvSpPr>
        <p:spPr bwMode="auto">
          <a:xfrm>
            <a:off x="3941763" y="3773488"/>
            <a:ext cx="757237" cy="519112"/>
          </a:xfrm>
          <a:prstGeom prst="rect">
            <a:avLst/>
          </a:prstGeom>
          <a:solidFill>
            <a:srgbClr val="00FFFF"/>
          </a:solidFill>
          <a:ln w="9525">
            <a:noFill/>
            <a:miter lim="800000"/>
            <a:headEnd/>
            <a:tailEnd/>
          </a:ln>
          <a:effectLst/>
        </p:spPr>
        <p:txBody>
          <a:bodyPr>
            <a:spAutoFit/>
          </a:bodyPr>
          <a:lstStyle/>
          <a:p>
            <a:pPr algn="ctr"/>
            <a:r>
              <a:rPr lang="en-US" altLang="zh-CN" sz="2800" b="1">
                <a:solidFill>
                  <a:srgbClr val="6666FF"/>
                </a:solidFill>
              </a:rPr>
              <a:t>02</a:t>
            </a:r>
          </a:p>
        </p:txBody>
      </p:sp>
      <p:sp>
        <p:nvSpPr>
          <p:cNvPr id="138335" name="Rectangle 95"/>
          <p:cNvSpPr>
            <a:spLocks noChangeArrowheads="1"/>
          </p:cNvSpPr>
          <p:nvPr/>
        </p:nvSpPr>
        <p:spPr bwMode="auto">
          <a:xfrm>
            <a:off x="609600" y="5715000"/>
            <a:ext cx="8129588" cy="519113"/>
          </a:xfrm>
          <a:prstGeom prst="rect">
            <a:avLst/>
          </a:prstGeom>
          <a:noFill/>
          <a:ln w="9525">
            <a:noFill/>
            <a:miter lim="800000"/>
            <a:headEnd/>
            <a:tailEnd/>
          </a:ln>
          <a:effectLst/>
        </p:spPr>
        <p:txBody>
          <a:bodyPr wrap="none">
            <a:spAutoFit/>
          </a:bodyPr>
          <a:lstStyle/>
          <a:p>
            <a:r>
              <a:rPr lang="zh-CN" altLang="en-US" sz="2800" b="1">
                <a:solidFill>
                  <a:srgbClr val="0C00A4"/>
                </a:solidFill>
              </a:rPr>
              <a:t>如此，第二、第三</a:t>
            </a:r>
            <a:r>
              <a:rPr lang="en-US" altLang="zh-CN" sz="2800" b="1">
                <a:solidFill>
                  <a:srgbClr val="0C00A4"/>
                </a:solidFill>
              </a:rPr>
              <a:t>… </a:t>
            </a:r>
            <a:r>
              <a:rPr lang="zh-CN" altLang="en-US" sz="2800" b="1">
                <a:solidFill>
                  <a:srgbClr val="0C00A4"/>
                </a:solidFill>
              </a:rPr>
              <a:t>各名次的结果才真实、</a:t>
            </a:r>
            <a:r>
              <a:rPr lang="zh-CN" altLang="en-US" sz="2800" b="1">
                <a:solidFill>
                  <a:srgbClr val="CC0000"/>
                </a:solidFill>
              </a:rPr>
              <a:t>合理。</a:t>
            </a:r>
          </a:p>
        </p:txBody>
      </p:sp>
      <p:sp>
        <p:nvSpPr>
          <p:cNvPr id="138336" name="Rectangle 96"/>
          <p:cNvSpPr>
            <a:spLocks noChangeArrowheads="1"/>
          </p:cNvSpPr>
          <p:nvPr/>
        </p:nvSpPr>
        <p:spPr bwMode="auto">
          <a:xfrm>
            <a:off x="685800" y="6232525"/>
            <a:ext cx="7319963"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 </a:t>
            </a:r>
            <a:r>
              <a:rPr lang="zh-CN" altLang="en-US" sz="2800" b="1">
                <a:solidFill>
                  <a:srgbClr val="CC0000"/>
                </a:solidFill>
              </a:rPr>
              <a:t>由此，引出堆排序方法</a:t>
            </a:r>
            <a:r>
              <a:rPr lang="en-US" altLang="zh-CN" sz="2800" b="1">
                <a:solidFill>
                  <a:srgbClr val="CC0000"/>
                </a:solidFill>
              </a:rPr>
              <a:t>(</a:t>
            </a:r>
            <a:r>
              <a:rPr lang="zh-CN" altLang="en-US" sz="2800" b="1">
                <a:solidFill>
                  <a:srgbClr val="CC0000"/>
                </a:solidFill>
              </a:rPr>
              <a:t>空间、时间效率更高</a:t>
            </a:r>
            <a:r>
              <a:rPr lang="en-US" altLang="zh-CN" sz="2800" b="1">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326"/>
                                        </p:tgtEl>
                                        <p:attrNameLst>
                                          <p:attrName>style.visibility</p:attrName>
                                        </p:attrNameLst>
                                      </p:cBhvr>
                                      <p:to>
                                        <p:strVal val="visible"/>
                                      </p:to>
                                    </p:set>
                                    <p:anim calcmode="lin" valueType="num">
                                      <p:cBhvr additive="base">
                                        <p:cTn id="7" dur="500" fill="hold"/>
                                        <p:tgtEl>
                                          <p:spTgt spid="138326"/>
                                        </p:tgtEl>
                                        <p:attrNameLst>
                                          <p:attrName>ppt_x</p:attrName>
                                        </p:attrNameLst>
                                      </p:cBhvr>
                                      <p:tavLst>
                                        <p:tav tm="0">
                                          <p:val>
                                            <p:strVal val="0-#ppt_w/2"/>
                                          </p:val>
                                        </p:tav>
                                        <p:tav tm="100000">
                                          <p:val>
                                            <p:strVal val="#ppt_x"/>
                                          </p:val>
                                        </p:tav>
                                      </p:tavLst>
                                    </p:anim>
                                    <p:anim calcmode="lin" valueType="num">
                                      <p:cBhvr additive="base">
                                        <p:cTn id="8" dur="500" fill="hold"/>
                                        <p:tgtEl>
                                          <p:spTgt spid="1383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8327"/>
                                        </p:tgtEl>
                                        <p:attrNameLst>
                                          <p:attrName>style.visibility</p:attrName>
                                        </p:attrNameLst>
                                      </p:cBhvr>
                                      <p:to>
                                        <p:strVal val="visible"/>
                                      </p:to>
                                    </p:set>
                                    <p:anim calcmode="lin" valueType="num">
                                      <p:cBhvr additive="base">
                                        <p:cTn id="13" dur="500" fill="hold"/>
                                        <p:tgtEl>
                                          <p:spTgt spid="138327"/>
                                        </p:tgtEl>
                                        <p:attrNameLst>
                                          <p:attrName>ppt_x</p:attrName>
                                        </p:attrNameLst>
                                      </p:cBhvr>
                                      <p:tavLst>
                                        <p:tav tm="0">
                                          <p:val>
                                            <p:strVal val="0-#ppt_w/2"/>
                                          </p:val>
                                        </p:tav>
                                        <p:tav tm="100000">
                                          <p:val>
                                            <p:strVal val="#ppt_x"/>
                                          </p:val>
                                        </p:tav>
                                      </p:tavLst>
                                    </p:anim>
                                    <p:anim calcmode="lin" valueType="num">
                                      <p:cBhvr additive="base">
                                        <p:cTn id="14" dur="500" fill="hold"/>
                                        <p:tgtEl>
                                          <p:spTgt spid="1383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3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3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8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8335"/>
                                        </p:tgtEl>
                                        <p:attrNameLst>
                                          <p:attrName>style.visibility</p:attrName>
                                        </p:attrNameLst>
                                      </p:cBhvr>
                                      <p:to>
                                        <p:strVal val="visible"/>
                                      </p:to>
                                    </p:set>
                                    <p:anim calcmode="lin" valueType="num">
                                      <p:cBhvr additive="base">
                                        <p:cTn id="31" dur="500" fill="hold"/>
                                        <p:tgtEl>
                                          <p:spTgt spid="138335"/>
                                        </p:tgtEl>
                                        <p:attrNameLst>
                                          <p:attrName>ppt_x</p:attrName>
                                        </p:attrNameLst>
                                      </p:cBhvr>
                                      <p:tavLst>
                                        <p:tav tm="0">
                                          <p:val>
                                            <p:strVal val="0-#ppt_w/2"/>
                                          </p:val>
                                        </p:tav>
                                        <p:tav tm="100000">
                                          <p:val>
                                            <p:strVal val="#ppt_x"/>
                                          </p:val>
                                        </p:tav>
                                      </p:tavLst>
                                    </p:anim>
                                    <p:anim calcmode="lin" valueType="num">
                                      <p:cBhvr additive="base">
                                        <p:cTn id="32" dur="500" fill="hold"/>
                                        <p:tgtEl>
                                          <p:spTgt spid="1383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8336"/>
                                        </p:tgtEl>
                                        <p:attrNameLst>
                                          <p:attrName>style.visibility</p:attrName>
                                        </p:attrNameLst>
                                      </p:cBhvr>
                                      <p:to>
                                        <p:strVal val="visible"/>
                                      </p:to>
                                    </p:set>
                                    <p:anim calcmode="lin" valueType="num">
                                      <p:cBhvr additive="base">
                                        <p:cTn id="37" dur="500" fill="hold"/>
                                        <p:tgtEl>
                                          <p:spTgt spid="138336"/>
                                        </p:tgtEl>
                                        <p:attrNameLst>
                                          <p:attrName>ppt_x</p:attrName>
                                        </p:attrNameLst>
                                      </p:cBhvr>
                                      <p:tavLst>
                                        <p:tav tm="0">
                                          <p:val>
                                            <p:strVal val="0-#ppt_w/2"/>
                                          </p:val>
                                        </p:tav>
                                        <p:tav tm="100000">
                                          <p:val>
                                            <p:strVal val="#ppt_x"/>
                                          </p:val>
                                        </p:tav>
                                      </p:tavLst>
                                    </p:anim>
                                    <p:anim calcmode="lin" valueType="num">
                                      <p:cBhvr additive="base">
                                        <p:cTn id="38" dur="500" fill="hold"/>
                                        <p:tgtEl>
                                          <p:spTgt spid="138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26" grpId="0" autoUpdateAnimBg="0"/>
      <p:bldP spid="138332" grpId="0" animBg="1" autoUpdateAnimBg="0"/>
      <p:bldP spid="138333" grpId="0" animBg="1" autoUpdateAnimBg="0"/>
      <p:bldP spid="138334" grpId="0" animBg="1" autoUpdateAnimBg="0"/>
      <p:bldP spid="138335" grpId="0" autoUpdateAnimBg="0"/>
      <p:bldP spid="13833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b="1">
                <a:solidFill>
                  <a:srgbClr val="990099"/>
                </a:solidFill>
              </a:rPr>
              <a:t>三、堆排序</a:t>
            </a:r>
          </a:p>
        </p:txBody>
      </p:sp>
      <p:sp>
        <p:nvSpPr>
          <p:cNvPr id="139268" name="Text Box 4"/>
          <p:cNvSpPr txBox="1">
            <a:spLocks noChangeArrowheads="1"/>
          </p:cNvSpPr>
          <p:nvPr/>
        </p:nvSpPr>
        <p:spPr bwMode="auto">
          <a:xfrm>
            <a:off x="609600" y="1658938"/>
            <a:ext cx="8505825" cy="641350"/>
          </a:xfrm>
          <a:prstGeom prst="rect">
            <a:avLst/>
          </a:prstGeom>
          <a:noFill/>
          <a:ln w="9525">
            <a:noFill/>
            <a:miter lim="800000"/>
            <a:headEnd/>
            <a:tailEnd/>
          </a:ln>
          <a:effectLst/>
        </p:spPr>
        <p:txBody>
          <a:bodyPr wrap="none">
            <a:spAutoFit/>
          </a:bodyPr>
          <a:lstStyle/>
          <a:p>
            <a:r>
              <a:rPr lang="zh-CN" altLang="en-US" sz="3600" b="1">
                <a:solidFill>
                  <a:srgbClr val="800000"/>
                </a:solidFill>
                <a:ea typeface="楷体_GB2312" pitchFamily="49" charset="-122"/>
              </a:rPr>
              <a:t>堆是满足下列性质的数列</a:t>
            </a:r>
            <a:r>
              <a:rPr lang="en-US" altLang="zh-CN" sz="3600" b="1">
                <a:solidFill>
                  <a:srgbClr val="800000"/>
                </a:solidFill>
                <a:ea typeface="楷体_GB2312" pitchFamily="49" charset="-122"/>
              </a:rPr>
              <a:t>{r</a:t>
            </a:r>
            <a:r>
              <a:rPr lang="en-US" altLang="zh-CN" sz="3600" b="1" baseline="-25000">
                <a:solidFill>
                  <a:srgbClr val="800000"/>
                </a:solidFill>
                <a:ea typeface="楷体_GB2312" pitchFamily="49" charset="-122"/>
              </a:rPr>
              <a:t>1</a:t>
            </a:r>
            <a:r>
              <a:rPr lang="en-US" altLang="zh-CN" sz="3600" b="1">
                <a:solidFill>
                  <a:srgbClr val="800000"/>
                </a:solidFill>
                <a:ea typeface="楷体_GB2312" pitchFamily="49" charset="-122"/>
              </a:rPr>
              <a:t>, r</a:t>
            </a:r>
            <a:r>
              <a:rPr lang="en-US" altLang="zh-CN" sz="3600" b="1" baseline="-25000">
                <a:solidFill>
                  <a:srgbClr val="800000"/>
                </a:solidFill>
                <a:ea typeface="楷体_GB2312" pitchFamily="49" charset="-122"/>
              </a:rPr>
              <a:t>2</a:t>
            </a:r>
            <a:r>
              <a:rPr lang="en-US" altLang="zh-CN" sz="3600" b="1">
                <a:solidFill>
                  <a:srgbClr val="800000"/>
                </a:solidFill>
                <a:ea typeface="楷体_GB2312" pitchFamily="49" charset="-122"/>
              </a:rPr>
              <a:t>, </a:t>
            </a:r>
            <a:r>
              <a:rPr lang="en-US" altLang="zh-CN" sz="3600" b="1">
                <a:solidFill>
                  <a:srgbClr val="800000"/>
                </a:solidFill>
                <a:latin typeface="Times New Roman"/>
                <a:ea typeface="楷体_GB2312" pitchFamily="49" charset="-122"/>
              </a:rPr>
              <a:t>…</a:t>
            </a:r>
            <a:r>
              <a:rPr lang="zh-CN" altLang="en-US" sz="3600" b="1">
                <a:solidFill>
                  <a:srgbClr val="800000"/>
                </a:solidFill>
                <a:latin typeface="楷体_GB2312" pitchFamily="49" charset="-122"/>
                <a:ea typeface="楷体_GB2312" pitchFamily="49" charset="-122"/>
              </a:rPr>
              <a:t>，</a:t>
            </a:r>
            <a:r>
              <a:rPr lang="en-US" altLang="zh-CN" sz="3600" b="1">
                <a:solidFill>
                  <a:srgbClr val="800000"/>
                </a:solidFill>
                <a:ea typeface="楷体_GB2312" pitchFamily="49" charset="-122"/>
              </a:rPr>
              <a:t>r</a:t>
            </a:r>
            <a:r>
              <a:rPr lang="en-US" altLang="zh-CN" sz="3600" b="1" baseline="-25000">
                <a:solidFill>
                  <a:srgbClr val="800000"/>
                </a:solidFill>
                <a:ea typeface="楷体_GB2312" pitchFamily="49" charset="-122"/>
              </a:rPr>
              <a:t>n</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a:t>
            </a:r>
            <a:endParaRPr lang="zh-CN" altLang="en-US" sz="4000" b="1">
              <a:solidFill>
                <a:srgbClr val="800000"/>
              </a:solidFill>
              <a:ea typeface="楷体_GB2312" pitchFamily="49" charset="-122"/>
            </a:endParaRPr>
          </a:p>
        </p:txBody>
      </p:sp>
      <p:sp>
        <p:nvSpPr>
          <p:cNvPr id="139269" name="Text Box 5"/>
          <p:cNvSpPr txBox="1">
            <a:spLocks noChangeArrowheads="1"/>
          </p:cNvSpPr>
          <p:nvPr/>
        </p:nvSpPr>
        <p:spPr bwMode="auto">
          <a:xfrm>
            <a:off x="4387850" y="2528888"/>
            <a:ext cx="641350" cy="641350"/>
          </a:xfrm>
          <a:prstGeom prst="rect">
            <a:avLst/>
          </a:prstGeom>
          <a:noFill/>
          <a:ln w="9525">
            <a:noFill/>
            <a:miter lim="800000"/>
            <a:headEnd/>
            <a:tailEnd/>
          </a:ln>
          <a:effectLst/>
        </p:spPr>
        <p:txBody>
          <a:bodyPr wrap="none">
            <a:spAutoFit/>
          </a:bodyPr>
          <a:lstStyle/>
          <a:p>
            <a:r>
              <a:rPr lang="zh-CN" altLang="en-US" sz="3600" b="1">
                <a:solidFill>
                  <a:srgbClr val="000099"/>
                </a:solidFill>
              </a:rPr>
              <a:t>或</a:t>
            </a:r>
          </a:p>
        </p:txBody>
      </p:sp>
      <p:graphicFrame>
        <p:nvGraphicFramePr>
          <p:cNvPr id="139270" name="Object 6"/>
          <p:cNvGraphicFramePr>
            <a:graphicFrameLocks noChangeAspect="1"/>
          </p:cNvGraphicFramePr>
          <p:nvPr/>
        </p:nvGraphicFramePr>
        <p:xfrm>
          <a:off x="1066800" y="2344738"/>
          <a:ext cx="1587500" cy="1054100"/>
        </p:xfrm>
        <a:graphic>
          <a:graphicData uri="http://schemas.openxmlformats.org/presentationml/2006/ole">
            <p:oleObj spid="_x0000_s139270" name="公式" r:id="rId4" imgW="1587240" imgH="1054080" progId="Equation.3">
              <p:embed/>
            </p:oleObj>
          </a:graphicData>
        </a:graphic>
      </p:graphicFrame>
      <p:graphicFrame>
        <p:nvGraphicFramePr>
          <p:cNvPr id="139271" name="Object 7"/>
          <p:cNvGraphicFramePr>
            <a:graphicFrameLocks noChangeAspect="1"/>
          </p:cNvGraphicFramePr>
          <p:nvPr/>
        </p:nvGraphicFramePr>
        <p:xfrm>
          <a:off x="5105400" y="2344738"/>
          <a:ext cx="1587500" cy="1054100"/>
        </p:xfrm>
        <a:graphic>
          <a:graphicData uri="http://schemas.openxmlformats.org/presentationml/2006/ole">
            <p:oleObj spid="_x0000_s139271" name="公式" r:id="rId5" imgW="1587240" imgH="1054080" progId="Equation.3">
              <p:embed/>
            </p:oleObj>
          </a:graphicData>
        </a:graphic>
      </p:graphicFrame>
      <p:sp>
        <p:nvSpPr>
          <p:cNvPr id="139272" name="Text Box 8"/>
          <p:cNvSpPr txBox="1">
            <a:spLocks noChangeArrowheads="1"/>
          </p:cNvSpPr>
          <p:nvPr/>
        </p:nvSpPr>
        <p:spPr bwMode="auto">
          <a:xfrm>
            <a:off x="609600" y="973138"/>
            <a:ext cx="3025775"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ea typeface="楷体_GB2312" pitchFamily="49" charset="-122"/>
              </a:rPr>
              <a:t>堆的定义</a:t>
            </a:r>
            <a:r>
              <a:rPr lang="en-US" altLang="zh-CN" sz="3600" b="1">
                <a:solidFill>
                  <a:srgbClr val="FF6600"/>
                </a:solidFill>
                <a:ea typeface="楷体_GB2312" pitchFamily="49" charset="-122"/>
              </a:rPr>
              <a:t>:</a:t>
            </a:r>
            <a:endParaRPr lang="en-US" altLang="zh-CN" sz="3600" b="1">
              <a:ea typeface="楷体_GB2312" pitchFamily="49" charset="-122"/>
            </a:endParaRPr>
          </a:p>
        </p:txBody>
      </p:sp>
      <p:sp>
        <p:nvSpPr>
          <p:cNvPr id="139273" name="Text Box 9"/>
          <p:cNvSpPr txBox="1">
            <a:spLocks noChangeArrowheads="1"/>
          </p:cNvSpPr>
          <p:nvPr/>
        </p:nvSpPr>
        <p:spPr bwMode="auto">
          <a:xfrm>
            <a:off x="2667000" y="2590800"/>
            <a:ext cx="1677988" cy="579438"/>
          </a:xfrm>
          <a:prstGeom prst="rect">
            <a:avLst/>
          </a:prstGeom>
          <a:noFill/>
          <a:ln w="9525">
            <a:noFill/>
            <a:miter lim="800000"/>
            <a:headEnd/>
            <a:tailEnd/>
          </a:ln>
          <a:effectLst/>
        </p:spPr>
        <p:txBody>
          <a:bodyPr wrap="none">
            <a:spAutoFit/>
          </a:bodyPr>
          <a:lstStyle/>
          <a:p>
            <a:r>
              <a:rPr lang="en-US" altLang="zh-CN" sz="3200" b="1">
                <a:solidFill>
                  <a:srgbClr val="0C00A4"/>
                </a:solidFill>
                <a:ea typeface="楷体_GB2312" pitchFamily="49" charset="-122"/>
              </a:rPr>
              <a:t>(</a:t>
            </a:r>
            <a:r>
              <a:rPr lang="zh-CN" altLang="en-US" sz="3200" b="1">
                <a:solidFill>
                  <a:srgbClr val="0C00A4"/>
                </a:solidFill>
                <a:ea typeface="楷体_GB2312" pitchFamily="49" charset="-122"/>
              </a:rPr>
              <a:t>小顶堆</a:t>
            </a:r>
            <a:r>
              <a:rPr lang="en-US" altLang="zh-CN" sz="3200" b="1">
                <a:solidFill>
                  <a:srgbClr val="0C00A4"/>
                </a:solidFill>
                <a:ea typeface="楷体_GB2312" pitchFamily="49" charset="-122"/>
              </a:rPr>
              <a:t>)</a:t>
            </a:r>
          </a:p>
        </p:txBody>
      </p:sp>
      <p:sp>
        <p:nvSpPr>
          <p:cNvPr id="139274" name="Text Box 10"/>
          <p:cNvSpPr txBox="1">
            <a:spLocks noChangeArrowheads="1"/>
          </p:cNvSpPr>
          <p:nvPr/>
        </p:nvSpPr>
        <p:spPr bwMode="auto">
          <a:xfrm>
            <a:off x="6708775" y="2590800"/>
            <a:ext cx="1677988" cy="579438"/>
          </a:xfrm>
          <a:prstGeom prst="rect">
            <a:avLst/>
          </a:prstGeom>
          <a:noFill/>
          <a:ln w="9525">
            <a:noFill/>
            <a:miter lim="800000"/>
            <a:headEnd/>
            <a:tailEnd/>
          </a:ln>
          <a:effectLst/>
        </p:spPr>
        <p:txBody>
          <a:bodyPr wrap="none">
            <a:spAutoFit/>
          </a:bodyPr>
          <a:lstStyle/>
          <a:p>
            <a:r>
              <a:rPr lang="en-US" altLang="zh-CN" sz="3200" b="1">
                <a:solidFill>
                  <a:srgbClr val="0C00A4"/>
                </a:solidFill>
                <a:ea typeface="楷体_GB2312" pitchFamily="49" charset="-122"/>
              </a:rPr>
              <a:t>(</a:t>
            </a:r>
            <a:r>
              <a:rPr lang="zh-CN" altLang="en-US" sz="3200" b="1">
                <a:solidFill>
                  <a:srgbClr val="0C00A4"/>
                </a:solidFill>
                <a:ea typeface="楷体_GB2312" pitchFamily="49" charset="-122"/>
              </a:rPr>
              <a:t>大顶堆</a:t>
            </a:r>
            <a:r>
              <a:rPr lang="en-US" altLang="zh-CN" sz="3200" b="1">
                <a:solidFill>
                  <a:srgbClr val="0C00A4"/>
                </a:solidFill>
                <a:ea typeface="楷体_GB2312" pitchFamily="49" charset="-122"/>
              </a:rPr>
              <a:t>)</a:t>
            </a:r>
          </a:p>
        </p:txBody>
      </p:sp>
      <p:sp>
        <p:nvSpPr>
          <p:cNvPr id="139275" name="Oval 11"/>
          <p:cNvSpPr>
            <a:spLocks noChangeArrowheads="1"/>
          </p:cNvSpPr>
          <p:nvPr/>
        </p:nvSpPr>
        <p:spPr bwMode="auto">
          <a:xfrm>
            <a:off x="3657600" y="5011738"/>
            <a:ext cx="1066800" cy="609600"/>
          </a:xfrm>
          <a:prstGeom prst="ellipse">
            <a:avLst/>
          </a:prstGeom>
          <a:solidFill>
            <a:srgbClr val="CCFFCC">
              <a:alpha val="50000"/>
            </a:srgbClr>
          </a:solidFill>
          <a:ln w="12700">
            <a:solidFill>
              <a:srgbClr val="003300"/>
            </a:solidFill>
            <a:round/>
            <a:headEnd/>
            <a:tailEnd/>
          </a:ln>
          <a:effectLst/>
        </p:spPr>
        <p:txBody>
          <a:bodyPr wrap="none" anchor="ctr"/>
          <a:lstStyle/>
          <a:p>
            <a:pPr algn="ctr">
              <a:lnSpc>
                <a:spcPct val="60000"/>
              </a:lnSpc>
            </a:pPr>
            <a:r>
              <a:rPr lang="en-US" altLang="zh-CN" sz="4000" b="1">
                <a:solidFill>
                  <a:srgbClr val="008784"/>
                </a:solidFill>
              </a:rPr>
              <a:t>r</a:t>
            </a:r>
            <a:r>
              <a:rPr lang="en-US" altLang="zh-CN" sz="4000" b="1" baseline="-25000">
                <a:solidFill>
                  <a:srgbClr val="008784"/>
                </a:solidFill>
              </a:rPr>
              <a:t>i</a:t>
            </a:r>
            <a:endParaRPr lang="en-US" altLang="zh-CN" sz="3600" b="1"/>
          </a:p>
        </p:txBody>
      </p:sp>
      <p:sp>
        <p:nvSpPr>
          <p:cNvPr id="139276" name="Oval 12"/>
          <p:cNvSpPr>
            <a:spLocks noChangeArrowheads="1"/>
          </p:cNvSpPr>
          <p:nvPr/>
        </p:nvSpPr>
        <p:spPr bwMode="auto">
          <a:xfrm>
            <a:off x="1851025" y="5867400"/>
            <a:ext cx="1062038" cy="609600"/>
          </a:xfrm>
          <a:prstGeom prst="ellipse">
            <a:avLst/>
          </a:prstGeom>
          <a:solidFill>
            <a:srgbClr val="CCFFCC">
              <a:alpha val="50000"/>
            </a:srgbClr>
          </a:solidFill>
          <a:ln w="12700">
            <a:solidFill>
              <a:srgbClr val="003300"/>
            </a:solidFill>
            <a:round/>
            <a:headEnd/>
            <a:tailEnd/>
          </a:ln>
          <a:effectLst/>
        </p:spPr>
        <p:txBody>
          <a:bodyPr wrap="none" anchor="ctr"/>
          <a:lstStyle/>
          <a:p>
            <a:pPr algn="ctr">
              <a:lnSpc>
                <a:spcPct val="60000"/>
              </a:lnSpc>
            </a:pPr>
            <a:r>
              <a:rPr lang="en-US" altLang="zh-CN" sz="4000" b="1">
                <a:solidFill>
                  <a:srgbClr val="008784"/>
                </a:solidFill>
              </a:rPr>
              <a:t>r</a:t>
            </a:r>
            <a:r>
              <a:rPr lang="en-US" altLang="zh-CN" sz="4000" b="1" baseline="-25000">
                <a:solidFill>
                  <a:srgbClr val="008784"/>
                </a:solidFill>
              </a:rPr>
              <a:t>2i</a:t>
            </a:r>
            <a:r>
              <a:rPr lang="en-US" altLang="zh-CN" sz="4000" b="1" baseline="-25000"/>
              <a:t> </a:t>
            </a:r>
            <a:endParaRPr lang="en-US" altLang="zh-CN" sz="3600" b="1" baseline="-25000"/>
          </a:p>
        </p:txBody>
      </p:sp>
      <p:sp>
        <p:nvSpPr>
          <p:cNvPr id="139277" name="Oval 13"/>
          <p:cNvSpPr>
            <a:spLocks noChangeArrowheads="1"/>
          </p:cNvSpPr>
          <p:nvPr/>
        </p:nvSpPr>
        <p:spPr bwMode="auto">
          <a:xfrm>
            <a:off x="5486400" y="5808663"/>
            <a:ext cx="1143000" cy="609600"/>
          </a:xfrm>
          <a:prstGeom prst="ellipse">
            <a:avLst/>
          </a:prstGeom>
          <a:solidFill>
            <a:srgbClr val="CCFFCC">
              <a:alpha val="50000"/>
            </a:srgbClr>
          </a:solidFill>
          <a:ln w="12700">
            <a:solidFill>
              <a:srgbClr val="003300"/>
            </a:solidFill>
            <a:round/>
            <a:headEnd/>
            <a:tailEnd/>
          </a:ln>
          <a:effectLst/>
        </p:spPr>
        <p:txBody>
          <a:bodyPr wrap="none" anchor="ctr"/>
          <a:lstStyle/>
          <a:p>
            <a:pPr algn="ctr">
              <a:lnSpc>
                <a:spcPct val="60000"/>
              </a:lnSpc>
            </a:pPr>
            <a:r>
              <a:rPr lang="en-US" altLang="zh-CN" sz="4000" b="1">
                <a:solidFill>
                  <a:srgbClr val="008784"/>
                </a:solidFill>
              </a:rPr>
              <a:t>r</a:t>
            </a:r>
            <a:r>
              <a:rPr lang="en-US" altLang="zh-CN" sz="4000" b="1" baseline="-16000">
                <a:solidFill>
                  <a:srgbClr val="008784"/>
                </a:solidFill>
              </a:rPr>
              <a:t>2i+1</a:t>
            </a:r>
          </a:p>
        </p:txBody>
      </p:sp>
      <p:sp>
        <p:nvSpPr>
          <p:cNvPr id="139278" name="Line 14"/>
          <p:cNvSpPr>
            <a:spLocks noChangeShapeType="1"/>
          </p:cNvSpPr>
          <p:nvPr/>
        </p:nvSpPr>
        <p:spPr bwMode="auto">
          <a:xfrm flipH="1">
            <a:off x="2743200" y="5468938"/>
            <a:ext cx="990600" cy="457200"/>
          </a:xfrm>
          <a:prstGeom prst="line">
            <a:avLst/>
          </a:prstGeom>
          <a:noFill/>
          <a:ln w="9525">
            <a:solidFill>
              <a:schemeClr val="tx1"/>
            </a:solidFill>
            <a:round/>
            <a:headEnd/>
            <a:tailEnd/>
          </a:ln>
          <a:effectLst/>
        </p:spPr>
        <p:txBody>
          <a:bodyPr wrap="none" anchor="ctr"/>
          <a:lstStyle/>
          <a:p>
            <a:endParaRPr lang="zh-CN" altLang="en-US"/>
          </a:p>
        </p:txBody>
      </p:sp>
      <p:sp>
        <p:nvSpPr>
          <p:cNvPr id="139279" name="Line 15"/>
          <p:cNvSpPr>
            <a:spLocks noChangeShapeType="1"/>
          </p:cNvSpPr>
          <p:nvPr/>
        </p:nvSpPr>
        <p:spPr bwMode="auto">
          <a:xfrm>
            <a:off x="4672013" y="5468938"/>
            <a:ext cx="1143000" cy="381000"/>
          </a:xfrm>
          <a:prstGeom prst="line">
            <a:avLst/>
          </a:prstGeom>
          <a:noFill/>
          <a:ln w="9525">
            <a:solidFill>
              <a:schemeClr val="tx1"/>
            </a:solidFill>
            <a:round/>
            <a:headEnd/>
            <a:tailEnd/>
          </a:ln>
          <a:effectLst/>
        </p:spPr>
        <p:txBody>
          <a:bodyPr wrap="none" anchor="ctr"/>
          <a:lstStyle/>
          <a:p>
            <a:endParaRPr lang="zh-CN" altLang="en-US"/>
          </a:p>
        </p:txBody>
      </p:sp>
      <p:sp>
        <p:nvSpPr>
          <p:cNvPr id="139280" name="Text Box 16"/>
          <p:cNvSpPr txBox="1">
            <a:spLocks noChangeArrowheads="1"/>
          </p:cNvSpPr>
          <p:nvPr/>
        </p:nvSpPr>
        <p:spPr bwMode="auto">
          <a:xfrm>
            <a:off x="381000" y="3716338"/>
            <a:ext cx="8583613" cy="1066800"/>
          </a:xfrm>
          <a:prstGeom prst="rect">
            <a:avLst/>
          </a:prstGeom>
          <a:noFill/>
          <a:ln w="9525">
            <a:noFill/>
            <a:miter lim="800000"/>
            <a:headEnd/>
            <a:tailEnd/>
          </a:ln>
          <a:effectLst/>
        </p:spPr>
        <p:txBody>
          <a:bodyPr>
            <a:spAutoFit/>
          </a:bodyPr>
          <a:lstStyle/>
          <a:p>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可将该数列视作按层次存储的完全二叉树，</a:t>
            </a:r>
          </a:p>
          <a:p>
            <a:r>
              <a:rPr lang="zh-CN" altLang="en-US" sz="3200" b="1">
                <a:solidFill>
                  <a:srgbClr val="990000"/>
                </a:solidFill>
                <a:ea typeface="楷体_GB2312" pitchFamily="49" charset="-122"/>
              </a:rPr>
              <a:t>则 </a:t>
            </a:r>
            <a:r>
              <a:rPr lang="en-US" altLang="zh-CN" sz="3200" b="1">
                <a:solidFill>
                  <a:srgbClr val="990000"/>
                </a:solidFill>
                <a:ea typeface="楷体_GB2312" pitchFamily="49" charset="-122"/>
              </a:rPr>
              <a:t>r</a:t>
            </a:r>
            <a:r>
              <a:rPr lang="en-US" altLang="zh-CN" sz="3200" b="1" baseline="-25000">
                <a:solidFill>
                  <a:srgbClr val="990000"/>
                </a:solidFill>
                <a:ea typeface="楷体_GB2312" pitchFamily="49" charset="-122"/>
              </a:rPr>
              <a:t>2i</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是 </a:t>
            </a:r>
            <a:r>
              <a:rPr lang="en-US" altLang="zh-CN" sz="3200" b="1">
                <a:solidFill>
                  <a:srgbClr val="990000"/>
                </a:solidFill>
                <a:ea typeface="楷体_GB2312" pitchFamily="49" charset="-122"/>
              </a:rPr>
              <a:t>r</a:t>
            </a:r>
            <a:r>
              <a:rPr lang="en-US" altLang="zh-CN" sz="3200" b="1" baseline="-25000">
                <a:solidFill>
                  <a:srgbClr val="990000"/>
                </a:solidFill>
                <a:ea typeface="楷体_GB2312" pitchFamily="49" charset="-122"/>
              </a:rPr>
              <a:t>i</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的左孩子； </a:t>
            </a:r>
            <a:r>
              <a:rPr lang="en-US" altLang="zh-CN" sz="3200" b="1">
                <a:solidFill>
                  <a:srgbClr val="990000"/>
                </a:solidFill>
                <a:ea typeface="楷体_GB2312" pitchFamily="49" charset="-122"/>
              </a:rPr>
              <a:t>r</a:t>
            </a:r>
            <a:r>
              <a:rPr lang="en-US" altLang="zh-CN" sz="3200" b="1" baseline="-25000">
                <a:solidFill>
                  <a:srgbClr val="990000"/>
                </a:solidFill>
                <a:ea typeface="楷体_GB2312" pitchFamily="49" charset="-122"/>
              </a:rPr>
              <a:t>2i+1</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是 </a:t>
            </a:r>
            <a:r>
              <a:rPr lang="en-US" altLang="zh-CN" sz="3200" b="1">
                <a:solidFill>
                  <a:srgbClr val="990000"/>
                </a:solidFill>
                <a:ea typeface="楷体_GB2312" pitchFamily="49" charset="-122"/>
              </a:rPr>
              <a:t>r</a:t>
            </a:r>
            <a:r>
              <a:rPr lang="en-US" altLang="zh-CN" sz="3200" b="1" baseline="-25000">
                <a:solidFill>
                  <a:srgbClr val="990000"/>
                </a:solidFill>
                <a:ea typeface="楷体_GB2312" pitchFamily="49" charset="-122"/>
              </a:rPr>
              <a:t>i</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的右孩子。</a:t>
            </a:r>
            <a:endParaRPr lang="zh-CN" altLang="en-US" sz="32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9272"/>
                                        </p:tgtEl>
                                        <p:attrNameLst>
                                          <p:attrName>style.visibility</p:attrName>
                                        </p:attrNameLst>
                                      </p:cBhvr>
                                      <p:to>
                                        <p:strVal val="visible"/>
                                      </p:to>
                                    </p:set>
                                    <p:animEffect transition="in" filter="wipe(left)">
                                      <p:cBhvr>
                                        <p:cTn id="7" dur="300"/>
                                        <p:tgtEl>
                                          <p:spTgt spid="139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8"/>
                                        </p:tgtEl>
                                        <p:attrNameLst>
                                          <p:attrName>style.visibility</p:attrName>
                                        </p:attrNameLst>
                                      </p:cBhvr>
                                      <p:to>
                                        <p:strVal val="visible"/>
                                      </p:to>
                                    </p:set>
                                    <p:animEffect transition="in" filter="wipe(left)">
                                      <p:cBhvr>
                                        <p:cTn id="12" dur="500"/>
                                        <p:tgtEl>
                                          <p:spTgt spid="139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270"/>
                                        </p:tgtEl>
                                        <p:attrNameLst>
                                          <p:attrName>style.visibility</p:attrName>
                                        </p:attrNameLst>
                                      </p:cBhvr>
                                      <p:to>
                                        <p:strVal val="visible"/>
                                      </p:to>
                                    </p:set>
                                    <p:animEffect transition="in" filter="wipe(left)">
                                      <p:cBhvr>
                                        <p:cTn id="17" dur="500"/>
                                        <p:tgtEl>
                                          <p:spTgt spid="13927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9269"/>
                                        </p:tgtEl>
                                        <p:attrNameLst>
                                          <p:attrName>style.visibility</p:attrName>
                                        </p:attrNameLst>
                                      </p:cBhvr>
                                      <p:to>
                                        <p:strVal val="visible"/>
                                      </p:to>
                                    </p:set>
                                    <p:animEffect transition="in" filter="wipe(left)">
                                      <p:cBhvr>
                                        <p:cTn id="21" dur="500"/>
                                        <p:tgtEl>
                                          <p:spTgt spid="13926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9271"/>
                                        </p:tgtEl>
                                        <p:attrNameLst>
                                          <p:attrName>style.visibility</p:attrName>
                                        </p:attrNameLst>
                                      </p:cBhvr>
                                      <p:to>
                                        <p:strVal val="visible"/>
                                      </p:to>
                                    </p:set>
                                    <p:animEffect transition="in" filter="wipe(left)">
                                      <p:cBhvr>
                                        <p:cTn id="25" dur="500"/>
                                        <p:tgtEl>
                                          <p:spTgt spid="1392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9273"/>
                                        </p:tgtEl>
                                        <p:attrNameLst>
                                          <p:attrName>style.visibility</p:attrName>
                                        </p:attrNameLst>
                                      </p:cBhvr>
                                      <p:to>
                                        <p:strVal val="visible"/>
                                      </p:to>
                                    </p:set>
                                    <p:animEffect transition="in" filter="wipe(left)">
                                      <p:cBhvr>
                                        <p:cTn id="30" dur="500"/>
                                        <p:tgtEl>
                                          <p:spTgt spid="1392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9274"/>
                                        </p:tgtEl>
                                        <p:attrNameLst>
                                          <p:attrName>style.visibility</p:attrName>
                                        </p:attrNameLst>
                                      </p:cBhvr>
                                      <p:to>
                                        <p:strVal val="visible"/>
                                      </p:to>
                                    </p:set>
                                    <p:animEffect transition="in" filter="wipe(left)">
                                      <p:cBhvr>
                                        <p:cTn id="35" dur="500"/>
                                        <p:tgtEl>
                                          <p:spTgt spid="13927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9280"/>
                                        </p:tgtEl>
                                        <p:attrNameLst>
                                          <p:attrName>style.visibility</p:attrName>
                                        </p:attrNameLst>
                                      </p:cBhvr>
                                      <p:to>
                                        <p:strVal val="visible"/>
                                      </p:to>
                                    </p:set>
                                    <p:animEffect transition="in" filter="wipe(left)">
                                      <p:cBhvr>
                                        <p:cTn id="40" dur="500"/>
                                        <p:tgtEl>
                                          <p:spTgt spid="1392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9275"/>
                                        </p:tgtEl>
                                        <p:attrNameLst>
                                          <p:attrName>style.visibility</p:attrName>
                                        </p:attrNameLst>
                                      </p:cBhvr>
                                      <p:to>
                                        <p:strVal val="visible"/>
                                      </p:to>
                                    </p:set>
                                    <p:animEffect transition="in" filter="wipe(up)">
                                      <p:cBhvr>
                                        <p:cTn id="45" dur="500"/>
                                        <p:tgtEl>
                                          <p:spTgt spid="139275"/>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39278"/>
                                        </p:tgtEl>
                                        <p:attrNameLst>
                                          <p:attrName>style.visibility</p:attrName>
                                        </p:attrNameLst>
                                      </p:cBhvr>
                                      <p:to>
                                        <p:strVal val="visible"/>
                                      </p:to>
                                    </p:set>
                                    <p:animEffect transition="in" filter="wipe(up)">
                                      <p:cBhvr>
                                        <p:cTn id="49" dur="500"/>
                                        <p:tgtEl>
                                          <p:spTgt spid="139278"/>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39276"/>
                                        </p:tgtEl>
                                        <p:attrNameLst>
                                          <p:attrName>style.visibility</p:attrName>
                                        </p:attrNameLst>
                                      </p:cBhvr>
                                      <p:to>
                                        <p:strVal val="visible"/>
                                      </p:to>
                                    </p:set>
                                    <p:animEffect transition="in" filter="wipe(up)">
                                      <p:cBhvr>
                                        <p:cTn id="53" dur="500"/>
                                        <p:tgtEl>
                                          <p:spTgt spid="139276"/>
                                        </p:tgtEl>
                                      </p:cBhvr>
                                    </p:animEffect>
                                  </p:childTnLst>
                                </p:cTn>
                              </p:par>
                            </p:childTnLst>
                          </p:cTn>
                        </p:par>
                        <p:par>
                          <p:cTn id="54" fill="hold">
                            <p:stCondLst>
                              <p:cond delay="1500"/>
                            </p:stCondLst>
                            <p:childTnLst>
                              <p:par>
                                <p:cTn id="55" presetID="22" presetClass="entr" presetSubtype="1" fill="hold" grpId="0" nodeType="afterEffect">
                                  <p:stCondLst>
                                    <p:cond delay="0"/>
                                  </p:stCondLst>
                                  <p:childTnLst>
                                    <p:set>
                                      <p:cBhvr>
                                        <p:cTn id="56" dur="1" fill="hold">
                                          <p:stCondLst>
                                            <p:cond delay="0"/>
                                          </p:stCondLst>
                                        </p:cTn>
                                        <p:tgtEl>
                                          <p:spTgt spid="139279"/>
                                        </p:tgtEl>
                                        <p:attrNameLst>
                                          <p:attrName>style.visibility</p:attrName>
                                        </p:attrNameLst>
                                      </p:cBhvr>
                                      <p:to>
                                        <p:strVal val="visible"/>
                                      </p:to>
                                    </p:set>
                                    <p:animEffect transition="in" filter="wipe(up)">
                                      <p:cBhvr>
                                        <p:cTn id="57" dur="500"/>
                                        <p:tgtEl>
                                          <p:spTgt spid="139279"/>
                                        </p:tgtEl>
                                      </p:cBhvr>
                                    </p:animEffec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139277"/>
                                        </p:tgtEl>
                                        <p:attrNameLst>
                                          <p:attrName>style.visibility</p:attrName>
                                        </p:attrNameLst>
                                      </p:cBhvr>
                                      <p:to>
                                        <p:strVal val="visible"/>
                                      </p:to>
                                    </p:set>
                                    <p:animEffect transition="in" filter="wipe(up)">
                                      <p:cBhvr>
                                        <p:cTn id="61" dur="500"/>
                                        <p:tgtEl>
                                          <p:spTgt spid="13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69" grpId="0" autoUpdateAnimBg="0"/>
      <p:bldP spid="139272" grpId="0" autoUpdateAnimBg="0"/>
      <p:bldP spid="139273" grpId="0" autoUpdateAnimBg="0"/>
      <p:bldP spid="139274" grpId="0" autoUpdateAnimBg="0"/>
      <p:bldP spid="139275" grpId="0" animBg="1" autoUpdateAnimBg="0"/>
      <p:bldP spid="139276" grpId="0" animBg="1" autoUpdateAnimBg="0"/>
      <p:bldP spid="139277" grpId="0" animBg="1" autoUpdateAnimBg="0"/>
      <p:bldP spid="139278" grpId="0" animBg="1"/>
      <p:bldP spid="139279" grpId="0" animBg="1"/>
      <p:bldP spid="13928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sz="3600" b="1">
                <a:solidFill>
                  <a:srgbClr val="990000"/>
                </a:solidFill>
                <a:ea typeface="隶书" pitchFamily="49" charset="-122"/>
              </a:rPr>
              <a:t>例如</a:t>
            </a:r>
            <a:r>
              <a:rPr lang="en-US" altLang="zh-CN" sz="3600" b="1">
                <a:solidFill>
                  <a:srgbClr val="990000"/>
                </a:solidFill>
                <a:ea typeface="隶书" pitchFamily="49" charset="-122"/>
              </a:rPr>
              <a:t>:</a:t>
            </a:r>
            <a:endParaRPr lang="en-US" altLang="zh-CN" sz="3600">
              <a:solidFill>
                <a:schemeClr val="tx1"/>
              </a:solidFill>
              <a:ea typeface="隶书" pitchFamily="49" charset="-122"/>
            </a:endParaRPr>
          </a:p>
        </p:txBody>
      </p:sp>
      <p:grpSp>
        <p:nvGrpSpPr>
          <p:cNvPr id="140292" name="Group 4"/>
          <p:cNvGrpSpPr>
            <a:grpSpLocks/>
          </p:cNvGrpSpPr>
          <p:nvPr/>
        </p:nvGrpSpPr>
        <p:grpSpPr bwMode="auto">
          <a:xfrm>
            <a:off x="609600" y="3168650"/>
            <a:ext cx="7654925" cy="2543175"/>
            <a:chOff x="432" y="2064"/>
            <a:chExt cx="4822" cy="1602"/>
          </a:xfrm>
        </p:grpSpPr>
        <p:sp>
          <p:nvSpPr>
            <p:cNvPr id="140293" name="Oval 5"/>
            <p:cNvSpPr>
              <a:spLocks noChangeArrowheads="1"/>
            </p:cNvSpPr>
            <p:nvPr/>
          </p:nvSpPr>
          <p:spPr bwMode="auto">
            <a:xfrm>
              <a:off x="3373" y="294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8784"/>
                  </a:solidFill>
                </a:rPr>
                <a:t>34</a:t>
              </a:r>
              <a:endParaRPr lang="en-US" altLang="zh-CN"/>
            </a:p>
          </p:txBody>
        </p:sp>
        <p:sp>
          <p:nvSpPr>
            <p:cNvPr id="140294" name="Line 6"/>
            <p:cNvSpPr>
              <a:spLocks noChangeShapeType="1"/>
            </p:cNvSpPr>
            <p:nvPr/>
          </p:nvSpPr>
          <p:spPr bwMode="auto">
            <a:xfrm flipH="1">
              <a:off x="1968" y="2208"/>
              <a:ext cx="816" cy="336"/>
            </a:xfrm>
            <a:prstGeom prst="line">
              <a:avLst/>
            </a:prstGeom>
            <a:noFill/>
            <a:ln w="9525">
              <a:solidFill>
                <a:schemeClr val="tx1"/>
              </a:solidFill>
              <a:round/>
              <a:headEnd/>
              <a:tailEnd/>
            </a:ln>
            <a:effectLst/>
          </p:spPr>
          <p:txBody>
            <a:bodyPr wrap="none" anchor="ctr"/>
            <a:lstStyle/>
            <a:p>
              <a:endParaRPr lang="zh-CN" altLang="en-US"/>
            </a:p>
          </p:txBody>
        </p:sp>
        <p:sp>
          <p:nvSpPr>
            <p:cNvPr id="140295" name="Line 7"/>
            <p:cNvSpPr>
              <a:spLocks noChangeShapeType="1"/>
            </p:cNvSpPr>
            <p:nvPr/>
          </p:nvSpPr>
          <p:spPr bwMode="auto">
            <a:xfrm>
              <a:off x="3216" y="2208"/>
              <a:ext cx="960" cy="336"/>
            </a:xfrm>
            <a:prstGeom prst="line">
              <a:avLst/>
            </a:prstGeom>
            <a:noFill/>
            <a:ln w="9525">
              <a:solidFill>
                <a:schemeClr val="tx1"/>
              </a:solidFill>
              <a:round/>
              <a:headEnd/>
              <a:tailEnd/>
            </a:ln>
            <a:effectLst/>
          </p:spPr>
          <p:txBody>
            <a:bodyPr wrap="none" anchor="ctr"/>
            <a:lstStyle/>
            <a:p>
              <a:endParaRPr lang="zh-CN" altLang="en-US"/>
            </a:p>
          </p:txBody>
        </p:sp>
        <p:sp>
          <p:nvSpPr>
            <p:cNvPr id="140296" name="Line 8"/>
            <p:cNvSpPr>
              <a:spLocks noChangeShapeType="1"/>
            </p:cNvSpPr>
            <p:nvPr/>
          </p:nvSpPr>
          <p:spPr bwMode="auto">
            <a:xfrm flipH="1">
              <a:off x="1165" y="2675"/>
              <a:ext cx="480" cy="314"/>
            </a:xfrm>
            <a:prstGeom prst="line">
              <a:avLst/>
            </a:prstGeom>
            <a:noFill/>
            <a:ln w="9525">
              <a:solidFill>
                <a:schemeClr val="tx1"/>
              </a:solidFill>
              <a:round/>
              <a:headEnd/>
              <a:tailEnd/>
            </a:ln>
            <a:effectLst/>
          </p:spPr>
          <p:txBody>
            <a:bodyPr wrap="none" anchor="ctr"/>
            <a:lstStyle/>
            <a:p>
              <a:endParaRPr lang="zh-CN" altLang="en-US"/>
            </a:p>
          </p:txBody>
        </p:sp>
        <p:sp>
          <p:nvSpPr>
            <p:cNvPr id="140297" name="Line 9"/>
            <p:cNvSpPr>
              <a:spLocks noChangeShapeType="1"/>
            </p:cNvSpPr>
            <p:nvPr/>
          </p:nvSpPr>
          <p:spPr bwMode="auto">
            <a:xfrm>
              <a:off x="2064" y="2662"/>
              <a:ext cx="576" cy="336"/>
            </a:xfrm>
            <a:prstGeom prst="line">
              <a:avLst/>
            </a:prstGeom>
            <a:noFill/>
            <a:ln w="9525">
              <a:solidFill>
                <a:schemeClr val="tx1"/>
              </a:solidFill>
              <a:round/>
              <a:headEnd/>
              <a:tailEnd/>
            </a:ln>
            <a:effectLst/>
          </p:spPr>
          <p:txBody>
            <a:bodyPr wrap="none" anchor="ctr"/>
            <a:lstStyle/>
            <a:p>
              <a:endParaRPr lang="zh-CN" altLang="en-US"/>
            </a:p>
          </p:txBody>
        </p:sp>
        <p:sp>
          <p:nvSpPr>
            <p:cNvPr id="140298" name="Line 10"/>
            <p:cNvSpPr>
              <a:spLocks noChangeShapeType="1"/>
            </p:cNvSpPr>
            <p:nvPr/>
          </p:nvSpPr>
          <p:spPr bwMode="auto">
            <a:xfrm flipH="1">
              <a:off x="3648" y="2671"/>
              <a:ext cx="480" cy="288"/>
            </a:xfrm>
            <a:prstGeom prst="line">
              <a:avLst/>
            </a:prstGeom>
            <a:noFill/>
            <a:ln w="9525">
              <a:solidFill>
                <a:schemeClr val="tx1"/>
              </a:solidFill>
              <a:round/>
              <a:headEnd/>
              <a:tailEnd/>
            </a:ln>
            <a:effectLst/>
          </p:spPr>
          <p:txBody>
            <a:bodyPr wrap="none" anchor="ctr"/>
            <a:lstStyle/>
            <a:p>
              <a:endParaRPr lang="zh-CN" altLang="en-US"/>
            </a:p>
          </p:txBody>
        </p:sp>
        <p:sp>
          <p:nvSpPr>
            <p:cNvPr id="140299" name="Line 11"/>
            <p:cNvSpPr>
              <a:spLocks noChangeShapeType="1"/>
            </p:cNvSpPr>
            <p:nvPr/>
          </p:nvSpPr>
          <p:spPr bwMode="auto">
            <a:xfrm>
              <a:off x="4486" y="2671"/>
              <a:ext cx="480" cy="288"/>
            </a:xfrm>
            <a:prstGeom prst="line">
              <a:avLst/>
            </a:prstGeom>
            <a:noFill/>
            <a:ln w="9525">
              <a:solidFill>
                <a:schemeClr val="tx1"/>
              </a:solidFill>
              <a:round/>
              <a:headEnd/>
              <a:tailEnd/>
            </a:ln>
            <a:effectLst/>
          </p:spPr>
          <p:txBody>
            <a:bodyPr wrap="none" anchor="ctr"/>
            <a:lstStyle/>
            <a:p>
              <a:endParaRPr lang="zh-CN" altLang="en-US"/>
            </a:p>
          </p:txBody>
        </p:sp>
        <p:sp>
          <p:nvSpPr>
            <p:cNvPr id="140300" name="Line 12"/>
            <p:cNvSpPr>
              <a:spLocks noChangeShapeType="1"/>
            </p:cNvSpPr>
            <p:nvPr/>
          </p:nvSpPr>
          <p:spPr bwMode="auto">
            <a:xfrm flipH="1">
              <a:off x="685" y="3190"/>
              <a:ext cx="240" cy="236"/>
            </a:xfrm>
            <a:prstGeom prst="line">
              <a:avLst/>
            </a:prstGeom>
            <a:noFill/>
            <a:ln w="9525">
              <a:solidFill>
                <a:schemeClr val="tx1"/>
              </a:solidFill>
              <a:round/>
              <a:headEnd/>
              <a:tailEnd/>
            </a:ln>
            <a:effectLst/>
          </p:spPr>
          <p:txBody>
            <a:bodyPr wrap="none" anchor="ctr"/>
            <a:lstStyle/>
            <a:p>
              <a:endParaRPr lang="zh-CN" altLang="en-US"/>
            </a:p>
          </p:txBody>
        </p:sp>
        <p:sp>
          <p:nvSpPr>
            <p:cNvPr id="140301" name="Line 13"/>
            <p:cNvSpPr>
              <a:spLocks noChangeShapeType="1"/>
            </p:cNvSpPr>
            <p:nvPr/>
          </p:nvSpPr>
          <p:spPr bwMode="auto">
            <a:xfrm>
              <a:off x="1200" y="3168"/>
              <a:ext cx="288" cy="284"/>
            </a:xfrm>
            <a:prstGeom prst="line">
              <a:avLst/>
            </a:prstGeom>
            <a:noFill/>
            <a:ln w="9525">
              <a:solidFill>
                <a:schemeClr val="tx1"/>
              </a:solidFill>
              <a:round/>
              <a:headEnd/>
              <a:tailEnd/>
            </a:ln>
            <a:effectLst/>
          </p:spPr>
          <p:txBody>
            <a:bodyPr wrap="none" anchor="ctr"/>
            <a:lstStyle/>
            <a:p>
              <a:endParaRPr lang="zh-CN" altLang="en-US"/>
            </a:p>
          </p:txBody>
        </p:sp>
        <p:sp>
          <p:nvSpPr>
            <p:cNvPr id="140302" name="Line 14"/>
            <p:cNvSpPr>
              <a:spLocks noChangeShapeType="1"/>
            </p:cNvSpPr>
            <p:nvPr/>
          </p:nvSpPr>
          <p:spPr bwMode="auto">
            <a:xfrm flipH="1">
              <a:off x="2256" y="3164"/>
              <a:ext cx="240" cy="288"/>
            </a:xfrm>
            <a:prstGeom prst="line">
              <a:avLst/>
            </a:prstGeom>
            <a:noFill/>
            <a:ln w="9525">
              <a:solidFill>
                <a:schemeClr val="tx1"/>
              </a:solidFill>
              <a:round/>
              <a:headEnd/>
              <a:tailEnd/>
            </a:ln>
            <a:effectLst/>
          </p:spPr>
          <p:txBody>
            <a:bodyPr wrap="none" anchor="ctr"/>
            <a:lstStyle/>
            <a:p>
              <a:endParaRPr lang="zh-CN" altLang="en-US"/>
            </a:p>
          </p:txBody>
        </p:sp>
        <p:sp>
          <p:nvSpPr>
            <p:cNvPr id="140303" name="Line 15"/>
            <p:cNvSpPr>
              <a:spLocks noChangeShapeType="1"/>
            </p:cNvSpPr>
            <p:nvPr/>
          </p:nvSpPr>
          <p:spPr bwMode="auto">
            <a:xfrm>
              <a:off x="2832" y="3164"/>
              <a:ext cx="240" cy="288"/>
            </a:xfrm>
            <a:prstGeom prst="line">
              <a:avLst/>
            </a:prstGeom>
            <a:noFill/>
            <a:ln w="9525">
              <a:solidFill>
                <a:schemeClr val="tx1"/>
              </a:solidFill>
              <a:round/>
              <a:headEnd/>
              <a:tailEnd/>
            </a:ln>
            <a:effectLst/>
          </p:spPr>
          <p:txBody>
            <a:bodyPr wrap="none" anchor="ctr"/>
            <a:lstStyle/>
            <a:p>
              <a:endParaRPr lang="zh-CN" altLang="en-US"/>
            </a:p>
          </p:txBody>
        </p:sp>
        <p:sp>
          <p:nvSpPr>
            <p:cNvPr id="140304" name="Oval 16"/>
            <p:cNvSpPr>
              <a:spLocks noChangeArrowheads="1"/>
            </p:cNvSpPr>
            <p:nvPr/>
          </p:nvSpPr>
          <p:spPr bwMode="auto">
            <a:xfrm>
              <a:off x="2784" y="2064"/>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8784"/>
                  </a:solidFill>
                </a:rPr>
                <a:t>12</a:t>
              </a:r>
              <a:endParaRPr lang="en-US" altLang="zh-CN"/>
            </a:p>
          </p:txBody>
        </p:sp>
        <p:sp>
          <p:nvSpPr>
            <p:cNvPr id="140305" name="Oval 17"/>
            <p:cNvSpPr>
              <a:spLocks noChangeArrowheads="1"/>
            </p:cNvSpPr>
            <p:nvPr/>
          </p:nvSpPr>
          <p:spPr bwMode="auto">
            <a:xfrm>
              <a:off x="1632" y="2518"/>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36</a:t>
              </a:r>
              <a:endParaRPr lang="en-US" altLang="zh-CN" sz="3200" b="1"/>
            </a:p>
          </p:txBody>
        </p:sp>
        <p:sp>
          <p:nvSpPr>
            <p:cNvPr id="140306" name="Oval 18"/>
            <p:cNvSpPr>
              <a:spLocks noChangeArrowheads="1"/>
            </p:cNvSpPr>
            <p:nvPr/>
          </p:nvSpPr>
          <p:spPr bwMode="auto">
            <a:xfrm>
              <a:off x="4080" y="2518"/>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8784"/>
                  </a:solidFill>
                </a:rPr>
                <a:t>27</a:t>
              </a:r>
              <a:endParaRPr lang="en-US" altLang="zh-CN"/>
            </a:p>
          </p:txBody>
        </p:sp>
        <p:sp>
          <p:nvSpPr>
            <p:cNvPr id="140307" name="Oval 19"/>
            <p:cNvSpPr>
              <a:spLocks noChangeArrowheads="1"/>
            </p:cNvSpPr>
            <p:nvPr/>
          </p:nvSpPr>
          <p:spPr bwMode="auto">
            <a:xfrm>
              <a:off x="864" y="2972"/>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65</a:t>
              </a:r>
              <a:endParaRPr lang="en-US" altLang="zh-CN"/>
            </a:p>
          </p:txBody>
        </p:sp>
        <p:sp>
          <p:nvSpPr>
            <p:cNvPr id="140308" name="Oval 20"/>
            <p:cNvSpPr>
              <a:spLocks noChangeArrowheads="1"/>
            </p:cNvSpPr>
            <p:nvPr/>
          </p:nvSpPr>
          <p:spPr bwMode="auto">
            <a:xfrm>
              <a:off x="2880" y="342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49</a:t>
              </a:r>
              <a:endParaRPr lang="en-US" altLang="zh-CN"/>
            </a:p>
          </p:txBody>
        </p:sp>
        <p:sp>
          <p:nvSpPr>
            <p:cNvPr id="140309" name="Oval 21"/>
            <p:cNvSpPr>
              <a:spLocks noChangeArrowheads="1"/>
            </p:cNvSpPr>
            <p:nvPr/>
          </p:nvSpPr>
          <p:spPr bwMode="auto">
            <a:xfrm>
              <a:off x="432" y="342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a:solidFill>
                    <a:srgbClr val="009999"/>
                  </a:solidFill>
                </a:rPr>
                <a:t>81</a:t>
              </a:r>
              <a:endParaRPr lang="en-US" altLang="zh-CN"/>
            </a:p>
          </p:txBody>
        </p:sp>
        <p:sp>
          <p:nvSpPr>
            <p:cNvPr id="140310" name="Oval 22"/>
            <p:cNvSpPr>
              <a:spLocks noChangeArrowheads="1"/>
            </p:cNvSpPr>
            <p:nvPr/>
          </p:nvSpPr>
          <p:spPr bwMode="auto">
            <a:xfrm>
              <a:off x="1296" y="342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73</a:t>
              </a:r>
              <a:endParaRPr lang="en-US" altLang="zh-CN"/>
            </a:p>
          </p:txBody>
        </p:sp>
        <p:sp>
          <p:nvSpPr>
            <p:cNvPr id="140311" name="Oval 23"/>
            <p:cNvSpPr>
              <a:spLocks noChangeArrowheads="1"/>
            </p:cNvSpPr>
            <p:nvPr/>
          </p:nvSpPr>
          <p:spPr bwMode="auto">
            <a:xfrm>
              <a:off x="2016" y="342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55</a:t>
              </a:r>
              <a:endParaRPr lang="en-US" altLang="zh-CN"/>
            </a:p>
          </p:txBody>
        </p:sp>
        <p:sp>
          <p:nvSpPr>
            <p:cNvPr id="140312" name="Oval 24"/>
            <p:cNvSpPr>
              <a:spLocks noChangeArrowheads="1"/>
            </p:cNvSpPr>
            <p:nvPr/>
          </p:nvSpPr>
          <p:spPr bwMode="auto">
            <a:xfrm>
              <a:off x="2448" y="2972"/>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40</a:t>
              </a:r>
            </a:p>
          </p:txBody>
        </p:sp>
        <p:sp>
          <p:nvSpPr>
            <p:cNvPr id="140313" name="Oval 25"/>
            <p:cNvSpPr>
              <a:spLocks noChangeArrowheads="1"/>
            </p:cNvSpPr>
            <p:nvPr/>
          </p:nvSpPr>
          <p:spPr bwMode="auto">
            <a:xfrm>
              <a:off x="4822" y="2946"/>
              <a:ext cx="432" cy="24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009999"/>
                  </a:solidFill>
                </a:rPr>
                <a:t>98</a:t>
              </a:r>
            </a:p>
          </p:txBody>
        </p:sp>
      </p:grpSp>
      <p:sp>
        <p:nvSpPr>
          <p:cNvPr id="140314" name="Text Box 26"/>
          <p:cNvSpPr txBox="1">
            <a:spLocks noChangeArrowheads="1"/>
          </p:cNvSpPr>
          <p:nvPr/>
        </p:nvSpPr>
        <p:spPr bwMode="auto">
          <a:xfrm>
            <a:off x="685800" y="1219200"/>
            <a:ext cx="6153150" cy="604838"/>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C00A4"/>
                </a:solidFill>
              </a:rPr>
              <a:t>{12, 36, 27, 65, 40, 34, 98, 81, 73, 55, 49}</a:t>
            </a:r>
          </a:p>
        </p:txBody>
      </p:sp>
      <p:grpSp>
        <p:nvGrpSpPr>
          <p:cNvPr id="140315" name="Group 27"/>
          <p:cNvGrpSpPr>
            <a:grpSpLocks/>
          </p:cNvGrpSpPr>
          <p:nvPr/>
        </p:nvGrpSpPr>
        <p:grpSpPr bwMode="auto">
          <a:xfrm>
            <a:off x="6781800" y="1281113"/>
            <a:ext cx="1816100" cy="4738687"/>
            <a:chOff x="4320" y="875"/>
            <a:chExt cx="1144" cy="2985"/>
          </a:xfrm>
        </p:grpSpPr>
        <p:sp>
          <p:nvSpPr>
            <p:cNvPr id="140316" name="Rectangle 28"/>
            <p:cNvSpPr>
              <a:spLocks noChangeArrowheads="1"/>
            </p:cNvSpPr>
            <p:nvPr/>
          </p:nvSpPr>
          <p:spPr bwMode="auto">
            <a:xfrm>
              <a:off x="4392" y="3456"/>
              <a:ext cx="694" cy="404"/>
            </a:xfrm>
            <a:prstGeom prst="rect">
              <a:avLst/>
            </a:prstGeom>
            <a:noFill/>
            <a:ln w="9525">
              <a:noFill/>
              <a:miter lim="800000"/>
              <a:headEnd/>
              <a:tailEnd/>
            </a:ln>
            <a:effectLst/>
          </p:spPr>
          <p:txBody>
            <a:bodyPr wrap="none">
              <a:spAutoFit/>
            </a:bodyPr>
            <a:lstStyle/>
            <a:p>
              <a:r>
                <a:rPr lang="zh-CN" altLang="en-US" sz="3600" b="1">
                  <a:solidFill>
                    <a:srgbClr val="990000"/>
                  </a:solidFill>
                  <a:ea typeface="楷体_GB2312" pitchFamily="49" charset="-122"/>
                </a:rPr>
                <a:t>是堆</a:t>
              </a:r>
            </a:p>
          </p:txBody>
        </p:sp>
        <p:sp>
          <p:nvSpPr>
            <p:cNvPr id="140317" name="Rectangle 29"/>
            <p:cNvSpPr>
              <a:spLocks noChangeArrowheads="1"/>
            </p:cNvSpPr>
            <p:nvPr/>
          </p:nvSpPr>
          <p:spPr bwMode="auto">
            <a:xfrm>
              <a:off x="4320" y="875"/>
              <a:ext cx="1144" cy="365"/>
            </a:xfrm>
            <a:prstGeom prst="rect">
              <a:avLst/>
            </a:prstGeom>
            <a:noFill/>
            <a:ln w="9525">
              <a:noFill/>
              <a:miter lim="800000"/>
              <a:headEnd/>
              <a:tailEnd/>
            </a:ln>
            <a:effectLst/>
          </p:spPr>
          <p:txBody>
            <a:bodyPr wrap="none">
              <a:spAutoFit/>
            </a:bodyPr>
            <a:lstStyle/>
            <a:p>
              <a:r>
                <a:rPr lang="zh-CN" altLang="en-US" sz="3200" b="1">
                  <a:solidFill>
                    <a:srgbClr val="990000"/>
                  </a:solidFill>
                  <a:ea typeface="楷体_GB2312" pitchFamily="49" charset="-122"/>
                </a:rPr>
                <a:t>是小顶堆</a:t>
              </a:r>
              <a:endParaRPr lang="zh-CN" altLang="en-US" sz="3200">
                <a:ea typeface="楷体_GB2312" pitchFamily="49" charset="-122"/>
              </a:endParaRPr>
            </a:p>
          </p:txBody>
        </p:sp>
      </p:grpSp>
      <p:grpSp>
        <p:nvGrpSpPr>
          <p:cNvPr id="140318" name="Group 30"/>
          <p:cNvGrpSpPr>
            <a:grpSpLocks/>
          </p:cNvGrpSpPr>
          <p:nvPr/>
        </p:nvGrpSpPr>
        <p:grpSpPr bwMode="auto">
          <a:xfrm>
            <a:off x="685800" y="2057400"/>
            <a:ext cx="7656513" cy="4006850"/>
            <a:chOff x="480" y="1364"/>
            <a:chExt cx="4823" cy="2524"/>
          </a:xfrm>
        </p:grpSpPr>
        <p:sp>
          <p:nvSpPr>
            <p:cNvPr id="140319" name="Text Box 31"/>
            <p:cNvSpPr txBox="1">
              <a:spLocks noChangeArrowheads="1"/>
            </p:cNvSpPr>
            <p:nvPr/>
          </p:nvSpPr>
          <p:spPr bwMode="auto">
            <a:xfrm>
              <a:off x="3994" y="3408"/>
              <a:ext cx="469" cy="480"/>
            </a:xfrm>
            <a:prstGeom prst="rect">
              <a:avLst/>
            </a:prstGeom>
            <a:noFill/>
            <a:ln w="9525">
              <a:noFill/>
              <a:miter lim="800000"/>
              <a:headEnd/>
              <a:tailEnd/>
            </a:ln>
            <a:effectLst/>
          </p:spPr>
          <p:txBody>
            <a:bodyPr wrap="none">
              <a:spAutoFit/>
            </a:bodyPr>
            <a:lstStyle/>
            <a:p>
              <a:r>
                <a:rPr lang="zh-CN" altLang="en-US" sz="4400" b="1">
                  <a:solidFill>
                    <a:srgbClr val="003366"/>
                  </a:solidFill>
                  <a:ea typeface="隶书" pitchFamily="49" charset="-122"/>
                </a:rPr>
                <a:t>不</a:t>
              </a:r>
              <a:endParaRPr lang="zh-CN" altLang="en-US" sz="4400"/>
            </a:p>
          </p:txBody>
        </p:sp>
        <p:sp>
          <p:nvSpPr>
            <p:cNvPr id="140320" name="Oval 32"/>
            <p:cNvSpPr>
              <a:spLocks noChangeArrowheads="1"/>
            </p:cNvSpPr>
            <p:nvPr/>
          </p:nvSpPr>
          <p:spPr bwMode="auto">
            <a:xfrm>
              <a:off x="3373" y="2946"/>
              <a:ext cx="432" cy="240"/>
            </a:xfrm>
            <a:prstGeom prst="ellipse">
              <a:avLst/>
            </a:prstGeom>
            <a:solidFill>
              <a:srgbClr val="99CCFF"/>
            </a:solidFill>
            <a:ln w="12700">
              <a:solidFill>
                <a:srgbClr val="000080"/>
              </a:solidFill>
              <a:round/>
              <a:headEnd/>
              <a:tailEnd/>
            </a:ln>
            <a:effectLst/>
          </p:spPr>
          <p:txBody>
            <a:bodyPr wrap="none" anchor="ctr"/>
            <a:lstStyle/>
            <a:p>
              <a:pPr algn="ctr"/>
              <a:r>
                <a:rPr lang="en-US" altLang="zh-CN" sz="3200" b="1">
                  <a:solidFill>
                    <a:srgbClr val="FF0000"/>
                  </a:solidFill>
                </a:rPr>
                <a:t>14</a:t>
              </a:r>
              <a:endParaRPr lang="en-US" altLang="zh-CN">
                <a:solidFill>
                  <a:srgbClr val="FF0000"/>
                </a:solidFill>
              </a:endParaRPr>
            </a:p>
          </p:txBody>
        </p:sp>
        <p:sp>
          <p:nvSpPr>
            <p:cNvPr id="140321" name="Text Box 33"/>
            <p:cNvSpPr txBox="1">
              <a:spLocks noChangeArrowheads="1"/>
            </p:cNvSpPr>
            <p:nvPr/>
          </p:nvSpPr>
          <p:spPr bwMode="auto">
            <a:xfrm>
              <a:off x="480" y="1364"/>
              <a:ext cx="3876" cy="381"/>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C00A4"/>
                  </a:solidFill>
                </a:rPr>
                <a:t>{12, 36, 27, 65, 40, </a:t>
              </a:r>
              <a:r>
                <a:rPr lang="en-US" altLang="zh-CN" sz="2800" b="1">
                  <a:solidFill>
                    <a:srgbClr val="FF0000"/>
                  </a:solidFill>
                </a:rPr>
                <a:t>14</a:t>
              </a:r>
              <a:r>
                <a:rPr lang="en-US" altLang="zh-CN" sz="2800" b="1">
                  <a:solidFill>
                    <a:srgbClr val="0C00A4"/>
                  </a:solidFill>
                </a:rPr>
                <a:t>, 98, 81, 73, 55, 49}</a:t>
              </a:r>
            </a:p>
          </p:txBody>
        </p:sp>
        <p:sp>
          <p:nvSpPr>
            <p:cNvPr id="140322" name="Rectangle 34"/>
            <p:cNvSpPr>
              <a:spLocks noChangeArrowheads="1"/>
            </p:cNvSpPr>
            <p:nvPr/>
          </p:nvSpPr>
          <p:spPr bwMode="auto">
            <a:xfrm>
              <a:off x="4416" y="1383"/>
              <a:ext cx="887" cy="365"/>
            </a:xfrm>
            <a:prstGeom prst="rect">
              <a:avLst/>
            </a:prstGeom>
            <a:noFill/>
            <a:ln w="9525">
              <a:noFill/>
              <a:miter lim="800000"/>
              <a:headEnd/>
              <a:tailEnd/>
            </a:ln>
            <a:effectLst/>
          </p:spPr>
          <p:txBody>
            <a:bodyPr wrap="none">
              <a:spAutoFit/>
            </a:bodyPr>
            <a:lstStyle/>
            <a:p>
              <a:r>
                <a:rPr lang="zh-CN" altLang="en-US" sz="3200" b="1">
                  <a:solidFill>
                    <a:srgbClr val="990000"/>
                  </a:solidFill>
                  <a:ea typeface="楷体_GB2312" pitchFamily="49" charset="-122"/>
                </a:rPr>
                <a:t>不是堆</a:t>
              </a:r>
              <a:endParaRPr lang="zh-CN" altLang="en-US" sz="3200">
                <a:ea typeface="楷体_GB2312" pitchFamily="49" charset="-122"/>
              </a:endParaRPr>
            </a:p>
          </p:txBody>
        </p:sp>
      </p:grpSp>
      <p:sp>
        <p:nvSpPr>
          <p:cNvPr id="140323" name="Rectangle 35"/>
          <p:cNvSpPr>
            <a:spLocks noChangeArrowheads="1"/>
          </p:cNvSpPr>
          <p:nvPr/>
        </p:nvSpPr>
        <p:spPr bwMode="auto">
          <a:xfrm>
            <a:off x="838200" y="1905000"/>
            <a:ext cx="7216775" cy="1066800"/>
          </a:xfrm>
          <a:prstGeom prst="rect">
            <a:avLst/>
          </a:prstGeom>
          <a:noFill/>
          <a:ln w="9525">
            <a:noFill/>
            <a:miter lim="800000"/>
            <a:headEnd/>
            <a:tailEnd/>
          </a:ln>
          <a:effectLst/>
        </p:spPr>
        <p:txBody>
          <a:bodyPr>
            <a:spAutoFit/>
          </a:bodyPr>
          <a:lstStyle/>
          <a:p>
            <a:r>
              <a:rPr lang="en-US" altLang="zh-CN" sz="3200" b="1">
                <a:solidFill>
                  <a:srgbClr val="840C26"/>
                </a:solidFill>
                <a:ea typeface="楷体_GB2312" pitchFamily="49" charset="-122"/>
              </a:rPr>
              <a:t>      </a:t>
            </a:r>
            <a:r>
              <a:rPr lang="zh-CN" altLang="en-US" sz="3200" b="1">
                <a:solidFill>
                  <a:srgbClr val="840C26"/>
                </a:solidFill>
                <a:ea typeface="楷体_GB2312" pitchFamily="49" charset="-122"/>
              </a:rPr>
              <a:t>可利用</a:t>
            </a:r>
            <a:r>
              <a:rPr lang="zh-CN" altLang="en-US" sz="3200" b="1">
                <a:solidFill>
                  <a:srgbClr val="FF0000"/>
                </a:solidFill>
                <a:ea typeface="楷体_GB2312" pitchFamily="49" charset="-122"/>
              </a:rPr>
              <a:t>堆的特性</a:t>
            </a:r>
            <a:r>
              <a:rPr lang="en-US" altLang="zh-CN" sz="3200" b="1">
                <a:solidFill>
                  <a:srgbClr val="FF0000"/>
                </a:solidFill>
                <a:ea typeface="楷体_GB2312" pitchFamily="49" charset="-122"/>
              </a:rPr>
              <a:t>(</a:t>
            </a:r>
            <a:r>
              <a:rPr lang="zh-CN" altLang="en-US" sz="3200" b="1">
                <a:solidFill>
                  <a:srgbClr val="FF0000"/>
                </a:solidFill>
                <a:ea typeface="楷体_GB2312" pitchFamily="49" charset="-122"/>
              </a:rPr>
              <a:t>首元素最小或最大</a:t>
            </a:r>
            <a:r>
              <a:rPr lang="en-US" altLang="zh-CN" sz="3200" b="1">
                <a:solidFill>
                  <a:srgbClr val="FF0000"/>
                </a:solidFill>
                <a:ea typeface="楷体_GB2312" pitchFamily="49" charset="-122"/>
              </a:rPr>
              <a:t>)</a:t>
            </a:r>
          </a:p>
          <a:p>
            <a:r>
              <a:rPr lang="zh-CN" altLang="en-US" sz="3200" b="1">
                <a:solidFill>
                  <a:srgbClr val="840C26"/>
                </a:solidFill>
                <a:ea typeface="楷体_GB2312" pitchFamily="49" charset="-122"/>
              </a:rPr>
              <a:t>对记录序列进行排序！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314"/>
                                        </p:tgtEl>
                                        <p:attrNameLst>
                                          <p:attrName>style.visibility</p:attrName>
                                        </p:attrNameLst>
                                      </p:cBhvr>
                                      <p:to>
                                        <p:strVal val="visible"/>
                                      </p:to>
                                    </p:set>
                                    <p:animEffect transition="in" filter="wipe(left)">
                                      <p:cBhvr>
                                        <p:cTn id="7" dur="500"/>
                                        <p:tgtEl>
                                          <p:spTgt spid="140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 calcmode="lin" valueType="num">
                                      <p:cBhvr additive="base">
                                        <p:cTn id="12" dur="500" fill="hold"/>
                                        <p:tgtEl>
                                          <p:spTgt spid="140292"/>
                                        </p:tgtEl>
                                        <p:attrNameLst>
                                          <p:attrName>ppt_x</p:attrName>
                                        </p:attrNameLst>
                                      </p:cBhvr>
                                      <p:tavLst>
                                        <p:tav tm="0">
                                          <p:val>
                                            <p:strVal val="0-#ppt_w/2"/>
                                          </p:val>
                                        </p:tav>
                                        <p:tav tm="100000">
                                          <p:val>
                                            <p:strVal val="#ppt_x"/>
                                          </p:val>
                                        </p:tav>
                                      </p:tavLst>
                                    </p:anim>
                                    <p:anim calcmode="lin" valueType="num">
                                      <p:cBhvr additive="base">
                                        <p:cTn id="13"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40315"/>
                                        </p:tgtEl>
                                        <p:attrNameLst>
                                          <p:attrName>style.visibility</p:attrName>
                                        </p:attrNameLst>
                                      </p:cBhvr>
                                      <p:to>
                                        <p:strVal val="visible"/>
                                      </p:to>
                                    </p:set>
                                    <p:animEffect transition="in" filter="box(in)">
                                      <p:cBhvr>
                                        <p:cTn id="18" dur="500"/>
                                        <p:tgtEl>
                                          <p:spTgt spid="1403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0318"/>
                                        </p:tgtEl>
                                        <p:attrNameLst>
                                          <p:attrName>style.visibility</p:attrName>
                                        </p:attrNameLst>
                                      </p:cBhvr>
                                      <p:to>
                                        <p:strVal val="visible"/>
                                      </p:to>
                                    </p:set>
                                  </p:childTnLst>
                                  <p:subTnLst>
                                    <p:set>
                                      <p:cBhvr override="childStyle">
                                        <p:cTn dur="1" fill="hold" display="0" masterRel="nextClick" afterEffect="1"/>
                                        <p:tgtEl>
                                          <p:spTgt spid="1403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40323"/>
                                        </p:tgtEl>
                                        <p:attrNameLst>
                                          <p:attrName>style.visibility</p:attrName>
                                        </p:attrNameLst>
                                      </p:cBhvr>
                                      <p:to>
                                        <p:strVal val="visible"/>
                                      </p:to>
                                    </p:set>
                                    <p:animEffect transition="in" filter="barn(outHorizontal)">
                                      <p:cBhvr>
                                        <p:cTn id="27" dur="500"/>
                                        <p:tgtEl>
                                          <p:spTgt spid="14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4" grpId="0" autoUpdateAnimBg="0"/>
      <p:bldP spid="1403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647700" y="266700"/>
            <a:ext cx="1722438" cy="701675"/>
          </a:xfrm>
          <a:prstGeom prst="rect">
            <a:avLst/>
          </a:prstGeom>
          <a:noFill/>
          <a:ln w="9525">
            <a:noFill/>
            <a:miter lim="800000"/>
            <a:headEnd/>
            <a:tailEnd/>
          </a:ln>
          <a:effectLst/>
        </p:spPr>
        <p:txBody>
          <a:bodyPr wrap="none">
            <a:spAutoFit/>
          </a:bodyPr>
          <a:lstStyle/>
          <a:p>
            <a:r>
              <a:rPr lang="zh-CN" altLang="en-US" sz="4000" b="1">
                <a:solidFill>
                  <a:srgbClr val="003366"/>
                </a:solidFill>
              </a:rPr>
              <a:t>例如：</a:t>
            </a:r>
            <a:endParaRPr lang="zh-CN" altLang="en-US" b="1"/>
          </a:p>
        </p:txBody>
      </p:sp>
      <p:sp>
        <p:nvSpPr>
          <p:cNvPr id="75779" name="Rectangle 3"/>
          <p:cNvSpPr>
            <a:spLocks noChangeArrowheads="1"/>
          </p:cNvSpPr>
          <p:nvPr/>
        </p:nvSpPr>
        <p:spPr bwMode="auto">
          <a:xfrm>
            <a:off x="539750" y="1181100"/>
            <a:ext cx="7727950" cy="641350"/>
          </a:xfrm>
          <a:prstGeom prst="rect">
            <a:avLst/>
          </a:prstGeom>
          <a:noFill/>
          <a:ln w="9525">
            <a:noFill/>
            <a:miter lim="800000"/>
            <a:headEnd/>
            <a:tailEnd/>
          </a:ln>
          <a:effectLst/>
        </p:spPr>
        <p:txBody>
          <a:bodyPr>
            <a:spAutoFit/>
          </a:bodyPr>
          <a:lstStyle/>
          <a:p>
            <a:r>
              <a:rPr lang="en-US" altLang="zh-CN" sz="3600" b="1"/>
              <a:t> </a:t>
            </a:r>
            <a:r>
              <a:rPr lang="zh-CN" altLang="en-US" sz="3600" b="1">
                <a:solidFill>
                  <a:srgbClr val="003366"/>
                </a:solidFill>
                <a:ea typeface="楷体_GB2312" pitchFamily="49" charset="-122"/>
              </a:rPr>
              <a:t>排序前</a:t>
            </a:r>
            <a:r>
              <a:rPr lang="zh-CN" altLang="en-US" sz="3600" b="1">
                <a:ea typeface="楷体_GB2312" pitchFamily="49" charset="-122"/>
              </a:rPr>
              <a:t> </a:t>
            </a:r>
            <a:r>
              <a:rPr lang="en-US" altLang="zh-CN" sz="3600" b="1"/>
              <a:t>( 56, 34, </a:t>
            </a:r>
            <a:r>
              <a:rPr lang="en-US" altLang="zh-CN" sz="3600" b="1">
                <a:solidFill>
                  <a:srgbClr val="FF6600"/>
                </a:solidFill>
              </a:rPr>
              <a:t>47</a:t>
            </a:r>
            <a:r>
              <a:rPr lang="en-US" altLang="zh-CN" sz="3600" b="1"/>
              <a:t>, 23, 66, 18, 82,</a:t>
            </a:r>
            <a:r>
              <a:rPr lang="en-US" altLang="zh-CN" sz="3600" b="1">
                <a:solidFill>
                  <a:srgbClr val="FF99FF"/>
                </a:solidFill>
              </a:rPr>
              <a:t> </a:t>
            </a:r>
            <a:r>
              <a:rPr lang="en-US" altLang="zh-CN" sz="3600" b="1">
                <a:solidFill>
                  <a:srgbClr val="0000FF"/>
                </a:solidFill>
              </a:rPr>
              <a:t>47</a:t>
            </a:r>
            <a:r>
              <a:rPr lang="en-US" altLang="zh-CN" sz="3600" b="1"/>
              <a:t> )</a:t>
            </a:r>
          </a:p>
        </p:txBody>
      </p:sp>
      <p:sp>
        <p:nvSpPr>
          <p:cNvPr id="75780" name="Rectangle 4"/>
          <p:cNvSpPr>
            <a:spLocks noChangeArrowheads="1"/>
          </p:cNvSpPr>
          <p:nvPr/>
        </p:nvSpPr>
        <p:spPr bwMode="auto">
          <a:xfrm>
            <a:off x="577850" y="1884363"/>
            <a:ext cx="7727950" cy="2154237"/>
          </a:xfrm>
          <a:prstGeom prst="rect">
            <a:avLst/>
          </a:prstGeom>
          <a:noFill/>
          <a:ln w="9525">
            <a:noFill/>
            <a:miter lim="800000"/>
            <a:headEnd/>
            <a:tailEnd/>
          </a:ln>
          <a:effectLst/>
        </p:spPr>
        <p:txBody>
          <a:bodyPr>
            <a:spAutoFit/>
          </a:bodyPr>
          <a:lstStyle/>
          <a:p>
            <a:pPr>
              <a:lnSpc>
                <a:spcPct val="125000"/>
              </a:lnSpc>
            </a:pPr>
            <a:r>
              <a:rPr lang="zh-CN" altLang="en-US" sz="3600" b="1">
                <a:solidFill>
                  <a:srgbClr val="003366"/>
                </a:solidFill>
                <a:ea typeface="楷体_GB2312" pitchFamily="49" charset="-122"/>
              </a:rPr>
              <a:t>若排序后必有结果：</a:t>
            </a:r>
            <a:endParaRPr lang="zh-CN" altLang="en-US" sz="3600" b="1"/>
          </a:p>
          <a:p>
            <a:pPr>
              <a:lnSpc>
                <a:spcPct val="125000"/>
              </a:lnSpc>
            </a:pPr>
            <a:r>
              <a:rPr lang="zh-CN" altLang="en-US" sz="3600" b="1"/>
              <a:t>              </a:t>
            </a:r>
            <a:r>
              <a:rPr lang="en-US" altLang="zh-CN" sz="3600" b="1"/>
              <a:t>( 18, 23, 34, </a:t>
            </a:r>
            <a:r>
              <a:rPr lang="en-US" altLang="zh-CN" sz="3600" b="1">
                <a:solidFill>
                  <a:srgbClr val="FF6600"/>
                </a:solidFill>
              </a:rPr>
              <a:t>47</a:t>
            </a:r>
            <a:r>
              <a:rPr lang="en-US" altLang="zh-CN" sz="3600" b="1"/>
              <a:t>, </a:t>
            </a:r>
            <a:r>
              <a:rPr lang="en-US" altLang="zh-CN" sz="3600" b="1">
                <a:solidFill>
                  <a:srgbClr val="0000FF"/>
                </a:solidFill>
              </a:rPr>
              <a:t>47</a:t>
            </a:r>
            <a:r>
              <a:rPr lang="en-US" altLang="zh-CN" sz="3600" b="1"/>
              <a:t>, 56, 66, 82 )</a:t>
            </a:r>
          </a:p>
          <a:p>
            <a:pPr>
              <a:lnSpc>
                <a:spcPct val="125000"/>
              </a:lnSpc>
            </a:pPr>
            <a:r>
              <a:rPr lang="zh-CN" altLang="en-US" sz="3600" b="1">
                <a:solidFill>
                  <a:srgbClr val="003366"/>
                </a:solidFill>
                <a:latin typeface="楷体_GB2312" pitchFamily="49" charset="-122"/>
                <a:ea typeface="楷体_GB2312" pitchFamily="49" charset="-122"/>
              </a:rPr>
              <a:t>则称该排序方法是</a:t>
            </a:r>
            <a:r>
              <a:rPr lang="zh-CN" altLang="en-US" sz="3600" b="1">
                <a:solidFill>
                  <a:srgbClr val="990000"/>
                </a:solidFill>
                <a:latin typeface="楷体_GB2312" pitchFamily="49" charset="-122"/>
                <a:ea typeface="楷体_GB2312" pitchFamily="49" charset="-122"/>
              </a:rPr>
              <a:t>稳定</a:t>
            </a:r>
            <a:r>
              <a:rPr lang="zh-CN" altLang="en-US" sz="3600" b="1">
                <a:solidFill>
                  <a:srgbClr val="003366"/>
                </a:solidFill>
                <a:latin typeface="楷体_GB2312" pitchFamily="49" charset="-122"/>
                <a:ea typeface="楷体_GB2312" pitchFamily="49" charset="-122"/>
              </a:rPr>
              <a:t>的</a:t>
            </a:r>
            <a:r>
              <a:rPr lang="en-US" altLang="zh-CN" sz="3600" b="1">
                <a:solidFill>
                  <a:srgbClr val="003366"/>
                </a:solidFill>
                <a:latin typeface="楷体_GB2312" pitchFamily="49" charset="-122"/>
                <a:ea typeface="楷体_GB2312" pitchFamily="49" charset="-122"/>
              </a:rPr>
              <a:t>;</a:t>
            </a:r>
            <a:endParaRPr lang="en-US" altLang="zh-CN" sz="3600" b="1"/>
          </a:p>
        </p:txBody>
      </p:sp>
      <p:sp>
        <p:nvSpPr>
          <p:cNvPr id="75781" name="Rectangle 5"/>
          <p:cNvSpPr>
            <a:spLocks noChangeArrowheads="1"/>
          </p:cNvSpPr>
          <p:nvPr/>
        </p:nvSpPr>
        <p:spPr bwMode="auto">
          <a:xfrm>
            <a:off x="577850" y="4246563"/>
            <a:ext cx="7727950" cy="2154237"/>
          </a:xfrm>
          <a:prstGeom prst="rect">
            <a:avLst/>
          </a:prstGeom>
          <a:noFill/>
          <a:ln w="9525">
            <a:noFill/>
            <a:miter lim="800000"/>
            <a:headEnd/>
            <a:tailEnd/>
          </a:ln>
          <a:effectLst/>
        </p:spPr>
        <p:txBody>
          <a:bodyPr>
            <a:spAutoFit/>
          </a:bodyPr>
          <a:lstStyle/>
          <a:p>
            <a:pPr>
              <a:lnSpc>
                <a:spcPct val="125000"/>
              </a:lnSpc>
            </a:pPr>
            <a:r>
              <a:rPr lang="zh-CN" altLang="en-US" sz="3600" b="1">
                <a:solidFill>
                  <a:srgbClr val="003366"/>
                </a:solidFill>
                <a:ea typeface="楷体_GB2312" pitchFamily="49" charset="-122"/>
              </a:rPr>
              <a:t>若排序后可能得结果：</a:t>
            </a:r>
            <a:endParaRPr lang="zh-CN" altLang="en-US" sz="3600" b="1"/>
          </a:p>
          <a:p>
            <a:pPr>
              <a:lnSpc>
                <a:spcPct val="125000"/>
              </a:lnSpc>
            </a:pPr>
            <a:r>
              <a:rPr lang="zh-CN" altLang="en-US" sz="3600" b="1"/>
              <a:t>             </a:t>
            </a:r>
            <a:r>
              <a:rPr lang="en-US" altLang="zh-CN" sz="3600" b="1"/>
              <a:t>( 18, 23, 34,</a:t>
            </a:r>
            <a:r>
              <a:rPr lang="en-US" altLang="zh-CN" sz="3600" b="1">
                <a:solidFill>
                  <a:srgbClr val="0000FF"/>
                </a:solidFill>
              </a:rPr>
              <a:t> 47</a:t>
            </a:r>
            <a:r>
              <a:rPr lang="en-US" altLang="zh-CN" sz="3600" b="1"/>
              <a:t>, </a:t>
            </a:r>
            <a:r>
              <a:rPr lang="en-US" altLang="zh-CN" sz="3600" b="1">
                <a:solidFill>
                  <a:srgbClr val="FF6600"/>
                </a:solidFill>
              </a:rPr>
              <a:t>47</a:t>
            </a:r>
            <a:r>
              <a:rPr lang="en-US" altLang="zh-CN" sz="3600" b="1"/>
              <a:t>, 56, 66, 82 )</a:t>
            </a:r>
          </a:p>
          <a:p>
            <a:pPr>
              <a:lnSpc>
                <a:spcPct val="125000"/>
              </a:lnSpc>
            </a:pPr>
            <a:r>
              <a:rPr lang="zh-CN" altLang="en-US" sz="3600" b="1">
                <a:solidFill>
                  <a:srgbClr val="003366"/>
                </a:solidFill>
                <a:latin typeface="楷体_GB2312" pitchFamily="49" charset="-122"/>
                <a:ea typeface="楷体_GB2312" pitchFamily="49" charset="-122"/>
              </a:rPr>
              <a:t>则称该排序方法是</a:t>
            </a:r>
            <a:r>
              <a:rPr lang="zh-CN" altLang="en-US" sz="3600" b="1">
                <a:solidFill>
                  <a:srgbClr val="990000"/>
                </a:solidFill>
                <a:latin typeface="楷体_GB2312" pitchFamily="49" charset="-122"/>
                <a:ea typeface="楷体_GB2312" pitchFamily="49" charset="-122"/>
              </a:rPr>
              <a:t>不稳定</a:t>
            </a:r>
            <a:r>
              <a:rPr lang="zh-CN" altLang="en-US" sz="3600" b="1">
                <a:solidFill>
                  <a:srgbClr val="003366"/>
                </a:solidFill>
                <a:latin typeface="楷体_GB2312" pitchFamily="49" charset="-122"/>
                <a:ea typeface="楷体_GB2312" pitchFamily="49" charset="-122"/>
              </a:rPr>
              <a:t>的。</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wipe(left)">
                                      <p:cBhvr>
                                        <p:cTn id="17" dur="500"/>
                                        <p:tgtEl>
                                          <p:spTgt spid="757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wipe(left)">
                                      <p:cBhvr>
                                        <p:cTn id="22"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autoUpdateAnimBg="0"/>
      <p:bldP spid="75780" grpId="0" autoUpdateAnimBg="0"/>
      <p:bldP spid="7578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533400"/>
            <a:ext cx="7772400" cy="685800"/>
          </a:xfrm>
        </p:spPr>
        <p:txBody>
          <a:bodyPr/>
          <a:lstStyle/>
          <a:p>
            <a:r>
              <a:rPr lang="zh-CN" altLang="en-US" b="1">
                <a:solidFill>
                  <a:srgbClr val="990099"/>
                </a:solidFill>
              </a:rPr>
              <a:t>堆排序的特征</a:t>
            </a:r>
          </a:p>
        </p:txBody>
      </p:sp>
      <p:sp>
        <p:nvSpPr>
          <p:cNvPr id="141315" name="Rectangle 3"/>
          <p:cNvSpPr>
            <a:spLocks noGrp="1" noChangeArrowheads="1"/>
          </p:cNvSpPr>
          <p:nvPr>
            <p:ph type="body" idx="1"/>
          </p:nvPr>
        </p:nvSpPr>
        <p:spPr>
          <a:xfrm>
            <a:off x="152400" y="1371600"/>
            <a:ext cx="8839200" cy="4953000"/>
          </a:xfrm>
        </p:spPr>
        <p:txBody>
          <a:bodyPr/>
          <a:lstStyle/>
          <a:p>
            <a:pPr>
              <a:lnSpc>
                <a:spcPct val="110000"/>
              </a:lnSpc>
              <a:buFont typeface="Wingdings" pitchFamily="2" charset="2"/>
              <a:buNone/>
            </a:pPr>
            <a:r>
              <a:rPr lang="en-US" altLang="zh-CN" sz="3600" b="1">
                <a:solidFill>
                  <a:srgbClr val="0C00A4"/>
                </a:solidFill>
                <a:latin typeface="楷体_GB2312" pitchFamily="49" charset="-122"/>
                <a:ea typeface="楷体_GB2312" pitchFamily="49" charset="-122"/>
              </a:rPr>
              <a:t>      </a:t>
            </a:r>
            <a:r>
              <a:rPr lang="zh-CN" altLang="en-US" sz="3600" b="1">
                <a:solidFill>
                  <a:srgbClr val="0C00A4"/>
                </a:solidFill>
                <a:latin typeface="楷体_GB2312" pitchFamily="49" charset="-122"/>
                <a:ea typeface="楷体_GB2312" pitchFamily="49" charset="-122"/>
              </a:rPr>
              <a:t>堆排序是在排序过程中，将向量中存储的数据看成一棵完全二叉树</a:t>
            </a:r>
            <a:r>
              <a:rPr lang="en-US" altLang="zh-CN" sz="3600" b="1">
                <a:solidFill>
                  <a:srgbClr val="0C00A4"/>
                </a:solidFill>
                <a:latin typeface="楷体_GB2312" pitchFamily="49" charset="-122"/>
                <a:ea typeface="楷体_GB2312" pitchFamily="49" charset="-122"/>
              </a:rPr>
              <a:t>,</a:t>
            </a:r>
            <a:r>
              <a:rPr lang="zh-CN" altLang="en-US" sz="3600" b="1">
                <a:solidFill>
                  <a:srgbClr val="0C00A4"/>
                </a:solidFill>
                <a:latin typeface="楷体_GB2312" pitchFamily="49" charset="-122"/>
                <a:ea typeface="楷体_GB2312" pitchFamily="49" charset="-122"/>
              </a:rPr>
              <a:t>利用完全二叉树中双亲结点和孩子结点之间的内在关系来选择关键字最小的记录，即待排序记录仍采用向量数组方式存储，并非采用树的存储结构，仅仅是采用完全二叉树顺序结构的特征进行分析处理。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39750" y="485775"/>
            <a:ext cx="8305800" cy="1190625"/>
          </a:xfrm>
          <a:prstGeom prst="rect">
            <a:avLst/>
          </a:prstGeom>
          <a:noFill/>
          <a:ln w="9525">
            <a:noFill/>
            <a:miter lim="800000"/>
            <a:headEnd/>
            <a:tailEnd/>
          </a:ln>
          <a:effectLst/>
        </p:spPr>
        <p:txBody>
          <a:bodyPr>
            <a:spAutoFit/>
          </a:bodyPr>
          <a:lstStyle/>
          <a:p>
            <a:r>
              <a:rPr lang="zh-CN" altLang="en-US" sz="3600">
                <a:solidFill>
                  <a:srgbClr val="000080"/>
                </a:solidFill>
                <a:ea typeface="楷体_GB2312" pitchFamily="49" charset="-122"/>
              </a:rPr>
              <a:t>　  </a:t>
            </a:r>
            <a:r>
              <a:rPr lang="zh-CN" altLang="en-US" sz="3600" b="1">
                <a:solidFill>
                  <a:srgbClr val="FF5050"/>
                </a:solidFill>
                <a:ea typeface="楷体_GB2312" pitchFamily="49" charset="-122"/>
              </a:rPr>
              <a:t>堆排序</a:t>
            </a:r>
            <a:r>
              <a:rPr lang="zh-CN" altLang="en-US" sz="3600" b="1">
                <a:solidFill>
                  <a:srgbClr val="840C26"/>
                </a:solidFill>
                <a:ea typeface="楷体_GB2312" pitchFamily="49" charset="-122"/>
              </a:rPr>
              <a:t>即是利用</a:t>
            </a:r>
            <a:r>
              <a:rPr lang="zh-CN" altLang="en-US" sz="3600" b="1">
                <a:solidFill>
                  <a:srgbClr val="FF0000"/>
                </a:solidFill>
                <a:ea typeface="楷体_GB2312" pitchFamily="49" charset="-122"/>
              </a:rPr>
              <a:t>堆的特性</a:t>
            </a:r>
            <a:r>
              <a:rPr lang="zh-CN" altLang="en-US" sz="3600" b="1">
                <a:solidFill>
                  <a:srgbClr val="840C26"/>
                </a:solidFill>
                <a:ea typeface="楷体_GB2312" pitchFamily="49" charset="-122"/>
              </a:rPr>
              <a:t>对记录序列进行排序的一种排序方法</a:t>
            </a:r>
            <a:r>
              <a:rPr lang="en-US" altLang="zh-CN" sz="3600" b="1">
                <a:solidFill>
                  <a:srgbClr val="840C26"/>
                </a:solidFill>
                <a:ea typeface="楷体_GB2312" pitchFamily="49" charset="-122"/>
              </a:rPr>
              <a:t>,</a:t>
            </a:r>
            <a:r>
              <a:rPr lang="zh-CN" altLang="en-US" sz="3600" b="1">
                <a:solidFill>
                  <a:srgbClr val="840C26"/>
                </a:solidFill>
                <a:ea typeface="楷体_GB2312" pitchFamily="49" charset="-122"/>
              </a:rPr>
              <a:t>过程如下：</a:t>
            </a:r>
            <a:endParaRPr lang="zh-CN" altLang="en-US" sz="3600">
              <a:ea typeface="楷体_GB2312" pitchFamily="49" charset="-122"/>
            </a:endParaRPr>
          </a:p>
        </p:txBody>
      </p:sp>
      <p:sp>
        <p:nvSpPr>
          <p:cNvPr id="144387" name="Rectangle 3"/>
          <p:cNvSpPr>
            <a:spLocks noChangeArrowheads="1"/>
          </p:cNvSpPr>
          <p:nvPr/>
        </p:nvSpPr>
        <p:spPr bwMode="auto">
          <a:xfrm>
            <a:off x="482600" y="1743075"/>
            <a:ext cx="7683500" cy="2289175"/>
          </a:xfrm>
          <a:prstGeom prst="rect">
            <a:avLst/>
          </a:prstGeom>
          <a:noFill/>
          <a:ln w="9525">
            <a:noFill/>
            <a:miter lim="800000"/>
            <a:headEnd/>
            <a:tailEnd/>
          </a:ln>
          <a:effectLst/>
        </p:spPr>
        <p:txBody>
          <a:bodyPr>
            <a:spAutoFit/>
          </a:bodyPr>
          <a:lstStyle/>
          <a:p>
            <a:r>
              <a:rPr lang="en-US" altLang="zh-CN" sz="3600" b="1">
                <a:solidFill>
                  <a:srgbClr val="840C26"/>
                </a:solidFill>
                <a:ea typeface="楷体_GB2312" pitchFamily="49" charset="-122"/>
              </a:rPr>
              <a:t>1</a:t>
            </a:r>
            <a:r>
              <a:rPr lang="zh-CN" altLang="en-US" sz="3600" b="1">
                <a:solidFill>
                  <a:srgbClr val="840C26"/>
                </a:solidFill>
                <a:ea typeface="楷体_GB2312" pitchFamily="49" charset="-122"/>
              </a:rPr>
              <a:t>、对给定序列建堆； </a:t>
            </a:r>
          </a:p>
          <a:p>
            <a:r>
              <a:rPr lang="en-US" altLang="zh-CN" sz="3600" b="1">
                <a:solidFill>
                  <a:srgbClr val="840C26"/>
                </a:solidFill>
                <a:ea typeface="楷体_GB2312" pitchFamily="49" charset="-122"/>
              </a:rPr>
              <a:t>2</a:t>
            </a:r>
            <a:r>
              <a:rPr lang="zh-CN" altLang="en-US" sz="3600" b="1">
                <a:solidFill>
                  <a:srgbClr val="840C26"/>
                </a:solidFill>
                <a:ea typeface="楷体_GB2312" pitchFamily="49" charset="-122"/>
              </a:rPr>
              <a:t>、输出堆顶；</a:t>
            </a:r>
            <a:r>
              <a:rPr lang="en-US" altLang="zh-CN" sz="3600" b="1">
                <a:solidFill>
                  <a:srgbClr val="840C26"/>
                </a:solidFill>
                <a:ea typeface="楷体_GB2312" pitchFamily="49" charset="-122"/>
              </a:rPr>
              <a:t>(</a:t>
            </a:r>
            <a:r>
              <a:rPr lang="zh-CN" altLang="en-US" sz="3600" b="1">
                <a:solidFill>
                  <a:srgbClr val="840C26"/>
                </a:solidFill>
                <a:ea typeface="楷体_GB2312" pitchFamily="49" charset="-122"/>
              </a:rPr>
              <a:t>首元素与尾元素交换</a:t>
            </a:r>
            <a:r>
              <a:rPr lang="en-US" altLang="zh-CN" sz="3600" b="1">
                <a:solidFill>
                  <a:srgbClr val="840C26"/>
                </a:solidFill>
                <a:ea typeface="楷体_GB2312" pitchFamily="49" charset="-122"/>
              </a:rPr>
              <a:t>)</a:t>
            </a:r>
          </a:p>
          <a:p>
            <a:r>
              <a:rPr lang="en-US" altLang="zh-CN" sz="3600" b="1">
                <a:solidFill>
                  <a:srgbClr val="840C26"/>
                </a:solidFill>
                <a:ea typeface="楷体_GB2312" pitchFamily="49" charset="-122"/>
              </a:rPr>
              <a:t>3</a:t>
            </a:r>
            <a:r>
              <a:rPr lang="zh-CN" altLang="en-US" sz="3600" b="1">
                <a:solidFill>
                  <a:srgbClr val="840C26"/>
                </a:solidFill>
                <a:ea typeface="楷体_GB2312" pitchFamily="49" charset="-122"/>
              </a:rPr>
              <a:t>、对剩余元素重建堆；</a:t>
            </a:r>
            <a:r>
              <a:rPr lang="en-US" altLang="zh-CN" sz="3600" b="1">
                <a:solidFill>
                  <a:srgbClr val="840C26"/>
                </a:solidFill>
                <a:ea typeface="楷体_GB2312" pitchFamily="49" charset="-122"/>
              </a:rPr>
              <a:t>(</a:t>
            </a:r>
            <a:r>
              <a:rPr lang="zh-CN" altLang="en-US" sz="3600" b="1">
                <a:solidFill>
                  <a:srgbClr val="840C26"/>
                </a:solidFill>
                <a:ea typeface="楷体_GB2312" pitchFamily="49" charset="-122"/>
              </a:rPr>
              <a:t>筛选首元素</a:t>
            </a:r>
            <a:r>
              <a:rPr lang="en-US" altLang="zh-CN" sz="3600" b="1">
                <a:solidFill>
                  <a:srgbClr val="840C26"/>
                </a:solidFill>
                <a:ea typeface="楷体_GB2312" pitchFamily="49" charset="-122"/>
              </a:rPr>
              <a:t>)</a:t>
            </a:r>
          </a:p>
          <a:p>
            <a:r>
              <a:rPr lang="en-US" altLang="zh-CN" sz="3600" b="1">
                <a:solidFill>
                  <a:srgbClr val="840C26"/>
                </a:solidFill>
                <a:ea typeface="楷体_GB2312" pitchFamily="49" charset="-122"/>
              </a:rPr>
              <a:t>4</a:t>
            </a:r>
            <a:r>
              <a:rPr lang="zh-CN" altLang="en-US" sz="3600" b="1">
                <a:solidFill>
                  <a:srgbClr val="840C26"/>
                </a:solidFill>
                <a:ea typeface="楷体_GB2312" pitchFamily="49" charset="-122"/>
              </a:rPr>
              <a:t>、重复</a:t>
            </a:r>
            <a:r>
              <a:rPr lang="en-US" altLang="zh-CN" sz="3600" b="1">
                <a:solidFill>
                  <a:srgbClr val="840C26"/>
                </a:solidFill>
                <a:ea typeface="楷体_GB2312" pitchFamily="49" charset="-122"/>
              </a:rPr>
              <a:t>2</a:t>
            </a:r>
            <a:r>
              <a:rPr lang="zh-CN" altLang="en-US" sz="3600" b="1">
                <a:solidFill>
                  <a:srgbClr val="840C26"/>
                </a:solidFill>
                <a:ea typeface="楷体_GB2312" pitchFamily="49" charset="-122"/>
              </a:rPr>
              <a:t>，</a:t>
            </a:r>
            <a:r>
              <a:rPr lang="en-US" altLang="zh-CN" sz="3600" b="1">
                <a:solidFill>
                  <a:srgbClr val="840C26"/>
                </a:solidFill>
                <a:ea typeface="楷体_GB2312" pitchFamily="49" charset="-122"/>
              </a:rPr>
              <a:t>3</a:t>
            </a:r>
            <a:r>
              <a:rPr lang="zh-CN" altLang="en-US" sz="3600" b="1">
                <a:solidFill>
                  <a:srgbClr val="840C26"/>
                </a:solidFill>
                <a:ea typeface="楷体_GB2312" pitchFamily="49" charset="-122"/>
              </a:rPr>
              <a:t>，直至所有元素输出。</a:t>
            </a:r>
          </a:p>
        </p:txBody>
      </p:sp>
      <p:sp>
        <p:nvSpPr>
          <p:cNvPr id="144388" name="Text Box 4">
            <a:hlinkClick r:id="rId3" action="ppaction://hlinksldjump"/>
          </p:cNvPr>
          <p:cNvSpPr txBox="1">
            <a:spLocks noChangeArrowheads="1"/>
          </p:cNvSpPr>
          <p:nvPr/>
        </p:nvSpPr>
        <p:spPr bwMode="auto">
          <a:xfrm>
            <a:off x="608013" y="4676775"/>
            <a:ext cx="6530975" cy="579438"/>
          </a:xfrm>
          <a:prstGeom prst="rect">
            <a:avLst/>
          </a:prstGeom>
          <a:noFill/>
          <a:ln w="9525">
            <a:noFill/>
            <a:miter lim="800000"/>
            <a:headEnd/>
            <a:tailEnd/>
          </a:ln>
          <a:effectLst/>
        </p:spPr>
        <p:txBody>
          <a:bodyPr wrap="none">
            <a:spAutoFit/>
          </a:bodyPr>
          <a:lstStyle/>
          <a:p>
            <a:r>
              <a:rPr lang="en-US" altLang="zh-CN" sz="3200" b="1">
                <a:solidFill>
                  <a:srgbClr val="003366"/>
                </a:solidFill>
                <a:ea typeface="楷体_GB2312" pitchFamily="49" charset="-122"/>
              </a:rPr>
              <a:t>1</a:t>
            </a:r>
            <a:r>
              <a:rPr lang="zh-CN" altLang="en-US" sz="3200" b="1">
                <a:solidFill>
                  <a:srgbClr val="003366"/>
                </a:solidFill>
                <a:ea typeface="楷体_GB2312" pitchFamily="49" charset="-122"/>
              </a:rPr>
              <a:t>、如何由一个无序序列“</a:t>
            </a:r>
            <a:r>
              <a:rPr lang="zh-CN" altLang="en-US" sz="3200" b="1">
                <a:solidFill>
                  <a:srgbClr val="FF5050"/>
                </a:solidFill>
                <a:ea typeface="楷体_GB2312" pitchFamily="49" charset="-122"/>
              </a:rPr>
              <a:t>建堆</a:t>
            </a:r>
            <a:r>
              <a:rPr lang="zh-CN" altLang="en-US" sz="3200" b="1">
                <a:solidFill>
                  <a:srgbClr val="003366"/>
                </a:solidFill>
                <a:ea typeface="楷体_GB2312" pitchFamily="49" charset="-122"/>
              </a:rPr>
              <a:t>”？</a:t>
            </a:r>
            <a:endParaRPr lang="zh-CN" altLang="en-US" sz="3200">
              <a:ea typeface="楷体_GB2312" pitchFamily="49" charset="-122"/>
            </a:endParaRPr>
          </a:p>
        </p:txBody>
      </p:sp>
      <p:sp>
        <p:nvSpPr>
          <p:cNvPr id="144389" name="Text Box 5"/>
          <p:cNvSpPr txBox="1">
            <a:spLocks noChangeArrowheads="1"/>
          </p:cNvSpPr>
          <p:nvPr/>
        </p:nvSpPr>
        <p:spPr bwMode="auto">
          <a:xfrm>
            <a:off x="573088" y="3992563"/>
            <a:ext cx="1379537" cy="701675"/>
          </a:xfrm>
          <a:prstGeom prst="rect">
            <a:avLst/>
          </a:prstGeom>
          <a:noFill/>
          <a:ln w="9525">
            <a:noFill/>
            <a:miter lim="800000"/>
            <a:headEnd/>
            <a:tailEnd/>
          </a:ln>
          <a:effectLst/>
        </p:spPr>
        <p:txBody>
          <a:bodyPr wrap="none">
            <a:spAutoFit/>
          </a:bodyPr>
          <a:lstStyle/>
          <a:p>
            <a:r>
              <a:rPr lang="zh-CN" altLang="en-US" sz="4000" b="1">
                <a:solidFill>
                  <a:srgbClr val="0000FF"/>
                </a:solidFill>
                <a:ea typeface="楷体_GB2312" pitchFamily="49" charset="-122"/>
              </a:rPr>
              <a:t>问题</a:t>
            </a:r>
            <a:r>
              <a:rPr lang="en-US" altLang="zh-CN" sz="4000" b="1">
                <a:solidFill>
                  <a:srgbClr val="0000FF"/>
                </a:solidFill>
                <a:ea typeface="楷体_GB2312" pitchFamily="49" charset="-122"/>
              </a:rPr>
              <a:t>:</a:t>
            </a:r>
            <a:endParaRPr lang="en-US" altLang="zh-CN" sz="4000">
              <a:solidFill>
                <a:srgbClr val="0000FF"/>
              </a:solidFill>
              <a:ea typeface="楷体_GB2312" pitchFamily="49" charset="-122"/>
            </a:endParaRPr>
          </a:p>
        </p:txBody>
      </p:sp>
      <p:sp>
        <p:nvSpPr>
          <p:cNvPr id="144390" name="Text Box 6">
            <a:hlinkClick r:id="" action="ppaction://hlinkshowjump?jump=nextslide"/>
          </p:cNvPr>
          <p:cNvSpPr txBox="1">
            <a:spLocks noChangeArrowheads="1"/>
          </p:cNvSpPr>
          <p:nvPr/>
        </p:nvSpPr>
        <p:spPr bwMode="auto">
          <a:xfrm>
            <a:off x="658813" y="5253038"/>
            <a:ext cx="8077200" cy="579437"/>
          </a:xfrm>
          <a:prstGeom prst="rect">
            <a:avLst/>
          </a:prstGeom>
          <a:noFill/>
          <a:ln w="9525">
            <a:noFill/>
            <a:miter lim="800000"/>
            <a:headEnd/>
            <a:tailEnd/>
          </a:ln>
          <a:effectLst/>
        </p:spPr>
        <p:txBody>
          <a:bodyPr>
            <a:spAutoFit/>
          </a:bodyPr>
          <a:lstStyle/>
          <a:p>
            <a:r>
              <a:rPr lang="en-US" altLang="zh-CN" sz="3200" b="1">
                <a:solidFill>
                  <a:srgbClr val="003366"/>
                </a:solidFill>
                <a:ea typeface="楷体_GB2312" pitchFamily="49" charset="-122"/>
              </a:rPr>
              <a:t>2</a:t>
            </a:r>
            <a:r>
              <a:rPr lang="zh-CN" altLang="en-US" sz="3200" b="1">
                <a:solidFill>
                  <a:srgbClr val="003366"/>
                </a:solidFill>
                <a:ea typeface="楷体_GB2312" pitchFamily="49" charset="-122"/>
              </a:rPr>
              <a:t>、输出堆顶后如何“</a:t>
            </a:r>
            <a:r>
              <a:rPr lang="zh-CN" altLang="en-US" sz="3200" b="1">
                <a:solidFill>
                  <a:srgbClr val="FF5050"/>
                </a:solidFill>
                <a:ea typeface="楷体_GB2312" pitchFamily="49" charset="-122"/>
              </a:rPr>
              <a:t>重建堆</a:t>
            </a:r>
            <a:r>
              <a:rPr lang="zh-CN" altLang="en-US" sz="3200" b="1">
                <a:solidFill>
                  <a:srgbClr val="003366"/>
                </a:solidFill>
                <a:ea typeface="楷体_GB2312" pitchFamily="49" charset="-122"/>
              </a:rPr>
              <a:t>”</a:t>
            </a:r>
            <a:r>
              <a:rPr lang="zh-CN" altLang="en-US" sz="3200" b="1">
                <a:solidFill>
                  <a:srgbClr val="FF5050"/>
                </a:solidFill>
                <a:ea typeface="楷体_GB2312" pitchFamily="49" charset="-122"/>
              </a:rPr>
              <a:t> </a:t>
            </a:r>
            <a:r>
              <a:rPr lang="zh-CN" altLang="en-US" sz="3200" b="1">
                <a:solidFill>
                  <a:srgbClr val="003366"/>
                </a:solidFill>
                <a:ea typeface="楷体_GB2312" pitchFamily="49" charset="-122"/>
              </a:rPr>
              <a:t>？</a:t>
            </a:r>
          </a:p>
        </p:txBody>
      </p:sp>
      <p:sp>
        <p:nvSpPr>
          <p:cNvPr id="144391" name="Text Box 7">
            <a:hlinkClick r:id="" action="ppaction://hlinkshowjump?jump=nextslide"/>
          </p:cNvPr>
          <p:cNvSpPr txBox="1">
            <a:spLocks noChangeArrowheads="1"/>
          </p:cNvSpPr>
          <p:nvPr/>
        </p:nvSpPr>
        <p:spPr bwMode="auto">
          <a:xfrm>
            <a:off x="646113" y="5846763"/>
            <a:ext cx="7543800" cy="641350"/>
          </a:xfrm>
          <a:prstGeom prst="rect">
            <a:avLst/>
          </a:prstGeom>
          <a:noFill/>
          <a:ln w="9525">
            <a:noFill/>
            <a:miter lim="800000"/>
            <a:headEnd/>
            <a:tailEnd/>
          </a:ln>
          <a:effectLst/>
        </p:spPr>
        <p:txBody>
          <a:bodyPr>
            <a:spAutoFit/>
          </a:bodyPr>
          <a:lstStyle/>
          <a:p>
            <a:r>
              <a:rPr lang="zh-CN" altLang="en-US" sz="3200" b="1">
                <a:solidFill>
                  <a:srgbClr val="0C00A4"/>
                </a:solidFill>
                <a:ea typeface="楷体_GB2312" pitchFamily="49" charset="-122"/>
              </a:rPr>
              <a:t>两个问题均可归结为</a:t>
            </a:r>
            <a:r>
              <a:rPr lang="zh-CN" altLang="en-US" sz="3200" b="1">
                <a:solidFill>
                  <a:srgbClr val="FF0000"/>
                </a:solidFill>
                <a:ea typeface="楷体_GB2312" pitchFamily="49" charset="-122"/>
              </a:rPr>
              <a:t>“</a:t>
            </a:r>
            <a:r>
              <a:rPr lang="zh-CN" altLang="en-US" sz="3600" b="1">
                <a:solidFill>
                  <a:srgbClr val="FF0000"/>
                </a:solidFill>
                <a:ea typeface="楷体_GB2312" pitchFamily="49" charset="-122"/>
              </a:rPr>
              <a:t>筛选</a:t>
            </a:r>
            <a:r>
              <a:rPr lang="zh-CN" altLang="en-US" sz="3200" b="1">
                <a:solidFill>
                  <a:srgbClr val="FF0000"/>
                </a:solidFill>
                <a:ea typeface="楷体_GB2312" pitchFamily="49" charset="-122"/>
              </a:rPr>
              <a:t>”</a:t>
            </a:r>
            <a:r>
              <a:rPr lang="zh-CN" altLang="en-US" sz="3200" b="1">
                <a:solidFill>
                  <a:srgbClr val="0C00A4"/>
                </a:solidFill>
                <a:ea typeface="楷体_GB2312" pitchFamily="49" charset="-122"/>
              </a:rPr>
              <a:t>问题？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 calcmode="lin" valueType="num">
                                      <p:cBhvr additive="base">
                                        <p:cTn id="12" dur="500" fill="hold"/>
                                        <p:tgtEl>
                                          <p:spTgt spid="144387"/>
                                        </p:tgtEl>
                                        <p:attrNameLst>
                                          <p:attrName>ppt_x</p:attrName>
                                        </p:attrNameLst>
                                      </p:cBhvr>
                                      <p:tavLst>
                                        <p:tav tm="0">
                                          <p:val>
                                            <p:strVal val="0-#ppt_w/2"/>
                                          </p:val>
                                        </p:tav>
                                        <p:tav tm="100000">
                                          <p:val>
                                            <p:strVal val="#ppt_x"/>
                                          </p:val>
                                        </p:tav>
                                      </p:tavLst>
                                    </p:anim>
                                    <p:anim calcmode="lin" valueType="num">
                                      <p:cBhvr additive="base">
                                        <p:cTn id="13"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4389"/>
                                        </p:tgtEl>
                                        <p:attrNameLst>
                                          <p:attrName>style.visibility</p:attrName>
                                        </p:attrNameLst>
                                      </p:cBhvr>
                                      <p:to>
                                        <p:strVal val="visible"/>
                                      </p:to>
                                    </p:set>
                                    <p:animEffect transition="in" filter="wipe(left)">
                                      <p:cBhvr>
                                        <p:cTn id="18" dur="500"/>
                                        <p:tgtEl>
                                          <p:spTgt spid="14438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4388"/>
                                        </p:tgtEl>
                                        <p:attrNameLst>
                                          <p:attrName>style.visibility</p:attrName>
                                        </p:attrNameLst>
                                      </p:cBhvr>
                                      <p:to>
                                        <p:strVal val="visible"/>
                                      </p:to>
                                    </p:set>
                                    <p:animEffect transition="in" filter="wipe(left)">
                                      <p:cBhvr>
                                        <p:cTn id="23" dur="500"/>
                                        <p:tgtEl>
                                          <p:spTgt spid="1443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4390"/>
                                        </p:tgtEl>
                                        <p:attrNameLst>
                                          <p:attrName>style.visibility</p:attrName>
                                        </p:attrNameLst>
                                      </p:cBhvr>
                                      <p:to>
                                        <p:strVal val="visible"/>
                                      </p:to>
                                    </p:set>
                                    <p:animEffect transition="in" filter="wipe(left)">
                                      <p:cBhvr>
                                        <p:cTn id="28" dur="500"/>
                                        <p:tgtEl>
                                          <p:spTgt spid="1443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4391"/>
                                        </p:tgtEl>
                                        <p:attrNameLst>
                                          <p:attrName>style.visibility</p:attrName>
                                        </p:attrNameLst>
                                      </p:cBhvr>
                                      <p:to>
                                        <p:strVal val="visible"/>
                                      </p:to>
                                    </p:set>
                                    <p:animEffect transition="in" filter="wipe(left)">
                                      <p:cBhvr>
                                        <p:cTn id="33"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P spid="144388" grpId="0" autoUpdateAnimBg="0"/>
      <p:bldP spid="144389" grpId="0" autoUpdateAnimBg="0"/>
      <p:bldP spid="144390" grpId="0" autoUpdateAnimBg="0"/>
      <p:bldP spid="14439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AutoShape 3"/>
          <p:cNvSpPr>
            <a:spLocks noChangeArrowheads="1"/>
          </p:cNvSpPr>
          <p:nvPr/>
        </p:nvSpPr>
        <p:spPr bwMode="auto">
          <a:xfrm>
            <a:off x="3733800" y="1317625"/>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145412" name="Text Box 4"/>
          <p:cNvSpPr txBox="1">
            <a:spLocks noChangeArrowheads="1"/>
          </p:cNvSpPr>
          <p:nvPr/>
        </p:nvSpPr>
        <p:spPr bwMode="auto">
          <a:xfrm>
            <a:off x="4518025" y="1230313"/>
            <a:ext cx="2111375" cy="579437"/>
          </a:xfrm>
          <a:prstGeom prst="rect">
            <a:avLst/>
          </a:prstGeom>
          <a:noFill/>
          <a:ln w="9525">
            <a:noFill/>
            <a:miter lim="800000"/>
            <a:headEnd/>
            <a:tailEnd/>
          </a:ln>
          <a:effectLst/>
        </p:spPr>
        <p:txBody>
          <a:bodyPr>
            <a:spAutoFit/>
          </a:bodyPr>
          <a:lstStyle/>
          <a:p>
            <a:pPr>
              <a:spcBef>
                <a:spcPct val="50000"/>
              </a:spcBef>
            </a:pPr>
            <a:r>
              <a:rPr lang="zh-CN" altLang="en-US" sz="3200">
                <a:solidFill>
                  <a:srgbClr val="0000FF"/>
                </a:solidFill>
                <a:ea typeface="隶书" pitchFamily="49" charset="-122"/>
              </a:rPr>
              <a:t>建大顶堆         </a:t>
            </a:r>
            <a:endParaRPr lang="zh-CN" altLang="en-US" sz="3200"/>
          </a:p>
        </p:txBody>
      </p:sp>
      <p:sp>
        <p:nvSpPr>
          <p:cNvPr id="145413" name="Text Box 5"/>
          <p:cNvSpPr txBox="1">
            <a:spLocks noChangeArrowheads="1"/>
          </p:cNvSpPr>
          <p:nvPr/>
        </p:nvSpPr>
        <p:spPr bwMode="auto">
          <a:xfrm>
            <a:off x="1171575" y="1927225"/>
            <a:ext cx="6600825" cy="579438"/>
          </a:xfrm>
          <a:prstGeom prst="rect">
            <a:avLst/>
          </a:prstGeom>
          <a:noFill/>
          <a:ln w="9525">
            <a:noFill/>
            <a:miter lim="800000"/>
            <a:headEnd/>
            <a:tailEnd/>
          </a:ln>
          <a:effectLst/>
        </p:spPr>
        <p:txBody>
          <a:bodyPr wrap="none">
            <a:spAutoFit/>
          </a:bodyPr>
          <a:lstStyle/>
          <a:p>
            <a:r>
              <a:rPr lang="en-US" altLang="zh-CN" sz="3200" b="1">
                <a:solidFill>
                  <a:srgbClr val="003366"/>
                </a:solidFill>
              </a:rPr>
              <a:t>{ </a:t>
            </a:r>
            <a:r>
              <a:rPr lang="en-US" altLang="zh-CN" sz="3200" b="1">
                <a:solidFill>
                  <a:srgbClr val="FF0000"/>
                </a:solidFill>
              </a:rPr>
              <a:t>98,</a:t>
            </a:r>
            <a:r>
              <a:rPr lang="en-US" altLang="zh-CN" sz="3200" b="1">
                <a:solidFill>
                  <a:srgbClr val="003366"/>
                </a:solidFill>
              </a:rPr>
              <a:t> 81, 49, 73, 36, 27, 40, 55, 64, 12 }</a:t>
            </a:r>
            <a:endParaRPr lang="en-US" altLang="zh-CN" sz="3200"/>
          </a:p>
        </p:txBody>
      </p:sp>
      <p:sp>
        <p:nvSpPr>
          <p:cNvPr id="145414" name="AutoShape 6"/>
          <p:cNvSpPr>
            <a:spLocks noChangeArrowheads="1"/>
          </p:cNvSpPr>
          <p:nvPr/>
        </p:nvSpPr>
        <p:spPr bwMode="auto">
          <a:xfrm>
            <a:off x="3733800" y="2460625"/>
            <a:ext cx="457200" cy="685800"/>
          </a:xfrm>
          <a:prstGeom prst="downArrow">
            <a:avLst>
              <a:gd name="adj1" fmla="val 50000"/>
              <a:gd name="adj2" fmla="val 37500"/>
            </a:avLst>
          </a:prstGeom>
          <a:solidFill>
            <a:srgbClr val="00FFFF"/>
          </a:solidFill>
          <a:ln w="9525">
            <a:solidFill>
              <a:schemeClr val="tx1"/>
            </a:solidFill>
            <a:miter lim="800000"/>
            <a:headEnd/>
            <a:tailEnd/>
          </a:ln>
          <a:effectLst/>
        </p:spPr>
        <p:txBody>
          <a:bodyPr vert="eaVert" wrap="none" anchor="ctr"/>
          <a:lstStyle/>
          <a:p>
            <a:endParaRPr lang="zh-CN" altLang="en-US"/>
          </a:p>
        </p:txBody>
      </p:sp>
      <p:sp>
        <p:nvSpPr>
          <p:cNvPr id="145415" name="Text Box 7"/>
          <p:cNvSpPr txBox="1">
            <a:spLocks noChangeArrowheads="1"/>
          </p:cNvSpPr>
          <p:nvPr/>
        </p:nvSpPr>
        <p:spPr bwMode="auto">
          <a:xfrm>
            <a:off x="1171575" y="3059113"/>
            <a:ext cx="6600825" cy="579437"/>
          </a:xfrm>
          <a:prstGeom prst="rect">
            <a:avLst/>
          </a:prstGeom>
          <a:noFill/>
          <a:ln w="9525">
            <a:noFill/>
            <a:miter lim="800000"/>
            <a:headEnd/>
            <a:tailEnd/>
          </a:ln>
          <a:effectLst/>
        </p:spPr>
        <p:txBody>
          <a:bodyPr wrap="none">
            <a:spAutoFit/>
          </a:bodyPr>
          <a:lstStyle/>
          <a:p>
            <a:r>
              <a:rPr lang="en-US" altLang="zh-CN" sz="3200" b="1">
                <a:solidFill>
                  <a:srgbClr val="003366"/>
                </a:solidFill>
              </a:rPr>
              <a:t>{ </a:t>
            </a:r>
            <a:r>
              <a:rPr lang="en-US" altLang="zh-CN" sz="3200" b="1">
                <a:solidFill>
                  <a:srgbClr val="990000"/>
                </a:solidFill>
              </a:rPr>
              <a:t>12,</a:t>
            </a:r>
            <a:r>
              <a:rPr lang="en-US" altLang="zh-CN" sz="3200" b="1">
                <a:solidFill>
                  <a:srgbClr val="003366"/>
                </a:solidFill>
              </a:rPr>
              <a:t> 81, 49, 73, 36, 27, 40, 55, 64</a:t>
            </a:r>
            <a:r>
              <a:rPr lang="en-US" altLang="zh-CN" sz="3200" b="1">
                <a:solidFill>
                  <a:srgbClr val="009999"/>
                </a:solidFill>
              </a:rPr>
              <a:t>, </a:t>
            </a:r>
            <a:r>
              <a:rPr lang="en-US" altLang="zh-CN" sz="3200" b="1">
                <a:solidFill>
                  <a:srgbClr val="FF5050"/>
                </a:solidFill>
              </a:rPr>
              <a:t>98</a:t>
            </a:r>
            <a:r>
              <a:rPr lang="en-US" altLang="zh-CN" sz="3200" b="1">
                <a:solidFill>
                  <a:srgbClr val="003366"/>
                </a:solidFill>
              </a:rPr>
              <a:t> }</a:t>
            </a:r>
            <a:endParaRPr lang="en-US" altLang="zh-CN" sz="3200"/>
          </a:p>
        </p:txBody>
      </p:sp>
      <p:sp>
        <p:nvSpPr>
          <p:cNvPr id="145416" name="Text Box 8"/>
          <p:cNvSpPr txBox="1">
            <a:spLocks noChangeArrowheads="1"/>
          </p:cNvSpPr>
          <p:nvPr/>
        </p:nvSpPr>
        <p:spPr bwMode="auto">
          <a:xfrm>
            <a:off x="4479925" y="2381250"/>
            <a:ext cx="2736850" cy="579438"/>
          </a:xfrm>
          <a:prstGeom prst="rect">
            <a:avLst/>
          </a:prstGeom>
          <a:noFill/>
          <a:ln w="9525">
            <a:noFill/>
            <a:miter lim="800000"/>
            <a:headEnd/>
            <a:tailEnd/>
          </a:ln>
          <a:effectLst/>
        </p:spPr>
        <p:txBody>
          <a:bodyPr wrap="none">
            <a:spAutoFit/>
          </a:bodyPr>
          <a:lstStyle/>
          <a:p>
            <a:r>
              <a:rPr lang="zh-CN" altLang="en-US" sz="3200">
                <a:solidFill>
                  <a:srgbClr val="0000FF"/>
                </a:solidFill>
                <a:latin typeface="隶书" pitchFamily="49" charset="-122"/>
                <a:ea typeface="隶书" pitchFamily="49" charset="-122"/>
              </a:rPr>
              <a:t>交换 </a:t>
            </a:r>
            <a:r>
              <a:rPr lang="en-US" altLang="zh-CN" sz="2800" b="1">
                <a:solidFill>
                  <a:srgbClr val="0000FF"/>
                </a:solidFill>
                <a:latin typeface="隶书" pitchFamily="49" charset="-122"/>
                <a:ea typeface="隶书" pitchFamily="49" charset="-122"/>
              </a:rPr>
              <a:t>98</a:t>
            </a:r>
            <a:r>
              <a:rPr lang="en-US" altLang="zh-CN" sz="3200">
                <a:solidFill>
                  <a:srgbClr val="0000FF"/>
                </a:solidFill>
                <a:latin typeface="隶书" pitchFamily="49" charset="-122"/>
                <a:ea typeface="隶书" pitchFamily="49" charset="-122"/>
              </a:rPr>
              <a:t> </a:t>
            </a:r>
            <a:r>
              <a:rPr lang="zh-CN" altLang="en-US" sz="3200">
                <a:solidFill>
                  <a:srgbClr val="0000FF"/>
                </a:solidFill>
                <a:latin typeface="隶书" pitchFamily="49" charset="-122"/>
                <a:ea typeface="隶书" pitchFamily="49" charset="-122"/>
              </a:rPr>
              <a:t>和 </a:t>
            </a:r>
            <a:r>
              <a:rPr lang="en-US" altLang="zh-CN" sz="2800" b="1">
                <a:solidFill>
                  <a:srgbClr val="0000FF"/>
                </a:solidFill>
                <a:latin typeface="隶书" pitchFamily="49" charset="-122"/>
                <a:ea typeface="隶书" pitchFamily="49" charset="-122"/>
              </a:rPr>
              <a:t>12</a:t>
            </a:r>
            <a:endParaRPr lang="en-US" altLang="zh-CN" sz="3200"/>
          </a:p>
        </p:txBody>
      </p:sp>
      <p:sp>
        <p:nvSpPr>
          <p:cNvPr id="145417" name="AutoShape 9"/>
          <p:cNvSpPr>
            <a:spLocks noChangeArrowheads="1"/>
          </p:cNvSpPr>
          <p:nvPr/>
        </p:nvSpPr>
        <p:spPr bwMode="auto">
          <a:xfrm>
            <a:off x="3733800" y="357505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145418" name="Text Box 10"/>
          <p:cNvSpPr txBox="1">
            <a:spLocks noChangeArrowheads="1"/>
          </p:cNvSpPr>
          <p:nvPr/>
        </p:nvSpPr>
        <p:spPr bwMode="auto">
          <a:xfrm>
            <a:off x="4503738" y="3489325"/>
            <a:ext cx="3435350" cy="579438"/>
          </a:xfrm>
          <a:prstGeom prst="rect">
            <a:avLst/>
          </a:prstGeom>
          <a:noFill/>
          <a:ln w="9525">
            <a:noFill/>
            <a:miter lim="800000"/>
            <a:headEnd/>
            <a:tailEnd/>
          </a:ln>
          <a:effectLst/>
        </p:spPr>
        <p:txBody>
          <a:bodyPr wrap="none">
            <a:spAutoFit/>
          </a:bodyPr>
          <a:lstStyle/>
          <a:p>
            <a:r>
              <a:rPr lang="zh-CN" altLang="zh-CN" sz="3200">
                <a:solidFill>
                  <a:srgbClr val="0000FF"/>
                </a:solidFill>
                <a:ea typeface="隶书" pitchFamily="49" charset="-122"/>
              </a:rPr>
              <a:t>重新调整为大顶堆</a:t>
            </a:r>
            <a:endParaRPr lang="zh-CN" altLang="en-US" sz="3200"/>
          </a:p>
        </p:txBody>
      </p:sp>
      <p:sp>
        <p:nvSpPr>
          <p:cNvPr id="145419" name="Text Box 11"/>
          <p:cNvSpPr txBox="1">
            <a:spLocks noChangeArrowheads="1"/>
          </p:cNvSpPr>
          <p:nvPr/>
        </p:nvSpPr>
        <p:spPr bwMode="auto">
          <a:xfrm>
            <a:off x="1165225" y="4191000"/>
            <a:ext cx="6835775"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003366"/>
                </a:solidFill>
              </a:rPr>
              <a:t>{ </a:t>
            </a:r>
            <a:r>
              <a:rPr lang="en-US" altLang="zh-CN" sz="3200" b="1">
                <a:solidFill>
                  <a:srgbClr val="FF0000"/>
                </a:solidFill>
              </a:rPr>
              <a:t>81,</a:t>
            </a:r>
            <a:r>
              <a:rPr lang="en-US" altLang="zh-CN" sz="3200" b="1">
                <a:solidFill>
                  <a:srgbClr val="003366"/>
                </a:solidFill>
              </a:rPr>
              <a:t> 73, 49, 64, 36, 27, 40, 55, 12</a:t>
            </a:r>
            <a:r>
              <a:rPr lang="en-US" altLang="zh-CN" sz="3200" b="1">
                <a:solidFill>
                  <a:srgbClr val="009999"/>
                </a:solidFill>
              </a:rPr>
              <a:t>, 98</a:t>
            </a:r>
            <a:r>
              <a:rPr lang="en-US" altLang="zh-CN" sz="3200" b="1">
                <a:solidFill>
                  <a:srgbClr val="003366"/>
                </a:solidFill>
              </a:rPr>
              <a:t> }</a:t>
            </a:r>
            <a:endParaRPr lang="en-US" altLang="zh-CN" sz="3200"/>
          </a:p>
        </p:txBody>
      </p:sp>
      <p:sp>
        <p:nvSpPr>
          <p:cNvPr id="145420" name="Rectangle 12"/>
          <p:cNvSpPr>
            <a:spLocks noChangeArrowheads="1"/>
          </p:cNvSpPr>
          <p:nvPr/>
        </p:nvSpPr>
        <p:spPr bwMode="auto">
          <a:xfrm>
            <a:off x="1109663" y="795338"/>
            <a:ext cx="6600825" cy="579437"/>
          </a:xfrm>
          <a:prstGeom prst="rect">
            <a:avLst/>
          </a:prstGeom>
          <a:noFill/>
          <a:ln w="9525">
            <a:noFill/>
            <a:miter lim="800000"/>
            <a:headEnd/>
            <a:tailEnd/>
          </a:ln>
          <a:effectLst/>
        </p:spPr>
        <p:txBody>
          <a:bodyPr wrap="none">
            <a:spAutoFit/>
          </a:bodyPr>
          <a:lstStyle/>
          <a:p>
            <a:r>
              <a:rPr lang="en-US" altLang="zh-CN" sz="3200" b="1">
                <a:solidFill>
                  <a:srgbClr val="003366"/>
                </a:solidFill>
                <a:ea typeface="楷体_GB2312" pitchFamily="49" charset="-122"/>
              </a:rPr>
              <a:t>{ 40, 55, 49, 73, 12, 27, 98, 81, 64, 36 }</a:t>
            </a:r>
            <a:endParaRPr lang="en-US" altLang="zh-CN" sz="3200">
              <a:ea typeface="楷体_GB2312" pitchFamily="49" charset="-122"/>
            </a:endParaRPr>
          </a:p>
        </p:txBody>
      </p:sp>
      <p:sp>
        <p:nvSpPr>
          <p:cNvPr id="145421" name="Text Box 13"/>
          <p:cNvSpPr txBox="1">
            <a:spLocks noChangeArrowheads="1"/>
          </p:cNvSpPr>
          <p:nvPr/>
        </p:nvSpPr>
        <p:spPr bwMode="auto">
          <a:xfrm>
            <a:off x="1676400" y="3471863"/>
            <a:ext cx="1809750" cy="579437"/>
          </a:xfrm>
          <a:prstGeom prst="rect">
            <a:avLst/>
          </a:prstGeom>
          <a:noFill/>
          <a:ln w="9525">
            <a:noFill/>
            <a:miter lim="800000"/>
            <a:headEnd/>
            <a:tailEnd/>
          </a:ln>
          <a:effectLst/>
        </p:spPr>
        <p:txBody>
          <a:bodyPr wrap="none">
            <a:spAutoFit/>
          </a:bodyPr>
          <a:lstStyle/>
          <a:p>
            <a:r>
              <a:rPr lang="zh-CN" altLang="zh-CN" sz="3200">
                <a:solidFill>
                  <a:srgbClr val="0000FF"/>
                </a:solidFill>
                <a:ea typeface="隶书" pitchFamily="49" charset="-122"/>
              </a:rPr>
              <a:t>经过筛选</a:t>
            </a:r>
            <a:endParaRPr lang="zh-CN" altLang="en-US" sz="3200"/>
          </a:p>
        </p:txBody>
      </p:sp>
      <p:sp>
        <p:nvSpPr>
          <p:cNvPr id="145422" name="Rectangle 14"/>
          <p:cNvSpPr>
            <a:spLocks noChangeArrowheads="1"/>
          </p:cNvSpPr>
          <p:nvPr/>
        </p:nvSpPr>
        <p:spPr bwMode="auto">
          <a:xfrm>
            <a:off x="441325" y="5924550"/>
            <a:ext cx="5784850" cy="641350"/>
          </a:xfrm>
          <a:prstGeom prst="rect">
            <a:avLst/>
          </a:prstGeom>
          <a:noFill/>
          <a:ln w="9525">
            <a:noFill/>
            <a:miter lim="800000"/>
            <a:headEnd/>
            <a:tailEnd/>
          </a:ln>
          <a:effectLst/>
        </p:spPr>
        <p:txBody>
          <a:bodyPr wrap="none">
            <a:spAutoFit/>
          </a:bodyPr>
          <a:lstStyle/>
          <a:p>
            <a:r>
              <a:rPr lang="en-US" altLang="zh-CN" sz="3600">
                <a:solidFill>
                  <a:srgbClr val="0000FF"/>
                </a:solidFill>
                <a:ea typeface="隶书" pitchFamily="49" charset="-122"/>
              </a:rPr>
              <a:t> </a:t>
            </a:r>
            <a:r>
              <a:rPr lang="zh-CN" altLang="en-US" sz="3600">
                <a:solidFill>
                  <a:srgbClr val="0000FF"/>
                </a:solidFill>
                <a:ea typeface="隶书" pitchFamily="49" charset="-122"/>
              </a:rPr>
              <a:t>继续重复，可的有序序列。</a:t>
            </a:r>
          </a:p>
        </p:txBody>
      </p:sp>
      <p:sp>
        <p:nvSpPr>
          <p:cNvPr id="145423" name="AutoShape 15"/>
          <p:cNvSpPr>
            <a:spLocks noChangeArrowheads="1"/>
          </p:cNvSpPr>
          <p:nvPr/>
        </p:nvSpPr>
        <p:spPr bwMode="auto">
          <a:xfrm>
            <a:off x="3746500" y="4687888"/>
            <a:ext cx="457200" cy="685800"/>
          </a:xfrm>
          <a:prstGeom prst="downArrow">
            <a:avLst>
              <a:gd name="adj1" fmla="val 50000"/>
              <a:gd name="adj2" fmla="val 37500"/>
            </a:avLst>
          </a:prstGeom>
          <a:solidFill>
            <a:srgbClr val="00FFFF"/>
          </a:solidFill>
          <a:ln w="9525">
            <a:solidFill>
              <a:schemeClr val="tx1"/>
            </a:solidFill>
            <a:miter lim="800000"/>
            <a:headEnd/>
            <a:tailEnd/>
          </a:ln>
          <a:effectLst/>
        </p:spPr>
        <p:txBody>
          <a:bodyPr vert="eaVert" wrap="none" anchor="ctr"/>
          <a:lstStyle/>
          <a:p>
            <a:endParaRPr lang="zh-CN" altLang="en-US"/>
          </a:p>
        </p:txBody>
      </p:sp>
      <p:sp>
        <p:nvSpPr>
          <p:cNvPr id="145424" name="Text Box 16"/>
          <p:cNvSpPr txBox="1">
            <a:spLocks noChangeArrowheads="1"/>
          </p:cNvSpPr>
          <p:nvPr/>
        </p:nvSpPr>
        <p:spPr bwMode="auto">
          <a:xfrm>
            <a:off x="1195388" y="5303838"/>
            <a:ext cx="6835775" cy="579437"/>
          </a:xfrm>
          <a:prstGeom prst="rect">
            <a:avLst/>
          </a:prstGeom>
          <a:noFill/>
          <a:ln w="9525">
            <a:noFill/>
            <a:miter lim="800000"/>
            <a:headEnd/>
            <a:tailEnd/>
          </a:ln>
          <a:effectLst/>
        </p:spPr>
        <p:txBody>
          <a:bodyPr>
            <a:spAutoFit/>
          </a:bodyPr>
          <a:lstStyle/>
          <a:p>
            <a:pPr>
              <a:spcBef>
                <a:spcPct val="50000"/>
              </a:spcBef>
            </a:pPr>
            <a:r>
              <a:rPr lang="en-US" altLang="zh-CN" sz="3200" b="1">
                <a:solidFill>
                  <a:srgbClr val="003366"/>
                </a:solidFill>
              </a:rPr>
              <a:t>{</a:t>
            </a:r>
            <a:r>
              <a:rPr lang="en-US" altLang="zh-CN" sz="3200" b="1">
                <a:solidFill>
                  <a:srgbClr val="FF5050"/>
                </a:solidFill>
              </a:rPr>
              <a:t>12</a:t>
            </a:r>
            <a:r>
              <a:rPr lang="en-US" altLang="zh-CN" sz="3200" b="1">
                <a:solidFill>
                  <a:srgbClr val="FF0000"/>
                </a:solidFill>
              </a:rPr>
              <a:t>,</a:t>
            </a:r>
            <a:r>
              <a:rPr lang="en-US" altLang="zh-CN" sz="3200" b="1">
                <a:solidFill>
                  <a:srgbClr val="003366"/>
                </a:solidFill>
              </a:rPr>
              <a:t> 73, 49, 64, 36, 27, 40, 55, </a:t>
            </a:r>
            <a:r>
              <a:rPr lang="en-US" altLang="zh-CN" sz="3200" b="1">
                <a:solidFill>
                  <a:srgbClr val="FF0000"/>
                </a:solidFill>
              </a:rPr>
              <a:t>81</a:t>
            </a:r>
            <a:r>
              <a:rPr lang="en-US" altLang="zh-CN" sz="3200" b="1">
                <a:solidFill>
                  <a:srgbClr val="009999"/>
                </a:solidFill>
              </a:rPr>
              <a:t>, 98</a:t>
            </a:r>
            <a:r>
              <a:rPr lang="en-US" altLang="zh-CN" sz="3200" b="1">
                <a:solidFill>
                  <a:srgbClr val="003366"/>
                </a:solidFill>
              </a:rPr>
              <a:t> }</a:t>
            </a:r>
          </a:p>
        </p:txBody>
      </p:sp>
      <p:sp>
        <p:nvSpPr>
          <p:cNvPr id="145425" name="Text Box 17"/>
          <p:cNvSpPr txBox="1">
            <a:spLocks noChangeArrowheads="1"/>
          </p:cNvSpPr>
          <p:nvPr/>
        </p:nvSpPr>
        <p:spPr bwMode="auto">
          <a:xfrm>
            <a:off x="4632325" y="4646613"/>
            <a:ext cx="2736850" cy="579437"/>
          </a:xfrm>
          <a:prstGeom prst="rect">
            <a:avLst/>
          </a:prstGeom>
          <a:noFill/>
          <a:ln w="9525">
            <a:noFill/>
            <a:miter lim="800000"/>
            <a:headEnd/>
            <a:tailEnd/>
          </a:ln>
          <a:effectLst/>
        </p:spPr>
        <p:txBody>
          <a:bodyPr wrap="none">
            <a:spAutoFit/>
          </a:bodyPr>
          <a:lstStyle/>
          <a:p>
            <a:r>
              <a:rPr lang="zh-CN" altLang="en-US" sz="3200">
                <a:solidFill>
                  <a:srgbClr val="0000FF"/>
                </a:solidFill>
                <a:latin typeface="隶书" pitchFamily="49" charset="-122"/>
                <a:ea typeface="隶书" pitchFamily="49" charset="-122"/>
              </a:rPr>
              <a:t>交换 </a:t>
            </a:r>
            <a:r>
              <a:rPr lang="en-US" altLang="zh-CN" sz="2800" b="1">
                <a:solidFill>
                  <a:srgbClr val="0000FF"/>
                </a:solidFill>
                <a:latin typeface="隶书" pitchFamily="49" charset="-122"/>
                <a:ea typeface="隶书" pitchFamily="49" charset="-122"/>
              </a:rPr>
              <a:t>81</a:t>
            </a:r>
            <a:r>
              <a:rPr lang="en-US" altLang="zh-CN" sz="3200">
                <a:solidFill>
                  <a:srgbClr val="0000FF"/>
                </a:solidFill>
                <a:latin typeface="隶书" pitchFamily="49" charset="-122"/>
                <a:ea typeface="隶书" pitchFamily="49" charset="-122"/>
              </a:rPr>
              <a:t> </a:t>
            </a:r>
            <a:r>
              <a:rPr lang="zh-CN" altLang="en-US" sz="3200">
                <a:solidFill>
                  <a:srgbClr val="0000FF"/>
                </a:solidFill>
                <a:latin typeface="隶书" pitchFamily="49" charset="-122"/>
                <a:ea typeface="隶书" pitchFamily="49" charset="-122"/>
              </a:rPr>
              <a:t>和 </a:t>
            </a:r>
            <a:r>
              <a:rPr lang="en-US" altLang="zh-CN" sz="2800" b="1">
                <a:solidFill>
                  <a:srgbClr val="0000FF"/>
                </a:solidFill>
                <a:latin typeface="隶书" pitchFamily="49" charset="-122"/>
                <a:ea typeface="隶书" pitchFamily="49" charset="-122"/>
              </a:rPr>
              <a:t>12</a:t>
            </a:r>
            <a:endParaRPr lang="en-US" altLang="zh-CN" sz="3200"/>
          </a:p>
        </p:txBody>
      </p:sp>
      <p:sp>
        <p:nvSpPr>
          <p:cNvPr id="145426" name="Rectangle 18"/>
          <p:cNvSpPr>
            <a:spLocks noGrp="1" noChangeArrowheads="1"/>
          </p:cNvSpPr>
          <p:nvPr>
            <p:ph type="title"/>
          </p:nvPr>
        </p:nvSpPr>
        <p:spPr>
          <a:xfrm>
            <a:off x="457200" y="304800"/>
            <a:ext cx="7772400" cy="685800"/>
          </a:xfrm>
        </p:spPr>
        <p:txBody>
          <a:bodyPr/>
          <a:lstStyle/>
          <a:p>
            <a:r>
              <a:rPr lang="zh-CN" altLang="en-US" sz="3600" b="1">
                <a:solidFill>
                  <a:srgbClr val="008784"/>
                </a:solidFill>
              </a:rPr>
              <a:t>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20"/>
                                        </p:tgtEl>
                                        <p:attrNameLst>
                                          <p:attrName>style.visibility</p:attrName>
                                        </p:attrNameLst>
                                      </p:cBhvr>
                                      <p:to>
                                        <p:strVal val="visible"/>
                                      </p:to>
                                    </p:set>
                                    <p:animEffect transition="in" filter="wipe(left)">
                                      <p:cBhvr>
                                        <p:cTn id="7" dur="500"/>
                                        <p:tgtEl>
                                          <p:spTgt spid="145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wipe(up)">
                                      <p:cBhvr>
                                        <p:cTn id="12" dur="500"/>
                                        <p:tgtEl>
                                          <p:spTgt spid="1454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5411"/>
                                        </p:tgtEl>
                                        <p:attrNameLst>
                                          <p:attrName>style.visibility</p:attrName>
                                        </p:attrNameLst>
                                      </p:cBhvr>
                                      <p:to>
                                        <p:strVal val="visible"/>
                                      </p:to>
                                    </p:set>
                                    <p:animEffect transition="in" filter="wipe(up)">
                                      <p:cBhvr>
                                        <p:cTn id="16" dur="500"/>
                                        <p:tgtEl>
                                          <p:spTgt spid="1454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5413"/>
                                        </p:tgtEl>
                                        <p:attrNameLst>
                                          <p:attrName>style.visibility</p:attrName>
                                        </p:attrNameLst>
                                      </p:cBhvr>
                                      <p:to>
                                        <p:strVal val="visible"/>
                                      </p:to>
                                    </p:set>
                                    <p:animEffect transition="in" filter="wipe(left)">
                                      <p:cBhvr>
                                        <p:cTn id="21" dur="500"/>
                                        <p:tgtEl>
                                          <p:spTgt spid="1454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5416"/>
                                        </p:tgtEl>
                                        <p:attrNameLst>
                                          <p:attrName>style.visibility</p:attrName>
                                        </p:attrNameLst>
                                      </p:cBhvr>
                                      <p:to>
                                        <p:strVal val="visible"/>
                                      </p:to>
                                    </p:set>
                                    <p:animEffect transition="in" filter="wipe(up)">
                                      <p:cBhvr>
                                        <p:cTn id="26" dur="500"/>
                                        <p:tgtEl>
                                          <p:spTgt spid="1454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5414"/>
                                        </p:tgtEl>
                                        <p:attrNameLst>
                                          <p:attrName>style.visibility</p:attrName>
                                        </p:attrNameLst>
                                      </p:cBhvr>
                                      <p:to>
                                        <p:strVal val="visible"/>
                                      </p:to>
                                    </p:set>
                                    <p:animEffect transition="in" filter="wipe(up)">
                                      <p:cBhvr>
                                        <p:cTn id="30" dur="500"/>
                                        <p:tgtEl>
                                          <p:spTgt spid="1454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5415"/>
                                        </p:tgtEl>
                                        <p:attrNameLst>
                                          <p:attrName>style.visibility</p:attrName>
                                        </p:attrNameLst>
                                      </p:cBhvr>
                                      <p:to>
                                        <p:strVal val="visible"/>
                                      </p:to>
                                    </p:set>
                                    <p:animEffect transition="in" filter="wipe(left)">
                                      <p:cBhvr>
                                        <p:cTn id="35" dur="500"/>
                                        <p:tgtEl>
                                          <p:spTgt spid="1454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45421"/>
                                        </p:tgtEl>
                                        <p:attrNameLst>
                                          <p:attrName>style.visibility</p:attrName>
                                        </p:attrNameLst>
                                      </p:cBhvr>
                                      <p:to>
                                        <p:strVal val="visible"/>
                                      </p:to>
                                    </p:set>
                                    <p:animEffect transition="in" filter="wipe(up)">
                                      <p:cBhvr>
                                        <p:cTn id="40" dur="500"/>
                                        <p:tgtEl>
                                          <p:spTgt spid="145421"/>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45418"/>
                                        </p:tgtEl>
                                        <p:attrNameLst>
                                          <p:attrName>style.visibility</p:attrName>
                                        </p:attrNameLst>
                                      </p:cBhvr>
                                      <p:to>
                                        <p:strVal val="visible"/>
                                      </p:to>
                                    </p:set>
                                    <p:animEffect transition="in" filter="wipe(up)">
                                      <p:cBhvr>
                                        <p:cTn id="44" dur="500"/>
                                        <p:tgtEl>
                                          <p:spTgt spid="145418"/>
                                        </p:tgtEl>
                                      </p:cBhvr>
                                    </p:animEffec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145417"/>
                                        </p:tgtEl>
                                        <p:attrNameLst>
                                          <p:attrName>style.visibility</p:attrName>
                                        </p:attrNameLst>
                                      </p:cBhvr>
                                      <p:to>
                                        <p:strVal val="visible"/>
                                      </p:to>
                                    </p:set>
                                    <p:animEffect transition="in" filter="wipe(up)">
                                      <p:cBhvr>
                                        <p:cTn id="48" dur="500"/>
                                        <p:tgtEl>
                                          <p:spTgt spid="1454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5419"/>
                                        </p:tgtEl>
                                        <p:attrNameLst>
                                          <p:attrName>style.visibility</p:attrName>
                                        </p:attrNameLst>
                                      </p:cBhvr>
                                      <p:to>
                                        <p:strVal val="visible"/>
                                      </p:to>
                                    </p:set>
                                    <p:animEffect transition="in" filter="wipe(left)">
                                      <p:cBhvr>
                                        <p:cTn id="53" dur="500"/>
                                        <p:tgtEl>
                                          <p:spTgt spid="1454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45425"/>
                                        </p:tgtEl>
                                        <p:attrNameLst>
                                          <p:attrName>style.visibility</p:attrName>
                                        </p:attrNameLst>
                                      </p:cBhvr>
                                      <p:to>
                                        <p:strVal val="visible"/>
                                      </p:to>
                                    </p:set>
                                    <p:animEffect transition="in" filter="wipe(up)">
                                      <p:cBhvr>
                                        <p:cTn id="58" dur="500"/>
                                        <p:tgtEl>
                                          <p:spTgt spid="145425"/>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45423"/>
                                        </p:tgtEl>
                                        <p:attrNameLst>
                                          <p:attrName>style.visibility</p:attrName>
                                        </p:attrNameLst>
                                      </p:cBhvr>
                                      <p:to>
                                        <p:strVal val="visible"/>
                                      </p:to>
                                    </p:set>
                                    <p:animEffect transition="in" filter="wipe(up)">
                                      <p:cBhvr>
                                        <p:cTn id="62" dur="500"/>
                                        <p:tgtEl>
                                          <p:spTgt spid="1454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5424"/>
                                        </p:tgtEl>
                                        <p:attrNameLst>
                                          <p:attrName>style.visibility</p:attrName>
                                        </p:attrNameLst>
                                      </p:cBhvr>
                                      <p:to>
                                        <p:strVal val="visible"/>
                                      </p:to>
                                    </p:set>
                                    <p:animEffect transition="in" filter="wipe(left)">
                                      <p:cBhvr>
                                        <p:cTn id="67" dur="500"/>
                                        <p:tgtEl>
                                          <p:spTgt spid="14542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45422"/>
                                        </p:tgtEl>
                                        <p:attrNameLst>
                                          <p:attrName>style.visibility</p:attrName>
                                        </p:attrNameLst>
                                      </p:cBhvr>
                                      <p:to>
                                        <p:strVal val="visible"/>
                                      </p:to>
                                    </p:set>
                                    <p:anim calcmode="lin" valueType="num">
                                      <p:cBhvr additive="base">
                                        <p:cTn id="72" dur="500" fill="hold"/>
                                        <p:tgtEl>
                                          <p:spTgt spid="145422"/>
                                        </p:tgtEl>
                                        <p:attrNameLst>
                                          <p:attrName>ppt_x</p:attrName>
                                        </p:attrNameLst>
                                      </p:cBhvr>
                                      <p:tavLst>
                                        <p:tav tm="0">
                                          <p:val>
                                            <p:strVal val="0-#ppt_w/2"/>
                                          </p:val>
                                        </p:tav>
                                        <p:tav tm="100000">
                                          <p:val>
                                            <p:strVal val="#ppt_x"/>
                                          </p:val>
                                        </p:tav>
                                      </p:tavLst>
                                    </p:anim>
                                    <p:anim calcmode="lin" valueType="num">
                                      <p:cBhvr additive="base">
                                        <p:cTn id="73" dur="500" fill="hold"/>
                                        <p:tgtEl>
                                          <p:spTgt spid="145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P spid="145412" grpId="0" autoUpdateAnimBg="0"/>
      <p:bldP spid="145413" grpId="0" autoUpdateAnimBg="0"/>
      <p:bldP spid="145414" grpId="0" animBg="1"/>
      <p:bldP spid="145415" grpId="0" autoUpdateAnimBg="0"/>
      <p:bldP spid="145416" grpId="0" autoUpdateAnimBg="0"/>
      <p:bldP spid="145417" grpId="0" animBg="1"/>
      <p:bldP spid="145418" grpId="0" autoUpdateAnimBg="0"/>
      <p:bldP spid="145419" grpId="0" autoUpdateAnimBg="0"/>
      <p:bldP spid="145420" grpId="0" autoUpdateAnimBg="0"/>
      <p:bldP spid="145421" grpId="0" autoUpdateAnimBg="0"/>
      <p:bldP spid="145422" grpId="0" autoUpdateAnimBg="0"/>
      <p:bldP spid="145423" grpId="0" animBg="1"/>
      <p:bldP spid="145424" grpId="0" autoUpdateAnimBg="0"/>
      <p:bldP spid="14542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304800" y="438150"/>
            <a:ext cx="8610600" cy="2287588"/>
          </a:xfrm>
          <a:prstGeom prst="rect">
            <a:avLst/>
          </a:prstGeom>
          <a:noFill/>
          <a:ln w="9525">
            <a:noFill/>
            <a:miter lim="800000"/>
            <a:headEnd/>
            <a:tailEnd/>
          </a:ln>
          <a:effectLst/>
        </p:spPr>
        <p:txBody>
          <a:bodyPr>
            <a:spAutoFit/>
          </a:bodyPr>
          <a:lstStyle/>
          <a:p>
            <a:pPr>
              <a:lnSpc>
                <a:spcPct val="120000"/>
              </a:lnSpc>
            </a:pPr>
            <a:r>
              <a:rPr lang="en-US" altLang="zh-CN" sz="4000" b="1">
                <a:solidFill>
                  <a:srgbClr val="FF0000"/>
                </a:solidFill>
                <a:ea typeface="楷体_GB2312" pitchFamily="49" charset="-122"/>
              </a:rPr>
              <a:t>       </a:t>
            </a:r>
            <a:r>
              <a:rPr lang="zh-CN" altLang="en-US" sz="4000" b="1">
                <a:solidFill>
                  <a:srgbClr val="FF0000"/>
                </a:solidFill>
                <a:ea typeface="楷体_GB2312" pitchFamily="49" charset="-122"/>
              </a:rPr>
              <a:t>所谓</a:t>
            </a:r>
            <a:r>
              <a:rPr lang="zh-CN" altLang="en-US" sz="4000" b="1">
                <a:solidFill>
                  <a:srgbClr val="800000"/>
                </a:solidFill>
                <a:ea typeface="楷体_GB2312" pitchFamily="49" charset="-122"/>
              </a:rPr>
              <a:t>“筛选”</a:t>
            </a:r>
            <a:r>
              <a:rPr lang="zh-CN" altLang="en-US" sz="4000" b="1">
                <a:solidFill>
                  <a:srgbClr val="FF0000"/>
                </a:solidFill>
                <a:ea typeface="楷体_GB2312" pitchFamily="49" charset="-122"/>
              </a:rPr>
              <a:t>指的是，对一棵左</a:t>
            </a:r>
            <a:r>
              <a:rPr lang="en-US" altLang="zh-CN" sz="4000" b="1">
                <a:solidFill>
                  <a:srgbClr val="FF0000"/>
                </a:solidFill>
                <a:ea typeface="楷体_GB2312" pitchFamily="49" charset="-122"/>
              </a:rPr>
              <a:t>/</a:t>
            </a:r>
            <a:r>
              <a:rPr lang="zh-CN" altLang="en-US" sz="4000" b="1">
                <a:solidFill>
                  <a:srgbClr val="FF0000"/>
                </a:solidFill>
                <a:ea typeface="楷体_GB2312" pitchFamily="49" charset="-122"/>
              </a:rPr>
              <a:t>右子树均为</a:t>
            </a:r>
            <a:r>
              <a:rPr lang="zh-CN" altLang="en-US" sz="4000" b="1">
                <a:solidFill>
                  <a:srgbClr val="0000FF"/>
                </a:solidFill>
                <a:ea typeface="楷体_GB2312" pitchFamily="49" charset="-122"/>
              </a:rPr>
              <a:t>堆</a:t>
            </a:r>
            <a:r>
              <a:rPr lang="zh-CN" altLang="en-US" sz="4000" b="1">
                <a:solidFill>
                  <a:srgbClr val="FF0000"/>
                </a:solidFill>
                <a:ea typeface="楷体_GB2312" pitchFamily="49" charset="-122"/>
              </a:rPr>
              <a:t>的完全二叉树，</a:t>
            </a:r>
            <a:r>
              <a:rPr lang="zh-CN" altLang="en-US" sz="4000" b="1">
                <a:solidFill>
                  <a:srgbClr val="800000"/>
                </a:solidFill>
                <a:ea typeface="楷体_GB2312" pitchFamily="49" charset="-122"/>
              </a:rPr>
              <a:t>“调整”</a:t>
            </a:r>
            <a:r>
              <a:rPr lang="zh-CN" altLang="en-US" sz="4000" b="1">
                <a:solidFill>
                  <a:srgbClr val="0000FF"/>
                </a:solidFill>
                <a:ea typeface="楷体_GB2312" pitchFamily="49" charset="-122"/>
              </a:rPr>
              <a:t>根结点</a:t>
            </a:r>
            <a:r>
              <a:rPr lang="zh-CN" altLang="en-US" sz="4000" b="1">
                <a:solidFill>
                  <a:srgbClr val="800000"/>
                </a:solidFill>
                <a:ea typeface="楷体_GB2312" pitchFamily="49" charset="-122"/>
              </a:rPr>
              <a:t>使整个二叉树也成为一个堆</a:t>
            </a:r>
            <a:r>
              <a:rPr lang="zh-CN" altLang="en-US" sz="4000" b="1">
                <a:ea typeface="楷体_GB2312" pitchFamily="49" charset="-122"/>
              </a:rPr>
              <a:t>。</a:t>
            </a:r>
          </a:p>
        </p:txBody>
      </p:sp>
      <p:sp>
        <p:nvSpPr>
          <p:cNvPr id="146435" name="Oval 3"/>
          <p:cNvSpPr>
            <a:spLocks noChangeArrowheads="1"/>
          </p:cNvSpPr>
          <p:nvPr/>
        </p:nvSpPr>
        <p:spPr bwMode="auto">
          <a:xfrm>
            <a:off x="4191000" y="2827338"/>
            <a:ext cx="533400" cy="533400"/>
          </a:xfrm>
          <a:prstGeom prst="ellipse">
            <a:avLst/>
          </a:prstGeom>
          <a:solidFill>
            <a:srgbClr val="990000"/>
          </a:solidFill>
          <a:ln w="9525">
            <a:solidFill>
              <a:schemeClr val="tx1"/>
            </a:solidFill>
            <a:round/>
            <a:headEnd/>
            <a:tailEnd/>
          </a:ln>
          <a:effectLst/>
        </p:spPr>
        <p:txBody>
          <a:bodyPr wrap="none" anchor="ctr"/>
          <a:lstStyle/>
          <a:p>
            <a:endParaRPr lang="zh-CN" altLang="en-US"/>
          </a:p>
        </p:txBody>
      </p:sp>
      <p:sp>
        <p:nvSpPr>
          <p:cNvPr id="146436" name="Oval 4"/>
          <p:cNvSpPr>
            <a:spLocks noChangeArrowheads="1"/>
          </p:cNvSpPr>
          <p:nvPr/>
        </p:nvSpPr>
        <p:spPr bwMode="auto">
          <a:xfrm>
            <a:off x="2819400" y="3665538"/>
            <a:ext cx="533400" cy="533400"/>
          </a:xfrm>
          <a:prstGeom prst="ellipse">
            <a:avLst/>
          </a:prstGeom>
          <a:solidFill>
            <a:schemeClr val="hlink"/>
          </a:solidFill>
          <a:ln w="9525">
            <a:solidFill>
              <a:schemeClr val="tx1"/>
            </a:solidFill>
            <a:round/>
            <a:headEnd/>
            <a:tailEnd/>
          </a:ln>
          <a:effectLst/>
        </p:spPr>
        <p:txBody>
          <a:bodyPr wrap="none" anchor="ctr"/>
          <a:lstStyle/>
          <a:p>
            <a:endParaRPr lang="zh-CN" altLang="en-US"/>
          </a:p>
        </p:txBody>
      </p:sp>
      <p:sp>
        <p:nvSpPr>
          <p:cNvPr id="146437" name="Oval 5"/>
          <p:cNvSpPr>
            <a:spLocks noChangeArrowheads="1"/>
          </p:cNvSpPr>
          <p:nvPr/>
        </p:nvSpPr>
        <p:spPr bwMode="auto">
          <a:xfrm>
            <a:off x="5638800" y="3589338"/>
            <a:ext cx="533400" cy="533400"/>
          </a:xfrm>
          <a:prstGeom prst="ellipse">
            <a:avLst/>
          </a:prstGeom>
          <a:solidFill>
            <a:schemeClr val="hlink"/>
          </a:solidFill>
          <a:ln w="9525">
            <a:solidFill>
              <a:schemeClr val="tx1"/>
            </a:solidFill>
            <a:round/>
            <a:headEnd/>
            <a:tailEnd/>
          </a:ln>
          <a:effectLst/>
        </p:spPr>
        <p:txBody>
          <a:bodyPr wrap="none" anchor="ctr"/>
          <a:lstStyle/>
          <a:p>
            <a:endParaRPr lang="zh-CN" altLang="en-US"/>
          </a:p>
        </p:txBody>
      </p:sp>
      <p:sp>
        <p:nvSpPr>
          <p:cNvPr id="146438" name="Oval 6"/>
          <p:cNvSpPr>
            <a:spLocks noChangeArrowheads="1"/>
          </p:cNvSpPr>
          <p:nvPr/>
        </p:nvSpPr>
        <p:spPr bwMode="auto">
          <a:xfrm>
            <a:off x="1627188" y="5083175"/>
            <a:ext cx="827087" cy="1084263"/>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sp>
        <p:nvSpPr>
          <p:cNvPr id="146439" name="Oval 7"/>
          <p:cNvSpPr>
            <a:spLocks noChangeArrowheads="1"/>
          </p:cNvSpPr>
          <p:nvPr/>
        </p:nvSpPr>
        <p:spPr bwMode="auto">
          <a:xfrm>
            <a:off x="3687763" y="5083175"/>
            <a:ext cx="808037" cy="1085850"/>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sp>
        <p:nvSpPr>
          <p:cNvPr id="146440" name="Line 8"/>
          <p:cNvSpPr>
            <a:spLocks noChangeShapeType="1"/>
          </p:cNvSpPr>
          <p:nvPr/>
        </p:nvSpPr>
        <p:spPr bwMode="auto">
          <a:xfrm flipH="1">
            <a:off x="3276600" y="3184525"/>
            <a:ext cx="914400" cy="533400"/>
          </a:xfrm>
          <a:prstGeom prst="line">
            <a:avLst/>
          </a:prstGeom>
          <a:noFill/>
          <a:ln w="9525">
            <a:solidFill>
              <a:schemeClr val="tx1"/>
            </a:solidFill>
            <a:round/>
            <a:headEnd/>
            <a:tailEnd/>
          </a:ln>
          <a:effectLst/>
        </p:spPr>
        <p:txBody>
          <a:bodyPr wrap="none" anchor="ctr"/>
          <a:lstStyle/>
          <a:p>
            <a:endParaRPr lang="zh-CN" altLang="en-US"/>
          </a:p>
        </p:txBody>
      </p:sp>
      <p:sp>
        <p:nvSpPr>
          <p:cNvPr id="146441" name="Line 9"/>
          <p:cNvSpPr>
            <a:spLocks noChangeShapeType="1"/>
          </p:cNvSpPr>
          <p:nvPr/>
        </p:nvSpPr>
        <p:spPr bwMode="auto">
          <a:xfrm>
            <a:off x="4724400" y="3208338"/>
            <a:ext cx="1066800" cy="381000"/>
          </a:xfrm>
          <a:prstGeom prst="line">
            <a:avLst/>
          </a:prstGeom>
          <a:noFill/>
          <a:ln w="9525">
            <a:solidFill>
              <a:schemeClr val="tx1"/>
            </a:solidFill>
            <a:round/>
            <a:headEnd/>
            <a:tailEnd/>
          </a:ln>
          <a:effectLst/>
        </p:spPr>
        <p:txBody>
          <a:bodyPr wrap="none" anchor="ctr"/>
          <a:lstStyle/>
          <a:p>
            <a:endParaRPr lang="zh-CN" altLang="en-US"/>
          </a:p>
        </p:txBody>
      </p:sp>
      <p:sp>
        <p:nvSpPr>
          <p:cNvPr id="146442" name="Line 10"/>
          <p:cNvSpPr>
            <a:spLocks noChangeShapeType="1"/>
          </p:cNvSpPr>
          <p:nvPr/>
        </p:nvSpPr>
        <p:spPr bwMode="auto">
          <a:xfrm flipH="1">
            <a:off x="2146300" y="4122738"/>
            <a:ext cx="725488" cy="1003300"/>
          </a:xfrm>
          <a:prstGeom prst="line">
            <a:avLst/>
          </a:prstGeom>
          <a:noFill/>
          <a:ln w="28575">
            <a:solidFill>
              <a:schemeClr val="tx1"/>
            </a:solidFill>
            <a:prstDash val="sysDot"/>
            <a:round/>
            <a:headEnd/>
            <a:tailEnd/>
          </a:ln>
          <a:effectLst/>
        </p:spPr>
        <p:txBody>
          <a:bodyPr wrap="none" anchor="ctr"/>
          <a:lstStyle/>
          <a:p>
            <a:endParaRPr lang="zh-CN" altLang="en-US"/>
          </a:p>
        </p:txBody>
      </p:sp>
      <p:sp>
        <p:nvSpPr>
          <p:cNvPr id="146443" name="Line 11"/>
          <p:cNvSpPr>
            <a:spLocks noChangeShapeType="1"/>
          </p:cNvSpPr>
          <p:nvPr/>
        </p:nvSpPr>
        <p:spPr bwMode="auto">
          <a:xfrm>
            <a:off x="3282950" y="4157663"/>
            <a:ext cx="642938" cy="993775"/>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46444" name="Line 12"/>
          <p:cNvSpPr>
            <a:spLocks noChangeShapeType="1"/>
          </p:cNvSpPr>
          <p:nvPr/>
        </p:nvSpPr>
        <p:spPr bwMode="auto">
          <a:xfrm flipH="1">
            <a:off x="5148263" y="3970338"/>
            <a:ext cx="508000" cy="1039812"/>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46445" name="Line 13"/>
          <p:cNvSpPr>
            <a:spLocks noChangeShapeType="1"/>
          </p:cNvSpPr>
          <p:nvPr/>
        </p:nvSpPr>
        <p:spPr bwMode="auto">
          <a:xfrm>
            <a:off x="6137275" y="3976688"/>
            <a:ext cx="577850" cy="102235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46446" name="Text Box 14"/>
          <p:cNvSpPr txBox="1">
            <a:spLocks noChangeArrowheads="1"/>
          </p:cNvSpPr>
          <p:nvPr/>
        </p:nvSpPr>
        <p:spPr bwMode="auto">
          <a:xfrm>
            <a:off x="2736850" y="4579938"/>
            <a:ext cx="696913" cy="701675"/>
          </a:xfrm>
          <a:prstGeom prst="rect">
            <a:avLst/>
          </a:prstGeom>
          <a:noFill/>
          <a:ln w="9525">
            <a:noFill/>
            <a:miter lim="800000"/>
            <a:headEnd/>
            <a:tailEnd/>
          </a:ln>
          <a:effectLst/>
        </p:spPr>
        <p:txBody>
          <a:bodyPr wrap="none">
            <a:spAutoFit/>
          </a:bodyPr>
          <a:lstStyle/>
          <a:p>
            <a:r>
              <a:rPr lang="zh-CN" altLang="en-US" sz="4000" b="1">
                <a:solidFill>
                  <a:srgbClr val="006666"/>
                </a:solidFill>
              </a:rPr>
              <a:t>堆</a:t>
            </a:r>
            <a:endParaRPr lang="zh-CN" altLang="en-US" b="1"/>
          </a:p>
        </p:txBody>
      </p:sp>
      <p:sp>
        <p:nvSpPr>
          <p:cNvPr id="146447" name="Text Box 15"/>
          <p:cNvSpPr txBox="1">
            <a:spLocks noChangeArrowheads="1"/>
          </p:cNvSpPr>
          <p:nvPr/>
        </p:nvSpPr>
        <p:spPr bwMode="auto">
          <a:xfrm>
            <a:off x="5562600" y="4487863"/>
            <a:ext cx="696913" cy="701675"/>
          </a:xfrm>
          <a:prstGeom prst="rect">
            <a:avLst/>
          </a:prstGeom>
          <a:noFill/>
          <a:ln w="9525">
            <a:noFill/>
            <a:miter lim="800000"/>
            <a:headEnd/>
            <a:tailEnd/>
          </a:ln>
          <a:effectLst/>
        </p:spPr>
        <p:txBody>
          <a:bodyPr wrap="none">
            <a:spAutoFit/>
          </a:bodyPr>
          <a:lstStyle/>
          <a:p>
            <a:r>
              <a:rPr lang="zh-CN" altLang="en-US" sz="4000" b="1">
                <a:solidFill>
                  <a:srgbClr val="006666"/>
                </a:solidFill>
              </a:rPr>
              <a:t>堆</a:t>
            </a:r>
          </a:p>
        </p:txBody>
      </p:sp>
      <p:sp>
        <p:nvSpPr>
          <p:cNvPr id="146448" name="Line 16"/>
          <p:cNvSpPr>
            <a:spLocks noChangeShapeType="1"/>
          </p:cNvSpPr>
          <p:nvPr/>
        </p:nvSpPr>
        <p:spPr bwMode="auto">
          <a:xfrm flipH="1">
            <a:off x="4495800" y="3360738"/>
            <a:ext cx="0" cy="1371600"/>
          </a:xfrm>
          <a:prstGeom prst="line">
            <a:avLst/>
          </a:prstGeom>
          <a:noFill/>
          <a:ln w="38100">
            <a:solidFill>
              <a:srgbClr val="990000"/>
            </a:solidFill>
            <a:round/>
            <a:headEnd type="stealth" w="lg" len="lg"/>
            <a:tailEnd type="stealth" w="lg" len="lg"/>
          </a:ln>
          <a:effectLst/>
        </p:spPr>
        <p:txBody>
          <a:bodyPr wrap="none" anchor="ctr"/>
          <a:lstStyle/>
          <a:p>
            <a:endParaRPr lang="zh-CN" altLang="en-US"/>
          </a:p>
        </p:txBody>
      </p:sp>
      <p:sp>
        <p:nvSpPr>
          <p:cNvPr id="146449" name="Text Box 17"/>
          <p:cNvSpPr txBox="1">
            <a:spLocks noChangeArrowheads="1"/>
          </p:cNvSpPr>
          <p:nvPr/>
        </p:nvSpPr>
        <p:spPr bwMode="auto">
          <a:xfrm>
            <a:off x="3860800" y="3557588"/>
            <a:ext cx="793750" cy="1531937"/>
          </a:xfrm>
          <a:prstGeom prst="rect">
            <a:avLst/>
          </a:prstGeom>
          <a:noFill/>
          <a:ln w="9525">
            <a:noFill/>
            <a:miter lim="800000"/>
            <a:headEnd/>
            <a:tailEnd/>
          </a:ln>
          <a:effectLst/>
        </p:spPr>
        <p:txBody>
          <a:bodyPr vert="eaVert">
            <a:spAutoFit/>
          </a:bodyPr>
          <a:lstStyle/>
          <a:p>
            <a:pPr>
              <a:spcBef>
                <a:spcPct val="50000"/>
              </a:spcBef>
            </a:pPr>
            <a:r>
              <a:rPr lang="zh-CN" altLang="en-US" sz="4000" b="1">
                <a:solidFill>
                  <a:srgbClr val="990000"/>
                </a:solidFill>
                <a:ea typeface="楷体_GB2312" pitchFamily="49" charset="-122"/>
              </a:rPr>
              <a:t>筛选</a:t>
            </a:r>
            <a:endParaRPr lang="zh-CN" altLang="en-US" b="1"/>
          </a:p>
        </p:txBody>
      </p:sp>
      <p:sp>
        <p:nvSpPr>
          <p:cNvPr id="146450" name="Oval 18"/>
          <p:cNvSpPr>
            <a:spLocks noChangeArrowheads="1"/>
          </p:cNvSpPr>
          <p:nvPr/>
        </p:nvSpPr>
        <p:spPr bwMode="auto">
          <a:xfrm>
            <a:off x="4754563" y="5046663"/>
            <a:ext cx="808037" cy="896937"/>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sp>
        <p:nvSpPr>
          <p:cNvPr id="146451" name="Oval 19"/>
          <p:cNvSpPr>
            <a:spLocks noChangeArrowheads="1"/>
          </p:cNvSpPr>
          <p:nvPr/>
        </p:nvSpPr>
        <p:spPr bwMode="auto">
          <a:xfrm>
            <a:off x="6356350" y="4991100"/>
            <a:ext cx="808038" cy="947738"/>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strips(downRight)">
                                      <p:cBhvr>
                                        <p:cTn id="7" dur="500"/>
                                        <p:tgtEl>
                                          <p:spTgt spid="146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wipe(up)">
                                      <p:cBhvr>
                                        <p:cTn id="12" dur="500"/>
                                        <p:tgtEl>
                                          <p:spTgt spid="1464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6442"/>
                                        </p:tgtEl>
                                        <p:attrNameLst>
                                          <p:attrName>style.visibility</p:attrName>
                                        </p:attrNameLst>
                                      </p:cBhvr>
                                      <p:to>
                                        <p:strVal val="visible"/>
                                      </p:to>
                                    </p:set>
                                    <p:animEffect transition="in" filter="wipe(up)">
                                      <p:cBhvr>
                                        <p:cTn id="16" dur="500"/>
                                        <p:tgtEl>
                                          <p:spTgt spid="14644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46438"/>
                                        </p:tgtEl>
                                        <p:attrNameLst>
                                          <p:attrName>style.visibility</p:attrName>
                                        </p:attrNameLst>
                                      </p:cBhvr>
                                      <p:to>
                                        <p:strVal val="visible"/>
                                      </p:to>
                                    </p:set>
                                    <p:animEffect transition="in" filter="wipe(up)">
                                      <p:cBhvr>
                                        <p:cTn id="20" dur="500"/>
                                        <p:tgtEl>
                                          <p:spTgt spid="1464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46443"/>
                                        </p:tgtEl>
                                        <p:attrNameLst>
                                          <p:attrName>style.visibility</p:attrName>
                                        </p:attrNameLst>
                                      </p:cBhvr>
                                      <p:to>
                                        <p:strVal val="visible"/>
                                      </p:to>
                                    </p:set>
                                    <p:animEffect transition="in" filter="wipe(up)">
                                      <p:cBhvr>
                                        <p:cTn id="24" dur="500"/>
                                        <p:tgtEl>
                                          <p:spTgt spid="146443"/>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46439"/>
                                        </p:tgtEl>
                                        <p:attrNameLst>
                                          <p:attrName>style.visibility</p:attrName>
                                        </p:attrNameLst>
                                      </p:cBhvr>
                                      <p:to>
                                        <p:strVal val="visible"/>
                                      </p:to>
                                    </p:set>
                                    <p:animEffect transition="in" filter="wipe(up)">
                                      <p:cBhvr>
                                        <p:cTn id="28" dur="500"/>
                                        <p:tgtEl>
                                          <p:spTgt spid="1464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6446"/>
                                        </p:tgtEl>
                                        <p:attrNameLst>
                                          <p:attrName>style.visibility</p:attrName>
                                        </p:attrNameLst>
                                      </p:cBhvr>
                                      <p:to>
                                        <p:strVal val="visible"/>
                                      </p:to>
                                    </p:set>
                                    <p:animEffect transition="in" filter="wipe(up)">
                                      <p:cBhvr>
                                        <p:cTn id="33" dur="500"/>
                                        <p:tgtEl>
                                          <p:spTgt spid="1464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46437"/>
                                        </p:tgtEl>
                                        <p:attrNameLst>
                                          <p:attrName>style.visibility</p:attrName>
                                        </p:attrNameLst>
                                      </p:cBhvr>
                                      <p:to>
                                        <p:strVal val="visible"/>
                                      </p:to>
                                    </p:set>
                                    <p:animEffect transition="in" filter="wipe(up)">
                                      <p:cBhvr>
                                        <p:cTn id="38" dur="500"/>
                                        <p:tgtEl>
                                          <p:spTgt spid="146437"/>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46444"/>
                                        </p:tgtEl>
                                        <p:attrNameLst>
                                          <p:attrName>style.visibility</p:attrName>
                                        </p:attrNameLst>
                                      </p:cBhvr>
                                      <p:to>
                                        <p:strVal val="visible"/>
                                      </p:to>
                                    </p:set>
                                    <p:animEffect transition="in" filter="wipe(up)">
                                      <p:cBhvr>
                                        <p:cTn id="42" dur="500"/>
                                        <p:tgtEl>
                                          <p:spTgt spid="146444"/>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46450"/>
                                        </p:tgtEl>
                                        <p:attrNameLst>
                                          <p:attrName>style.visibility</p:attrName>
                                        </p:attrNameLst>
                                      </p:cBhvr>
                                      <p:to>
                                        <p:strVal val="visible"/>
                                      </p:to>
                                    </p:set>
                                    <p:animEffect transition="in" filter="wipe(up)">
                                      <p:cBhvr>
                                        <p:cTn id="46" dur="500"/>
                                        <p:tgtEl>
                                          <p:spTgt spid="146450"/>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146445"/>
                                        </p:tgtEl>
                                        <p:attrNameLst>
                                          <p:attrName>style.visibility</p:attrName>
                                        </p:attrNameLst>
                                      </p:cBhvr>
                                      <p:to>
                                        <p:strVal val="visible"/>
                                      </p:to>
                                    </p:set>
                                    <p:animEffect transition="in" filter="wipe(up)">
                                      <p:cBhvr>
                                        <p:cTn id="50" dur="500"/>
                                        <p:tgtEl>
                                          <p:spTgt spid="146445"/>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146451"/>
                                        </p:tgtEl>
                                        <p:attrNameLst>
                                          <p:attrName>style.visibility</p:attrName>
                                        </p:attrNameLst>
                                      </p:cBhvr>
                                      <p:to>
                                        <p:strVal val="visible"/>
                                      </p:to>
                                    </p:set>
                                    <p:animEffect transition="in" filter="wipe(up)">
                                      <p:cBhvr>
                                        <p:cTn id="54" dur="500"/>
                                        <p:tgtEl>
                                          <p:spTgt spid="14645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46447"/>
                                        </p:tgtEl>
                                        <p:attrNameLst>
                                          <p:attrName>style.visibility</p:attrName>
                                        </p:attrNameLst>
                                      </p:cBhvr>
                                      <p:to>
                                        <p:strVal val="visible"/>
                                      </p:to>
                                    </p:set>
                                    <p:animEffect transition="in" filter="wipe(up)">
                                      <p:cBhvr>
                                        <p:cTn id="59" dur="500"/>
                                        <p:tgtEl>
                                          <p:spTgt spid="14644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46435"/>
                                        </p:tgtEl>
                                        <p:attrNameLst>
                                          <p:attrName>style.visibility</p:attrName>
                                        </p:attrNameLst>
                                      </p:cBhvr>
                                      <p:to>
                                        <p:strVal val="visible"/>
                                      </p:to>
                                    </p:set>
                                    <p:animEffect transition="in" filter="wipe(up)">
                                      <p:cBhvr>
                                        <p:cTn id="64" dur="500"/>
                                        <p:tgtEl>
                                          <p:spTgt spid="146435"/>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46440"/>
                                        </p:tgtEl>
                                        <p:attrNameLst>
                                          <p:attrName>style.visibility</p:attrName>
                                        </p:attrNameLst>
                                      </p:cBhvr>
                                      <p:to>
                                        <p:strVal val="visible"/>
                                      </p:to>
                                    </p:set>
                                    <p:animEffect transition="in" filter="wipe(up)">
                                      <p:cBhvr>
                                        <p:cTn id="68" dur="500"/>
                                        <p:tgtEl>
                                          <p:spTgt spid="146440"/>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146441"/>
                                        </p:tgtEl>
                                        <p:attrNameLst>
                                          <p:attrName>style.visibility</p:attrName>
                                        </p:attrNameLst>
                                      </p:cBhvr>
                                      <p:to>
                                        <p:strVal val="visible"/>
                                      </p:to>
                                    </p:set>
                                    <p:animEffect transition="in" filter="wipe(up)">
                                      <p:cBhvr>
                                        <p:cTn id="72" dur="500"/>
                                        <p:tgtEl>
                                          <p:spTgt spid="1464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6448"/>
                                        </p:tgtEl>
                                        <p:attrNameLst>
                                          <p:attrName>style.visibility</p:attrName>
                                        </p:attrNameLst>
                                      </p:cBhvr>
                                      <p:to>
                                        <p:strVal val="visible"/>
                                      </p:to>
                                    </p:set>
                                    <p:animEffect transition="in" filter="wipe(up)">
                                      <p:cBhvr>
                                        <p:cTn id="77" dur="500"/>
                                        <p:tgtEl>
                                          <p:spTgt spid="146448"/>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46449"/>
                                        </p:tgtEl>
                                        <p:attrNameLst>
                                          <p:attrName>style.visibility</p:attrName>
                                        </p:attrNameLst>
                                      </p:cBhvr>
                                      <p:to>
                                        <p:strVal val="visible"/>
                                      </p:to>
                                    </p:set>
                                    <p:animEffect transition="in" filter="wipe(up)">
                                      <p:cBhvr>
                                        <p:cTn id="81" dur="500"/>
                                        <p:tgtEl>
                                          <p:spTgt spid="146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animBg="1"/>
      <p:bldP spid="146436" grpId="0" animBg="1"/>
      <p:bldP spid="146437" grpId="0" animBg="1"/>
      <p:bldP spid="146438" grpId="0" animBg="1"/>
      <p:bldP spid="146439" grpId="0" animBg="1"/>
      <p:bldP spid="146440" grpId="0" animBg="1"/>
      <p:bldP spid="146441" grpId="0" animBg="1"/>
      <p:bldP spid="146442" grpId="0" animBg="1"/>
      <p:bldP spid="146443" grpId="0" animBg="1"/>
      <p:bldP spid="146444" grpId="0" animBg="1"/>
      <p:bldP spid="146445" grpId="0" animBg="1"/>
      <p:bldP spid="146446" grpId="0" autoUpdateAnimBg="0"/>
      <p:bldP spid="146447" grpId="0" autoUpdateAnimBg="0"/>
      <p:bldP spid="146448" grpId="0" animBg="1"/>
      <p:bldP spid="146449" grpId="0" autoUpdateAnimBg="0"/>
      <p:bldP spid="146450" grpId="0" animBg="1"/>
      <p:bldP spid="1464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Oval 2"/>
          <p:cNvSpPr>
            <a:spLocks noChangeArrowheads="1"/>
          </p:cNvSpPr>
          <p:nvPr/>
        </p:nvSpPr>
        <p:spPr bwMode="auto">
          <a:xfrm>
            <a:off x="2514600" y="1981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81</a:t>
            </a:r>
            <a:endParaRPr lang="en-US" altLang="zh-CN" sz="3200" b="1"/>
          </a:p>
        </p:txBody>
      </p:sp>
      <p:sp>
        <p:nvSpPr>
          <p:cNvPr id="147459" name="Oval 3"/>
          <p:cNvSpPr>
            <a:spLocks noChangeArrowheads="1"/>
          </p:cNvSpPr>
          <p:nvPr/>
        </p:nvSpPr>
        <p:spPr bwMode="auto">
          <a:xfrm>
            <a:off x="6781800" y="1981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49</a:t>
            </a:r>
            <a:endParaRPr lang="en-US" altLang="zh-CN"/>
          </a:p>
        </p:txBody>
      </p:sp>
      <p:sp>
        <p:nvSpPr>
          <p:cNvPr id="147460" name="Oval 4"/>
          <p:cNvSpPr>
            <a:spLocks noChangeArrowheads="1"/>
          </p:cNvSpPr>
          <p:nvPr/>
        </p:nvSpPr>
        <p:spPr bwMode="auto">
          <a:xfrm>
            <a:off x="1143000" y="2743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73</a:t>
            </a:r>
            <a:endParaRPr lang="en-US" altLang="zh-CN"/>
          </a:p>
        </p:txBody>
      </p:sp>
      <p:sp>
        <p:nvSpPr>
          <p:cNvPr id="147461" name="Oval 5"/>
          <p:cNvSpPr>
            <a:spLocks noChangeArrowheads="1"/>
          </p:cNvSpPr>
          <p:nvPr/>
        </p:nvSpPr>
        <p:spPr bwMode="auto">
          <a:xfrm>
            <a:off x="4572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a:solidFill>
                  <a:schemeClr val="accent2"/>
                </a:solidFill>
              </a:rPr>
              <a:t>55</a:t>
            </a:r>
            <a:endParaRPr lang="en-US" altLang="zh-CN"/>
          </a:p>
        </p:txBody>
      </p:sp>
      <p:sp>
        <p:nvSpPr>
          <p:cNvPr id="147462" name="Oval 6"/>
          <p:cNvSpPr>
            <a:spLocks noChangeArrowheads="1"/>
          </p:cNvSpPr>
          <p:nvPr/>
        </p:nvSpPr>
        <p:spPr bwMode="auto">
          <a:xfrm>
            <a:off x="18288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64</a:t>
            </a:r>
            <a:endParaRPr lang="en-US" altLang="zh-CN"/>
          </a:p>
        </p:txBody>
      </p:sp>
      <p:sp>
        <p:nvSpPr>
          <p:cNvPr id="147463" name="Oval 7"/>
          <p:cNvSpPr>
            <a:spLocks noChangeArrowheads="1"/>
          </p:cNvSpPr>
          <p:nvPr/>
        </p:nvSpPr>
        <p:spPr bwMode="auto">
          <a:xfrm>
            <a:off x="31242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12</a:t>
            </a:r>
            <a:endParaRPr lang="en-US" altLang="zh-CN"/>
          </a:p>
        </p:txBody>
      </p:sp>
      <p:sp>
        <p:nvSpPr>
          <p:cNvPr id="147464" name="Oval 8"/>
          <p:cNvSpPr>
            <a:spLocks noChangeArrowheads="1"/>
          </p:cNvSpPr>
          <p:nvPr/>
        </p:nvSpPr>
        <p:spPr bwMode="auto">
          <a:xfrm>
            <a:off x="3810000" y="2743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36</a:t>
            </a:r>
            <a:endParaRPr lang="en-US" altLang="zh-CN" sz="3200" b="1">
              <a:solidFill>
                <a:srgbClr val="009999"/>
              </a:solidFill>
            </a:endParaRPr>
          </a:p>
        </p:txBody>
      </p:sp>
      <p:sp>
        <p:nvSpPr>
          <p:cNvPr id="147465" name="Oval 9"/>
          <p:cNvSpPr>
            <a:spLocks noChangeArrowheads="1"/>
          </p:cNvSpPr>
          <p:nvPr/>
        </p:nvSpPr>
        <p:spPr bwMode="auto">
          <a:xfrm>
            <a:off x="5638800" y="2743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27</a:t>
            </a:r>
            <a:endParaRPr lang="en-US" altLang="zh-CN"/>
          </a:p>
        </p:txBody>
      </p:sp>
      <p:sp>
        <p:nvSpPr>
          <p:cNvPr id="147466" name="Oval 10"/>
          <p:cNvSpPr>
            <a:spLocks noChangeArrowheads="1"/>
          </p:cNvSpPr>
          <p:nvPr/>
        </p:nvSpPr>
        <p:spPr bwMode="auto">
          <a:xfrm>
            <a:off x="8001000" y="2743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40</a:t>
            </a:r>
            <a:endParaRPr lang="en-US" altLang="zh-CN" sz="3200" b="1">
              <a:solidFill>
                <a:srgbClr val="009999"/>
              </a:solidFill>
            </a:endParaRPr>
          </a:p>
        </p:txBody>
      </p:sp>
      <p:sp>
        <p:nvSpPr>
          <p:cNvPr id="147467" name="Line 11"/>
          <p:cNvSpPr>
            <a:spLocks noChangeShapeType="1"/>
          </p:cNvSpPr>
          <p:nvPr/>
        </p:nvSpPr>
        <p:spPr bwMode="auto">
          <a:xfrm flipH="1">
            <a:off x="2971800" y="1447800"/>
            <a:ext cx="16002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68" name="Line 12"/>
          <p:cNvSpPr>
            <a:spLocks noChangeShapeType="1"/>
          </p:cNvSpPr>
          <p:nvPr/>
        </p:nvSpPr>
        <p:spPr bwMode="auto">
          <a:xfrm>
            <a:off x="5181600" y="1447800"/>
            <a:ext cx="18288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69" name="Line 13"/>
          <p:cNvSpPr>
            <a:spLocks noChangeShapeType="1"/>
          </p:cNvSpPr>
          <p:nvPr/>
        </p:nvSpPr>
        <p:spPr bwMode="auto">
          <a:xfrm flipH="1">
            <a:off x="1447800" y="2209800"/>
            <a:ext cx="10668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0" name="Line 14"/>
          <p:cNvSpPr>
            <a:spLocks noChangeShapeType="1"/>
          </p:cNvSpPr>
          <p:nvPr/>
        </p:nvSpPr>
        <p:spPr bwMode="auto">
          <a:xfrm>
            <a:off x="32004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1" name="Line 15"/>
          <p:cNvSpPr>
            <a:spLocks noChangeShapeType="1"/>
          </p:cNvSpPr>
          <p:nvPr/>
        </p:nvSpPr>
        <p:spPr bwMode="auto">
          <a:xfrm flipH="1">
            <a:off x="5943600" y="2209800"/>
            <a:ext cx="8382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2" name="Line 16"/>
          <p:cNvSpPr>
            <a:spLocks noChangeShapeType="1"/>
          </p:cNvSpPr>
          <p:nvPr/>
        </p:nvSpPr>
        <p:spPr bwMode="auto">
          <a:xfrm>
            <a:off x="74676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3" name="Line 17"/>
          <p:cNvSpPr>
            <a:spLocks noChangeShapeType="1"/>
          </p:cNvSpPr>
          <p:nvPr/>
        </p:nvSpPr>
        <p:spPr bwMode="auto">
          <a:xfrm flipH="1">
            <a:off x="838200" y="30480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4" name="Line 18"/>
          <p:cNvSpPr>
            <a:spLocks noChangeShapeType="1"/>
          </p:cNvSpPr>
          <p:nvPr/>
        </p:nvSpPr>
        <p:spPr bwMode="auto">
          <a:xfrm>
            <a:off x="1752600" y="30480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5" name="Line 19"/>
          <p:cNvSpPr>
            <a:spLocks noChangeShapeType="1"/>
          </p:cNvSpPr>
          <p:nvPr/>
        </p:nvSpPr>
        <p:spPr bwMode="auto">
          <a:xfrm flipH="1">
            <a:off x="3505200" y="30480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47477" name="Rectangle 21"/>
          <p:cNvSpPr>
            <a:spLocks noChangeArrowheads="1"/>
          </p:cNvSpPr>
          <p:nvPr/>
        </p:nvSpPr>
        <p:spPr bwMode="auto">
          <a:xfrm>
            <a:off x="6553200" y="3733800"/>
            <a:ext cx="2025650" cy="641350"/>
          </a:xfrm>
          <a:prstGeom prst="rect">
            <a:avLst/>
          </a:prstGeom>
          <a:noFill/>
          <a:ln w="9525">
            <a:noFill/>
            <a:miter lim="800000"/>
            <a:headEnd/>
            <a:tailEnd/>
          </a:ln>
          <a:effectLst/>
        </p:spPr>
        <p:txBody>
          <a:bodyPr wrap="none">
            <a:spAutoFit/>
          </a:bodyPr>
          <a:lstStyle/>
          <a:p>
            <a:r>
              <a:rPr lang="zh-CN" altLang="en-US" sz="3600" b="1">
                <a:solidFill>
                  <a:srgbClr val="990000"/>
                </a:solidFill>
                <a:ea typeface="楷体_GB2312" pitchFamily="49" charset="-122"/>
              </a:rPr>
              <a:t>是大顶堆</a:t>
            </a:r>
            <a:endParaRPr lang="zh-CN" altLang="en-US" sz="4000">
              <a:ea typeface="楷体_GB2312" pitchFamily="49" charset="-122"/>
            </a:endParaRPr>
          </a:p>
        </p:txBody>
      </p:sp>
      <p:sp>
        <p:nvSpPr>
          <p:cNvPr id="147478" name="Text Box 22"/>
          <p:cNvSpPr txBox="1">
            <a:spLocks noChangeArrowheads="1"/>
          </p:cNvSpPr>
          <p:nvPr/>
        </p:nvSpPr>
        <p:spPr bwMode="auto">
          <a:xfrm>
            <a:off x="654050" y="4387850"/>
            <a:ext cx="7402513" cy="701675"/>
          </a:xfrm>
          <a:prstGeom prst="rect">
            <a:avLst/>
          </a:prstGeom>
          <a:noFill/>
          <a:ln w="9525">
            <a:noFill/>
            <a:miter lim="800000"/>
            <a:headEnd/>
            <a:tailEnd/>
          </a:ln>
          <a:effectLst/>
        </p:spPr>
        <p:txBody>
          <a:bodyPr wrap="none">
            <a:spAutoFit/>
          </a:bodyPr>
          <a:lstStyle/>
          <a:p>
            <a:r>
              <a:rPr lang="zh-CN" altLang="en-US" sz="3600">
                <a:solidFill>
                  <a:srgbClr val="003366"/>
                </a:solidFill>
                <a:ea typeface="隶书" pitchFamily="49" charset="-122"/>
              </a:rPr>
              <a:t>但</a:t>
            </a:r>
            <a:r>
              <a:rPr lang="en-US" altLang="zh-CN" sz="3600">
                <a:solidFill>
                  <a:srgbClr val="003366"/>
                </a:solidFill>
                <a:ea typeface="隶书" pitchFamily="49" charset="-122"/>
              </a:rPr>
              <a:t>98 </a:t>
            </a:r>
            <a:r>
              <a:rPr lang="zh-CN" altLang="en-US" sz="3600">
                <a:solidFill>
                  <a:srgbClr val="003366"/>
                </a:solidFill>
                <a:ea typeface="隶书" pitchFamily="49" charset="-122"/>
              </a:rPr>
              <a:t>和</a:t>
            </a:r>
            <a:r>
              <a:rPr lang="en-US" altLang="zh-CN" sz="3600">
                <a:solidFill>
                  <a:srgbClr val="003366"/>
                </a:solidFill>
                <a:ea typeface="隶书" pitchFamily="49" charset="-122"/>
              </a:rPr>
              <a:t>12 </a:t>
            </a:r>
            <a:r>
              <a:rPr lang="zh-CN" altLang="en-US" sz="3600">
                <a:solidFill>
                  <a:srgbClr val="003366"/>
                </a:solidFill>
                <a:ea typeface="隶书" pitchFamily="49" charset="-122"/>
              </a:rPr>
              <a:t>互换后</a:t>
            </a:r>
            <a:r>
              <a:rPr lang="en-US" altLang="zh-CN" sz="3600">
                <a:solidFill>
                  <a:srgbClr val="003366"/>
                </a:solidFill>
                <a:ea typeface="隶书" pitchFamily="49" charset="-122"/>
              </a:rPr>
              <a:t>(</a:t>
            </a:r>
            <a:r>
              <a:rPr lang="zh-CN" altLang="en-US" sz="3600">
                <a:solidFill>
                  <a:srgbClr val="003366"/>
                </a:solidFill>
                <a:ea typeface="隶书" pitchFamily="49" charset="-122"/>
              </a:rPr>
              <a:t>去掉</a:t>
            </a:r>
            <a:r>
              <a:rPr lang="en-US" altLang="zh-CN" sz="3600">
                <a:solidFill>
                  <a:srgbClr val="003366"/>
                </a:solidFill>
                <a:ea typeface="隶书" pitchFamily="49" charset="-122"/>
              </a:rPr>
              <a:t>98), </a:t>
            </a:r>
            <a:r>
              <a:rPr lang="zh-CN" altLang="en-US" sz="4000" b="1">
                <a:solidFill>
                  <a:srgbClr val="FF5050"/>
                </a:solidFill>
                <a:ea typeface="隶书" pitchFamily="49" charset="-122"/>
              </a:rPr>
              <a:t>不</a:t>
            </a:r>
            <a:r>
              <a:rPr lang="zh-CN" altLang="en-US" sz="3600">
                <a:solidFill>
                  <a:srgbClr val="003366"/>
                </a:solidFill>
                <a:ea typeface="隶书" pitchFamily="49" charset="-122"/>
              </a:rPr>
              <a:t>为堆。</a:t>
            </a:r>
          </a:p>
        </p:txBody>
      </p:sp>
      <p:sp>
        <p:nvSpPr>
          <p:cNvPr id="147479" name="Text Box 23"/>
          <p:cNvSpPr txBox="1">
            <a:spLocks noChangeArrowheads="1"/>
          </p:cNvSpPr>
          <p:nvPr/>
        </p:nvSpPr>
        <p:spPr bwMode="auto">
          <a:xfrm>
            <a:off x="585788" y="5122863"/>
            <a:ext cx="8267700" cy="641350"/>
          </a:xfrm>
          <a:prstGeom prst="rect">
            <a:avLst/>
          </a:prstGeom>
          <a:noFill/>
          <a:ln w="9525">
            <a:noFill/>
            <a:miter lim="800000"/>
            <a:headEnd/>
            <a:tailEnd/>
          </a:ln>
          <a:effectLst/>
        </p:spPr>
        <p:txBody>
          <a:bodyPr wrap="none">
            <a:spAutoFit/>
          </a:bodyPr>
          <a:lstStyle/>
          <a:p>
            <a:r>
              <a:rPr lang="zh-CN" altLang="en-US" sz="3600">
                <a:solidFill>
                  <a:srgbClr val="0000FF"/>
                </a:solidFill>
                <a:ea typeface="楷体_GB2312" pitchFamily="49" charset="-122"/>
              </a:rPr>
              <a:t>因此，需要对它进行“</a:t>
            </a:r>
            <a:r>
              <a:rPr lang="zh-CN" altLang="en-US" sz="3600" b="1">
                <a:solidFill>
                  <a:srgbClr val="FF5050"/>
                </a:solidFill>
                <a:ea typeface="楷体_GB2312" pitchFamily="49" charset="-122"/>
              </a:rPr>
              <a:t>筛选</a:t>
            </a:r>
            <a:r>
              <a:rPr lang="zh-CN" altLang="en-US" sz="3600">
                <a:solidFill>
                  <a:srgbClr val="0000FF"/>
                </a:solidFill>
                <a:ea typeface="楷体_GB2312" pitchFamily="49" charset="-122"/>
              </a:rPr>
              <a:t>”</a:t>
            </a:r>
            <a:r>
              <a:rPr lang="en-US" altLang="zh-CN" sz="3600">
                <a:solidFill>
                  <a:srgbClr val="0000FF"/>
                </a:solidFill>
                <a:ea typeface="楷体_GB2312" pitchFamily="49" charset="-122"/>
              </a:rPr>
              <a:t>(</a:t>
            </a:r>
            <a:r>
              <a:rPr lang="zh-CN" altLang="en-US" sz="3600">
                <a:solidFill>
                  <a:srgbClr val="0000FF"/>
                </a:solidFill>
                <a:ea typeface="楷体_GB2312" pitchFamily="49" charset="-122"/>
              </a:rPr>
              <a:t>调整</a:t>
            </a:r>
            <a:r>
              <a:rPr lang="en-US" altLang="zh-CN" sz="3600">
                <a:solidFill>
                  <a:srgbClr val="0000FF"/>
                </a:solidFill>
                <a:ea typeface="楷体_GB2312" pitchFamily="49" charset="-122"/>
              </a:rPr>
              <a:t>12)</a:t>
            </a:r>
            <a:r>
              <a:rPr lang="zh-CN" altLang="en-US" sz="3600">
                <a:solidFill>
                  <a:srgbClr val="0000FF"/>
                </a:solidFill>
                <a:ea typeface="楷体_GB2312" pitchFamily="49" charset="-122"/>
              </a:rPr>
              <a:t>。</a:t>
            </a:r>
            <a:endParaRPr lang="zh-CN" altLang="en-US" sz="3600">
              <a:ea typeface="楷体_GB2312" pitchFamily="49" charset="-122"/>
            </a:endParaRPr>
          </a:p>
        </p:txBody>
      </p:sp>
      <p:sp>
        <p:nvSpPr>
          <p:cNvPr id="147480" name="Oval 24"/>
          <p:cNvSpPr>
            <a:spLocks noChangeArrowheads="1"/>
          </p:cNvSpPr>
          <p:nvPr/>
        </p:nvSpPr>
        <p:spPr bwMode="auto">
          <a:xfrm>
            <a:off x="31242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98</a:t>
            </a:r>
            <a:endParaRPr lang="en-US" altLang="zh-CN"/>
          </a:p>
        </p:txBody>
      </p:sp>
      <p:sp>
        <p:nvSpPr>
          <p:cNvPr id="147481" name="Line 25"/>
          <p:cNvSpPr>
            <a:spLocks noChangeShapeType="1"/>
          </p:cNvSpPr>
          <p:nvPr/>
        </p:nvSpPr>
        <p:spPr bwMode="auto">
          <a:xfrm flipH="1">
            <a:off x="3505200" y="3048000"/>
            <a:ext cx="381000" cy="533400"/>
          </a:xfrm>
          <a:prstGeom prst="line">
            <a:avLst/>
          </a:prstGeom>
          <a:noFill/>
          <a:ln w="9525">
            <a:solidFill>
              <a:schemeClr val="hlink"/>
            </a:solidFill>
            <a:round/>
            <a:headEnd/>
            <a:tailEnd/>
          </a:ln>
          <a:effectLst/>
        </p:spPr>
        <p:txBody>
          <a:bodyPr wrap="none" anchor="ctr"/>
          <a:lstStyle/>
          <a:p>
            <a:endParaRPr lang="zh-CN" altLang="en-US"/>
          </a:p>
        </p:txBody>
      </p:sp>
      <p:sp>
        <p:nvSpPr>
          <p:cNvPr id="147482" name="Line 26"/>
          <p:cNvSpPr>
            <a:spLocks noChangeShapeType="1"/>
          </p:cNvSpPr>
          <p:nvPr/>
        </p:nvSpPr>
        <p:spPr bwMode="auto">
          <a:xfrm>
            <a:off x="4191000" y="2133600"/>
            <a:ext cx="1600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47483" name="Line 27"/>
          <p:cNvSpPr>
            <a:spLocks noChangeShapeType="1"/>
          </p:cNvSpPr>
          <p:nvPr/>
        </p:nvSpPr>
        <p:spPr bwMode="auto">
          <a:xfrm flipV="1">
            <a:off x="2971800" y="1295400"/>
            <a:ext cx="1447800" cy="5334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47484" name="Oval 28"/>
          <p:cNvSpPr>
            <a:spLocks noChangeArrowheads="1"/>
          </p:cNvSpPr>
          <p:nvPr/>
        </p:nvSpPr>
        <p:spPr bwMode="auto">
          <a:xfrm>
            <a:off x="1371600" y="11430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990000"/>
                </a:solidFill>
              </a:rPr>
              <a:t>12</a:t>
            </a:r>
            <a:endParaRPr lang="en-US" altLang="zh-CN"/>
          </a:p>
        </p:txBody>
      </p:sp>
      <p:sp>
        <p:nvSpPr>
          <p:cNvPr id="147485" name="Line 29"/>
          <p:cNvSpPr>
            <a:spLocks noChangeShapeType="1"/>
          </p:cNvSpPr>
          <p:nvPr/>
        </p:nvSpPr>
        <p:spPr bwMode="auto">
          <a:xfrm>
            <a:off x="2209800" y="2895600"/>
            <a:ext cx="12954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47486" name="Line 30"/>
          <p:cNvSpPr>
            <a:spLocks noChangeShapeType="1"/>
          </p:cNvSpPr>
          <p:nvPr/>
        </p:nvSpPr>
        <p:spPr bwMode="auto">
          <a:xfrm flipV="1">
            <a:off x="1371600" y="1676400"/>
            <a:ext cx="152400" cy="9144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47487" name="Line 31"/>
          <p:cNvSpPr>
            <a:spLocks noChangeShapeType="1"/>
          </p:cNvSpPr>
          <p:nvPr/>
        </p:nvSpPr>
        <p:spPr bwMode="auto">
          <a:xfrm>
            <a:off x="1219200" y="3733800"/>
            <a:ext cx="457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useBgFill="1">
        <p:nvSpPr>
          <p:cNvPr id="147488" name="Rectangle 32"/>
          <p:cNvSpPr>
            <a:spLocks noChangeArrowheads="1"/>
          </p:cNvSpPr>
          <p:nvPr/>
        </p:nvSpPr>
        <p:spPr bwMode="auto">
          <a:xfrm>
            <a:off x="2209800" y="2819400"/>
            <a:ext cx="1295400" cy="152400"/>
          </a:xfrm>
          <a:prstGeom prst="rect">
            <a:avLst/>
          </a:prstGeom>
          <a:ln w="9525">
            <a:noFill/>
            <a:miter lim="800000"/>
            <a:headEnd/>
            <a:tailEnd/>
          </a:ln>
          <a:effectLst/>
        </p:spPr>
        <p:txBody>
          <a:bodyPr wrap="none" anchor="ctr"/>
          <a:lstStyle/>
          <a:p>
            <a:endParaRPr lang="zh-CN" altLang="en-US"/>
          </a:p>
        </p:txBody>
      </p:sp>
      <p:sp useBgFill="1">
        <p:nvSpPr>
          <p:cNvPr id="147489" name="Rectangle 33"/>
          <p:cNvSpPr>
            <a:spLocks noChangeArrowheads="1"/>
          </p:cNvSpPr>
          <p:nvPr/>
        </p:nvSpPr>
        <p:spPr bwMode="auto">
          <a:xfrm>
            <a:off x="1219200" y="1600200"/>
            <a:ext cx="381000" cy="990600"/>
          </a:xfrm>
          <a:prstGeom prst="rect">
            <a:avLst/>
          </a:prstGeom>
          <a:ln w="9525">
            <a:noFill/>
            <a:miter lim="800000"/>
            <a:headEnd/>
            <a:tailEnd/>
          </a:ln>
          <a:effectLst/>
        </p:spPr>
        <p:txBody>
          <a:bodyPr wrap="none" anchor="ctr"/>
          <a:lstStyle/>
          <a:p>
            <a:endParaRPr lang="zh-CN" altLang="en-US"/>
          </a:p>
        </p:txBody>
      </p:sp>
      <p:sp useBgFill="1">
        <p:nvSpPr>
          <p:cNvPr id="147490" name="Rectangle 34"/>
          <p:cNvSpPr>
            <a:spLocks noChangeArrowheads="1"/>
          </p:cNvSpPr>
          <p:nvPr/>
        </p:nvSpPr>
        <p:spPr bwMode="auto">
          <a:xfrm>
            <a:off x="1219200" y="1066800"/>
            <a:ext cx="914400" cy="533400"/>
          </a:xfrm>
          <a:prstGeom prst="rect">
            <a:avLst/>
          </a:prstGeom>
          <a:ln w="9525">
            <a:noFill/>
            <a:miter lim="800000"/>
            <a:headEnd/>
            <a:tailEnd/>
          </a:ln>
          <a:effectLst/>
        </p:spPr>
        <p:txBody>
          <a:bodyPr wrap="none" anchor="ctr"/>
          <a:lstStyle/>
          <a:p>
            <a:endParaRPr lang="zh-CN" altLang="en-US"/>
          </a:p>
        </p:txBody>
      </p:sp>
      <p:sp>
        <p:nvSpPr>
          <p:cNvPr id="147491" name="Oval 35"/>
          <p:cNvSpPr>
            <a:spLocks noChangeArrowheads="1"/>
          </p:cNvSpPr>
          <p:nvPr/>
        </p:nvSpPr>
        <p:spPr bwMode="auto">
          <a:xfrm>
            <a:off x="31242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hlink"/>
                </a:solidFill>
              </a:rPr>
              <a:t>98</a:t>
            </a:r>
            <a:endParaRPr lang="en-US" altLang="zh-CN"/>
          </a:p>
        </p:txBody>
      </p:sp>
      <p:sp>
        <p:nvSpPr>
          <p:cNvPr id="147492" name="Text Box 36"/>
          <p:cNvSpPr txBox="1">
            <a:spLocks noChangeArrowheads="1"/>
          </p:cNvSpPr>
          <p:nvPr/>
        </p:nvSpPr>
        <p:spPr bwMode="auto">
          <a:xfrm>
            <a:off x="4556125" y="1676400"/>
            <a:ext cx="793750" cy="457200"/>
          </a:xfrm>
          <a:prstGeom prst="rect">
            <a:avLst/>
          </a:prstGeom>
          <a:noFill/>
          <a:ln w="9525">
            <a:noFill/>
            <a:miter lim="800000"/>
            <a:headEnd/>
            <a:tailEnd/>
          </a:ln>
          <a:effectLst/>
        </p:spPr>
        <p:txBody>
          <a:bodyPr wrap="none">
            <a:spAutoFit/>
          </a:bodyPr>
          <a:lstStyle/>
          <a:p>
            <a:r>
              <a:rPr lang="zh-CN" altLang="en-US">
                <a:solidFill>
                  <a:srgbClr val="990000"/>
                </a:solidFill>
                <a:ea typeface="隶书" pitchFamily="49" charset="-122"/>
              </a:rPr>
              <a:t>比较</a:t>
            </a:r>
          </a:p>
        </p:txBody>
      </p:sp>
      <p:sp>
        <p:nvSpPr>
          <p:cNvPr id="147493" name="Rectangle 37"/>
          <p:cNvSpPr>
            <a:spLocks noChangeArrowheads="1"/>
          </p:cNvSpPr>
          <p:nvPr/>
        </p:nvSpPr>
        <p:spPr bwMode="auto">
          <a:xfrm rot="-932321">
            <a:off x="3124200" y="1141413"/>
            <a:ext cx="800100" cy="457200"/>
          </a:xfrm>
          <a:prstGeom prst="rect">
            <a:avLst/>
          </a:prstGeom>
          <a:noFill/>
          <a:ln w="9525">
            <a:noFill/>
            <a:miter lim="800000"/>
            <a:headEnd/>
            <a:tailEnd/>
          </a:ln>
          <a:effectLst/>
        </p:spPr>
        <p:txBody>
          <a:bodyPr wrap="none">
            <a:spAutoFit/>
          </a:bodyPr>
          <a:lstStyle/>
          <a:p>
            <a:r>
              <a:rPr lang="zh-CN" altLang="en-US" b="1">
                <a:solidFill>
                  <a:srgbClr val="990000"/>
                </a:solidFill>
                <a:ea typeface="隶书" pitchFamily="49" charset="-122"/>
              </a:rPr>
              <a:t>比较</a:t>
            </a:r>
            <a:endParaRPr lang="zh-CN" altLang="en-US">
              <a:solidFill>
                <a:srgbClr val="990000"/>
              </a:solidFill>
              <a:ea typeface="隶书" pitchFamily="49" charset="-122"/>
            </a:endParaRPr>
          </a:p>
        </p:txBody>
      </p:sp>
      <p:sp useBgFill="1">
        <p:nvSpPr>
          <p:cNvPr id="147494" name="Rectangle 38"/>
          <p:cNvSpPr>
            <a:spLocks noChangeArrowheads="1"/>
          </p:cNvSpPr>
          <p:nvPr/>
        </p:nvSpPr>
        <p:spPr bwMode="auto">
          <a:xfrm>
            <a:off x="4114800" y="1752600"/>
            <a:ext cx="1752600" cy="533400"/>
          </a:xfrm>
          <a:prstGeom prst="rect">
            <a:avLst/>
          </a:prstGeom>
          <a:ln w="9525">
            <a:noFill/>
            <a:miter lim="800000"/>
            <a:headEnd/>
            <a:tailEnd/>
          </a:ln>
          <a:effectLst/>
        </p:spPr>
        <p:txBody>
          <a:bodyPr wrap="none" anchor="ctr"/>
          <a:lstStyle/>
          <a:p>
            <a:endParaRPr lang="zh-CN" altLang="en-US"/>
          </a:p>
        </p:txBody>
      </p:sp>
      <p:sp>
        <p:nvSpPr>
          <p:cNvPr id="147495" name="Freeform 39"/>
          <p:cNvSpPr>
            <a:spLocks/>
          </p:cNvSpPr>
          <p:nvPr/>
        </p:nvSpPr>
        <p:spPr bwMode="auto">
          <a:xfrm>
            <a:off x="2960688" y="990600"/>
            <a:ext cx="1611312" cy="914400"/>
          </a:xfrm>
          <a:custGeom>
            <a:avLst/>
            <a:gdLst/>
            <a:ahLst/>
            <a:cxnLst>
              <a:cxn ang="0">
                <a:pos x="974" y="132"/>
              </a:cxn>
              <a:cxn ang="0">
                <a:pos x="890" y="204"/>
              </a:cxn>
              <a:cxn ang="0">
                <a:pos x="602" y="276"/>
              </a:cxn>
              <a:cxn ang="0">
                <a:pos x="254" y="348"/>
              </a:cxn>
              <a:cxn ang="0">
                <a:pos x="146" y="384"/>
              </a:cxn>
              <a:cxn ang="0">
                <a:pos x="74" y="420"/>
              </a:cxn>
              <a:cxn ang="0">
                <a:pos x="14" y="408"/>
              </a:cxn>
              <a:cxn ang="0">
                <a:pos x="2" y="372"/>
              </a:cxn>
              <a:cxn ang="0">
                <a:pos x="86" y="132"/>
              </a:cxn>
              <a:cxn ang="0">
                <a:pos x="158" y="60"/>
              </a:cxn>
              <a:cxn ang="0">
                <a:pos x="362" y="36"/>
              </a:cxn>
              <a:cxn ang="0">
                <a:pos x="662" y="0"/>
              </a:cxn>
              <a:cxn ang="0">
                <a:pos x="830" y="24"/>
              </a:cxn>
              <a:cxn ang="0">
                <a:pos x="902" y="48"/>
              </a:cxn>
              <a:cxn ang="0">
                <a:pos x="938" y="60"/>
              </a:cxn>
              <a:cxn ang="0">
                <a:pos x="974" y="132"/>
              </a:cxn>
            </a:cxnLst>
            <a:rect l="0" t="0" r="r" b="b"/>
            <a:pathLst>
              <a:path w="1015" h="420">
                <a:moveTo>
                  <a:pt x="974" y="132"/>
                </a:moveTo>
                <a:cubicBezTo>
                  <a:pt x="956" y="186"/>
                  <a:pt x="935" y="179"/>
                  <a:pt x="890" y="204"/>
                </a:cubicBezTo>
                <a:cubicBezTo>
                  <a:pt x="744" y="285"/>
                  <a:pt x="836" y="260"/>
                  <a:pt x="602" y="276"/>
                </a:cubicBezTo>
                <a:cubicBezTo>
                  <a:pt x="465" y="322"/>
                  <a:pt x="409" y="336"/>
                  <a:pt x="254" y="348"/>
                </a:cubicBezTo>
                <a:cubicBezTo>
                  <a:pt x="218" y="360"/>
                  <a:pt x="178" y="363"/>
                  <a:pt x="146" y="384"/>
                </a:cubicBezTo>
                <a:cubicBezTo>
                  <a:pt x="99" y="415"/>
                  <a:pt x="124" y="403"/>
                  <a:pt x="74" y="420"/>
                </a:cubicBezTo>
                <a:cubicBezTo>
                  <a:pt x="54" y="416"/>
                  <a:pt x="31" y="419"/>
                  <a:pt x="14" y="408"/>
                </a:cubicBezTo>
                <a:cubicBezTo>
                  <a:pt x="3" y="401"/>
                  <a:pt x="2" y="385"/>
                  <a:pt x="2" y="372"/>
                </a:cubicBezTo>
                <a:cubicBezTo>
                  <a:pt x="2" y="234"/>
                  <a:pt x="0" y="209"/>
                  <a:pt x="86" y="132"/>
                </a:cubicBezTo>
                <a:cubicBezTo>
                  <a:pt x="111" y="109"/>
                  <a:pt x="126" y="71"/>
                  <a:pt x="158" y="60"/>
                </a:cubicBezTo>
                <a:cubicBezTo>
                  <a:pt x="251" y="29"/>
                  <a:pt x="163" y="55"/>
                  <a:pt x="362" y="36"/>
                </a:cubicBezTo>
                <a:cubicBezTo>
                  <a:pt x="462" y="26"/>
                  <a:pt x="563" y="14"/>
                  <a:pt x="662" y="0"/>
                </a:cubicBezTo>
                <a:cubicBezTo>
                  <a:pt x="714" y="6"/>
                  <a:pt x="777" y="10"/>
                  <a:pt x="830" y="24"/>
                </a:cubicBezTo>
                <a:cubicBezTo>
                  <a:pt x="854" y="31"/>
                  <a:pt x="878" y="40"/>
                  <a:pt x="902" y="48"/>
                </a:cubicBezTo>
                <a:cubicBezTo>
                  <a:pt x="914" y="52"/>
                  <a:pt x="938" y="60"/>
                  <a:pt x="938" y="60"/>
                </a:cubicBezTo>
                <a:cubicBezTo>
                  <a:pt x="988" y="135"/>
                  <a:pt x="1015" y="132"/>
                  <a:pt x="974" y="132"/>
                </a:cubicBezTo>
                <a:close/>
              </a:path>
            </a:pathLst>
          </a:custGeom>
          <a:solidFill>
            <a:schemeClr val="bg1"/>
          </a:solidFill>
          <a:ln w="9525">
            <a:noFill/>
            <a:round/>
            <a:headEnd/>
            <a:tailEnd/>
          </a:ln>
          <a:effectLst/>
        </p:spPr>
        <p:txBody>
          <a:bodyPr wrap="none" anchor="ctr"/>
          <a:lstStyle/>
          <a:p>
            <a:endParaRPr lang="zh-CN" altLang="en-US"/>
          </a:p>
        </p:txBody>
      </p:sp>
      <p:sp>
        <p:nvSpPr>
          <p:cNvPr id="147496" name="Oval 40"/>
          <p:cNvSpPr>
            <a:spLocks noChangeArrowheads="1"/>
          </p:cNvSpPr>
          <p:nvPr/>
        </p:nvSpPr>
        <p:spPr bwMode="auto">
          <a:xfrm>
            <a:off x="4572000" y="1219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chemeClr val="accent2"/>
                </a:solidFill>
              </a:rPr>
              <a:t>98</a:t>
            </a:r>
            <a:endParaRPr lang="en-US" altLang="zh-CN"/>
          </a:p>
        </p:txBody>
      </p:sp>
      <p:sp>
        <p:nvSpPr>
          <p:cNvPr id="147497" name="Oval 41"/>
          <p:cNvSpPr>
            <a:spLocks noChangeArrowheads="1"/>
          </p:cNvSpPr>
          <p:nvPr/>
        </p:nvSpPr>
        <p:spPr bwMode="auto">
          <a:xfrm>
            <a:off x="4572000" y="1219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990000"/>
                </a:solidFill>
              </a:rPr>
              <a:t>12</a:t>
            </a:r>
            <a:endParaRPr lang="en-US" altLang="zh-CN"/>
          </a:p>
        </p:txBody>
      </p:sp>
      <p:sp>
        <p:nvSpPr>
          <p:cNvPr id="147498" name="Oval 42"/>
          <p:cNvSpPr>
            <a:spLocks noChangeArrowheads="1"/>
          </p:cNvSpPr>
          <p:nvPr/>
        </p:nvSpPr>
        <p:spPr bwMode="auto">
          <a:xfrm>
            <a:off x="4572000" y="1219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FF5050"/>
                </a:solidFill>
              </a:rPr>
              <a:t>81</a:t>
            </a:r>
          </a:p>
        </p:txBody>
      </p:sp>
      <p:sp>
        <p:nvSpPr>
          <p:cNvPr id="147499" name="Line 43"/>
          <p:cNvSpPr>
            <a:spLocks noChangeShapeType="1"/>
          </p:cNvSpPr>
          <p:nvPr/>
        </p:nvSpPr>
        <p:spPr bwMode="auto">
          <a:xfrm flipH="1" flipV="1">
            <a:off x="1801813" y="1693863"/>
            <a:ext cx="436562" cy="1862137"/>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47500" name="Oval 44"/>
          <p:cNvSpPr>
            <a:spLocks noChangeArrowheads="1"/>
          </p:cNvSpPr>
          <p:nvPr/>
        </p:nvSpPr>
        <p:spPr bwMode="auto">
          <a:xfrm>
            <a:off x="2519363" y="1966913"/>
            <a:ext cx="655637" cy="396875"/>
          </a:xfrm>
          <a:prstGeom prst="ellipse">
            <a:avLst/>
          </a:prstGeom>
          <a:solidFill>
            <a:schemeClr val="bg1">
              <a:alpha val="50000"/>
            </a:schemeClr>
          </a:solidFill>
          <a:ln w="9525">
            <a:noFill/>
            <a:round/>
            <a:headEnd/>
            <a:tailEnd/>
          </a:ln>
          <a:effectLst/>
        </p:spPr>
        <p:txBody>
          <a:bodyPr wrap="none" anchor="ctr"/>
          <a:lstStyle/>
          <a:p>
            <a:endParaRPr lang="zh-CN" altLang="en-US"/>
          </a:p>
        </p:txBody>
      </p:sp>
      <p:sp>
        <p:nvSpPr>
          <p:cNvPr id="147501" name="Line 45"/>
          <p:cNvSpPr>
            <a:spLocks noChangeShapeType="1"/>
          </p:cNvSpPr>
          <p:nvPr/>
        </p:nvSpPr>
        <p:spPr bwMode="auto">
          <a:xfrm>
            <a:off x="1219200" y="3733800"/>
            <a:ext cx="457200" cy="0"/>
          </a:xfrm>
          <a:prstGeom prst="line">
            <a:avLst/>
          </a:prstGeom>
          <a:noFill/>
          <a:ln w="19050">
            <a:solidFill>
              <a:schemeClr val="bg1"/>
            </a:solidFill>
            <a:round/>
            <a:headEnd type="triangle" w="med" len="lg"/>
            <a:tailEnd type="triangle" w="med" len="lg"/>
          </a:ln>
          <a:effectLst/>
        </p:spPr>
        <p:txBody>
          <a:bodyPr wrap="none" anchor="ctr"/>
          <a:lstStyle/>
          <a:p>
            <a:endParaRPr lang="zh-CN" altLang="en-US"/>
          </a:p>
        </p:txBody>
      </p:sp>
      <p:sp>
        <p:nvSpPr>
          <p:cNvPr id="147502" name="Oval 46"/>
          <p:cNvSpPr>
            <a:spLocks noChangeArrowheads="1"/>
          </p:cNvSpPr>
          <p:nvPr/>
        </p:nvSpPr>
        <p:spPr bwMode="auto">
          <a:xfrm>
            <a:off x="1189038" y="2722563"/>
            <a:ext cx="655637" cy="396875"/>
          </a:xfrm>
          <a:prstGeom prst="ellipse">
            <a:avLst/>
          </a:prstGeom>
          <a:solidFill>
            <a:schemeClr val="bg1">
              <a:alpha val="50000"/>
            </a:schemeClr>
          </a:solidFill>
          <a:ln w="9525">
            <a:noFill/>
            <a:round/>
            <a:headEnd/>
            <a:tailEnd/>
          </a:ln>
          <a:effectLst/>
        </p:spPr>
        <p:txBody>
          <a:bodyPr wrap="none" anchor="ctr"/>
          <a:lstStyle/>
          <a:p>
            <a:endParaRPr lang="zh-CN" altLang="en-US"/>
          </a:p>
        </p:txBody>
      </p:sp>
      <p:sp>
        <p:nvSpPr>
          <p:cNvPr id="147503" name="Oval 47"/>
          <p:cNvSpPr>
            <a:spLocks noChangeArrowheads="1"/>
          </p:cNvSpPr>
          <p:nvPr/>
        </p:nvSpPr>
        <p:spPr bwMode="auto">
          <a:xfrm>
            <a:off x="1839913" y="3582988"/>
            <a:ext cx="655637" cy="396875"/>
          </a:xfrm>
          <a:prstGeom prst="ellipse">
            <a:avLst/>
          </a:prstGeom>
          <a:solidFill>
            <a:schemeClr val="bg1">
              <a:alpha val="50000"/>
            </a:schemeClr>
          </a:solidFill>
          <a:ln w="9525">
            <a:noFill/>
            <a:round/>
            <a:headEnd/>
            <a:tailEnd/>
          </a:ln>
          <a:effectLst/>
        </p:spPr>
        <p:txBody>
          <a:bodyPr wrap="none" anchor="ctr"/>
          <a:lstStyle/>
          <a:p>
            <a:endParaRPr lang="zh-CN" altLang="en-US"/>
          </a:p>
        </p:txBody>
      </p:sp>
      <p:sp>
        <p:nvSpPr>
          <p:cNvPr id="147504" name="Oval 48"/>
          <p:cNvSpPr>
            <a:spLocks noChangeArrowheads="1"/>
          </p:cNvSpPr>
          <p:nvPr/>
        </p:nvSpPr>
        <p:spPr bwMode="auto">
          <a:xfrm>
            <a:off x="2514600" y="1981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FF5050"/>
                </a:solidFill>
              </a:rPr>
              <a:t>73</a:t>
            </a:r>
            <a:endParaRPr lang="en-US" altLang="zh-CN">
              <a:solidFill>
                <a:srgbClr val="FF5050"/>
              </a:solidFill>
            </a:endParaRPr>
          </a:p>
        </p:txBody>
      </p:sp>
      <p:sp>
        <p:nvSpPr>
          <p:cNvPr id="147505" name="Oval 49"/>
          <p:cNvSpPr>
            <a:spLocks noChangeArrowheads="1"/>
          </p:cNvSpPr>
          <p:nvPr/>
        </p:nvSpPr>
        <p:spPr bwMode="auto">
          <a:xfrm>
            <a:off x="1143000" y="27432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FF5050"/>
                </a:solidFill>
              </a:rPr>
              <a:t>64</a:t>
            </a:r>
            <a:endParaRPr lang="en-US" altLang="zh-CN">
              <a:solidFill>
                <a:srgbClr val="FF5050"/>
              </a:solidFill>
            </a:endParaRPr>
          </a:p>
        </p:txBody>
      </p:sp>
      <p:sp>
        <p:nvSpPr>
          <p:cNvPr id="147506" name="Oval 50"/>
          <p:cNvSpPr>
            <a:spLocks noChangeArrowheads="1"/>
          </p:cNvSpPr>
          <p:nvPr/>
        </p:nvSpPr>
        <p:spPr bwMode="auto">
          <a:xfrm>
            <a:off x="1828800" y="3581400"/>
            <a:ext cx="685800" cy="381000"/>
          </a:xfrm>
          <a:prstGeom prst="ellipse">
            <a:avLst/>
          </a:prstGeom>
          <a:solidFill>
            <a:srgbClr val="CCFFFF"/>
          </a:solidFill>
          <a:ln w="12700">
            <a:solidFill>
              <a:srgbClr val="000080"/>
            </a:solidFill>
            <a:round/>
            <a:headEnd/>
            <a:tailEnd/>
          </a:ln>
          <a:effectLst/>
        </p:spPr>
        <p:txBody>
          <a:bodyPr wrap="none" anchor="ctr"/>
          <a:lstStyle/>
          <a:p>
            <a:pPr algn="ctr"/>
            <a:r>
              <a:rPr lang="en-US" altLang="zh-CN" sz="3200" b="1">
                <a:solidFill>
                  <a:srgbClr val="FF5050"/>
                </a:solidFill>
              </a:rPr>
              <a:t>12</a:t>
            </a:r>
            <a:endParaRPr lang="en-US" altLang="zh-CN">
              <a:solidFill>
                <a:srgbClr val="FF5050"/>
              </a:solidFill>
            </a:endParaRPr>
          </a:p>
        </p:txBody>
      </p:sp>
      <p:sp>
        <p:nvSpPr>
          <p:cNvPr id="147507" name="Rectangle 51"/>
          <p:cNvSpPr>
            <a:spLocks noChangeArrowheads="1"/>
          </p:cNvSpPr>
          <p:nvPr/>
        </p:nvSpPr>
        <p:spPr bwMode="auto">
          <a:xfrm>
            <a:off x="631825" y="5799138"/>
            <a:ext cx="7242175" cy="641350"/>
          </a:xfrm>
          <a:prstGeom prst="rect">
            <a:avLst/>
          </a:prstGeom>
          <a:noFill/>
          <a:ln w="9525">
            <a:noFill/>
            <a:miter lim="800000"/>
            <a:headEnd/>
            <a:tailEnd/>
          </a:ln>
          <a:effectLst/>
        </p:spPr>
        <p:txBody>
          <a:bodyPr>
            <a:spAutoFit/>
          </a:bodyPr>
          <a:lstStyle/>
          <a:p>
            <a:r>
              <a:rPr lang="zh-CN" altLang="en-US" sz="3600" b="1">
                <a:solidFill>
                  <a:srgbClr val="0000FF"/>
                </a:solidFill>
                <a:ea typeface="楷体_GB2312" pitchFamily="49" charset="-122"/>
              </a:rPr>
              <a:t>建初堆也是一个</a:t>
            </a:r>
            <a:r>
              <a:rPr lang="zh-CN" altLang="en-US" sz="3600">
                <a:solidFill>
                  <a:srgbClr val="FF5050"/>
                </a:solidFill>
                <a:ea typeface="楷体_GB2312" pitchFamily="49" charset="-122"/>
              </a:rPr>
              <a:t>“</a:t>
            </a:r>
            <a:r>
              <a:rPr lang="zh-CN" altLang="en-US" sz="3600" b="1">
                <a:solidFill>
                  <a:srgbClr val="FF5050"/>
                </a:solidFill>
                <a:ea typeface="楷体_GB2312" pitchFamily="49" charset="-122"/>
              </a:rPr>
              <a:t>筛选</a:t>
            </a:r>
            <a:r>
              <a:rPr lang="zh-CN" altLang="en-US" sz="3600">
                <a:solidFill>
                  <a:srgbClr val="FF5050"/>
                </a:solidFill>
                <a:ea typeface="楷体_GB2312" pitchFamily="49" charset="-122"/>
              </a:rPr>
              <a:t>”</a:t>
            </a:r>
            <a:r>
              <a:rPr lang="zh-CN" altLang="en-US" sz="3600" b="1">
                <a:solidFill>
                  <a:srgbClr val="0000FF"/>
                </a:solidFill>
                <a:ea typeface="楷体_GB2312" pitchFamily="49" charset="-122"/>
              </a:rPr>
              <a:t>的过程！</a:t>
            </a:r>
          </a:p>
        </p:txBody>
      </p:sp>
      <p:sp>
        <p:nvSpPr>
          <p:cNvPr id="147508" name="Rectangle 52"/>
          <p:cNvSpPr>
            <a:spLocks noGrp="1" noChangeArrowheads="1"/>
          </p:cNvSpPr>
          <p:nvPr>
            <p:ph type="title" idx="4294967295"/>
          </p:nvPr>
        </p:nvSpPr>
        <p:spPr>
          <a:xfrm>
            <a:off x="533400" y="609600"/>
            <a:ext cx="7772400" cy="685800"/>
          </a:xfrm>
        </p:spPr>
        <p:txBody>
          <a:bodyPr/>
          <a:lstStyle/>
          <a:p>
            <a:r>
              <a:rPr lang="zh-CN" altLang="en-US" sz="3600" b="1">
                <a:solidFill>
                  <a:srgbClr val="990000"/>
                </a:solidFill>
                <a:ea typeface="隶书" pitchFamily="49" charset="-122"/>
              </a:rPr>
              <a:t>例如</a:t>
            </a:r>
            <a:r>
              <a:rPr lang="en-US" altLang="zh-CN" sz="3600" b="1">
                <a:solidFill>
                  <a:srgbClr val="990000"/>
                </a:solidFill>
                <a:ea typeface="隶书" pitchFamily="49" charset="-122"/>
              </a:rPr>
              <a:t>:</a:t>
            </a:r>
            <a:endParaRPr lang="en-US" altLang="zh-CN" sz="3600">
              <a:solidFill>
                <a:schemeClr val="tx1"/>
              </a:solidFill>
              <a:ea typeface="隶书"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7477"/>
                                        </p:tgtEl>
                                        <p:attrNameLst>
                                          <p:attrName>style.visibility</p:attrName>
                                        </p:attrNameLst>
                                      </p:cBhvr>
                                      <p:to>
                                        <p:strVal val="visible"/>
                                      </p:to>
                                    </p:set>
                                    <p:animEffect transition="in" filter="wipe(left)">
                                      <p:cBhvr>
                                        <p:cTn id="7" dur="300"/>
                                        <p:tgtEl>
                                          <p:spTgt spid="1474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78"/>
                                        </p:tgtEl>
                                        <p:attrNameLst>
                                          <p:attrName>style.visibility</p:attrName>
                                        </p:attrNameLst>
                                      </p:cBhvr>
                                      <p:to>
                                        <p:strVal val="visible"/>
                                      </p:to>
                                    </p:set>
                                    <p:animEffect transition="in" filter="wipe(left)">
                                      <p:cBhvr>
                                        <p:cTn id="12" dur="500"/>
                                        <p:tgtEl>
                                          <p:spTgt spid="1474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97"/>
                                        </p:tgtEl>
                                        <p:attrNameLst>
                                          <p:attrName>style.visibility</p:attrName>
                                        </p:attrNameLst>
                                      </p:cBhvr>
                                      <p:to>
                                        <p:strVal val="visible"/>
                                      </p:to>
                                    </p:set>
                                    <p:animEffect transition="in" filter="wipe(left)">
                                      <p:cBhvr>
                                        <p:cTn id="17" dur="500"/>
                                        <p:tgtEl>
                                          <p:spTgt spid="14749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7480"/>
                                        </p:tgtEl>
                                        <p:attrNameLst>
                                          <p:attrName>style.visibility</p:attrName>
                                        </p:attrNameLst>
                                      </p:cBhvr>
                                      <p:to>
                                        <p:strVal val="visible"/>
                                      </p:to>
                                    </p:set>
                                    <p:animEffect transition="in" filter="wipe(left)">
                                      <p:cBhvr>
                                        <p:cTn id="21" dur="500"/>
                                        <p:tgtEl>
                                          <p:spTgt spid="147480"/>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47481"/>
                                        </p:tgtEl>
                                        <p:attrNameLst>
                                          <p:attrName>style.visibility</p:attrName>
                                        </p:attrNameLst>
                                      </p:cBhvr>
                                      <p:to>
                                        <p:strVal val="visible"/>
                                      </p:to>
                                    </p:set>
                                    <p:animEffect transition="in" filter="wipe(up)">
                                      <p:cBhvr>
                                        <p:cTn id="25" dur="500"/>
                                        <p:tgtEl>
                                          <p:spTgt spid="147481"/>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47491"/>
                                        </p:tgtEl>
                                        <p:attrNameLst>
                                          <p:attrName>style.visibility</p:attrName>
                                        </p:attrNameLst>
                                      </p:cBhvr>
                                      <p:to>
                                        <p:strVal val="visible"/>
                                      </p:to>
                                    </p:set>
                                    <p:animEffect transition="in" filter="wipe(up)">
                                      <p:cBhvr>
                                        <p:cTn id="29" dur="500"/>
                                        <p:tgtEl>
                                          <p:spTgt spid="1474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7479"/>
                                        </p:tgtEl>
                                        <p:attrNameLst>
                                          <p:attrName>style.visibility</p:attrName>
                                        </p:attrNameLst>
                                      </p:cBhvr>
                                      <p:to>
                                        <p:strVal val="visible"/>
                                      </p:to>
                                    </p:set>
                                    <p:animEffect transition="in" filter="wipe(left)">
                                      <p:cBhvr>
                                        <p:cTn id="34" dur="500"/>
                                        <p:tgtEl>
                                          <p:spTgt spid="14747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82"/>
                                        </p:tgtEl>
                                        <p:attrNameLst>
                                          <p:attrName>style.visibility</p:attrName>
                                        </p:attrNameLst>
                                      </p:cBhvr>
                                      <p:to>
                                        <p:strVal val="visible"/>
                                      </p:to>
                                    </p:set>
                                    <p:animEffect transition="in" filter="wipe(left)">
                                      <p:cBhvr>
                                        <p:cTn id="39" dur="500"/>
                                        <p:tgtEl>
                                          <p:spTgt spid="14748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47492"/>
                                        </p:tgtEl>
                                        <p:attrNameLst>
                                          <p:attrName>style.visibility</p:attrName>
                                        </p:attrNameLst>
                                      </p:cBhvr>
                                      <p:to>
                                        <p:strVal val="visible"/>
                                      </p:to>
                                    </p:set>
                                    <p:animEffect transition="in" filter="wipe(left)">
                                      <p:cBhvr>
                                        <p:cTn id="43" dur="500"/>
                                        <p:tgtEl>
                                          <p:spTgt spid="14749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47483"/>
                                        </p:tgtEl>
                                        <p:attrNameLst>
                                          <p:attrName>style.visibility</p:attrName>
                                        </p:attrNameLst>
                                      </p:cBhvr>
                                      <p:to>
                                        <p:strVal val="visible"/>
                                      </p:to>
                                    </p:set>
                                    <p:animEffect transition="in" filter="wipe(left)">
                                      <p:cBhvr>
                                        <p:cTn id="47" dur="500"/>
                                        <p:tgtEl>
                                          <p:spTgt spid="147483"/>
                                        </p:tgtEl>
                                      </p:cBhvr>
                                    </p:animEffect>
                                  </p:childTnLst>
                                </p:cTn>
                              </p:par>
                            </p:childTnLst>
                          </p:cTn>
                        </p:par>
                        <p:par>
                          <p:cTn id="48" fill="hold">
                            <p:stCondLst>
                              <p:cond delay="1500"/>
                            </p:stCondLst>
                            <p:childTnLst>
                              <p:par>
                                <p:cTn id="49" presetID="22" presetClass="entr" presetSubtype="4" fill="hold" grpId="0" nodeType="afterEffect">
                                  <p:stCondLst>
                                    <p:cond delay="0"/>
                                  </p:stCondLst>
                                  <p:childTnLst>
                                    <p:set>
                                      <p:cBhvr>
                                        <p:cTn id="50" dur="1" fill="hold">
                                          <p:stCondLst>
                                            <p:cond delay="0"/>
                                          </p:stCondLst>
                                        </p:cTn>
                                        <p:tgtEl>
                                          <p:spTgt spid="147493"/>
                                        </p:tgtEl>
                                        <p:attrNameLst>
                                          <p:attrName>style.visibility</p:attrName>
                                        </p:attrNameLst>
                                      </p:cBhvr>
                                      <p:to>
                                        <p:strVal val="visible"/>
                                      </p:to>
                                    </p:set>
                                    <p:animEffect transition="in" filter="wipe(down)">
                                      <p:cBhvr>
                                        <p:cTn id="51" dur="500"/>
                                        <p:tgtEl>
                                          <p:spTgt spid="1474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7484"/>
                                        </p:tgtEl>
                                        <p:attrNameLst>
                                          <p:attrName>style.visibility</p:attrName>
                                        </p:attrNameLst>
                                      </p:cBhvr>
                                      <p:to>
                                        <p:strVal val="visible"/>
                                      </p:to>
                                    </p:set>
                                    <p:animEffect transition="in" filter="wipe(left)">
                                      <p:cBhvr>
                                        <p:cTn id="56" dur="500"/>
                                        <p:tgtEl>
                                          <p:spTgt spid="147484"/>
                                        </p:tgtEl>
                                      </p:cBhvr>
                                    </p:animEffect>
                                  </p:childTnLst>
                                </p:cTn>
                              </p:par>
                            </p:childTnLst>
                          </p:cTn>
                        </p:par>
                        <p:par>
                          <p:cTn id="57" fill="hold">
                            <p:stCondLst>
                              <p:cond delay="500"/>
                            </p:stCondLst>
                            <p:childTnLst>
                              <p:par>
                                <p:cTn id="58" presetID="22" presetClass="entr" presetSubtype="8" fill="hold" grpId="0" nodeType="afterEffect">
                                  <p:stCondLst>
                                    <p:cond delay="500"/>
                                  </p:stCondLst>
                                  <p:childTnLst>
                                    <p:set>
                                      <p:cBhvr>
                                        <p:cTn id="59" dur="1" fill="hold">
                                          <p:stCondLst>
                                            <p:cond delay="0"/>
                                          </p:stCondLst>
                                        </p:cTn>
                                        <p:tgtEl>
                                          <p:spTgt spid="147498"/>
                                        </p:tgtEl>
                                        <p:attrNameLst>
                                          <p:attrName>style.visibility</p:attrName>
                                        </p:attrNameLst>
                                      </p:cBhvr>
                                      <p:to>
                                        <p:strVal val="visible"/>
                                      </p:to>
                                    </p:set>
                                    <p:animEffect transition="in" filter="wipe(left)">
                                      <p:cBhvr>
                                        <p:cTn id="60" dur="500"/>
                                        <p:tgtEl>
                                          <p:spTgt spid="147498"/>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14750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7494"/>
                                        </p:tgtEl>
                                        <p:attrNameLst>
                                          <p:attrName>style.visibility</p:attrName>
                                        </p:attrNameLst>
                                      </p:cBhvr>
                                      <p:to>
                                        <p:strVal val="visible"/>
                                      </p:to>
                                    </p:set>
                                    <p:animEffect transition="in" filter="wipe(left)">
                                      <p:cBhvr>
                                        <p:cTn id="68" dur="500"/>
                                        <p:tgtEl>
                                          <p:spTgt spid="147494"/>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47495"/>
                                        </p:tgtEl>
                                        <p:attrNameLst>
                                          <p:attrName>style.visibility</p:attrName>
                                        </p:attrNameLst>
                                      </p:cBhvr>
                                      <p:to>
                                        <p:strVal val="visible"/>
                                      </p:to>
                                    </p:set>
                                    <p:animEffect transition="in" filter="wipe(down)">
                                      <p:cBhvr>
                                        <p:cTn id="72" dur="500"/>
                                        <p:tgtEl>
                                          <p:spTgt spid="147495"/>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47485"/>
                                        </p:tgtEl>
                                        <p:attrNameLst>
                                          <p:attrName>style.visibility</p:attrName>
                                        </p:attrNameLst>
                                      </p:cBhvr>
                                      <p:to>
                                        <p:strVal val="visible"/>
                                      </p:to>
                                    </p:set>
                                    <p:animEffect transition="in" filter="wipe(left)">
                                      <p:cBhvr>
                                        <p:cTn id="76" dur="500"/>
                                        <p:tgtEl>
                                          <p:spTgt spid="147485"/>
                                        </p:tgtEl>
                                      </p:cBhvr>
                                    </p:animEffect>
                                  </p:childTnLst>
                                </p:cTn>
                              </p:par>
                            </p:childTnLst>
                          </p:cTn>
                        </p:par>
                        <p:par>
                          <p:cTn id="77" fill="hold">
                            <p:stCondLst>
                              <p:cond delay="1500"/>
                            </p:stCondLst>
                            <p:childTnLst>
                              <p:par>
                                <p:cTn id="78" presetID="22" presetClass="entr" presetSubtype="1" fill="hold" grpId="0" nodeType="afterEffect">
                                  <p:stCondLst>
                                    <p:cond delay="0"/>
                                  </p:stCondLst>
                                  <p:childTnLst>
                                    <p:set>
                                      <p:cBhvr>
                                        <p:cTn id="79" dur="1" fill="hold">
                                          <p:stCondLst>
                                            <p:cond delay="0"/>
                                          </p:stCondLst>
                                        </p:cTn>
                                        <p:tgtEl>
                                          <p:spTgt spid="147486"/>
                                        </p:tgtEl>
                                        <p:attrNameLst>
                                          <p:attrName>style.visibility</p:attrName>
                                        </p:attrNameLst>
                                      </p:cBhvr>
                                      <p:to>
                                        <p:strVal val="visible"/>
                                      </p:to>
                                    </p:set>
                                    <p:animEffect transition="in" filter="wipe(up)">
                                      <p:cBhvr>
                                        <p:cTn id="80" dur="500"/>
                                        <p:tgtEl>
                                          <p:spTgt spid="14748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7504"/>
                                        </p:tgtEl>
                                        <p:attrNameLst>
                                          <p:attrName>style.visibility</p:attrName>
                                        </p:attrNameLst>
                                      </p:cBhvr>
                                      <p:to>
                                        <p:strVal val="visible"/>
                                      </p:to>
                                    </p:set>
                                    <p:animEffect transition="in" filter="wipe(left)">
                                      <p:cBhvr>
                                        <p:cTn id="85" dur="500"/>
                                        <p:tgtEl>
                                          <p:spTgt spid="147504"/>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475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47488"/>
                                        </p:tgtEl>
                                        <p:attrNameLst>
                                          <p:attrName>style.visibility</p:attrName>
                                        </p:attrNameLst>
                                      </p:cBhvr>
                                      <p:to>
                                        <p:strVal val="visible"/>
                                      </p:to>
                                    </p:set>
                                    <p:animEffect transition="in" filter="wipe(left)">
                                      <p:cBhvr>
                                        <p:cTn id="93" dur="500"/>
                                        <p:tgtEl>
                                          <p:spTgt spid="147488"/>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47489"/>
                                        </p:tgtEl>
                                        <p:attrNameLst>
                                          <p:attrName>style.visibility</p:attrName>
                                        </p:attrNameLst>
                                      </p:cBhvr>
                                      <p:to>
                                        <p:strVal val="visible"/>
                                      </p:to>
                                    </p:set>
                                    <p:animEffect transition="in" filter="wipe(up)">
                                      <p:cBhvr>
                                        <p:cTn id="97" dur="500"/>
                                        <p:tgtEl>
                                          <p:spTgt spid="147489"/>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147487"/>
                                        </p:tgtEl>
                                        <p:attrNameLst>
                                          <p:attrName>style.visibility</p:attrName>
                                        </p:attrNameLst>
                                      </p:cBhvr>
                                      <p:to>
                                        <p:strVal val="visible"/>
                                      </p:to>
                                    </p:set>
                                    <p:animEffect transition="in" filter="wipe(left)">
                                      <p:cBhvr>
                                        <p:cTn id="101" dur="500"/>
                                        <p:tgtEl>
                                          <p:spTgt spid="147487"/>
                                        </p:tgtEl>
                                      </p:cBhvr>
                                    </p:animEffec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147499"/>
                                        </p:tgtEl>
                                        <p:attrNameLst>
                                          <p:attrName>style.visibility</p:attrName>
                                        </p:attrNameLst>
                                      </p:cBhvr>
                                      <p:to>
                                        <p:strVal val="visible"/>
                                      </p:to>
                                    </p:set>
                                    <p:animEffect transition="in" filter="wipe(left)">
                                      <p:cBhvr>
                                        <p:cTn id="105" dur="500"/>
                                        <p:tgtEl>
                                          <p:spTgt spid="147499"/>
                                        </p:tgtEl>
                                      </p:cBhvr>
                                    </p:animEffect>
                                  </p:childTnLst>
                                  <p:subTnLst>
                                    <p:set>
                                      <p:cBhvr override="childStyle">
                                        <p:cTn dur="1" fill="hold" display="0" masterRel="nextClick" afterEffect="1"/>
                                        <p:tgtEl>
                                          <p:spTgt spid="147499"/>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47501"/>
                                        </p:tgtEl>
                                        <p:attrNameLst>
                                          <p:attrName>style.visibility</p:attrName>
                                        </p:attrNameLst>
                                      </p:cBhvr>
                                      <p:to>
                                        <p:strVal val="visible"/>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147505"/>
                                        </p:tgtEl>
                                        <p:attrNameLst>
                                          <p:attrName>style.visibility</p:attrName>
                                        </p:attrNameLst>
                                      </p:cBhvr>
                                      <p:to>
                                        <p:strVal val="visible"/>
                                      </p:to>
                                    </p:set>
                                    <p:animEffect transition="in" filter="wipe(left)">
                                      <p:cBhvr>
                                        <p:cTn id="113" dur="500"/>
                                        <p:tgtEl>
                                          <p:spTgt spid="147505"/>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499"/>
                                          </p:stCondLst>
                                        </p:cTn>
                                        <p:tgtEl>
                                          <p:spTgt spid="14750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47490"/>
                                        </p:tgtEl>
                                        <p:attrNameLst>
                                          <p:attrName>style.visibility</p:attrName>
                                        </p:attrNameLst>
                                      </p:cBhvr>
                                      <p:to>
                                        <p:strVal val="visible"/>
                                      </p:to>
                                    </p:set>
                                    <p:animEffect transition="in" filter="wipe(left)">
                                      <p:cBhvr>
                                        <p:cTn id="121" dur="500"/>
                                        <p:tgtEl>
                                          <p:spTgt spid="147490"/>
                                        </p:tgtEl>
                                      </p:cBhvr>
                                    </p:animEffec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147506"/>
                                        </p:tgtEl>
                                        <p:attrNameLst>
                                          <p:attrName>style.visibility</p:attrName>
                                        </p:attrNameLst>
                                      </p:cBhvr>
                                      <p:to>
                                        <p:strVal val="visible"/>
                                      </p:to>
                                    </p:set>
                                    <p:animEffect transition="in" filter="wipe(left)">
                                      <p:cBhvr>
                                        <p:cTn id="125" dur="500"/>
                                        <p:tgtEl>
                                          <p:spTgt spid="147506"/>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147507"/>
                                        </p:tgtEl>
                                        <p:attrNameLst>
                                          <p:attrName>style.visibility</p:attrName>
                                        </p:attrNameLst>
                                      </p:cBhvr>
                                      <p:to>
                                        <p:strVal val="visible"/>
                                      </p:to>
                                    </p:set>
                                    <p:anim calcmode="lin" valueType="num">
                                      <p:cBhvr additive="base">
                                        <p:cTn id="130" dur="500" fill="hold"/>
                                        <p:tgtEl>
                                          <p:spTgt spid="147507"/>
                                        </p:tgtEl>
                                        <p:attrNameLst>
                                          <p:attrName>ppt_x</p:attrName>
                                        </p:attrNameLst>
                                      </p:cBhvr>
                                      <p:tavLst>
                                        <p:tav tm="0">
                                          <p:val>
                                            <p:strVal val="0-#ppt_w/2"/>
                                          </p:val>
                                        </p:tav>
                                        <p:tav tm="100000">
                                          <p:val>
                                            <p:strVal val="#ppt_x"/>
                                          </p:val>
                                        </p:tav>
                                      </p:tavLst>
                                    </p:anim>
                                    <p:anim calcmode="lin" valueType="num">
                                      <p:cBhvr additive="base">
                                        <p:cTn id="131" dur="500" fill="hold"/>
                                        <p:tgtEl>
                                          <p:spTgt spid="14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7" grpId="0" autoUpdateAnimBg="0"/>
      <p:bldP spid="147478" grpId="0" autoUpdateAnimBg="0"/>
      <p:bldP spid="147479" grpId="0" autoUpdateAnimBg="0"/>
      <p:bldP spid="147480" grpId="0" animBg="1" autoUpdateAnimBg="0"/>
      <p:bldP spid="147481" grpId="0" animBg="1"/>
      <p:bldP spid="147482" grpId="0" animBg="1"/>
      <p:bldP spid="147483" grpId="0" animBg="1"/>
      <p:bldP spid="147484" grpId="0" animBg="1" autoUpdateAnimBg="0"/>
      <p:bldP spid="147485" grpId="0" animBg="1"/>
      <p:bldP spid="147486" grpId="0" animBg="1"/>
      <p:bldP spid="147487" grpId="0" animBg="1"/>
      <p:bldP spid="147488" grpId="0" animBg="1"/>
      <p:bldP spid="147489" grpId="0" animBg="1"/>
      <p:bldP spid="147490" grpId="0" animBg="1"/>
      <p:bldP spid="147491" grpId="0" animBg="1" autoUpdateAnimBg="0"/>
      <p:bldP spid="147492" grpId="0" autoUpdateAnimBg="0"/>
      <p:bldP spid="147493" grpId="0" autoUpdateAnimBg="0"/>
      <p:bldP spid="147494" grpId="0" animBg="1"/>
      <p:bldP spid="147495" grpId="0" animBg="1"/>
      <p:bldP spid="147497" grpId="0" animBg="1" autoUpdateAnimBg="0"/>
      <p:bldP spid="147498" grpId="0" animBg="1" autoUpdateAnimBg="0"/>
      <p:bldP spid="147499" grpId="0" animBg="1"/>
      <p:bldP spid="147500" grpId="0" animBg="1"/>
      <p:bldP spid="147501" grpId="0" animBg="1"/>
      <p:bldP spid="147502" grpId="0" animBg="1"/>
      <p:bldP spid="147503" grpId="0" animBg="1"/>
      <p:bldP spid="147504" grpId="0" animBg="1" autoUpdateAnimBg="0"/>
      <p:bldP spid="147505" grpId="0" animBg="1" autoUpdateAnimBg="0"/>
      <p:bldP spid="147506" grpId="0" animBg="1" autoUpdateAnimBg="0"/>
      <p:bldP spid="14750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231775" y="4433888"/>
            <a:ext cx="8677275" cy="1128712"/>
          </a:xfrm>
          <a:prstGeom prst="rect">
            <a:avLst/>
          </a:prstGeom>
          <a:noFill/>
          <a:ln w="9525">
            <a:noFill/>
            <a:miter lim="800000"/>
            <a:headEnd/>
            <a:tailEnd/>
          </a:ln>
          <a:effectLst/>
        </p:spPr>
        <p:txBody>
          <a:bodyPr>
            <a:spAutoFit/>
          </a:bodyPr>
          <a:lstStyle/>
          <a:p>
            <a:r>
              <a:rPr lang="en-US" altLang="zh-CN" sz="3600" b="1">
                <a:solidFill>
                  <a:srgbClr val="FF5050"/>
                </a:solidFill>
                <a:ea typeface="楷体_GB2312" pitchFamily="49" charset="-122"/>
              </a:rPr>
              <a:t>     </a:t>
            </a:r>
            <a:r>
              <a:rPr lang="zh-CN" altLang="en-US" sz="3600" b="1">
                <a:solidFill>
                  <a:srgbClr val="FF5050"/>
                </a:solidFill>
                <a:ea typeface="楷体_GB2312" pitchFamily="49" charset="-122"/>
              </a:rPr>
              <a:t>建初堆</a:t>
            </a:r>
            <a:r>
              <a:rPr lang="zh-CN" altLang="en-US" sz="3200" b="1">
                <a:solidFill>
                  <a:srgbClr val="008784"/>
                </a:solidFill>
                <a:ea typeface="楷体_GB2312" pitchFamily="49" charset="-122"/>
              </a:rPr>
              <a:t>是从最后一个有孩子的结点开始，往前逐个结点进行“筛选”的过程。</a:t>
            </a:r>
          </a:p>
        </p:txBody>
      </p:sp>
      <p:sp>
        <p:nvSpPr>
          <p:cNvPr id="148483" name="Oval 3"/>
          <p:cNvSpPr>
            <a:spLocks noChangeArrowheads="1"/>
          </p:cNvSpPr>
          <p:nvPr/>
        </p:nvSpPr>
        <p:spPr bwMode="auto">
          <a:xfrm>
            <a:off x="4648200" y="1744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40</a:t>
            </a:r>
            <a:endParaRPr lang="en-US" altLang="zh-CN"/>
          </a:p>
        </p:txBody>
      </p:sp>
      <p:sp>
        <p:nvSpPr>
          <p:cNvPr id="148484" name="Oval 4"/>
          <p:cNvSpPr>
            <a:spLocks noChangeArrowheads="1"/>
          </p:cNvSpPr>
          <p:nvPr/>
        </p:nvSpPr>
        <p:spPr bwMode="auto">
          <a:xfrm>
            <a:off x="2590800" y="2506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55</a:t>
            </a:r>
            <a:endParaRPr lang="en-US" altLang="zh-CN" sz="3200" b="1"/>
          </a:p>
        </p:txBody>
      </p:sp>
      <p:sp>
        <p:nvSpPr>
          <p:cNvPr id="148485" name="Oval 5"/>
          <p:cNvSpPr>
            <a:spLocks noChangeArrowheads="1"/>
          </p:cNvSpPr>
          <p:nvPr/>
        </p:nvSpPr>
        <p:spPr bwMode="auto">
          <a:xfrm>
            <a:off x="6858000" y="2506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49</a:t>
            </a:r>
            <a:endParaRPr lang="en-US" altLang="zh-CN"/>
          </a:p>
        </p:txBody>
      </p:sp>
      <p:sp>
        <p:nvSpPr>
          <p:cNvPr id="148486" name="Oval 6"/>
          <p:cNvSpPr>
            <a:spLocks noChangeArrowheads="1"/>
          </p:cNvSpPr>
          <p:nvPr/>
        </p:nvSpPr>
        <p:spPr bwMode="auto">
          <a:xfrm>
            <a:off x="1219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73</a:t>
            </a:r>
            <a:endParaRPr lang="en-US" altLang="zh-CN"/>
          </a:p>
        </p:txBody>
      </p:sp>
      <p:sp>
        <p:nvSpPr>
          <p:cNvPr id="148487" name="Oval 7"/>
          <p:cNvSpPr>
            <a:spLocks noChangeArrowheads="1"/>
          </p:cNvSpPr>
          <p:nvPr/>
        </p:nvSpPr>
        <p:spPr bwMode="auto">
          <a:xfrm>
            <a:off x="533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a:solidFill>
                  <a:schemeClr val="accent2"/>
                </a:solidFill>
              </a:rPr>
              <a:t>81</a:t>
            </a:r>
            <a:endParaRPr lang="en-US" altLang="zh-CN"/>
          </a:p>
        </p:txBody>
      </p:sp>
      <p:sp>
        <p:nvSpPr>
          <p:cNvPr id="148488" name="Oval 8"/>
          <p:cNvSpPr>
            <a:spLocks noChangeArrowheads="1"/>
          </p:cNvSpPr>
          <p:nvPr/>
        </p:nvSpPr>
        <p:spPr bwMode="auto">
          <a:xfrm>
            <a:off x="19050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64</a:t>
            </a:r>
            <a:endParaRPr lang="en-US" altLang="zh-CN"/>
          </a:p>
        </p:txBody>
      </p:sp>
      <p:sp>
        <p:nvSpPr>
          <p:cNvPr id="148489" name="Oval 9"/>
          <p:cNvSpPr>
            <a:spLocks noChangeArrowheads="1"/>
          </p:cNvSpPr>
          <p:nvPr/>
        </p:nvSpPr>
        <p:spPr bwMode="auto">
          <a:xfrm>
            <a:off x="3200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36</a:t>
            </a:r>
            <a:endParaRPr lang="en-US" altLang="zh-CN"/>
          </a:p>
        </p:txBody>
      </p:sp>
      <p:sp>
        <p:nvSpPr>
          <p:cNvPr id="148490" name="Oval 10"/>
          <p:cNvSpPr>
            <a:spLocks noChangeArrowheads="1"/>
          </p:cNvSpPr>
          <p:nvPr/>
        </p:nvSpPr>
        <p:spPr bwMode="auto">
          <a:xfrm>
            <a:off x="3886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12</a:t>
            </a:r>
            <a:endParaRPr lang="en-US" altLang="zh-CN" sz="3200" b="1">
              <a:solidFill>
                <a:srgbClr val="009999"/>
              </a:solidFill>
            </a:endParaRPr>
          </a:p>
        </p:txBody>
      </p:sp>
      <p:sp>
        <p:nvSpPr>
          <p:cNvPr id="148491" name="Oval 11"/>
          <p:cNvSpPr>
            <a:spLocks noChangeArrowheads="1"/>
          </p:cNvSpPr>
          <p:nvPr/>
        </p:nvSpPr>
        <p:spPr bwMode="auto">
          <a:xfrm>
            <a:off x="57150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27</a:t>
            </a:r>
            <a:endParaRPr lang="en-US" altLang="zh-CN"/>
          </a:p>
        </p:txBody>
      </p:sp>
      <p:sp>
        <p:nvSpPr>
          <p:cNvPr id="148492" name="Oval 12"/>
          <p:cNvSpPr>
            <a:spLocks noChangeArrowheads="1"/>
          </p:cNvSpPr>
          <p:nvPr/>
        </p:nvSpPr>
        <p:spPr bwMode="auto">
          <a:xfrm>
            <a:off x="8077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98</a:t>
            </a:r>
          </a:p>
        </p:txBody>
      </p:sp>
      <p:sp>
        <p:nvSpPr>
          <p:cNvPr id="148493" name="Line 13"/>
          <p:cNvSpPr>
            <a:spLocks noChangeShapeType="1"/>
          </p:cNvSpPr>
          <p:nvPr/>
        </p:nvSpPr>
        <p:spPr bwMode="auto">
          <a:xfrm flipH="1">
            <a:off x="2971800" y="1973263"/>
            <a:ext cx="16764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4" name="Line 14"/>
          <p:cNvSpPr>
            <a:spLocks noChangeShapeType="1"/>
          </p:cNvSpPr>
          <p:nvPr/>
        </p:nvSpPr>
        <p:spPr bwMode="auto">
          <a:xfrm>
            <a:off x="5334000" y="1973263"/>
            <a:ext cx="18288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5" name="Line 15"/>
          <p:cNvSpPr>
            <a:spLocks noChangeShapeType="1"/>
          </p:cNvSpPr>
          <p:nvPr/>
        </p:nvSpPr>
        <p:spPr bwMode="auto">
          <a:xfrm flipH="1">
            <a:off x="1524000" y="2735263"/>
            <a:ext cx="10668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6" name="Line 16"/>
          <p:cNvSpPr>
            <a:spLocks noChangeShapeType="1"/>
          </p:cNvSpPr>
          <p:nvPr/>
        </p:nvSpPr>
        <p:spPr bwMode="auto">
          <a:xfrm>
            <a:off x="3276600" y="2735263"/>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7" name="Line 17"/>
          <p:cNvSpPr>
            <a:spLocks noChangeShapeType="1"/>
          </p:cNvSpPr>
          <p:nvPr/>
        </p:nvSpPr>
        <p:spPr bwMode="auto">
          <a:xfrm flipH="1">
            <a:off x="6019800" y="2735263"/>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8" name="Line 18"/>
          <p:cNvSpPr>
            <a:spLocks noChangeShapeType="1"/>
          </p:cNvSpPr>
          <p:nvPr/>
        </p:nvSpPr>
        <p:spPr bwMode="auto">
          <a:xfrm>
            <a:off x="7543800" y="2735263"/>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148499" name="Line 19"/>
          <p:cNvSpPr>
            <a:spLocks noChangeShapeType="1"/>
          </p:cNvSpPr>
          <p:nvPr/>
        </p:nvSpPr>
        <p:spPr bwMode="auto">
          <a:xfrm flipH="1">
            <a:off x="838200" y="3497263"/>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148500" name="Line 20"/>
          <p:cNvSpPr>
            <a:spLocks noChangeShapeType="1"/>
          </p:cNvSpPr>
          <p:nvPr/>
        </p:nvSpPr>
        <p:spPr bwMode="auto">
          <a:xfrm>
            <a:off x="1884363" y="3517900"/>
            <a:ext cx="401637" cy="512763"/>
          </a:xfrm>
          <a:prstGeom prst="line">
            <a:avLst/>
          </a:prstGeom>
          <a:noFill/>
          <a:ln w="28575">
            <a:solidFill>
              <a:schemeClr val="tx1"/>
            </a:solidFill>
            <a:round/>
            <a:headEnd/>
            <a:tailEnd/>
          </a:ln>
          <a:effectLst/>
        </p:spPr>
        <p:txBody>
          <a:bodyPr wrap="none" anchor="ctr"/>
          <a:lstStyle/>
          <a:p>
            <a:endParaRPr lang="zh-CN" altLang="en-US"/>
          </a:p>
        </p:txBody>
      </p:sp>
      <p:sp>
        <p:nvSpPr>
          <p:cNvPr id="148501" name="Line 21"/>
          <p:cNvSpPr>
            <a:spLocks noChangeShapeType="1"/>
          </p:cNvSpPr>
          <p:nvPr/>
        </p:nvSpPr>
        <p:spPr bwMode="auto">
          <a:xfrm flipH="1">
            <a:off x="3505200" y="3497263"/>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148502" name="Text Box 22"/>
          <p:cNvSpPr txBox="1">
            <a:spLocks noChangeArrowheads="1"/>
          </p:cNvSpPr>
          <p:nvPr/>
        </p:nvSpPr>
        <p:spPr bwMode="auto">
          <a:xfrm>
            <a:off x="381000" y="371475"/>
            <a:ext cx="8513763" cy="1190625"/>
          </a:xfrm>
          <a:prstGeom prst="rect">
            <a:avLst/>
          </a:prstGeom>
          <a:noFill/>
          <a:ln w="9525">
            <a:noFill/>
            <a:miter lim="800000"/>
            <a:headEnd/>
            <a:tailEnd/>
          </a:ln>
          <a:effectLst/>
        </p:spPr>
        <p:txBody>
          <a:bodyPr>
            <a:spAutoFit/>
          </a:bodyPr>
          <a:lstStyle/>
          <a:p>
            <a:r>
              <a:rPr lang="zh-CN" altLang="en-US" sz="3600" b="1">
                <a:solidFill>
                  <a:srgbClr val="990000"/>
                </a:solidFill>
                <a:ea typeface="楷体_GB2312" pitchFamily="49" charset="-122"/>
              </a:rPr>
              <a:t>例如给定的关键字序列为</a:t>
            </a:r>
            <a:r>
              <a:rPr lang="en-US" altLang="zh-CN" sz="3600" b="1">
                <a:solidFill>
                  <a:srgbClr val="990000"/>
                </a:solidFill>
                <a:ea typeface="楷体_GB2312" pitchFamily="49" charset="-122"/>
              </a:rPr>
              <a:t>: </a:t>
            </a:r>
          </a:p>
          <a:p>
            <a:r>
              <a:rPr lang="en-US" altLang="zh-CN" sz="3600" b="1">
                <a:solidFill>
                  <a:srgbClr val="990000"/>
                </a:solidFill>
                <a:ea typeface="楷体_GB2312" pitchFamily="49" charset="-122"/>
              </a:rPr>
              <a:t>       40, 55 ,49, 73, 12 ,27, 98, 81, 64, 36</a:t>
            </a:r>
          </a:p>
        </p:txBody>
      </p:sp>
      <p:sp>
        <p:nvSpPr>
          <p:cNvPr id="148503" name="Rectangle 23"/>
          <p:cNvSpPr>
            <a:spLocks noChangeArrowheads="1"/>
          </p:cNvSpPr>
          <p:nvPr/>
        </p:nvSpPr>
        <p:spPr bwMode="auto">
          <a:xfrm>
            <a:off x="3200400" y="3192463"/>
            <a:ext cx="1447800" cy="1295400"/>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48504" name="Oval 24"/>
          <p:cNvSpPr>
            <a:spLocks noChangeArrowheads="1"/>
          </p:cNvSpPr>
          <p:nvPr/>
        </p:nvSpPr>
        <p:spPr bwMode="auto">
          <a:xfrm>
            <a:off x="3200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12</a:t>
            </a:r>
            <a:endParaRPr lang="en-US" altLang="zh-CN"/>
          </a:p>
        </p:txBody>
      </p:sp>
      <p:sp>
        <p:nvSpPr>
          <p:cNvPr id="148505" name="Oval 25"/>
          <p:cNvSpPr>
            <a:spLocks noChangeArrowheads="1"/>
          </p:cNvSpPr>
          <p:nvPr/>
        </p:nvSpPr>
        <p:spPr bwMode="auto">
          <a:xfrm>
            <a:off x="3886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36</a:t>
            </a:r>
            <a:endParaRPr lang="en-US" altLang="zh-CN"/>
          </a:p>
        </p:txBody>
      </p:sp>
      <p:sp>
        <p:nvSpPr>
          <p:cNvPr id="148506" name="Rectangle 26"/>
          <p:cNvSpPr>
            <a:spLocks noChangeArrowheads="1"/>
          </p:cNvSpPr>
          <p:nvPr/>
        </p:nvSpPr>
        <p:spPr bwMode="auto">
          <a:xfrm>
            <a:off x="533400" y="3192463"/>
            <a:ext cx="2057400" cy="1295400"/>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48507" name="Oval 27"/>
          <p:cNvSpPr>
            <a:spLocks noChangeArrowheads="1"/>
          </p:cNvSpPr>
          <p:nvPr/>
        </p:nvSpPr>
        <p:spPr bwMode="auto">
          <a:xfrm>
            <a:off x="1219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81</a:t>
            </a:r>
            <a:endParaRPr lang="en-US" altLang="zh-CN"/>
          </a:p>
        </p:txBody>
      </p:sp>
      <p:sp>
        <p:nvSpPr>
          <p:cNvPr id="148508" name="Oval 28"/>
          <p:cNvSpPr>
            <a:spLocks noChangeArrowheads="1"/>
          </p:cNvSpPr>
          <p:nvPr/>
        </p:nvSpPr>
        <p:spPr bwMode="auto">
          <a:xfrm>
            <a:off x="533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73</a:t>
            </a:r>
            <a:endParaRPr lang="en-US" altLang="zh-CN"/>
          </a:p>
        </p:txBody>
      </p:sp>
      <p:sp>
        <p:nvSpPr>
          <p:cNvPr id="148509" name="Rectangle 29"/>
          <p:cNvSpPr>
            <a:spLocks noChangeArrowheads="1"/>
          </p:cNvSpPr>
          <p:nvPr/>
        </p:nvSpPr>
        <p:spPr bwMode="auto">
          <a:xfrm>
            <a:off x="5638800" y="2354263"/>
            <a:ext cx="3200400" cy="1371600"/>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48510" name="Oval 30"/>
          <p:cNvSpPr>
            <a:spLocks noChangeArrowheads="1"/>
          </p:cNvSpPr>
          <p:nvPr/>
        </p:nvSpPr>
        <p:spPr bwMode="auto">
          <a:xfrm>
            <a:off x="8077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49</a:t>
            </a:r>
            <a:endParaRPr lang="en-US" altLang="zh-CN"/>
          </a:p>
        </p:txBody>
      </p:sp>
      <p:sp>
        <p:nvSpPr>
          <p:cNvPr id="148511" name="Oval 31"/>
          <p:cNvSpPr>
            <a:spLocks noChangeArrowheads="1"/>
          </p:cNvSpPr>
          <p:nvPr/>
        </p:nvSpPr>
        <p:spPr bwMode="auto">
          <a:xfrm>
            <a:off x="6858000" y="2506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98</a:t>
            </a:r>
            <a:endParaRPr lang="en-US" altLang="zh-CN"/>
          </a:p>
        </p:txBody>
      </p:sp>
      <p:sp>
        <p:nvSpPr>
          <p:cNvPr id="148512" name="Rectangle 32"/>
          <p:cNvSpPr>
            <a:spLocks noChangeArrowheads="1"/>
          </p:cNvSpPr>
          <p:nvPr/>
        </p:nvSpPr>
        <p:spPr bwMode="auto">
          <a:xfrm>
            <a:off x="533400" y="2430463"/>
            <a:ext cx="4114800" cy="2057400"/>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148513" name="Oval 33"/>
          <p:cNvSpPr>
            <a:spLocks noChangeArrowheads="1"/>
          </p:cNvSpPr>
          <p:nvPr/>
        </p:nvSpPr>
        <p:spPr bwMode="auto">
          <a:xfrm>
            <a:off x="2590800" y="2506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81</a:t>
            </a:r>
            <a:endParaRPr lang="en-US" altLang="zh-CN"/>
          </a:p>
        </p:txBody>
      </p:sp>
      <p:sp>
        <p:nvSpPr>
          <p:cNvPr id="148514" name="Oval 34"/>
          <p:cNvSpPr>
            <a:spLocks noChangeArrowheads="1"/>
          </p:cNvSpPr>
          <p:nvPr/>
        </p:nvSpPr>
        <p:spPr bwMode="auto">
          <a:xfrm>
            <a:off x="1219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73</a:t>
            </a:r>
            <a:endParaRPr lang="en-US" altLang="zh-CN"/>
          </a:p>
        </p:txBody>
      </p:sp>
      <p:sp>
        <p:nvSpPr>
          <p:cNvPr id="148515" name="Oval 35"/>
          <p:cNvSpPr>
            <a:spLocks noChangeArrowheads="1"/>
          </p:cNvSpPr>
          <p:nvPr/>
        </p:nvSpPr>
        <p:spPr bwMode="auto">
          <a:xfrm>
            <a:off x="533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55</a:t>
            </a:r>
            <a:endParaRPr lang="en-US" altLang="zh-CN"/>
          </a:p>
        </p:txBody>
      </p:sp>
      <p:sp>
        <p:nvSpPr>
          <p:cNvPr id="148516" name="Text Box 36"/>
          <p:cNvSpPr txBox="1">
            <a:spLocks noChangeArrowheads="1"/>
          </p:cNvSpPr>
          <p:nvPr/>
        </p:nvSpPr>
        <p:spPr bwMode="auto">
          <a:xfrm>
            <a:off x="365125" y="5461000"/>
            <a:ext cx="8778875" cy="1066800"/>
          </a:xfrm>
          <a:prstGeom prst="rect">
            <a:avLst/>
          </a:prstGeom>
          <a:noFill/>
          <a:ln w="9525">
            <a:noFill/>
            <a:miter lim="800000"/>
            <a:headEnd/>
            <a:tailEnd/>
          </a:ln>
          <a:effectLst/>
        </p:spPr>
        <p:txBody>
          <a:bodyPr>
            <a:spAutoFit/>
          </a:bodyPr>
          <a:lstStyle/>
          <a:p>
            <a:r>
              <a:rPr lang="en-US" altLang="zh-CN" sz="3200" b="1">
                <a:solidFill>
                  <a:schemeClr val="accent2"/>
                </a:solidFill>
                <a:latin typeface="楷体_GB2312" pitchFamily="49" charset="-122"/>
                <a:ea typeface="楷体_GB2312" pitchFamily="49" charset="-122"/>
              </a:rPr>
              <a:t>   </a:t>
            </a:r>
            <a:r>
              <a:rPr lang="zh-CN" altLang="en-US" sz="3200" b="1">
                <a:solidFill>
                  <a:srgbClr val="0C00A4"/>
                </a:solidFill>
                <a:latin typeface="楷体_GB2312" pitchFamily="49" charset="-122"/>
                <a:ea typeface="楷体_GB2312" pitchFamily="49" charset="-122"/>
              </a:rPr>
              <a:t>现在，左</a:t>
            </a:r>
            <a:r>
              <a:rPr lang="en-US" altLang="zh-CN" sz="3200" b="1">
                <a:solidFill>
                  <a:srgbClr val="0C00A4"/>
                </a:solidFill>
                <a:latin typeface="楷体_GB2312" pitchFamily="49" charset="-122"/>
                <a:ea typeface="楷体_GB2312" pitchFamily="49" charset="-122"/>
              </a:rPr>
              <a:t>/</a:t>
            </a:r>
            <a:r>
              <a:rPr lang="zh-CN" altLang="en-US" sz="3200" b="1">
                <a:solidFill>
                  <a:srgbClr val="0C00A4"/>
                </a:solidFill>
                <a:latin typeface="楷体_GB2312" pitchFamily="49" charset="-122"/>
                <a:ea typeface="楷体_GB2312" pitchFamily="49" charset="-122"/>
              </a:rPr>
              <a:t>右子树都已经调整为堆，最后只要调整根结点，使整个二叉树是个“堆”即可。</a:t>
            </a:r>
          </a:p>
        </p:txBody>
      </p:sp>
      <p:sp>
        <p:nvSpPr>
          <p:cNvPr id="148517" name="Oval 37"/>
          <p:cNvSpPr>
            <a:spLocks noChangeArrowheads="1"/>
          </p:cNvSpPr>
          <p:nvPr/>
        </p:nvSpPr>
        <p:spPr bwMode="auto">
          <a:xfrm>
            <a:off x="4648200" y="1744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FF0000"/>
                </a:solidFill>
              </a:rPr>
              <a:t>98</a:t>
            </a:r>
            <a:endParaRPr lang="en-US" altLang="zh-CN"/>
          </a:p>
        </p:txBody>
      </p:sp>
      <p:sp>
        <p:nvSpPr>
          <p:cNvPr id="148518" name="Oval 38"/>
          <p:cNvSpPr>
            <a:spLocks noChangeArrowheads="1"/>
          </p:cNvSpPr>
          <p:nvPr/>
        </p:nvSpPr>
        <p:spPr bwMode="auto">
          <a:xfrm>
            <a:off x="6858000" y="2506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FF0000"/>
                </a:solidFill>
              </a:rPr>
              <a:t>49</a:t>
            </a:r>
            <a:endParaRPr lang="en-US" altLang="zh-CN"/>
          </a:p>
        </p:txBody>
      </p:sp>
      <p:sp>
        <p:nvSpPr>
          <p:cNvPr id="148519" name="Oval 39"/>
          <p:cNvSpPr>
            <a:spLocks noChangeArrowheads="1"/>
          </p:cNvSpPr>
          <p:nvPr/>
        </p:nvSpPr>
        <p:spPr bwMode="auto">
          <a:xfrm>
            <a:off x="8077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FF0000"/>
                </a:solidFill>
              </a:rPr>
              <a:t>40</a:t>
            </a:r>
            <a:endParaRPr lang="en-US" altLang="zh-CN"/>
          </a:p>
        </p:txBody>
      </p:sp>
      <p:sp>
        <p:nvSpPr>
          <p:cNvPr id="148520" name="Oval 40"/>
          <p:cNvSpPr>
            <a:spLocks noChangeArrowheads="1"/>
          </p:cNvSpPr>
          <p:nvPr/>
        </p:nvSpPr>
        <p:spPr bwMode="auto">
          <a:xfrm>
            <a:off x="19050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64</a:t>
            </a:r>
            <a:endParaRPr lang="en-US" altLang="zh-CN"/>
          </a:p>
        </p:txBody>
      </p:sp>
      <p:sp>
        <p:nvSpPr>
          <p:cNvPr id="148521" name="Oval 41"/>
          <p:cNvSpPr>
            <a:spLocks noChangeArrowheads="1"/>
          </p:cNvSpPr>
          <p:nvPr/>
        </p:nvSpPr>
        <p:spPr bwMode="auto">
          <a:xfrm>
            <a:off x="38862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36</a:t>
            </a:r>
            <a:endParaRPr lang="en-US" altLang="zh-CN"/>
          </a:p>
        </p:txBody>
      </p:sp>
      <p:sp>
        <p:nvSpPr>
          <p:cNvPr id="148522" name="Oval 42"/>
          <p:cNvSpPr>
            <a:spLocks noChangeArrowheads="1"/>
          </p:cNvSpPr>
          <p:nvPr/>
        </p:nvSpPr>
        <p:spPr bwMode="auto">
          <a:xfrm>
            <a:off x="3200400" y="4030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rgbClr val="990000"/>
                </a:solidFill>
              </a:rPr>
              <a:t>12</a:t>
            </a:r>
            <a:endParaRPr lang="en-US" altLang="zh-CN"/>
          </a:p>
        </p:txBody>
      </p:sp>
      <p:sp>
        <p:nvSpPr>
          <p:cNvPr id="148523" name="Oval 43"/>
          <p:cNvSpPr>
            <a:spLocks noChangeArrowheads="1"/>
          </p:cNvSpPr>
          <p:nvPr/>
        </p:nvSpPr>
        <p:spPr bwMode="auto">
          <a:xfrm>
            <a:off x="5715000" y="3268663"/>
            <a:ext cx="685800" cy="381000"/>
          </a:xfrm>
          <a:prstGeom prst="ellipse">
            <a:avLst/>
          </a:prstGeom>
          <a:solidFill>
            <a:srgbClr val="CCFFCC"/>
          </a:solidFill>
          <a:ln w="12700">
            <a:solidFill>
              <a:srgbClr val="003300"/>
            </a:solidFill>
            <a:round/>
            <a:headEnd/>
            <a:tailEnd/>
          </a:ln>
          <a:effectLst/>
        </p:spPr>
        <p:txBody>
          <a:bodyPr wrap="none" anchor="ctr"/>
          <a:lstStyle/>
          <a:p>
            <a:pPr algn="ctr"/>
            <a:r>
              <a:rPr lang="en-US" altLang="zh-CN" sz="3200" b="1">
                <a:solidFill>
                  <a:schemeClr val="accent2"/>
                </a:solidFill>
              </a:rPr>
              <a:t>27</a:t>
            </a:r>
            <a:endParaRPr lang="en-US" altLang="zh-CN"/>
          </a:p>
        </p:txBody>
      </p:sp>
      <p:sp>
        <p:nvSpPr>
          <p:cNvPr id="148524" name="Line 44"/>
          <p:cNvSpPr>
            <a:spLocks noChangeShapeType="1"/>
          </p:cNvSpPr>
          <p:nvPr/>
        </p:nvSpPr>
        <p:spPr bwMode="auto">
          <a:xfrm>
            <a:off x="4589463" y="3568700"/>
            <a:ext cx="161925" cy="160338"/>
          </a:xfrm>
          <a:prstGeom prst="line">
            <a:avLst/>
          </a:prstGeom>
          <a:noFill/>
          <a:ln w="9525">
            <a:noFill/>
            <a:round/>
            <a:headEnd/>
            <a:tailEnd type="triangle" w="med" len="med"/>
          </a:ln>
          <a:effectLst/>
        </p:spPr>
        <p:txBody>
          <a:bodyPr wrap="none" anchor="ctr"/>
          <a:lstStyle/>
          <a:p>
            <a:endParaRPr lang="zh-CN" altLang="en-US"/>
          </a:p>
        </p:txBody>
      </p:sp>
      <p:sp>
        <p:nvSpPr>
          <p:cNvPr id="148525" name="Line 45"/>
          <p:cNvSpPr>
            <a:spLocks noChangeShapeType="1"/>
          </p:cNvSpPr>
          <p:nvPr/>
        </p:nvSpPr>
        <p:spPr bwMode="auto">
          <a:xfrm flipH="1" flipV="1">
            <a:off x="4518025" y="3586163"/>
            <a:ext cx="250825" cy="268287"/>
          </a:xfrm>
          <a:prstGeom prst="line">
            <a:avLst/>
          </a:prstGeom>
          <a:noFill/>
          <a:ln w="57150">
            <a:solidFill>
              <a:srgbClr val="CC0000"/>
            </a:solidFill>
            <a:round/>
            <a:headEnd/>
            <a:tailEnd type="triangle" w="med" len="med"/>
          </a:ln>
          <a:effectLst/>
        </p:spPr>
        <p:txBody>
          <a:bodyPr wrap="none" anchor="ctr"/>
          <a:lstStyle/>
          <a:p>
            <a:endParaRPr lang="zh-CN" altLang="en-US"/>
          </a:p>
        </p:txBody>
      </p:sp>
      <p:sp>
        <p:nvSpPr>
          <p:cNvPr id="148526" name="Line 46"/>
          <p:cNvSpPr>
            <a:spLocks noChangeShapeType="1"/>
          </p:cNvSpPr>
          <p:nvPr/>
        </p:nvSpPr>
        <p:spPr bwMode="auto">
          <a:xfrm flipH="1" flipV="1">
            <a:off x="1622425" y="3649663"/>
            <a:ext cx="250825" cy="268287"/>
          </a:xfrm>
          <a:prstGeom prst="line">
            <a:avLst/>
          </a:prstGeom>
          <a:noFill/>
          <a:ln w="57150">
            <a:solidFill>
              <a:srgbClr val="CC0000"/>
            </a:solidFill>
            <a:round/>
            <a:headEnd/>
            <a:tailEnd type="triangle" w="med" len="med"/>
          </a:ln>
          <a:effectLst/>
        </p:spPr>
        <p:txBody>
          <a:bodyPr wrap="none" anchor="ctr"/>
          <a:lstStyle/>
          <a:p>
            <a:endParaRPr lang="zh-CN" altLang="en-US"/>
          </a:p>
        </p:txBody>
      </p:sp>
      <p:sp>
        <p:nvSpPr>
          <p:cNvPr id="148527" name="Line 47"/>
          <p:cNvSpPr>
            <a:spLocks noChangeShapeType="1"/>
          </p:cNvSpPr>
          <p:nvPr/>
        </p:nvSpPr>
        <p:spPr bwMode="auto">
          <a:xfrm flipH="1" flipV="1">
            <a:off x="7315200" y="2851150"/>
            <a:ext cx="250825" cy="268288"/>
          </a:xfrm>
          <a:prstGeom prst="line">
            <a:avLst/>
          </a:prstGeom>
          <a:noFill/>
          <a:ln w="57150">
            <a:solidFill>
              <a:srgbClr val="CC0000"/>
            </a:solidFill>
            <a:round/>
            <a:headEnd/>
            <a:tailEnd type="triangle" w="med" len="med"/>
          </a:ln>
          <a:effectLst/>
        </p:spPr>
        <p:txBody>
          <a:bodyPr wrap="none" anchor="ctr"/>
          <a:lstStyle/>
          <a:p>
            <a:endParaRPr lang="zh-CN" altLang="en-US"/>
          </a:p>
        </p:txBody>
      </p:sp>
      <p:sp>
        <p:nvSpPr>
          <p:cNvPr id="148528" name="Line 48"/>
          <p:cNvSpPr>
            <a:spLocks noChangeShapeType="1"/>
          </p:cNvSpPr>
          <p:nvPr/>
        </p:nvSpPr>
        <p:spPr bwMode="auto">
          <a:xfrm flipH="1" flipV="1">
            <a:off x="3092450" y="2876550"/>
            <a:ext cx="250825" cy="268288"/>
          </a:xfrm>
          <a:prstGeom prst="line">
            <a:avLst/>
          </a:prstGeom>
          <a:noFill/>
          <a:ln w="57150">
            <a:solidFill>
              <a:srgbClr val="CC0000"/>
            </a:solidFill>
            <a:round/>
            <a:headEnd/>
            <a:tailEnd type="triangle" w="med" len="med"/>
          </a:ln>
          <a:effectLst/>
        </p:spPr>
        <p:txBody>
          <a:bodyPr wrap="none" anchor="ctr"/>
          <a:lstStyle/>
          <a:p>
            <a:endParaRPr lang="zh-CN" altLang="en-US"/>
          </a:p>
        </p:txBody>
      </p:sp>
      <p:sp>
        <p:nvSpPr>
          <p:cNvPr id="148529" name="Line 49"/>
          <p:cNvSpPr>
            <a:spLocks noChangeShapeType="1"/>
          </p:cNvSpPr>
          <p:nvPr/>
        </p:nvSpPr>
        <p:spPr bwMode="auto">
          <a:xfrm flipH="1" flipV="1">
            <a:off x="5073650" y="2116138"/>
            <a:ext cx="250825" cy="268287"/>
          </a:xfrm>
          <a:prstGeom prst="line">
            <a:avLst/>
          </a:prstGeom>
          <a:noFill/>
          <a:ln w="57150">
            <a:solidFill>
              <a:srgbClr val="CC0000"/>
            </a:solidFill>
            <a:round/>
            <a:headEnd/>
            <a:tailEnd type="triangle" w="med" len="med"/>
          </a:ln>
          <a:effectLst/>
        </p:spPr>
        <p:txBody>
          <a:bodyPr wrap="none" anchor="ct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ppt_x"/>
                                          </p:val>
                                        </p:tav>
                                        <p:tav tm="100000">
                                          <p:val>
                                            <p:strVal val="#ppt_x"/>
                                          </p:val>
                                        </p:tav>
                                      </p:tavLst>
                                    </p:anim>
                                    <p:anim calcmode="lin" valueType="num">
                                      <p:cBhvr additive="base">
                                        <p:cTn id="8" dur="500" fill="hold"/>
                                        <p:tgtEl>
                                          <p:spTgt spid="148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48525"/>
                                        </p:tgtEl>
                                        <p:attrNameLst>
                                          <p:attrName>style.visibility</p:attrName>
                                        </p:attrNameLst>
                                      </p:cBhvr>
                                      <p:to>
                                        <p:strVal val="visible"/>
                                      </p:to>
                                    </p:set>
                                    <p:anim calcmode="lin" valueType="num">
                                      <p:cBhvr>
                                        <p:cTn id="13" dur="500" fill="hold"/>
                                        <p:tgtEl>
                                          <p:spTgt spid="148525"/>
                                        </p:tgtEl>
                                        <p:attrNameLst>
                                          <p:attrName>ppt_w</p:attrName>
                                        </p:attrNameLst>
                                      </p:cBhvr>
                                      <p:tavLst>
                                        <p:tav tm="0">
                                          <p:val>
                                            <p:strVal val="4*#ppt_w"/>
                                          </p:val>
                                        </p:tav>
                                        <p:tav tm="100000">
                                          <p:val>
                                            <p:strVal val="#ppt_w"/>
                                          </p:val>
                                        </p:tav>
                                      </p:tavLst>
                                    </p:anim>
                                    <p:anim calcmode="lin" valueType="num">
                                      <p:cBhvr>
                                        <p:cTn id="14" dur="500" fill="hold"/>
                                        <p:tgtEl>
                                          <p:spTgt spid="148525"/>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48503"/>
                                        </p:tgtEl>
                                        <p:attrNameLst>
                                          <p:attrName>style.visibility</p:attrName>
                                        </p:attrNameLst>
                                      </p:cBhvr>
                                      <p:to>
                                        <p:strVal val="visible"/>
                                      </p:to>
                                    </p:set>
                                    <p:animEffect transition="in" filter="slide(fromLeft)">
                                      <p:cBhvr>
                                        <p:cTn id="19" dur="500"/>
                                        <p:tgtEl>
                                          <p:spTgt spid="148503"/>
                                        </p:tgtEl>
                                      </p:cBhvr>
                                    </p:animEffect>
                                  </p:childTnLst>
                                </p:cTn>
                              </p:par>
                            </p:childTnLst>
                          </p:cTn>
                        </p:par>
                        <p:par>
                          <p:cTn id="20" fill="hold">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148505"/>
                                        </p:tgtEl>
                                        <p:attrNameLst>
                                          <p:attrName>style.visibility</p:attrName>
                                        </p:attrNameLst>
                                      </p:cBhvr>
                                      <p:to>
                                        <p:strVal val="visible"/>
                                      </p:to>
                                    </p:set>
                                    <p:animEffect transition="in" filter="slide(fromLeft)">
                                      <p:cBhvr>
                                        <p:cTn id="23" dur="500"/>
                                        <p:tgtEl>
                                          <p:spTgt spid="148505"/>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48504"/>
                                        </p:tgtEl>
                                        <p:attrNameLst>
                                          <p:attrName>style.visibility</p:attrName>
                                        </p:attrNameLst>
                                      </p:cBhvr>
                                      <p:to>
                                        <p:strVal val="visible"/>
                                      </p:to>
                                    </p:set>
                                    <p:animEffect transition="in" filter="slide(fromLeft)">
                                      <p:cBhvr>
                                        <p:cTn id="27" dur="500"/>
                                        <p:tgtEl>
                                          <p:spTgt spid="14850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2" fill="hold" grpId="0" nodeType="clickEffect">
                                  <p:stCondLst>
                                    <p:cond delay="0"/>
                                  </p:stCondLst>
                                  <p:childTnLst>
                                    <p:set>
                                      <p:cBhvr>
                                        <p:cTn id="31" dur="1" fill="hold">
                                          <p:stCondLst>
                                            <p:cond delay="0"/>
                                          </p:stCondLst>
                                        </p:cTn>
                                        <p:tgtEl>
                                          <p:spTgt spid="148526"/>
                                        </p:tgtEl>
                                        <p:attrNameLst>
                                          <p:attrName>style.visibility</p:attrName>
                                        </p:attrNameLst>
                                      </p:cBhvr>
                                      <p:to>
                                        <p:strVal val="visible"/>
                                      </p:to>
                                    </p:set>
                                    <p:anim calcmode="lin" valueType="num">
                                      <p:cBhvr>
                                        <p:cTn id="32" dur="500" fill="hold"/>
                                        <p:tgtEl>
                                          <p:spTgt spid="148526"/>
                                        </p:tgtEl>
                                        <p:attrNameLst>
                                          <p:attrName>ppt_w</p:attrName>
                                        </p:attrNameLst>
                                      </p:cBhvr>
                                      <p:tavLst>
                                        <p:tav tm="0">
                                          <p:val>
                                            <p:strVal val="4*#ppt_w"/>
                                          </p:val>
                                        </p:tav>
                                        <p:tav tm="100000">
                                          <p:val>
                                            <p:strVal val="#ppt_w"/>
                                          </p:val>
                                        </p:tav>
                                      </p:tavLst>
                                    </p:anim>
                                    <p:anim calcmode="lin" valueType="num">
                                      <p:cBhvr>
                                        <p:cTn id="33" dur="500" fill="hold"/>
                                        <p:tgtEl>
                                          <p:spTgt spid="148526"/>
                                        </p:tgtEl>
                                        <p:attrNameLst>
                                          <p:attrName>ppt_h</p:attrName>
                                        </p:attrNameLst>
                                      </p:cBhvr>
                                      <p:tavLst>
                                        <p:tav tm="0">
                                          <p:val>
                                            <p:strVal val="4*#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48506"/>
                                        </p:tgtEl>
                                        <p:attrNameLst>
                                          <p:attrName>style.visibility</p:attrName>
                                        </p:attrNameLst>
                                      </p:cBhvr>
                                      <p:to>
                                        <p:strVal val="visible"/>
                                      </p:to>
                                    </p:set>
                                    <p:animEffect transition="in" filter="slide(fromLeft)">
                                      <p:cBhvr>
                                        <p:cTn id="38" dur="500"/>
                                        <p:tgtEl>
                                          <p:spTgt spid="148506"/>
                                        </p:tgtEl>
                                      </p:cBhvr>
                                    </p:animEffect>
                                  </p:childTnLst>
                                </p:cTn>
                              </p:par>
                            </p:childTnLst>
                          </p:cTn>
                        </p:par>
                        <p:par>
                          <p:cTn id="39" fill="hold">
                            <p:stCondLst>
                              <p:cond delay="500"/>
                            </p:stCondLst>
                            <p:childTnLst>
                              <p:par>
                                <p:cTn id="40" presetID="12" presetClass="entr" presetSubtype="8" fill="hold" grpId="0" nodeType="afterEffect">
                                  <p:stCondLst>
                                    <p:cond delay="0"/>
                                  </p:stCondLst>
                                  <p:childTnLst>
                                    <p:set>
                                      <p:cBhvr>
                                        <p:cTn id="41" dur="1" fill="hold">
                                          <p:stCondLst>
                                            <p:cond delay="0"/>
                                          </p:stCondLst>
                                        </p:cTn>
                                        <p:tgtEl>
                                          <p:spTgt spid="148507"/>
                                        </p:tgtEl>
                                        <p:attrNameLst>
                                          <p:attrName>style.visibility</p:attrName>
                                        </p:attrNameLst>
                                      </p:cBhvr>
                                      <p:to>
                                        <p:strVal val="visible"/>
                                      </p:to>
                                    </p:set>
                                    <p:animEffect transition="in" filter="slide(fromLeft)">
                                      <p:cBhvr>
                                        <p:cTn id="42" dur="500"/>
                                        <p:tgtEl>
                                          <p:spTgt spid="148507"/>
                                        </p:tgtEl>
                                      </p:cBhvr>
                                    </p:animEffect>
                                  </p:childTnLst>
                                </p:cTn>
                              </p:par>
                            </p:childTnLst>
                          </p:cTn>
                        </p:par>
                        <p:par>
                          <p:cTn id="43" fill="hold">
                            <p:stCondLst>
                              <p:cond delay="1000"/>
                            </p:stCondLst>
                            <p:childTnLst>
                              <p:par>
                                <p:cTn id="44" presetID="12" presetClass="entr" presetSubtype="8" fill="hold" grpId="0" nodeType="afterEffect">
                                  <p:stCondLst>
                                    <p:cond delay="0"/>
                                  </p:stCondLst>
                                  <p:childTnLst>
                                    <p:set>
                                      <p:cBhvr>
                                        <p:cTn id="45" dur="1" fill="hold">
                                          <p:stCondLst>
                                            <p:cond delay="0"/>
                                          </p:stCondLst>
                                        </p:cTn>
                                        <p:tgtEl>
                                          <p:spTgt spid="148508"/>
                                        </p:tgtEl>
                                        <p:attrNameLst>
                                          <p:attrName>style.visibility</p:attrName>
                                        </p:attrNameLst>
                                      </p:cBhvr>
                                      <p:to>
                                        <p:strVal val="visible"/>
                                      </p:to>
                                    </p:set>
                                    <p:animEffect transition="in" filter="slide(fromLeft)">
                                      <p:cBhvr>
                                        <p:cTn id="46" dur="500"/>
                                        <p:tgtEl>
                                          <p:spTgt spid="148508"/>
                                        </p:tgtEl>
                                      </p:cBhvr>
                                    </p:animEffec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499"/>
                                          </p:stCondLst>
                                        </p:cTn>
                                        <p:tgtEl>
                                          <p:spTgt spid="1485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148527"/>
                                        </p:tgtEl>
                                        <p:attrNameLst>
                                          <p:attrName>style.visibility</p:attrName>
                                        </p:attrNameLst>
                                      </p:cBhvr>
                                      <p:to>
                                        <p:strVal val="visible"/>
                                      </p:to>
                                    </p:set>
                                    <p:anim calcmode="lin" valueType="num">
                                      <p:cBhvr>
                                        <p:cTn id="54" dur="500" fill="hold"/>
                                        <p:tgtEl>
                                          <p:spTgt spid="148527"/>
                                        </p:tgtEl>
                                        <p:attrNameLst>
                                          <p:attrName>ppt_w</p:attrName>
                                        </p:attrNameLst>
                                      </p:cBhvr>
                                      <p:tavLst>
                                        <p:tav tm="0">
                                          <p:val>
                                            <p:strVal val="4*#ppt_w"/>
                                          </p:val>
                                        </p:tav>
                                        <p:tav tm="100000">
                                          <p:val>
                                            <p:strVal val="#ppt_w"/>
                                          </p:val>
                                        </p:tav>
                                      </p:tavLst>
                                    </p:anim>
                                    <p:anim calcmode="lin" valueType="num">
                                      <p:cBhvr>
                                        <p:cTn id="55" dur="500" fill="hold"/>
                                        <p:tgtEl>
                                          <p:spTgt spid="148527"/>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148509"/>
                                        </p:tgtEl>
                                        <p:attrNameLst>
                                          <p:attrName>style.visibility</p:attrName>
                                        </p:attrNameLst>
                                      </p:cBhvr>
                                      <p:to>
                                        <p:strVal val="visible"/>
                                      </p:to>
                                    </p:set>
                                    <p:animEffect transition="in" filter="slide(fromLeft)">
                                      <p:cBhvr>
                                        <p:cTn id="60" dur="500"/>
                                        <p:tgtEl>
                                          <p:spTgt spid="148509"/>
                                        </p:tgtEl>
                                      </p:cBhvr>
                                    </p:animEffect>
                                  </p:childTnLst>
                                </p:cTn>
                              </p:par>
                            </p:childTnLst>
                          </p:cTn>
                        </p:par>
                        <p:par>
                          <p:cTn id="61" fill="hold">
                            <p:stCondLst>
                              <p:cond delay="500"/>
                            </p:stCondLst>
                            <p:childTnLst>
                              <p:par>
                                <p:cTn id="62" presetID="12" presetClass="entr" presetSubtype="8" fill="hold" grpId="0" nodeType="afterEffect">
                                  <p:stCondLst>
                                    <p:cond delay="0"/>
                                  </p:stCondLst>
                                  <p:childTnLst>
                                    <p:set>
                                      <p:cBhvr>
                                        <p:cTn id="63" dur="1" fill="hold">
                                          <p:stCondLst>
                                            <p:cond delay="0"/>
                                          </p:stCondLst>
                                        </p:cTn>
                                        <p:tgtEl>
                                          <p:spTgt spid="148511"/>
                                        </p:tgtEl>
                                        <p:attrNameLst>
                                          <p:attrName>style.visibility</p:attrName>
                                        </p:attrNameLst>
                                      </p:cBhvr>
                                      <p:to>
                                        <p:strVal val="visible"/>
                                      </p:to>
                                    </p:set>
                                    <p:animEffect transition="in" filter="slide(fromLeft)">
                                      <p:cBhvr>
                                        <p:cTn id="64" dur="500"/>
                                        <p:tgtEl>
                                          <p:spTgt spid="148511"/>
                                        </p:tgtEl>
                                      </p:cBhvr>
                                    </p:animEffect>
                                  </p:childTnLst>
                                </p:cTn>
                              </p:par>
                            </p:childTnLst>
                          </p:cTn>
                        </p:par>
                        <p:par>
                          <p:cTn id="65" fill="hold">
                            <p:stCondLst>
                              <p:cond delay="1000"/>
                            </p:stCondLst>
                            <p:childTnLst>
                              <p:par>
                                <p:cTn id="66" presetID="12" presetClass="entr" presetSubtype="8" fill="hold" grpId="0" nodeType="afterEffect">
                                  <p:stCondLst>
                                    <p:cond delay="0"/>
                                  </p:stCondLst>
                                  <p:childTnLst>
                                    <p:set>
                                      <p:cBhvr>
                                        <p:cTn id="67" dur="1" fill="hold">
                                          <p:stCondLst>
                                            <p:cond delay="0"/>
                                          </p:stCondLst>
                                        </p:cTn>
                                        <p:tgtEl>
                                          <p:spTgt spid="148510"/>
                                        </p:tgtEl>
                                        <p:attrNameLst>
                                          <p:attrName>style.visibility</p:attrName>
                                        </p:attrNameLst>
                                      </p:cBhvr>
                                      <p:to>
                                        <p:strVal val="visible"/>
                                      </p:to>
                                    </p:set>
                                    <p:animEffect transition="in" filter="slide(fromLeft)">
                                      <p:cBhvr>
                                        <p:cTn id="68" dur="500"/>
                                        <p:tgtEl>
                                          <p:spTgt spid="148510"/>
                                        </p:tgtEl>
                                      </p:cBhvr>
                                    </p:animEffec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499"/>
                                          </p:stCondLst>
                                        </p:cTn>
                                        <p:tgtEl>
                                          <p:spTgt spid="14852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3" presetClass="entr" presetSubtype="32" fill="hold" grpId="0" nodeType="clickEffect">
                                  <p:stCondLst>
                                    <p:cond delay="0"/>
                                  </p:stCondLst>
                                  <p:childTnLst>
                                    <p:set>
                                      <p:cBhvr>
                                        <p:cTn id="75" dur="1" fill="hold">
                                          <p:stCondLst>
                                            <p:cond delay="0"/>
                                          </p:stCondLst>
                                        </p:cTn>
                                        <p:tgtEl>
                                          <p:spTgt spid="148528"/>
                                        </p:tgtEl>
                                        <p:attrNameLst>
                                          <p:attrName>style.visibility</p:attrName>
                                        </p:attrNameLst>
                                      </p:cBhvr>
                                      <p:to>
                                        <p:strVal val="visible"/>
                                      </p:to>
                                    </p:set>
                                    <p:anim calcmode="lin" valueType="num">
                                      <p:cBhvr>
                                        <p:cTn id="76" dur="500" fill="hold"/>
                                        <p:tgtEl>
                                          <p:spTgt spid="148528"/>
                                        </p:tgtEl>
                                        <p:attrNameLst>
                                          <p:attrName>ppt_w</p:attrName>
                                        </p:attrNameLst>
                                      </p:cBhvr>
                                      <p:tavLst>
                                        <p:tav tm="0">
                                          <p:val>
                                            <p:strVal val="4*#ppt_w"/>
                                          </p:val>
                                        </p:tav>
                                        <p:tav tm="100000">
                                          <p:val>
                                            <p:strVal val="#ppt_w"/>
                                          </p:val>
                                        </p:tav>
                                      </p:tavLst>
                                    </p:anim>
                                    <p:anim calcmode="lin" valueType="num">
                                      <p:cBhvr>
                                        <p:cTn id="77" dur="500" fill="hold"/>
                                        <p:tgtEl>
                                          <p:spTgt spid="148528"/>
                                        </p:tgtEl>
                                        <p:attrNameLst>
                                          <p:attrName>ppt_h</p:attrName>
                                        </p:attrNameLst>
                                      </p:cBhvr>
                                      <p:tavLst>
                                        <p:tav tm="0">
                                          <p:val>
                                            <p:strVal val="4*#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148512"/>
                                        </p:tgtEl>
                                        <p:attrNameLst>
                                          <p:attrName>style.visibility</p:attrName>
                                        </p:attrNameLst>
                                      </p:cBhvr>
                                      <p:to>
                                        <p:strVal val="visible"/>
                                      </p:to>
                                    </p:set>
                                    <p:animEffect transition="in" filter="slide(fromLeft)">
                                      <p:cBhvr>
                                        <p:cTn id="82" dur="500"/>
                                        <p:tgtEl>
                                          <p:spTgt spid="148512"/>
                                        </p:tgtEl>
                                      </p:cBhvr>
                                    </p:animEffect>
                                  </p:childTnLst>
                                </p:cTn>
                              </p:par>
                            </p:childTnLst>
                          </p:cTn>
                        </p:par>
                        <p:par>
                          <p:cTn id="83" fill="hold">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148513"/>
                                        </p:tgtEl>
                                        <p:attrNameLst>
                                          <p:attrName>style.visibility</p:attrName>
                                        </p:attrNameLst>
                                      </p:cBhvr>
                                      <p:to>
                                        <p:strVal val="visible"/>
                                      </p:to>
                                    </p:set>
                                    <p:animEffect transition="in" filter="slide(fromLeft)">
                                      <p:cBhvr>
                                        <p:cTn id="86" dur="500"/>
                                        <p:tgtEl>
                                          <p:spTgt spid="148513"/>
                                        </p:tgtEl>
                                      </p:cBhvr>
                                    </p:animEffect>
                                  </p:childTnLst>
                                </p:cTn>
                              </p:par>
                            </p:childTnLst>
                          </p:cTn>
                        </p:par>
                        <p:par>
                          <p:cTn id="87" fill="hold">
                            <p:stCondLst>
                              <p:cond delay="1000"/>
                            </p:stCondLst>
                            <p:childTnLst>
                              <p:par>
                                <p:cTn id="88" presetID="12" presetClass="entr" presetSubtype="8" fill="hold" grpId="0" nodeType="afterEffect">
                                  <p:stCondLst>
                                    <p:cond delay="0"/>
                                  </p:stCondLst>
                                  <p:childTnLst>
                                    <p:set>
                                      <p:cBhvr>
                                        <p:cTn id="89" dur="1" fill="hold">
                                          <p:stCondLst>
                                            <p:cond delay="0"/>
                                          </p:stCondLst>
                                        </p:cTn>
                                        <p:tgtEl>
                                          <p:spTgt spid="148514"/>
                                        </p:tgtEl>
                                        <p:attrNameLst>
                                          <p:attrName>style.visibility</p:attrName>
                                        </p:attrNameLst>
                                      </p:cBhvr>
                                      <p:to>
                                        <p:strVal val="visible"/>
                                      </p:to>
                                    </p:set>
                                    <p:animEffect transition="in" filter="slide(fromLeft)">
                                      <p:cBhvr>
                                        <p:cTn id="90" dur="500"/>
                                        <p:tgtEl>
                                          <p:spTgt spid="148514"/>
                                        </p:tgtEl>
                                      </p:cBhvr>
                                    </p:animEffect>
                                  </p:childTnLst>
                                </p:cTn>
                              </p:par>
                            </p:childTnLst>
                          </p:cTn>
                        </p:par>
                        <p:par>
                          <p:cTn id="91" fill="hold">
                            <p:stCondLst>
                              <p:cond delay="1500"/>
                            </p:stCondLst>
                            <p:childTnLst>
                              <p:par>
                                <p:cTn id="92" presetID="12" presetClass="entr" presetSubtype="8" fill="hold" grpId="0" nodeType="afterEffect">
                                  <p:stCondLst>
                                    <p:cond delay="0"/>
                                  </p:stCondLst>
                                  <p:childTnLst>
                                    <p:set>
                                      <p:cBhvr>
                                        <p:cTn id="93" dur="1" fill="hold">
                                          <p:stCondLst>
                                            <p:cond delay="0"/>
                                          </p:stCondLst>
                                        </p:cTn>
                                        <p:tgtEl>
                                          <p:spTgt spid="148515"/>
                                        </p:tgtEl>
                                        <p:attrNameLst>
                                          <p:attrName>style.visibility</p:attrName>
                                        </p:attrNameLst>
                                      </p:cBhvr>
                                      <p:to>
                                        <p:strVal val="visible"/>
                                      </p:to>
                                    </p:set>
                                    <p:animEffect transition="in" filter="slide(fromLeft)">
                                      <p:cBhvr>
                                        <p:cTn id="94" dur="500"/>
                                        <p:tgtEl>
                                          <p:spTgt spid="148515"/>
                                        </p:tgtEl>
                                      </p:cBhvr>
                                    </p:animEffect>
                                  </p:childTnLst>
                                </p:cTn>
                              </p:par>
                            </p:childTnLst>
                          </p:cTn>
                        </p:par>
                        <p:par>
                          <p:cTn id="95" fill="hold">
                            <p:stCondLst>
                              <p:cond delay="2000"/>
                            </p:stCondLst>
                            <p:childTnLst>
                              <p:par>
                                <p:cTn id="96" presetID="1" presetClass="entr" presetSubtype="0" fill="hold" grpId="0" nodeType="afterEffect">
                                  <p:stCondLst>
                                    <p:cond delay="0"/>
                                  </p:stCondLst>
                                  <p:childTnLst>
                                    <p:set>
                                      <p:cBhvr>
                                        <p:cTn id="97" dur="1" fill="hold">
                                          <p:stCondLst>
                                            <p:cond delay="499"/>
                                          </p:stCondLst>
                                        </p:cTn>
                                        <p:tgtEl>
                                          <p:spTgt spid="148521"/>
                                        </p:tgtEl>
                                        <p:attrNameLst>
                                          <p:attrName>style.visibility</p:attrName>
                                        </p:attrNameLst>
                                      </p:cBhvr>
                                      <p:to>
                                        <p:strVal val="visible"/>
                                      </p:to>
                                    </p:set>
                                  </p:childTnLst>
                                </p:cTn>
                              </p:par>
                            </p:childTnLst>
                          </p:cTn>
                        </p:par>
                        <p:par>
                          <p:cTn id="98" fill="hold">
                            <p:stCondLst>
                              <p:cond delay="2500"/>
                            </p:stCondLst>
                            <p:childTnLst>
                              <p:par>
                                <p:cTn id="99" presetID="1" presetClass="entr" presetSubtype="0" fill="hold" grpId="0" nodeType="afterEffect">
                                  <p:stCondLst>
                                    <p:cond delay="0"/>
                                  </p:stCondLst>
                                  <p:childTnLst>
                                    <p:set>
                                      <p:cBhvr>
                                        <p:cTn id="100" dur="1" fill="hold">
                                          <p:stCondLst>
                                            <p:cond delay="499"/>
                                          </p:stCondLst>
                                        </p:cTn>
                                        <p:tgtEl>
                                          <p:spTgt spid="14852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48516"/>
                                        </p:tgtEl>
                                        <p:attrNameLst>
                                          <p:attrName>style.visibility</p:attrName>
                                        </p:attrNameLst>
                                      </p:cBhvr>
                                      <p:to>
                                        <p:strVal val="visible"/>
                                      </p:to>
                                    </p:set>
                                    <p:animEffect transition="in" filter="wipe(left)">
                                      <p:cBhvr>
                                        <p:cTn id="105" dur="500"/>
                                        <p:tgtEl>
                                          <p:spTgt spid="148516"/>
                                        </p:tgtEl>
                                      </p:cBhvr>
                                    </p:animEffect>
                                  </p:childTnLst>
                                </p:cTn>
                              </p:par>
                            </p:childTnLst>
                          </p:cTn>
                        </p:par>
                      </p:childTnLst>
                    </p:cTn>
                  </p:par>
                  <p:par>
                    <p:cTn id="106" fill="hold">
                      <p:stCondLst>
                        <p:cond delay="indefinite"/>
                      </p:stCondLst>
                      <p:childTnLst>
                        <p:par>
                          <p:cTn id="107" fill="hold">
                            <p:stCondLst>
                              <p:cond delay="0"/>
                            </p:stCondLst>
                            <p:childTnLst>
                              <p:par>
                                <p:cTn id="108" presetID="23" presetClass="entr" presetSubtype="32" fill="hold" grpId="0" nodeType="clickEffect">
                                  <p:stCondLst>
                                    <p:cond delay="0"/>
                                  </p:stCondLst>
                                  <p:childTnLst>
                                    <p:set>
                                      <p:cBhvr>
                                        <p:cTn id="109" dur="1" fill="hold">
                                          <p:stCondLst>
                                            <p:cond delay="0"/>
                                          </p:stCondLst>
                                        </p:cTn>
                                        <p:tgtEl>
                                          <p:spTgt spid="148529"/>
                                        </p:tgtEl>
                                        <p:attrNameLst>
                                          <p:attrName>style.visibility</p:attrName>
                                        </p:attrNameLst>
                                      </p:cBhvr>
                                      <p:to>
                                        <p:strVal val="visible"/>
                                      </p:to>
                                    </p:set>
                                    <p:anim calcmode="lin" valueType="num">
                                      <p:cBhvr>
                                        <p:cTn id="110" dur="500" fill="hold"/>
                                        <p:tgtEl>
                                          <p:spTgt spid="148529"/>
                                        </p:tgtEl>
                                        <p:attrNameLst>
                                          <p:attrName>ppt_w</p:attrName>
                                        </p:attrNameLst>
                                      </p:cBhvr>
                                      <p:tavLst>
                                        <p:tav tm="0">
                                          <p:val>
                                            <p:strVal val="4*#ppt_w"/>
                                          </p:val>
                                        </p:tav>
                                        <p:tav tm="100000">
                                          <p:val>
                                            <p:strVal val="#ppt_w"/>
                                          </p:val>
                                        </p:tav>
                                      </p:tavLst>
                                    </p:anim>
                                    <p:anim calcmode="lin" valueType="num">
                                      <p:cBhvr>
                                        <p:cTn id="111" dur="500" fill="hold"/>
                                        <p:tgtEl>
                                          <p:spTgt spid="148529"/>
                                        </p:tgtEl>
                                        <p:attrNameLst>
                                          <p:attrName>ppt_h</p:attrName>
                                        </p:attrNameLst>
                                      </p:cBhvr>
                                      <p:tavLst>
                                        <p:tav tm="0">
                                          <p:val>
                                            <p:strVal val="4*#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148517"/>
                                        </p:tgtEl>
                                        <p:attrNameLst>
                                          <p:attrName>style.visibility</p:attrName>
                                        </p:attrNameLst>
                                      </p:cBhvr>
                                      <p:to>
                                        <p:strVal val="visible"/>
                                      </p:to>
                                    </p:set>
                                    <p:animEffect transition="in" filter="slide(fromLeft)">
                                      <p:cBhvr>
                                        <p:cTn id="116" dur="500"/>
                                        <p:tgtEl>
                                          <p:spTgt spid="148517"/>
                                        </p:tgtEl>
                                      </p:cBhvr>
                                    </p:animEffect>
                                  </p:childTnLst>
                                </p:cTn>
                              </p:par>
                            </p:childTnLst>
                          </p:cTn>
                        </p:par>
                        <p:par>
                          <p:cTn id="117" fill="hold">
                            <p:stCondLst>
                              <p:cond delay="500"/>
                            </p:stCondLst>
                            <p:childTnLst>
                              <p:par>
                                <p:cTn id="118" presetID="12" presetClass="entr" presetSubtype="8" fill="hold" grpId="0" nodeType="afterEffect">
                                  <p:stCondLst>
                                    <p:cond delay="0"/>
                                  </p:stCondLst>
                                  <p:childTnLst>
                                    <p:set>
                                      <p:cBhvr>
                                        <p:cTn id="119" dur="1" fill="hold">
                                          <p:stCondLst>
                                            <p:cond delay="0"/>
                                          </p:stCondLst>
                                        </p:cTn>
                                        <p:tgtEl>
                                          <p:spTgt spid="148518"/>
                                        </p:tgtEl>
                                        <p:attrNameLst>
                                          <p:attrName>style.visibility</p:attrName>
                                        </p:attrNameLst>
                                      </p:cBhvr>
                                      <p:to>
                                        <p:strVal val="visible"/>
                                      </p:to>
                                    </p:set>
                                    <p:animEffect transition="in" filter="slide(fromLeft)">
                                      <p:cBhvr>
                                        <p:cTn id="120" dur="500"/>
                                        <p:tgtEl>
                                          <p:spTgt spid="148518"/>
                                        </p:tgtEl>
                                      </p:cBhvr>
                                    </p:animEffect>
                                  </p:childTnLst>
                                </p:cTn>
                              </p:par>
                            </p:childTnLst>
                          </p:cTn>
                        </p:par>
                        <p:par>
                          <p:cTn id="121" fill="hold">
                            <p:stCondLst>
                              <p:cond delay="1000"/>
                            </p:stCondLst>
                            <p:childTnLst>
                              <p:par>
                                <p:cTn id="122" presetID="12" presetClass="entr" presetSubtype="8" fill="hold" grpId="0" nodeType="afterEffect">
                                  <p:stCondLst>
                                    <p:cond delay="0"/>
                                  </p:stCondLst>
                                  <p:childTnLst>
                                    <p:set>
                                      <p:cBhvr>
                                        <p:cTn id="123" dur="1" fill="hold">
                                          <p:stCondLst>
                                            <p:cond delay="0"/>
                                          </p:stCondLst>
                                        </p:cTn>
                                        <p:tgtEl>
                                          <p:spTgt spid="148519"/>
                                        </p:tgtEl>
                                        <p:attrNameLst>
                                          <p:attrName>style.visibility</p:attrName>
                                        </p:attrNameLst>
                                      </p:cBhvr>
                                      <p:to>
                                        <p:strVal val="visible"/>
                                      </p:to>
                                    </p:set>
                                    <p:animEffect transition="in" filter="slide(fromLeft)">
                                      <p:cBhvr>
                                        <p:cTn id="124" dur="500"/>
                                        <p:tgtEl>
                                          <p:spTgt spid="148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503" grpId="0" animBg="1"/>
      <p:bldP spid="148504" grpId="0" animBg="1" autoUpdateAnimBg="0"/>
      <p:bldP spid="148505" grpId="0" animBg="1" autoUpdateAnimBg="0"/>
      <p:bldP spid="148506" grpId="0" animBg="1"/>
      <p:bldP spid="148507" grpId="0" animBg="1" autoUpdateAnimBg="0"/>
      <p:bldP spid="148508" grpId="0" animBg="1" autoUpdateAnimBg="0"/>
      <p:bldP spid="148509" grpId="0" animBg="1"/>
      <p:bldP spid="148510" grpId="0" animBg="1" autoUpdateAnimBg="0"/>
      <p:bldP spid="148511" grpId="0" animBg="1" autoUpdateAnimBg="0"/>
      <p:bldP spid="148512" grpId="0" animBg="1"/>
      <p:bldP spid="148513" grpId="0" animBg="1" autoUpdateAnimBg="0"/>
      <p:bldP spid="148514" grpId="0" animBg="1" autoUpdateAnimBg="0"/>
      <p:bldP spid="148515" grpId="0" animBg="1" autoUpdateAnimBg="0"/>
      <p:bldP spid="148516" grpId="0" autoUpdateAnimBg="0"/>
      <p:bldP spid="148517" grpId="0" animBg="1" autoUpdateAnimBg="0"/>
      <p:bldP spid="148518" grpId="0" animBg="1" autoUpdateAnimBg="0"/>
      <p:bldP spid="148519" grpId="0" animBg="1" autoUpdateAnimBg="0"/>
      <p:bldP spid="148520" grpId="0" animBg="1" autoUpdateAnimBg="0"/>
      <p:bldP spid="148521" grpId="0" animBg="1" autoUpdateAnimBg="0"/>
      <p:bldP spid="148522" grpId="0" animBg="1" autoUpdateAnimBg="0"/>
      <p:bldP spid="148523" grpId="0" animBg="1" autoUpdateAnimBg="0"/>
      <p:bldP spid="148525" grpId="0" animBg="1"/>
      <p:bldP spid="148526" grpId="0" animBg="1"/>
      <p:bldP spid="148527" grpId="0" animBg="1"/>
      <p:bldP spid="148528" grpId="0" animBg="1"/>
      <p:bldP spid="1485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33400" y="457200"/>
            <a:ext cx="7772400" cy="685800"/>
          </a:xfrm>
        </p:spPr>
        <p:txBody>
          <a:bodyPr/>
          <a:lstStyle/>
          <a:p>
            <a:r>
              <a:rPr lang="zh-CN" altLang="en-US" b="1">
                <a:solidFill>
                  <a:srgbClr val="FF0000"/>
                </a:solidFill>
              </a:rPr>
              <a:t>筛选算法</a:t>
            </a:r>
          </a:p>
        </p:txBody>
      </p:sp>
      <p:sp>
        <p:nvSpPr>
          <p:cNvPr id="142341" name="Text Box 5"/>
          <p:cNvSpPr txBox="1">
            <a:spLocks noChangeArrowheads="1"/>
          </p:cNvSpPr>
          <p:nvPr/>
        </p:nvSpPr>
        <p:spPr bwMode="auto">
          <a:xfrm>
            <a:off x="304800" y="1143000"/>
            <a:ext cx="8686800" cy="5216525"/>
          </a:xfrm>
          <a:prstGeom prst="rect">
            <a:avLst/>
          </a:prstGeom>
          <a:noFill/>
          <a:ln w="9525">
            <a:noFill/>
            <a:miter lim="800000"/>
            <a:headEnd/>
            <a:tailEnd/>
          </a:ln>
          <a:effectLst/>
        </p:spPr>
        <p:txBody>
          <a:bodyPr>
            <a:spAutoFit/>
          </a:bodyPr>
          <a:lstStyle/>
          <a:p>
            <a:pPr algn="just"/>
            <a:r>
              <a:rPr lang="en-US" altLang="zh-CN" sz="2800" b="1"/>
              <a:t>void   sift</a:t>
            </a:r>
            <a:r>
              <a:rPr lang="zh-CN" altLang="en-US" sz="2800" b="1"/>
              <a:t>（</a:t>
            </a:r>
            <a:r>
              <a:rPr lang="en-US" altLang="zh-CN" sz="2800" b="1"/>
              <a:t>RecordType  r[],  int </a:t>
            </a:r>
            <a:r>
              <a:rPr lang="zh-CN" altLang="en-US" sz="2800" b="1"/>
              <a:t>ｋ，</a:t>
            </a:r>
            <a:r>
              <a:rPr lang="en-US" altLang="zh-CN" sz="2800" b="1"/>
              <a:t>int  </a:t>
            </a:r>
            <a:r>
              <a:rPr lang="zh-CN" altLang="en-US" sz="2800" b="1"/>
              <a:t>ｍ）</a:t>
            </a:r>
          </a:p>
          <a:p>
            <a:r>
              <a:rPr lang="zh-CN" altLang="en-US" sz="2800" b="1"/>
              <a:t>            </a:t>
            </a:r>
            <a:r>
              <a:rPr lang="en-US" altLang="zh-CN" sz="2800" b="1">
                <a:solidFill>
                  <a:srgbClr val="006600"/>
                </a:solidFill>
              </a:rPr>
              <a:t>/* </a:t>
            </a:r>
            <a:r>
              <a:rPr lang="zh-CN" altLang="en-US" sz="2800" b="1">
                <a:solidFill>
                  <a:srgbClr val="006600"/>
                </a:solidFill>
              </a:rPr>
              <a:t>调整</a:t>
            </a:r>
            <a:r>
              <a:rPr lang="en-US" altLang="zh-CN" sz="2800" b="1">
                <a:solidFill>
                  <a:srgbClr val="006600"/>
                </a:solidFill>
              </a:rPr>
              <a:t>r[k]</a:t>
            </a:r>
            <a:r>
              <a:rPr lang="zh-CN" altLang="en-US" sz="2800" b="1">
                <a:solidFill>
                  <a:srgbClr val="006600"/>
                </a:solidFill>
              </a:rPr>
              <a:t>，使整个序列</a:t>
            </a:r>
            <a:r>
              <a:rPr lang="en-US" altLang="zh-CN" sz="2800" b="1">
                <a:solidFill>
                  <a:srgbClr val="006600"/>
                </a:solidFill>
              </a:rPr>
              <a:t>r[k..m]</a:t>
            </a:r>
            <a:r>
              <a:rPr lang="zh-CN" altLang="en-US" sz="2800" b="1">
                <a:solidFill>
                  <a:srgbClr val="006600"/>
                </a:solidFill>
              </a:rPr>
              <a:t>满足堆的性质 *</a:t>
            </a:r>
            <a:r>
              <a:rPr lang="en-US" altLang="zh-CN" sz="2800" b="1">
                <a:solidFill>
                  <a:srgbClr val="006600"/>
                </a:solidFill>
              </a:rPr>
              <a:t>/</a:t>
            </a:r>
          </a:p>
          <a:p>
            <a:r>
              <a:rPr lang="en-US" altLang="zh-CN" sz="2800" b="1"/>
              <a:t>{  t= r[k] </a:t>
            </a:r>
            <a:r>
              <a:rPr lang="zh-CN" altLang="en-US" sz="2800" b="1"/>
              <a:t>；  </a:t>
            </a:r>
            <a:r>
              <a:rPr lang="en-US" altLang="zh-CN" sz="2800" b="1"/>
              <a:t>x=r[k].key </a:t>
            </a:r>
            <a:r>
              <a:rPr lang="zh-CN" altLang="en-US" sz="2800" b="1"/>
              <a:t>；</a:t>
            </a:r>
          </a:p>
          <a:p>
            <a:r>
              <a:rPr lang="zh-CN" altLang="en-US" sz="2800" b="1"/>
              <a:t>   </a:t>
            </a:r>
            <a:r>
              <a:rPr lang="en-US" altLang="zh-CN" sz="2800" b="1"/>
              <a:t>i=k </a:t>
            </a:r>
            <a:r>
              <a:rPr lang="zh-CN" altLang="en-US" sz="2800" b="1"/>
              <a:t>；</a:t>
            </a:r>
            <a:r>
              <a:rPr lang="en-US" altLang="zh-CN" sz="2800" b="1"/>
              <a:t>j=2*i  </a:t>
            </a:r>
            <a:r>
              <a:rPr lang="zh-CN" altLang="en-US" sz="2800" b="1"/>
              <a:t>；</a:t>
            </a:r>
            <a:r>
              <a:rPr lang="en-US" altLang="zh-CN" sz="2800" b="1"/>
              <a:t>finished=FALSE </a:t>
            </a:r>
            <a:r>
              <a:rPr lang="zh-CN" altLang="en-US" sz="2800" b="1"/>
              <a:t>；</a:t>
            </a:r>
          </a:p>
          <a:p>
            <a:r>
              <a:rPr lang="zh-CN" altLang="en-US" sz="2800" b="1"/>
              <a:t>   </a:t>
            </a:r>
            <a:r>
              <a:rPr lang="en-US" altLang="zh-CN" sz="2800" b="1">
                <a:solidFill>
                  <a:srgbClr val="D820B5"/>
                </a:solidFill>
              </a:rPr>
              <a:t>while( j&lt;=m &amp;&amp; ! finished  )</a:t>
            </a:r>
            <a:r>
              <a:rPr lang="en-US" altLang="zh-CN" sz="2800" b="1"/>
              <a:t> </a:t>
            </a:r>
          </a:p>
          <a:p>
            <a:r>
              <a:rPr lang="en-US" altLang="zh-CN" sz="2800" b="1"/>
              <a:t>     {</a:t>
            </a:r>
            <a:r>
              <a:rPr lang="en-US" altLang="zh-CN" sz="2800" b="1">
                <a:solidFill>
                  <a:srgbClr val="A40004"/>
                </a:solidFill>
              </a:rPr>
              <a:t>if (j&lt;m  &amp;&amp; r[j].key&lt; r[j+1].key )  j=j+1</a:t>
            </a:r>
            <a:r>
              <a:rPr lang="zh-CN" altLang="en-US" sz="2800" b="1">
                <a:solidFill>
                  <a:srgbClr val="A40004"/>
                </a:solidFill>
              </a:rPr>
              <a:t>；</a:t>
            </a:r>
          </a:p>
          <a:p>
            <a:r>
              <a:rPr lang="zh-CN" altLang="en-US" sz="2800" b="1"/>
              <a:t>       </a:t>
            </a:r>
            <a:r>
              <a:rPr lang="en-US" altLang="zh-CN" sz="2800" b="1">
                <a:solidFill>
                  <a:srgbClr val="0C00A4"/>
                </a:solidFill>
              </a:rPr>
              <a:t>if ( x&gt;= r[j].key)  finished=TRUE </a:t>
            </a:r>
            <a:r>
              <a:rPr lang="zh-CN" altLang="en-US" sz="2800" b="1">
                <a:solidFill>
                  <a:srgbClr val="0C00A4"/>
                </a:solidFill>
              </a:rPr>
              <a:t>；</a:t>
            </a:r>
            <a:r>
              <a:rPr lang="zh-CN" altLang="en-US" sz="2800" b="1"/>
              <a:t> </a:t>
            </a:r>
            <a:r>
              <a:rPr lang="en-US" altLang="zh-CN" sz="2800" b="1">
                <a:solidFill>
                  <a:srgbClr val="006600"/>
                </a:solidFill>
              </a:rPr>
              <a:t>/* </a:t>
            </a:r>
            <a:r>
              <a:rPr lang="zh-CN" altLang="en-US" sz="2800" b="1">
                <a:solidFill>
                  <a:srgbClr val="006600"/>
                </a:solidFill>
              </a:rPr>
              <a:t>筛选完毕 *</a:t>
            </a:r>
            <a:r>
              <a:rPr lang="en-US" altLang="zh-CN" sz="2800" b="1">
                <a:solidFill>
                  <a:srgbClr val="006600"/>
                </a:solidFill>
              </a:rPr>
              <a:t>/</a:t>
            </a:r>
            <a:r>
              <a:rPr lang="en-US" altLang="zh-CN" sz="2800" b="1"/>
              <a:t> </a:t>
            </a:r>
          </a:p>
          <a:p>
            <a:r>
              <a:rPr lang="en-US" altLang="zh-CN" sz="2800" b="1"/>
              <a:t>            </a:t>
            </a:r>
            <a:r>
              <a:rPr lang="en-US" altLang="zh-CN" sz="2800" b="1">
                <a:solidFill>
                  <a:srgbClr val="FF0000"/>
                </a:solidFill>
              </a:rPr>
              <a:t>else {r[i] = r[j] </a:t>
            </a:r>
            <a:r>
              <a:rPr lang="zh-CN" altLang="en-US" sz="2800" b="1">
                <a:solidFill>
                  <a:srgbClr val="FF0000"/>
                </a:solidFill>
              </a:rPr>
              <a:t>；</a:t>
            </a:r>
            <a:r>
              <a:rPr lang="en-US" altLang="zh-CN" sz="2800" b="1">
                <a:solidFill>
                  <a:srgbClr val="FF0000"/>
                </a:solidFill>
              </a:rPr>
              <a:t>i=j </a:t>
            </a:r>
            <a:r>
              <a:rPr lang="zh-CN" altLang="en-US" sz="2800" b="1">
                <a:solidFill>
                  <a:srgbClr val="FF0000"/>
                </a:solidFill>
              </a:rPr>
              <a:t>；</a:t>
            </a:r>
            <a:r>
              <a:rPr lang="en-US" altLang="zh-CN" sz="2800" b="1">
                <a:solidFill>
                  <a:srgbClr val="FF0000"/>
                </a:solidFill>
              </a:rPr>
              <a:t>j=2*i </a:t>
            </a:r>
            <a:r>
              <a:rPr lang="zh-CN" altLang="en-US" sz="2800" b="1">
                <a:solidFill>
                  <a:srgbClr val="FF0000"/>
                </a:solidFill>
              </a:rPr>
              <a:t>；</a:t>
            </a:r>
            <a:r>
              <a:rPr lang="en-US" altLang="zh-CN" sz="2800" b="1">
                <a:solidFill>
                  <a:srgbClr val="FF0000"/>
                </a:solidFill>
              </a:rPr>
              <a:t>}</a:t>
            </a:r>
            <a:r>
              <a:rPr lang="en-US" altLang="zh-CN" sz="2800" b="1"/>
              <a:t>   </a:t>
            </a:r>
            <a:r>
              <a:rPr lang="en-US" altLang="zh-CN" sz="2800" b="1">
                <a:solidFill>
                  <a:srgbClr val="006600"/>
                </a:solidFill>
              </a:rPr>
              <a:t>/* </a:t>
            </a:r>
            <a:r>
              <a:rPr lang="zh-CN" altLang="en-US" sz="2800" b="1">
                <a:solidFill>
                  <a:srgbClr val="006600"/>
                </a:solidFill>
              </a:rPr>
              <a:t>继续筛选 *</a:t>
            </a:r>
            <a:r>
              <a:rPr lang="en-US" altLang="zh-CN" sz="2800" b="1">
                <a:solidFill>
                  <a:srgbClr val="006600"/>
                </a:solidFill>
              </a:rPr>
              <a:t>/</a:t>
            </a:r>
            <a:r>
              <a:rPr lang="en-US" altLang="zh-CN" sz="2800" b="1"/>
              <a:t> </a:t>
            </a:r>
          </a:p>
          <a:p>
            <a:r>
              <a:rPr lang="en-US" altLang="zh-CN" sz="2800" b="1"/>
              <a:t>      </a:t>
            </a:r>
            <a:r>
              <a:rPr lang="en-US" altLang="zh-CN" sz="2800" b="1">
                <a:solidFill>
                  <a:srgbClr val="D820B5"/>
                </a:solidFill>
              </a:rPr>
              <a:t>}</a:t>
            </a:r>
          </a:p>
          <a:p>
            <a:r>
              <a:rPr lang="en-US" altLang="zh-CN" sz="2800" b="1"/>
              <a:t>  r[i] =t ;       </a:t>
            </a:r>
            <a:r>
              <a:rPr lang="en-US" altLang="zh-CN" sz="2800" b="1">
                <a:solidFill>
                  <a:srgbClr val="006600"/>
                </a:solidFill>
              </a:rPr>
              <a:t>/* r[k]</a:t>
            </a:r>
            <a:r>
              <a:rPr lang="zh-CN" altLang="en-US" sz="2800" b="1">
                <a:solidFill>
                  <a:srgbClr val="006600"/>
                </a:solidFill>
              </a:rPr>
              <a:t>填入到恰当的位置 *</a:t>
            </a:r>
            <a:r>
              <a:rPr lang="en-US" altLang="zh-CN" sz="2800" b="1">
                <a:solidFill>
                  <a:srgbClr val="006600"/>
                </a:solidFill>
              </a:rPr>
              <a:t>/</a:t>
            </a:r>
            <a:r>
              <a:rPr lang="en-US" altLang="zh-CN" sz="2800" b="1"/>
              <a:t> </a:t>
            </a:r>
          </a:p>
          <a:p>
            <a:r>
              <a:rPr lang="en-US" altLang="zh-CN" sz="2800" b="1"/>
              <a:t> }</a:t>
            </a:r>
          </a:p>
          <a:p>
            <a:r>
              <a:rPr lang="en-US" altLang="zh-CN" sz="2800" b="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additive="base">
                                        <p:cTn id="7" dur="500" fill="hold"/>
                                        <p:tgtEl>
                                          <p:spTgt spid="142341"/>
                                        </p:tgtEl>
                                        <p:attrNameLst>
                                          <p:attrName>ppt_x</p:attrName>
                                        </p:attrNameLst>
                                      </p:cBhvr>
                                      <p:tavLst>
                                        <p:tav tm="0">
                                          <p:val>
                                            <p:strVal val="0-#ppt_w/2"/>
                                          </p:val>
                                        </p:tav>
                                        <p:tav tm="100000">
                                          <p:val>
                                            <p:strVal val="#ppt_x"/>
                                          </p:val>
                                        </p:tav>
                                      </p:tavLst>
                                    </p:anim>
                                    <p:anim calcmode="lin" valueType="num">
                                      <p:cBhvr additive="base">
                                        <p:cTn id="8"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Grp="1" noChangeArrowheads="1"/>
          </p:cNvSpPr>
          <p:nvPr>
            <p:ph type="title"/>
          </p:nvPr>
        </p:nvSpPr>
        <p:spPr>
          <a:xfrm>
            <a:off x="533400" y="685800"/>
            <a:ext cx="7772400" cy="685800"/>
          </a:xfrm>
          <a:noFill/>
          <a:ln/>
        </p:spPr>
        <p:txBody>
          <a:bodyPr/>
          <a:lstStyle/>
          <a:p>
            <a:pPr>
              <a:spcBef>
                <a:spcPct val="50000"/>
              </a:spcBef>
            </a:pPr>
            <a:r>
              <a:rPr lang="zh-CN" altLang="en-US" b="1"/>
              <a:t>建初堆算法</a:t>
            </a:r>
          </a:p>
        </p:txBody>
      </p:sp>
      <p:sp>
        <p:nvSpPr>
          <p:cNvPr id="143365" name="Text Box 5"/>
          <p:cNvSpPr txBox="1">
            <a:spLocks noChangeArrowheads="1"/>
          </p:cNvSpPr>
          <p:nvPr/>
        </p:nvSpPr>
        <p:spPr bwMode="auto">
          <a:xfrm>
            <a:off x="609600" y="1524000"/>
            <a:ext cx="8382000" cy="3500438"/>
          </a:xfrm>
          <a:prstGeom prst="rect">
            <a:avLst/>
          </a:prstGeom>
          <a:noFill/>
          <a:ln w="9525">
            <a:noFill/>
            <a:miter lim="800000"/>
            <a:headEnd/>
            <a:tailEnd/>
          </a:ln>
          <a:effectLst/>
        </p:spPr>
        <p:txBody>
          <a:bodyPr>
            <a:spAutoFit/>
          </a:bodyPr>
          <a:lstStyle/>
          <a:p>
            <a:pPr>
              <a:spcBef>
                <a:spcPct val="20000"/>
              </a:spcBef>
            </a:pPr>
            <a:r>
              <a:rPr lang="en-US" altLang="zh-CN" sz="3200" b="1">
                <a:solidFill>
                  <a:srgbClr val="0C00A4"/>
                </a:solidFill>
              </a:rPr>
              <a:t>void   crt_heap(RecordType r[], int length )</a:t>
            </a:r>
          </a:p>
          <a:p>
            <a:pPr>
              <a:spcBef>
                <a:spcPct val="20000"/>
              </a:spcBef>
            </a:pPr>
            <a:r>
              <a:rPr lang="en-US" altLang="zh-CN" sz="3200" b="1">
                <a:solidFill>
                  <a:srgbClr val="0C00A4"/>
                </a:solidFill>
              </a:rPr>
              <a:t>              </a:t>
            </a:r>
            <a:r>
              <a:rPr lang="en-US" altLang="zh-CN" sz="2800" b="1">
                <a:solidFill>
                  <a:srgbClr val="006600"/>
                </a:solidFill>
              </a:rPr>
              <a:t>/*</a:t>
            </a:r>
            <a:r>
              <a:rPr lang="zh-CN" altLang="en-US" sz="2800" b="1">
                <a:solidFill>
                  <a:srgbClr val="006600"/>
                </a:solidFill>
              </a:rPr>
              <a:t>对记录数组</a:t>
            </a:r>
            <a:r>
              <a:rPr lang="en-US" altLang="zh-CN" sz="2800" b="1">
                <a:solidFill>
                  <a:srgbClr val="006600"/>
                </a:solidFill>
              </a:rPr>
              <a:t>r</a:t>
            </a:r>
            <a:r>
              <a:rPr lang="zh-CN" altLang="en-US" sz="2800" b="1">
                <a:solidFill>
                  <a:srgbClr val="006600"/>
                </a:solidFill>
              </a:rPr>
              <a:t>建堆，</a:t>
            </a:r>
            <a:r>
              <a:rPr lang="en-US" altLang="zh-CN" sz="2800" b="1">
                <a:solidFill>
                  <a:srgbClr val="006600"/>
                </a:solidFill>
              </a:rPr>
              <a:t>length</a:t>
            </a:r>
            <a:r>
              <a:rPr lang="zh-CN" altLang="en-US" sz="2800" b="1">
                <a:solidFill>
                  <a:srgbClr val="006600"/>
                </a:solidFill>
              </a:rPr>
              <a:t>为数组的长度*</a:t>
            </a:r>
            <a:r>
              <a:rPr lang="en-US" altLang="zh-CN" sz="2800" b="1">
                <a:solidFill>
                  <a:srgbClr val="006600"/>
                </a:solidFill>
              </a:rPr>
              <a:t>/</a:t>
            </a:r>
          </a:p>
          <a:p>
            <a:pPr>
              <a:spcBef>
                <a:spcPct val="20000"/>
              </a:spcBef>
            </a:pPr>
            <a:r>
              <a:rPr lang="en-US" altLang="zh-CN" sz="3200" b="1">
                <a:solidFill>
                  <a:srgbClr val="0C00A4"/>
                </a:solidFill>
              </a:rPr>
              <a:t>{   n= length;</a:t>
            </a:r>
          </a:p>
          <a:p>
            <a:pPr>
              <a:spcBef>
                <a:spcPct val="20000"/>
              </a:spcBef>
            </a:pPr>
            <a:r>
              <a:rPr lang="en-US" altLang="zh-CN" sz="3200" b="1">
                <a:solidFill>
                  <a:srgbClr val="0C00A4"/>
                </a:solidFill>
              </a:rPr>
              <a:t>    for ( i=n/2 ; i&gt;= 1 ; --i)</a:t>
            </a:r>
          </a:p>
          <a:p>
            <a:pPr>
              <a:spcBef>
                <a:spcPct val="20000"/>
              </a:spcBef>
            </a:pPr>
            <a:r>
              <a:rPr lang="en-US" altLang="zh-CN" sz="3200" b="1">
                <a:solidFill>
                  <a:srgbClr val="0C00A4"/>
                </a:solidFill>
              </a:rPr>
              <a:t>        sift(r</a:t>
            </a:r>
            <a:r>
              <a:rPr lang="zh-CN" altLang="en-US" sz="3200" b="1">
                <a:solidFill>
                  <a:srgbClr val="0C00A4"/>
                </a:solidFill>
              </a:rPr>
              <a:t>，</a:t>
            </a:r>
            <a:r>
              <a:rPr lang="en-US" altLang="zh-CN" sz="3200" b="1">
                <a:solidFill>
                  <a:srgbClr val="0C00A4"/>
                </a:solidFill>
              </a:rPr>
              <a:t>i</a:t>
            </a:r>
            <a:r>
              <a:rPr lang="zh-CN" altLang="en-US" sz="3200" b="1">
                <a:solidFill>
                  <a:srgbClr val="0C00A4"/>
                </a:solidFill>
              </a:rPr>
              <a:t>，</a:t>
            </a:r>
            <a:r>
              <a:rPr lang="en-US" altLang="zh-CN" sz="3200" b="1">
                <a:solidFill>
                  <a:srgbClr val="0C00A4"/>
                </a:solidFill>
              </a:rPr>
              <a:t>n) </a:t>
            </a:r>
            <a:r>
              <a:rPr lang="zh-CN" altLang="en-US" sz="3200" b="1">
                <a:solidFill>
                  <a:srgbClr val="0C00A4"/>
                </a:solidFill>
              </a:rPr>
              <a:t>；</a:t>
            </a:r>
          </a:p>
          <a:p>
            <a:pPr>
              <a:spcBef>
                <a:spcPct val="20000"/>
              </a:spcBef>
            </a:pPr>
            <a:r>
              <a:rPr lang="zh-CN" altLang="en-US" sz="3200" b="1">
                <a:solidFill>
                  <a:srgbClr val="0C00A4"/>
                </a:solidFill>
              </a:rPr>
              <a:t> </a:t>
            </a:r>
            <a:r>
              <a:rPr lang="en-US" altLang="zh-CN" sz="3200" b="1">
                <a:solidFill>
                  <a:srgbClr val="0C00A4"/>
                </a:solidFill>
              </a:rPr>
              <a:t>} </a:t>
            </a:r>
          </a:p>
        </p:txBody>
      </p:sp>
      <p:sp>
        <p:nvSpPr>
          <p:cNvPr id="143366" name="Rectangle 6"/>
          <p:cNvSpPr>
            <a:spLocks noChangeArrowheads="1"/>
          </p:cNvSpPr>
          <p:nvPr/>
        </p:nvSpPr>
        <p:spPr bwMode="auto">
          <a:xfrm>
            <a:off x="4648200" y="4953000"/>
            <a:ext cx="1712913"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 calcmode="lin" valueType="num">
                                      <p:cBhvr additive="base">
                                        <p:cTn id="7" dur="500" fill="hold"/>
                                        <p:tgtEl>
                                          <p:spTgt spid="143365"/>
                                        </p:tgtEl>
                                        <p:attrNameLst>
                                          <p:attrName>ppt_x</p:attrName>
                                        </p:attrNameLst>
                                      </p:cBhvr>
                                      <p:tavLst>
                                        <p:tav tm="0">
                                          <p:val>
                                            <p:strVal val="0-#ppt_w/2"/>
                                          </p:val>
                                        </p:tav>
                                        <p:tav tm="100000">
                                          <p:val>
                                            <p:strVal val="#ppt_x"/>
                                          </p:val>
                                        </p:tav>
                                      </p:tavLst>
                                    </p:anim>
                                    <p:anim calcmode="lin" valueType="num">
                                      <p:cBhvr additive="base">
                                        <p:cTn id="8"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143366"/>
                                        </p:tgtEl>
                                        <p:attrNameLst>
                                          <p:attrName>style.visibility</p:attrName>
                                        </p:attrNameLst>
                                      </p:cBhvr>
                                      <p:to>
                                        <p:strVal val="visible"/>
                                      </p:to>
                                    </p:set>
                                    <p:anim calcmode="lin" valueType="num">
                                      <p:cBhvr>
                                        <p:cTn id="13" dur="5000" fill="hold"/>
                                        <p:tgtEl>
                                          <p:spTgt spid="143366"/>
                                        </p:tgtEl>
                                        <p:attrNameLst>
                                          <p:attrName>ppt_w</p:attrName>
                                        </p:attrNameLst>
                                      </p:cBhvr>
                                      <p:tavLst>
                                        <p:tav tm="0" fmla="#ppt_w*sin(2.5*pi*$)">
                                          <p:val>
                                            <p:fltVal val="0"/>
                                          </p:val>
                                        </p:tav>
                                        <p:tav tm="100000">
                                          <p:val>
                                            <p:fltVal val="1"/>
                                          </p:val>
                                        </p:tav>
                                      </p:tavLst>
                                    </p:anim>
                                    <p:anim calcmode="lin" valueType="num">
                                      <p:cBhvr>
                                        <p:cTn id="14" dur="5000" fill="hold"/>
                                        <p:tgtEl>
                                          <p:spTgt spid="1433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P spid="14336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682625"/>
            <a:ext cx="7772400" cy="685800"/>
          </a:xfrm>
        </p:spPr>
        <p:txBody>
          <a:bodyPr/>
          <a:lstStyle/>
          <a:p>
            <a:pPr>
              <a:spcBef>
                <a:spcPct val="50000"/>
              </a:spcBef>
            </a:pPr>
            <a:r>
              <a:rPr lang="zh-CN" altLang="en-US" b="1"/>
              <a:t>堆排序算法</a:t>
            </a:r>
          </a:p>
        </p:txBody>
      </p:sp>
      <p:sp>
        <p:nvSpPr>
          <p:cNvPr id="151556" name="Text Box 4"/>
          <p:cNvSpPr txBox="1">
            <a:spLocks noChangeArrowheads="1"/>
          </p:cNvSpPr>
          <p:nvPr/>
        </p:nvSpPr>
        <p:spPr bwMode="auto">
          <a:xfrm>
            <a:off x="457200" y="1444625"/>
            <a:ext cx="8305800" cy="4194175"/>
          </a:xfrm>
          <a:prstGeom prst="rect">
            <a:avLst/>
          </a:prstGeom>
          <a:noFill/>
          <a:ln w="9525">
            <a:noFill/>
            <a:miter lim="800000"/>
            <a:headEnd/>
            <a:tailEnd/>
          </a:ln>
          <a:effectLst/>
        </p:spPr>
        <p:txBody>
          <a:bodyPr>
            <a:spAutoFit/>
          </a:bodyPr>
          <a:lstStyle/>
          <a:p>
            <a:pPr>
              <a:lnSpc>
                <a:spcPct val="120000"/>
              </a:lnSpc>
            </a:pPr>
            <a:r>
              <a:rPr lang="en-US" altLang="zh-CN" sz="2800" b="1">
                <a:solidFill>
                  <a:srgbClr val="0C00A4"/>
                </a:solidFill>
              </a:rPr>
              <a:t>void  HeapSort</a:t>
            </a:r>
            <a:r>
              <a:rPr lang="zh-CN" altLang="en-US" sz="2800" b="1">
                <a:solidFill>
                  <a:srgbClr val="0C00A4"/>
                </a:solidFill>
              </a:rPr>
              <a:t>（</a:t>
            </a:r>
            <a:r>
              <a:rPr lang="en-US" altLang="zh-CN" sz="2800" b="1">
                <a:solidFill>
                  <a:srgbClr val="0C00A4"/>
                </a:solidFill>
              </a:rPr>
              <a:t>RecordType  r[],int length</a:t>
            </a:r>
            <a:r>
              <a:rPr lang="zh-CN" altLang="en-US" sz="2800" b="1">
                <a:solidFill>
                  <a:srgbClr val="0C00A4"/>
                </a:solidFill>
              </a:rPr>
              <a:t>） </a:t>
            </a:r>
          </a:p>
          <a:p>
            <a:pPr>
              <a:lnSpc>
                <a:spcPct val="120000"/>
              </a:lnSpc>
            </a:pPr>
            <a:r>
              <a:rPr lang="zh-CN" altLang="en-US" sz="2800" b="1">
                <a:solidFill>
                  <a:srgbClr val="0C00A4"/>
                </a:solidFill>
              </a:rPr>
              <a:t>                                               </a:t>
            </a:r>
            <a:r>
              <a:rPr lang="en-US" altLang="zh-CN" sz="2800" b="1">
                <a:solidFill>
                  <a:srgbClr val="006600"/>
                </a:solidFill>
              </a:rPr>
              <a:t>/* </a:t>
            </a:r>
            <a:r>
              <a:rPr lang="zh-CN" altLang="en-US" sz="2800" b="1">
                <a:solidFill>
                  <a:srgbClr val="006600"/>
                </a:solidFill>
              </a:rPr>
              <a:t>对</a:t>
            </a:r>
            <a:r>
              <a:rPr lang="en-US" altLang="zh-CN" sz="2800" b="1">
                <a:solidFill>
                  <a:srgbClr val="006600"/>
                </a:solidFill>
              </a:rPr>
              <a:t>r[1..n]</a:t>
            </a:r>
            <a:r>
              <a:rPr lang="zh-CN" altLang="en-US" sz="2800" b="1">
                <a:solidFill>
                  <a:srgbClr val="006600"/>
                </a:solidFill>
              </a:rPr>
              <a:t>进行堆排序*</a:t>
            </a:r>
            <a:r>
              <a:rPr lang="en-US" altLang="zh-CN" sz="2800" b="1">
                <a:solidFill>
                  <a:srgbClr val="006600"/>
                </a:solidFill>
              </a:rPr>
              <a:t>/</a:t>
            </a:r>
            <a:r>
              <a:rPr lang="en-US" altLang="zh-CN" sz="2800" b="1">
                <a:solidFill>
                  <a:srgbClr val="0C00A4"/>
                </a:solidFill>
              </a:rPr>
              <a:t> </a:t>
            </a:r>
          </a:p>
          <a:p>
            <a:pPr>
              <a:lnSpc>
                <a:spcPct val="120000"/>
              </a:lnSpc>
            </a:pPr>
            <a:r>
              <a:rPr lang="en-US" altLang="zh-CN" sz="2800" b="1">
                <a:solidFill>
                  <a:srgbClr val="0C00A4"/>
                </a:solidFill>
              </a:rPr>
              <a:t>{  crt_heap(r, length)</a:t>
            </a:r>
            <a:r>
              <a:rPr lang="zh-CN" altLang="en-US" sz="2800" b="1">
                <a:solidFill>
                  <a:srgbClr val="0C00A4"/>
                </a:solidFill>
              </a:rPr>
              <a:t>；</a:t>
            </a:r>
            <a:r>
              <a:rPr lang="en-US" altLang="zh-CN" sz="2800" b="1">
                <a:solidFill>
                  <a:srgbClr val="0C00A4"/>
                </a:solidFill>
              </a:rPr>
              <a:t>n= length;</a:t>
            </a:r>
          </a:p>
          <a:p>
            <a:pPr>
              <a:lnSpc>
                <a:spcPct val="120000"/>
              </a:lnSpc>
            </a:pPr>
            <a:r>
              <a:rPr lang="en-US" altLang="zh-CN" sz="2800" b="1">
                <a:solidFill>
                  <a:srgbClr val="0C00A4"/>
                </a:solidFill>
              </a:rPr>
              <a:t>   for (  i=n  ; i&gt;= 2 ; --i) </a:t>
            </a:r>
          </a:p>
          <a:p>
            <a:pPr>
              <a:lnSpc>
                <a:spcPct val="120000"/>
              </a:lnSpc>
            </a:pPr>
            <a:r>
              <a:rPr lang="en-US" altLang="zh-CN" sz="2800" b="1">
                <a:solidFill>
                  <a:srgbClr val="0C00A4"/>
                </a:solidFill>
              </a:rPr>
              <a:t>     {b=r[1];   r[1]= r[i];   r[i]=b; </a:t>
            </a:r>
          </a:p>
          <a:p>
            <a:pPr>
              <a:lnSpc>
                <a:spcPct val="120000"/>
              </a:lnSpc>
            </a:pPr>
            <a:r>
              <a:rPr lang="en-US" altLang="zh-CN" sz="2800" b="1">
                <a:solidFill>
                  <a:srgbClr val="0C00A4"/>
                </a:solidFill>
              </a:rPr>
              <a:t>                  </a:t>
            </a:r>
            <a:r>
              <a:rPr lang="en-US" altLang="zh-CN" sz="2800" b="1">
                <a:solidFill>
                  <a:srgbClr val="006600"/>
                </a:solidFill>
              </a:rPr>
              <a:t>/* </a:t>
            </a:r>
            <a:r>
              <a:rPr lang="zh-CN" altLang="en-US" sz="2800" b="1">
                <a:solidFill>
                  <a:srgbClr val="006600"/>
                </a:solidFill>
              </a:rPr>
              <a:t>将堆顶记录和堆中最后一个记录互换 *</a:t>
            </a:r>
            <a:r>
              <a:rPr lang="en-US" altLang="zh-CN" sz="2800" b="1">
                <a:solidFill>
                  <a:srgbClr val="006600"/>
                </a:solidFill>
              </a:rPr>
              <a:t>/</a:t>
            </a:r>
            <a:r>
              <a:rPr lang="en-US" altLang="zh-CN" sz="2800" b="1">
                <a:solidFill>
                  <a:srgbClr val="0C00A4"/>
                </a:solidFill>
              </a:rPr>
              <a:t> </a:t>
            </a:r>
          </a:p>
          <a:p>
            <a:pPr>
              <a:lnSpc>
                <a:spcPct val="120000"/>
              </a:lnSpc>
            </a:pPr>
            <a:r>
              <a:rPr lang="en-US" altLang="zh-CN" sz="2800" b="1">
                <a:solidFill>
                  <a:srgbClr val="0C00A4"/>
                </a:solidFill>
              </a:rPr>
              <a:t>      sift(r</a:t>
            </a:r>
            <a:r>
              <a:rPr lang="zh-CN" altLang="en-US" sz="2800" b="1">
                <a:solidFill>
                  <a:srgbClr val="0C00A4"/>
                </a:solidFill>
              </a:rPr>
              <a:t>，</a:t>
            </a:r>
            <a:r>
              <a:rPr lang="en-US" altLang="zh-CN" sz="2800" b="1">
                <a:solidFill>
                  <a:srgbClr val="0C00A4"/>
                </a:solidFill>
              </a:rPr>
              <a:t>1</a:t>
            </a:r>
            <a:r>
              <a:rPr lang="zh-CN" altLang="en-US" sz="2800" b="1">
                <a:solidFill>
                  <a:srgbClr val="0C00A4"/>
                </a:solidFill>
              </a:rPr>
              <a:t>，</a:t>
            </a:r>
            <a:r>
              <a:rPr lang="en-US" altLang="zh-CN" sz="2800" b="1">
                <a:solidFill>
                  <a:srgbClr val="0C00A4"/>
                </a:solidFill>
              </a:rPr>
              <a:t>i-1)</a:t>
            </a:r>
            <a:r>
              <a:rPr lang="zh-CN" altLang="en-US" sz="2800" b="1">
                <a:solidFill>
                  <a:srgbClr val="0C00A4"/>
                </a:solidFill>
              </a:rPr>
              <a:t>；  </a:t>
            </a:r>
            <a:r>
              <a:rPr lang="en-US" altLang="zh-CN" sz="2800" b="1">
                <a:solidFill>
                  <a:srgbClr val="006600"/>
                </a:solidFill>
              </a:rPr>
              <a:t>/* </a:t>
            </a:r>
            <a:r>
              <a:rPr lang="zh-CN" altLang="en-US" sz="2800" b="1">
                <a:solidFill>
                  <a:srgbClr val="006600"/>
                </a:solidFill>
              </a:rPr>
              <a:t>进行筛选</a:t>
            </a:r>
            <a:r>
              <a:rPr lang="en-US" altLang="zh-CN" sz="2800" b="1">
                <a:solidFill>
                  <a:srgbClr val="006600"/>
                </a:solidFill>
              </a:rPr>
              <a:t>,</a:t>
            </a:r>
            <a:r>
              <a:rPr lang="zh-CN" altLang="en-US" sz="2800" b="1">
                <a:solidFill>
                  <a:srgbClr val="006600"/>
                </a:solidFill>
              </a:rPr>
              <a:t>使</a:t>
            </a:r>
            <a:r>
              <a:rPr lang="en-US" altLang="zh-CN" sz="2800" b="1">
                <a:solidFill>
                  <a:srgbClr val="006600"/>
                </a:solidFill>
              </a:rPr>
              <a:t>r[1..i-1]</a:t>
            </a:r>
            <a:r>
              <a:rPr lang="zh-CN" altLang="en-US" sz="2800" b="1">
                <a:solidFill>
                  <a:srgbClr val="006600"/>
                </a:solidFill>
              </a:rPr>
              <a:t>成为堆 *</a:t>
            </a:r>
            <a:r>
              <a:rPr lang="en-US" altLang="zh-CN" sz="2800" b="1">
                <a:solidFill>
                  <a:srgbClr val="006600"/>
                </a:solidFill>
              </a:rPr>
              <a:t>/</a:t>
            </a:r>
            <a:r>
              <a:rPr lang="en-US" altLang="zh-CN" sz="2800" b="1">
                <a:solidFill>
                  <a:srgbClr val="0C00A4"/>
                </a:solidFill>
              </a:rPr>
              <a:t> </a:t>
            </a:r>
          </a:p>
          <a:p>
            <a:pPr>
              <a:lnSpc>
                <a:spcPct val="120000"/>
              </a:lnSpc>
            </a:pPr>
            <a:r>
              <a:rPr lang="en-US" altLang="zh-CN" sz="2800" b="1">
                <a:solidFill>
                  <a:srgbClr val="0C00A4"/>
                </a:solidFill>
              </a:rPr>
              <a:t>     }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09600" y="527050"/>
            <a:ext cx="7772400" cy="685800"/>
          </a:xfrm>
        </p:spPr>
        <p:txBody>
          <a:bodyPr/>
          <a:lstStyle/>
          <a:p>
            <a:r>
              <a:rPr lang="zh-CN" altLang="en-US" b="1">
                <a:solidFill>
                  <a:srgbClr val="000080"/>
                </a:solidFill>
                <a:ea typeface="隶书" pitchFamily="49" charset="-122"/>
              </a:rPr>
              <a:t>堆排序时间复杂度分析：</a:t>
            </a:r>
          </a:p>
        </p:txBody>
      </p:sp>
      <p:sp>
        <p:nvSpPr>
          <p:cNvPr id="152581" name="Text Box 5"/>
          <p:cNvSpPr txBox="1">
            <a:spLocks noChangeArrowheads="1"/>
          </p:cNvSpPr>
          <p:nvPr/>
        </p:nvSpPr>
        <p:spPr bwMode="auto">
          <a:xfrm>
            <a:off x="304800" y="1182688"/>
            <a:ext cx="899160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990000"/>
                </a:solidFill>
                <a:ea typeface="楷体_GB2312" pitchFamily="49" charset="-122"/>
              </a:rPr>
              <a:t>1. </a:t>
            </a:r>
            <a:r>
              <a:rPr lang="zh-CN" altLang="en-US" sz="3200" b="1">
                <a:solidFill>
                  <a:srgbClr val="990000"/>
                </a:solidFill>
                <a:ea typeface="楷体_GB2312" pitchFamily="49" charset="-122"/>
              </a:rPr>
              <a:t>对深度为 </a:t>
            </a:r>
            <a:r>
              <a:rPr lang="en-US" altLang="zh-CN" sz="3200" b="1">
                <a:solidFill>
                  <a:srgbClr val="990000"/>
                </a:solidFill>
                <a:ea typeface="楷体_GB2312" pitchFamily="49" charset="-122"/>
              </a:rPr>
              <a:t>k </a:t>
            </a:r>
            <a:r>
              <a:rPr lang="zh-CN" altLang="en-US" sz="3200" b="1">
                <a:solidFill>
                  <a:srgbClr val="990000"/>
                </a:solidFill>
                <a:ea typeface="楷体_GB2312" pitchFamily="49" charset="-122"/>
              </a:rPr>
              <a:t>的堆，“筛选”所需进行的关键字</a:t>
            </a:r>
          </a:p>
          <a:p>
            <a:pPr>
              <a:lnSpc>
                <a:spcPct val="120000"/>
              </a:lnSpc>
            </a:pPr>
            <a:r>
              <a:rPr lang="zh-CN" altLang="en-US" sz="3200" b="1">
                <a:solidFill>
                  <a:srgbClr val="990000"/>
                </a:solidFill>
                <a:ea typeface="楷体_GB2312" pitchFamily="49" charset="-122"/>
              </a:rPr>
              <a:t>    比较的次数至多为</a:t>
            </a:r>
            <a:r>
              <a:rPr lang="en-US" altLang="zh-CN" sz="3200" b="1">
                <a:solidFill>
                  <a:srgbClr val="990000"/>
                </a:solidFill>
                <a:ea typeface="楷体_GB2312" pitchFamily="49" charset="-122"/>
              </a:rPr>
              <a:t>2(k-1)</a:t>
            </a:r>
            <a:r>
              <a:rPr lang="zh-CN" altLang="en-US" sz="3200" b="1">
                <a:solidFill>
                  <a:srgbClr val="990000"/>
                </a:solidFill>
                <a:ea typeface="楷体_GB2312" pitchFamily="49" charset="-122"/>
              </a:rPr>
              <a:t>；</a:t>
            </a:r>
          </a:p>
        </p:txBody>
      </p:sp>
      <p:sp>
        <p:nvSpPr>
          <p:cNvPr id="152582" name="Text Box 6"/>
          <p:cNvSpPr txBox="1">
            <a:spLocks noChangeArrowheads="1"/>
          </p:cNvSpPr>
          <p:nvPr/>
        </p:nvSpPr>
        <p:spPr bwMode="auto">
          <a:xfrm>
            <a:off x="328613" y="3543300"/>
            <a:ext cx="8839200" cy="1311275"/>
          </a:xfrm>
          <a:prstGeom prst="rect">
            <a:avLst/>
          </a:prstGeom>
          <a:noFill/>
          <a:ln w="9525">
            <a:noFill/>
            <a:miter lim="800000"/>
            <a:headEnd/>
            <a:tailEnd/>
          </a:ln>
          <a:effectLst/>
        </p:spPr>
        <p:txBody>
          <a:bodyPr>
            <a:spAutoFit/>
          </a:bodyPr>
          <a:lstStyle/>
          <a:p>
            <a:pPr>
              <a:lnSpc>
                <a:spcPct val="125000"/>
              </a:lnSpc>
            </a:pPr>
            <a:r>
              <a:rPr lang="en-US" altLang="zh-CN" sz="3200" b="1">
                <a:solidFill>
                  <a:srgbClr val="990000"/>
                </a:solidFill>
                <a:ea typeface="楷体_GB2312" pitchFamily="49" charset="-122"/>
              </a:rPr>
              <a:t>3. </a:t>
            </a:r>
            <a:r>
              <a:rPr lang="zh-CN" altLang="en-US" sz="3200" b="1">
                <a:solidFill>
                  <a:srgbClr val="6666FF"/>
                </a:solidFill>
                <a:ea typeface="楷体_GB2312" pitchFamily="49" charset="-122"/>
              </a:rPr>
              <a:t>重建堆</a:t>
            </a:r>
            <a:r>
              <a:rPr lang="zh-CN" altLang="en-US" sz="3200" b="1">
                <a:solidFill>
                  <a:srgbClr val="990000"/>
                </a:solidFill>
                <a:ea typeface="楷体_GB2312" pitchFamily="49" charset="-122"/>
              </a:rPr>
              <a:t> </a:t>
            </a:r>
            <a:r>
              <a:rPr lang="en-US" altLang="zh-CN" sz="3200" b="1" i="1">
                <a:solidFill>
                  <a:srgbClr val="990000"/>
                </a:solidFill>
                <a:ea typeface="楷体_GB2312" pitchFamily="49" charset="-122"/>
              </a:rPr>
              <a:t>n-1</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次，所需进行的关键字比较的次数</a:t>
            </a:r>
          </a:p>
          <a:p>
            <a:pPr>
              <a:lnSpc>
                <a:spcPct val="125000"/>
              </a:lnSpc>
            </a:pPr>
            <a:r>
              <a:rPr lang="zh-CN" altLang="en-US" sz="3200" b="1">
                <a:solidFill>
                  <a:srgbClr val="990000"/>
                </a:solidFill>
                <a:ea typeface="楷体_GB2312" pitchFamily="49" charset="-122"/>
              </a:rPr>
              <a:t>    不超过：</a:t>
            </a:r>
            <a:r>
              <a:rPr lang="en-US" altLang="zh-CN" sz="3200" b="1">
                <a:solidFill>
                  <a:srgbClr val="990000"/>
                </a:solidFill>
                <a:ea typeface="楷体_GB2312" pitchFamily="49" charset="-122"/>
              </a:rPr>
              <a:t>(n-1)*2</a:t>
            </a:r>
            <a:r>
              <a:rPr lang="en-US" altLang="zh-CN" sz="3200" b="1">
                <a:solidFill>
                  <a:srgbClr val="990000"/>
                </a:solidFill>
                <a:ea typeface="楷体_GB2312" pitchFamily="49" charset="-122"/>
                <a:sym typeface="Symbol" pitchFamily="18" charset="2"/>
              </a:rPr>
              <a:t></a:t>
            </a:r>
            <a:r>
              <a:rPr lang="en-US" altLang="zh-CN" sz="3200" b="1" i="1">
                <a:solidFill>
                  <a:srgbClr val="990000"/>
                </a:solidFill>
                <a:ea typeface="楷体_GB2312" pitchFamily="49" charset="-122"/>
              </a:rPr>
              <a:t>log</a:t>
            </a:r>
            <a:r>
              <a:rPr lang="en-US" altLang="zh-CN" sz="3200" b="1" i="1" baseline="-25000">
                <a:solidFill>
                  <a:srgbClr val="990000"/>
                </a:solidFill>
                <a:ea typeface="楷体_GB2312" pitchFamily="49" charset="-122"/>
              </a:rPr>
              <a:t>2</a:t>
            </a:r>
            <a:r>
              <a:rPr lang="en-US" altLang="zh-CN" sz="3200" b="1" i="1">
                <a:solidFill>
                  <a:srgbClr val="990000"/>
                </a:solidFill>
                <a:ea typeface="楷体_GB2312" pitchFamily="49" charset="-122"/>
              </a:rPr>
              <a:t>n</a:t>
            </a:r>
            <a:r>
              <a:rPr lang="en-US" altLang="zh-CN" sz="3200" b="1">
                <a:solidFill>
                  <a:srgbClr val="990000"/>
                </a:solidFill>
                <a:ea typeface="楷体_GB2312" pitchFamily="49" charset="-122"/>
                <a:sym typeface="Symbol" pitchFamily="18" charset="2"/>
              </a:rPr>
              <a:t>;</a:t>
            </a:r>
            <a:r>
              <a:rPr lang="en-US" altLang="zh-CN" sz="3200" b="1">
                <a:solidFill>
                  <a:srgbClr val="990000"/>
                </a:solidFill>
                <a:ea typeface="楷体_GB2312" pitchFamily="49" charset="-122"/>
              </a:rPr>
              <a:t>  </a:t>
            </a:r>
            <a:endParaRPr lang="en-US" altLang="zh-CN" sz="3200" b="1">
              <a:ea typeface="楷体_GB2312" pitchFamily="49" charset="-122"/>
            </a:endParaRPr>
          </a:p>
        </p:txBody>
      </p:sp>
      <p:sp>
        <p:nvSpPr>
          <p:cNvPr id="152583" name="Text Box 7"/>
          <p:cNvSpPr txBox="1">
            <a:spLocks noChangeArrowheads="1"/>
          </p:cNvSpPr>
          <p:nvPr/>
        </p:nvSpPr>
        <p:spPr bwMode="auto">
          <a:xfrm>
            <a:off x="346075" y="4905375"/>
            <a:ext cx="8788400" cy="1190625"/>
          </a:xfrm>
          <a:prstGeom prst="rect">
            <a:avLst/>
          </a:prstGeom>
          <a:noFill/>
          <a:ln w="9525">
            <a:noFill/>
            <a:miter lim="800000"/>
            <a:headEnd/>
            <a:tailEnd/>
          </a:ln>
          <a:effectLst/>
        </p:spPr>
        <p:txBody>
          <a:bodyPr wrap="none">
            <a:spAutoFit/>
          </a:bodyPr>
          <a:lstStyle/>
          <a:p>
            <a:r>
              <a:rPr lang="en-US" altLang="zh-CN" sz="3600">
                <a:solidFill>
                  <a:srgbClr val="990000"/>
                </a:solidFill>
                <a:ea typeface="隶书" pitchFamily="49" charset="-122"/>
              </a:rPr>
              <a:t> </a:t>
            </a:r>
            <a:r>
              <a:rPr lang="zh-CN" altLang="en-US" sz="3600" b="1">
                <a:solidFill>
                  <a:srgbClr val="6666FF"/>
                </a:solidFill>
                <a:latin typeface="楷体_GB2312" pitchFamily="49" charset="-122"/>
                <a:ea typeface="楷体_GB2312" pitchFamily="49" charset="-122"/>
              </a:rPr>
              <a:t>因此，</a:t>
            </a:r>
            <a:r>
              <a:rPr lang="zh-CN" altLang="en-US" sz="3600" b="1">
                <a:solidFill>
                  <a:srgbClr val="0000FF"/>
                </a:solidFill>
                <a:latin typeface="楷体_GB2312" pitchFamily="49" charset="-122"/>
                <a:ea typeface="楷体_GB2312" pitchFamily="49" charset="-122"/>
              </a:rPr>
              <a:t>堆排序的时间复杂度为</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最坏情况</a:t>
            </a:r>
            <a:r>
              <a:rPr lang="en-US" altLang="zh-CN" sz="3600" b="1">
                <a:solidFill>
                  <a:srgbClr val="0000FF"/>
                </a:solidFill>
                <a:latin typeface="楷体_GB2312" pitchFamily="49" charset="-122"/>
                <a:ea typeface="楷体_GB2312" pitchFamily="49" charset="-122"/>
              </a:rPr>
              <a:t>):</a:t>
            </a:r>
          </a:p>
          <a:p>
            <a:r>
              <a:rPr lang="en-US" altLang="zh-CN" sz="3600" b="1">
                <a:solidFill>
                  <a:srgbClr val="990000"/>
                </a:solidFill>
                <a:ea typeface="楷体_GB2312" pitchFamily="49" charset="-122"/>
              </a:rPr>
              <a:t>O(n* </a:t>
            </a:r>
            <a:r>
              <a:rPr lang="en-US" altLang="zh-CN" sz="3600" b="1">
                <a:solidFill>
                  <a:srgbClr val="990000"/>
                </a:solidFill>
                <a:ea typeface="楷体_GB2312" pitchFamily="49" charset="-122"/>
                <a:sym typeface="Symbol" pitchFamily="18" charset="2"/>
              </a:rPr>
              <a:t></a:t>
            </a:r>
            <a:r>
              <a:rPr lang="en-US" altLang="zh-CN" sz="3600" b="1" i="1">
                <a:solidFill>
                  <a:srgbClr val="990000"/>
                </a:solidFill>
                <a:ea typeface="楷体_GB2312" pitchFamily="49" charset="-122"/>
              </a:rPr>
              <a:t>log</a:t>
            </a:r>
            <a:r>
              <a:rPr lang="en-US" altLang="zh-CN" sz="3600" b="1" i="1" baseline="-25000">
                <a:solidFill>
                  <a:srgbClr val="990000"/>
                </a:solidFill>
                <a:ea typeface="楷体_GB2312" pitchFamily="49" charset="-122"/>
              </a:rPr>
              <a:t>2</a:t>
            </a:r>
            <a:r>
              <a:rPr lang="en-US" altLang="zh-CN" sz="3600" b="1" i="1">
                <a:solidFill>
                  <a:srgbClr val="990000"/>
                </a:solidFill>
                <a:ea typeface="楷体_GB2312" pitchFamily="49" charset="-122"/>
              </a:rPr>
              <a:t>n</a:t>
            </a:r>
            <a:r>
              <a:rPr lang="en-US" altLang="zh-CN" sz="3600" b="1">
                <a:solidFill>
                  <a:srgbClr val="990000"/>
                </a:solidFill>
                <a:ea typeface="楷体_GB2312" pitchFamily="49" charset="-122"/>
                <a:sym typeface="Symbol" pitchFamily="18" charset="2"/>
              </a:rPr>
              <a:t></a:t>
            </a:r>
            <a:r>
              <a:rPr lang="en-US" altLang="zh-CN" sz="3600" b="1">
                <a:solidFill>
                  <a:srgbClr val="0000FF"/>
                </a:solidFill>
                <a:ea typeface="楷体_GB2312" pitchFamily="49" charset="-122"/>
              </a:rPr>
              <a:t> </a:t>
            </a:r>
            <a:r>
              <a:rPr lang="en-US" altLang="zh-CN" sz="3600" b="1">
                <a:solidFill>
                  <a:srgbClr val="990000"/>
                </a:solidFill>
                <a:ea typeface="楷体_GB2312" pitchFamily="49" charset="-122"/>
              </a:rPr>
              <a:t>+</a:t>
            </a:r>
            <a:r>
              <a:rPr lang="en-US" altLang="zh-CN" sz="3600" b="1">
                <a:solidFill>
                  <a:srgbClr val="0000FF"/>
                </a:solidFill>
                <a:ea typeface="楷体_GB2312" pitchFamily="49" charset="-122"/>
              </a:rPr>
              <a:t> </a:t>
            </a:r>
            <a:r>
              <a:rPr lang="en-US" altLang="zh-CN" sz="3600" b="1">
                <a:solidFill>
                  <a:srgbClr val="990000"/>
                </a:solidFill>
                <a:ea typeface="楷体_GB2312" pitchFamily="49" charset="-122"/>
              </a:rPr>
              <a:t>(n-1)*2</a:t>
            </a:r>
            <a:r>
              <a:rPr lang="en-US" altLang="zh-CN" sz="3600" b="1">
                <a:solidFill>
                  <a:srgbClr val="990000"/>
                </a:solidFill>
                <a:ea typeface="楷体_GB2312" pitchFamily="49" charset="-122"/>
                <a:sym typeface="Symbol" pitchFamily="18" charset="2"/>
              </a:rPr>
              <a:t></a:t>
            </a:r>
            <a:r>
              <a:rPr lang="en-US" altLang="zh-CN" sz="3600" b="1" i="1">
                <a:solidFill>
                  <a:srgbClr val="990000"/>
                </a:solidFill>
                <a:ea typeface="楷体_GB2312" pitchFamily="49" charset="-122"/>
              </a:rPr>
              <a:t>log</a:t>
            </a:r>
            <a:r>
              <a:rPr lang="en-US" altLang="zh-CN" sz="3600" b="1" i="1" baseline="-25000">
                <a:solidFill>
                  <a:srgbClr val="990000"/>
                </a:solidFill>
                <a:ea typeface="楷体_GB2312" pitchFamily="49" charset="-122"/>
              </a:rPr>
              <a:t>2</a:t>
            </a:r>
            <a:r>
              <a:rPr lang="en-US" altLang="zh-CN" sz="3600" b="1" i="1">
                <a:solidFill>
                  <a:srgbClr val="990000"/>
                </a:solidFill>
                <a:ea typeface="楷体_GB2312" pitchFamily="49" charset="-122"/>
              </a:rPr>
              <a:t>n</a:t>
            </a:r>
            <a:r>
              <a:rPr lang="en-US" altLang="zh-CN" sz="3600" b="1">
                <a:solidFill>
                  <a:srgbClr val="990000"/>
                </a:solidFill>
                <a:ea typeface="楷体_GB2312" pitchFamily="49" charset="-122"/>
                <a:sym typeface="Symbol" pitchFamily="18" charset="2"/>
              </a:rPr>
              <a:t>)=</a:t>
            </a:r>
            <a:r>
              <a:rPr lang="en-US" altLang="zh-CN" sz="3600" b="1">
                <a:solidFill>
                  <a:srgbClr val="0000FF"/>
                </a:solidFill>
                <a:ea typeface="楷体_GB2312" pitchFamily="49" charset="-122"/>
              </a:rPr>
              <a:t> O(</a:t>
            </a:r>
            <a:r>
              <a:rPr lang="en-US" altLang="zh-CN" sz="3600" b="1" i="1">
                <a:solidFill>
                  <a:srgbClr val="0000FF"/>
                </a:solidFill>
                <a:ea typeface="楷体_GB2312" pitchFamily="49" charset="-122"/>
              </a:rPr>
              <a:t>n</a:t>
            </a:r>
            <a:r>
              <a:rPr lang="en-US" altLang="zh-CN" sz="3600" b="1">
                <a:solidFill>
                  <a:srgbClr val="0000FF"/>
                </a:solidFill>
                <a:ea typeface="楷体_GB2312" pitchFamily="49" charset="-122"/>
              </a:rPr>
              <a:t>log</a:t>
            </a:r>
            <a:r>
              <a:rPr lang="en-US" altLang="zh-CN" sz="3600" b="1" i="1">
                <a:solidFill>
                  <a:srgbClr val="0000FF"/>
                </a:solidFill>
                <a:ea typeface="楷体_GB2312" pitchFamily="49" charset="-122"/>
              </a:rPr>
              <a:t>n</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a:t>
            </a:r>
          </a:p>
        </p:txBody>
      </p:sp>
      <p:sp>
        <p:nvSpPr>
          <p:cNvPr id="152584" name="Rectangle 8"/>
          <p:cNvSpPr>
            <a:spLocks noChangeArrowheads="1"/>
          </p:cNvSpPr>
          <p:nvPr/>
        </p:nvSpPr>
        <p:spPr bwMode="auto">
          <a:xfrm>
            <a:off x="303213" y="2446338"/>
            <a:ext cx="8763000" cy="1143000"/>
          </a:xfrm>
          <a:prstGeom prst="rect">
            <a:avLst/>
          </a:prstGeom>
          <a:noFill/>
          <a:ln w="9525">
            <a:noFill/>
            <a:miter lim="800000"/>
            <a:headEnd/>
            <a:tailEnd/>
          </a:ln>
          <a:effectLst/>
        </p:spPr>
        <p:txBody>
          <a:bodyPr anchor="ctr"/>
          <a:lstStyle/>
          <a:p>
            <a:pPr>
              <a:lnSpc>
                <a:spcPct val="120000"/>
              </a:lnSpc>
            </a:pPr>
            <a:r>
              <a:rPr lang="en-US" altLang="zh-CN" sz="3200" b="1">
                <a:solidFill>
                  <a:srgbClr val="990000"/>
                </a:solidFill>
                <a:ea typeface="楷体_GB2312" pitchFamily="49" charset="-122"/>
              </a:rPr>
              <a:t>2. </a:t>
            </a:r>
            <a:r>
              <a:rPr lang="en-US" altLang="zh-CN" sz="3200" b="1" i="1">
                <a:solidFill>
                  <a:srgbClr val="990000"/>
                </a:solidFill>
                <a:ea typeface="楷体_GB2312" pitchFamily="49" charset="-122"/>
              </a:rPr>
              <a:t>n</a:t>
            </a:r>
            <a:r>
              <a:rPr lang="en-US" altLang="zh-CN" sz="3200" b="1">
                <a:solidFill>
                  <a:srgbClr val="990000"/>
                </a:solidFill>
                <a:ea typeface="楷体_GB2312" pitchFamily="49" charset="-122"/>
              </a:rPr>
              <a:t> </a:t>
            </a:r>
            <a:r>
              <a:rPr lang="zh-CN" altLang="en-US" sz="3200" b="1">
                <a:solidFill>
                  <a:srgbClr val="990000"/>
                </a:solidFill>
                <a:ea typeface="楷体_GB2312" pitchFamily="49" charset="-122"/>
              </a:rPr>
              <a:t>个关键字的堆深度为 </a:t>
            </a:r>
            <a:r>
              <a:rPr lang="zh-CN" altLang="en-US" sz="3200" b="1">
                <a:solidFill>
                  <a:srgbClr val="990000"/>
                </a:solidFill>
                <a:ea typeface="楷体_GB2312" pitchFamily="49" charset="-122"/>
                <a:sym typeface="Symbol" pitchFamily="18" charset="2"/>
              </a:rPr>
              <a:t></a:t>
            </a:r>
            <a:r>
              <a:rPr lang="en-US" altLang="zh-CN" sz="3200" b="1" i="1">
                <a:solidFill>
                  <a:srgbClr val="990000"/>
                </a:solidFill>
                <a:ea typeface="楷体_GB2312" pitchFamily="49" charset="-122"/>
              </a:rPr>
              <a:t>log</a:t>
            </a:r>
            <a:r>
              <a:rPr lang="en-US" altLang="zh-CN" sz="3200" b="1" i="1" baseline="-25000">
                <a:solidFill>
                  <a:srgbClr val="990000"/>
                </a:solidFill>
                <a:ea typeface="楷体_GB2312" pitchFamily="49" charset="-122"/>
              </a:rPr>
              <a:t>2</a:t>
            </a:r>
            <a:r>
              <a:rPr lang="en-US" altLang="zh-CN" sz="3200" b="1" i="1">
                <a:solidFill>
                  <a:srgbClr val="990000"/>
                </a:solidFill>
                <a:ea typeface="楷体_GB2312" pitchFamily="49" charset="-122"/>
              </a:rPr>
              <a:t>n</a:t>
            </a:r>
            <a:r>
              <a:rPr lang="en-US" altLang="zh-CN" sz="3200" b="1">
                <a:solidFill>
                  <a:srgbClr val="990000"/>
                </a:solidFill>
                <a:ea typeface="楷体_GB2312" pitchFamily="49" charset="-122"/>
                <a:sym typeface="Symbol" pitchFamily="18" charset="2"/>
              </a:rPr>
              <a:t>+1</a:t>
            </a:r>
            <a:r>
              <a:rPr lang="en-US" altLang="zh-CN" sz="3200" b="1">
                <a:solidFill>
                  <a:srgbClr val="990000"/>
                </a:solidFill>
                <a:ea typeface="楷体_GB2312" pitchFamily="49" charset="-122"/>
              </a:rPr>
              <a:t>, </a:t>
            </a:r>
            <a:r>
              <a:rPr lang="zh-CN" altLang="en-US" sz="3200" b="1">
                <a:solidFill>
                  <a:srgbClr val="6666FF"/>
                </a:solidFill>
                <a:ea typeface="楷体_GB2312" pitchFamily="49" charset="-122"/>
              </a:rPr>
              <a:t>初建</a:t>
            </a:r>
            <a:r>
              <a:rPr lang="zh-CN" altLang="en-US" sz="3200" b="1">
                <a:solidFill>
                  <a:srgbClr val="6666FF"/>
                </a:solidFill>
                <a:ea typeface="楷体_GB2312" pitchFamily="49" charset="-122"/>
                <a:sym typeface="Symbol" pitchFamily="18" charset="2"/>
              </a:rPr>
              <a:t>堆</a:t>
            </a:r>
            <a:r>
              <a:rPr lang="zh-CN" altLang="en-US" sz="3200" b="1">
                <a:solidFill>
                  <a:srgbClr val="990000"/>
                </a:solidFill>
                <a:ea typeface="楷体_GB2312" pitchFamily="49" charset="-122"/>
              </a:rPr>
              <a:t>所需</a:t>
            </a:r>
          </a:p>
          <a:p>
            <a:pPr>
              <a:lnSpc>
                <a:spcPct val="120000"/>
              </a:lnSpc>
            </a:pPr>
            <a:r>
              <a:rPr lang="zh-CN" altLang="en-US" sz="3200" b="1">
                <a:solidFill>
                  <a:srgbClr val="990000"/>
                </a:solidFill>
                <a:ea typeface="楷体_GB2312" pitchFamily="49" charset="-122"/>
              </a:rPr>
              <a:t>   进行的关键字比较的次数至多为：</a:t>
            </a:r>
            <a:r>
              <a:rPr lang="en-US" altLang="zh-CN" sz="3200" b="1">
                <a:solidFill>
                  <a:srgbClr val="990000"/>
                </a:solidFill>
                <a:ea typeface="楷体_GB2312" pitchFamily="49" charset="-122"/>
              </a:rPr>
              <a:t>n* </a:t>
            </a:r>
            <a:r>
              <a:rPr lang="en-US" altLang="zh-CN" sz="3200" b="1">
                <a:solidFill>
                  <a:srgbClr val="990000"/>
                </a:solidFill>
                <a:ea typeface="楷体_GB2312" pitchFamily="49" charset="-122"/>
                <a:sym typeface="Symbol" pitchFamily="18" charset="2"/>
              </a:rPr>
              <a:t></a:t>
            </a:r>
            <a:r>
              <a:rPr lang="en-US" altLang="zh-CN" sz="3200" b="1" i="1">
                <a:solidFill>
                  <a:srgbClr val="990000"/>
                </a:solidFill>
                <a:ea typeface="楷体_GB2312" pitchFamily="49" charset="-122"/>
              </a:rPr>
              <a:t>log</a:t>
            </a:r>
            <a:r>
              <a:rPr lang="en-US" altLang="zh-CN" sz="3200" b="1" i="1" baseline="-25000">
                <a:solidFill>
                  <a:srgbClr val="990000"/>
                </a:solidFill>
                <a:ea typeface="楷体_GB2312" pitchFamily="49" charset="-122"/>
              </a:rPr>
              <a:t>2</a:t>
            </a:r>
            <a:r>
              <a:rPr lang="en-US" altLang="zh-CN" sz="3200" b="1" i="1">
                <a:solidFill>
                  <a:srgbClr val="990000"/>
                </a:solidFill>
                <a:ea typeface="楷体_GB2312" pitchFamily="49" charset="-122"/>
              </a:rPr>
              <a:t>n</a:t>
            </a:r>
            <a:r>
              <a:rPr lang="en-US" altLang="zh-CN" sz="3200" b="1">
                <a:solidFill>
                  <a:srgbClr val="990000"/>
                </a:solidFill>
                <a:ea typeface="楷体_GB2312" pitchFamily="49"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wipe(left)">
                                      <p:cBhvr>
                                        <p:cTn id="7" dur="500"/>
                                        <p:tgtEl>
                                          <p:spTgt spid="152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84"/>
                                        </p:tgtEl>
                                        <p:attrNameLst>
                                          <p:attrName>style.visibility</p:attrName>
                                        </p:attrNameLst>
                                      </p:cBhvr>
                                      <p:to>
                                        <p:strVal val="visible"/>
                                      </p:to>
                                    </p:set>
                                    <p:animEffect transition="in" filter="wipe(left)">
                                      <p:cBhvr>
                                        <p:cTn id="12" dur="500"/>
                                        <p:tgtEl>
                                          <p:spTgt spid="1525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82"/>
                                        </p:tgtEl>
                                        <p:attrNameLst>
                                          <p:attrName>style.visibility</p:attrName>
                                        </p:attrNameLst>
                                      </p:cBhvr>
                                      <p:to>
                                        <p:strVal val="visible"/>
                                      </p:to>
                                    </p:set>
                                    <p:animEffect transition="in" filter="wipe(left)">
                                      <p:cBhvr>
                                        <p:cTn id="17" dur="500"/>
                                        <p:tgtEl>
                                          <p:spTgt spid="1525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2583"/>
                                        </p:tgtEl>
                                        <p:attrNameLst>
                                          <p:attrName>style.visibility</p:attrName>
                                        </p:attrNameLst>
                                      </p:cBhvr>
                                      <p:to>
                                        <p:strVal val="visible"/>
                                      </p:to>
                                    </p:set>
                                    <p:animEffect transition="in" filter="wipe(down)">
                                      <p:cBhvr>
                                        <p:cTn id="22"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P spid="152582" grpId="0" autoUpdateAnimBg="0"/>
      <p:bldP spid="152583" grpId="0" autoUpdateAnimBg="0"/>
      <p:bldP spid="15258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457200" y="1524000"/>
            <a:ext cx="8382000" cy="1920875"/>
          </a:xfrm>
          <a:prstGeom prst="rect">
            <a:avLst/>
          </a:prstGeom>
          <a:noFill/>
          <a:ln w="9525">
            <a:noFill/>
            <a:miter lim="800000"/>
            <a:headEnd/>
            <a:tailEnd/>
          </a:ln>
          <a:effectLst/>
        </p:spPr>
        <p:txBody>
          <a:bodyPr>
            <a:spAutoFit/>
          </a:bodyPr>
          <a:lstStyle/>
          <a:p>
            <a:r>
              <a:rPr lang="zh-CN" altLang="en-US" sz="4000" b="1">
                <a:ea typeface="楷体_GB2312" pitchFamily="49" charset="-122"/>
              </a:rPr>
              <a:t>　   若</a:t>
            </a:r>
            <a:r>
              <a:rPr lang="zh-CN" altLang="en-US" sz="4000" b="1">
                <a:solidFill>
                  <a:srgbClr val="0000FF"/>
                </a:solidFill>
                <a:ea typeface="楷体_GB2312" pitchFamily="49" charset="-122"/>
              </a:rPr>
              <a:t>整个排序过程不需要访问外存</a:t>
            </a:r>
            <a:r>
              <a:rPr lang="zh-CN" altLang="en-US" sz="4000" b="1">
                <a:ea typeface="楷体_GB2312" pitchFamily="49" charset="-122"/>
              </a:rPr>
              <a:t>便能完成，则称此类排序问题</a:t>
            </a:r>
            <a:r>
              <a:rPr lang="zh-CN" altLang="en-US" sz="4000" b="1">
                <a:solidFill>
                  <a:srgbClr val="0000FF"/>
                </a:solidFill>
                <a:ea typeface="楷体_GB2312" pitchFamily="49" charset="-122"/>
              </a:rPr>
              <a:t>为内部排序。</a:t>
            </a:r>
            <a:r>
              <a:rPr lang="zh-CN" altLang="en-US" sz="4000" b="1">
                <a:ea typeface="楷体_GB2312" pitchFamily="49" charset="-122"/>
              </a:rPr>
              <a:t>  </a:t>
            </a:r>
          </a:p>
        </p:txBody>
      </p:sp>
      <p:sp>
        <p:nvSpPr>
          <p:cNvPr id="76804" name="Text Box 4"/>
          <p:cNvSpPr txBox="1">
            <a:spLocks noChangeArrowheads="1"/>
          </p:cNvSpPr>
          <p:nvPr/>
        </p:nvSpPr>
        <p:spPr bwMode="auto">
          <a:xfrm>
            <a:off x="457200" y="3565525"/>
            <a:ext cx="8305800" cy="2530475"/>
          </a:xfrm>
          <a:prstGeom prst="rect">
            <a:avLst/>
          </a:prstGeom>
          <a:noFill/>
          <a:ln w="9525">
            <a:noFill/>
            <a:miter lim="800000"/>
            <a:headEnd/>
            <a:tailEnd/>
          </a:ln>
          <a:effectLst/>
        </p:spPr>
        <p:txBody>
          <a:bodyPr>
            <a:spAutoFit/>
          </a:bodyPr>
          <a:lstStyle/>
          <a:p>
            <a:r>
              <a:rPr lang="en-US" altLang="zh-CN" sz="4000" b="1">
                <a:ea typeface="楷体_GB2312" pitchFamily="49" charset="-122"/>
              </a:rPr>
              <a:t>       </a:t>
            </a:r>
            <a:r>
              <a:rPr lang="zh-CN" altLang="en-US" sz="4000" b="1">
                <a:ea typeface="楷体_GB2312" pitchFamily="49" charset="-122"/>
              </a:rPr>
              <a:t>反之</a:t>
            </a:r>
            <a:r>
              <a:rPr lang="en-US" altLang="zh-CN" sz="4000" b="1">
                <a:ea typeface="楷体_GB2312" pitchFamily="49" charset="-122"/>
              </a:rPr>
              <a:t>, </a:t>
            </a:r>
            <a:r>
              <a:rPr lang="zh-CN" altLang="en-US" sz="4000" b="1">
                <a:ea typeface="楷体_GB2312" pitchFamily="49" charset="-122"/>
              </a:rPr>
              <a:t>若参加排序的记录数量很大</a:t>
            </a:r>
            <a:r>
              <a:rPr lang="en-US" altLang="zh-CN" sz="4000" b="1">
                <a:ea typeface="楷体_GB2312" pitchFamily="49" charset="-122"/>
              </a:rPr>
              <a:t>, </a:t>
            </a:r>
            <a:r>
              <a:rPr lang="zh-CN" altLang="en-US" sz="4000" b="1">
                <a:ea typeface="楷体_GB2312" pitchFamily="49" charset="-122"/>
              </a:rPr>
              <a:t>整个序列的排序过程</a:t>
            </a:r>
            <a:r>
              <a:rPr lang="zh-CN" altLang="en-US" sz="4000" b="1">
                <a:solidFill>
                  <a:srgbClr val="0000FF"/>
                </a:solidFill>
                <a:ea typeface="楷体_GB2312" pitchFamily="49" charset="-122"/>
              </a:rPr>
              <a:t>不可能在内存 中完成</a:t>
            </a:r>
            <a:r>
              <a:rPr lang="zh-CN" altLang="en-US" sz="4000" b="1">
                <a:ea typeface="楷体_GB2312" pitchFamily="49" charset="-122"/>
              </a:rPr>
              <a:t>，则称此类排序问题</a:t>
            </a:r>
            <a:r>
              <a:rPr lang="zh-CN" altLang="en-US" sz="4000" b="1">
                <a:solidFill>
                  <a:srgbClr val="0000FF"/>
                </a:solidFill>
                <a:ea typeface="楷体_GB2312" pitchFamily="49" charset="-122"/>
              </a:rPr>
              <a:t>为外部排序</a:t>
            </a:r>
            <a:r>
              <a:rPr lang="zh-CN" altLang="en-US" sz="4000" b="1">
                <a:ea typeface="楷体_GB2312" pitchFamily="49" charset="-122"/>
              </a:rPr>
              <a:t>。</a:t>
            </a:r>
            <a:endParaRPr lang="zh-CN" altLang="en-US" sz="4000" b="1"/>
          </a:p>
        </p:txBody>
      </p:sp>
      <p:sp>
        <p:nvSpPr>
          <p:cNvPr id="76806" name="Text Box 6"/>
          <p:cNvSpPr txBox="1">
            <a:spLocks noGrp="1" noChangeArrowheads="1"/>
          </p:cNvSpPr>
          <p:nvPr>
            <p:ph type="title" idx="4294967295"/>
          </p:nvPr>
        </p:nvSpPr>
        <p:spPr>
          <a:xfrm>
            <a:off x="457200" y="685800"/>
            <a:ext cx="7772400" cy="685800"/>
          </a:xfrm>
          <a:noFill/>
          <a:ln/>
        </p:spPr>
        <p:txBody>
          <a:bodyPr/>
          <a:lstStyle/>
          <a:p>
            <a:r>
              <a:rPr lang="zh-CN" altLang="en-US" sz="4400" b="1">
                <a:solidFill>
                  <a:srgbClr val="CC0000"/>
                </a:solidFill>
              </a:rPr>
              <a:t>三、内部排序和外部排序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6806"/>
                                        </p:tgtEl>
                                        <p:attrNameLst>
                                          <p:attrName>style.visibility</p:attrName>
                                        </p:attrNameLst>
                                      </p:cBhvr>
                                      <p:to>
                                        <p:strVal val="visible"/>
                                      </p:to>
                                    </p:set>
                                    <p:anim calcmode="lin" valueType="num">
                                      <p:cBhvr additive="base">
                                        <p:cTn id="7" dur="500" fill="hold"/>
                                        <p:tgtEl>
                                          <p:spTgt spid="76806"/>
                                        </p:tgtEl>
                                        <p:attrNameLst>
                                          <p:attrName>ppt_x</p:attrName>
                                        </p:attrNameLst>
                                      </p:cBhvr>
                                      <p:tavLst>
                                        <p:tav tm="0">
                                          <p:val>
                                            <p:strVal val="#ppt_x"/>
                                          </p:val>
                                        </p:tav>
                                        <p:tav tm="100000">
                                          <p:val>
                                            <p:strVal val="#ppt_x"/>
                                          </p:val>
                                        </p:tav>
                                      </p:tavLst>
                                    </p:anim>
                                    <p:anim calcmode="lin" valueType="num">
                                      <p:cBhvr additive="base">
                                        <p:cTn id="8" dur="500" fill="hold"/>
                                        <p:tgtEl>
                                          <p:spTgt spid="768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strips(downRight)">
                                      <p:cBhvr>
                                        <p:cTn id="13" dur="500"/>
                                        <p:tgtEl>
                                          <p:spTgt spid="7680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6804"/>
                                        </p:tgtEl>
                                        <p:attrNameLst>
                                          <p:attrName>style.visibility</p:attrName>
                                        </p:attrNameLst>
                                      </p:cBhvr>
                                      <p:to>
                                        <p:strVal val="visible"/>
                                      </p:to>
                                    </p:set>
                                    <p:animEffect transition="in" filter="strips(downRight)">
                                      <p:cBhvr>
                                        <p:cTn id="18"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utoUpdateAnimBg="0"/>
      <p:bldP spid="7680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914400"/>
            <a:ext cx="7772400" cy="685800"/>
          </a:xfrm>
        </p:spPr>
        <p:txBody>
          <a:bodyPr/>
          <a:lstStyle/>
          <a:p>
            <a:r>
              <a:rPr lang="en-US" altLang="zh-CN" sz="4400" b="1">
                <a:solidFill>
                  <a:srgbClr val="0C00A4"/>
                </a:solidFill>
                <a:latin typeface="楷体_GB2312" pitchFamily="49" charset="-122"/>
              </a:rPr>
              <a:t>9.5 </a:t>
            </a:r>
            <a:r>
              <a:rPr lang="zh-CN" altLang="en-US" sz="4400" b="1">
                <a:solidFill>
                  <a:srgbClr val="0C00A4"/>
                </a:solidFill>
                <a:latin typeface="楷体_GB2312" pitchFamily="49" charset="-122"/>
              </a:rPr>
              <a:t>归并排序</a:t>
            </a:r>
          </a:p>
        </p:txBody>
      </p:sp>
      <p:sp>
        <p:nvSpPr>
          <p:cNvPr id="153604" name="Text Box 4"/>
          <p:cNvSpPr txBox="1">
            <a:spLocks noChangeArrowheads="1"/>
          </p:cNvSpPr>
          <p:nvPr/>
        </p:nvSpPr>
        <p:spPr bwMode="auto">
          <a:xfrm>
            <a:off x="609600" y="1889125"/>
            <a:ext cx="8229600" cy="2841625"/>
          </a:xfrm>
          <a:prstGeom prst="rect">
            <a:avLst/>
          </a:prstGeom>
          <a:noFill/>
          <a:ln w="9525">
            <a:noFill/>
            <a:miter lim="800000"/>
            <a:headEnd/>
            <a:tailEnd/>
          </a:ln>
          <a:effectLst/>
        </p:spPr>
        <p:txBody>
          <a:bodyPr>
            <a:spAutoFit/>
          </a:bodyPr>
          <a:lstStyle/>
          <a:p>
            <a:pPr>
              <a:lnSpc>
                <a:spcPct val="125000"/>
              </a:lnSpc>
            </a:pPr>
            <a:r>
              <a:rPr lang="zh-CN" altLang="en-US" sz="3600" b="1">
                <a:ea typeface="楷体_GB2312" pitchFamily="49" charset="-122"/>
              </a:rPr>
              <a:t>　　</a:t>
            </a:r>
            <a:r>
              <a:rPr lang="zh-CN" altLang="en-US" sz="3600" b="1">
                <a:solidFill>
                  <a:srgbClr val="990000"/>
                </a:solidFill>
                <a:ea typeface="楷体_GB2312" pitchFamily="49" charset="-122"/>
              </a:rPr>
              <a:t>归并排序的过程基于下列</a:t>
            </a:r>
            <a:r>
              <a:rPr lang="zh-CN" altLang="en-US" sz="3600" b="1" u="sng">
                <a:solidFill>
                  <a:srgbClr val="990000"/>
                </a:solidFill>
                <a:ea typeface="楷体_GB2312" pitchFamily="49" charset="-122"/>
              </a:rPr>
              <a:t>基本思想</a:t>
            </a:r>
            <a:r>
              <a:rPr lang="zh-CN" altLang="en-US" sz="3600" b="1">
                <a:solidFill>
                  <a:srgbClr val="990000"/>
                </a:solidFill>
                <a:ea typeface="楷体_GB2312" pitchFamily="49" charset="-122"/>
              </a:rPr>
              <a:t>进行：</a:t>
            </a:r>
          </a:p>
          <a:p>
            <a:pPr>
              <a:lnSpc>
                <a:spcPct val="125000"/>
              </a:lnSpc>
            </a:pPr>
            <a:r>
              <a:rPr lang="zh-CN" altLang="en-US" sz="3600" b="1">
                <a:solidFill>
                  <a:srgbClr val="990000"/>
                </a:solidFill>
                <a:ea typeface="楷体_GB2312" pitchFamily="49" charset="-122"/>
              </a:rPr>
              <a:t>      </a:t>
            </a:r>
            <a:r>
              <a:rPr lang="zh-CN" altLang="en-US" sz="3600" b="1">
                <a:solidFill>
                  <a:srgbClr val="0C00A4"/>
                </a:solidFill>
                <a:ea typeface="楷体_GB2312" pitchFamily="49" charset="-122"/>
              </a:rPr>
              <a:t>将两个或两个以上的有序子序列 “归并” 为一个有序序列。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strips(downRight)">
                                      <p:cBhvr>
                                        <p:cTn id="7"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344488" y="588963"/>
            <a:ext cx="8534400" cy="2154237"/>
          </a:xfrm>
          <a:prstGeom prst="rect">
            <a:avLst/>
          </a:prstGeom>
          <a:noFill/>
          <a:ln w="9525">
            <a:noFill/>
            <a:miter lim="800000"/>
            <a:headEnd/>
            <a:tailEnd/>
          </a:ln>
          <a:effectLst/>
        </p:spPr>
        <p:txBody>
          <a:bodyPr>
            <a:spAutoFit/>
          </a:bodyPr>
          <a:lstStyle/>
          <a:p>
            <a:pPr>
              <a:lnSpc>
                <a:spcPct val="125000"/>
              </a:lnSpc>
            </a:pPr>
            <a:r>
              <a:rPr lang="zh-CN" altLang="en-US" sz="3600" b="1">
                <a:ea typeface="楷体_GB2312" pitchFamily="49" charset="-122"/>
              </a:rPr>
              <a:t>　在内部排序中，通常采用的是</a:t>
            </a:r>
            <a:r>
              <a:rPr lang="en-US" altLang="zh-CN" sz="3600" b="1">
                <a:solidFill>
                  <a:srgbClr val="6666FF"/>
                </a:solidFill>
                <a:ea typeface="楷体_GB2312" pitchFamily="49" charset="-122"/>
              </a:rPr>
              <a:t>2-</a:t>
            </a:r>
            <a:r>
              <a:rPr lang="zh-CN" altLang="en-US" sz="3600" b="1">
                <a:solidFill>
                  <a:srgbClr val="6666FF"/>
                </a:solidFill>
                <a:ea typeface="楷体_GB2312" pitchFamily="49" charset="-122"/>
              </a:rPr>
              <a:t>路归并</a:t>
            </a:r>
            <a:r>
              <a:rPr lang="zh-CN" altLang="en-US" sz="3600" b="1">
                <a:ea typeface="楷体_GB2312" pitchFamily="49" charset="-122"/>
              </a:rPr>
              <a:t>排序。即：</a:t>
            </a:r>
            <a:r>
              <a:rPr lang="zh-CN" altLang="en-US" sz="3600" b="1">
                <a:solidFill>
                  <a:srgbClr val="000080"/>
                </a:solidFill>
                <a:ea typeface="楷体_GB2312" pitchFamily="49" charset="-122"/>
              </a:rPr>
              <a:t>将两个位置相邻的有序子序列归并为一个有序的序列</a:t>
            </a:r>
            <a:r>
              <a:rPr lang="zh-CN" altLang="en-US" sz="3600" b="1">
                <a:ea typeface="楷体_GB2312" pitchFamily="49" charset="-122"/>
              </a:rPr>
              <a:t>。</a:t>
            </a:r>
          </a:p>
        </p:txBody>
      </p:sp>
      <p:sp>
        <p:nvSpPr>
          <p:cNvPr id="154629" name="Rectangle 5"/>
          <p:cNvSpPr>
            <a:spLocks noChangeArrowheads="1"/>
          </p:cNvSpPr>
          <p:nvPr/>
        </p:nvSpPr>
        <p:spPr bwMode="auto">
          <a:xfrm>
            <a:off x="762000" y="5029200"/>
            <a:ext cx="7620000" cy="609600"/>
          </a:xfrm>
          <a:prstGeom prst="rect">
            <a:avLst/>
          </a:prstGeom>
          <a:solidFill>
            <a:srgbClr val="FFCC99"/>
          </a:solidFill>
          <a:ln w="9525">
            <a:solidFill>
              <a:schemeClr val="tx1"/>
            </a:solidFill>
            <a:miter lim="800000"/>
            <a:headEnd/>
            <a:tailEnd/>
          </a:ln>
          <a:effectLst/>
        </p:spPr>
        <p:txBody>
          <a:bodyPr wrap="none" anchor="ctr"/>
          <a:lstStyle/>
          <a:p>
            <a:pPr algn="ctr"/>
            <a:r>
              <a:rPr lang="zh-CN" altLang="en-US" sz="3600" b="1"/>
              <a:t>有 序 序 列 </a:t>
            </a:r>
            <a:r>
              <a:rPr lang="en-US" altLang="zh-CN" sz="3600" b="1"/>
              <a:t>r[</a:t>
            </a:r>
            <a:r>
              <a:rPr lang="en-US" altLang="zh-CN" sz="3600" b="1" i="1"/>
              <a:t>l</a:t>
            </a:r>
            <a:r>
              <a:rPr lang="en-US" altLang="zh-CN" sz="3600" b="1"/>
              <a:t>..</a:t>
            </a:r>
            <a:r>
              <a:rPr lang="en-US" altLang="zh-CN" sz="3600" b="1" i="1"/>
              <a:t>n</a:t>
            </a:r>
            <a:r>
              <a:rPr lang="en-US" altLang="zh-CN" sz="3600" b="1"/>
              <a:t>]</a:t>
            </a:r>
          </a:p>
        </p:txBody>
      </p:sp>
      <p:sp>
        <p:nvSpPr>
          <p:cNvPr id="154630" name="Text Box 6"/>
          <p:cNvSpPr txBox="1">
            <a:spLocks noChangeArrowheads="1"/>
          </p:cNvSpPr>
          <p:nvPr/>
        </p:nvSpPr>
        <p:spPr bwMode="auto">
          <a:xfrm>
            <a:off x="762000" y="2978150"/>
            <a:ext cx="3810000" cy="592138"/>
          </a:xfrm>
          <a:prstGeom prst="rect">
            <a:avLst/>
          </a:prstGeom>
          <a:solidFill>
            <a:srgbClr val="FF9900">
              <a:alpha val="50000"/>
            </a:srgbClr>
          </a:solidFill>
          <a:ln w="12700">
            <a:solidFill>
              <a:srgbClr val="993300"/>
            </a:solidFill>
            <a:miter lim="800000"/>
            <a:headEnd/>
            <a:tailEnd/>
          </a:ln>
          <a:effectLst/>
        </p:spPr>
        <p:txBody>
          <a:bodyPr>
            <a:spAutoFit/>
          </a:bodyPr>
          <a:lstStyle/>
          <a:p>
            <a:r>
              <a:rPr lang="zh-CN" altLang="en-US" sz="3200" b="1"/>
              <a:t>有序子序列 </a:t>
            </a:r>
            <a:r>
              <a:rPr lang="en-US" altLang="zh-CN" sz="3200" b="1"/>
              <a:t>r[</a:t>
            </a:r>
            <a:r>
              <a:rPr lang="en-US" altLang="zh-CN" sz="3200" b="1" i="1"/>
              <a:t>l</a:t>
            </a:r>
            <a:r>
              <a:rPr lang="en-US" altLang="zh-CN" sz="3200" b="1"/>
              <a:t>..</a:t>
            </a:r>
            <a:r>
              <a:rPr lang="en-US" altLang="zh-CN" sz="3200" b="1" i="1"/>
              <a:t>m</a:t>
            </a:r>
            <a:r>
              <a:rPr lang="en-US" altLang="zh-CN" sz="3200" b="1"/>
              <a:t>]</a:t>
            </a:r>
          </a:p>
        </p:txBody>
      </p:sp>
      <p:sp>
        <p:nvSpPr>
          <p:cNvPr id="154631" name="Rectangle 7"/>
          <p:cNvSpPr>
            <a:spLocks noChangeArrowheads="1"/>
          </p:cNvSpPr>
          <p:nvPr/>
        </p:nvSpPr>
        <p:spPr bwMode="auto">
          <a:xfrm>
            <a:off x="4572000" y="2978150"/>
            <a:ext cx="3810000" cy="609600"/>
          </a:xfrm>
          <a:prstGeom prst="rect">
            <a:avLst/>
          </a:prstGeom>
          <a:solidFill>
            <a:srgbClr val="FF6600">
              <a:alpha val="50000"/>
            </a:srgbClr>
          </a:solidFill>
          <a:ln w="9525">
            <a:solidFill>
              <a:schemeClr val="tx1"/>
            </a:solidFill>
            <a:miter lim="800000"/>
            <a:headEnd/>
            <a:tailEnd/>
          </a:ln>
          <a:effectLst/>
        </p:spPr>
        <p:txBody>
          <a:bodyPr wrap="none" anchor="ctr"/>
          <a:lstStyle/>
          <a:p>
            <a:pPr algn="ctr"/>
            <a:r>
              <a:rPr lang="zh-CN" altLang="en-US" sz="3200" b="1"/>
              <a:t>有序子序列 </a:t>
            </a:r>
            <a:r>
              <a:rPr lang="en-US" altLang="zh-CN" sz="3200" b="1"/>
              <a:t>r[</a:t>
            </a:r>
            <a:r>
              <a:rPr lang="en-US" altLang="zh-CN" sz="3200" b="1" i="1"/>
              <a:t>m</a:t>
            </a:r>
            <a:r>
              <a:rPr lang="en-US" altLang="zh-CN" sz="3200" b="1"/>
              <a:t>+1..</a:t>
            </a:r>
            <a:r>
              <a:rPr lang="en-US" altLang="zh-CN" sz="3200" b="1" i="1"/>
              <a:t>n</a:t>
            </a:r>
            <a:r>
              <a:rPr lang="en-US" altLang="zh-CN" sz="3200" b="1"/>
              <a:t>]</a:t>
            </a:r>
          </a:p>
        </p:txBody>
      </p:sp>
      <p:sp>
        <p:nvSpPr>
          <p:cNvPr id="154632" name="Text Box 8"/>
          <p:cNvSpPr txBox="1">
            <a:spLocks noChangeArrowheads="1"/>
          </p:cNvSpPr>
          <p:nvPr/>
        </p:nvSpPr>
        <p:spPr bwMode="auto">
          <a:xfrm>
            <a:off x="517525" y="5897563"/>
            <a:ext cx="7527925" cy="579437"/>
          </a:xfrm>
          <a:prstGeom prst="rect">
            <a:avLst/>
          </a:prstGeom>
          <a:noFill/>
          <a:ln w="9525">
            <a:noFill/>
            <a:miter lim="800000"/>
            <a:headEnd/>
            <a:tailEnd/>
          </a:ln>
          <a:effectLst/>
        </p:spPr>
        <p:txBody>
          <a:bodyPr wrap="none">
            <a:spAutoFit/>
          </a:bodyPr>
          <a:lstStyle/>
          <a:p>
            <a:r>
              <a:rPr lang="zh-CN" altLang="en-US" sz="3200" b="1">
                <a:solidFill>
                  <a:srgbClr val="003366"/>
                </a:solidFill>
                <a:ea typeface="楷体_GB2312" pitchFamily="49" charset="-122"/>
              </a:rPr>
              <a:t>这个操作对顺序表而言，是轻而易举的。</a:t>
            </a:r>
            <a:endParaRPr lang="zh-CN" altLang="en-US" sz="3200" b="1">
              <a:ea typeface="楷体_GB2312" pitchFamily="49" charset="-122"/>
            </a:endParaRPr>
          </a:p>
        </p:txBody>
      </p:sp>
      <p:sp>
        <p:nvSpPr>
          <p:cNvPr id="154633" name="AutoShape 9"/>
          <p:cNvSpPr>
            <a:spLocks noChangeArrowheads="1"/>
          </p:cNvSpPr>
          <p:nvPr/>
        </p:nvSpPr>
        <p:spPr bwMode="auto">
          <a:xfrm>
            <a:off x="3894138" y="3760788"/>
            <a:ext cx="1328737" cy="1087437"/>
          </a:xfrm>
          <a:prstGeom prst="downArrow">
            <a:avLst>
              <a:gd name="adj1" fmla="val 50000"/>
              <a:gd name="adj2" fmla="val 25000"/>
            </a:avLst>
          </a:prstGeom>
          <a:solidFill>
            <a:schemeClr val="hlink">
              <a:alpha val="50000"/>
            </a:schemeClr>
          </a:solidFill>
          <a:ln w="9525">
            <a:noFill/>
            <a:miter lim="800000"/>
            <a:headEnd/>
            <a:tailEnd/>
          </a:ln>
          <a:effectLst/>
        </p:spPr>
        <p:txBody>
          <a:bodyPr wrap="none" anchor="ctr"/>
          <a:lstStyle/>
          <a:p>
            <a:pPr algn="ctr"/>
            <a:r>
              <a:rPr lang="zh-CN" altLang="en-US" sz="2800" b="1">
                <a:solidFill>
                  <a:srgbClr val="000080"/>
                </a:solidFill>
                <a:ea typeface="楷体_GB2312" pitchFamily="49" charset="-122"/>
              </a:rPr>
              <a:t>归</a:t>
            </a:r>
          </a:p>
          <a:p>
            <a:pPr algn="ctr"/>
            <a:r>
              <a:rPr lang="zh-CN" altLang="en-US" sz="2800" b="1">
                <a:solidFill>
                  <a:srgbClr val="000080"/>
                </a:solidFill>
                <a:ea typeface="楷体_GB2312" pitchFamily="49" charset="-122"/>
              </a:rPr>
              <a:t>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strips(downRight)">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30"/>
                                        </p:tgtEl>
                                        <p:attrNameLst>
                                          <p:attrName>style.visibility</p:attrName>
                                        </p:attrNameLst>
                                      </p:cBhvr>
                                      <p:to>
                                        <p:strVal val="visible"/>
                                      </p:to>
                                    </p:set>
                                    <p:animEffect transition="in" filter="wipe(left)">
                                      <p:cBhvr>
                                        <p:cTn id="12" dur="500"/>
                                        <p:tgtEl>
                                          <p:spTgt spid="15463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4631"/>
                                        </p:tgtEl>
                                        <p:attrNameLst>
                                          <p:attrName>style.visibility</p:attrName>
                                        </p:attrNameLst>
                                      </p:cBhvr>
                                      <p:to>
                                        <p:strVal val="visible"/>
                                      </p:to>
                                    </p:set>
                                    <p:animEffect transition="in" filter="wipe(left)">
                                      <p:cBhvr>
                                        <p:cTn id="16" dur="500"/>
                                        <p:tgtEl>
                                          <p:spTgt spid="15463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4633"/>
                                        </p:tgtEl>
                                        <p:attrNameLst>
                                          <p:attrName>style.visibility</p:attrName>
                                        </p:attrNameLst>
                                      </p:cBhvr>
                                      <p:to>
                                        <p:strVal val="visible"/>
                                      </p:to>
                                    </p:set>
                                    <p:animEffect transition="in" filter="barn(outHorizontal)">
                                      <p:cBhvr>
                                        <p:cTn id="21" dur="500"/>
                                        <p:tgtEl>
                                          <p:spTgt spid="15463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4629"/>
                                        </p:tgtEl>
                                        <p:attrNameLst>
                                          <p:attrName>style.visibility</p:attrName>
                                        </p:attrNameLst>
                                      </p:cBhvr>
                                      <p:to>
                                        <p:strVal val="visible"/>
                                      </p:to>
                                    </p:set>
                                    <p:animEffect transition="in" filter="wipe(left)">
                                      <p:cBhvr>
                                        <p:cTn id="25" dur="500"/>
                                        <p:tgtEl>
                                          <p:spTgt spid="1546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4632"/>
                                        </p:tgtEl>
                                        <p:attrNameLst>
                                          <p:attrName>style.visibility</p:attrName>
                                        </p:attrNameLst>
                                      </p:cBhvr>
                                      <p:to>
                                        <p:strVal val="visible"/>
                                      </p:to>
                                    </p:set>
                                    <p:animEffect transition="in" filter="wipe(left)">
                                      <p:cBhvr>
                                        <p:cTn id="30"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29" grpId="0" animBg="1" autoUpdateAnimBg="0"/>
      <p:bldP spid="154630" grpId="0" animBg="1" autoUpdateAnimBg="0"/>
      <p:bldP spid="154631" grpId="0" animBg="1" autoUpdateAnimBg="0"/>
      <p:bldP spid="154632" grpId="0" autoUpdateAnimBg="0"/>
      <p:bldP spid="15463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685800"/>
            <a:ext cx="7772400" cy="685800"/>
          </a:xfrm>
        </p:spPr>
        <p:txBody>
          <a:bodyPr/>
          <a:lstStyle/>
          <a:p>
            <a:r>
              <a:rPr lang="zh-CN" altLang="en-US"/>
              <a:t>例：</a:t>
            </a:r>
          </a:p>
        </p:txBody>
      </p:sp>
      <p:grpSp>
        <p:nvGrpSpPr>
          <p:cNvPr id="160772" name="Group 4"/>
          <p:cNvGrpSpPr>
            <a:grpSpLocks/>
          </p:cNvGrpSpPr>
          <p:nvPr/>
        </p:nvGrpSpPr>
        <p:grpSpPr bwMode="auto">
          <a:xfrm>
            <a:off x="304800" y="1570038"/>
            <a:ext cx="8686800" cy="4297362"/>
            <a:chOff x="480" y="1248"/>
            <a:chExt cx="5088" cy="2293"/>
          </a:xfrm>
        </p:grpSpPr>
        <p:sp>
          <p:nvSpPr>
            <p:cNvPr id="160773" name="Text Box 5"/>
            <p:cNvSpPr txBox="1">
              <a:spLocks noChangeArrowheads="1"/>
            </p:cNvSpPr>
            <p:nvPr/>
          </p:nvSpPr>
          <p:spPr bwMode="auto">
            <a:xfrm>
              <a:off x="528" y="1248"/>
              <a:ext cx="4992" cy="277"/>
            </a:xfrm>
            <a:prstGeom prst="rect">
              <a:avLst/>
            </a:prstGeom>
            <a:noFill/>
            <a:ln w="9525">
              <a:noFill/>
              <a:miter lim="800000"/>
              <a:headEnd/>
              <a:tailEnd/>
            </a:ln>
            <a:effectLst/>
          </p:spPr>
          <p:txBody>
            <a:bodyPr>
              <a:spAutoFit/>
            </a:bodyPr>
            <a:lstStyle/>
            <a:p>
              <a:pPr>
                <a:spcBef>
                  <a:spcPct val="50000"/>
                </a:spcBef>
              </a:pPr>
              <a:r>
                <a:rPr lang="en-US" altLang="zh-CN" sz="2800" b="1"/>
                <a:t>(19)      (13)      (05)      (27)     (01)     (26)     (31)      (16)</a:t>
              </a:r>
            </a:p>
          </p:txBody>
        </p:sp>
        <p:grpSp>
          <p:nvGrpSpPr>
            <p:cNvPr id="160774" name="Group 6"/>
            <p:cNvGrpSpPr>
              <a:grpSpLocks/>
            </p:cNvGrpSpPr>
            <p:nvPr/>
          </p:nvGrpSpPr>
          <p:grpSpPr bwMode="auto">
            <a:xfrm>
              <a:off x="720" y="1488"/>
              <a:ext cx="672" cy="288"/>
              <a:chOff x="720" y="1488"/>
              <a:chExt cx="672" cy="288"/>
            </a:xfrm>
          </p:grpSpPr>
          <p:grpSp>
            <p:nvGrpSpPr>
              <p:cNvPr id="160775" name="Group 7"/>
              <p:cNvGrpSpPr>
                <a:grpSpLocks/>
              </p:cNvGrpSpPr>
              <p:nvPr/>
            </p:nvGrpSpPr>
            <p:grpSpPr bwMode="auto">
              <a:xfrm>
                <a:off x="720" y="1488"/>
                <a:ext cx="672" cy="144"/>
                <a:chOff x="720" y="1488"/>
                <a:chExt cx="672" cy="144"/>
              </a:xfrm>
            </p:grpSpPr>
            <p:sp>
              <p:nvSpPr>
                <p:cNvPr id="160776" name="Line 8"/>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777" name="Line 9"/>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778" name="Line 10"/>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160779" name="Group 11"/>
              <p:cNvGrpSpPr>
                <a:grpSpLocks/>
              </p:cNvGrpSpPr>
              <p:nvPr/>
            </p:nvGrpSpPr>
            <p:grpSpPr bwMode="auto">
              <a:xfrm>
                <a:off x="720" y="1488"/>
                <a:ext cx="672" cy="144"/>
                <a:chOff x="720" y="1488"/>
                <a:chExt cx="672" cy="144"/>
              </a:xfrm>
            </p:grpSpPr>
            <p:sp>
              <p:nvSpPr>
                <p:cNvPr id="160780" name="Line 12"/>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781" name="Line 13"/>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782" name="Line 14"/>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783" name="Line 15"/>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160784" name="Group 16"/>
            <p:cNvGrpSpPr>
              <a:grpSpLocks/>
            </p:cNvGrpSpPr>
            <p:nvPr/>
          </p:nvGrpSpPr>
          <p:grpSpPr bwMode="auto">
            <a:xfrm>
              <a:off x="2016" y="1488"/>
              <a:ext cx="672" cy="288"/>
              <a:chOff x="2016" y="1488"/>
              <a:chExt cx="672" cy="288"/>
            </a:xfrm>
          </p:grpSpPr>
          <p:grpSp>
            <p:nvGrpSpPr>
              <p:cNvPr id="160785" name="Group 17"/>
              <p:cNvGrpSpPr>
                <a:grpSpLocks/>
              </p:cNvGrpSpPr>
              <p:nvPr/>
            </p:nvGrpSpPr>
            <p:grpSpPr bwMode="auto">
              <a:xfrm>
                <a:off x="2016" y="1488"/>
                <a:ext cx="672" cy="144"/>
                <a:chOff x="720" y="1488"/>
                <a:chExt cx="672" cy="144"/>
              </a:xfrm>
            </p:grpSpPr>
            <p:sp>
              <p:nvSpPr>
                <p:cNvPr id="160786" name="Line 18"/>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787" name="Line 19"/>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788" name="Line 20"/>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789" name="Line 21"/>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160790" name="Group 22"/>
            <p:cNvGrpSpPr>
              <a:grpSpLocks/>
            </p:cNvGrpSpPr>
            <p:nvPr/>
          </p:nvGrpSpPr>
          <p:grpSpPr bwMode="auto">
            <a:xfrm>
              <a:off x="3264" y="1488"/>
              <a:ext cx="672" cy="288"/>
              <a:chOff x="3264" y="1488"/>
              <a:chExt cx="672" cy="288"/>
            </a:xfrm>
          </p:grpSpPr>
          <p:grpSp>
            <p:nvGrpSpPr>
              <p:cNvPr id="160791" name="Group 23"/>
              <p:cNvGrpSpPr>
                <a:grpSpLocks/>
              </p:cNvGrpSpPr>
              <p:nvPr/>
            </p:nvGrpSpPr>
            <p:grpSpPr bwMode="auto">
              <a:xfrm>
                <a:off x="3264" y="1488"/>
                <a:ext cx="672" cy="144"/>
                <a:chOff x="720" y="1488"/>
                <a:chExt cx="672" cy="144"/>
              </a:xfrm>
            </p:grpSpPr>
            <p:sp>
              <p:nvSpPr>
                <p:cNvPr id="160792" name="Line 24"/>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793" name="Line 25"/>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794" name="Line 26"/>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795" name="Line 27"/>
              <p:cNvSpPr>
                <a:spLocks noChangeShapeType="1"/>
              </p:cNvSpPr>
              <p:nvPr/>
            </p:nvSpPr>
            <p:spPr bwMode="auto">
              <a:xfrm>
                <a:off x="3648"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160796" name="Group 28"/>
            <p:cNvGrpSpPr>
              <a:grpSpLocks/>
            </p:cNvGrpSpPr>
            <p:nvPr/>
          </p:nvGrpSpPr>
          <p:grpSpPr bwMode="auto">
            <a:xfrm>
              <a:off x="4512" y="1488"/>
              <a:ext cx="672" cy="288"/>
              <a:chOff x="4512" y="1488"/>
              <a:chExt cx="672" cy="288"/>
            </a:xfrm>
          </p:grpSpPr>
          <p:grpSp>
            <p:nvGrpSpPr>
              <p:cNvPr id="160797" name="Group 29"/>
              <p:cNvGrpSpPr>
                <a:grpSpLocks/>
              </p:cNvGrpSpPr>
              <p:nvPr/>
            </p:nvGrpSpPr>
            <p:grpSpPr bwMode="auto">
              <a:xfrm>
                <a:off x="4512" y="1488"/>
                <a:ext cx="672" cy="144"/>
                <a:chOff x="720" y="1488"/>
                <a:chExt cx="672" cy="144"/>
              </a:xfrm>
            </p:grpSpPr>
            <p:sp>
              <p:nvSpPr>
                <p:cNvPr id="160798" name="Line 30"/>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799" name="Line 31"/>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00" name="Line 32"/>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801" name="Line 33"/>
              <p:cNvSpPr>
                <a:spLocks noChangeShapeType="1"/>
              </p:cNvSpPr>
              <p:nvPr/>
            </p:nvSpPr>
            <p:spPr bwMode="auto">
              <a:xfrm>
                <a:off x="4848"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160802" name="Text Box 34"/>
            <p:cNvSpPr txBox="1">
              <a:spLocks noChangeArrowheads="1"/>
            </p:cNvSpPr>
            <p:nvPr/>
          </p:nvSpPr>
          <p:spPr bwMode="auto">
            <a:xfrm>
              <a:off x="480" y="1872"/>
              <a:ext cx="5088" cy="277"/>
            </a:xfrm>
            <a:prstGeom prst="rect">
              <a:avLst/>
            </a:prstGeom>
            <a:noFill/>
            <a:ln w="9525">
              <a:noFill/>
              <a:miter lim="800000"/>
              <a:headEnd/>
              <a:tailEnd/>
            </a:ln>
            <a:effectLst/>
          </p:spPr>
          <p:txBody>
            <a:bodyPr>
              <a:spAutoFit/>
            </a:bodyPr>
            <a:lstStyle/>
            <a:p>
              <a:pPr>
                <a:spcBef>
                  <a:spcPct val="50000"/>
                </a:spcBef>
              </a:pPr>
              <a:r>
                <a:rPr lang="en-US" altLang="zh-CN" sz="2800" b="1"/>
                <a:t>    (13,19)              (05,27)           (01,26)                (16,31)</a:t>
              </a:r>
            </a:p>
          </p:txBody>
        </p:sp>
        <p:grpSp>
          <p:nvGrpSpPr>
            <p:cNvPr id="160803" name="Group 35"/>
            <p:cNvGrpSpPr>
              <a:grpSpLocks/>
            </p:cNvGrpSpPr>
            <p:nvPr/>
          </p:nvGrpSpPr>
          <p:grpSpPr bwMode="auto">
            <a:xfrm>
              <a:off x="1008" y="2160"/>
              <a:ext cx="1296" cy="240"/>
              <a:chOff x="720" y="1488"/>
              <a:chExt cx="672" cy="288"/>
            </a:xfrm>
          </p:grpSpPr>
          <p:grpSp>
            <p:nvGrpSpPr>
              <p:cNvPr id="160804" name="Group 36"/>
              <p:cNvGrpSpPr>
                <a:grpSpLocks/>
              </p:cNvGrpSpPr>
              <p:nvPr/>
            </p:nvGrpSpPr>
            <p:grpSpPr bwMode="auto">
              <a:xfrm>
                <a:off x="720" y="1488"/>
                <a:ext cx="672" cy="144"/>
                <a:chOff x="720" y="1488"/>
                <a:chExt cx="672" cy="144"/>
              </a:xfrm>
            </p:grpSpPr>
            <p:sp>
              <p:nvSpPr>
                <p:cNvPr id="160805" name="Line 37"/>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806" name="Line 38"/>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07" name="Line 39"/>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160808" name="Group 40"/>
              <p:cNvGrpSpPr>
                <a:grpSpLocks/>
              </p:cNvGrpSpPr>
              <p:nvPr/>
            </p:nvGrpSpPr>
            <p:grpSpPr bwMode="auto">
              <a:xfrm>
                <a:off x="720" y="1488"/>
                <a:ext cx="672" cy="144"/>
                <a:chOff x="720" y="1488"/>
                <a:chExt cx="672" cy="144"/>
              </a:xfrm>
            </p:grpSpPr>
            <p:sp>
              <p:nvSpPr>
                <p:cNvPr id="160809" name="Line 41"/>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810" name="Line 42"/>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11" name="Line 43"/>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812" name="Line 44"/>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160813" name="Group 45"/>
            <p:cNvGrpSpPr>
              <a:grpSpLocks/>
            </p:cNvGrpSpPr>
            <p:nvPr/>
          </p:nvGrpSpPr>
          <p:grpSpPr bwMode="auto">
            <a:xfrm>
              <a:off x="3504" y="2160"/>
              <a:ext cx="1440" cy="288"/>
              <a:chOff x="720" y="1488"/>
              <a:chExt cx="672" cy="288"/>
            </a:xfrm>
          </p:grpSpPr>
          <p:grpSp>
            <p:nvGrpSpPr>
              <p:cNvPr id="160814" name="Group 46"/>
              <p:cNvGrpSpPr>
                <a:grpSpLocks/>
              </p:cNvGrpSpPr>
              <p:nvPr/>
            </p:nvGrpSpPr>
            <p:grpSpPr bwMode="auto">
              <a:xfrm>
                <a:off x="720" y="1488"/>
                <a:ext cx="672" cy="144"/>
                <a:chOff x="720" y="1488"/>
                <a:chExt cx="672" cy="144"/>
              </a:xfrm>
            </p:grpSpPr>
            <p:sp>
              <p:nvSpPr>
                <p:cNvPr id="160815" name="Line 47"/>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816" name="Line 48"/>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17" name="Line 49"/>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160818" name="Group 50"/>
              <p:cNvGrpSpPr>
                <a:grpSpLocks/>
              </p:cNvGrpSpPr>
              <p:nvPr/>
            </p:nvGrpSpPr>
            <p:grpSpPr bwMode="auto">
              <a:xfrm>
                <a:off x="720" y="1488"/>
                <a:ext cx="672" cy="144"/>
                <a:chOff x="720" y="1488"/>
                <a:chExt cx="672" cy="144"/>
              </a:xfrm>
            </p:grpSpPr>
            <p:sp>
              <p:nvSpPr>
                <p:cNvPr id="160819" name="Line 51"/>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820" name="Line 52"/>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21" name="Line 53"/>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822" name="Line 54"/>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160823" name="Text Box 55"/>
            <p:cNvSpPr txBox="1">
              <a:spLocks noChangeArrowheads="1"/>
            </p:cNvSpPr>
            <p:nvPr/>
          </p:nvSpPr>
          <p:spPr bwMode="auto">
            <a:xfrm>
              <a:off x="480" y="2496"/>
              <a:ext cx="4896" cy="277"/>
            </a:xfrm>
            <a:prstGeom prst="rect">
              <a:avLst/>
            </a:prstGeom>
            <a:noFill/>
            <a:ln w="9525">
              <a:noFill/>
              <a:miter lim="800000"/>
              <a:headEnd/>
              <a:tailEnd/>
            </a:ln>
            <a:effectLst/>
          </p:spPr>
          <p:txBody>
            <a:bodyPr>
              <a:spAutoFit/>
            </a:bodyPr>
            <a:lstStyle/>
            <a:p>
              <a:pPr>
                <a:spcBef>
                  <a:spcPct val="50000"/>
                </a:spcBef>
              </a:pPr>
              <a:r>
                <a:rPr lang="en-US" altLang="zh-CN" sz="2800" b="1"/>
                <a:t>          (05,13,19,27)                             (01,16,26,31)</a:t>
              </a:r>
            </a:p>
          </p:txBody>
        </p:sp>
        <p:grpSp>
          <p:nvGrpSpPr>
            <p:cNvPr id="160824" name="Group 56"/>
            <p:cNvGrpSpPr>
              <a:grpSpLocks/>
            </p:cNvGrpSpPr>
            <p:nvPr/>
          </p:nvGrpSpPr>
          <p:grpSpPr bwMode="auto">
            <a:xfrm>
              <a:off x="1488" y="2880"/>
              <a:ext cx="2784" cy="288"/>
              <a:chOff x="2016" y="1488"/>
              <a:chExt cx="672" cy="288"/>
            </a:xfrm>
          </p:grpSpPr>
          <p:grpSp>
            <p:nvGrpSpPr>
              <p:cNvPr id="160825" name="Group 57"/>
              <p:cNvGrpSpPr>
                <a:grpSpLocks/>
              </p:cNvGrpSpPr>
              <p:nvPr/>
            </p:nvGrpSpPr>
            <p:grpSpPr bwMode="auto">
              <a:xfrm>
                <a:off x="2016" y="1488"/>
                <a:ext cx="672" cy="144"/>
                <a:chOff x="720" y="1488"/>
                <a:chExt cx="672" cy="144"/>
              </a:xfrm>
            </p:grpSpPr>
            <p:sp>
              <p:nvSpPr>
                <p:cNvPr id="160826" name="Line 58"/>
                <p:cNvSpPr>
                  <a:spLocks noChangeShapeType="1"/>
                </p:cNvSpPr>
                <p:nvPr/>
              </p:nvSpPr>
              <p:spPr bwMode="auto">
                <a:xfrm>
                  <a:off x="720" y="1632"/>
                  <a:ext cx="672" cy="0"/>
                </a:xfrm>
                <a:prstGeom prst="line">
                  <a:avLst/>
                </a:prstGeom>
                <a:noFill/>
                <a:ln w="9525">
                  <a:solidFill>
                    <a:schemeClr val="tx1"/>
                  </a:solidFill>
                  <a:miter lim="800000"/>
                  <a:headEnd/>
                  <a:tailEnd/>
                </a:ln>
                <a:effectLst/>
              </p:spPr>
              <p:txBody>
                <a:bodyPr wrap="none"/>
                <a:lstStyle/>
                <a:p>
                  <a:endParaRPr lang="zh-CN" altLang="en-US"/>
                </a:p>
              </p:txBody>
            </p:sp>
            <p:sp>
              <p:nvSpPr>
                <p:cNvPr id="160827" name="Line 59"/>
                <p:cNvSpPr>
                  <a:spLocks noChangeShapeType="1"/>
                </p:cNvSpPr>
                <p:nvPr/>
              </p:nvSpPr>
              <p:spPr bwMode="auto">
                <a:xfrm flipV="1">
                  <a:off x="720" y="1488"/>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0828" name="Line 60"/>
                <p:cNvSpPr>
                  <a:spLocks noChangeShapeType="1"/>
                </p:cNvSpPr>
                <p:nvPr/>
              </p:nvSpPr>
              <p:spPr bwMode="auto">
                <a:xfrm flipV="1">
                  <a:off x="1392" y="1488"/>
                  <a:ext cx="0" cy="144"/>
                </a:xfrm>
                <a:prstGeom prst="line">
                  <a:avLst/>
                </a:prstGeom>
                <a:noFill/>
                <a:ln w="9525">
                  <a:solidFill>
                    <a:schemeClr val="tx1"/>
                  </a:solidFill>
                  <a:miter lim="800000"/>
                  <a:headEnd/>
                  <a:tailEnd/>
                </a:ln>
                <a:effectLst/>
              </p:spPr>
              <p:txBody>
                <a:bodyPr wrap="none"/>
                <a:lstStyle/>
                <a:p>
                  <a:endParaRPr lang="zh-CN" altLang="en-US"/>
                </a:p>
              </p:txBody>
            </p:sp>
          </p:grpSp>
          <p:sp>
            <p:nvSpPr>
              <p:cNvPr id="160829" name="Line 61"/>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160830" name="Text Box 62"/>
            <p:cNvSpPr txBox="1">
              <a:spLocks noChangeArrowheads="1"/>
            </p:cNvSpPr>
            <p:nvPr/>
          </p:nvSpPr>
          <p:spPr bwMode="auto">
            <a:xfrm>
              <a:off x="624" y="3264"/>
              <a:ext cx="4512" cy="277"/>
            </a:xfrm>
            <a:prstGeom prst="rect">
              <a:avLst/>
            </a:prstGeom>
            <a:noFill/>
            <a:ln w="9525">
              <a:noFill/>
              <a:miter lim="800000"/>
              <a:headEnd/>
              <a:tailEnd/>
            </a:ln>
            <a:effectLst/>
          </p:spPr>
          <p:txBody>
            <a:bodyPr>
              <a:spAutoFit/>
            </a:bodyPr>
            <a:lstStyle/>
            <a:p>
              <a:pPr>
                <a:spcBef>
                  <a:spcPct val="50000"/>
                </a:spcBef>
              </a:pPr>
              <a:r>
                <a:rPr lang="en-US" altLang="zh-CN" sz="2800" b="1"/>
                <a:t>                     (01,05,13,16,19,26,27,31)</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1239838" y="1152525"/>
            <a:ext cx="5556250" cy="641350"/>
          </a:xfrm>
          <a:prstGeom prst="rect">
            <a:avLst/>
          </a:prstGeom>
          <a:noFill/>
          <a:ln w="9525">
            <a:noFill/>
            <a:miter lim="800000"/>
            <a:headEnd/>
            <a:tailEnd/>
          </a:ln>
          <a:effectLst/>
        </p:spPr>
        <p:txBody>
          <a:bodyPr wrap="none">
            <a:spAutoFit/>
          </a:bodyPr>
          <a:lstStyle/>
          <a:p>
            <a:r>
              <a:rPr lang="en-US" altLang="zh-CN" sz="3600" b="1"/>
              <a:t>52,   23,   80,      36,   68,   14</a:t>
            </a:r>
          </a:p>
        </p:txBody>
      </p:sp>
      <p:sp>
        <p:nvSpPr>
          <p:cNvPr id="155653" name="Text Box 5"/>
          <p:cNvSpPr txBox="1">
            <a:spLocks noChangeArrowheads="1"/>
          </p:cNvSpPr>
          <p:nvPr/>
        </p:nvSpPr>
        <p:spPr bwMode="auto">
          <a:xfrm>
            <a:off x="990600" y="1885950"/>
            <a:ext cx="5937250" cy="641350"/>
          </a:xfrm>
          <a:prstGeom prst="rect">
            <a:avLst/>
          </a:prstGeom>
          <a:noFill/>
          <a:ln w="9525">
            <a:noFill/>
            <a:miter lim="800000"/>
            <a:headEnd/>
            <a:tailEnd/>
          </a:ln>
          <a:effectLst/>
        </p:spPr>
        <p:txBody>
          <a:bodyPr wrap="none">
            <a:spAutoFit/>
          </a:bodyPr>
          <a:lstStyle/>
          <a:p>
            <a:r>
              <a:rPr lang="en-US" altLang="zh-CN" sz="3600" b="1"/>
              <a:t>[ 52,   23,   80]    </a:t>
            </a:r>
            <a:r>
              <a:rPr lang="en-US" altLang="zh-CN" sz="3600" b="1">
                <a:solidFill>
                  <a:srgbClr val="A40004"/>
                </a:solidFill>
              </a:rPr>
              <a:t>[36,   68,   14]</a:t>
            </a:r>
          </a:p>
        </p:txBody>
      </p:sp>
      <p:sp>
        <p:nvSpPr>
          <p:cNvPr id="155654" name="Text Box 6"/>
          <p:cNvSpPr txBox="1">
            <a:spLocks noChangeArrowheads="1"/>
          </p:cNvSpPr>
          <p:nvPr/>
        </p:nvSpPr>
        <p:spPr bwMode="auto">
          <a:xfrm>
            <a:off x="990600" y="2711450"/>
            <a:ext cx="2965450" cy="641350"/>
          </a:xfrm>
          <a:prstGeom prst="rect">
            <a:avLst/>
          </a:prstGeom>
          <a:noFill/>
          <a:ln w="9525">
            <a:noFill/>
            <a:miter lim="800000"/>
            <a:headEnd/>
            <a:tailEnd/>
          </a:ln>
          <a:effectLst/>
        </p:spPr>
        <p:txBody>
          <a:bodyPr wrap="none">
            <a:spAutoFit/>
          </a:bodyPr>
          <a:lstStyle/>
          <a:p>
            <a:r>
              <a:rPr lang="en-US" altLang="zh-CN" sz="3600" b="1"/>
              <a:t>[ 52,   23 ] </a:t>
            </a:r>
            <a:r>
              <a:rPr lang="en-US" altLang="zh-CN" sz="3600" b="1">
                <a:solidFill>
                  <a:srgbClr val="A40004"/>
                </a:solidFill>
              </a:rPr>
              <a:t>[80]</a:t>
            </a:r>
          </a:p>
        </p:txBody>
      </p:sp>
      <p:sp>
        <p:nvSpPr>
          <p:cNvPr id="155655" name="Text Box 7"/>
          <p:cNvSpPr txBox="1">
            <a:spLocks noChangeArrowheads="1"/>
          </p:cNvSpPr>
          <p:nvPr/>
        </p:nvSpPr>
        <p:spPr bwMode="auto">
          <a:xfrm>
            <a:off x="990600" y="3502025"/>
            <a:ext cx="1143000" cy="641350"/>
          </a:xfrm>
          <a:prstGeom prst="rect">
            <a:avLst/>
          </a:prstGeom>
          <a:noFill/>
          <a:ln w="9525">
            <a:noFill/>
            <a:miter lim="800000"/>
            <a:headEnd/>
            <a:tailEnd/>
          </a:ln>
          <a:effectLst/>
        </p:spPr>
        <p:txBody>
          <a:bodyPr>
            <a:spAutoFit/>
          </a:bodyPr>
          <a:lstStyle/>
          <a:p>
            <a:r>
              <a:rPr lang="en-US" altLang="zh-CN" sz="3600" b="1"/>
              <a:t>[ 52] </a:t>
            </a:r>
          </a:p>
        </p:txBody>
      </p:sp>
      <p:sp>
        <p:nvSpPr>
          <p:cNvPr id="155656" name="Text Box 8"/>
          <p:cNvSpPr txBox="1">
            <a:spLocks noChangeArrowheads="1"/>
          </p:cNvSpPr>
          <p:nvPr/>
        </p:nvSpPr>
        <p:spPr bwMode="auto">
          <a:xfrm>
            <a:off x="990600" y="4403725"/>
            <a:ext cx="1974850" cy="641350"/>
          </a:xfrm>
          <a:prstGeom prst="rect">
            <a:avLst/>
          </a:prstGeom>
          <a:noFill/>
          <a:ln w="9525">
            <a:noFill/>
            <a:miter lim="800000"/>
            <a:headEnd/>
            <a:tailEnd/>
          </a:ln>
          <a:effectLst/>
        </p:spPr>
        <p:txBody>
          <a:bodyPr wrap="none">
            <a:spAutoFit/>
          </a:bodyPr>
          <a:lstStyle/>
          <a:p>
            <a:r>
              <a:rPr lang="en-US" altLang="zh-CN" sz="3600" b="1">
                <a:solidFill>
                  <a:srgbClr val="0000FF"/>
                </a:solidFill>
              </a:rPr>
              <a:t>[ 23,   52]</a:t>
            </a:r>
            <a:endParaRPr lang="en-US" altLang="zh-CN" sz="3600" b="1"/>
          </a:p>
        </p:txBody>
      </p:sp>
      <p:sp>
        <p:nvSpPr>
          <p:cNvPr id="155657" name="Text Box 9"/>
          <p:cNvSpPr txBox="1">
            <a:spLocks noChangeArrowheads="1"/>
          </p:cNvSpPr>
          <p:nvPr/>
        </p:nvSpPr>
        <p:spPr bwMode="auto">
          <a:xfrm>
            <a:off x="990600" y="5226050"/>
            <a:ext cx="2889250" cy="641350"/>
          </a:xfrm>
          <a:prstGeom prst="rect">
            <a:avLst/>
          </a:prstGeom>
          <a:noFill/>
          <a:ln w="9525">
            <a:noFill/>
            <a:miter lim="800000"/>
            <a:headEnd/>
            <a:tailEnd/>
          </a:ln>
          <a:effectLst/>
        </p:spPr>
        <p:txBody>
          <a:bodyPr wrap="none">
            <a:spAutoFit/>
          </a:bodyPr>
          <a:lstStyle/>
          <a:p>
            <a:r>
              <a:rPr lang="en-US" altLang="zh-CN" sz="3600" b="1">
                <a:solidFill>
                  <a:srgbClr val="9900CC"/>
                </a:solidFill>
              </a:rPr>
              <a:t>[</a:t>
            </a:r>
            <a:r>
              <a:rPr lang="en-US" altLang="zh-CN" sz="3600" b="1"/>
              <a:t> </a:t>
            </a:r>
            <a:r>
              <a:rPr lang="en-US" altLang="zh-CN" sz="3600" b="1">
                <a:solidFill>
                  <a:srgbClr val="9900CC"/>
                </a:solidFill>
              </a:rPr>
              <a:t>23,   52,   80]</a:t>
            </a:r>
            <a:endParaRPr lang="en-US" altLang="zh-CN" sz="3600" b="1"/>
          </a:p>
        </p:txBody>
      </p:sp>
      <p:sp>
        <p:nvSpPr>
          <p:cNvPr id="155658" name="Text Box 10"/>
          <p:cNvSpPr txBox="1">
            <a:spLocks noChangeArrowheads="1"/>
          </p:cNvSpPr>
          <p:nvPr/>
        </p:nvSpPr>
        <p:spPr bwMode="auto">
          <a:xfrm>
            <a:off x="3886200" y="2711450"/>
            <a:ext cx="3079750" cy="641350"/>
          </a:xfrm>
          <a:prstGeom prst="rect">
            <a:avLst/>
          </a:prstGeom>
          <a:noFill/>
          <a:ln w="9525">
            <a:noFill/>
            <a:miter lim="800000"/>
            <a:headEnd/>
            <a:tailEnd/>
          </a:ln>
          <a:effectLst/>
        </p:spPr>
        <p:txBody>
          <a:bodyPr wrap="none">
            <a:spAutoFit/>
          </a:bodyPr>
          <a:lstStyle/>
          <a:p>
            <a:r>
              <a:rPr lang="en-US" altLang="zh-CN" sz="3600" b="1"/>
              <a:t>   [36,  68]  </a:t>
            </a:r>
            <a:r>
              <a:rPr lang="en-US" altLang="zh-CN" sz="3600" b="1">
                <a:solidFill>
                  <a:srgbClr val="A40004"/>
                </a:solidFill>
              </a:rPr>
              <a:t>[14]</a:t>
            </a:r>
          </a:p>
        </p:txBody>
      </p:sp>
      <p:sp>
        <p:nvSpPr>
          <p:cNvPr id="155659" name="Text Box 11"/>
          <p:cNvSpPr txBox="1">
            <a:spLocks noChangeArrowheads="1"/>
          </p:cNvSpPr>
          <p:nvPr/>
        </p:nvSpPr>
        <p:spPr bwMode="auto">
          <a:xfrm>
            <a:off x="3886200" y="3517900"/>
            <a:ext cx="2279650" cy="641350"/>
          </a:xfrm>
          <a:prstGeom prst="rect">
            <a:avLst/>
          </a:prstGeom>
          <a:noFill/>
          <a:ln w="9525">
            <a:noFill/>
            <a:miter lim="800000"/>
            <a:headEnd/>
            <a:tailEnd/>
          </a:ln>
          <a:effectLst/>
        </p:spPr>
        <p:txBody>
          <a:bodyPr wrap="none">
            <a:spAutoFit/>
          </a:bodyPr>
          <a:lstStyle/>
          <a:p>
            <a:r>
              <a:rPr lang="en-US" altLang="zh-CN" sz="3600" b="1"/>
              <a:t>   [36]  </a:t>
            </a:r>
            <a:r>
              <a:rPr lang="en-US" altLang="zh-CN" sz="3600" b="1">
                <a:solidFill>
                  <a:srgbClr val="A40004"/>
                </a:solidFill>
              </a:rPr>
              <a:t>[68]</a:t>
            </a:r>
          </a:p>
        </p:txBody>
      </p:sp>
      <p:sp>
        <p:nvSpPr>
          <p:cNvPr id="155660" name="Text Box 12"/>
          <p:cNvSpPr txBox="1">
            <a:spLocks noChangeArrowheads="1"/>
          </p:cNvSpPr>
          <p:nvPr/>
        </p:nvSpPr>
        <p:spPr bwMode="auto">
          <a:xfrm>
            <a:off x="3886200" y="4419600"/>
            <a:ext cx="2209800" cy="641350"/>
          </a:xfrm>
          <a:prstGeom prst="rect">
            <a:avLst/>
          </a:prstGeom>
          <a:noFill/>
          <a:ln w="9525">
            <a:noFill/>
            <a:miter lim="800000"/>
            <a:headEnd/>
            <a:tailEnd/>
          </a:ln>
          <a:effectLst/>
        </p:spPr>
        <p:txBody>
          <a:bodyPr>
            <a:spAutoFit/>
          </a:bodyPr>
          <a:lstStyle/>
          <a:p>
            <a:r>
              <a:rPr lang="en-US" altLang="zh-CN" sz="3600" b="1">
                <a:solidFill>
                  <a:srgbClr val="0000FF"/>
                </a:solidFill>
              </a:rPr>
              <a:t>   [36,    68]    </a:t>
            </a:r>
            <a:endParaRPr lang="en-US" altLang="zh-CN" sz="3600" b="1"/>
          </a:p>
        </p:txBody>
      </p:sp>
      <p:sp>
        <p:nvSpPr>
          <p:cNvPr id="155661" name="Text Box 13"/>
          <p:cNvSpPr txBox="1">
            <a:spLocks noChangeArrowheads="1"/>
          </p:cNvSpPr>
          <p:nvPr/>
        </p:nvSpPr>
        <p:spPr bwMode="auto">
          <a:xfrm>
            <a:off x="3870325" y="5238750"/>
            <a:ext cx="3117850" cy="641350"/>
          </a:xfrm>
          <a:prstGeom prst="rect">
            <a:avLst/>
          </a:prstGeom>
          <a:noFill/>
          <a:ln w="9525">
            <a:noFill/>
            <a:miter lim="800000"/>
            <a:headEnd/>
            <a:tailEnd/>
          </a:ln>
          <a:effectLst/>
        </p:spPr>
        <p:txBody>
          <a:bodyPr wrap="none">
            <a:spAutoFit/>
          </a:bodyPr>
          <a:lstStyle/>
          <a:p>
            <a:r>
              <a:rPr lang="en-US" altLang="zh-CN" sz="3600" b="1">
                <a:solidFill>
                  <a:srgbClr val="9900CC"/>
                </a:solidFill>
              </a:rPr>
              <a:t>   [14,    36,  68]</a:t>
            </a:r>
            <a:endParaRPr lang="en-US" altLang="zh-CN" sz="3600" b="1"/>
          </a:p>
        </p:txBody>
      </p:sp>
      <p:sp>
        <p:nvSpPr>
          <p:cNvPr id="155662" name="Text Box 14"/>
          <p:cNvSpPr txBox="1">
            <a:spLocks noChangeArrowheads="1"/>
          </p:cNvSpPr>
          <p:nvPr/>
        </p:nvSpPr>
        <p:spPr bwMode="auto">
          <a:xfrm>
            <a:off x="990600" y="6064250"/>
            <a:ext cx="5975350" cy="641350"/>
          </a:xfrm>
          <a:prstGeom prst="rect">
            <a:avLst/>
          </a:prstGeom>
          <a:noFill/>
          <a:ln w="9525">
            <a:noFill/>
            <a:miter lim="800000"/>
            <a:headEnd/>
            <a:tailEnd/>
          </a:ln>
          <a:effectLst/>
        </p:spPr>
        <p:txBody>
          <a:bodyPr wrap="none">
            <a:spAutoFit/>
          </a:bodyPr>
          <a:lstStyle/>
          <a:p>
            <a:r>
              <a:rPr lang="en-US" altLang="zh-CN" sz="3600" b="1">
                <a:solidFill>
                  <a:srgbClr val="660066"/>
                </a:solidFill>
              </a:rPr>
              <a:t>[ 14,   23,   36,      52,    68,  80]</a:t>
            </a:r>
          </a:p>
        </p:txBody>
      </p:sp>
      <p:sp>
        <p:nvSpPr>
          <p:cNvPr id="155663" name="Text Box 15"/>
          <p:cNvSpPr txBox="1">
            <a:spLocks noChangeArrowheads="1"/>
          </p:cNvSpPr>
          <p:nvPr/>
        </p:nvSpPr>
        <p:spPr bwMode="auto">
          <a:xfrm>
            <a:off x="2101850" y="3517900"/>
            <a:ext cx="946150" cy="641350"/>
          </a:xfrm>
          <a:prstGeom prst="rect">
            <a:avLst/>
          </a:prstGeom>
          <a:noFill/>
          <a:ln w="9525">
            <a:noFill/>
            <a:miter lim="800000"/>
            <a:headEnd/>
            <a:tailEnd/>
          </a:ln>
          <a:effectLst/>
        </p:spPr>
        <p:txBody>
          <a:bodyPr wrap="none">
            <a:spAutoFit/>
          </a:bodyPr>
          <a:lstStyle/>
          <a:p>
            <a:r>
              <a:rPr lang="en-US" altLang="zh-CN" sz="3600" b="1">
                <a:solidFill>
                  <a:srgbClr val="A40004"/>
                </a:solidFill>
              </a:rPr>
              <a:t>[23]</a:t>
            </a:r>
          </a:p>
        </p:txBody>
      </p:sp>
      <p:sp>
        <p:nvSpPr>
          <p:cNvPr id="155664" name="Line 16"/>
          <p:cNvSpPr>
            <a:spLocks noChangeShapeType="1"/>
          </p:cNvSpPr>
          <p:nvPr/>
        </p:nvSpPr>
        <p:spPr bwMode="auto">
          <a:xfrm>
            <a:off x="1600200" y="41275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65" name="Line 17"/>
          <p:cNvSpPr>
            <a:spLocks noChangeShapeType="1"/>
          </p:cNvSpPr>
          <p:nvPr/>
        </p:nvSpPr>
        <p:spPr bwMode="auto">
          <a:xfrm flipH="1">
            <a:off x="2133600" y="41275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66" name="Line 18"/>
          <p:cNvSpPr>
            <a:spLocks noChangeShapeType="1"/>
          </p:cNvSpPr>
          <p:nvPr/>
        </p:nvSpPr>
        <p:spPr bwMode="auto">
          <a:xfrm>
            <a:off x="1981200" y="49657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67" name="Line 19"/>
          <p:cNvSpPr>
            <a:spLocks noChangeShapeType="1"/>
          </p:cNvSpPr>
          <p:nvPr/>
        </p:nvSpPr>
        <p:spPr bwMode="auto">
          <a:xfrm flipH="1">
            <a:off x="3200400" y="3276600"/>
            <a:ext cx="30480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68" name="Line 20"/>
          <p:cNvSpPr>
            <a:spLocks noChangeShapeType="1"/>
          </p:cNvSpPr>
          <p:nvPr/>
        </p:nvSpPr>
        <p:spPr bwMode="auto">
          <a:xfrm>
            <a:off x="4724400" y="4191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69" name="Line 21"/>
          <p:cNvSpPr>
            <a:spLocks noChangeShapeType="1"/>
          </p:cNvSpPr>
          <p:nvPr/>
        </p:nvSpPr>
        <p:spPr bwMode="auto">
          <a:xfrm flipH="1">
            <a:off x="5257800" y="4191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70" name="Line 22"/>
          <p:cNvSpPr>
            <a:spLocks noChangeShapeType="1"/>
          </p:cNvSpPr>
          <p:nvPr/>
        </p:nvSpPr>
        <p:spPr bwMode="auto">
          <a:xfrm>
            <a:off x="4800600" y="49657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71" name="Line 23"/>
          <p:cNvSpPr>
            <a:spLocks noChangeShapeType="1"/>
          </p:cNvSpPr>
          <p:nvPr/>
        </p:nvSpPr>
        <p:spPr bwMode="auto">
          <a:xfrm flipH="1">
            <a:off x="6324600" y="3276600"/>
            <a:ext cx="30480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72" name="Line 24"/>
          <p:cNvSpPr>
            <a:spLocks noChangeShapeType="1"/>
          </p:cNvSpPr>
          <p:nvPr/>
        </p:nvSpPr>
        <p:spPr bwMode="auto">
          <a:xfrm>
            <a:off x="2514600" y="5715000"/>
            <a:ext cx="6858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73" name="Line 25"/>
          <p:cNvSpPr>
            <a:spLocks noChangeShapeType="1"/>
          </p:cNvSpPr>
          <p:nvPr/>
        </p:nvSpPr>
        <p:spPr bwMode="auto">
          <a:xfrm flipH="1">
            <a:off x="4953000" y="5715000"/>
            <a:ext cx="7620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55674" name="Text Box 26"/>
          <p:cNvSpPr txBox="1">
            <a:spLocks noChangeArrowheads="1"/>
          </p:cNvSpPr>
          <p:nvPr/>
        </p:nvSpPr>
        <p:spPr bwMode="auto">
          <a:xfrm>
            <a:off x="377825" y="544513"/>
            <a:ext cx="8442325" cy="641350"/>
          </a:xfrm>
          <a:prstGeom prst="rect">
            <a:avLst/>
          </a:prstGeom>
          <a:noFill/>
          <a:ln w="9525">
            <a:noFill/>
            <a:miter lim="800000"/>
            <a:headEnd/>
            <a:tailEnd/>
          </a:ln>
          <a:effectLst/>
        </p:spPr>
        <p:txBody>
          <a:bodyPr wrap="none">
            <a:spAutoFit/>
          </a:bodyPr>
          <a:lstStyle/>
          <a:p>
            <a:r>
              <a:rPr lang="zh-CN" altLang="en-US" sz="3600" b="1">
                <a:solidFill>
                  <a:srgbClr val="006666"/>
                </a:solidFill>
                <a:ea typeface="楷体_GB2312" pitchFamily="49" charset="-122"/>
              </a:rPr>
              <a:t>完整的归并排序过程为：先分组再归并。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55674"/>
                                        </p:tgtEl>
                                        <p:attrNameLst>
                                          <p:attrName>style.visibility</p:attrName>
                                        </p:attrNameLst>
                                      </p:cBhvr>
                                      <p:to>
                                        <p:strVal val="visible"/>
                                      </p:to>
                                    </p:set>
                                    <p:anim calcmode="lin" valueType="num">
                                      <p:cBhvr additive="base">
                                        <p:cTn id="7" dur="500" fill="hold"/>
                                        <p:tgtEl>
                                          <p:spTgt spid="155674"/>
                                        </p:tgtEl>
                                        <p:attrNameLst>
                                          <p:attrName>ppt_x</p:attrName>
                                        </p:attrNameLst>
                                      </p:cBhvr>
                                      <p:tavLst>
                                        <p:tav tm="0">
                                          <p:val>
                                            <p:strVal val="0-#ppt_w/2"/>
                                          </p:val>
                                        </p:tav>
                                        <p:tav tm="100000">
                                          <p:val>
                                            <p:strVal val="#ppt_x"/>
                                          </p:val>
                                        </p:tav>
                                      </p:tavLst>
                                    </p:anim>
                                    <p:anim calcmode="lin" valueType="num">
                                      <p:cBhvr additive="base">
                                        <p:cTn id="8" dur="500" fill="hold"/>
                                        <p:tgtEl>
                                          <p:spTgt spid="1556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Effect transition="in" filter="wipe(left)">
                                      <p:cBhvr>
                                        <p:cTn id="13" dur="500"/>
                                        <p:tgtEl>
                                          <p:spTgt spid="1556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5653"/>
                                        </p:tgtEl>
                                        <p:attrNameLst>
                                          <p:attrName>style.visibility</p:attrName>
                                        </p:attrNameLst>
                                      </p:cBhvr>
                                      <p:to>
                                        <p:strVal val="visible"/>
                                      </p:to>
                                    </p:set>
                                    <p:animEffect transition="in" filter="wipe(left)">
                                      <p:cBhvr>
                                        <p:cTn id="18" dur="500"/>
                                        <p:tgtEl>
                                          <p:spTgt spid="1556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5654"/>
                                        </p:tgtEl>
                                        <p:attrNameLst>
                                          <p:attrName>style.visibility</p:attrName>
                                        </p:attrNameLst>
                                      </p:cBhvr>
                                      <p:to>
                                        <p:strVal val="visible"/>
                                      </p:to>
                                    </p:set>
                                    <p:animEffect transition="in" filter="wipe(left)">
                                      <p:cBhvr>
                                        <p:cTn id="23" dur="500"/>
                                        <p:tgtEl>
                                          <p:spTgt spid="1556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5655"/>
                                        </p:tgtEl>
                                        <p:attrNameLst>
                                          <p:attrName>style.visibility</p:attrName>
                                        </p:attrNameLst>
                                      </p:cBhvr>
                                      <p:to>
                                        <p:strVal val="visible"/>
                                      </p:to>
                                    </p:set>
                                    <p:animEffect transition="in" filter="wipe(left)">
                                      <p:cBhvr>
                                        <p:cTn id="28" dur="500"/>
                                        <p:tgtEl>
                                          <p:spTgt spid="15565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55663"/>
                                        </p:tgtEl>
                                        <p:attrNameLst>
                                          <p:attrName>style.visibility</p:attrName>
                                        </p:attrNameLst>
                                      </p:cBhvr>
                                      <p:to>
                                        <p:strVal val="visible"/>
                                      </p:to>
                                    </p:set>
                                    <p:animEffect transition="in" filter="wipe(left)">
                                      <p:cBhvr>
                                        <p:cTn id="32" dur="500"/>
                                        <p:tgtEl>
                                          <p:spTgt spid="1556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5664"/>
                                        </p:tgtEl>
                                        <p:attrNameLst>
                                          <p:attrName>style.visibility</p:attrName>
                                        </p:attrNameLst>
                                      </p:cBhvr>
                                      <p:to>
                                        <p:strVal val="visible"/>
                                      </p:to>
                                    </p:set>
                                    <p:animEffect transition="in" filter="wipe(up)">
                                      <p:cBhvr>
                                        <p:cTn id="37" dur="500"/>
                                        <p:tgtEl>
                                          <p:spTgt spid="155664"/>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55665"/>
                                        </p:tgtEl>
                                        <p:attrNameLst>
                                          <p:attrName>style.visibility</p:attrName>
                                        </p:attrNameLst>
                                      </p:cBhvr>
                                      <p:to>
                                        <p:strVal val="visible"/>
                                      </p:to>
                                    </p:set>
                                    <p:animEffect transition="in" filter="wipe(up)">
                                      <p:cBhvr>
                                        <p:cTn id="41" dur="500"/>
                                        <p:tgtEl>
                                          <p:spTgt spid="1556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5656"/>
                                        </p:tgtEl>
                                        <p:attrNameLst>
                                          <p:attrName>style.visibility</p:attrName>
                                        </p:attrNameLst>
                                      </p:cBhvr>
                                      <p:to>
                                        <p:strVal val="visible"/>
                                      </p:to>
                                    </p:set>
                                    <p:animEffect transition="in" filter="wipe(left)">
                                      <p:cBhvr>
                                        <p:cTn id="46" dur="500"/>
                                        <p:tgtEl>
                                          <p:spTgt spid="15565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5666"/>
                                        </p:tgtEl>
                                        <p:attrNameLst>
                                          <p:attrName>style.visibility</p:attrName>
                                        </p:attrNameLst>
                                      </p:cBhvr>
                                      <p:to>
                                        <p:strVal val="visible"/>
                                      </p:to>
                                    </p:set>
                                    <p:animEffect transition="in" filter="wipe(up)">
                                      <p:cBhvr>
                                        <p:cTn id="51" dur="500"/>
                                        <p:tgtEl>
                                          <p:spTgt spid="155666"/>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55667"/>
                                        </p:tgtEl>
                                        <p:attrNameLst>
                                          <p:attrName>style.visibility</p:attrName>
                                        </p:attrNameLst>
                                      </p:cBhvr>
                                      <p:to>
                                        <p:strVal val="visible"/>
                                      </p:to>
                                    </p:set>
                                    <p:animEffect transition="in" filter="wipe(up)">
                                      <p:cBhvr>
                                        <p:cTn id="55" dur="500"/>
                                        <p:tgtEl>
                                          <p:spTgt spid="15566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5657"/>
                                        </p:tgtEl>
                                        <p:attrNameLst>
                                          <p:attrName>style.visibility</p:attrName>
                                        </p:attrNameLst>
                                      </p:cBhvr>
                                      <p:to>
                                        <p:strVal val="visible"/>
                                      </p:to>
                                    </p:set>
                                    <p:animEffect transition="in" filter="wipe(left)">
                                      <p:cBhvr>
                                        <p:cTn id="60" dur="500"/>
                                        <p:tgtEl>
                                          <p:spTgt spid="15565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55658"/>
                                        </p:tgtEl>
                                        <p:attrNameLst>
                                          <p:attrName>style.visibility</p:attrName>
                                        </p:attrNameLst>
                                      </p:cBhvr>
                                      <p:to>
                                        <p:strVal val="visible"/>
                                      </p:to>
                                    </p:set>
                                    <p:animEffect transition="in" filter="wipe(left)">
                                      <p:cBhvr>
                                        <p:cTn id="65" dur="500"/>
                                        <p:tgtEl>
                                          <p:spTgt spid="15565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55659"/>
                                        </p:tgtEl>
                                        <p:attrNameLst>
                                          <p:attrName>style.visibility</p:attrName>
                                        </p:attrNameLst>
                                      </p:cBhvr>
                                      <p:to>
                                        <p:strVal val="visible"/>
                                      </p:to>
                                    </p:set>
                                    <p:animEffect transition="in" filter="wipe(left)">
                                      <p:cBhvr>
                                        <p:cTn id="70" dur="500"/>
                                        <p:tgtEl>
                                          <p:spTgt spid="15565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55668"/>
                                        </p:tgtEl>
                                        <p:attrNameLst>
                                          <p:attrName>style.visibility</p:attrName>
                                        </p:attrNameLst>
                                      </p:cBhvr>
                                      <p:to>
                                        <p:strVal val="visible"/>
                                      </p:to>
                                    </p:set>
                                    <p:animEffect transition="in" filter="wipe(up)">
                                      <p:cBhvr>
                                        <p:cTn id="75" dur="500"/>
                                        <p:tgtEl>
                                          <p:spTgt spid="155668"/>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55669"/>
                                        </p:tgtEl>
                                        <p:attrNameLst>
                                          <p:attrName>style.visibility</p:attrName>
                                        </p:attrNameLst>
                                      </p:cBhvr>
                                      <p:to>
                                        <p:strVal val="visible"/>
                                      </p:to>
                                    </p:set>
                                    <p:animEffect transition="in" filter="wipe(up)">
                                      <p:cBhvr>
                                        <p:cTn id="79" dur="500"/>
                                        <p:tgtEl>
                                          <p:spTgt spid="15566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55660"/>
                                        </p:tgtEl>
                                        <p:attrNameLst>
                                          <p:attrName>style.visibility</p:attrName>
                                        </p:attrNameLst>
                                      </p:cBhvr>
                                      <p:to>
                                        <p:strVal val="visible"/>
                                      </p:to>
                                    </p:set>
                                    <p:animEffect transition="in" filter="wipe(left)">
                                      <p:cBhvr>
                                        <p:cTn id="84" dur="500"/>
                                        <p:tgtEl>
                                          <p:spTgt spid="15566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55670"/>
                                        </p:tgtEl>
                                        <p:attrNameLst>
                                          <p:attrName>style.visibility</p:attrName>
                                        </p:attrNameLst>
                                      </p:cBhvr>
                                      <p:to>
                                        <p:strVal val="visible"/>
                                      </p:to>
                                    </p:set>
                                    <p:animEffect transition="in" filter="wipe(up)">
                                      <p:cBhvr>
                                        <p:cTn id="89" dur="500"/>
                                        <p:tgtEl>
                                          <p:spTgt spid="155670"/>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155671"/>
                                        </p:tgtEl>
                                        <p:attrNameLst>
                                          <p:attrName>style.visibility</p:attrName>
                                        </p:attrNameLst>
                                      </p:cBhvr>
                                      <p:to>
                                        <p:strVal val="visible"/>
                                      </p:to>
                                    </p:set>
                                    <p:animEffect transition="in" filter="wipe(up)">
                                      <p:cBhvr>
                                        <p:cTn id="93" dur="500"/>
                                        <p:tgtEl>
                                          <p:spTgt spid="15567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55661"/>
                                        </p:tgtEl>
                                        <p:attrNameLst>
                                          <p:attrName>style.visibility</p:attrName>
                                        </p:attrNameLst>
                                      </p:cBhvr>
                                      <p:to>
                                        <p:strVal val="visible"/>
                                      </p:to>
                                    </p:set>
                                    <p:animEffect transition="in" filter="wipe(left)">
                                      <p:cBhvr>
                                        <p:cTn id="98" dur="500"/>
                                        <p:tgtEl>
                                          <p:spTgt spid="15566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55672"/>
                                        </p:tgtEl>
                                        <p:attrNameLst>
                                          <p:attrName>style.visibility</p:attrName>
                                        </p:attrNameLst>
                                      </p:cBhvr>
                                      <p:to>
                                        <p:strVal val="visible"/>
                                      </p:to>
                                    </p:set>
                                    <p:animEffect transition="in" filter="wipe(up)">
                                      <p:cBhvr>
                                        <p:cTn id="103" dur="500"/>
                                        <p:tgtEl>
                                          <p:spTgt spid="155672"/>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155673"/>
                                        </p:tgtEl>
                                        <p:attrNameLst>
                                          <p:attrName>style.visibility</p:attrName>
                                        </p:attrNameLst>
                                      </p:cBhvr>
                                      <p:to>
                                        <p:strVal val="visible"/>
                                      </p:to>
                                    </p:set>
                                    <p:animEffect transition="in" filter="wipe(up)">
                                      <p:cBhvr>
                                        <p:cTn id="107" dur="500"/>
                                        <p:tgtEl>
                                          <p:spTgt spid="15567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5662"/>
                                        </p:tgtEl>
                                        <p:attrNameLst>
                                          <p:attrName>style.visibility</p:attrName>
                                        </p:attrNameLst>
                                      </p:cBhvr>
                                      <p:to>
                                        <p:strVal val="visible"/>
                                      </p:to>
                                    </p:set>
                                    <p:animEffect transition="in" filter="wipe(left)">
                                      <p:cBhvr>
                                        <p:cTn id="112" dur="500"/>
                                        <p:tgtEl>
                                          <p:spTgt spid="155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3" grpId="0" autoUpdateAnimBg="0"/>
      <p:bldP spid="155654" grpId="0" autoUpdateAnimBg="0"/>
      <p:bldP spid="155655" grpId="0" autoUpdateAnimBg="0"/>
      <p:bldP spid="155656" grpId="0" autoUpdateAnimBg="0"/>
      <p:bldP spid="155657" grpId="0" autoUpdateAnimBg="0"/>
      <p:bldP spid="155658" grpId="0" autoUpdateAnimBg="0"/>
      <p:bldP spid="155659" grpId="0" autoUpdateAnimBg="0"/>
      <p:bldP spid="155660" grpId="0" autoUpdateAnimBg="0"/>
      <p:bldP spid="155661" grpId="0" autoUpdateAnimBg="0"/>
      <p:bldP spid="155662" grpId="0" autoUpdateAnimBg="0"/>
      <p:bldP spid="155663" grpId="0" autoUpdateAnimBg="0"/>
      <p:bldP spid="155664" grpId="0" animBg="1"/>
      <p:bldP spid="155665" grpId="0" animBg="1"/>
      <p:bldP spid="155666" grpId="0" animBg="1"/>
      <p:bldP spid="155667" grpId="0" animBg="1"/>
      <p:bldP spid="155668" grpId="0" animBg="1"/>
      <p:bldP spid="155669" grpId="0" animBg="1"/>
      <p:bldP spid="155670" grpId="0" animBg="1"/>
      <p:bldP spid="155671" grpId="0" animBg="1"/>
      <p:bldP spid="155672" grpId="0" animBg="1"/>
      <p:bldP spid="155673" grpId="0" animBg="1"/>
      <p:bldP spid="15567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b="1"/>
              <a:t>合并算法</a:t>
            </a:r>
          </a:p>
        </p:txBody>
      </p:sp>
      <p:sp>
        <p:nvSpPr>
          <p:cNvPr id="156676" name="Text Box 4"/>
          <p:cNvSpPr txBox="1">
            <a:spLocks noChangeArrowheads="1"/>
          </p:cNvSpPr>
          <p:nvPr/>
        </p:nvSpPr>
        <p:spPr bwMode="auto">
          <a:xfrm>
            <a:off x="228600" y="1066800"/>
            <a:ext cx="8763000" cy="5216525"/>
          </a:xfrm>
          <a:prstGeom prst="rect">
            <a:avLst/>
          </a:prstGeom>
          <a:noFill/>
          <a:ln w="9525">
            <a:noFill/>
            <a:miter lim="800000"/>
            <a:headEnd/>
            <a:tailEnd/>
          </a:ln>
          <a:effectLst/>
        </p:spPr>
        <p:txBody>
          <a:bodyPr>
            <a:spAutoFit/>
          </a:bodyPr>
          <a:lstStyle/>
          <a:p>
            <a:r>
              <a:rPr lang="en-US" altLang="zh-CN" sz="2800" b="1">
                <a:solidFill>
                  <a:srgbClr val="0C00A4"/>
                </a:solidFill>
              </a:rPr>
              <a:t>void Merge ( </a:t>
            </a:r>
            <a:r>
              <a:rPr lang="en-US" altLang="zh-CN" sz="2000" b="1">
                <a:solidFill>
                  <a:srgbClr val="0C00A4"/>
                </a:solidFill>
                <a:latin typeface="Franklin Gothic Medium" pitchFamily="34" charset="0"/>
                <a:ea typeface="GungsuhChe" pitchFamily="49" charset="-127"/>
              </a:rPr>
              <a:t>RecordType r1[],  int low,   int mid,   int high,  RecordType  r[]</a:t>
            </a:r>
            <a:r>
              <a:rPr lang="en-US" altLang="zh-CN" sz="2800" b="1">
                <a:solidFill>
                  <a:srgbClr val="0C00A4"/>
                </a:solidFill>
              </a:rPr>
              <a:t>)</a:t>
            </a:r>
          </a:p>
          <a:p>
            <a:r>
              <a:rPr lang="en-US" altLang="zh-CN" sz="2800" b="1">
                <a:solidFill>
                  <a:srgbClr val="0C00A4"/>
                </a:solidFill>
              </a:rPr>
              <a:t>            </a:t>
            </a:r>
            <a:r>
              <a:rPr lang="en-US" altLang="zh-CN" b="1">
                <a:solidFill>
                  <a:srgbClr val="0C00A4"/>
                </a:solidFill>
              </a:rPr>
              <a:t>/*r1[low..mid]</a:t>
            </a:r>
            <a:r>
              <a:rPr lang="zh-CN" altLang="en-US" b="1">
                <a:solidFill>
                  <a:srgbClr val="0C00A4"/>
                </a:solidFill>
              </a:rPr>
              <a:t>和</a:t>
            </a:r>
            <a:r>
              <a:rPr lang="en-US" altLang="zh-CN" b="1">
                <a:solidFill>
                  <a:srgbClr val="0C00A4"/>
                </a:solidFill>
              </a:rPr>
              <a:t>r1[mid+1..high]</a:t>
            </a:r>
            <a:r>
              <a:rPr lang="zh-CN" altLang="en-US" b="1">
                <a:solidFill>
                  <a:srgbClr val="0C00A4"/>
                </a:solidFill>
              </a:rPr>
              <a:t>分别有序，将它们合并*</a:t>
            </a:r>
            <a:r>
              <a:rPr lang="en-US" altLang="zh-CN" b="1">
                <a:solidFill>
                  <a:srgbClr val="0C00A4"/>
                </a:solidFill>
              </a:rPr>
              <a:t>/</a:t>
            </a:r>
          </a:p>
          <a:p>
            <a:r>
              <a:rPr lang="en-US" altLang="zh-CN" sz="2800" b="1">
                <a:solidFill>
                  <a:srgbClr val="0C00A4"/>
                </a:solidFill>
              </a:rPr>
              <a:t>{i=low</a:t>
            </a:r>
            <a:r>
              <a:rPr lang="zh-CN" altLang="en-US" sz="2800" b="1">
                <a:solidFill>
                  <a:srgbClr val="0C00A4"/>
                </a:solidFill>
              </a:rPr>
              <a:t>；</a:t>
            </a:r>
            <a:r>
              <a:rPr lang="en-US" altLang="zh-CN" sz="2800" b="1">
                <a:solidFill>
                  <a:srgbClr val="0C00A4"/>
                </a:solidFill>
              </a:rPr>
              <a:t>j=mid+1</a:t>
            </a:r>
            <a:r>
              <a:rPr lang="zh-CN" altLang="en-US" sz="2800" b="1">
                <a:solidFill>
                  <a:srgbClr val="0C00A4"/>
                </a:solidFill>
              </a:rPr>
              <a:t>； </a:t>
            </a:r>
            <a:r>
              <a:rPr lang="en-US" altLang="zh-CN" sz="2800" b="1">
                <a:solidFill>
                  <a:srgbClr val="0C00A4"/>
                </a:solidFill>
              </a:rPr>
              <a:t>k=low</a:t>
            </a:r>
            <a:r>
              <a:rPr lang="zh-CN" altLang="en-US" sz="2800" b="1">
                <a:solidFill>
                  <a:srgbClr val="0C00A4"/>
                </a:solidFill>
              </a:rPr>
              <a:t>；</a:t>
            </a:r>
          </a:p>
          <a:p>
            <a:r>
              <a:rPr lang="zh-CN" altLang="en-US" sz="2800" b="1">
                <a:solidFill>
                  <a:srgbClr val="0C00A4"/>
                </a:solidFill>
              </a:rPr>
              <a:t>  </a:t>
            </a:r>
            <a:r>
              <a:rPr lang="en-US" altLang="zh-CN" sz="2800" b="1">
                <a:solidFill>
                  <a:srgbClr val="A40004"/>
                </a:solidFill>
              </a:rPr>
              <a:t>while ( (i&lt;=mid)&amp;&amp;(j&lt;=high)  )  </a:t>
            </a:r>
          </a:p>
          <a:p>
            <a:r>
              <a:rPr lang="en-US" altLang="zh-CN" sz="2800" b="1">
                <a:solidFill>
                  <a:srgbClr val="A40004"/>
                </a:solidFill>
              </a:rPr>
              <a:t>     {</a:t>
            </a:r>
            <a:r>
              <a:rPr lang="en-US" altLang="zh-CN" sz="2800" b="1">
                <a:solidFill>
                  <a:srgbClr val="D820B5"/>
                </a:solidFill>
              </a:rPr>
              <a:t>if ( r1[i].key&lt;=r1[j].key )     </a:t>
            </a:r>
          </a:p>
          <a:p>
            <a:r>
              <a:rPr lang="en-US" altLang="zh-CN" sz="2800" b="1">
                <a:solidFill>
                  <a:srgbClr val="D820B5"/>
                </a:solidFill>
              </a:rPr>
              <a:t>          {r[k]=r1[i] </a:t>
            </a:r>
            <a:r>
              <a:rPr lang="zh-CN" altLang="en-US" sz="2800" b="1">
                <a:solidFill>
                  <a:srgbClr val="D820B5"/>
                </a:solidFill>
              </a:rPr>
              <a:t>； </a:t>
            </a:r>
            <a:r>
              <a:rPr lang="en-US" altLang="zh-CN" sz="2800" b="1">
                <a:solidFill>
                  <a:srgbClr val="D820B5"/>
                </a:solidFill>
              </a:rPr>
              <a:t>++i</a:t>
            </a:r>
            <a:r>
              <a:rPr lang="zh-CN" altLang="en-US" sz="2800" b="1">
                <a:solidFill>
                  <a:srgbClr val="D820B5"/>
                </a:solidFill>
              </a:rPr>
              <a:t>；</a:t>
            </a:r>
            <a:r>
              <a:rPr lang="en-US" altLang="zh-CN" sz="2800" b="1">
                <a:solidFill>
                  <a:srgbClr val="D820B5"/>
                </a:solidFill>
              </a:rPr>
              <a:t>}</a:t>
            </a:r>
          </a:p>
          <a:p>
            <a:r>
              <a:rPr lang="en-US" altLang="zh-CN" sz="2800" b="1">
                <a:solidFill>
                  <a:srgbClr val="A40004"/>
                </a:solidFill>
              </a:rPr>
              <a:t>      </a:t>
            </a:r>
            <a:r>
              <a:rPr lang="en-US" altLang="zh-CN" sz="2800" b="1">
                <a:solidFill>
                  <a:srgbClr val="FF0000"/>
                </a:solidFill>
              </a:rPr>
              <a:t>else</a:t>
            </a:r>
            <a:r>
              <a:rPr lang="en-US" altLang="zh-CN" sz="2800" b="1">
                <a:solidFill>
                  <a:srgbClr val="A40004"/>
                </a:solidFill>
              </a:rPr>
              <a:t> 	</a:t>
            </a:r>
          </a:p>
          <a:p>
            <a:r>
              <a:rPr lang="en-US" altLang="zh-CN" sz="2800" b="1">
                <a:solidFill>
                  <a:srgbClr val="A40004"/>
                </a:solidFill>
              </a:rPr>
              <a:t>          </a:t>
            </a:r>
            <a:r>
              <a:rPr lang="en-US" altLang="zh-CN" sz="2800" b="1">
                <a:solidFill>
                  <a:srgbClr val="FF0000"/>
                </a:solidFill>
              </a:rPr>
              <a:t>{r[k]=r1[j] </a:t>
            </a:r>
            <a:r>
              <a:rPr lang="zh-CN" altLang="en-US" sz="2800" b="1">
                <a:solidFill>
                  <a:srgbClr val="FF0000"/>
                </a:solidFill>
              </a:rPr>
              <a:t>； </a:t>
            </a:r>
            <a:r>
              <a:rPr lang="en-US" altLang="zh-CN" sz="2800" b="1">
                <a:solidFill>
                  <a:srgbClr val="FF0000"/>
                </a:solidFill>
              </a:rPr>
              <a:t>++j</a:t>
            </a:r>
            <a:r>
              <a:rPr lang="zh-CN" altLang="en-US" sz="2800" b="1">
                <a:solidFill>
                  <a:srgbClr val="FF0000"/>
                </a:solidFill>
              </a:rPr>
              <a:t>；</a:t>
            </a:r>
            <a:r>
              <a:rPr lang="en-US" altLang="zh-CN" sz="2800" b="1">
                <a:solidFill>
                  <a:srgbClr val="FF0000"/>
                </a:solidFill>
              </a:rPr>
              <a:t>}</a:t>
            </a:r>
          </a:p>
          <a:p>
            <a:r>
              <a:rPr lang="en-US" altLang="zh-CN" sz="2800" b="1">
                <a:solidFill>
                  <a:srgbClr val="FF0000"/>
                </a:solidFill>
              </a:rPr>
              <a:t>           ++k </a:t>
            </a:r>
            <a:r>
              <a:rPr lang="zh-CN" altLang="en-US" sz="2800" b="1">
                <a:solidFill>
                  <a:srgbClr val="FF0000"/>
                </a:solidFill>
              </a:rPr>
              <a:t>；    </a:t>
            </a:r>
            <a:r>
              <a:rPr lang="en-US" altLang="zh-CN" sz="2800" b="1">
                <a:solidFill>
                  <a:srgbClr val="FF0000"/>
                </a:solidFill>
              </a:rPr>
              <a:t>}</a:t>
            </a:r>
          </a:p>
          <a:p>
            <a:r>
              <a:rPr lang="en-US" altLang="zh-CN" sz="2800" b="1">
                <a:solidFill>
                  <a:srgbClr val="0C00A4"/>
                </a:solidFill>
              </a:rPr>
              <a:t>  if ( i&lt;=mid )   r[k..high] =r1[i..mid]</a:t>
            </a:r>
            <a:r>
              <a:rPr lang="zh-CN" altLang="en-US" sz="2800" b="1">
                <a:solidFill>
                  <a:srgbClr val="0C00A4"/>
                </a:solidFill>
              </a:rPr>
              <a:t>；</a:t>
            </a:r>
          </a:p>
          <a:p>
            <a:r>
              <a:rPr lang="zh-CN" altLang="en-US" sz="2800" b="1">
                <a:solidFill>
                  <a:srgbClr val="0C00A4"/>
                </a:solidFill>
              </a:rPr>
              <a:t>  </a:t>
            </a:r>
            <a:r>
              <a:rPr lang="en-US" altLang="zh-CN" sz="2800" b="1">
                <a:solidFill>
                  <a:srgbClr val="0C00A4"/>
                </a:solidFill>
              </a:rPr>
              <a:t>if ( j&lt;=high  ) r[k..high] =r1[j..high]</a:t>
            </a:r>
            <a:r>
              <a:rPr lang="zh-CN" altLang="en-US" sz="2800" b="1">
                <a:solidFill>
                  <a:srgbClr val="0C00A4"/>
                </a:solidFill>
              </a:rPr>
              <a:t>；</a:t>
            </a:r>
          </a:p>
          <a:p>
            <a:r>
              <a:rPr lang="zh-CN" altLang="en-US" sz="2800" b="1">
                <a:solidFill>
                  <a:srgbClr val="0C00A4"/>
                </a:solidFill>
              </a:rPr>
              <a:t> </a:t>
            </a:r>
            <a:r>
              <a:rPr lang="en-US" altLang="zh-CN" sz="2800" b="1">
                <a:solidFill>
                  <a:srgbClr val="0C00A4"/>
                </a:solidFill>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762000"/>
            <a:ext cx="7772400" cy="685800"/>
          </a:xfrm>
        </p:spPr>
        <p:txBody>
          <a:bodyPr/>
          <a:lstStyle/>
          <a:p>
            <a:r>
              <a:rPr lang="en-US" altLang="zh-CN" b="1">
                <a:latin typeface="楷体_GB2312" pitchFamily="49" charset="-122"/>
              </a:rPr>
              <a:t>2-</a:t>
            </a:r>
            <a:r>
              <a:rPr lang="zh-CN" altLang="en-US" b="1">
                <a:latin typeface="楷体_GB2312" pitchFamily="49" charset="-122"/>
              </a:rPr>
              <a:t>路归并排序算法</a:t>
            </a:r>
          </a:p>
        </p:txBody>
      </p:sp>
      <p:sp>
        <p:nvSpPr>
          <p:cNvPr id="157700" name="Text Box 4"/>
          <p:cNvSpPr txBox="1">
            <a:spLocks noChangeArrowheads="1"/>
          </p:cNvSpPr>
          <p:nvPr/>
        </p:nvSpPr>
        <p:spPr bwMode="auto">
          <a:xfrm>
            <a:off x="381000" y="1524000"/>
            <a:ext cx="8839200" cy="4964113"/>
          </a:xfrm>
          <a:prstGeom prst="rect">
            <a:avLst/>
          </a:prstGeom>
          <a:noFill/>
          <a:ln w="9525">
            <a:noFill/>
            <a:miter lim="800000"/>
            <a:headEnd/>
            <a:tailEnd/>
          </a:ln>
          <a:effectLst/>
        </p:spPr>
        <p:txBody>
          <a:bodyPr>
            <a:spAutoFit/>
          </a:bodyPr>
          <a:lstStyle/>
          <a:p>
            <a:pPr>
              <a:spcBef>
                <a:spcPct val="30000"/>
              </a:spcBef>
            </a:pPr>
            <a:r>
              <a:rPr lang="en-US" altLang="zh-CN" sz="2800" b="1">
                <a:solidFill>
                  <a:srgbClr val="0C00A4"/>
                </a:solidFill>
                <a:latin typeface="Arial Narrow" pitchFamily="34" charset="0"/>
              </a:rPr>
              <a:t>void   MergeSort (</a:t>
            </a:r>
            <a:r>
              <a:rPr lang="en-US" altLang="zh-CN" sz="2200" b="1">
                <a:solidFill>
                  <a:srgbClr val="0C00A4"/>
                </a:solidFill>
                <a:latin typeface="Arial Narrow" pitchFamily="34" charset="0"/>
              </a:rPr>
              <a:t>RecordType  r1[],  int  low,  int  high,  RecordType  r[]</a:t>
            </a:r>
            <a:r>
              <a:rPr lang="en-US" altLang="zh-CN" sz="2800" b="1">
                <a:solidFill>
                  <a:srgbClr val="0C00A4"/>
                </a:solidFill>
                <a:latin typeface="Arial Narrow" pitchFamily="34" charset="0"/>
              </a:rPr>
              <a:t>)</a:t>
            </a:r>
          </a:p>
          <a:p>
            <a:pPr>
              <a:spcBef>
                <a:spcPct val="30000"/>
              </a:spcBef>
            </a:pPr>
            <a:r>
              <a:rPr lang="en-US" altLang="zh-CN" sz="2800" b="1">
                <a:solidFill>
                  <a:srgbClr val="0C00A4"/>
                </a:solidFill>
                <a:latin typeface="Arial Narrow" pitchFamily="34" charset="0"/>
              </a:rPr>
              <a:t> </a:t>
            </a:r>
            <a:r>
              <a:rPr lang="en-US" altLang="zh-CN" b="1">
                <a:solidFill>
                  <a:srgbClr val="006600"/>
                </a:solidFill>
                <a:latin typeface="Arial Narrow" pitchFamily="34" charset="0"/>
              </a:rPr>
              <a:t>/*r1[low..high]</a:t>
            </a:r>
            <a:r>
              <a:rPr lang="zh-CN" altLang="en-US" b="1">
                <a:solidFill>
                  <a:srgbClr val="006600"/>
                </a:solidFill>
                <a:latin typeface="Arial Narrow" pitchFamily="34" charset="0"/>
              </a:rPr>
              <a:t>经排序后放在</a:t>
            </a:r>
            <a:r>
              <a:rPr lang="en-US" altLang="zh-CN" b="1">
                <a:solidFill>
                  <a:srgbClr val="006600"/>
                </a:solidFill>
                <a:latin typeface="Arial Narrow" pitchFamily="34" charset="0"/>
              </a:rPr>
              <a:t>r[low..high]</a:t>
            </a:r>
            <a:r>
              <a:rPr lang="zh-CN" altLang="en-US" b="1">
                <a:solidFill>
                  <a:srgbClr val="006600"/>
                </a:solidFill>
                <a:latin typeface="Arial Narrow" pitchFamily="34" charset="0"/>
              </a:rPr>
              <a:t>中</a:t>
            </a:r>
            <a:r>
              <a:rPr lang="en-US" altLang="zh-CN" b="1">
                <a:solidFill>
                  <a:srgbClr val="006600"/>
                </a:solidFill>
                <a:latin typeface="Arial Narrow" pitchFamily="34" charset="0"/>
              </a:rPr>
              <a:t>,r2[low..high]</a:t>
            </a:r>
            <a:r>
              <a:rPr lang="zh-CN" altLang="en-US" b="1">
                <a:solidFill>
                  <a:srgbClr val="006600"/>
                </a:solidFill>
                <a:latin typeface="Arial Narrow" pitchFamily="34" charset="0"/>
              </a:rPr>
              <a:t>为辅助空间 *</a:t>
            </a:r>
            <a:r>
              <a:rPr lang="en-US" altLang="zh-CN" b="1">
                <a:solidFill>
                  <a:srgbClr val="006600"/>
                </a:solidFill>
                <a:latin typeface="Arial Narrow" pitchFamily="34" charset="0"/>
              </a:rPr>
              <a:t>/</a:t>
            </a:r>
            <a:r>
              <a:rPr lang="en-US" altLang="zh-CN" sz="2800" b="1">
                <a:solidFill>
                  <a:srgbClr val="006600"/>
                </a:solidFill>
                <a:latin typeface="Arial Narrow" pitchFamily="34" charset="0"/>
              </a:rPr>
              <a:t> </a:t>
            </a:r>
          </a:p>
          <a:p>
            <a:pPr>
              <a:spcBef>
                <a:spcPct val="30000"/>
              </a:spcBef>
            </a:pPr>
            <a:r>
              <a:rPr lang="en-US" altLang="zh-CN" sz="2800" b="1">
                <a:solidFill>
                  <a:srgbClr val="0C00A4"/>
                </a:solidFill>
                <a:latin typeface="Arial Narrow" pitchFamily="34" charset="0"/>
              </a:rPr>
              <a:t>{ RecordType  r2 [hight-low+1] </a:t>
            </a:r>
            <a:r>
              <a:rPr lang="zh-CN" altLang="en-US" sz="2800" b="1">
                <a:solidFill>
                  <a:srgbClr val="0C00A4"/>
                </a:solidFill>
                <a:latin typeface="Arial Narrow" pitchFamily="34" charset="0"/>
              </a:rPr>
              <a:t>；</a:t>
            </a:r>
          </a:p>
          <a:p>
            <a:pPr>
              <a:spcBef>
                <a:spcPct val="30000"/>
              </a:spcBef>
            </a:pPr>
            <a:r>
              <a:rPr lang="zh-CN" altLang="en-US" sz="2800" b="1">
                <a:solidFill>
                  <a:srgbClr val="0C00A4"/>
                </a:solidFill>
                <a:latin typeface="Arial Narrow" pitchFamily="34" charset="0"/>
              </a:rPr>
              <a:t>   </a:t>
            </a:r>
            <a:r>
              <a:rPr lang="en-US" altLang="zh-CN" sz="2800" b="1">
                <a:solidFill>
                  <a:srgbClr val="FF0000"/>
                </a:solidFill>
                <a:latin typeface="Arial Narrow" pitchFamily="34" charset="0"/>
              </a:rPr>
              <a:t>if ( low==high )  r[low]=r1[low]</a:t>
            </a:r>
            <a:r>
              <a:rPr lang="zh-CN" altLang="en-US" sz="2800" b="1">
                <a:solidFill>
                  <a:srgbClr val="FF0000"/>
                </a:solidFill>
                <a:latin typeface="Arial Narrow" pitchFamily="34" charset="0"/>
              </a:rPr>
              <a:t>；</a:t>
            </a:r>
          </a:p>
          <a:p>
            <a:pPr>
              <a:spcBef>
                <a:spcPct val="30000"/>
              </a:spcBef>
            </a:pPr>
            <a:r>
              <a:rPr lang="zh-CN" altLang="en-US" sz="2800" b="1">
                <a:solidFill>
                  <a:srgbClr val="0C00A4"/>
                </a:solidFill>
                <a:latin typeface="Arial Narrow" pitchFamily="34" charset="0"/>
              </a:rPr>
              <a:t>     </a:t>
            </a:r>
            <a:r>
              <a:rPr lang="en-US" altLang="zh-CN" sz="2800" b="1">
                <a:solidFill>
                  <a:srgbClr val="D820B5"/>
                </a:solidFill>
                <a:latin typeface="Arial Narrow" pitchFamily="34" charset="0"/>
              </a:rPr>
              <a:t>else{mid=(low+high)/2</a:t>
            </a:r>
            <a:r>
              <a:rPr lang="zh-CN" altLang="en-US" sz="2800" b="1">
                <a:solidFill>
                  <a:srgbClr val="D820B5"/>
                </a:solidFill>
                <a:latin typeface="Arial Narrow" pitchFamily="34" charset="0"/>
              </a:rPr>
              <a:t>；</a:t>
            </a:r>
          </a:p>
          <a:p>
            <a:pPr>
              <a:spcBef>
                <a:spcPct val="30000"/>
              </a:spcBef>
            </a:pPr>
            <a:r>
              <a:rPr lang="zh-CN" altLang="en-US" sz="2800" b="1">
                <a:solidFill>
                  <a:srgbClr val="D820B5"/>
                </a:solidFill>
                <a:latin typeface="Arial Narrow" pitchFamily="34" charset="0"/>
              </a:rPr>
              <a:t>             </a:t>
            </a:r>
            <a:r>
              <a:rPr lang="en-US" altLang="zh-CN" sz="2800" b="1">
                <a:solidFill>
                  <a:srgbClr val="D820B5"/>
                </a:solidFill>
                <a:latin typeface="Arial Narrow" pitchFamily="34" charset="0"/>
              </a:rPr>
              <a:t>MergeSort(r1</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low</a:t>
            </a:r>
            <a:r>
              <a:rPr lang="zh-CN" altLang="en-US" sz="2800" b="1">
                <a:solidFill>
                  <a:srgbClr val="D820B5"/>
                </a:solidFill>
                <a:latin typeface="Arial Narrow" pitchFamily="34" charset="0"/>
              </a:rPr>
              <a:t>， </a:t>
            </a:r>
            <a:r>
              <a:rPr lang="en-US" altLang="zh-CN" sz="2800" b="1">
                <a:solidFill>
                  <a:srgbClr val="D820B5"/>
                </a:solidFill>
                <a:latin typeface="Arial Narrow" pitchFamily="34" charset="0"/>
              </a:rPr>
              <a:t>mid,  r2)</a:t>
            </a:r>
            <a:r>
              <a:rPr lang="zh-CN" altLang="en-US" sz="2800" b="1">
                <a:solidFill>
                  <a:srgbClr val="D820B5"/>
                </a:solidFill>
                <a:latin typeface="Arial Narrow" pitchFamily="34" charset="0"/>
              </a:rPr>
              <a:t>；</a:t>
            </a:r>
          </a:p>
          <a:p>
            <a:pPr>
              <a:spcBef>
                <a:spcPct val="30000"/>
              </a:spcBef>
            </a:pPr>
            <a:r>
              <a:rPr lang="zh-CN" altLang="en-US" sz="2800" b="1">
                <a:solidFill>
                  <a:srgbClr val="D820B5"/>
                </a:solidFill>
                <a:latin typeface="Arial Narrow" pitchFamily="34" charset="0"/>
              </a:rPr>
              <a:t>             </a:t>
            </a:r>
            <a:r>
              <a:rPr lang="en-US" altLang="zh-CN" sz="2800" b="1">
                <a:solidFill>
                  <a:srgbClr val="D820B5"/>
                </a:solidFill>
                <a:latin typeface="Arial Narrow" pitchFamily="34" charset="0"/>
              </a:rPr>
              <a:t>MergeSort(r1</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mid+1</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high,  r2)</a:t>
            </a:r>
            <a:r>
              <a:rPr lang="zh-CN" altLang="en-US" sz="2800" b="1">
                <a:solidFill>
                  <a:srgbClr val="D820B5"/>
                </a:solidFill>
                <a:latin typeface="Arial Narrow" pitchFamily="34" charset="0"/>
              </a:rPr>
              <a:t>；</a:t>
            </a:r>
          </a:p>
          <a:p>
            <a:pPr>
              <a:spcBef>
                <a:spcPct val="30000"/>
              </a:spcBef>
            </a:pPr>
            <a:r>
              <a:rPr lang="zh-CN" altLang="en-US" sz="2800" b="1">
                <a:solidFill>
                  <a:srgbClr val="D820B5"/>
                </a:solidFill>
                <a:latin typeface="Arial Narrow" pitchFamily="34" charset="0"/>
              </a:rPr>
              <a:t>             </a:t>
            </a:r>
            <a:r>
              <a:rPr lang="en-US" altLang="zh-CN" sz="2800" b="1">
                <a:solidFill>
                  <a:srgbClr val="D820B5"/>
                </a:solidFill>
                <a:latin typeface="Arial Narrow" pitchFamily="34" charset="0"/>
              </a:rPr>
              <a:t>Merge (r2</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low</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mid</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high</a:t>
            </a:r>
            <a:r>
              <a:rPr lang="zh-CN" altLang="en-US" sz="2800" b="1">
                <a:solidFill>
                  <a:srgbClr val="D820B5"/>
                </a:solidFill>
                <a:latin typeface="Arial Narrow" pitchFamily="34" charset="0"/>
              </a:rPr>
              <a:t>， </a:t>
            </a:r>
            <a:r>
              <a:rPr lang="en-US" altLang="zh-CN" sz="2800" b="1">
                <a:solidFill>
                  <a:srgbClr val="D820B5"/>
                </a:solidFill>
                <a:latin typeface="Arial Narrow" pitchFamily="34" charset="0"/>
              </a:rPr>
              <a:t>r)</a:t>
            </a:r>
            <a:r>
              <a:rPr lang="zh-CN" altLang="en-US" sz="2800" b="1">
                <a:solidFill>
                  <a:srgbClr val="D820B5"/>
                </a:solidFill>
                <a:latin typeface="Arial Narrow" pitchFamily="34" charset="0"/>
              </a:rPr>
              <a:t>；</a:t>
            </a:r>
            <a:r>
              <a:rPr lang="en-US" altLang="zh-CN" sz="2800" b="1">
                <a:solidFill>
                  <a:srgbClr val="D820B5"/>
                </a:solidFill>
                <a:latin typeface="Arial Narrow" pitchFamily="34" charset="0"/>
              </a:rPr>
              <a:t>}</a:t>
            </a:r>
          </a:p>
          <a:p>
            <a:pPr>
              <a:spcBef>
                <a:spcPct val="30000"/>
              </a:spcBef>
            </a:pPr>
            <a:r>
              <a:rPr lang="en-US" altLang="zh-CN" sz="2800" b="1">
                <a:solidFill>
                  <a:srgbClr val="0C00A4"/>
                </a:solidFill>
                <a:latin typeface="Arial Narrow" pitchFamily="34" charset="0"/>
              </a:rPr>
              <a:t>    }</a:t>
            </a:r>
          </a:p>
        </p:txBody>
      </p:sp>
      <p:sp>
        <p:nvSpPr>
          <p:cNvPr id="157701" name="Rectangle 5"/>
          <p:cNvSpPr>
            <a:spLocks noChangeArrowheads="1"/>
          </p:cNvSpPr>
          <p:nvPr/>
        </p:nvSpPr>
        <p:spPr bwMode="auto">
          <a:xfrm>
            <a:off x="4648200" y="5562600"/>
            <a:ext cx="1712913"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0-#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157701"/>
                                        </p:tgtEl>
                                        <p:attrNameLst>
                                          <p:attrName>style.visibility</p:attrName>
                                        </p:attrNameLst>
                                      </p:cBhvr>
                                      <p:to>
                                        <p:strVal val="visible"/>
                                      </p:to>
                                    </p:set>
                                    <p:anim calcmode="lin" valueType="num">
                                      <p:cBhvr>
                                        <p:cTn id="13" dur="5000" fill="hold"/>
                                        <p:tgtEl>
                                          <p:spTgt spid="157701"/>
                                        </p:tgtEl>
                                        <p:attrNameLst>
                                          <p:attrName>ppt_w</p:attrName>
                                        </p:attrNameLst>
                                      </p:cBhvr>
                                      <p:tavLst>
                                        <p:tav tm="0" fmla="#ppt_w*sin(2.5*pi*$)">
                                          <p:val>
                                            <p:fltVal val="0"/>
                                          </p:val>
                                        </p:tav>
                                        <p:tav tm="100000">
                                          <p:val>
                                            <p:fltVal val="1"/>
                                          </p:val>
                                        </p:tav>
                                      </p:tavLst>
                                    </p:anim>
                                    <p:anim calcmode="lin" valueType="num">
                                      <p:cBhvr>
                                        <p:cTn id="14" dur="5000" fill="hold"/>
                                        <p:tgtEl>
                                          <p:spTgt spid="1577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762000"/>
            <a:ext cx="7772400" cy="685800"/>
          </a:xfrm>
        </p:spPr>
        <p:txBody>
          <a:bodyPr/>
          <a:lstStyle/>
          <a:p>
            <a:r>
              <a:rPr lang="zh-CN" altLang="en-US" b="1">
                <a:solidFill>
                  <a:srgbClr val="6666FF"/>
                </a:solidFill>
              </a:rPr>
              <a:t>归并排序的复杂度分析：</a:t>
            </a:r>
          </a:p>
        </p:txBody>
      </p:sp>
      <p:sp>
        <p:nvSpPr>
          <p:cNvPr id="158724" name="Text Box 4"/>
          <p:cNvSpPr txBox="1">
            <a:spLocks noChangeArrowheads="1"/>
          </p:cNvSpPr>
          <p:nvPr/>
        </p:nvSpPr>
        <p:spPr bwMode="auto">
          <a:xfrm>
            <a:off x="260350" y="1714500"/>
            <a:ext cx="8642350" cy="2841625"/>
          </a:xfrm>
          <a:prstGeom prst="rect">
            <a:avLst/>
          </a:prstGeom>
          <a:noFill/>
          <a:ln w="9525">
            <a:noFill/>
            <a:miter lim="800000"/>
            <a:headEnd/>
            <a:tailEnd/>
          </a:ln>
          <a:effectLst/>
        </p:spPr>
        <p:txBody>
          <a:bodyPr>
            <a:spAutoFit/>
          </a:bodyPr>
          <a:lstStyle/>
          <a:p>
            <a:pPr>
              <a:lnSpc>
                <a:spcPct val="125000"/>
              </a:lnSpc>
            </a:pPr>
            <a:r>
              <a:rPr lang="zh-CN" altLang="en-US" sz="3600" b="1">
                <a:ea typeface="楷体_GB2312" pitchFamily="49" charset="-122"/>
              </a:rPr>
              <a:t>　容易看出，对 </a:t>
            </a:r>
            <a:r>
              <a:rPr lang="en-US" altLang="zh-CN" sz="3600" b="1" i="1">
                <a:ea typeface="楷体_GB2312" pitchFamily="49" charset="-122"/>
              </a:rPr>
              <a:t>n </a:t>
            </a:r>
            <a:r>
              <a:rPr lang="zh-CN" altLang="en-US" sz="3600" b="1">
                <a:ea typeface="楷体_GB2312" pitchFamily="49" charset="-122"/>
              </a:rPr>
              <a:t>个记录进行归并排序的时间复杂度为</a:t>
            </a:r>
            <a:r>
              <a:rPr lang="en-US" altLang="zh-CN" sz="3600" b="1">
                <a:solidFill>
                  <a:srgbClr val="990000"/>
                </a:solidFill>
                <a:latin typeface="楷体_GB2312" pitchFamily="49" charset="-122"/>
                <a:ea typeface="楷体_GB2312" pitchFamily="49" charset="-122"/>
              </a:rPr>
              <a:t>Ο</a:t>
            </a:r>
            <a:r>
              <a:rPr lang="en-US" altLang="zh-CN" sz="3600" b="1">
                <a:solidFill>
                  <a:srgbClr val="990000"/>
                </a:solidFill>
                <a:ea typeface="楷体_GB2312" pitchFamily="49" charset="-122"/>
              </a:rPr>
              <a:t>(</a:t>
            </a:r>
            <a:r>
              <a:rPr lang="en-US" altLang="zh-CN" sz="3600" b="1" i="1">
                <a:solidFill>
                  <a:srgbClr val="990000"/>
                </a:solidFill>
                <a:ea typeface="楷体_GB2312" pitchFamily="49" charset="-122"/>
              </a:rPr>
              <a:t>n</a:t>
            </a:r>
            <a:r>
              <a:rPr lang="en-US" altLang="zh-CN" sz="3600" b="1">
                <a:solidFill>
                  <a:srgbClr val="990000"/>
                </a:solidFill>
                <a:ea typeface="楷体_GB2312" pitchFamily="49" charset="-122"/>
              </a:rPr>
              <a:t>log</a:t>
            </a:r>
            <a:r>
              <a:rPr lang="en-US" altLang="zh-CN" sz="3600" b="1" i="1">
                <a:solidFill>
                  <a:srgbClr val="990000"/>
                </a:solidFill>
                <a:ea typeface="楷体_GB2312" pitchFamily="49" charset="-122"/>
              </a:rPr>
              <a:t>n</a:t>
            </a:r>
            <a:r>
              <a:rPr lang="en-US" altLang="zh-CN" sz="3600" b="1">
                <a:solidFill>
                  <a:srgbClr val="990000"/>
                </a:solidFill>
                <a:ea typeface="楷体_GB2312" pitchFamily="49" charset="-122"/>
              </a:rPr>
              <a:t>)</a:t>
            </a:r>
            <a:r>
              <a:rPr lang="zh-CN" altLang="en-US" sz="3600" b="1">
                <a:solidFill>
                  <a:srgbClr val="006666"/>
                </a:solidFill>
                <a:ea typeface="楷体_GB2312" pitchFamily="49" charset="-122"/>
              </a:rPr>
              <a:t>。</a:t>
            </a:r>
            <a:r>
              <a:rPr lang="zh-CN" altLang="en-US" sz="3600" b="1">
                <a:ea typeface="楷体_GB2312" pitchFamily="49" charset="-122"/>
              </a:rPr>
              <a:t>即：</a:t>
            </a:r>
          </a:p>
          <a:p>
            <a:pPr>
              <a:lnSpc>
                <a:spcPct val="125000"/>
              </a:lnSpc>
            </a:pPr>
            <a:r>
              <a:rPr lang="zh-CN" altLang="en-US" sz="3600" b="1">
                <a:ea typeface="楷体_GB2312" pitchFamily="49" charset="-122"/>
              </a:rPr>
              <a:t>    每一趟归并的时间复杂度为 </a:t>
            </a:r>
            <a:r>
              <a:rPr lang="en-US" altLang="zh-CN" sz="3600" b="1">
                <a:solidFill>
                  <a:srgbClr val="0000FF"/>
                </a:solidFill>
                <a:ea typeface="楷体_GB2312" pitchFamily="49" charset="-122"/>
              </a:rPr>
              <a:t>O(</a:t>
            </a:r>
            <a:r>
              <a:rPr lang="en-US" altLang="zh-CN" sz="3600" b="1" i="1">
                <a:solidFill>
                  <a:srgbClr val="0000FF"/>
                </a:solidFill>
                <a:ea typeface="楷体_GB2312" pitchFamily="49" charset="-122"/>
              </a:rPr>
              <a:t>n</a:t>
            </a:r>
            <a:r>
              <a:rPr lang="en-US" altLang="zh-CN" sz="3600" b="1">
                <a:solidFill>
                  <a:srgbClr val="0000FF"/>
                </a:solidFill>
                <a:ea typeface="楷体_GB2312" pitchFamily="49" charset="-122"/>
              </a:rPr>
              <a:t>)</a:t>
            </a:r>
            <a:r>
              <a:rPr lang="zh-CN" altLang="en-US" sz="3600" b="1">
                <a:ea typeface="楷体_GB2312" pitchFamily="49" charset="-122"/>
              </a:rPr>
              <a:t>，</a:t>
            </a:r>
          </a:p>
          <a:p>
            <a:pPr>
              <a:lnSpc>
                <a:spcPct val="125000"/>
              </a:lnSpc>
            </a:pPr>
            <a:r>
              <a:rPr lang="zh-CN" altLang="en-US" sz="3600" b="1">
                <a:ea typeface="楷体_GB2312" pitchFamily="49" charset="-122"/>
              </a:rPr>
              <a:t>    总共需进行 </a:t>
            </a:r>
            <a:r>
              <a:rPr lang="zh-CN" altLang="en-US" sz="3600" b="1">
                <a:solidFill>
                  <a:srgbClr val="0000FF"/>
                </a:solidFill>
                <a:ea typeface="楷体_GB2312" pitchFamily="49" charset="-122"/>
                <a:sym typeface="Symbol" pitchFamily="18" charset="2"/>
              </a:rPr>
              <a:t></a:t>
            </a:r>
            <a:r>
              <a:rPr lang="en-US" altLang="zh-CN" sz="3600" b="1">
                <a:solidFill>
                  <a:srgbClr val="0000FF"/>
                </a:solidFill>
                <a:ea typeface="楷体_GB2312" pitchFamily="49" charset="-122"/>
              </a:rPr>
              <a:t>log</a:t>
            </a:r>
            <a:r>
              <a:rPr lang="en-US" altLang="zh-CN" sz="3600" b="1" baseline="-25000">
                <a:solidFill>
                  <a:srgbClr val="0000FF"/>
                </a:solidFill>
                <a:ea typeface="楷体_GB2312" pitchFamily="49" charset="-122"/>
              </a:rPr>
              <a:t>2</a:t>
            </a:r>
            <a:r>
              <a:rPr lang="en-US" altLang="zh-CN" sz="3600" b="1" i="1">
                <a:solidFill>
                  <a:srgbClr val="0000FF"/>
                </a:solidFill>
                <a:ea typeface="楷体_GB2312" pitchFamily="49" charset="-122"/>
              </a:rPr>
              <a:t>n</a:t>
            </a:r>
            <a:r>
              <a:rPr lang="en-US" altLang="zh-CN" sz="3600" b="1">
                <a:solidFill>
                  <a:srgbClr val="0000FF"/>
                </a:solidFill>
                <a:ea typeface="楷体_GB2312" pitchFamily="49" charset="-122"/>
                <a:sym typeface="Symbol" pitchFamily="18" charset="2"/>
              </a:rPr>
              <a:t> </a:t>
            </a:r>
            <a:r>
              <a:rPr lang="zh-CN" altLang="en-US" sz="3600" b="1">
                <a:ea typeface="楷体_GB2312" pitchFamily="49" charset="-122"/>
              </a:rPr>
              <a:t>趟。</a:t>
            </a:r>
          </a:p>
        </p:txBody>
      </p:sp>
      <p:sp>
        <p:nvSpPr>
          <p:cNvPr id="158725" name="Rectangle 5"/>
          <p:cNvSpPr>
            <a:spLocks noChangeArrowheads="1"/>
          </p:cNvSpPr>
          <p:nvPr/>
        </p:nvSpPr>
        <p:spPr bwMode="auto">
          <a:xfrm>
            <a:off x="280988" y="4676775"/>
            <a:ext cx="8578850" cy="1190625"/>
          </a:xfrm>
          <a:prstGeom prst="rect">
            <a:avLst/>
          </a:prstGeom>
          <a:noFill/>
          <a:ln w="9525">
            <a:noFill/>
            <a:miter lim="800000"/>
            <a:headEnd/>
            <a:tailEnd/>
          </a:ln>
          <a:effectLst/>
        </p:spPr>
        <p:txBody>
          <a:bodyPr>
            <a:spAutoFit/>
          </a:bodyPr>
          <a:lstStyle/>
          <a:p>
            <a:r>
              <a:rPr lang="en-US" altLang="zh-CN" sz="3600" b="1">
                <a:ea typeface="楷体_GB2312" pitchFamily="49" charset="-122"/>
              </a:rPr>
              <a:t>    </a:t>
            </a:r>
            <a:r>
              <a:rPr lang="zh-CN" altLang="en-US" sz="3600" b="1">
                <a:ea typeface="楷体_GB2312" pitchFamily="49" charset="-122"/>
              </a:rPr>
              <a:t>归并排序的空间复杂度较高，需要有长度为</a:t>
            </a:r>
            <a:r>
              <a:rPr lang="en-US" altLang="zh-CN" sz="3600" b="1">
                <a:ea typeface="楷体_GB2312" pitchFamily="49" charset="-122"/>
              </a:rPr>
              <a:t>n</a:t>
            </a:r>
            <a:r>
              <a:rPr lang="zh-CN" altLang="en-US" sz="3600" b="1">
                <a:ea typeface="楷体_GB2312" pitchFamily="49" charset="-122"/>
              </a:rPr>
              <a:t>的辅助数组，即为</a:t>
            </a:r>
            <a:r>
              <a:rPr lang="en-US" altLang="zh-CN" sz="3600" b="1">
                <a:solidFill>
                  <a:srgbClr val="990000"/>
                </a:solidFill>
                <a:ea typeface="楷体_GB2312" pitchFamily="49" charset="-122"/>
              </a:rPr>
              <a:t>O(n)</a:t>
            </a:r>
            <a:r>
              <a:rPr lang="zh-CN" altLang="en-US" sz="36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wipe(left)">
                                      <p:cBhvr>
                                        <p:cTn id="7" dur="500"/>
                                        <p:tgtEl>
                                          <p:spTgt spid="1587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 calcmode="lin" valueType="num">
                                      <p:cBhvr additive="base">
                                        <p:cTn id="12" dur="500" fill="hold"/>
                                        <p:tgtEl>
                                          <p:spTgt spid="158725"/>
                                        </p:tgtEl>
                                        <p:attrNameLst>
                                          <p:attrName>ppt_x</p:attrName>
                                        </p:attrNameLst>
                                      </p:cBhvr>
                                      <p:tavLst>
                                        <p:tav tm="0">
                                          <p:val>
                                            <p:strVal val="0-#ppt_w/2"/>
                                          </p:val>
                                        </p:tav>
                                        <p:tav tm="100000">
                                          <p:val>
                                            <p:strVal val="#ppt_x"/>
                                          </p:val>
                                        </p:tav>
                                      </p:tavLst>
                                    </p:anim>
                                    <p:anim calcmode="lin" valueType="num">
                                      <p:cBhvr additive="base">
                                        <p:cTn id="13"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72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762000"/>
            <a:ext cx="7772400" cy="685800"/>
          </a:xfrm>
        </p:spPr>
        <p:txBody>
          <a:bodyPr/>
          <a:lstStyle/>
          <a:p>
            <a:r>
              <a:rPr lang="en-US" altLang="zh-CN" b="1">
                <a:solidFill>
                  <a:srgbClr val="0C00A4"/>
                </a:solidFill>
                <a:latin typeface="楷体_GB2312" pitchFamily="49" charset="-122"/>
              </a:rPr>
              <a:t>9.6 </a:t>
            </a:r>
            <a:r>
              <a:rPr lang="zh-CN" altLang="en-US" b="1">
                <a:solidFill>
                  <a:srgbClr val="0C00A4"/>
                </a:solidFill>
                <a:latin typeface="楷体_GB2312" pitchFamily="49" charset="-122"/>
              </a:rPr>
              <a:t>分配类排序</a:t>
            </a:r>
          </a:p>
        </p:txBody>
      </p:sp>
      <p:sp>
        <p:nvSpPr>
          <p:cNvPr id="159748" name="Text Box 4"/>
          <p:cNvSpPr txBox="1">
            <a:spLocks noChangeArrowheads="1"/>
          </p:cNvSpPr>
          <p:nvPr/>
        </p:nvSpPr>
        <p:spPr bwMode="auto">
          <a:xfrm>
            <a:off x="457200" y="1600200"/>
            <a:ext cx="8305800" cy="2316163"/>
          </a:xfrm>
          <a:prstGeom prst="rect">
            <a:avLst/>
          </a:prstGeom>
          <a:noFill/>
          <a:ln w="9525">
            <a:noFill/>
            <a:miter lim="800000"/>
            <a:headEnd/>
            <a:tailEnd/>
          </a:ln>
          <a:effectLst/>
        </p:spPr>
        <p:txBody>
          <a:bodyPr>
            <a:spAutoFit/>
          </a:bodyPr>
          <a:lstStyle/>
          <a:p>
            <a:pPr>
              <a:lnSpc>
                <a:spcPct val="135000"/>
              </a:lnSpc>
            </a:pPr>
            <a:r>
              <a:rPr lang="zh-CN" altLang="en-US" sz="3600" b="1">
                <a:ea typeface="楷体_GB2312" pitchFamily="49" charset="-122"/>
              </a:rPr>
              <a:t>　</a:t>
            </a:r>
            <a:r>
              <a:rPr lang="zh-CN" altLang="en-US" sz="3600" b="1">
                <a:solidFill>
                  <a:srgbClr val="990000"/>
                </a:solidFill>
                <a:ea typeface="楷体_GB2312" pitchFamily="49" charset="-122"/>
              </a:rPr>
              <a:t>基数排序是一种</a:t>
            </a:r>
            <a:r>
              <a:rPr lang="zh-CN" altLang="en-US" sz="3600" b="1">
                <a:solidFill>
                  <a:srgbClr val="990033"/>
                </a:solidFill>
                <a:ea typeface="楷体_GB2312" pitchFamily="49" charset="-122"/>
              </a:rPr>
              <a:t>借助</a:t>
            </a:r>
            <a:r>
              <a:rPr lang="zh-CN" altLang="en-US" sz="3600" b="1" u="sng">
                <a:solidFill>
                  <a:srgbClr val="0C00A4"/>
                </a:solidFill>
                <a:ea typeface="楷体_GB2312" pitchFamily="49" charset="-122"/>
              </a:rPr>
              <a:t>“多关键字排序”</a:t>
            </a:r>
            <a:r>
              <a:rPr lang="zh-CN" altLang="en-US" sz="3600" b="1" u="sng">
                <a:solidFill>
                  <a:srgbClr val="990033"/>
                </a:solidFill>
                <a:ea typeface="楷体_GB2312" pitchFamily="49" charset="-122"/>
              </a:rPr>
              <a:t>的思想来实现</a:t>
            </a:r>
            <a:r>
              <a:rPr lang="zh-CN" altLang="en-US" sz="3600" b="1">
                <a:solidFill>
                  <a:srgbClr val="990033"/>
                </a:solidFill>
                <a:ea typeface="楷体_GB2312" pitchFamily="49" charset="-122"/>
              </a:rPr>
              <a:t>“单关键字排序”的内部排序算法。</a:t>
            </a:r>
            <a:endParaRPr lang="zh-CN" altLang="en-US" sz="3600" b="1">
              <a:ea typeface="楷体_GB2312" pitchFamily="49" charset="-122"/>
            </a:endParaRPr>
          </a:p>
        </p:txBody>
      </p:sp>
      <p:sp>
        <p:nvSpPr>
          <p:cNvPr id="159749" name="Text Box 5"/>
          <p:cNvSpPr txBox="1">
            <a:spLocks noChangeArrowheads="1"/>
          </p:cNvSpPr>
          <p:nvPr/>
        </p:nvSpPr>
        <p:spPr bwMode="auto">
          <a:xfrm>
            <a:off x="2667000" y="4038600"/>
            <a:ext cx="3395663" cy="641350"/>
          </a:xfrm>
          <a:prstGeom prst="rect">
            <a:avLst/>
          </a:prstGeom>
          <a:noFill/>
          <a:ln w="9525">
            <a:noFill/>
            <a:miter lim="800000"/>
            <a:headEnd/>
            <a:tailEnd/>
          </a:ln>
          <a:effectLst/>
        </p:spPr>
        <p:txBody>
          <a:bodyPr wrap="none">
            <a:spAutoFit/>
          </a:bodyPr>
          <a:lstStyle/>
          <a:p>
            <a:r>
              <a:rPr lang="zh-CN" altLang="en-US" sz="3600" b="1">
                <a:solidFill>
                  <a:srgbClr val="CC0000"/>
                </a:solidFill>
                <a:ea typeface="隶书" pitchFamily="49" charset="-122"/>
              </a:rPr>
              <a:t>多关键字的排序</a:t>
            </a:r>
            <a:endParaRPr lang="zh-CN" altLang="en-US" sz="3600" b="1">
              <a:solidFill>
                <a:srgbClr val="CC0000"/>
              </a:solidFill>
              <a:ea typeface="楷体_GB2312" pitchFamily="49" charset="-122"/>
            </a:endParaRPr>
          </a:p>
        </p:txBody>
      </p:sp>
      <p:sp>
        <p:nvSpPr>
          <p:cNvPr id="159750" name="Text Box 6"/>
          <p:cNvSpPr txBox="1">
            <a:spLocks noChangeArrowheads="1"/>
          </p:cNvSpPr>
          <p:nvPr/>
        </p:nvSpPr>
        <p:spPr bwMode="auto">
          <a:xfrm>
            <a:off x="2743200" y="4968875"/>
            <a:ext cx="2019300" cy="641350"/>
          </a:xfrm>
          <a:prstGeom prst="rect">
            <a:avLst/>
          </a:prstGeom>
          <a:noFill/>
          <a:ln w="9525">
            <a:noFill/>
            <a:miter lim="800000"/>
            <a:headEnd/>
            <a:tailEnd/>
          </a:ln>
          <a:effectLst/>
        </p:spPr>
        <p:txBody>
          <a:bodyPr wrap="none">
            <a:spAutoFit/>
          </a:bodyPr>
          <a:lstStyle/>
          <a:p>
            <a:r>
              <a:rPr lang="zh-CN" altLang="en-US" sz="3600" b="1">
                <a:solidFill>
                  <a:srgbClr val="CC0000"/>
                </a:solidFill>
                <a:ea typeface="隶书" pitchFamily="49" charset="-122"/>
              </a:rPr>
              <a:t>基数排序</a:t>
            </a:r>
            <a:endParaRPr lang="zh-CN" altLang="en-US" sz="3600" b="1">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barn(outVertical)">
                                      <p:cBhvr>
                                        <p:cTn id="7" dur="500"/>
                                        <p:tgtEl>
                                          <p:spTgt spid="1597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159749"/>
                                        </p:tgtEl>
                                        <p:attrNameLst>
                                          <p:attrName>style.visibility</p:attrName>
                                        </p:attrNameLst>
                                      </p:cBhvr>
                                      <p:to>
                                        <p:strVal val="visible"/>
                                      </p:to>
                                    </p:set>
                                    <p:anim calcmode="lin" valueType="num">
                                      <p:cBhvr additive="base">
                                        <p:cTn id="12" dur="500" fill="hold"/>
                                        <p:tgtEl>
                                          <p:spTgt spid="159749"/>
                                        </p:tgtEl>
                                        <p:attrNameLst>
                                          <p:attrName>ppt_x</p:attrName>
                                        </p:attrNameLst>
                                      </p:cBhvr>
                                      <p:tavLst>
                                        <p:tav tm="0">
                                          <p:val>
                                            <p:strVal val="0-#ppt_w/2"/>
                                          </p:val>
                                        </p:tav>
                                        <p:tav tm="100000">
                                          <p:val>
                                            <p:strVal val="#ppt_x"/>
                                          </p:val>
                                        </p:tav>
                                      </p:tavLst>
                                    </p:anim>
                                    <p:anim calcmode="lin" valueType="num">
                                      <p:cBhvr additive="base">
                                        <p:cTn id="13" dur="500" fill="hold"/>
                                        <p:tgtEl>
                                          <p:spTgt spid="15974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159750"/>
                                        </p:tgtEl>
                                        <p:attrNameLst>
                                          <p:attrName>style.visibility</p:attrName>
                                        </p:attrNameLst>
                                      </p:cBhvr>
                                      <p:to>
                                        <p:strVal val="visible"/>
                                      </p:to>
                                    </p:set>
                                    <p:anim calcmode="lin" valueType="num">
                                      <p:cBhvr additive="base">
                                        <p:cTn id="18" dur="500" fill="hold"/>
                                        <p:tgtEl>
                                          <p:spTgt spid="159750"/>
                                        </p:tgtEl>
                                        <p:attrNameLst>
                                          <p:attrName>ppt_x</p:attrName>
                                        </p:attrNameLst>
                                      </p:cBhvr>
                                      <p:tavLst>
                                        <p:tav tm="0">
                                          <p:val>
                                            <p:strVal val="0-#ppt_w/2"/>
                                          </p:val>
                                        </p:tav>
                                        <p:tav tm="100000">
                                          <p:val>
                                            <p:strVal val="#ppt_x"/>
                                          </p:val>
                                        </p:tav>
                                      </p:tavLst>
                                    </p:anim>
                                    <p:anim calcmode="lin" valueType="num">
                                      <p:cBhvr additive="base">
                                        <p:cTn id="19"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P spid="159749" grpId="0" autoUpdateAnimBg="0"/>
      <p:bldP spid="15975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49238" y="1020763"/>
            <a:ext cx="8653462" cy="1358900"/>
          </a:xfrm>
          <a:prstGeom prst="rect">
            <a:avLst/>
          </a:prstGeom>
          <a:noFill/>
          <a:ln w="9525">
            <a:noFill/>
            <a:miter lim="800000"/>
            <a:headEnd/>
            <a:tailEnd/>
          </a:ln>
          <a:effectLst/>
        </p:spPr>
        <p:txBody>
          <a:bodyPr>
            <a:spAutoFit/>
          </a:bodyPr>
          <a:lstStyle/>
          <a:p>
            <a:pPr>
              <a:lnSpc>
                <a:spcPct val="130000"/>
              </a:lnSpc>
            </a:pPr>
            <a:r>
              <a:rPr lang="en-US" altLang="zh-CN" sz="3200" b="1">
                <a:solidFill>
                  <a:srgbClr val="000080"/>
                </a:solidFill>
                <a:ea typeface="楷体_GB2312" pitchFamily="49" charset="-122"/>
              </a:rPr>
              <a:t>       </a:t>
            </a:r>
            <a:r>
              <a:rPr lang="en-US" altLang="zh-CN" sz="3200" b="1" i="1">
                <a:solidFill>
                  <a:srgbClr val="000080"/>
                </a:solidFill>
                <a:ea typeface="楷体_GB2312" pitchFamily="49" charset="-122"/>
              </a:rPr>
              <a:t>n</a:t>
            </a:r>
            <a:r>
              <a:rPr lang="en-US" altLang="zh-CN" sz="3200" b="1">
                <a:solidFill>
                  <a:srgbClr val="000080"/>
                </a:solidFill>
                <a:ea typeface="楷体_GB2312" pitchFamily="49" charset="-122"/>
              </a:rPr>
              <a:t> </a:t>
            </a:r>
            <a:r>
              <a:rPr lang="zh-CN" altLang="en-US" sz="3200" b="1">
                <a:solidFill>
                  <a:srgbClr val="000080"/>
                </a:solidFill>
                <a:ea typeface="楷体_GB2312" pitchFamily="49" charset="-122"/>
              </a:rPr>
              <a:t>个记录的序列 </a:t>
            </a:r>
            <a:r>
              <a:rPr lang="en-US" altLang="zh-CN" sz="3200" b="1">
                <a:solidFill>
                  <a:srgbClr val="000080"/>
                </a:solidFill>
                <a:ea typeface="楷体_GB2312" pitchFamily="49" charset="-122"/>
              </a:rPr>
              <a:t>{ R</a:t>
            </a:r>
            <a:r>
              <a:rPr lang="en-US" altLang="zh-CN" sz="3200" b="1" baseline="-25000">
                <a:solidFill>
                  <a:srgbClr val="000080"/>
                </a:solidFill>
                <a:ea typeface="楷体_GB2312" pitchFamily="49" charset="-122"/>
              </a:rPr>
              <a:t>1</a:t>
            </a:r>
            <a:r>
              <a:rPr lang="en-US" altLang="zh-CN" sz="3200" b="1">
                <a:solidFill>
                  <a:srgbClr val="000080"/>
                </a:solidFill>
                <a:ea typeface="楷体_GB2312" pitchFamily="49" charset="-122"/>
              </a:rPr>
              <a:t>, R</a:t>
            </a:r>
            <a:r>
              <a:rPr lang="en-US" altLang="zh-CN" sz="3200" b="1" baseline="-25000">
                <a:solidFill>
                  <a:srgbClr val="000080"/>
                </a:solidFill>
                <a:ea typeface="楷体_GB2312" pitchFamily="49" charset="-122"/>
              </a:rPr>
              <a:t>2</a:t>
            </a:r>
            <a:r>
              <a:rPr lang="en-US" altLang="zh-CN" sz="3200" b="1">
                <a:solidFill>
                  <a:srgbClr val="000080"/>
                </a:solidFill>
                <a:ea typeface="楷体_GB2312" pitchFamily="49" charset="-122"/>
              </a:rPr>
              <a:t>, …</a:t>
            </a:r>
            <a:r>
              <a:rPr lang="zh-CN" altLang="en-US" sz="3200" b="1">
                <a:solidFill>
                  <a:srgbClr val="000080"/>
                </a:solidFill>
                <a:ea typeface="楷体_GB2312" pitchFamily="49" charset="-122"/>
              </a:rPr>
              <a:t>，</a:t>
            </a:r>
            <a:r>
              <a:rPr lang="en-US" altLang="zh-CN" sz="3200" b="1">
                <a:solidFill>
                  <a:srgbClr val="000080"/>
                </a:solidFill>
                <a:ea typeface="楷体_GB2312" pitchFamily="49" charset="-122"/>
              </a:rPr>
              <a:t>R</a:t>
            </a:r>
            <a:r>
              <a:rPr lang="en-US" altLang="zh-CN" sz="3200" b="1" baseline="-25000">
                <a:solidFill>
                  <a:srgbClr val="000080"/>
                </a:solidFill>
                <a:ea typeface="楷体_GB2312" pitchFamily="49" charset="-122"/>
              </a:rPr>
              <a:t>n</a:t>
            </a:r>
            <a:r>
              <a:rPr lang="en-US" altLang="zh-CN" sz="3200" b="1">
                <a:solidFill>
                  <a:srgbClr val="000080"/>
                </a:solidFill>
                <a:ea typeface="楷体_GB2312" pitchFamily="49" charset="-122"/>
              </a:rPr>
              <a:t>} </a:t>
            </a:r>
            <a:r>
              <a:rPr lang="zh-CN" altLang="en-US" sz="3200" b="1">
                <a:solidFill>
                  <a:srgbClr val="000080"/>
                </a:solidFill>
                <a:latin typeface="楷体_GB2312" pitchFamily="49" charset="-122"/>
                <a:ea typeface="楷体_GB2312" pitchFamily="49" charset="-122"/>
              </a:rPr>
              <a:t>对关键字 </a:t>
            </a:r>
            <a:r>
              <a:rPr lang="en-US" altLang="zh-CN" sz="3200" b="1">
                <a:solidFill>
                  <a:srgbClr val="000080"/>
                </a:solidFill>
                <a:ea typeface="楷体_GB2312" pitchFamily="49" charset="-122"/>
              </a:rPr>
              <a:t>(K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0</a:t>
            </a:r>
            <a:r>
              <a:rPr lang="en-US" altLang="zh-CN" sz="3200" b="1">
                <a:solidFill>
                  <a:srgbClr val="000080"/>
                </a:solidFill>
                <a:ea typeface="楷体_GB2312" pitchFamily="49" charset="-122"/>
              </a:rPr>
              <a:t>, 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1</a:t>
            </a:r>
            <a:r>
              <a:rPr lang="en-US" altLang="zh-CN" sz="3200" b="1">
                <a:solidFill>
                  <a:srgbClr val="000080"/>
                </a:solidFill>
                <a:ea typeface="楷体_GB2312" pitchFamily="49" charset="-122"/>
              </a:rPr>
              <a:t>,</a:t>
            </a:r>
            <a:r>
              <a:rPr lang="en-US" altLang="zh-CN" sz="3200" b="1">
                <a:solidFill>
                  <a:srgbClr val="000080"/>
                </a:solidFill>
                <a:latin typeface="Times New Roman"/>
                <a:ea typeface="楷体_GB2312" pitchFamily="49" charset="-122"/>
              </a:rPr>
              <a:t>…</a:t>
            </a:r>
            <a:r>
              <a:rPr lang="en-US" altLang="zh-CN" sz="3200" b="1">
                <a:solidFill>
                  <a:srgbClr val="000080"/>
                </a:solidFill>
                <a:latin typeface="楷体_GB2312" pitchFamily="49" charset="-122"/>
                <a:ea typeface="楷体_GB2312" pitchFamily="49" charset="-122"/>
              </a:rPr>
              <a:t>,</a:t>
            </a:r>
            <a:r>
              <a:rPr lang="en-US" altLang="zh-CN" sz="3200" b="1">
                <a:solidFill>
                  <a:srgbClr val="000080"/>
                </a:solidFill>
                <a:ea typeface="楷体_GB2312" pitchFamily="49" charset="-122"/>
              </a:rPr>
              <a:t>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d-1</a:t>
            </a:r>
            <a:r>
              <a:rPr lang="en-US" altLang="zh-CN" sz="3200" b="1">
                <a:solidFill>
                  <a:srgbClr val="000080"/>
                </a:solidFill>
                <a:latin typeface="楷体_GB2312" pitchFamily="49" charset="-122"/>
                <a:ea typeface="楷体_GB2312" pitchFamily="49" charset="-122"/>
              </a:rPr>
              <a:t>) </a:t>
            </a:r>
            <a:r>
              <a:rPr lang="zh-CN" altLang="en-US" sz="3200" b="1">
                <a:solidFill>
                  <a:srgbClr val="000080"/>
                </a:solidFill>
                <a:latin typeface="楷体_GB2312" pitchFamily="49" charset="-122"/>
                <a:ea typeface="楷体_GB2312" pitchFamily="49" charset="-122"/>
              </a:rPr>
              <a:t>有序</a:t>
            </a:r>
            <a:r>
              <a:rPr lang="zh-CN" altLang="en-US" sz="3200" b="1">
                <a:solidFill>
                  <a:srgbClr val="990000"/>
                </a:solidFill>
                <a:latin typeface="楷体_GB2312" pitchFamily="49" charset="-122"/>
                <a:ea typeface="楷体_GB2312" pitchFamily="49" charset="-122"/>
              </a:rPr>
              <a:t>是指</a:t>
            </a:r>
            <a:r>
              <a:rPr lang="zh-CN" altLang="en-US" sz="3200" b="1">
                <a:latin typeface="楷体_GB2312" pitchFamily="49" charset="-122"/>
                <a:ea typeface="楷体_GB2312" pitchFamily="49" charset="-122"/>
              </a:rPr>
              <a:t>：</a:t>
            </a:r>
            <a:endParaRPr lang="zh-CN" altLang="en-US" sz="3200" b="1">
              <a:solidFill>
                <a:srgbClr val="000080"/>
              </a:solidFill>
              <a:latin typeface="楷体_GB2312" pitchFamily="49" charset="-122"/>
              <a:ea typeface="楷体_GB2312" pitchFamily="49" charset="-122"/>
            </a:endParaRPr>
          </a:p>
        </p:txBody>
      </p:sp>
      <p:sp>
        <p:nvSpPr>
          <p:cNvPr id="162820" name="Text Box 4"/>
          <p:cNvSpPr txBox="1">
            <a:spLocks noChangeArrowheads="1"/>
          </p:cNvSpPr>
          <p:nvPr/>
        </p:nvSpPr>
        <p:spPr bwMode="auto">
          <a:xfrm>
            <a:off x="288925" y="4678363"/>
            <a:ext cx="8931275" cy="701675"/>
          </a:xfrm>
          <a:prstGeom prst="rect">
            <a:avLst/>
          </a:prstGeom>
          <a:noFill/>
          <a:ln w="9525">
            <a:noFill/>
            <a:miter lim="800000"/>
            <a:headEnd/>
            <a:tailEnd/>
          </a:ln>
          <a:effectLst/>
        </p:spPr>
        <p:txBody>
          <a:bodyPr>
            <a:spAutoFit/>
          </a:bodyPr>
          <a:lstStyle/>
          <a:p>
            <a:pPr>
              <a:lnSpc>
                <a:spcPct val="125000"/>
              </a:lnSpc>
            </a:pP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其中</a:t>
            </a:r>
            <a:r>
              <a:rPr lang="en-US" altLang="zh-CN" sz="3200" b="1">
                <a:latin typeface="楷体_GB2312" pitchFamily="49" charset="-122"/>
                <a:ea typeface="楷体_GB2312" pitchFamily="49" charset="-122"/>
              </a:rPr>
              <a:t>: </a:t>
            </a:r>
            <a:r>
              <a:rPr lang="en-US" altLang="zh-CN" sz="3200" b="1">
                <a:solidFill>
                  <a:srgbClr val="FF0000"/>
                </a:solidFill>
                <a:ea typeface="楷体_GB2312" pitchFamily="49" charset="-122"/>
              </a:rPr>
              <a:t>K</a:t>
            </a:r>
            <a:r>
              <a:rPr lang="en-US" altLang="zh-CN" sz="3200" b="1" baseline="30000">
                <a:solidFill>
                  <a:srgbClr val="FF0000"/>
                </a:solidFill>
                <a:ea typeface="楷体_GB2312" pitchFamily="49" charset="-122"/>
              </a:rPr>
              <a:t>0     </a:t>
            </a:r>
            <a:r>
              <a:rPr lang="zh-CN" altLang="en-US" sz="3200" b="1">
                <a:latin typeface="楷体_GB2312" pitchFamily="49" charset="-122"/>
                <a:ea typeface="楷体_GB2312" pitchFamily="49" charset="-122"/>
              </a:rPr>
              <a:t>被称为 </a:t>
            </a:r>
            <a:r>
              <a:rPr lang="zh-CN" altLang="en-US" sz="3200" b="1">
                <a:solidFill>
                  <a:srgbClr val="FF0000"/>
                </a:solidFill>
                <a:latin typeface="Times New Roman"/>
                <a:ea typeface="楷体_GB2312" pitchFamily="49" charset="-122"/>
              </a:rPr>
              <a:t>“</a:t>
            </a:r>
            <a:r>
              <a:rPr lang="zh-CN" altLang="en-US" sz="3200" b="1">
                <a:solidFill>
                  <a:srgbClr val="FF0000"/>
                </a:solidFill>
                <a:latin typeface="楷体_GB2312" pitchFamily="49" charset="-122"/>
                <a:ea typeface="楷体_GB2312" pitchFamily="49" charset="-122"/>
              </a:rPr>
              <a:t>最主</a:t>
            </a:r>
            <a:r>
              <a:rPr lang="en-US" altLang="zh-CN" sz="3200" b="1">
                <a:solidFill>
                  <a:srgbClr val="FF0000"/>
                </a:solidFill>
                <a:latin typeface="楷体_GB2312" pitchFamily="49" charset="-122"/>
                <a:ea typeface="楷体_GB2312" pitchFamily="49" charset="-122"/>
              </a:rPr>
              <a:t>/</a:t>
            </a:r>
            <a:r>
              <a:rPr lang="zh-CN" altLang="en-US" sz="3200" b="1">
                <a:solidFill>
                  <a:srgbClr val="FF0000"/>
                </a:solidFill>
                <a:latin typeface="楷体_GB2312" pitchFamily="49" charset="-122"/>
                <a:ea typeface="楷体_GB2312" pitchFamily="49" charset="-122"/>
              </a:rPr>
              <a:t>最高</a:t>
            </a:r>
            <a:r>
              <a:rPr lang="zh-CN" altLang="en-US" sz="3200" b="1">
                <a:solidFill>
                  <a:srgbClr val="FF0000"/>
                </a:solidFill>
                <a:latin typeface="Times New Roman"/>
                <a:ea typeface="楷体_GB2312" pitchFamily="49" charset="-122"/>
              </a:rPr>
              <a:t>”</a:t>
            </a:r>
            <a:r>
              <a:rPr lang="zh-CN" altLang="en-US" sz="3200" b="1">
                <a:solidFill>
                  <a:srgbClr val="FF0000"/>
                </a:solidFill>
                <a:latin typeface="楷体_GB2312" pitchFamily="49" charset="-122"/>
                <a:ea typeface="楷体_GB2312" pitchFamily="49" charset="-122"/>
              </a:rPr>
              <a:t>位关键字</a:t>
            </a:r>
            <a:endParaRPr lang="zh-CN" altLang="en-US" sz="3200" b="1">
              <a:latin typeface="楷体_GB2312" pitchFamily="49" charset="-122"/>
              <a:ea typeface="楷体_GB2312" pitchFamily="49" charset="-122"/>
            </a:endParaRPr>
          </a:p>
        </p:txBody>
      </p:sp>
      <p:sp>
        <p:nvSpPr>
          <p:cNvPr id="162821" name="Rectangle 5"/>
          <p:cNvSpPr>
            <a:spLocks noChangeArrowheads="1"/>
          </p:cNvSpPr>
          <p:nvPr/>
        </p:nvSpPr>
        <p:spPr bwMode="auto">
          <a:xfrm>
            <a:off x="1676400" y="5668963"/>
            <a:ext cx="6307138" cy="579437"/>
          </a:xfrm>
          <a:prstGeom prst="rect">
            <a:avLst/>
          </a:prstGeom>
          <a:noFill/>
          <a:ln w="9525">
            <a:noFill/>
            <a:miter lim="800000"/>
            <a:headEnd/>
            <a:tailEnd/>
          </a:ln>
          <a:effectLst/>
        </p:spPr>
        <p:txBody>
          <a:bodyPr wrap="none">
            <a:spAutoFit/>
          </a:bodyPr>
          <a:lstStyle/>
          <a:p>
            <a:r>
              <a:rPr lang="en-US" altLang="zh-CN" sz="3200" b="1">
                <a:solidFill>
                  <a:srgbClr val="FF0000"/>
                </a:solidFill>
                <a:ea typeface="楷体_GB2312" pitchFamily="49" charset="-122"/>
              </a:rPr>
              <a:t>K</a:t>
            </a:r>
            <a:r>
              <a:rPr lang="en-US" altLang="zh-CN" sz="3200" b="1" baseline="30000">
                <a:solidFill>
                  <a:srgbClr val="FF0000"/>
                </a:solidFill>
                <a:ea typeface="楷体_GB2312" pitchFamily="49" charset="-122"/>
              </a:rPr>
              <a:t>d-1  </a:t>
            </a:r>
            <a:r>
              <a:rPr lang="zh-CN" altLang="en-US" sz="3200" b="1">
                <a:latin typeface="楷体_GB2312" pitchFamily="49" charset="-122"/>
                <a:ea typeface="楷体_GB2312" pitchFamily="49" charset="-122"/>
              </a:rPr>
              <a:t>被称为 </a:t>
            </a:r>
            <a:r>
              <a:rPr lang="zh-CN" altLang="en-US" sz="3200" b="1">
                <a:solidFill>
                  <a:srgbClr val="CC3300"/>
                </a:solidFill>
                <a:latin typeface="Times New Roman"/>
                <a:ea typeface="楷体_GB2312" pitchFamily="49" charset="-122"/>
              </a:rPr>
              <a:t>“</a:t>
            </a:r>
            <a:r>
              <a:rPr lang="zh-CN" altLang="en-US" sz="3200" b="1">
                <a:solidFill>
                  <a:srgbClr val="FF0000"/>
                </a:solidFill>
                <a:latin typeface="楷体_GB2312" pitchFamily="49" charset="-122"/>
                <a:ea typeface="楷体_GB2312" pitchFamily="49" charset="-122"/>
              </a:rPr>
              <a:t>最次</a:t>
            </a:r>
            <a:r>
              <a:rPr lang="en-US" altLang="zh-CN" sz="3200" b="1">
                <a:solidFill>
                  <a:srgbClr val="FF0000"/>
                </a:solidFill>
                <a:latin typeface="楷体_GB2312" pitchFamily="49" charset="-122"/>
                <a:ea typeface="楷体_GB2312" pitchFamily="49" charset="-122"/>
              </a:rPr>
              <a:t>/</a:t>
            </a:r>
            <a:r>
              <a:rPr lang="zh-CN" altLang="en-US" sz="3200" b="1">
                <a:solidFill>
                  <a:srgbClr val="FF0000"/>
                </a:solidFill>
                <a:latin typeface="楷体_GB2312" pitchFamily="49" charset="-122"/>
                <a:ea typeface="楷体_GB2312" pitchFamily="49" charset="-122"/>
              </a:rPr>
              <a:t>最低</a:t>
            </a:r>
            <a:r>
              <a:rPr lang="zh-CN" altLang="en-US" sz="3200" b="1">
                <a:solidFill>
                  <a:srgbClr val="FF0000"/>
                </a:solidFill>
                <a:latin typeface="Times New Roman"/>
                <a:ea typeface="楷体_GB2312" pitchFamily="49" charset="-122"/>
              </a:rPr>
              <a:t>”</a:t>
            </a:r>
            <a:r>
              <a:rPr lang="zh-CN" altLang="en-US" sz="3200" b="1">
                <a:solidFill>
                  <a:srgbClr val="FF0000"/>
                </a:solidFill>
                <a:latin typeface="楷体_GB2312" pitchFamily="49" charset="-122"/>
                <a:ea typeface="楷体_GB2312" pitchFamily="49" charset="-122"/>
              </a:rPr>
              <a:t>位关键字</a:t>
            </a:r>
            <a:endParaRPr lang="zh-CN" altLang="en-US" sz="3200" b="1">
              <a:latin typeface="楷体_GB2312" pitchFamily="49" charset="-122"/>
              <a:ea typeface="楷体_GB2312" pitchFamily="49" charset="-122"/>
            </a:endParaRPr>
          </a:p>
        </p:txBody>
      </p:sp>
      <p:sp>
        <p:nvSpPr>
          <p:cNvPr id="162822" name="Rectangle 6"/>
          <p:cNvSpPr>
            <a:spLocks noChangeArrowheads="1"/>
          </p:cNvSpPr>
          <p:nvPr/>
        </p:nvSpPr>
        <p:spPr bwMode="auto">
          <a:xfrm>
            <a:off x="303213" y="2533650"/>
            <a:ext cx="8632825" cy="1992313"/>
          </a:xfrm>
          <a:prstGeom prst="rect">
            <a:avLst/>
          </a:prstGeom>
          <a:noFill/>
          <a:ln w="9525">
            <a:noFill/>
            <a:miter lim="800000"/>
            <a:headEnd/>
            <a:tailEnd/>
          </a:ln>
          <a:effectLst/>
        </p:spPr>
        <p:txBody>
          <a:bodyPr>
            <a:spAutoFit/>
          </a:bodyPr>
          <a:lstStyle/>
          <a:p>
            <a:pPr>
              <a:lnSpc>
                <a:spcPct val="130000"/>
              </a:lnSpc>
            </a:pP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对于序列中任意两个记录</a:t>
            </a:r>
            <a:r>
              <a:rPr lang="en-US" altLang="zh-CN" sz="3200" b="1">
                <a:ea typeface="楷体_GB2312" pitchFamily="49" charset="-122"/>
              </a:rPr>
              <a:t>R</a:t>
            </a:r>
            <a:r>
              <a:rPr lang="en-US" altLang="zh-CN" sz="3200" b="1" baseline="-25000">
                <a:ea typeface="楷体_GB2312" pitchFamily="49" charset="-122"/>
              </a:rPr>
              <a:t>i </a:t>
            </a:r>
            <a:r>
              <a:rPr lang="zh-CN" altLang="en-US" sz="3200" b="1">
                <a:ea typeface="楷体_GB2312" pitchFamily="49" charset="-122"/>
              </a:rPr>
              <a:t>和 </a:t>
            </a:r>
            <a:r>
              <a:rPr lang="en-US" altLang="zh-CN" sz="3200" b="1">
                <a:ea typeface="楷体_GB2312" pitchFamily="49" charset="-122"/>
              </a:rPr>
              <a:t>R</a:t>
            </a:r>
            <a:r>
              <a:rPr lang="en-US" altLang="zh-CN" sz="3200" b="1" baseline="-25000">
                <a:ea typeface="楷体_GB2312" pitchFamily="49" charset="-122"/>
              </a:rPr>
              <a:t>j </a:t>
            </a:r>
            <a:r>
              <a:rPr lang="en-US" altLang="zh-CN" sz="3200" b="1">
                <a:ea typeface="楷体_GB2312" pitchFamily="49" charset="-122"/>
              </a:rPr>
              <a:t>(1</a:t>
            </a:r>
            <a:r>
              <a:rPr lang="en-US" altLang="zh-CN" sz="3200" b="1">
                <a:latin typeface="楷体_GB2312" pitchFamily="49" charset="-122"/>
                <a:ea typeface="楷体_GB2312" pitchFamily="49" charset="-122"/>
              </a:rPr>
              <a:t>≤</a:t>
            </a:r>
            <a:r>
              <a:rPr lang="en-US" altLang="zh-CN" sz="3200" b="1">
                <a:ea typeface="楷体_GB2312" pitchFamily="49" charset="-122"/>
              </a:rPr>
              <a:t>i&lt;j</a:t>
            </a:r>
            <a:r>
              <a:rPr lang="en-US" altLang="zh-CN" sz="3200" b="1">
                <a:latin typeface="楷体_GB2312" pitchFamily="49" charset="-122"/>
                <a:ea typeface="楷体_GB2312" pitchFamily="49" charset="-122"/>
              </a:rPr>
              <a:t>≤</a:t>
            </a:r>
            <a:r>
              <a:rPr lang="en-US" altLang="zh-CN" sz="3200" b="1">
                <a:ea typeface="楷体_GB2312" pitchFamily="49" charset="-122"/>
              </a:rPr>
              <a:t>n) </a:t>
            </a:r>
            <a:r>
              <a:rPr lang="zh-CN" altLang="en-US" sz="3200" b="1">
                <a:ea typeface="楷体_GB2312" pitchFamily="49" charset="-122"/>
              </a:rPr>
              <a:t>都</a:t>
            </a:r>
            <a:r>
              <a:rPr lang="zh-CN" altLang="en-US" sz="3200" b="1">
                <a:solidFill>
                  <a:srgbClr val="000080"/>
                </a:solidFill>
                <a:ea typeface="楷体_GB2312" pitchFamily="49" charset="-122"/>
              </a:rPr>
              <a:t>满足</a:t>
            </a:r>
            <a:r>
              <a:rPr lang="zh-CN" altLang="en-US" sz="3200" b="1">
                <a:ea typeface="楷体_GB2312" pitchFamily="49" charset="-122"/>
              </a:rPr>
              <a:t>下列</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词典</a:t>
            </a:r>
            <a:r>
              <a:rPr lang="en-US" altLang="zh-CN" sz="3200" b="1">
                <a:solidFill>
                  <a:srgbClr val="000080"/>
                </a:solidFill>
                <a:ea typeface="楷体_GB2312" pitchFamily="49" charset="-122"/>
              </a:rPr>
              <a:t>)</a:t>
            </a:r>
            <a:r>
              <a:rPr lang="zh-CN" altLang="en-US" sz="3200" b="1">
                <a:solidFill>
                  <a:srgbClr val="000080"/>
                </a:solidFill>
                <a:ea typeface="楷体_GB2312" pitchFamily="49" charset="-122"/>
              </a:rPr>
              <a:t>有序</a:t>
            </a:r>
            <a:r>
              <a:rPr lang="zh-CN" altLang="en-US" sz="3200" b="1">
                <a:ea typeface="楷体_GB2312" pitchFamily="49" charset="-122"/>
              </a:rPr>
              <a:t>关系：</a:t>
            </a:r>
          </a:p>
          <a:p>
            <a:pPr>
              <a:lnSpc>
                <a:spcPct val="130000"/>
              </a:lnSpc>
            </a:pPr>
            <a:r>
              <a:rPr lang="zh-CN" altLang="en-US" sz="3200" b="1">
                <a:solidFill>
                  <a:srgbClr val="000080"/>
                </a:solidFill>
                <a:ea typeface="楷体_GB2312" pitchFamily="49" charset="-122"/>
              </a:rPr>
              <a:t> </a:t>
            </a:r>
            <a:r>
              <a:rPr lang="en-US" altLang="zh-CN" sz="3200" b="1">
                <a:solidFill>
                  <a:srgbClr val="000080"/>
                </a:solidFill>
                <a:ea typeface="楷体_GB2312" pitchFamily="49" charset="-122"/>
              </a:rPr>
              <a:t>(K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0</a:t>
            </a:r>
            <a:r>
              <a:rPr lang="en-US" altLang="zh-CN" sz="3200" b="1">
                <a:solidFill>
                  <a:srgbClr val="000080"/>
                </a:solidFill>
                <a:ea typeface="楷体_GB2312" pitchFamily="49" charset="-122"/>
              </a:rPr>
              <a:t>, 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1</a:t>
            </a:r>
            <a:r>
              <a:rPr lang="en-US" altLang="zh-CN" sz="3200" b="1">
                <a:solidFill>
                  <a:srgbClr val="000080"/>
                </a:solidFill>
                <a:ea typeface="楷体_GB2312" pitchFamily="49" charset="-122"/>
              </a:rPr>
              <a:t>,</a:t>
            </a:r>
            <a:r>
              <a:rPr lang="en-US" altLang="zh-CN" sz="3200" b="1">
                <a:solidFill>
                  <a:srgbClr val="000080"/>
                </a:solidFill>
                <a:latin typeface="楷体_GB2312" pitchFamily="49" charset="-122"/>
                <a:ea typeface="楷体_GB2312" pitchFamily="49" charset="-122"/>
              </a:rPr>
              <a:t> </a:t>
            </a:r>
            <a:r>
              <a:rPr lang="en-US" altLang="zh-CN" sz="3200" b="1">
                <a:solidFill>
                  <a:srgbClr val="000080"/>
                </a:solidFill>
                <a:latin typeface="Times New Roman"/>
                <a:ea typeface="楷体_GB2312" pitchFamily="49" charset="-122"/>
              </a:rPr>
              <a:t>…</a:t>
            </a:r>
            <a:r>
              <a:rPr lang="en-US" altLang="zh-CN" sz="3200" b="1">
                <a:solidFill>
                  <a:srgbClr val="000080"/>
                </a:solidFill>
                <a:latin typeface="楷体_GB2312" pitchFamily="49" charset="-122"/>
                <a:ea typeface="楷体_GB2312" pitchFamily="49" charset="-122"/>
              </a:rPr>
              <a:t>,</a:t>
            </a:r>
            <a:r>
              <a:rPr lang="en-US" altLang="zh-CN" sz="3200" b="1">
                <a:solidFill>
                  <a:srgbClr val="000080"/>
                </a:solidFill>
                <a:ea typeface="楷体_GB2312" pitchFamily="49" charset="-122"/>
              </a:rPr>
              <a:t>K</a:t>
            </a:r>
            <a:r>
              <a:rPr lang="en-US" altLang="zh-CN" sz="3200" b="1" baseline="-25000">
                <a:solidFill>
                  <a:srgbClr val="000080"/>
                </a:solidFill>
                <a:ea typeface="楷体_GB2312" pitchFamily="49" charset="-122"/>
              </a:rPr>
              <a:t>i</a:t>
            </a:r>
            <a:r>
              <a:rPr lang="en-US" altLang="zh-CN" sz="3200" b="1" baseline="30000">
                <a:solidFill>
                  <a:srgbClr val="000080"/>
                </a:solidFill>
                <a:ea typeface="楷体_GB2312" pitchFamily="49" charset="-122"/>
              </a:rPr>
              <a:t>d-1</a:t>
            </a:r>
            <a:r>
              <a:rPr lang="en-US" altLang="zh-CN" sz="3200" b="1">
                <a:solidFill>
                  <a:srgbClr val="000080"/>
                </a:solidFill>
                <a:latin typeface="楷体_GB2312" pitchFamily="49" charset="-122"/>
                <a:ea typeface="楷体_GB2312" pitchFamily="49" charset="-122"/>
              </a:rPr>
              <a:t>) &lt; </a:t>
            </a:r>
            <a:r>
              <a:rPr lang="en-US" altLang="zh-CN" sz="3200" b="1">
                <a:solidFill>
                  <a:srgbClr val="000080"/>
                </a:solidFill>
                <a:ea typeface="楷体_GB2312" pitchFamily="49" charset="-122"/>
              </a:rPr>
              <a:t> (K</a:t>
            </a:r>
            <a:r>
              <a:rPr lang="en-US" altLang="zh-CN" sz="3200" b="1" baseline="-25000">
                <a:solidFill>
                  <a:srgbClr val="000080"/>
                </a:solidFill>
                <a:ea typeface="楷体_GB2312" pitchFamily="49" charset="-122"/>
              </a:rPr>
              <a:t>j</a:t>
            </a:r>
            <a:r>
              <a:rPr lang="en-US" altLang="zh-CN" sz="3200" b="1" baseline="30000">
                <a:solidFill>
                  <a:srgbClr val="000080"/>
                </a:solidFill>
                <a:ea typeface="楷体_GB2312" pitchFamily="49" charset="-122"/>
              </a:rPr>
              <a:t>0</a:t>
            </a:r>
            <a:r>
              <a:rPr lang="en-US" altLang="zh-CN" sz="3200" b="1">
                <a:solidFill>
                  <a:srgbClr val="000080"/>
                </a:solidFill>
                <a:ea typeface="楷体_GB2312" pitchFamily="49" charset="-122"/>
              </a:rPr>
              <a:t>, K</a:t>
            </a:r>
            <a:r>
              <a:rPr lang="en-US" altLang="zh-CN" sz="3200" b="1" baseline="-25000">
                <a:solidFill>
                  <a:srgbClr val="000080"/>
                </a:solidFill>
                <a:ea typeface="楷体_GB2312" pitchFamily="49" charset="-122"/>
              </a:rPr>
              <a:t>j</a:t>
            </a:r>
            <a:r>
              <a:rPr lang="en-US" altLang="zh-CN" sz="3200" b="1" baseline="30000">
                <a:solidFill>
                  <a:srgbClr val="000080"/>
                </a:solidFill>
                <a:ea typeface="楷体_GB2312" pitchFamily="49" charset="-122"/>
              </a:rPr>
              <a:t>1</a:t>
            </a:r>
            <a:r>
              <a:rPr lang="en-US" altLang="zh-CN" sz="3200" b="1">
                <a:solidFill>
                  <a:srgbClr val="000080"/>
                </a:solidFill>
                <a:ea typeface="楷体_GB2312" pitchFamily="49" charset="-122"/>
              </a:rPr>
              <a:t>,</a:t>
            </a:r>
            <a:r>
              <a:rPr lang="en-US" altLang="zh-CN" sz="3200" b="1">
                <a:solidFill>
                  <a:srgbClr val="000080"/>
                </a:solidFill>
                <a:latin typeface="楷体_GB2312" pitchFamily="49" charset="-122"/>
                <a:ea typeface="楷体_GB2312" pitchFamily="49" charset="-122"/>
              </a:rPr>
              <a:t> </a:t>
            </a:r>
            <a:r>
              <a:rPr lang="en-US" altLang="zh-CN" sz="3200" b="1">
                <a:solidFill>
                  <a:srgbClr val="000080"/>
                </a:solidFill>
                <a:latin typeface="Times New Roman"/>
                <a:ea typeface="楷体_GB2312" pitchFamily="49" charset="-122"/>
              </a:rPr>
              <a:t>…</a:t>
            </a:r>
            <a:r>
              <a:rPr lang="en-US" altLang="zh-CN" sz="3200" b="1">
                <a:solidFill>
                  <a:srgbClr val="000080"/>
                </a:solidFill>
                <a:latin typeface="楷体_GB2312" pitchFamily="49" charset="-122"/>
                <a:ea typeface="楷体_GB2312" pitchFamily="49" charset="-122"/>
              </a:rPr>
              <a:t>,</a:t>
            </a:r>
            <a:r>
              <a:rPr lang="en-US" altLang="zh-CN" sz="3200" b="1">
                <a:solidFill>
                  <a:srgbClr val="000080"/>
                </a:solidFill>
                <a:ea typeface="楷体_GB2312" pitchFamily="49" charset="-122"/>
              </a:rPr>
              <a:t>K</a:t>
            </a:r>
            <a:r>
              <a:rPr lang="en-US" altLang="zh-CN" sz="3200" b="1" baseline="-25000">
                <a:solidFill>
                  <a:srgbClr val="000080"/>
                </a:solidFill>
                <a:ea typeface="楷体_GB2312" pitchFamily="49" charset="-122"/>
              </a:rPr>
              <a:t>j</a:t>
            </a:r>
            <a:r>
              <a:rPr lang="en-US" altLang="zh-CN" sz="3200" b="1" baseline="30000">
                <a:solidFill>
                  <a:srgbClr val="000080"/>
                </a:solidFill>
                <a:ea typeface="楷体_GB2312" pitchFamily="49" charset="-122"/>
              </a:rPr>
              <a:t>d-1</a:t>
            </a:r>
            <a:r>
              <a:rPr lang="en-US" altLang="zh-CN" sz="3200" b="1">
                <a:solidFill>
                  <a:srgbClr val="000080"/>
                </a:solidFill>
                <a:latin typeface="楷体_GB2312" pitchFamily="49" charset="-122"/>
                <a:ea typeface="楷体_GB2312" pitchFamily="49" charset="-122"/>
              </a:rPr>
              <a:t>) </a:t>
            </a:r>
          </a:p>
        </p:txBody>
      </p:sp>
      <p:sp>
        <p:nvSpPr>
          <p:cNvPr id="162823" name="Rectangle 7"/>
          <p:cNvSpPr>
            <a:spLocks noGrp="1" noChangeArrowheads="1"/>
          </p:cNvSpPr>
          <p:nvPr>
            <p:ph type="title" idx="4294967295"/>
          </p:nvPr>
        </p:nvSpPr>
        <p:spPr>
          <a:xfrm>
            <a:off x="457200" y="457200"/>
            <a:ext cx="7772400" cy="685800"/>
          </a:xfrm>
        </p:spPr>
        <p:txBody>
          <a:bodyPr/>
          <a:lstStyle/>
          <a:p>
            <a:r>
              <a:rPr lang="zh-CN" altLang="en-US" b="1">
                <a:solidFill>
                  <a:srgbClr val="CC0000"/>
                </a:solidFill>
              </a:rPr>
              <a:t>一、多关键字的排序</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wipe(left)">
                                      <p:cBhvr>
                                        <p:cTn id="7" dur="500"/>
                                        <p:tgtEl>
                                          <p:spTgt spid="162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2"/>
                                        </p:tgtEl>
                                        <p:attrNameLst>
                                          <p:attrName>style.visibility</p:attrName>
                                        </p:attrNameLst>
                                      </p:cBhvr>
                                      <p:to>
                                        <p:strVal val="visible"/>
                                      </p:to>
                                    </p:set>
                                    <p:animEffect transition="in" filter="wipe(left)">
                                      <p:cBhvr>
                                        <p:cTn id="12" dur="500"/>
                                        <p:tgtEl>
                                          <p:spTgt spid="1628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wipe(left)">
                                      <p:cBhvr>
                                        <p:cTn id="17" dur="500"/>
                                        <p:tgtEl>
                                          <p:spTgt spid="162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1"/>
                                        </p:tgtEl>
                                        <p:attrNameLst>
                                          <p:attrName>style.visibility</p:attrName>
                                        </p:attrNameLst>
                                      </p:cBhvr>
                                      <p:to>
                                        <p:strVal val="visible"/>
                                      </p:to>
                                    </p:set>
                                    <p:animEffect transition="in" filter="wipe(left)">
                                      <p:cBhvr>
                                        <p:cTn id="22"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62820" grpId="0" autoUpdateAnimBg="0"/>
      <p:bldP spid="162821" grpId="0" autoUpdateAnimBg="0"/>
      <p:bldP spid="16282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457200" y="381000"/>
            <a:ext cx="8142288" cy="779463"/>
          </a:xfrm>
          <a:prstGeom prst="rect">
            <a:avLst/>
          </a:prstGeom>
          <a:noFill/>
          <a:ln w="9525">
            <a:noFill/>
            <a:miter lim="800000"/>
            <a:headEnd/>
            <a:tailEnd/>
          </a:ln>
          <a:effectLst/>
        </p:spPr>
        <p:txBody>
          <a:bodyPr>
            <a:spAutoFit/>
          </a:bodyPr>
          <a:lstStyle/>
          <a:p>
            <a:pPr>
              <a:lnSpc>
                <a:spcPct val="125000"/>
              </a:lnSpc>
            </a:pPr>
            <a:r>
              <a:rPr lang="en-US" altLang="zh-CN" sz="3600" b="1">
                <a:solidFill>
                  <a:srgbClr val="990033"/>
                </a:solidFill>
                <a:latin typeface="楷体_GB2312" pitchFamily="49" charset="-122"/>
                <a:ea typeface="楷体_GB2312" pitchFamily="49" charset="-122"/>
              </a:rPr>
              <a:t> </a:t>
            </a:r>
            <a:r>
              <a:rPr lang="zh-CN" altLang="en-US" sz="3600" b="1">
                <a:solidFill>
                  <a:srgbClr val="990033"/>
                </a:solidFill>
                <a:latin typeface="楷体_GB2312" pitchFamily="49" charset="-122"/>
                <a:ea typeface="楷体_GB2312" pitchFamily="49" charset="-122"/>
              </a:rPr>
              <a:t>实现多关键字排序通常有两种方法</a:t>
            </a:r>
            <a:r>
              <a:rPr lang="en-US" altLang="zh-CN" sz="3600" b="1">
                <a:solidFill>
                  <a:srgbClr val="990033"/>
                </a:solidFill>
                <a:latin typeface="楷体_GB2312" pitchFamily="49" charset="-122"/>
                <a:ea typeface="楷体_GB2312" pitchFamily="49" charset="-122"/>
              </a:rPr>
              <a:t>:</a:t>
            </a:r>
            <a:endParaRPr lang="en-US" altLang="zh-CN" sz="3600" b="1">
              <a:latin typeface="楷体_GB2312" pitchFamily="49" charset="-122"/>
              <a:ea typeface="楷体_GB2312" pitchFamily="49" charset="-122"/>
            </a:endParaRPr>
          </a:p>
        </p:txBody>
      </p:sp>
      <p:sp>
        <p:nvSpPr>
          <p:cNvPr id="195589" name="Text Box 5">
            <a:hlinkClick r:id="rId3" action="ppaction://hlinksldjump"/>
          </p:cNvPr>
          <p:cNvSpPr txBox="1">
            <a:spLocks noChangeArrowheads="1"/>
          </p:cNvSpPr>
          <p:nvPr/>
        </p:nvSpPr>
        <p:spPr bwMode="auto">
          <a:xfrm>
            <a:off x="1635125" y="1676400"/>
            <a:ext cx="3825875" cy="641350"/>
          </a:xfrm>
          <a:prstGeom prst="rect">
            <a:avLst/>
          </a:prstGeom>
          <a:noFill/>
          <a:ln w="9525">
            <a:noFill/>
            <a:miter lim="800000"/>
            <a:headEnd/>
            <a:tailEnd/>
          </a:ln>
          <a:effectLst/>
        </p:spPr>
        <p:txBody>
          <a:bodyPr wrap="none">
            <a:spAutoFit/>
          </a:bodyPr>
          <a:lstStyle/>
          <a:p>
            <a:r>
              <a:rPr lang="zh-CN" altLang="en-US" sz="3600" b="1">
                <a:solidFill>
                  <a:srgbClr val="CC0000"/>
                </a:solidFill>
                <a:latin typeface="楷体_GB2312" pitchFamily="49" charset="-122"/>
                <a:ea typeface="楷体_GB2312" pitchFamily="49" charset="-122"/>
              </a:rPr>
              <a:t>最低位优先</a:t>
            </a:r>
            <a:r>
              <a:rPr lang="en-US" altLang="zh-CN" sz="3600" b="1">
                <a:solidFill>
                  <a:srgbClr val="CC0000"/>
                </a:solidFill>
                <a:ea typeface="楷体_GB2312" pitchFamily="49" charset="-122"/>
              </a:rPr>
              <a:t>LSD</a:t>
            </a:r>
            <a:r>
              <a:rPr lang="zh-CN" altLang="en-US" sz="3600" b="1">
                <a:solidFill>
                  <a:srgbClr val="CC0000"/>
                </a:solidFill>
                <a:latin typeface="楷体_GB2312" pitchFamily="49" charset="-122"/>
                <a:ea typeface="楷体_GB2312" pitchFamily="49" charset="-122"/>
              </a:rPr>
              <a:t>法</a:t>
            </a:r>
          </a:p>
        </p:txBody>
      </p:sp>
      <p:sp>
        <p:nvSpPr>
          <p:cNvPr id="195590" name="Text Box 6"/>
          <p:cNvSpPr txBox="1">
            <a:spLocks noChangeArrowheads="1"/>
          </p:cNvSpPr>
          <p:nvPr/>
        </p:nvSpPr>
        <p:spPr bwMode="auto">
          <a:xfrm>
            <a:off x="1638300" y="1066800"/>
            <a:ext cx="3951288" cy="641350"/>
          </a:xfrm>
          <a:prstGeom prst="rect">
            <a:avLst/>
          </a:prstGeom>
          <a:noFill/>
          <a:ln w="9525">
            <a:noFill/>
            <a:miter lim="800000"/>
            <a:headEnd/>
            <a:tailEnd/>
          </a:ln>
          <a:effectLst/>
        </p:spPr>
        <p:txBody>
          <a:bodyPr wrap="none">
            <a:spAutoFit/>
          </a:bodyPr>
          <a:lstStyle/>
          <a:p>
            <a:r>
              <a:rPr lang="zh-CN" altLang="en-US" sz="3600" b="1">
                <a:solidFill>
                  <a:srgbClr val="CC0000"/>
                </a:solidFill>
                <a:latin typeface="楷体_GB2312" pitchFamily="49" charset="-122"/>
                <a:ea typeface="楷体_GB2312" pitchFamily="49" charset="-122"/>
              </a:rPr>
              <a:t>最高位优先</a:t>
            </a:r>
            <a:r>
              <a:rPr lang="en-US" altLang="zh-CN" sz="3600" b="1">
                <a:solidFill>
                  <a:srgbClr val="CC0000"/>
                </a:solidFill>
                <a:ea typeface="楷体_GB2312" pitchFamily="49" charset="-122"/>
              </a:rPr>
              <a:t>MSD</a:t>
            </a:r>
            <a:r>
              <a:rPr lang="zh-CN" altLang="en-US" sz="3600">
                <a:solidFill>
                  <a:srgbClr val="CC0000"/>
                </a:solidFill>
                <a:latin typeface="楷体_GB2312" pitchFamily="49" charset="-122"/>
                <a:ea typeface="楷体_GB2312" pitchFamily="49" charset="-122"/>
              </a:rPr>
              <a:t>法</a:t>
            </a:r>
          </a:p>
        </p:txBody>
      </p:sp>
      <p:sp>
        <p:nvSpPr>
          <p:cNvPr id="195591" name="Rectangle 7"/>
          <p:cNvSpPr>
            <a:spLocks noChangeArrowheads="1"/>
          </p:cNvSpPr>
          <p:nvPr/>
        </p:nvSpPr>
        <p:spPr bwMode="auto">
          <a:xfrm>
            <a:off x="533400" y="2133600"/>
            <a:ext cx="4084638" cy="779463"/>
          </a:xfrm>
          <a:prstGeom prst="rect">
            <a:avLst/>
          </a:prstGeom>
          <a:noFill/>
          <a:ln w="9525">
            <a:noFill/>
            <a:miter lim="800000"/>
            <a:headEnd/>
            <a:tailEnd/>
          </a:ln>
          <a:effectLst/>
        </p:spPr>
        <p:txBody>
          <a:bodyPr wrap="none">
            <a:spAutoFit/>
          </a:bodyPr>
          <a:lstStyle/>
          <a:p>
            <a:pPr algn="ctr">
              <a:lnSpc>
                <a:spcPct val="125000"/>
              </a:lnSpc>
            </a:pPr>
            <a:r>
              <a:rPr lang="zh-CN" altLang="en-US" sz="3600" b="1">
                <a:solidFill>
                  <a:srgbClr val="0C00A4"/>
                </a:solidFill>
                <a:latin typeface="楷体_GB2312" pitchFamily="49" charset="-122"/>
                <a:ea typeface="楷体_GB2312" pitchFamily="49" charset="-122"/>
              </a:rPr>
              <a:t>以扑克牌排序为例</a:t>
            </a:r>
            <a:r>
              <a:rPr lang="en-US" altLang="zh-CN" sz="3600" b="1">
                <a:solidFill>
                  <a:srgbClr val="0C00A4"/>
                </a:solidFill>
                <a:latin typeface="楷体_GB2312" pitchFamily="49" charset="-122"/>
                <a:ea typeface="楷体_GB2312" pitchFamily="49" charset="-122"/>
              </a:rPr>
              <a:t>:</a:t>
            </a:r>
          </a:p>
        </p:txBody>
      </p:sp>
      <p:sp>
        <p:nvSpPr>
          <p:cNvPr id="195596" name="Text Box 12"/>
          <p:cNvSpPr txBox="1">
            <a:spLocks noChangeArrowheads="1"/>
          </p:cNvSpPr>
          <p:nvPr/>
        </p:nvSpPr>
        <p:spPr bwMode="auto">
          <a:xfrm>
            <a:off x="533400" y="2955925"/>
            <a:ext cx="8382000" cy="3673475"/>
          </a:xfrm>
          <a:prstGeom prst="rect">
            <a:avLst/>
          </a:prstGeom>
          <a:noFill/>
          <a:ln w="9525">
            <a:noFill/>
            <a:miter lim="800000"/>
            <a:headEnd/>
            <a:tailEnd/>
          </a:ln>
          <a:effectLst/>
        </p:spPr>
        <p:txBody>
          <a:bodyPr>
            <a:spAutoFit/>
          </a:bodyPr>
          <a:lstStyle/>
          <a:p>
            <a:pPr>
              <a:lnSpc>
                <a:spcPct val="105000"/>
              </a:lnSpc>
            </a:pPr>
            <a:r>
              <a:rPr lang="en-US" altLang="zh-CN" sz="2800" b="1">
                <a:solidFill>
                  <a:srgbClr val="006600"/>
                </a:solidFill>
                <a:latin typeface="楷体_GB2312" pitchFamily="49" charset="-122"/>
                <a:ea typeface="楷体_GB2312" pitchFamily="49" charset="-122"/>
              </a:rPr>
              <a:t>    </a:t>
            </a:r>
            <a:r>
              <a:rPr lang="zh-CN" altLang="en-US" sz="2800" b="1">
                <a:solidFill>
                  <a:srgbClr val="006600"/>
                </a:solidFill>
                <a:latin typeface="楷体_GB2312" pitchFamily="49" charset="-122"/>
                <a:ea typeface="楷体_GB2312" pitchFamily="49" charset="-122"/>
              </a:rPr>
              <a:t>将扑克牌的排序看成由</a:t>
            </a:r>
            <a:r>
              <a:rPr lang="zh-CN" altLang="en-US" sz="2800" b="1">
                <a:solidFill>
                  <a:srgbClr val="FF0000"/>
                </a:solidFill>
                <a:latin typeface="楷体_GB2312" pitchFamily="49" charset="-122"/>
                <a:ea typeface="楷体_GB2312" pitchFamily="49" charset="-122"/>
              </a:rPr>
              <a:t>花色</a:t>
            </a:r>
            <a:r>
              <a:rPr lang="zh-CN" altLang="en-US" sz="2800" b="1">
                <a:solidFill>
                  <a:srgbClr val="006600"/>
                </a:solidFill>
                <a:latin typeface="楷体_GB2312" pitchFamily="49" charset="-122"/>
                <a:ea typeface="楷体_GB2312" pitchFamily="49" charset="-122"/>
              </a:rPr>
              <a:t>和</a:t>
            </a:r>
            <a:r>
              <a:rPr lang="zh-CN" altLang="en-US" sz="2800" b="1">
                <a:solidFill>
                  <a:srgbClr val="FF0000"/>
                </a:solidFill>
                <a:latin typeface="楷体_GB2312" pitchFamily="49" charset="-122"/>
                <a:ea typeface="楷体_GB2312" pitchFamily="49" charset="-122"/>
              </a:rPr>
              <a:t>面值</a:t>
            </a:r>
            <a:r>
              <a:rPr lang="zh-CN" altLang="en-US" sz="2800" b="1">
                <a:solidFill>
                  <a:srgbClr val="006600"/>
                </a:solidFill>
                <a:latin typeface="楷体_GB2312" pitchFamily="49" charset="-122"/>
                <a:ea typeface="楷体_GB2312" pitchFamily="49" charset="-122"/>
              </a:rPr>
              <a:t>两个关键字进行排序的问题。若规定花色和面值的顺序如下：</a:t>
            </a:r>
          </a:p>
          <a:p>
            <a:pPr algn="just">
              <a:lnSpc>
                <a:spcPct val="105000"/>
              </a:lnSpc>
            </a:pPr>
            <a:r>
              <a:rPr lang="zh-CN" altLang="en-US" sz="2800" b="1">
                <a:solidFill>
                  <a:srgbClr val="D820B5"/>
                </a:solidFill>
                <a:latin typeface="楷体_GB2312" pitchFamily="49" charset="-122"/>
                <a:ea typeface="楷体_GB2312" pitchFamily="49" charset="-122"/>
              </a:rPr>
              <a:t>   花色：梅花</a:t>
            </a:r>
            <a:r>
              <a:rPr lang="zh-CN" altLang="en-US" sz="2800" b="1">
                <a:solidFill>
                  <a:srgbClr val="000000"/>
                </a:solidFill>
                <a:latin typeface="楷体_GB2312" pitchFamily="49" charset="-122"/>
                <a:ea typeface="楷体_GB2312" pitchFamily="49" charset="-122"/>
              </a:rPr>
              <a:t>★</a:t>
            </a:r>
            <a:r>
              <a:rPr lang="en-US" altLang="zh-CN" sz="2800" b="1">
                <a:solidFill>
                  <a:srgbClr val="D820B5"/>
                </a:solidFill>
                <a:latin typeface="楷体_GB2312" pitchFamily="49" charset="-122"/>
                <a:ea typeface="楷体_GB2312" pitchFamily="49" charset="-122"/>
              </a:rPr>
              <a:t>&lt; </a:t>
            </a:r>
            <a:r>
              <a:rPr lang="zh-CN" altLang="en-US" sz="2800" b="1">
                <a:solidFill>
                  <a:srgbClr val="D820B5"/>
                </a:solidFill>
                <a:latin typeface="楷体_GB2312" pitchFamily="49" charset="-122"/>
                <a:ea typeface="楷体_GB2312" pitchFamily="49" charset="-122"/>
              </a:rPr>
              <a:t>方块</a:t>
            </a:r>
            <a:r>
              <a:rPr lang="zh-CN" altLang="en-US" sz="2800" b="1">
                <a:solidFill>
                  <a:srgbClr val="FF0000"/>
                </a:solidFill>
                <a:latin typeface="楷体_GB2312" pitchFamily="49" charset="-122"/>
                <a:ea typeface="楷体_GB2312" pitchFamily="49" charset="-122"/>
              </a:rPr>
              <a:t>◆</a:t>
            </a:r>
            <a:r>
              <a:rPr lang="en-US" altLang="zh-CN" sz="2800" b="1">
                <a:solidFill>
                  <a:srgbClr val="D820B5"/>
                </a:solidFill>
                <a:latin typeface="楷体_GB2312" pitchFamily="49" charset="-122"/>
                <a:ea typeface="楷体_GB2312" pitchFamily="49" charset="-122"/>
              </a:rPr>
              <a:t>&lt; </a:t>
            </a:r>
            <a:r>
              <a:rPr lang="zh-CN" altLang="en-US" sz="2800" b="1">
                <a:solidFill>
                  <a:srgbClr val="D820B5"/>
                </a:solidFill>
                <a:latin typeface="楷体_GB2312" pitchFamily="49" charset="-122"/>
                <a:ea typeface="楷体_GB2312" pitchFamily="49" charset="-122"/>
              </a:rPr>
              <a:t>红桃</a:t>
            </a:r>
            <a:r>
              <a:rPr lang="zh-CN" altLang="en-US" sz="2800" b="1">
                <a:solidFill>
                  <a:srgbClr val="FF0000"/>
                </a:solidFill>
                <a:latin typeface="楷体_GB2312" pitchFamily="49" charset="-122"/>
                <a:ea typeface="华文琥珀" pitchFamily="2" charset="-122"/>
              </a:rPr>
              <a:t>●</a:t>
            </a:r>
            <a:r>
              <a:rPr lang="en-US" altLang="zh-CN" sz="2800" b="1">
                <a:solidFill>
                  <a:srgbClr val="D820B5"/>
                </a:solidFill>
                <a:latin typeface="楷体_GB2312" pitchFamily="49" charset="-122"/>
                <a:ea typeface="楷体_GB2312" pitchFamily="49" charset="-122"/>
              </a:rPr>
              <a:t>&lt; </a:t>
            </a:r>
            <a:r>
              <a:rPr lang="zh-CN" altLang="en-US" sz="2800" b="1">
                <a:solidFill>
                  <a:srgbClr val="D820B5"/>
                </a:solidFill>
                <a:latin typeface="楷体_GB2312" pitchFamily="49" charset="-122"/>
                <a:ea typeface="楷体_GB2312" pitchFamily="49" charset="-122"/>
              </a:rPr>
              <a:t>黑桃</a:t>
            </a:r>
            <a:r>
              <a:rPr lang="zh-CN" altLang="en-US" sz="2800" b="1">
                <a:solidFill>
                  <a:srgbClr val="000000"/>
                </a:solidFill>
                <a:latin typeface="楷体_GB2312" pitchFamily="49" charset="-122"/>
                <a:ea typeface="华文琥珀" pitchFamily="2" charset="-122"/>
              </a:rPr>
              <a:t>▲</a:t>
            </a:r>
            <a:r>
              <a:rPr lang="zh-CN" altLang="en-US" sz="2800" b="1">
                <a:solidFill>
                  <a:srgbClr val="D820B5"/>
                </a:solidFill>
                <a:latin typeface="楷体_GB2312" pitchFamily="49" charset="-122"/>
                <a:ea typeface="楷体_GB2312" pitchFamily="49" charset="-122"/>
              </a:rPr>
              <a:t>；</a:t>
            </a:r>
          </a:p>
          <a:p>
            <a:pPr algn="just">
              <a:lnSpc>
                <a:spcPct val="105000"/>
              </a:lnSpc>
            </a:pPr>
            <a:r>
              <a:rPr lang="zh-CN" altLang="en-US" sz="2800" b="1">
                <a:solidFill>
                  <a:srgbClr val="D820B5"/>
                </a:solidFill>
                <a:latin typeface="楷体_GB2312" pitchFamily="49" charset="-122"/>
                <a:ea typeface="楷体_GB2312" pitchFamily="49" charset="-122"/>
              </a:rPr>
              <a:t>   面值：</a:t>
            </a:r>
            <a:r>
              <a:rPr lang="en-US" altLang="zh-CN" sz="2800" b="1">
                <a:solidFill>
                  <a:srgbClr val="D820B5"/>
                </a:solidFill>
                <a:latin typeface="楷体_GB2312" pitchFamily="49" charset="-122"/>
                <a:ea typeface="楷体_GB2312" pitchFamily="49" charset="-122"/>
              </a:rPr>
              <a:t>A&lt;2&lt;3&lt;</a:t>
            </a:r>
            <a:r>
              <a:rPr lang="en-US" altLang="zh-CN" sz="2800" b="1">
                <a:solidFill>
                  <a:srgbClr val="D820B5"/>
                </a:solidFill>
                <a:latin typeface="Times New Roman"/>
                <a:ea typeface="楷体_GB2312" pitchFamily="49" charset="-122"/>
              </a:rPr>
              <a:t>…</a:t>
            </a:r>
            <a:r>
              <a:rPr lang="en-US" altLang="zh-CN" sz="2800" b="1">
                <a:solidFill>
                  <a:srgbClr val="D820B5"/>
                </a:solidFill>
                <a:latin typeface="楷体_GB2312" pitchFamily="49" charset="-122"/>
                <a:ea typeface="楷体_GB2312" pitchFamily="49" charset="-122"/>
              </a:rPr>
              <a:t>&lt;10&lt;J&lt;Q&lt;K</a:t>
            </a:r>
            <a:r>
              <a:rPr lang="zh-CN" altLang="en-US" sz="2800" b="1">
                <a:solidFill>
                  <a:srgbClr val="D820B5"/>
                </a:solidFill>
                <a:latin typeface="楷体_GB2312" pitchFamily="49" charset="-122"/>
                <a:ea typeface="楷体_GB2312" pitchFamily="49" charset="-122"/>
              </a:rPr>
              <a:t>；</a:t>
            </a:r>
          </a:p>
          <a:p>
            <a:pPr>
              <a:lnSpc>
                <a:spcPct val="105000"/>
              </a:lnSpc>
            </a:pPr>
            <a:r>
              <a:rPr lang="zh-CN" altLang="en-US" sz="2800" b="1">
                <a:solidFill>
                  <a:srgbClr val="D820B5"/>
                </a:solidFill>
                <a:latin typeface="楷体_GB2312" pitchFamily="49" charset="-122"/>
                <a:ea typeface="楷体_GB2312" pitchFamily="49" charset="-122"/>
              </a:rPr>
              <a:t>   花色的优先级高于面值；</a:t>
            </a:r>
            <a:endParaRPr lang="zh-CN" altLang="en-US" sz="2800" b="1">
              <a:solidFill>
                <a:srgbClr val="006600"/>
              </a:solidFill>
              <a:latin typeface="楷体_GB2312" pitchFamily="49" charset="-122"/>
              <a:ea typeface="楷体_GB2312" pitchFamily="49" charset="-122"/>
            </a:endParaRPr>
          </a:p>
          <a:p>
            <a:pPr>
              <a:lnSpc>
                <a:spcPct val="105000"/>
              </a:lnSpc>
            </a:pPr>
            <a:r>
              <a:rPr lang="zh-CN" altLang="en-US" sz="2800" b="1">
                <a:solidFill>
                  <a:srgbClr val="006600"/>
                </a:solidFill>
                <a:latin typeface="楷体_GB2312" pitchFamily="49" charset="-122"/>
                <a:ea typeface="楷体_GB2312" pitchFamily="49" charset="-122"/>
              </a:rPr>
              <a:t>则一副牌从小到大的顺序为：</a:t>
            </a:r>
          </a:p>
          <a:p>
            <a:pPr>
              <a:lnSpc>
                <a:spcPct val="105000"/>
              </a:lnSpc>
            </a:pPr>
            <a:r>
              <a:rPr lang="zh-CN" altLang="en-US" sz="2800" b="1">
                <a:solidFill>
                  <a:srgbClr val="006600"/>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A,</a:t>
            </a:r>
            <a:r>
              <a:rPr lang="en-US" altLang="zh-CN" sz="2800" b="1">
                <a:solidFill>
                  <a:srgbClr val="00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2,</a:t>
            </a:r>
            <a:r>
              <a:rPr lang="en-US" altLang="zh-CN" sz="2800" b="1">
                <a:solidFill>
                  <a:srgbClr val="006600"/>
                </a:solidFill>
                <a:latin typeface="Times New Roman"/>
                <a:ea typeface="楷体_GB2312" pitchFamily="49" charset="-122"/>
              </a:rPr>
              <a:t>…</a:t>
            </a:r>
            <a:r>
              <a:rPr lang="en-US" altLang="zh-CN" sz="2800" b="1">
                <a:solidFill>
                  <a:srgbClr val="0066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K</a:t>
            </a:r>
            <a:r>
              <a:rPr lang="zh-CN" altLang="en-US" sz="2800" b="1">
                <a:solidFill>
                  <a:srgbClr val="0066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A,</a:t>
            </a:r>
            <a:r>
              <a:rPr lang="en-US" altLang="zh-CN" sz="2800" b="1">
                <a:solidFill>
                  <a:srgbClr val="FF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2,</a:t>
            </a:r>
            <a:r>
              <a:rPr lang="en-US" altLang="zh-CN" sz="2800" b="1">
                <a:solidFill>
                  <a:srgbClr val="006600"/>
                </a:solidFill>
                <a:latin typeface="Times New Roman"/>
                <a:ea typeface="楷体_GB2312" pitchFamily="49" charset="-122"/>
              </a:rPr>
              <a:t>…</a:t>
            </a:r>
            <a:r>
              <a:rPr lang="en-US" altLang="zh-CN" sz="2800" b="1">
                <a:solidFill>
                  <a:srgbClr val="0066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K</a:t>
            </a:r>
            <a:r>
              <a:rPr lang="zh-CN" altLang="en-US" sz="2800" b="1">
                <a:solidFill>
                  <a:srgbClr val="006600"/>
                </a:solidFill>
                <a:latin typeface="楷体_GB2312" pitchFamily="49" charset="-122"/>
                <a:ea typeface="楷体_GB2312" pitchFamily="49" charset="-122"/>
              </a:rPr>
              <a:t>；</a:t>
            </a:r>
          </a:p>
          <a:p>
            <a:pPr>
              <a:lnSpc>
                <a:spcPct val="105000"/>
              </a:lnSpc>
            </a:pPr>
            <a:r>
              <a:rPr lang="zh-CN" altLang="en-US" sz="2800" b="1">
                <a:solidFill>
                  <a:srgbClr val="006600"/>
                </a:solidFill>
                <a:latin typeface="楷体_GB2312" pitchFamily="49" charset="-122"/>
                <a:ea typeface="楷体_GB2312" pitchFamily="49" charset="-122"/>
              </a:rPr>
              <a:t>   </a:t>
            </a:r>
            <a:r>
              <a:rPr lang="zh-CN" altLang="en-US" sz="2800" b="1">
                <a:solidFill>
                  <a:srgbClr val="FF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A,</a:t>
            </a:r>
            <a:r>
              <a:rPr lang="en-US" altLang="zh-CN" sz="2800" b="1">
                <a:solidFill>
                  <a:srgbClr val="FF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2,</a:t>
            </a:r>
            <a:r>
              <a:rPr lang="en-US" altLang="zh-CN" sz="2800" b="1">
                <a:solidFill>
                  <a:srgbClr val="006600"/>
                </a:solidFill>
                <a:latin typeface="Times New Roman"/>
                <a:ea typeface="楷体_GB2312" pitchFamily="49" charset="-122"/>
              </a:rPr>
              <a:t>…</a:t>
            </a:r>
            <a:r>
              <a:rPr lang="en-US" altLang="zh-CN" sz="2800" b="1">
                <a:solidFill>
                  <a:srgbClr val="006600"/>
                </a:solidFill>
                <a:latin typeface="楷体_GB2312" pitchFamily="49" charset="-122"/>
                <a:ea typeface="楷体_GB2312" pitchFamily="49" charset="-122"/>
              </a:rPr>
              <a:t>,</a:t>
            </a:r>
            <a:r>
              <a:rPr lang="en-US" altLang="zh-CN" sz="2800" b="1">
                <a:solidFill>
                  <a:srgbClr val="FF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K</a:t>
            </a:r>
            <a:r>
              <a:rPr lang="zh-CN" altLang="en-US" sz="2800" b="1">
                <a:solidFill>
                  <a:srgbClr val="006600"/>
                </a:solidFill>
                <a:latin typeface="楷体_GB2312" pitchFamily="49" charset="-122"/>
                <a:ea typeface="楷体_GB2312" pitchFamily="49" charset="-122"/>
              </a:rPr>
              <a:t>；</a:t>
            </a:r>
            <a:r>
              <a:rPr lang="zh-CN" altLang="en-US" sz="2800" b="1">
                <a:solidFill>
                  <a:srgbClr val="00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A,</a:t>
            </a:r>
            <a:r>
              <a:rPr lang="en-US" altLang="zh-CN" sz="2800" b="1">
                <a:solidFill>
                  <a:srgbClr val="00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2,</a:t>
            </a:r>
            <a:r>
              <a:rPr lang="en-US" altLang="zh-CN" sz="2800" b="1">
                <a:solidFill>
                  <a:srgbClr val="006600"/>
                </a:solidFill>
                <a:latin typeface="Times New Roman"/>
                <a:ea typeface="楷体_GB2312" pitchFamily="49" charset="-122"/>
              </a:rPr>
              <a:t>…</a:t>
            </a:r>
            <a:r>
              <a:rPr lang="en-US" altLang="zh-CN" sz="2800" b="1">
                <a:solidFill>
                  <a:srgbClr val="006600"/>
                </a:solidFill>
                <a:latin typeface="楷体_GB2312" pitchFamily="49" charset="-122"/>
                <a:ea typeface="楷体_GB2312" pitchFamily="49" charset="-122"/>
              </a:rPr>
              <a:t>,</a:t>
            </a:r>
            <a:r>
              <a:rPr lang="en-US" altLang="zh-CN" sz="2800" b="1">
                <a:solidFill>
                  <a:srgbClr val="000000"/>
                </a:solidFill>
                <a:latin typeface="楷体_GB2312" pitchFamily="49" charset="-122"/>
                <a:ea typeface="华文琥珀" pitchFamily="2" charset="-122"/>
              </a:rPr>
              <a:t>▲</a:t>
            </a:r>
            <a:r>
              <a:rPr lang="en-US" altLang="zh-CN" sz="2800" b="1">
                <a:solidFill>
                  <a:srgbClr val="006600"/>
                </a:solidFill>
                <a:latin typeface="楷体_GB2312" pitchFamily="49" charset="-122"/>
                <a:ea typeface="楷体_GB2312" pitchFamily="49" charset="-122"/>
              </a:rPr>
              <a:t>K</a:t>
            </a:r>
            <a:r>
              <a:rPr lang="zh-CN" altLang="en-US" sz="2800" b="1">
                <a:solidFill>
                  <a:srgbClr val="0066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blinds(horizontal)">
                                      <p:cBhvr>
                                        <p:cTn id="7" dur="500"/>
                                        <p:tgtEl>
                                          <p:spTgt spid="19558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5590"/>
                                        </p:tgtEl>
                                        <p:attrNameLst>
                                          <p:attrName>style.visibility</p:attrName>
                                        </p:attrNameLst>
                                      </p:cBhvr>
                                      <p:to>
                                        <p:strVal val="visible"/>
                                      </p:to>
                                    </p:set>
                                    <p:anim calcmode="lin" valueType="num">
                                      <p:cBhvr>
                                        <p:cTn id="12" dur="500" fill="hold"/>
                                        <p:tgtEl>
                                          <p:spTgt spid="195590"/>
                                        </p:tgtEl>
                                        <p:attrNameLst>
                                          <p:attrName>ppt_x</p:attrName>
                                        </p:attrNameLst>
                                      </p:cBhvr>
                                      <p:tavLst>
                                        <p:tav tm="0">
                                          <p:val>
                                            <p:strVal val="#ppt_x-#ppt_w/2"/>
                                          </p:val>
                                        </p:tav>
                                        <p:tav tm="100000">
                                          <p:val>
                                            <p:strVal val="#ppt_x"/>
                                          </p:val>
                                        </p:tav>
                                      </p:tavLst>
                                    </p:anim>
                                    <p:anim calcmode="lin" valueType="num">
                                      <p:cBhvr>
                                        <p:cTn id="13" dur="500" fill="hold"/>
                                        <p:tgtEl>
                                          <p:spTgt spid="195590"/>
                                        </p:tgtEl>
                                        <p:attrNameLst>
                                          <p:attrName>ppt_y</p:attrName>
                                        </p:attrNameLst>
                                      </p:cBhvr>
                                      <p:tavLst>
                                        <p:tav tm="0">
                                          <p:val>
                                            <p:strVal val="#ppt_y"/>
                                          </p:val>
                                        </p:tav>
                                        <p:tav tm="100000">
                                          <p:val>
                                            <p:strVal val="#ppt_y"/>
                                          </p:val>
                                        </p:tav>
                                      </p:tavLst>
                                    </p:anim>
                                    <p:anim calcmode="lin" valueType="num">
                                      <p:cBhvr>
                                        <p:cTn id="14" dur="500" fill="hold"/>
                                        <p:tgtEl>
                                          <p:spTgt spid="195590"/>
                                        </p:tgtEl>
                                        <p:attrNameLst>
                                          <p:attrName>ppt_w</p:attrName>
                                        </p:attrNameLst>
                                      </p:cBhvr>
                                      <p:tavLst>
                                        <p:tav tm="0">
                                          <p:val>
                                            <p:fltVal val="0"/>
                                          </p:val>
                                        </p:tav>
                                        <p:tav tm="100000">
                                          <p:val>
                                            <p:strVal val="#ppt_w"/>
                                          </p:val>
                                        </p:tav>
                                      </p:tavLst>
                                    </p:anim>
                                    <p:anim calcmode="lin" valueType="num">
                                      <p:cBhvr>
                                        <p:cTn id="15" dur="500" fill="hold"/>
                                        <p:tgtEl>
                                          <p:spTgt spid="195590"/>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95589"/>
                                        </p:tgtEl>
                                        <p:attrNameLst>
                                          <p:attrName>style.visibility</p:attrName>
                                        </p:attrNameLst>
                                      </p:cBhvr>
                                      <p:to>
                                        <p:strVal val="visible"/>
                                      </p:to>
                                    </p:set>
                                    <p:anim calcmode="lin" valueType="num">
                                      <p:cBhvr>
                                        <p:cTn id="20" dur="500" fill="hold"/>
                                        <p:tgtEl>
                                          <p:spTgt spid="195589"/>
                                        </p:tgtEl>
                                        <p:attrNameLst>
                                          <p:attrName>ppt_x</p:attrName>
                                        </p:attrNameLst>
                                      </p:cBhvr>
                                      <p:tavLst>
                                        <p:tav tm="0">
                                          <p:val>
                                            <p:strVal val="#ppt_x-#ppt_w/2"/>
                                          </p:val>
                                        </p:tav>
                                        <p:tav tm="100000">
                                          <p:val>
                                            <p:strVal val="#ppt_x"/>
                                          </p:val>
                                        </p:tav>
                                      </p:tavLst>
                                    </p:anim>
                                    <p:anim calcmode="lin" valueType="num">
                                      <p:cBhvr>
                                        <p:cTn id="21" dur="500" fill="hold"/>
                                        <p:tgtEl>
                                          <p:spTgt spid="195589"/>
                                        </p:tgtEl>
                                        <p:attrNameLst>
                                          <p:attrName>ppt_y</p:attrName>
                                        </p:attrNameLst>
                                      </p:cBhvr>
                                      <p:tavLst>
                                        <p:tav tm="0">
                                          <p:val>
                                            <p:strVal val="#ppt_y"/>
                                          </p:val>
                                        </p:tav>
                                        <p:tav tm="100000">
                                          <p:val>
                                            <p:strVal val="#ppt_y"/>
                                          </p:val>
                                        </p:tav>
                                      </p:tavLst>
                                    </p:anim>
                                    <p:anim calcmode="lin" valueType="num">
                                      <p:cBhvr>
                                        <p:cTn id="22" dur="500" fill="hold"/>
                                        <p:tgtEl>
                                          <p:spTgt spid="195589"/>
                                        </p:tgtEl>
                                        <p:attrNameLst>
                                          <p:attrName>ppt_w</p:attrName>
                                        </p:attrNameLst>
                                      </p:cBhvr>
                                      <p:tavLst>
                                        <p:tav tm="0">
                                          <p:val>
                                            <p:fltVal val="0"/>
                                          </p:val>
                                        </p:tav>
                                        <p:tav tm="100000">
                                          <p:val>
                                            <p:strVal val="#ppt_w"/>
                                          </p:val>
                                        </p:tav>
                                      </p:tavLst>
                                    </p:anim>
                                    <p:anim calcmode="lin" valueType="num">
                                      <p:cBhvr>
                                        <p:cTn id="23" dur="500" fill="hold"/>
                                        <p:tgtEl>
                                          <p:spTgt spid="195589"/>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 calcmode="lin" valueType="num">
                                      <p:cBhvr additive="base">
                                        <p:cTn id="28" dur="500" fill="hold"/>
                                        <p:tgtEl>
                                          <p:spTgt spid="195591"/>
                                        </p:tgtEl>
                                        <p:attrNameLst>
                                          <p:attrName>ppt_x</p:attrName>
                                        </p:attrNameLst>
                                      </p:cBhvr>
                                      <p:tavLst>
                                        <p:tav tm="0">
                                          <p:val>
                                            <p:strVal val="0-#ppt_w/2"/>
                                          </p:val>
                                        </p:tav>
                                        <p:tav tm="100000">
                                          <p:val>
                                            <p:strVal val="#ppt_x"/>
                                          </p:val>
                                        </p:tav>
                                      </p:tavLst>
                                    </p:anim>
                                    <p:anim calcmode="lin" valueType="num">
                                      <p:cBhvr additive="base">
                                        <p:cTn id="29" dur="500" fill="hold"/>
                                        <p:tgtEl>
                                          <p:spTgt spid="19559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95596"/>
                                        </p:tgtEl>
                                        <p:attrNameLst>
                                          <p:attrName>style.visibility</p:attrName>
                                        </p:attrNameLst>
                                      </p:cBhvr>
                                      <p:to>
                                        <p:strVal val="visible"/>
                                      </p:to>
                                    </p:set>
                                    <p:anim calcmode="lin" valueType="num">
                                      <p:cBhvr additive="base">
                                        <p:cTn id="34" dur="500" fill="hold"/>
                                        <p:tgtEl>
                                          <p:spTgt spid="195596"/>
                                        </p:tgtEl>
                                        <p:attrNameLst>
                                          <p:attrName>ppt_x</p:attrName>
                                        </p:attrNameLst>
                                      </p:cBhvr>
                                      <p:tavLst>
                                        <p:tav tm="0">
                                          <p:val>
                                            <p:strVal val="0-#ppt_w/2"/>
                                          </p:val>
                                        </p:tav>
                                        <p:tav tm="100000">
                                          <p:val>
                                            <p:strVal val="#ppt_x"/>
                                          </p:val>
                                        </p:tav>
                                      </p:tavLst>
                                    </p:anim>
                                    <p:anim calcmode="lin" valueType="num">
                                      <p:cBhvr additive="base">
                                        <p:cTn id="35" dur="500" fill="hold"/>
                                        <p:tgtEl>
                                          <p:spTgt spid="195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utoUpdateAnimBg="0"/>
      <p:bldP spid="195589" grpId="0" autoUpdateAnimBg="0"/>
      <p:bldP spid="195590" grpId="0" autoUpdateAnimBg="0"/>
      <p:bldP spid="195591" grpId="0" autoUpdateAnimBg="0"/>
      <p:bldP spid="1955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493713" y="1295400"/>
            <a:ext cx="8802687" cy="701675"/>
          </a:xfrm>
          <a:prstGeom prst="rect">
            <a:avLst/>
          </a:prstGeom>
          <a:noFill/>
          <a:ln w="9525">
            <a:noFill/>
            <a:miter lim="800000"/>
            <a:headEnd/>
            <a:tailEnd/>
          </a:ln>
          <a:effectLst/>
        </p:spPr>
        <p:txBody>
          <a:bodyPr>
            <a:spAutoFit/>
          </a:bodyPr>
          <a:lstStyle/>
          <a:p>
            <a:r>
              <a:rPr lang="en-US" altLang="zh-CN" sz="4000" b="1">
                <a:solidFill>
                  <a:srgbClr val="0C00A4"/>
                </a:solidFill>
                <a:ea typeface="楷体_GB2312" pitchFamily="49" charset="-122"/>
              </a:rPr>
              <a:t>1</a:t>
            </a:r>
            <a:r>
              <a:rPr lang="zh-CN" altLang="en-US" sz="4000" b="1">
                <a:solidFill>
                  <a:srgbClr val="0C00A4"/>
                </a:solidFill>
                <a:ea typeface="楷体_GB2312" pitchFamily="49" charset="-122"/>
              </a:rPr>
              <a:t>、顺序存储：移动记录实现排序； </a:t>
            </a:r>
          </a:p>
        </p:txBody>
      </p:sp>
      <p:sp>
        <p:nvSpPr>
          <p:cNvPr id="77828" name="Rectangle 4"/>
          <p:cNvSpPr>
            <a:spLocks noChangeArrowheads="1"/>
          </p:cNvSpPr>
          <p:nvPr/>
        </p:nvSpPr>
        <p:spPr bwMode="auto">
          <a:xfrm>
            <a:off x="493713" y="2193925"/>
            <a:ext cx="8686800" cy="1311275"/>
          </a:xfrm>
          <a:prstGeom prst="rect">
            <a:avLst/>
          </a:prstGeom>
          <a:noFill/>
          <a:ln w="9525">
            <a:noFill/>
            <a:miter lim="800000"/>
            <a:headEnd/>
            <a:tailEnd/>
          </a:ln>
          <a:effectLst/>
        </p:spPr>
        <p:txBody>
          <a:bodyPr>
            <a:spAutoFit/>
          </a:bodyPr>
          <a:lstStyle/>
          <a:p>
            <a:r>
              <a:rPr lang="en-US" altLang="zh-CN" sz="4000" b="1">
                <a:solidFill>
                  <a:srgbClr val="0C00A4"/>
                </a:solidFill>
                <a:ea typeface="楷体_GB2312" pitchFamily="49" charset="-122"/>
              </a:rPr>
              <a:t>2</a:t>
            </a:r>
            <a:r>
              <a:rPr lang="zh-CN" altLang="en-US" sz="4000" b="1">
                <a:solidFill>
                  <a:srgbClr val="0C00A4"/>
                </a:solidFill>
                <a:ea typeface="楷体_GB2312" pitchFamily="49" charset="-122"/>
              </a:rPr>
              <a:t>、</a:t>
            </a:r>
            <a:r>
              <a:rPr lang="en-US" altLang="zh-CN" sz="4000" b="1">
                <a:solidFill>
                  <a:srgbClr val="0C00A4"/>
                </a:solidFill>
                <a:ea typeface="楷体_GB2312" pitchFamily="49" charset="-122"/>
              </a:rPr>
              <a:t>(</a:t>
            </a:r>
            <a:r>
              <a:rPr lang="zh-CN" altLang="en-US" sz="4000" b="1">
                <a:solidFill>
                  <a:srgbClr val="0C00A4"/>
                </a:solidFill>
                <a:ea typeface="楷体_GB2312" pitchFamily="49" charset="-122"/>
              </a:rPr>
              <a:t>静态</a:t>
            </a:r>
            <a:r>
              <a:rPr lang="en-US" altLang="zh-CN" sz="4000" b="1">
                <a:solidFill>
                  <a:srgbClr val="0C00A4"/>
                </a:solidFill>
                <a:ea typeface="楷体_GB2312" pitchFamily="49" charset="-122"/>
              </a:rPr>
              <a:t>)</a:t>
            </a:r>
            <a:r>
              <a:rPr lang="zh-CN" altLang="en-US" sz="4000" b="1">
                <a:solidFill>
                  <a:srgbClr val="0C00A4"/>
                </a:solidFill>
                <a:ea typeface="楷体_GB2312" pitchFamily="49" charset="-122"/>
              </a:rPr>
              <a:t>链表：修改指针</a:t>
            </a:r>
            <a:r>
              <a:rPr lang="en-US" altLang="zh-CN" sz="4000" b="1">
                <a:solidFill>
                  <a:srgbClr val="0C00A4"/>
                </a:solidFill>
                <a:ea typeface="楷体_GB2312" pitchFamily="49" charset="-122"/>
              </a:rPr>
              <a:t>(</a:t>
            </a:r>
            <a:r>
              <a:rPr lang="zh-CN" altLang="en-US" sz="4000" b="1">
                <a:solidFill>
                  <a:srgbClr val="0C00A4"/>
                </a:solidFill>
                <a:ea typeface="楷体_GB2312" pitchFamily="49" charset="-122"/>
              </a:rPr>
              <a:t>游标</a:t>
            </a:r>
            <a:r>
              <a:rPr lang="en-US" altLang="zh-CN" sz="4000" b="1">
                <a:solidFill>
                  <a:srgbClr val="0C00A4"/>
                </a:solidFill>
                <a:ea typeface="楷体_GB2312" pitchFamily="49" charset="-122"/>
              </a:rPr>
              <a:t>)</a:t>
            </a:r>
            <a:r>
              <a:rPr lang="zh-CN" altLang="en-US" sz="4000" b="1">
                <a:solidFill>
                  <a:srgbClr val="0C00A4"/>
                </a:solidFill>
                <a:ea typeface="楷体_GB2312" pitchFamily="49" charset="-122"/>
              </a:rPr>
              <a:t>实</a:t>
            </a:r>
          </a:p>
          <a:p>
            <a:r>
              <a:rPr lang="zh-CN" altLang="en-US" sz="4000" b="1">
                <a:solidFill>
                  <a:srgbClr val="0C00A4"/>
                </a:solidFill>
                <a:ea typeface="楷体_GB2312" pitchFamily="49" charset="-122"/>
              </a:rPr>
              <a:t>                             现排序； </a:t>
            </a:r>
          </a:p>
        </p:txBody>
      </p:sp>
      <p:sp>
        <p:nvSpPr>
          <p:cNvPr id="77829" name="Rectangle 5"/>
          <p:cNvSpPr>
            <a:spLocks noChangeArrowheads="1"/>
          </p:cNvSpPr>
          <p:nvPr/>
        </p:nvSpPr>
        <p:spPr bwMode="auto">
          <a:xfrm>
            <a:off x="569913" y="3641725"/>
            <a:ext cx="8686800" cy="1311275"/>
          </a:xfrm>
          <a:prstGeom prst="rect">
            <a:avLst/>
          </a:prstGeom>
          <a:noFill/>
          <a:ln w="9525">
            <a:noFill/>
            <a:miter lim="800000"/>
            <a:headEnd/>
            <a:tailEnd/>
          </a:ln>
          <a:effectLst/>
        </p:spPr>
        <p:txBody>
          <a:bodyPr>
            <a:spAutoFit/>
          </a:bodyPr>
          <a:lstStyle/>
          <a:p>
            <a:r>
              <a:rPr lang="en-US" altLang="zh-CN" sz="4000" b="1">
                <a:solidFill>
                  <a:srgbClr val="0C00A4"/>
                </a:solidFill>
                <a:ea typeface="楷体_GB2312" pitchFamily="49" charset="-122"/>
              </a:rPr>
              <a:t>3</a:t>
            </a:r>
            <a:r>
              <a:rPr lang="zh-CN" altLang="en-US" sz="4000" b="1">
                <a:solidFill>
                  <a:srgbClr val="0C00A4"/>
                </a:solidFill>
                <a:ea typeface="楷体_GB2312" pitchFamily="49" charset="-122"/>
              </a:rPr>
              <a:t>、地址向量：移动地址实现排序；</a:t>
            </a:r>
          </a:p>
          <a:p>
            <a:r>
              <a:rPr lang="zh-CN" altLang="en-US" sz="4000" b="1">
                <a:solidFill>
                  <a:srgbClr val="0C00A4"/>
                </a:solidFill>
                <a:ea typeface="楷体_GB2312" pitchFamily="49" charset="-122"/>
              </a:rPr>
              <a:t>                          </a:t>
            </a:r>
            <a:r>
              <a:rPr lang="en-US" altLang="zh-CN" sz="4000" b="1">
                <a:solidFill>
                  <a:srgbClr val="0C00A4"/>
                </a:solidFill>
                <a:ea typeface="楷体_GB2312" pitchFamily="49" charset="-122"/>
              </a:rPr>
              <a:t>(</a:t>
            </a:r>
            <a:r>
              <a:rPr lang="zh-CN" altLang="en-US" sz="4000" b="1">
                <a:solidFill>
                  <a:srgbClr val="0C00A4"/>
                </a:solidFill>
                <a:ea typeface="楷体_GB2312" pitchFamily="49" charset="-122"/>
              </a:rPr>
              <a:t>又称地址排序</a:t>
            </a:r>
            <a:r>
              <a:rPr lang="en-US" altLang="zh-CN" sz="4000" b="1">
                <a:solidFill>
                  <a:srgbClr val="0C00A4"/>
                </a:solidFill>
                <a:ea typeface="楷体_GB2312" pitchFamily="49" charset="-122"/>
              </a:rPr>
              <a:t>) </a:t>
            </a:r>
          </a:p>
        </p:txBody>
      </p:sp>
      <p:sp>
        <p:nvSpPr>
          <p:cNvPr id="77830" name="Rectangle 6"/>
          <p:cNvSpPr>
            <a:spLocks noGrp="1" noChangeArrowheads="1"/>
          </p:cNvSpPr>
          <p:nvPr>
            <p:ph type="title"/>
          </p:nvPr>
        </p:nvSpPr>
        <p:spPr>
          <a:xfrm>
            <a:off x="381000" y="533400"/>
            <a:ext cx="7772400" cy="685800"/>
          </a:xfrm>
        </p:spPr>
        <p:txBody>
          <a:bodyPr/>
          <a:lstStyle/>
          <a:p>
            <a:r>
              <a:rPr lang="zh-CN" altLang="en-US" b="1">
                <a:solidFill>
                  <a:srgbClr val="CC0000"/>
                </a:solidFill>
              </a:rPr>
              <a:t>四、内部排序的存储方式</a:t>
            </a:r>
          </a:p>
        </p:txBody>
      </p:sp>
      <p:sp>
        <p:nvSpPr>
          <p:cNvPr id="77832" name="Text Box 8"/>
          <p:cNvSpPr txBox="1">
            <a:spLocks noChangeArrowheads="1"/>
          </p:cNvSpPr>
          <p:nvPr/>
        </p:nvSpPr>
        <p:spPr bwMode="auto">
          <a:xfrm>
            <a:off x="304800" y="5029200"/>
            <a:ext cx="8382000" cy="1520825"/>
          </a:xfrm>
          <a:prstGeom prst="rect">
            <a:avLst/>
          </a:prstGeom>
          <a:noFill/>
          <a:ln w="9525">
            <a:noFill/>
            <a:miter lim="800000"/>
            <a:headEnd/>
            <a:tailEnd/>
          </a:ln>
          <a:effectLst/>
        </p:spPr>
        <p:txBody>
          <a:bodyPr>
            <a:spAutoFit/>
          </a:bodyPr>
          <a:lstStyle/>
          <a:p>
            <a:pPr>
              <a:lnSpc>
                <a:spcPct val="130000"/>
              </a:lnSpc>
            </a:pPr>
            <a:r>
              <a:rPr lang="en-US" altLang="zh-CN" sz="3600" b="1">
                <a:solidFill>
                  <a:srgbClr val="006600"/>
                </a:solidFill>
                <a:latin typeface="楷体_GB2312" pitchFamily="49" charset="-122"/>
                <a:ea typeface="楷体_GB2312" pitchFamily="49" charset="-122"/>
              </a:rPr>
              <a:t>   </a:t>
            </a:r>
            <a:r>
              <a:rPr lang="zh-CN" altLang="en-US" sz="3600" b="1">
                <a:solidFill>
                  <a:srgbClr val="006600"/>
                </a:solidFill>
                <a:latin typeface="楷体_GB2312" pitchFamily="49" charset="-122"/>
                <a:ea typeface="楷体_GB2312" pitchFamily="49" charset="-122"/>
              </a:rPr>
              <a:t>本课程我们重点讨论在顺序存储结构上，各种排序方法的实现。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8"/>
                                        </p:tgtEl>
                                        <p:attrNameLst>
                                          <p:attrName>style.visibility</p:attrName>
                                        </p:attrNameLst>
                                      </p:cBhvr>
                                      <p:to>
                                        <p:strVal val="visible"/>
                                      </p:to>
                                    </p:set>
                                    <p:anim calcmode="lin" valueType="num">
                                      <p:cBhvr additive="base">
                                        <p:cTn id="13" dur="500" fill="hold"/>
                                        <p:tgtEl>
                                          <p:spTgt spid="77828"/>
                                        </p:tgtEl>
                                        <p:attrNameLst>
                                          <p:attrName>ppt_x</p:attrName>
                                        </p:attrNameLst>
                                      </p:cBhvr>
                                      <p:tavLst>
                                        <p:tav tm="0">
                                          <p:val>
                                            <p:strVal val="0-#ppt_w/2"/>
                                          </p:val>
                                        </p:tav>
                                        <p:tav tm="100000">
                                          <p:val>
                                            <p:strVal val="#ppt_x"/>
                                          </p:val>
                                        </p:tav>
                                      </p:tavLst>
                                    </p:anim>
                                    <p:anim calcmode="lin" valueType="num">
                                      <p:cBhvr additive="base">
                                        <p:cTn id="14"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9"/>
                                        </p:tgtEl>
                                        <p:attrNameLst>
                                          <p:attrName>style.visibility</p:attrName>
                                        </p:attrNameLst>
                                      </p:cBhvr>
                                      <p:to>
                                        <p:strVal val="visible"/>
                                      </p:to>
                                    </p:set>
                                    <p:anim calcmode="lin" valueType="num">
                                      <p:cBhvr additive="base">
                                        <p:cTn id="19" dur="500" fill="hold"/>
                                        <p:tgtEl>
                                          <p:spTgt spid="77829"/>
                                        </p:tgtEl>
                                        <p:attrNameLst>
                                          <p:attrName>ppt_x</p:attrName>
                                        </p:attrNameLst>
                                      </p:cBhvr>
                                      <p:tavLst>
                                        <p:tav tm="0">
                                          <p:val>
                                            <p:strVal val="0-#ppt_w/2"/>
                                          </p:val>
                                        </p:tav>
                                        <p:tav tm="100000">
                                          <p:val>
                                            <p:strVal val="#ppt_x"/>
                                          </p:val>
                                        </p:tav>
                                      </p:tavLst>
                                    </p:anim>
                                    <p:anim calcmode="lin" valueType="num">
                                      <p:cBhvr additive="base">
                                        <p:cTn id="20"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32"/>
                                        </p:tgtEl>
                                        <p:attrNameLst>
                                          <p:attrName>style.visibility</p:attrName>
                                        </p:attrNameLst>
                                      </p:cBhvr>
                                      <p:to>
                                        <p:strVal val="visible"/>
                                      </p:to>
                                    </p:set>
                                    <p:anim calcmode="lin" valueType="num">
                                      <p:cBhvr additive="base">
                                        <p:cTn id="25" dur="500" fill="hold"/>
                                        <p:tgtEl>
                                          <p:spTgt spid="77832"/>
                                        </p:tgtEl>
                                        <p:attrNameLst>
                                          <p:attrName>ppt_x</p:attrName>
                                        </p:attrNameLst>
                                      </p:cBhvr>
                                      <p:tavLst>
                                        <p:tav tm="0">
                                          <p:val>
                                            <p:strVal val="0-#ppt_w/2"/>
                                          </p:val>
                                        </p:tav>
                                        <p:tav tm="100000">
                                          <p:val>
                                            <p:strVal val="#ppt_x"/>
                                          </p:val>
                                        </p:tav>
                                      </p:tavLst>
                                    </p:anim>
                                    <p:anim calcmode="lin" valueType="num">
                                      <p:cBhvr additive="base">
                                        <p:cTn id="26" dur="500" fill="hold"/>
                                        <p:tgtEl>
                                          <p:spTgt spid="77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P spid="77829" grpId="0" autoUpdateAnimBg="0"/>
      <p:bldP spid="7783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533400"/>
            <a:ext cx="7772400" cy="685800"/>
          </a:xfrm>
        </p:spPr>
        <p:txBody>
          <a:bodyPr/>
          <a:lstStyle/>
          <a:p>
            <a:r>
              <a:rPr kumimoji="0" lang="zh-CN" altLang="en-US" b="1"/>
              <a:t>扑克牌的排序过程   </a:t>
            </a:r>
          </a:p>
        </p:txBody>
      </p:sp>
      <p:grpSp>
        <p:nvGrpSpPr>
          <p:cNvPr id="196617" name="Group 9"/>
          <p:cNvGrpSpPr>
            <a:grpSpLocks/>
          </p:cNvGrpSpPr>
          <p:nvPr/>
        </p:nvGrpSpPr>
        <p:grpSpPr bwMode="auto">
          <a:xfrm>
            <a:off x="381000" y="1470025"/>
            <a:ext cx="8153400" cy="5083175"/>
            <a:chOff x="240" y="830"/>
            <a:chExt cx="5136" cy="3202"/>
          </a:xfrm>
        </p:grpSpPr>
        <p:grpSp>
          <p:nvGrpSpPr>
            <p:cNvPr id="196612" name="Group 4"/>
            <p:cNvGrpSpPr>
              <a:grpSpLocks/>
            </p:cNvGrpSpPr>
            <p:nvPr/>
          </p:nvGrpSpPr>
          <p:grpSpPr bwMode="auto">
            <a:xfrm>
              <a:off x="960" y="864"/>
              <a:ext cx="4416" cy="3168"/>
              <a:chOff x="1016" y="2291"/>
              <a:chExt cx="3208" cy="1891"/>
            </a:xfrm>
          </p:grpSpPr>
          <p:pic>
            <p:nvPicPr>
              <p:cNvPr id="196613" name="Picture 5" descr="b10"/>
              <p:cNvPicPr preferRelativeResize="0">
                <a:picLocks noChangeAspect="1" noChangeArrowheads="1"/>
              </p:cNvPicPr>
              <p:nvPr/>
            </p:nvPicPr>
            <p:blipFill>
              <a:blip r:embed="rId3" cstate="print"/>
              <a:srcRect/>
              <a:stretch>
                <a:fillRect/>
              </a:stretch>
            </p:blipFill>
            <p:spPr bwMode="auto">
              <a:xfrm>
                <a:off x="1016" y="2291"/>
                <a:ext cx="3208" cy="1654"/>
              </a:xfrm>
              <a:prstGeom prst="rect">
                <a:avLst/>
              </a:prstGeom>
              <a:noFill/>
              <a:ln w="9525">
                <a:noFill/>
                <a:miter lim="800000"/>
                <a:headEnd/>
                <a:tailEnd/>
              </a:ln>
            </p:spPr>
          </p:pic>
          <p:sp>
            <p:nvSpPr>
              <p:cNvPr id="196614" name="Text Box 6"/>
              <p:cNvSpPr txBox="1">
                <a:spLocks noChangeArrowheads="1"/>
              </p:cNvSpPr>
              <p:nvPr/>
            </p:nvSpPr>
            <p:spPr bwMode="auto">
              <a:xfrm>
                <a:off x="1728" y="3984"/>
                <a:ext cx="1664" cy="198"/>
              </a:xfrm>
              <a:prstGeom prst="rect">
                <a:avLst/>
              </a:prstGeom>
              <a:solidFill>
                <a:srgbClr val="FFFFFF"/>
              </a:solidFill>
              <a:ln w="9525">
                <a:noFill/>
                <a:miter lim="800000"/>
                <a:headEnd/>
                <a:tailEnd/>
              </a:ln>
            </p:spPr>
            <p:txBody>
              <a:bodyPr/>
              <a:lstStyle/>
              <a:p>
                <a:pPr algn="just" eaLnBrk="0" hangingPunct="0"/>
                <a:endParaRPr kumimoji="0" lang="zh-CN" altLang="zh-CN" sz="2800" b="1">
                  <a:ea typeface="楷体_GB2312" pitchFamily="49" charset="-122"/>
                </a:endParaRPr>
              </a:p>
            </p:txBody>
          </p:sp>
        </p:grpSp>
        <p:sp>
          <p:nvSpPr>
            <p:cNvPr id="196615" name="Rectangle 7"/>
            <p:cNvSpPr>
              <a:spLocks noChangeArrowheads="1"/>
            </p:cNvSpPr>
            <p:nvPr/>
          </p:nvSpPr>
          <p:spPr bwMode="auto">
            <a:xfrm>
              <a:off x="240" y="830"/>
              <a:ext cx="1940" cy="365"/>
            </a:xfrm>
            <a:prstGeom prst="rect">
              <a:avLst/>
            </a:prstGeom>
            <a:noFill/>
            <a:ln w="9525">
              <a:noFill/>
              <a:miter lim="800000"/>
              <a:headEnd/>
              <a:tailEnd/>
            </a:ln>
            <a:effectLst/>
          </p:spPr>
          <p:txBody>
            <a:bodyPr wrap="none">
              <a:spAutoFit/>
            </a:bodyPr>
            <a:lstStyle/>
            <a:p>
              <a:r>
                <a:rPr kumimoji="0" lang="en-US" altLang="zh-CN" sz="3200" b="1">
                  <a:solidFill>
                    <a:srgbClr val="A40004"/>
                  </a:solidFill>
                  <a:ea typeface="楷体_GB2312" pitchFamily="49" charset="-122"/>
                </a:rPr>
                <a:t> </a:t>
              </a:r>
              <a:r>
                <a:rPr kumimoji="0" lang="zh-CN" altLang="en-US" sz="3200" b="1">
                  <a:solidFill>
                    <a:srgbClr val="A40004"/>
                  </a:solidFill>
                  <a:ea typeface="楷体_GB2312" pitchFamily="49" charset="-122"/>
                </a:rPr>
                <a:t>访法一</a:t>
              </a:r>
              <a:r>
                <a:rPr kumimoji="0" lang="en-US" altLang="zh-CN" sz="3200" b="1">
                  <a:solidFill>
                    <a:srgbClr val="A40004"/>
                  </a:solidFill>
                  <a:ea typeface="楷体_GB2312" pitchFamily="49" charset="-122"/>
                </a:rPr>
                <a:t>(LSD) </a:t>
              </a:r>
              <a:r>
                <a:rPr kumimoji="0" lang="zh-CN" altLang="en-US" sz="3200" b="1">
                  <a:solidFill>
                    <a:srgbClr val="A40004"/>
                  </a:solidFill>
                  <a:ea typeface="楷体_GB2312" pitchFamily="49" charset="-122"/>
                </a:rPr>
                <a:t>：</a:t>
              </a:r>
            </a:p>
          </p:txBody>
        </p:sp>
        <p:sp>
          <p:nvSpPr>
            <p:cNvPr id="196616" name="Rectangle 8"/>
            <p:cNvSpPr>
              <a:spLocks noChangeArrowheads="1"/>
            </p:cNvSpPr>
            <p:nvPr/>
          </p:nvSpPr>
          <p:spPr bwMode="auto">
            <a:xfrm>
              <a:off x="288" y="1968"/>
              <a:ext cx="1947" cy="365"/>
            </a:xfrm>
            <a:prstGeom prst="rect">
              <a:avLst/>
            </a:prstGeom>
            <a:noFill/>
            <a:ln w="9525">
              <a:noFill/>
              <a:miter lim="800000"/>
              <a:headEnd/>
              <a:tailEnd/>
            </a:ln>
            <a:effectLst/>
          </p:spPr>
          <p:txBody>
            <a:bodyPr wrap="none">
              <a:spAutoFit/>
            </a:bodyPr>
            <a:lstStyle/>
            <a:p>
              <a:r>
                <a:rPr kumimoji="0" lang="en-US" altLang="zh-CN" sz="3200" b="1">
                  <a:solidFill>
                    <a:srgbClr val="A40004"/>
                  </a:solidFill>
                  <a:ea typeface="楷体_GB2312" pitchFamily="49" charset="-122"/>
                </a:rPr>
                <a:t> </a:t>
              </a:r>
              <a:r>
                <a:rPr kumimoji="0" lang="zh-CN" altLang="en-US" sz="3200" b="1">
                  <a:solidFill>
                    <a:srgbClr val="A40004"/>
                  </a:solidFill>
                  <a:ea typeface="楷体_GB2312" pitchFamily="49" charset="-122"/>
                </a:rPr>
                <a:t>访法二</a:t>
              </a:r>
              <a:r>
                <a:rPr kumimoji="0" lang="en-US" altLang="zh-CN" sz="3200" b="1">
                  <a:solidFill>
                    <a:srgbClr val="A40004"/>
                  </a:solidFill>
                  <a:ea typeface="楷体_GB2312" pitchFamily="49" charset="-122"/>
                </a:rPr>
                <a:t>(MSD)</a:t>
              </a:r>
              <a:r>
                <a:rPr kumimoji="0" lang="zh-CN" altLang="en-US" sz="3200" b="1">
                  <a:solidFill>
                    <a:srgbClr val="A40004"/>
                  </a:solidFill>
                  <a:ea typeface="楷体_GB2312" pitchFamily="49" charset="-122"/>
                </a:rPr>
                <a:t>：</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598488" y="1535113"/>
            <a:ext cx="8150225" cy="4362450"/>
          </a:xfrm>
          <a:prstGeom prst="rect">
            <a:avLst/>
          </a:prstGeom>
          <a:noFill/>
          <a:ln w="9525">
            <a:noFill/>
            <a:miter lim="800000"/>
            <a:headEnd/>
            <a:tailEnd/>
          </a:ln>
          <a:effectLst/>
        </p:spPr>
        <p:txBody>
          <a:bodyPr>
            <a:spAutoFit/>
          </a:bodyPr>
          <a:lstStyle/>
          <a:p>
            <a:pPr>
              <a:lnSpc>
                <a:spcPct val="140000"/>
              </a:lnSpc>
            </a:pPr>
            <a:r>
              <a:rPr lang="en-US" altLang="zh-CN" sz="4000" b="1">
                <a:solidFill>
                  <a:srgbClr val="000080"/>
                </a:solidFill>
                <a:latin typeface="楷体_GB2312" pitchFamily="49" charset="-122"/>
                <a:ea typeface="楷体_GB2312" pitchFamily="49" charset="-122"/>
              </a:rPr>
              <a:t>   </a:t>
            </a:r>
            <a:r>
              <a:rPr lang="en-US" altLang="zh-CN" sz="4000" b="1">
                <a:latin typeface="楷体_GB2312" pitchFamily="49" charset="-122"/>
                <a:ea typeface="楷体_GB2312" pitchFamily="49" charset="-122"/>
              </a:rPr>
              <a:t> </a:t>
            </a:r>
            <a:r>
              <a:rPr lang="zh-CN" altLang="en-US" sz="4000" b="1">
                <a:latin typeface="楷体_GB2312" pitchFamily="49" charset="-122"/>
                <a:ea typeface="楷体_GB2312" pitchFamily="49" charset="-122"/>
              </a:rPr>
              <a:t>先</a:t>
            </a:r>
            <a:r>
              <a:rPr lang="zh-CN" altLang="en-US" sz="4000" b="1">
                <a:solidFill>
                  <a:srgbClr val="6666FF"/>
                </a:solidFill>
                <a:latin typeface="楷体_GB2312" pitchFamily="49" charset="-122"/>
                <a:ea typeface="楷体_GB2312" pitchFamily="49" charset="-122"/>
              </a:rPr>
              <a:t>按</a:t>
            </a:r>
            <a:r>
              <a:rPr lang="en-US" altLang="zh-CN" sz="4000" b="1">
                <a:solidFill>
                  <a:srgbClr val="6666FF"/>
                </a:solidFill>
                <a:ea typeface="楷体_GB2312" pitchFamily="49" charset="-122"/>
              </a:rPr>
              <a:t>K</a:t>
            </a:r>
            <a:r>
              <a:rPr lang="en-US" altLang="zh-CN" sz="4000" b="1" baseline="30000">
                <a:solidFill>
                  <a:srgbClr val="6666FF"/>
                </a:solidFill>
                <a:ea typeface="楷体_GB2312" pitchFamily="49" charset="-122"/>
              </a:rPr>
              <a:t>0</a:t>
            </a:r>
            <a:r>
              <a:rPr lang="zh-CN" altLang="en-US" sz="4000" b="1">
                <a:solidFill>
                  <a:srgbClr val="6666FF"/>
                </a:solidFill>
                <a:latin typeface="楷体_GB2312" pitchFamily="49" charset="-122"/>
                <a:ea typeface="楷体_GB2312" pitchFamily="49" charset="-122"/>
              </a:rPr>
              <a:t>进行排序</a:t>
            </a:r>
            <a:r>
              <a:rPr lang="zh-CN" altLang="en-US" sz="4000" b="1">
                <a:latin typeface="楷体_GB2312" pitchFamily="49" charset="-122"/>
                <a:ea typeface="楷体_GB2312" pitchFamily="49" charset="-122"/>
              </a:rPr>
              <a:t>，并按</a:t>
            </a:r>
            <a:r>
              <a:rPr lang="en-US" altLang="zh-CN" sz="4000" b="1">
                <a:ea typeface="楷体_GB2312" pitchFamily="49" charset="-122"/>
              </a:rPr>
              <a:t>K</a:t>
            </a:r>
            <a:r>
              <a:rPr lang="en-US" altLang="zh-CN" sz="4000" b="1" baseline="30000">
                <a:ea typeface="楷体_GB2312" pitchFamily="49" charset="-122"/>
              </a:rPr>
              <a:t>0 </a:t>
            </a:r>
            <a:r>
              <a:rPr lang="zh-CN" altLang="en-US" sz="4000" b="1">
                <a:ea typeface="楷体_GB2312" pitchFamily="49" charset="-122"/>
              </a:rPr>
              <a:t>的不同值将记录序列</a:t>
            </a:r>
            <a:r>
              <a:rPr lang="zh-CN" altLang="en-US" sz="4000" b="1">
                <a:solidFill>
                  <a:srgbClr val="CC0000"/>
                </a:solidFill>
                <a:ea typeface="楷体_GB2312" pitchFamily="49" charset="-122"/>
              </a:rPr>
              <a:t>分成若干子序列</a:t>
            </a:r>
            <a:r>
              <a:rPr lang="zh-CN" altLang="en-US" sz="4000" b="1">
                <a:solidFill>
                  <a:srgbClr val="006666"/>
                </a:solidFill>
                <a:ea typeface="楷体_GB2312" pitchFamily="49" charset="-122"/>
              </a:rPr>
              <a:t>，</a:t>
            </a:r>
            <a:r>
              <a:rPr lang="zh-CN" altLang="en-US" sz="4000" b="1">
                <a:ea typeface="楷体_GB2312" pitchFamily="49" charset="-122"/>
              </a:rPr>
              <a:t>之后</a:t>
            </a:r>
            <a:r>
              <a:rPr lang="zh-CN" altLang="en-US" sz="4000" b="1">
                <a:solidFill>
                  <a:srgbClr val="6666FF"/>
                </a:solidFill>
                <a:ea typeface="楷体_GB2312" pitchFamily="49" charset="-122"/>
              </a:rPr>
              <a:t>再</a:t>
            </a:r>
            <a:r>
              <a:rPr lang="zh-CN" altLang="en-US" sz="4000" b="1">
                <a:solidFill>
                  <a:srgbClr val="CC0000"/>
                </a:solidFill>
                <a:ea typeface="楷体_GB2312" pitchFamily="49" charset="-122"/>
              </a:rPr>
              <a:t>分别</a:t>
            </a:r>
            <a:r>
              <a:rPr lang="zh-CN" altLang="en-US" sz="4000" b="1">
                <a:solidFill>
                  <a:srgbClr val="6666FF"/>
                </a:solidFill>
                <a:ea typeface="楷体_GB2312" pitchFamily="49" charset="-122"/>
              </a:rPr>
              <a:t>按 </a:t>
            </a:r>
            <a:r>
              <a:rPr lang="en-US" altLang="zh-CN" sz="4000" b="1">
                <a:solidFill>
                  <a:srgbClr val="6666FF"/>
                </a:solidFill>
                <a:ea typeface="楷体_GB2312" pitchFamily="49" charset="-122"/>
              </a:rPr>
              <a:t>K</a:t>
            </a:r>
            <a:r>
              <a:rPr lang="en-US" altLang="zh-CN" sz="4000" b="1" baseline="30000">
                <a:solidFill>
                  <a:srgbClr val="6666FF"/>
                </a:solidFill>
                <a:ea typeface="楷体_GB2312" pitchFamily="49" charset="-122"/>
              </a:rPr>
              <a:t>1 </a:t>
            </a:r>
            <a:r>
              <a:rPr lang="zh-CN" altLang="en-US" sz="4000" b="1">
                <a:solidFill>
                  <a:srgbClr val="6666FF"/>
                </a:solidFill>
                <a:ea typeface="楷体_GB2312" pitchFamily="49" charset="-122"/>
              </a:rPr>
              <a:t>进行排序</a:t>
            </a:r>
            <a:r>
              <a:rPr lang="zh-CN" altLang="en-US" sz="4000" b="1">
                <a:ea typeface="楷体_GB2312" pitchFamily="49" charset="-122"/>
              </a:rPr>
              <a:t>，</a:t>
            </a:r>
            <a:r>
              <a:rPr lang="en-US" altLang="zh-CN" sz="4000" b="1">
                <a:ea typeface="楷体_GB2312" pitchFamily="49" charset="-122"/>
              </a:rPr>
              <a:t>...</a:t>
            </a:r>
            <a:r>
              <a:rPr lang="en-US" altLang="zh-CN" sz="4000" b="1">
                <a:latin typeface="Times New Roman"/>
                <a:ea typeface="楷体_GB2312" pitchFamily="49" charset="-122"/>
              </a:rPr>
              <a:t>…</a:t>
            </a:r>
            <a:r>
              <a:rPr lang="zh-CN" altLang="en-US" sz="4000" b="1">
                <a:latin typeface="楷体_GB2312" pitchFamily="49" charset="-122"/>
                <a:ea typeface="楷体_GB2312" pitchFamily="49" charset="-122"/>
              </a:rPr>
              <a:t>， </a:t>
            </a:r>
            <a:r>
              <a:rPr lang="zh-CN" altLang="en-US" sz="4000" b="1">
                <a:ea typeface="楷体_GB2312" pitchFamily="49" charset="-122"/>
              </a:rPr>
              <a:t>依次类推</a:t>
            </a:r>
            <a:r>
              <a:rPr lang="en-US" altLang="zh-CN" sz="4000" b="1">
                <a:ea typeface="楷体_GB2312" pitchFamily="49" charset="-122"/>
              </a:rPr>
              <a:t>,  </a:t>
            </a:r>
            <a:r>
              <a:rPr lang="zh-CN" altLang="en-US" sz="4000" b="1">
                <a:solidFill>
                  <a:srgbClr val="000080"/>
                </a:solidFill>
                <a:ea typeface="楷体_GB2312" pitchFamily="49" charset="-122"/>
              </a:rPr>
              <a:t>直至最后</a:t>
            </a:r>
            <a:r>
              <a:rPr lang="zh-CN" altLang="en-US" sz="4000" b="1">
                <a:solidFill>
                  <a:srgbClr val="CC0000"/>
                </a:solidFill>
                <a:ea typeface="楷体_GB2312" pitchFamily="49" charset="-122"/>
              </a:rPr>
              <a:t>分别</a:t>
            </a:r>
            <a:r>
              <a:rPr lang="zh-CN" altLang="en-US" sz="4000" b="1">
                <a:solidFill>
                  <a:srgbClr val="000080"/>
                </a:solidFill>
                <a:ea typeface="楷体_GB2312" pitchFamily="49" charset="-122"/>
              </a:rPr>
              <a:t>按最次位关键字</a:t>
            </a:r>
            <a:r>
              <a:rPr lang="en-US" altLang="zh-CN" sz="4000" b="1">
                <a:solidFill>
                  <a:srgbClr val="000080"/>
                </a:solidFill>
                <a:ea typeface="楷体_GB2312" pitchFamily="49" charset="-122"/>
              </a:rPr>
              <a:t>K</a:t>
            </a:r>
            <a:r>
              <a:rPr lang="en-US" altLang="zh-CN" sz="4000" b="1" baseline="30000">
                <a:solidFill>
                  <a:srgbClr val="000080"/>
                </a:solidFill>
                <a:ea typeface="楷体_GB2312" pitchFamily="49" charset="-122"/>
              </a:rPr>
              <a:t>d-1</a:t>
            </a:r>
            <a:r>
              <a:rPr lang="zh-CN" altLang="en-US" sz="4000" b="1">
                <a:solidFill>
                  <a:srgbClr val="000080"/>
                </a:solidFill>
                <a:ea typeface="楷体_GB2312" pitchFamily="49" charset="-122"/>
              </a:rPr>
              <a:t>排序完成为止</a:t>
            </a:r>
            <a:r>
              <a:rPr lang="zh-CN" altLang="en-US" sz="4000" b="1">
                <a:ea typeface="楷体_GB2312" pitchFamily="49" charset="-122"/>
              </a:rPr>
              <a:t>。</a:t>
            </a:r>
          </a:p>
        </p:txBody>
      </p:sp>
      <p:sp>
        <p:nvSpPr>
          <p:cNvPr id="164868" name="Rectangle 4"/>
          <p:cNvSpPr>
            <a:spLocks noGrp="1" noChangeArrowheads="1"/>
          </p:cNvSpPr>
          <p:nvPr>
            <p:ph type="title" idx="4294967295"/>
          </p:nvPr>
        </p:nvSpPr>
        <p:spPr>
          <a:xfrm>
            <a:off x="457200" y="838200"/>
            <a:ext cx="7772400" cy="685800"/>
          </a:xfrm>
        </p:spPr>
        <p:txBody>
          <a:bodyPr/>
          <a:lstStyle/>
          <a:p>
            <a:r>
              <a:rPr lang="zh-CN" altLang="en-US" sz="4400" b="1">
                <a:solidFill>
                  <a:srgbClr val="CC0000"/>
                </a:solidFill>
                <a:latin typeface="楷体_GB2312" pitchFamily="49" charset="-122"/>
              </a:rPr>
              <a:t>最高位优先</a:t>
            </a:r>
            <a:r>
              <a:rPr lang="en-US" altLang="zh-CN" sz="4400" b="1">
                <a:solidFill>
                  <a:srgbClr val="CC0000"/>
                </a:solidFill>
              </a:rPr>
              <a:t>MSD</a:t>
            </a:r>
            <a:r>
              <a:rPr lang="zh-CN" altLang="en-US" sz="4400">
                <a:solidFill>
                  <a:srgbClr val="CC0000"/>
                </a:solidFill>
                <a:latin typeface="楷体_GB2312" pitchFamily="49" charset="-122"/>
              </a:rPr>
              <a:t>法：</a:t>
            </a:r>
          </a:p>
        </p:txBody>
      </p:sp>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41313" y="1368425"/>
            <a:ext cx="8402637" cy="2212975"/>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80"/>
                </a:solidFill>
                <a:latin typeface="楷体_GB2312" pitchFamily="49" charset="-122"/>
                <a:ea typeface="楷体_GB2312" pitchFamily="49" charset="-122"/>
              </a:rPr>
              <a:t>    </a:t>
            </a:r>
            <a:r>
              <a:rPr lang="zh-CN" altLang="en-US" sz="3600" b="1">
                <a:solidFill>
                  <a:srgbClr val="000080"/>
                </a:solidFill>
                <a:latin typeface="楷体_GB2312" pitchFamily="49" charset="-122"/>
                <a:ea typeface="楷体_GB2312" pitchFamily="49" charset="-122"/>
              </a:rPr>
              <a:t>先按</a:t>
            </a:r>
            <a:r>
              <a:rPr lang="en-US" altLang="zh-CN" sz="3600" b="1">
                <a:solidFill>
                  <a:srgbClr val="000080"/>
                </a:solidFill>
                <a:ea typeface="楷体_GB2312" pitchFamily="49" charset="-122"/>
              </a:rPr>
              <a:t>K</a:t>
            </a:r>
            <a:r>
              <a:rPr lang="en-US" altLang="zh-CN" sz="3600" b="1" baseline="30000">
                <a:solidFill>
                  <a:srgbClr val="000080"/>
                </a:solidFill>
                <a:ea typeface="楷体_GB2312" pitchFamily="49" charset="-122"/>
              </a:rPr>
              <a:t>d-1 </a:t>
            </a:r>
            <a:r>
              <a:rPr lang="zh-CN" altLang="en-US" sz="3600" b="1">
                <a:solidFill>
                  <a:srgbClr val="000080"/>
                </a:solidFill>
                <a:ea typeface="楷体_GB2312" pitchFamily="49" charset="-122"/>
              </a:rPr>
              <a:t>进行排序</a:t>
            </a:r>
            <a:r>
              <a:rPr lang="zh-CN" altLang="en-US" sz="3600" b="1">
                <a:ea typeface="楷体_GB2312" pitchFamily="49" charset="-122"/>
              </a:rPr>
              <a:t>，</a:t>
            </a:r>
            <a:r>
              <a:rPr lang="zh-CN" altLang="en-US" sz="3600" b="1">
                <a:solidFill>
                  <a:srgbClr val="000066"/>
                </a:solidFill>
                <a:ea typeface="楷体_GB2312" pitchFamily="49" charset="-122"/>
              </a:rPr>
              <a:t>然后按 </a:t>
            </a:r>
            <a:r>
              <a:rPr lang="en-US" altLang="zh-CN" sz="3600" b="1">
                <a:solidFill>
                  <a:srgbClr val="000066"/>
                </a:solidFill>
                <a:ea typeface="楷体_GB2312" pitchFamily="49" charset="-122"/>
              </a:rPr>
              <a:t>K</a:t>
            </a:r>
            <a:r>
              <a:rPr lang="en-US" altLang="zh-CN" sz="3600" b="1" baseline="30000">
                <a:solidFill>
                  <a:srgbClr val="000066"/>
                </a:solidFill>
                <a:ea typeface="楷体_GB2312" pitchFamily="49" charset="-122"/>
              </a:rPr>
              <a:t>d-2  </a:t>
            </a:r>
            <a:r>
              <a:rPr lang="zh-CN" altLang="en-US" sz="3600" b="1">
                <a:solidFill>
                  <a:srgbClr val="000080"/>
                </a:solidFill>
                <a:ea typeface="楷体_GB2312" pitchFamily="49" charset="-122"/>
              </a:rPr>
              <a:t>进行</a:t>
            </a:r>
            <a:r>
              <a:rPr lang="zh-CN" altLang="en-US" sz="4400" b="1">
                <a:solidFill>
                  <a:srgbClr val="FF5050"/>
                </a:solidFill>
                <a:ea typeface="黑体" pitchFamily="2" charset="-122"/>
              </a:rPr>
              <a:t>稳定的</a:t>
            </a:r>
            <a:r>
              <a:rPr lang="zh-CN" altLang="en-US" sz="3600" b="1">
                <a:solidFill>
                  <a:srgbClr val="000080"/>
                </a:solidFill>
                <a:ea typeface="楷体_GB2312" pitchFamily="49" charset="-122"/>
              </a:rPr>
              <a:t>排序，依次类推，直至按最主位关键字</a:t>
            </a:r>
            <a:r>
              <a:rPr lang="en-US" altLang="zh-CN" sz="3600" b="1">
                <a:solidFill>
                  <a:srgbClr val="000080"/>
                </a:solidFill>
                <a:ea typeface="楷体_GB2312" pitchFamily="49" charset="-122"/>
              </a:rPr>
              <a:t>K</a:t>
            </a:r>
            <a:r>
              <a:rPr lang="en-US" altLang="zh-CN" sz="3600" b="1" baseline="30000">
                <a:solidFill>
                  <a:srgbClr val="000080"/>
                </a:solidFill>
                <a:ea typeface="楷体_GB2312" pitchFamily="49" charset="-122"/>
              </a:rPr>
              <a:t>0 </a:t>
            </a:r>
            <a:r>
              <a:rPr lang="zh-CN" altLang="en-US" sz="3600" b="1">
                <a:solidFill>
                  <a:srgbClr val="000080"/>
                </a:solidFill>
                <a:latin typeface="楷体_GB2312" pitchFamily="49" charset="-122"/>
                <a:ea typeface="楷体_GB2312" pitchFamily="49" charset="-122"/>
              </a:rPr>
              <a:t>排序完成为止</a:t>
            </a:r>
            <a:r>
              <a:rPr lang="zh-CN" altLang="en-US" sz="3600" b="1">
                <a:latin typeface="楷体_GB2312" pitchFamily="49" charset="-122"/>
                <a:ea typeface="楷体_GB2312" pitchFamily="49" charset="-122"/>
              </a:rPr>
              <a:t>。</a:t>
            </a:r>
          </a:p>
        </p:txBody>
      </p:sp>
      <p:sp>
        <p:nvSpPr>
          <p:cNvPr id="165891" name="Text Box 3"/>
          <p:cNvSpPr txBox="1">
            <a:spLocks noChangeArrowheads="1"/>
          </p:cNvSpPr>
          <p:nvPr/>
        </p:nvSpPr>
        <p:spPr bwMode="auto">
          <a:xfrm>
            <a:off x="419100" y="3622675"/>
            <a:ext cx="8489950" cy="2397125"/>
          </a:xfrm>
          <a:prstGeom prst="rect">
            <a:avLst/>
          </a:prstGeom>
          <a:noFill/>
          <a:ln w="9525">
            <a:noFill/>
            <a:miter lim="800000"/>
            <a:headEnd/>
            <a:tailEnd/>
          </a:ln>
          <a:effectLst/>
        </p:spPr>
        <p:txBody>
          <a:bodyPr>
            <a:spAutoFit/>
          </a:bodyPr>
          <a:lstStyle/>
          <a:p>
            <a:pPr>
              <a:lnSpc>
                <a:spcPct val="140000"/>
              </a:lnSpc>
            </a:pPr>
            <a:r>
              <a:rPr lang="en-US" altLang="zh-CN" sz="3600" b="1">
                <a:latin typeface="楷体_GB2312" pitchFamily="49" charset="-122"/>
                <a:ea typeface="楷体_GB2312" pitchFamily="49" charset="-122"/>
              </a:rPr>
              <a:t>   </a:t>
            </a:r>
            <a:r>
              <a:rPr lang="en-US" altLang="zh-CN" sz="3600" b="1">
                <a:solidFill>
                  <a:srgbClr val="A40004"/>
                </a:solidFill>
                <a:latin typeface="楷体_GB2312" pitchFamily="49" charset="-122"/>
                <a:ea typeface="楷体_GB2312" pitchFamily="49" charset="-122"/>
              </a:rPr>
              <a:t>LSD</a:t>
            </a:r>
            <a:r>
              <a:rPr lang="zh-CN" altLang="en-US" sz="3600" b="1">
                <a:solidFill>
                  <a:srgbClr val="A40004"/>
                </a:solidFill>
                <a:latin typeface="楷体_GB2312" pitchFamily="49" charset="-122"/>
                <a:ea typeface="楷体_GB2312" pitchFamily="49" charset="-122"/>
              </a:rPr>
              <a:t>排序过程中不需要根据 </a:t>
            </a:r>
            <a:r>
              <a:rPr lang="zh-CN" altLang="en-US" sz="3600" b="1">
                <a:solidFill>
                  <a:srgbClr val="A40004"/>
                </a:solidFill>
                <a:latin typeface="Times New Roman"/>
                <a:ea typeface="楷体_GB2312" pitchFamily="49" charset="-122"/>
              </a:rPr>
              <a:t>“</a:t>
            </a:r>
            <a:r>
              <a:rPr lang="zh-CN" altLang="en-US" sz="3600" b="1">
                <a:solidFill>
                  <a:srgbClr val="A40004"/>
                </a:solidFill>
                <a:latin typeface="楷体_GB2312" pitchFamily="49" charset="-122"/>
                <a:ea typeface="楷体_GB2312" pitchFamily="49" charset="-122"/>
              </a:rPr>
              <a:t>前一个</a:t>
            </a:r>
            <a:r>
              <a:rPr lang="zh-CN" altLang="en-US" sz="3600" b="1">
                <a:solidFill>
                  <a:srgbClr val="A40004"/>
                </a:solidFill>
                <a:latin typeface="Times New Roman"/>
                <a:ea typeface="楷体_GB2312" pitchFamily="49" charset="-122"/>
              </a:rPr>
              <a:t>”</a:t>
            </a:r>
            <a:r>
              <a:rPr lang="zh-CN" altLang="en-US" sz="3600" b="1">
                <a:solidFill>
                  <a:srgbClr val="A40004"/>
                </a:solidFill>
                <a:latin typeface="楷体_GB2312" pitchFamily="49" charset="-122"/>
                <a:ea typeface="楷体_GB2312" pitchFamily="49" charset="-122"/>
              </a:rPr>
              <a:t> 关键字的排序结果，将记录序列分割成若干个子序列。</a:t>
            </a:r>
            <a:endParaRPr lang="zh-CN" altLang="en-US" b="1">
              <a:solidFill>
                <a:srgbClr val="A40004"/>
              </a:solidFill>
            </a:endParaRPr>
          </a:p>
        </p:txBody>
      </p:sp>
      <p:sp>
        <p:nvSpPr>
          <p:cNvPr id="165893" name="Rectangle 5"/>
          <p:cNvSpPr>
            <a:spLocks noGrp="1" noChangeArrowheads="1"/>
          </p:cNvSpPr>
          <p:nvPr>
            <p:ph type="title" idx="4294967295"/>
          </p:nvPr>
        </p:nvSpPr>
        <p:spPr>
          <a:xfrm>
            <a:off x="457200" y="609600"/>
            <a:ext cx="7772400" cy="685800"/>
          </a:xfrm>
        </p:spPr>
        <p:txBody>
          <a:bodyPr/>
          <a:lstStyle/>
          <a:p>
            <a:r>
              <a:rPr lang="zh-CN" altLang="en-US" sz="4400" b="1">
                <a:solidFill>
                  <a:srgbClr val="CC0000"/>
                </a:solidFill>
                <a:latin typeface="楷体_GB2312" pitchFamily="49" charset="-122"/>
              </a:rPr>
              <a:t>最低位优先</a:t>
            </a:r>
            <a:r>
              <a:rPr lang="en-US" altLang="zh-CN" sz="4400" b="1">
                <a:solidFill>
                  <a:srgbClr val="CC0000"/>
                </a:solidFill>
              </a:rPr>
              <a:t>LSD</a:t>
            </a:r>
            <a:r>
              <a:rPr lang="zh-CN" altLang="en-US" sz="4400" b="1">
                <a:solidFill>
                  <a:srgbClr val="CC0000"/>
                </a:solidFill>
                <a:latin typeface="楷体_GB2312" pitchFamily="49" charset="-122"/>
              </a:rPr>
              <a:t>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strips(upLeft)">
                                      <p:cBhvr>
                                        <p:cTn id="7" dur="500"/>
                                        <p:tgtEl>
                                          <p:spTgt spid="1658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5891"/>
                                        </p:tgtEl>
                                        <p:attrNameLst>
                                          <p:attrName>style.visibility</p:attrName>
                                        </p:attrNameLst>
                                      </p:cBhvr>
                                      <p:to>
                                        <p:strVal val="visible"/>
                                      </p:to>
                                    </p:set>
                                    <p:animEffect transition="in" filter="strips(downRight)">
                                      <p:cBhvr>
                                        <p:cTn id="12" dur="5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66713" y="292100"/>
            <a:ext cx="8537575" cy="2154238"/>
          </a:xfrm>
          <a:prstGeom prst="rect">
            <a:avLst/>
          </a:prstGeom>
          <a:noFill/>
          <a:ln w="9525">
            <a:noFill/>
            <a:miter lim="800000"/>
            <a:headEnd/>
            <a:tailEnd/>
          </a:ln>
          <a:effectLst/>
        </p:spPr>
        <p:txBody>
          <a:bodyPr>
            <a:spAutoFit/>
          </a:bodyPr>
          <a:lstStyle/>
          <a:p>
            <a:pPr>
              <a:lnSpc>
                <a:spcPct val="125000"/>
              </a:lnSpc>
            </a:pPr>
            <a:r>
              <a:rPr lang="zh-CN" altLang="en-US" sz="3600" b="1">
                <a:latin typeface="楷体_GB2312" pitchFamily="49" charset="-122"/>
                <a:ea typeface="楷体_GB2312" pitchFamily="49" charset="-122"/>
              </a:rPr>
              <a:t>　</a:t>
            </a:r>
            <a:r>
              <a:rPr lang="zh-CN" altLang="en-US" sz="3600" b="1">
                <a:solidFill>
                  <a:srgbClr val="990033"/>
                </a:solidFill>
                <a:latin typeface="楷体_GB2312" pitchFamily="49" charset="-122"/>
                <a:ea typeface="楷体_GB2312" pitchFamily="49" charset="-122"/>
              </a:rPr>
              <a:t>例</a:t>
            </a:r>
            <a:r>
              <a:rPr lang="en-US" altLang="zh-CN" sz="3600" b="1">
                <a:solidFill>
                  <a:srgbClr val="990033"/>
                </a:solidFill>
                <a:latin typeface="楷体_GB2312" pitchFamily="49" charset="-122"/>
                <a:ea typeface="楷体_GB2312" pitchFamily="49" charset="-122"/>
              </a:rPr>
              <a:t>:</a:t>
            </a:r>
            <a:r>
              <a:rPr lang="zh-CN" altLang="en-US" sz="3600" b="1">
                <a:solidFill>
                  <a:srgbClr val="008784"/>
                </a:solidFill>
                <a:latin typeface="楷体_GB2312" pitchFamily="49" charset="-122"/>
                <a:ea typeface="楷体_GB2312" pitchFamily="49" charset="-122"/>
              </a:rPr>
              <a:t>学生记录含三个关键字</a:t>
            </a:r>
            <a:r>
              <a:rPr lang="en-US" altLang="zh-CN" sz="3600" b="1">
                <a:solidFill>
                  <a:srgbClr val="008784"/>
                </a:solidFill>
                <a:latin typeface="楷体_GB2312" pitchFamily="49" charset="-122"/>
                <a:ea typeface="楷体_GB2312" pitchFamily="49" charset="-122"/>
              </a:rPr>
              <a:t>:</a:t>
            </a:r>
            <a:endParaRPr lang="en-US" altLang="zh-CN" sz="3600" b="1">
              <a:latin typeface="楷体_GB2312" pitchFamily="49" charset="-122"/>
              <a:ea typeface="楷体_GB2312" pitchFamily="49" charset="-122"/>
            </a:endParaRPr>
          </a:p>
          <a:p>
            <a:pPr>
              <a:lnSpc>
                <a:spcPct val="125000"/>
              </a:lnSpc>
            </a:pPr>
            <a:r>
              <a:rPr lang="zh-CN" altLang="en-US" sz="3600" b="1">
                <a:solidFill>
                  <a:srgbClr val="0000FF"/>
                </a:solidFill>
                <a:latin typeface="楷体_GB2312" pitchFamily="49" charset="-122"/>
                <a:ea typeface="楷体_GB2312" pitchFamily="49" charset="-122"/>
              </a:rPr>
              <a:t>系别</a:t>
            </a:r>
            <a:r>
              <a:rPr lang="zh-CN" altLang="en-US" sz="3600" b="1">
                <a:solidFill>
                  <a:srgbClr val="008784"/>
                </a:solidFill>
                <a:latin typeface="楷体_GB2312" pitchFamily="49" charset="-122"/>
                <a:ea typeface="楷体_GB2312" pitchFamily="49" charset="-122"/>
              </a:rPr>
              <a:t>、</a:t>
            </a:r>
            <a:r>
              <a:rPr lang="zh-CN" altLang="en-US" sz="3600" b="1">
                <a:solidFill>
                  <a:srgbClr val="FF0000"/>
                </a:solidFill>
                <a:latin typeface="楷体_GB2312" pitchFamily="49" charset="-122"/>
                <a:ea typeface="楷体_GB2312" pitchFamily="49" charset="-122"/>
              </a:rPr>
              <a:t>班号</a:t>
            </a:r>
            <a:r>
              <a:rPr lang="zh-CN" altLang="en-US" sz="3600" b="1">
                <a:solidFill>
                  <a:srgbClr val="008784"/>
                </a:solidFill>
                <a:latin typeface="楷体_GB2312" pitchFamily="49" charset="-122"/>
                <a:ea typeface="楷体_GB2312" pitchFamily="49" charset="-122"/>
              </a:rPr>
              <a:t>和</a:t>
            </a:r>
            <a:r>
              <a:rPr lang="zh-CN" altLang="en-US" sz="3600" b="1">
                <a:solidFill>
                  <a:srgbClr val="990000"/>
                </a:solidFill>
                <a:latin typeface="楷体_GB2312" pitchFamily="49" charset="-122"/>
                <a:ea typeface="楷体_GB2312" pitchFamily="49" charset="-122"/>
              </a:rPr>
              <a:t>班内的序列号</a:t>
            </a:r>
            <a:r>
              <a:rPr lang="zh-CN" altLang="en-US" sz="3600" b="1">
                <a:solidFill>
                  <a:srgbClr val="008784"/>
                </a:solidFill>
                <a:latin typeface="楷体_GB2312" pitchFamily="49" charset="-122"/>
                <a:ea typeface="楷体_GB2312" pitchFamily="49" charset="-122"/>
              </a:rPr>
              <a:t>，其中以</a:t>
            </a:r>
            <a:r>
              <a:rPr lang="zh-CN" altLang="en-US" sz="3600" b="1">
                <a:solidFill>
                  <a:srgbClr val="0C00A4"/>
                </a:solidFill>
                <a:latin typeface="楷体_GB2312" pitchFamily="49" charset="-122"/>
                <a:ea typeface="楷体_GB2312" pitchFamily="49" charset="-122"/>
              </a:rPr>
              <a:t>系别</a:t>
            </a:r>
            <a:r>
              <a:rPr lang="zh-CN" altLang="en-US" sz="3600" b="1">
                <a:solidFill>
                  <a:srgbClr val="008784"/>
                </a:solidFill>
                <a:latin typeface="楷体_GB2312" pitchFamily="49" charset="-122"/>
                <a:ea typeface="楷体_GB2312" pitchFamily="49" charset="-122"/>
              </a:rPr>
              <a:t>为最主位关键字。</a:t>
            </a:r>
          </a:p>
        </p:txBody>
      </p:sp>
      <p:sp>
        <p:nvSpPr>
          <p:cNvPr id="166915" name="Rectangle 3"/>
          <p:cNvSpPr>
            <a:spLocks noChangeArrowheads="1"/>
          </p:cNvSpPr>
          <p:nvPr/>
        </p:nvSpPr>
        <p:spPr bwMode="auto">
          <a:xfrm>
            <a:off x="457200" y="3429000"/>
            <a:ext cx="8382000" cy="2743200"/>
          </a:xfrm>
          <a:prstGeom prst="rect">
            <a:avLst/>
          </a:prstGeom>
          <a:noFill/>
          <a:ln w="9525">
            <a:solidFill>
              <a:srgbClr val="009999"/>
            </a:solidFill>
            <a:miter lim="800000"/>
            <a:headEnd/>
            <a:tailEnd/>
          </a:ln>
          <a:effectLst/>
        </p:spPr>
        <p:txBody>
          <a:bodyPr wrap="none" anchor="ctr"/>
          <a:lstStyle/>
          <a:p>
            <a:pPr algn="ctr"/>
            <a:endParaRPr lang="zh-CN" altLang="zh-CN" b="1"/>
          </a:p>
        </p:txBody>
      </p:sp>
      <p:sp>
        <p:nvSpPr>
          <p:cNvPr id="166916" name="Line 4"/>
          <p:cNvSpPr>
            <a:spLocks noChangeShapeType="1"/>
          </p:cNvSpPr>
          <p:nvPr/>
        </p:nvSpPr>
        <p:spPr bwMode="auto">
          <a:xfrm>
            <a:off x="457200" y="4114800"/>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66917" name="Line 5"/>
          <p:cNvSpPr>
            <a:spLocks noChangeShapeType="1"/>
          </p:cNvSpPr>
          <p:nvPr/>
        </p:nvSpPr>
        <p:spPr bwMode="auto">
          <a:xfrm>
            <a:off x="457200" y="4800600"/>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66918" name="Line 6"/>
          <p:cNvSpPr>
            <a:spLocks noChangeShapeType="1"/>
          </p:cNvSpPr>
          <p:nvPr/>
        </p:nvSpPr>
        <p:spPr bwMode="auto">
          <a:xfrm>
            <a:off x="457200" y="5486400"/>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66919" name="Line 7"/>
          <p:cNvSpPr>
            <a:spLocks noChangeShapeType="1"/>
          </p:cNvSpPr>
          <p:nvPr/>
        </p:nvSpPr>
        <p:spPr bwMode="auto">
          <a:xfrm>
            <a:off x="4800600" y="3429000"/>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6920" name="Line 8"/>
          <p:cNvSpPr>
            <a:spLocks noChangeShapeType="1"/>
          </p:cNvSpPr>
          <p:nvPr/>
        </p:nvSpPr>
        <p:spPr bwMode="auto">
          <a:xfrm>
            <a:off x="6172200" y="3429000"/>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6921" name="Line 9"/>
          <p:cNvSpPr>
            <a:spLocks noChangeShapeType="1"/>
          </p:cNvSpPr>
          <p:nvPr/>
        </p:nvSpPr>
        <p:spPr bwMode="auto">
          <a:xfrm>
            <a:off x="7543800" y="3429000"/>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6922" name="Line 10"/>
          <p:cNvSpPr>
            <a:spLocks noChangeShapeType="1"/>
          </p:cNvSpPr>
          <p:nvPr/>
        </p:nvSpPr>
        <p:spPr bwMode="auto">
          <a:xfrm>
            <a:off x="3505200" y="3429000"/>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6923" name="Line 11"/>
          <p:cNvSpPr>
            <a:spLocks noChangeShapeType="1"/>
          </p:cNvSpPr>
          <p:nvPr/>
        </p:nvSpPr>
        <p:spPr bwMode="auto">
          <a:xfrm>
            <a:off x="2286000" y="3429000"/>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6924" name="Text Box 12"/>
          <p:cNvSpPr txBox="1">
            <a:spLocks noChangeArrowheads="1"/>
          </p:cNvSpPr>
          <p:nvPr/>
        </p:nvSpPr>
        <p:spPr bwMode="auto">
          <a:xfrm>
            <a:off x="381000" y="3505200"/>
            <a:ext cx="1917700" cy="579438"/>
          </a:xfrm>
          <a:prstGeom prst="rect">
            <a:avLst/>
          </a:prstGeom>
          <a:noFill/>
          <a:ln w="9525">
            <a:noFill/>
            <a:miter lim="800000"/>
            <a:headEnd/>
            <a:tailEnd/>
          </a:ln>
          <a:effectLst/>
        </p:spPr>
        <p:txBody>
          <a:bodyPr wrap="none">
            <a:spAutoFit/>
          </a:bodyPr>
          <a:lstStyle/>
          <a:p>
            <a:r>
              <a:rPr lang="en-US" altLang="zh-CN" sz="3200" b="1">
                <a:ea typeface="楷体_GB2312" pitchFamily="49" charset="-122"/>
              </a:rPr>
              <a:t> </a:t>
            </a:r>
            <a:r>
              <a:rPr lang="zh-CN" altLang="en-US" sz="3200" b="1">
                <a:solidFill>
                  <a:srgbClr val="0C00A4"/>
                </a:solidFill>
                <a:ea typeface="楷体_GB2312" pitchFamily="49" charset="-122"/>
              </a:rPr>
              <a:t>无序序列</a:t>
            </a:r>
            <a:endParaRPr lang="zh-CN" altLang="en-US" sz="2800" b="1">
              <a:solidFill>
                <a:srgbClr val="0C00A4"/>
              </a:solidFill>
              <a:ea typeface="楷体_GB2312" pitchFamily="49" charset="-122"/>
            </a:endParaRPr>
          </a:p>
        </p:txBody>
      </p:sp>
      <p:sp>
        <p:nvSpPr>
          <p:cNvPr id="166925" name="Text Box 13"/>
          <p:cNvSpPr txBox="1">
            <a:spLocks noChangeArrowheads="1"/>
          </p:cNvSpPr>
          <p:nvPr/>
        </p:nvSpPr>
        <p:spPr bwMode="auto">
          <a:xfrm>
            <a:off x="457200" y="4191000"/>
            <a:ext cx="1857375" cy="579438"/>
          </a:xfrm>
          <a:prstGeom prst="rect">
            <a:avLst/>
          </a:prstGeom>
          <a:noFill/>
          <a:ln w="9525">
            <a:noFill/>
            <a:miter lim="800000"/>
            <a:headEnd/>
            <a:tailEnd/>
          </a:ln>
          <a:effectLst/>
        </p:spPr>
        <p:txBody>
          <a:bodyPr wrap="none">
            <a:spAutoFit/>
          </a:bodyPr>
          <a:lstStyle/>
          <a:p>
            <a:r>
              <a:rPr lang="zh-CN" altLang="en-US" sz="3200" b="1">
                <a:solidFill>
                  <a:srgbClr val="0C00A4"/>
                </a:solidFill>
                <a:ea typeface="楷体_GB2312" pitchFamily="49" charset="-122"/>
              </a:rPr>
              <a:t>对</a:t>
            </a:r>
            <a:r>
              <a:rPr lang="en-US" altLang="zh-CN" sz="3200" b="1">
                <a:solidFill>
                  <a:srgbClr val="0C00A4"/>
                </a:solidFill>
                <a:ea typeface="楷体_GB2312" pitchFamily="49" charset="-122"/>
              </a:rPr>
              <a:t>K</a:t>
            </a:r>
            <a:r>
              <a:rPr lang="en-US" altLang="zh-CN" sz="3200" b="1" baseline="30000">
                <a:solidFill>
                  <a:srgbClr val="0C00A4"/>
                </a:solidFill>
                <a:ea typeface="楷体_GB2312" pitchFamily="49" charset="-122"/>
              </a:rPr>
              <a:t>2</a:t>
            </a:r>
            <a:r>
              <a:rPr lang="zh-CN" altLang="en-US" sz="3200" b="1">
                <a:solidFill>
                  <a:srgbClr val="0C00A4"/>
                </a:solidFill>
                <a:ea typeface="楷体_GB2312" pitchFamily="49" charset="-122"/>
              </a:rPr>
              <a:t>排序</a:t>
            </a:r>
            <a:endParaRPr lang="zh-CN" altLang="en-US" sz="2800" b="1">
              <a:solidFill>
                <a:srgbClr val="0C00A4"/>
              </a:solidFill>
              <a:ea typeface="楷体_GB2312" pitchFamily="49" charset="-122"/>
            </a:endParaRPr>
          </a:p>
        </p:txBody>
      </p:sp>
      <p:sp>
        <p:nvSpPr>
          <p:cNvPr id="166926" name="Text Box 14"/>
          <p:cNvSpPr txBox="1">
            <a:spLocks noChangeArrowheads="1"/>
          </p:cNvSpPr>
          <p:nvPr/>
        </p:nvSpPr>
        <p:spPr bwMode="auto">
          <a:xfrm>
            <a:off x="457200" y="4800600"/>
            <a:ext cx="1857375" cy="579438"/>
          </a:xfrm>
          <a:prstGeom prst="rect">
            <a:avLst/>
          </a:prstGeom>
          <a:noFill/>
          <a:ln w="9525">
            <a:noFill/>
            <a:miter lim="800000"/>
            <a:headEnd/>
            <a:tailEnd/>
          </a:ln>
          <a:effectLst/>
        </p:spPr>
        <p:txBody>
          <a:bodyPr wrap="none">
            <a:spAutoFit/>
          </a:bodyPr>
          <a:lstStyle/>
          <a:p>
            <a:r>
              <a:rPr lang="zh-CN" altLang="en-US" sz="3200" b="1">
                <a:solidFill>
                  <a:srgbClr val="0C00A4"/>
                </a:solidFill>
                <a:ea typeface="楷体_GB2312" pitchFamily="49" charset="-122"/>
              </a:rPr>
              <a:t>对</a:t>
            </a:r>
            <a:r>
              <a:rPr lang="en-US" altLang="zh-CN" sz="3200" b="1">
                <a:solidFill>
                  <a:srgbClr val="0C00A4"/>
                </a:solidFill>
                <a:ea typeface="楷体_GB2312" pitchFamily="49" charset="-122"/>
              </a:rPr>
              <a:t>K</a:t>
            </a:r>
            <a:r>
              <a:rPr lang="en-US" altLang="zh-CN" sz="3200" b="1" baseline="30000">
                <a:solidFill>
                  <a:srgbClr val="0C00A4"/>
                </a:solidFill>
                <a:ea typeface="楷体_GB2312" pitchFamily="49" charset="-122"/>
              </a:rPr>
              <a:t>1</a:t>
            </a:r>
            <a:r>
              <a:rPr lang="zh-CN" altLang="en-US" sz="3200" b="1">
                <a:solidFill>
                  <a:srgbClr val="0C00A4"/>
                </a:solidFill>
                <a:ea typeface="楷体_GB2312" pitchFamily="49" charset="-122"/>
              </a:rPr>
              <a:t>排序</a:t>
            </a:r>
            <a:endParaRPr lang="zh-CN" altLang="en-US" sz="2800" b="1">
              <a:solidFill>
                <a:srgbClr val="0C00A4"/>
              </a:solidFill>
              <a:ea typeface="楷体_GB2312" pitchFamily="49" charset="-122"/>
            </a:endParaRPr>
          </a:p>
        </p:txBody>
      </p:sp>
      <p:sp>
        <p:nvSpPr>
          <p:cNvPr id="166927" name="Text Box 15"/>
          <p:cNvSpPr txBox="1">
            <a:spLocks noChangeArrowheads="1"/>
          </p:cNvSpPr>
          <p:nvPr/>
        </p:nvSpPr>
        <p:spPr bwMode="auto">
          <a:xfrm>
            <a:off x="457200" y="5562600"/>
            <a:ext cx="1857375" cy="579438"/>
          </a:xfrm>
          <a:prstGeom prst="rect">
            <a:avLst/>
          </a:prstGeom>
          <a:noFill/>
          <a:ln w="9525">
            <a:noFill/>
            <a:miter lim="800000"/>
            <a:headEnd/>
            <a:tailEnd/>
          </a:ln>
          <a:effectLst/>
        </p:spPr>
        <p:txBody>
          <a:bodyPr wrap="none">
            <a:spAutoFit/>
          </a:bodyPr>
          <a:lstStyle/>
          <a:p>
            <a:r>
              <a:rPr lang="zh-CN" altLang="en-US" sz="3200" b="1">
                <a:solidFill>
                  <a:srgbClr val="0C00A4"/>
                </a:solidFill>
                <a:ea typeface="楷体_GB2312" pitchFamily="49" charset="-122"/>
              </a:rPr>
              <a:t>对</a:t>
            </a:r>
            <a:r>
              <a:rPr lang="en-US" altLang="zh-CN" sz="3200" b="1">
                <a:solidFill>
                  <a:srgbClr val="0C00A4"/>
                </a:solidFill>
                <a:ea typeface="楷体_GB2312" pitchFamily="49" charset="-122"/>
              </a:rPr>
              <a:t>K</a:t>
            </a:r>
            <a:r>
              <a:rPr lang="en-US" altLang="zh-CN" sz="3200" b="1" baseline="30000">
                <a:solidFill>
                  <a:srgbClr val="0C00A4"/>
                </a:solidFill>
                <a:ea typeface="楷体_GB2312" pitchFamily="49" charset="-122"/>
              </a:rPr>
              <a:t>0</a:t>
            </a:r>
            <a:r>
              <a:rPr lang="zh-CN" altLang="en-US" sz="3200" b="1">
                <a:solidFill>
                  <a:srgbClr val="0C00A4"/>
                </a:solidFill>
                <a:ea typeface="楷体_GB2312" pitchFamily="49" charset="-122"/>
              </a:rPr>
              <a:t>排序</a:t>
            </a:r>
            <a:endParaRPr lang="zh-CN" altLang="en-US" sz="2800" b="1">
              <a:solidFill>
                <a:srgbClr val="0C00A4"/>
              </a:solidFill>
              <a:ea typeface="楷体_GB2312" pitchFamily="49" charset="-122"/>
            </a:endParaRPr>
          </a:p>
        </p:txBody>
      </p:sp>
      <p:sp>
        <p:nvSpPr>
          <p:cNvPr id="166928" name="Text Box 16"/>
          <p:cNvSpPr txBox="1">
            <a:spLocks noChangeArrowheads="1"/>
          </p:cNvSpPr>
          <p:nvPr/>
        </p:nvSpPr>
        <p:spPr bwMode="auto">
          <a:xfrm>
            <a:off x="2286000" y="3505200"/>
            <a:ext cx="1136650" cy="549275"/>
          </a:xfrm>
          <a:prstGeom prst="rect">
            <a:avLst/>
          </a:prstGeom>
          <a:noFill/>
          <a:ln w="9525">
            <a:noFill/>
            <a:miter lim="800000"/>
            <a:headEnd/>
            <a:tailEnd/>
          </a:ln>
          <a:effectLst/>
        </p:spPr>
        <p:txBody>
          <a:bodyPr wrap="none">
            <a:spAutoFit/>
          </a:bodyPr>
          <a:lstStyle/>
          <a:p>
            <a:r>
              <a:rPr lang="en-US" altLang="zh-CN" sz="3000" b="1">
                <a:solidFill>
                  <a:srgbClr val="6666FF"/>
                </a:solidFill>
                <a:ea typeface="楷体_GB2312" pitchFamily="49" charset="-122"/>
              </a:rPr>
              <a:t>3</a:t>
            </a:r>
            <a:r>
              <a:rPr lang="en-US" altLang="zh-CN" sz="3000" b="1">
                <a:solidFill>
                  <a:srgbClr val="008784"/>
                </a:solidFill>
                <a:ea typeface="楷体_GB2312" pitchFamily="49" charset="-122"/>
              </a:rPr>
              <a:t>,</a:t>
            </a:r>
            <a:r>
              <a:rPr lang="en-US" altLang="zh-CN" sz="3000" b="1">
                <a:solidFill>
                  <a:srgbClr val="FF5050"/>
                </a:solidFill>
                <a:ea typeface="楷体_GB2312" pitchFamily="49" charset="-122"/>
              </a:rPr>
              <a:t>2</a:t>
            </a:r>
            <a:r>
              <a:rPr lang="en-US" altLang="zh-CN" sz="3000" b="1">
                <a:solidFill>
                  <a:srgbClr val="008784"/>
                </a:solidFill>
                <a:ea typeface="楷体_GB2312" pitchFamily="49" charset="-122"/>
              </a:rPr>
              <a:t>,</a:t>
            </a:r>
            <a:r>
              <a:rPr lang="en-US" altLang="zh-CN" sz="3000" b="1">
                <a:solidFill>
                  <a:srgbClr val="990000"/>
                </a:solidFill>
                <a:ea typeface="楷体_GB2312" pitchFamily="49" charset="-122"/>
              </a:rPr>
              <a:t>30</a:t>
            </a:r>
          </a:p>
        </p:txBody>
      </p:sp>
      <p:sp>
        <p:nvSpPr>
          <p:cNvPr id="166929" name="Text Box 17"/>
          <p:cNvSpPr txBox="1">
            <a:spLocks noChangeArrowheads="1"/>
          </p:cNvSpPr>
          <p:nvPr/>
        </p:nvSpPr>
        <p:spPr bwMode="auto">
          <a:xfrm>
            <a:off x="3565525" y="3505200"/>
            <a:ext cx="1136650" cy="549275"/>
          </a:xfrm>
          <a:prstGeom prst="rect">
            <a:avLst/>
          </a:prstGeom>
          <a:noFill/>
          <a:ln w="9525">
            <a:noFill/>
            <a:miter lim="800000"/>
            <a:headEnd/>
            <a:tailEnd/>
          </a:ln>
          <a:effectLst/>
        </p:spPr>
        <p:txBody>
          <a:bodyPr wrap="none">
            <a:spAutoFit/>
          </a:bodyPr>
          <a:lstStyle/>
          <a:p>
            <a:r>
              <a:rPr lang="en-US" altLang="zh-CN" sz="3000" b="1">
                <a:solidFill>
                  <a:srgbClr val="6666FF"/>
                </a:solidFill>
                <a:ea typeface="楷体_GB2312" pitchFamily="49" charset="-122"/>
              </a:rPr>
              <a:t>1</a:t>
            </a:r>
            <a:r>
              <a:rPr lang="en-US" altLang="zh-CN" sz="3000" b="1">
                <a:solidFill>
                  <a:srgbClr val="008784"/>
                </a:solidFill>
                <a:ea typeface="楷体_GB2312" pitchFamily="49" charset="-122"/>
              </a:rPr>
              <a:t>,</a:t>
            </a:r>
            <a:r>
              <a:rPr lang="en-US" altLang="zh-CN" sz="3000" b="1">
                <a:solidFill>
                  <a:srgbClr val="FF5050"/>
                </a:solidFill>
                <a:ea typeface="楷体_GB2312" pitchFamily="49" charset="-122"/>
              </a:rPr>
              <a:t>2</a:t>
            </a:r>
            <a:r>
              <a:rPr lang="en-US" altLang="zh-CN" sz="3000" b="1">
                <a:solidFill>
                  <a:srgbClr val="008784"/>
                </a:solidFill>
                <a:ea typeface="楷体_GB2312" pitchFamily="49" charset="-122"/>
              </a:rPr>
              <a:t>,</a:t>
            </a:r>
            <a:r>
              <a:rPr lang="en-US" altLang="zh-CN" sz="3000" b="1">
                <a:solidFill>
                  <a:srgbClr val="990000"/>
                </a:solidFill>
                <a:ea typeface="楷体_GB2312" pitchFamily="49" charset="-122"/>
              </a:rPr>
              <a:t>15</a:t>
            </a:r>
          </a:p>
        </p:txBody>
      </p:sp>
      <p:sp>
        <p:nvSpPr>
          <p:cNvPr id="166930" name="Text Box 18"/>
          <p:cNvSpPr txBox="1">
            <a:spLocks noChangeArrowheads="1"/>
          </p:cNvSpPr>
          <p:nvPr/>
        </p:nvSpPr>
        <p:spPr bwMode="auto">
          <a:xfrm>
            <a:off x="4860925" y="3505200"/>
            <a:ext cx="1136650" cy="549275"/>
          </a:xfrm>
          <a:prstGeom prst="rect">
            <a:avLst/>
          </a:prstGeom>
          <a:noFill/>
          <a:ln w="9525">
            <a:noFill/>
            <a:miter lim="800000"/>
            <a:headEnd/>
            <a:tailEnd/>
          </a:ln>
          <a:effectLst/>
        </p:spPr>
        <p:txBody>
          <a:bodyPr wrap="none">
            <a:spAutoFit/>
          </a:bodyPr>
          <a:lstStyle/>
          <a:p>
            <a:r>
              <a:rPr lang="en-US" altLang="zh-CN" sz="3000" b="1">
                <a:solidFill>
                  <a:srgbClr val="6666FF"/>
                </a:solidFill>
                <a:ea typeface="楷体_GB2312" pitchFamily="49" charset="-122"/>
              </a:rPr>
              <a:t>3</a:t>
            </a:r>
            <a:r>
              <a:rPr lang="en-US" altLang="zh-CN" sz="3000" b="1">
                <a:solidFill>
                  <a:srgbClr val="008784"/>
                </a:solidFill>
                <a:ea typeface="楷体_GB2312" pitchFamily="49" charset="-122"/>
              </a:rPr>
              <a:t>,</a:t>
            </a:r>
            <a:r>
              <a:rPr lang="en-US" altLang="zh-CN" sz="3000" b="1">
                <a:solidFill>
                  <a:srgbClr val="FF5050"/>
                </a:solidFill>
                <a:ea typeface="楷体_GB2312" pitchFamily="49" charset="-122"/>
              </a:rPr>
              <a:t>1</a:t>
            </a:r>
            <a:r>
              <a:rPr lang="en-US" altLang="zh-CN" sz="3000" b="1">
                <a:solidFill>
                  <a:srgbClr val="008784"/>
                </a:solidFill>
                <a:ea typeface="楷体_GB2312" pitchFamily="49" charset="-122"/>
              </a:rPr>
              <a:t>,</a:t>
            </a:r>
            <a:r>
              <a:rPr lang="en-US" altLang="zh-CN" sz="3000" b="1">
                <a:solidFill>
                  <a:srgbClr val="990000"/>
                </a:solidFill>
                <a:ea typeface="楷体_GB2312" pitchFamily="49" charset="-122"/>
              </a:rPr>
              <a:t>20</a:t>
            </a:r>
          </a:p>
        </p:txBody>
      </p:sp>
      <p:sp>
        <p:nvSpPr>
          <p:cNvPr id="166931" name="Text Box 19"/>
          <p:cNvSpPr txBox="1">
            <a:spLocks noChangeArrowheads="1"/>
          </p:cNvSpPr>
          <p:nvPr/>
        </p:nvSpPr>
        <p:spPr bwMode="auto">
          <a:xfrm>
            <a:off x="6232525" y="3505200"/>
            <a:ext cx="1136650" cy="549275"/>
          </a:xfrm>
          <a:prstGeom prst="rect">
            <a:avLst/>
          </a:prstGeom>
          <a:noFill/>
          <a:ln w="9525">
            <a:noFill/>
            <a:miter lim="800000"/>
            <a:headEnd/>
            <a:tailEnd/>
          </a:ln>
          <a:effectLst/>
        </p:spPr>
        <p:txBody>
          <a:bodyPr wrap="none">
            <a:spAutoFit/>
          </a:bodyPr>
          <a:lstStyle/>
          <a:p>
            <a:r>
              <a:rPr lang="en-US" altLang="zh-CN" sz="3000" b="1">
                <a:solidFill>
                  <a:srgbClr val="6666FF"/>
                </a:solidFill>
                <a:ea typeface="楷体_GB2312" pitchFamily="49" charset="-122"/>
              </a:rPr>
              <a:t>2</a:t>
            </a:r>
            <a:r>
              <a:rPr lang="en-US" altLang="zh-CN" sz="3000" b="1">
                <a:solidFill>
                  <a:srgbClr val="008784"/>
                </a:solidFill>
                <a:ea typeface="楷体_GB2312" pitchFamily="49" charset="-122"/>
              </a:rPr>
              <a:t>,</a:t>
            </a:r>
            <a:r>
              <a:rPr lang="en-US" altLang="zh-CN" sz="3000" b="1">
                <a:solidFill>
                  <a:srgbClr val="FF5050"/>
                </a:solidFill>
                <a:ea typeface="楷体_GB2312" pitchFamily="49" charset="-122"/>
              </a:rPr>
              <a:t>3</a:t>
            </a:r>
            <a:r>
              <a:rPr lang="en-US" altLang="zh-CN" sz="3000" b="1">
                <a:solidFill>
                  <a:srgbClr val="008784"/>
                </a:solidFill>
                <a:ea typeface="楷体_GB2312" pitchFamily="49" charset="-122"/>
              </a:rPr>
              <a:t>,</a:t>
            </a:r>
            <a:r>
              <a:rPr lang="en-US" altLang="zh-CN" sz="3000" b="1">
                <a:solidFill>
                  <a:srgbClr val="990000"/>
                </a:solidFill>
                <a:ea typeface="楷体_GB2312" pitchFamily="49" charset="-122"/>
              </a:rPr>
              <a:t>18</a:t>
            </a:r>
          </a:p>
        </p:txBody>
      </p:sp>
      <p:sp>
        <p:nvSpPr>
          <p:cNvPr id="166932" name="Text Box 20"/>
          <p:cNvSpPr txBox="1">
            <a:spLocks noChangeArrowheads="1"/>
          </p:cNvSpPr>
          <p:nvPr/>
        </p:nvSpPr>
        <p:spPr bwMode="auto">
          <a:xfrm>
            <a:off x="7620000" y="3505200"/>
            <a:ext cx="1136650" cy="549275"/>
          </a:xfrm>
          <a:prstGeom prst="rect">
            <a:avLst/>
          </a:prstGeom>
          <a:noFill/>
          <a:ln w="9525">
            <a:noFill/>
            <a:miter lim="800000"/>
            <a:headEnd/>
            <a:tailEnd/>
          </a:ln>
          <a:effectLst/>
        </p:spPr>
        <p:txBody>
          <a:bodyPr wrap="none">
            <a:spAutoFit/>
          </a:bodyPr>
          <a:lstStyle/>
          <a:p>
            <a:r>
              <a:rPr lang="en-US" altLang="zh-CN" sz="3000" b="1">
                <a:solidFill>
                  <a:srgbClr val="6666FF"/>
                </a:solidFill>
                <a:ea typeface="楷体_GB2312" pitchFamily="49" charset="-122"/>
              </a:rPr>
              <a:t>2</a:t>
            </a:r>
            <a:r>
              <a:rPr lang="en-US" altLang="zh-CN" sz="3000" b="1">
                <a:solidFill>
                  <a:srgbClr val="008784"/>
                </a:solidFill>
                <a:ea typeface="楷体_GB2312" pitchFamily="49" charset="-122"/>
              </a:rPr>
              <a:t>,</a:t>
            </a:r>
            <a:r>
              <a:rPr lang="en-US" altLang="zh-CN" sz="3000" b="1">
                <a:solidFill>
                  <a:srgbClr val="FF5050"/>
                </a:solidFill>
                <a:ea typeface="楷体_GB2312" pitchFamily="49" charset="-122"/>
              </a:rPr>
              <a:t>1</a:t>
            </a:r>
            <a:r>
              <a:rPr lang="en-US" altLang="zh-CN" sz="3000" b="1">
                <a:solidFill>
                  <a:srgbClr val="008784"/>
                </a:solidFill>
                <a:ea typeface="楷体_GB2312" pitchFamily="49" charset="-122"/>
              </a:rPr>
              <a:t>,</a:t>
            </a:r>
            <a:r>
              <a:rPr lang="en-US" altLang="zh-CN" sz="3000" b="1">
                <a:solidFill>
                  <a:srgbClr val="990000"/>
                </a:solidFill>
                <a:ea typeface="楷体_GB2312" pitchFamily="49" charset="-122"/>
              </a:rPr>
              <a:t>20</a:t>
            </a:r>
          </a:p>
        </p:txBody>
      </p:sp>
      <p:sp>
        <p:nvSpPr>
          <p:cNvPr id="166933" name="Text Box 21"/>
          <p:cNvSpPr txBox="1">
            <a:spLocks noChangeArrowheads="1"/>
          </p:cNvSpPr>
          <p:nvPr/>
        </p:nvSpPr>
        <p:spPr bwMode="auto">
          <a:xfrm>
            <a:off x="2286000" y="4191000"/>
            <a:ext cx="1073150" cy="519113"/>
          </a:xfrm>
          <a:prstGeom prst="rect">
            <a:avLst/>
          </a:prstGeom>
          <a:noFill/>
          <a:ln w="9525">
            <a:noFill/>
            <a:miter lim="800000"/>
            <a:headEnd/>
            <a:tailEnd/>
          </a:ln>
          <a:effectLst/>
        </p:spPr>
        <p:txBody>
          <a:bodyPr wrap="none">
            <a:spAutoFit/>
          </a:bodyPr>
          <a:lstStyle/>
          <a:p>
            <a:r>
              <a:rPr lang="en-US" altLang="zh-CN" sz="2800" b="1">
                <a:solidFill>
                  <a:srgbClr val="008784"/>
                </a:solidFill>
                <a:ea typeface="楷体_GB2312" pitchFamily="49" charset="-122"/>
              </a:rPr>
              <a:t>1,2,</a:t>
            </a:r>
            <a:r>
              <a:rPr lang="en-US" altLang="zh-CN" sz="2800" b="1">
                <a:solidFill>
                  <a:srgbClr val="800000"/>
                </a:solidFill>
                <a:ea typeface="楷体_GB2312" pitchFamily="49" charset="-122"/>
              </a:rPr>
              <a:t>15</a:t>
            </a:r>
          </a:p>
        </p:txBody>
      </p:sp>
      <p:sp>
        <p:nvSpPr>
          <p:cNvPr id="166934" name="Text Box 22"/>
          <p:cNvSpPr txBox="1">
            <a:spLocks noChangeArrowheads="1"/>
          </p:cNvSpPr>
          <p:nvPr/>
        </p:nvSpPr>
        <p:spPr bwMode="auto">
          <a:xfrm>
            <a:off x="3581400" y="4175125"/>
            <a:ext cx="1123950" cy="549275"/>
          </a:xfrm>
          <a:prstGeom prst="rect">
            <a:avLst/>
          </a:prstGeom>
          <a:noFill/>
          <a:ln w="9525">
            <a:noFill/>
            <a:miter lim="800000"/>
            <a:headEnd/>
            <a:tailEnd/>
          </a:ln>
          <a:effectLst/>
        </p:spPr>
        <p:txBody>
          <a:bodyPr wrap="none">
            <a:spAutoFit/>
          </a:bodyPr>
          <a:lstStyle/>
          <a:p>
            <a:r>
              <a:rPr lang="en-US" altLang="zh-CN" sz="2800" b="1">
                <a:solidFill>
                  <a:srgbClr val="008784"/>
                </a:solidFill>
                <a:ea typeface="楷体_GB2312" pitchFamily="49" charset="-122"/>
              </a:rPr>
              <a:t>2</a:t>
            </a:r>
            <a:r>
              <a:rPr lang="en-US" altLang="zh-CN" sz="3000" b="1">
                <a:solidFill>
                  <a:srgbClr val="008784"/>
                </a:solidFill>
                <a:ea typeface="楷体_GB2312" pitchFamily="49" charset="-122"/>
              </a:rPr>
              <a:t>,3,</a:t>
            </a:r>
            <a:r>
              <a:rPr lang="en-US" altLang="zh-CN" sz="3000" b="1">
                <a:solidFill>
                  <a:srgbClr val="800000"/>
                </a:solidFill>
                <a:ea typeface="楷体_GB2312" pitchFamily="49" charset="-122"/>
              </a:rPr>
              <a:t>18</a:t>
            </a:r>
          </a:p>
        </p:txBody>
      </p:sp>
      <p:sp>
        <p:nvSpPr>
          <p:cNvPr id="166935" name="Text Box 23"/>
          <p:cNvSpPr txBox="1">
            <a:spLocks noChangeArrowheads="1"/>
          </p:cNvSpPr>
          <p:nvPr/>
        </p:nvSpPr>
        <p:spPr bwMode="auto">
          <a:xfrm>
            <a:off x="4860925" y="4157663"/>
            <a:ext cx="1123950" cy="549275"/>
          </a:xfrm>
          <a:prstGeom prst="rect">
            <a:avLst/>
          </a:prstGeom>
          <a:noFill/>
          <a:ln w="9525">
            <a:noFill/>
            <a:miter lim="800000"/>
            <a:headEnd/>
            <a:tailEnd/>
          </a:ln>
          <a:effectLst/>
        </p:spPr>
        <p:txBody>
          <a:bodyPr wrap="none">
            <a:spAutoFit/>
          </a:bodyPr>
          <a:lstStyle/>
          <a:p>
            <a:r>
              <a:rPr lang="en-US" altLang="zh-CN" sz="2800" b="1">
                <a:solidFill>
                  <a:srgbClr val="008784"/>
                </a:solidFill>
                <a:ea typeface="楷体_GB2312" pitchFamily="49" charset="-122"/>
              </a:rPr>
              <a:t>3</a:t>
            </a:r>
            <a:r>
              <a:rPr lang="en-US" altLang="zh-CN" sz="3000" b="1">
                <a:solidFill>
                  <a:srgbClr val="008784"/>
                </a:solidFill>
                <a:ea typeface="楷体_GB2312" pitchFamily="49" charset="-122"/>
              </a:rPr>
              <a:t>,1,</a:t>
            </a:r>
            <a:r>
              <a:rPr lang="en-US" altLang="zh-CN" sz="3000" b="1">
                <a:solidFill>
                  <a:srgbClr val="800000"/>
                </a:solidFill>
                <a:ea typeface="楷体_GB2312" pitchFamily="49" charset="-122"/>
              </a:rPr>
              <a:t>20</a:t>
            </a:r>
          </a:p>
        </p:txBody>
      </p:sp>
      <p:sp>
        <p:nvSpPr>
          <p:cNvPr id="166936" name="Text Box 24"/>
          <p:cNvSpPr txBox="1">
            <a:spLocks noChangeArrowheads="1"/>
          </p:cNvSpPr>
          <p:nvPr/>
        </p:nvSpPr>
        <p:spPr bwMode="auto">
          <a:xfrm>
            <a:off x="6232525" y="4175125"/>
            <a:ext cx="1123950" cy="549275"/>
          </a:xfrm>
          <a:prstGeom prst="rect">
            <a:avLst/>
          </a:prstGeom>
          <a:noFill/>
          <a:ln w="9525">
            <a:noFill/>
            <a:miter lim="800000"/>
            <a:headEnd/>
            <a:tailEnd/>
          </a:ln>
          <a:effectLst/>
        </p:spPr>
        <p:txBody>
          <a:bodyPr wrap="none">
            <a:spAutoFit/>
          </a:bodyPr>
          <a:lstStyle/>
          <a:p>
            <a:r>
              <a:rPr lang="en-US" altLang="zh-CN" sz="2800" b="1">
                <a:solidFill>
                  <a:srgbClr val="008784"/>
                </a:solidFill>
                <a:ea typeface="楷体_GB2312" pitchFamily="49" charset="-122"/>
              </a:rPr>
              <a:t>2</a:t>
            </a:r>
            <a:r>
              <a:rPr lang="en-US" altLang="zh-CN" sz="3000" b="1">
                <a:solidFill>
                  <a:srgbClr val="008784"/>
                </a:solidFill>
                <a:ea typeface="楷体_GB2312" pitchFamily="49" charset="-122"/>
              </a:rPr>
              <a:t>,1,</a:t>
            </a:r>
            <a:r>
              <a:rPr lang="en-US" altLang="zh-CN" sz="3000" b="1">
                <a:solidFill>
                  <a:srgbClr val="800000"/>
                </a:solidFill>
                <a:ea typeface="楷体_GB2312" pitchFamily="49" charset="-122"/>
              </a:rPr>
              <a:t>20</a:t>
            </a:r>
          </a:p>
        </p:txBody>
      </p:sp>
      <p:sp>
        <p:nvSpPr>
          <p:cNvPr id="166937" name="Text Box 25"/>
          <p:cNvSpPr txBox="1">
            <a:spLocks noChangeArrowheads="1"/>
          </p:cNvSpPr>
          <p:nvPr/>
        </p:nvSpPr>
        <p:spPr bwMode="auto">
          <a:xfrm>
            <a:off x="7620000" y="4157663"/>
            <a:ext cx="1123950" cy="549275"/>
          </a:xfrm>
          <a:prstGeom prst="rect">
            <a:avLst/>
          </a:prstGeom>
          <a:noFill/>
          <a:ln w="9525">
            <a:noFill/>
            <a:miter lim="800000"/>
            <a:headEnd/>
            <a:tailEnd/>
          </a:ln>
          <a:effectLst/>
        </p:spPr>
        <p:txBody>
          <a:bodyPr wrap="none">
            <a:spAutoFit/>
          </a:bodyPr>
          <a:lstStyle/>
          <a:p>
            <a:r>
              <a:rPr lang="en-US" altLang="zh-CN" sz="2800" b="1">
                <a:solidFill>
                  <a:srgbClr val="008784"/>
                </a:solidFill>
                <a:ea typeface="楷体_GB2312" pitchFamily="49" charset="-122"/>
              </a:rPr>
              <a:t>3</a:t>
            </a:r>
            <a:r>
              <a:rPr lang="en-US" altLang="zh-CN" sz="3000" b="1">
                <a:solidFill>
                  <a:srgbClr val="008784"/>
                </a:solidFill>
                <a:ea typeface="楷体_GB2312" pitchFamily="49" charset="-122"/>
              </a:rPr>
              <a:t>,2,</a:t>
            </a:r>
            <a:r>
              <a:rPr lang="en-US" altLang="zh-CN" sz="3000" b="1">
                <a:solidFill>
                  <a:srgbClr val="800000"/>
                </a:solidFill>
                <a:ea typeface="楷体_GB2312" pitchFamily="49" charset="-122"/>
              </a:rPr>
              <a:t>30</a:t>
            </a:r>
          </a:p>
        </p:txBody>
      </p:sp>
      <p:sp>
        <p:nvSpPr>
          <p:cNvPr id="166938" name="Text Box 26"/>
          <p:cNvSpPr txBox="1">
            <a:spLocks noChangeArrowheads="1"/>
          </p:cNvSpPr>
          <p:nvPr/>
        </p:nvSpPr>
        <p:spPr bwMode="auto">
          <a:xfrm>
            <a:off x="2286000" y="4876800"/>
            <a:ext cx="1136650" cy="549275"/>
          </a:xfrm>
          <a:prstGeom prst="rect">
            <a:avLst/>
          </a:prstGeom>
          <a:noFill/>
          <a:ln w="9525">
            <a:noFill/>
            <a:miter lim="800000"/>
            <a:headEnd/>
            <a:tailEnd/>
          </a:ln>
          <a:effectLst/>
        </p:spPr>
        <p:txBody>
          <a:bodyPr wrap="none">
            <a:spAutoFit/>
          </a:bodyPr>
          <a:lstStyle/>
          <a:p>
            <a:r>
              <a:rPr lang="en-US" altLang="zh-CN" sz="3000" b="1">
                <a:solidFill>
                  <a:srgbClr val="008784"/>
                </a:solidFill>
                <a:ea typeface="楷体_GB2312" pitchFamily="49" charset="-122"/>
              </a:rPr>
              <a:t>3,</a:t>
            </a:r>
            <a:r>
              <a:rPr lang="en-US" altLang="zh-CN" sz="3000" b="1">
                <a:solidFill>
                  <a:srgbClr val="FF0000"/>
                </a:solidFill>
                <a:ea typeface="楷体_GB2312" pitchFamily="49" charset="-122"/>
              </a:rPr>
              <a:t>1</a:t>
            </a:r>
            <a:r>
              <a:rPr lang="en-US" altLang="zh-CN" sz="3000" b="1">
                <a:solidFill>
                  <a:srgbClr val="008784"/>
                </a:solidFill>
                <a:ea typeface="楷体_GB2312" pitchFamily="49" charset="-122"/>
              </a:rPr>
              <a:t>,20</a:t>
            </a:r>
            <a:endParaRPr lang="en-US" altLang="zh-CN" sz="3000" b="1">
              <a:ea typeface="楷体_GB2312" pitchFamily="49" charset="-122"/>
            </a:endParaRPr>
          </a:p>
        </p:txBody>
      </p:sp>
      <p:sp>
        <p:nvSpPr>
          <p:cNvPr id="166939" name="Text Box 27"/>
          <p:cNvSpPr txBox="1">
            <a:spLocks noChangeArrowheads="1"/>
          </p:cNvSpPr>
          <p:nvPr/>
        </p:nvSpPr>
        <p:spPr bwMode="auto">
          <a:xfrm>
            <a:off x="3565525" y="4843463"/>
            <a:ext cx="1136650" cy="549275"/>
          </a:xfrm>
          <a:prstGeom prst="rect">
            <a:avLst/>
          </a:prstGeom>
          <a:noFill/>
          <a:ln w="9525">
            <a:noFill/>
            <a:miter lim="800000"/>
            <a:headEnd/>
            <a:tailEnd/>
          </a:ln>
          <a:effectLst/>
        </p:spPr>
        <p:txBody>
          <a:bodyPr wrap="none">
            <a:spAutoFit/>
          </a:bodyPr>
          <a:lstStyle/>
          <a:p>
            <a:r>
              <a:rPr lang="en-US" altLang="zh-CN" sz="3000" b="1">
                <a:solidFill>
                  <a:srgbClr val="008784"/>
                </a:solidFill>
                <a:ea typeface="楷体_GB2312" pitchFamily="49" charset="-122"/>
              </a:rPr>
              <a:t>2,</a:t>
            </a:r>
            <a:r>
              <a:rPr lang="en-US" altLang="zh-CN" sz="3000" b="1">
                <a:solidFill>
                  <a:srgbClr val="FF0000"/>
                </a:solidFill>
                <a:ea typeface="楷体_GB2312" pitchFamily="49" charset="-122"/>
              </a:rPr>
              <a:t>1</a:t>
            </a:r>
            <a:r>
              <a:rPr lang="en-US" altLang="zh-CN" sz="3000" b="1">
                <a:solidFill>
                  <a:srgbClr val="008784"/>
                </a:solidFill>
                <a:ea typeface="楷体_GB2312" pitchFamily="49" charset="-122"/>
              </a:rPr>
              <a:t>,20</a:t>
            </a:r>
            <a:endParaRPr lang="en-US" altLang="zh-CN" sz="3000" b="1">
              <a:ea typeface="楷体_GB2312" pitchFamily="49" charset="-122"/>
            </a:endParaRPr>
          </a:p>
        </p:txBody>
      </p:sp>
      <p:sp>
        <p:nvSpPr>
          <p:cNvPr id="166940" name="Text Box 28"/>
          <p:cNvSpPr txBox="1">
            <a:spLocks noChangeArrowheads="1"/>
          </p:cNvSpPr>
          <p:nvPr/>
        </p:nvSpPr>
        <p:spPr bwMode="auto">
          <a:xfrm>
            <a:off x="4860925" y="4843463"/>
            <a:ext cx="1136650" cy="549275"/>
          </a:xfrm>
          <a:prstGeom prst="rect">
            <a:avLst/>
          </a:prstGeom>
          <a:noFill/>
          <a:ln w="9525">
            <a:noFill/>
            <a:miter lim="800000"/>
            <a:headEnd/>
            <a:tailEnd/>
          </a:ln>
          <a:effectLst/>
        </p:spPr>
        <p:txBody>
          <a:bodyPr wrap="none">
            <a:spAutoFit/>
          </a:bodyPr>
          <a:lstStyle/>
          <a:p>
            <a:r>
              <a:rPr lang="en-US" altLang="zh-CN" sz="3000" b="1">
                <a:solidFill>
                  <a:srgbClr val="008784"/>
                </a:solidFill>
                <a:ea typeface="楷体_GB2312" pitchFamily="49" charset="-122"/>
              </a:rPr>
              <a:t>1,</a:t>
            </a:r>
            <a:r>
              <a:rPr lang="en-US" altLang="zh-CN" sz="3000" b="1">
                <a:solidFill>
                  <a:srgbClr val="FF0000"/>
                </a:solidFill>
                <a:ea typeface="楷体_GB2312" pitchFamily="49" charset="-122"/>
              </a:rPr>
              <a:t>2</a:t>
            </a:r>
            <a:r>
              <a:rPr lang="en-US" altLang="zh-CN" sz="3000" b="1">
                <a:solidFill>
                  <a:srgbClr val="008784"/>
                </a:solidFill>
                <a:ea typeface="楷体_GB2312" pitchFamily="49" charset="-122"/>
              </a:rPr>
              <a:t>,15</a:t>
            </a:r>
            <a:endParaRPr lang="en-US" altLang="zh-CN" sz="3000" b="1">
              <a:ea typeface="楷体_GB2312" pitchFamily="49" charset="-122"/>
            </a:endParaRPr>
          </a:p>
        </p:txBody>
      </p:sp>
      <p:sp>
        <p:nvSpPr>
          <p:cNvPr id="166941" name="Text Box 29"/>
          <p:cNvSpPr txBox="1">
            <a:spLocks noChangeArrowheads="1"/>
          </p:cNvSpPr>
          <p:nvPr/>
        </p:nvSpPr>
        <p:spPr bwMode="auto">
          <a:xfrm>
            <a:off x="6248400" y="4860925"/>
            <a:ext cx="1136650" cy="549275"/>
          </a:xfrm>
          <a:prstGeom prst="rect">
            <a:avLst/>
          </a:prstGeom>
          <a:noFill/>
          <a:ln w="9525">
            <a:noFill/>
            <a:miter lim="800000"/>
            <a:headEnd/>
            <a:tailEnd/>
          </a:ln>
          <a:effectLst/>
        </p:spPr>
        <p:txBody>
          <a:bodyPr wrap="none">
            <a:spAutoFit/>
          </a:bodyPr>
          <a:lstStyle/>
          <a:p>
            <a:r>
              <a:rPr lang="en-US" altLang="zh-CN" sz="3000" b="1">
                <a:solidFill>
                  <a:srgbClr val="008784"/>
                </a:solidFill>
                <a:ea typeface="楷体_GB2312" pitchFamily="49" charset="-122"/>
              </a:rPr>
              <a:t>3,</a:t>
            </a:r>
            <a:r>
              <a:rPr lang="en-US" altLang="zh-CN" sz="3000" b="1">
                <a:solidFill>
                  <a:srgbClr val="FF0000"/>
                </a:solidFill>
                <a:ea typeface="楷体_GB2312" pitchFamily="49" charset="-122"/>
              </a:rPr>
              <a:t>2</a:t>
            </a:r>
            <a:r>
              <a:rPr lang="en-US" altLang="zh-CN" sz="3000" b="1">
                <a:solidFill>
                  <a:srgbClr val="008784"/>
                </a:solidFill>
                <a:ea typeface="楷体_GB2312" pitchFamily="49" charset="-122"/>
              </a:rPr>
              <a:t>,30</a:t>
            </a:r>
            <a:endParaRPr lang="en-US" altLang="zh-CN" sz="3000" b="1">
              <a:ea typeface="楷体_GB2312" pitchFamily="49" charset="-122"/>
            </a:endParaRPr>
          </a:p>
        </p:txBody>
      </p:sp>
      <p:sp>
        <p:nvSpPr>
          <p:cNvPr id="166942" name="Text Box 30"/>
          <p:cNvSpPr txBox="1">
            <a:spLocks noChangeArrowheads="1"/>
          </p:cNvSpPr>
          <p:nvPr/>
        </p:nvSpPr>
        <p:spPr bwMode="auto">
          <a:xfrm>
            <a:off x="7604125" y="4843463"/>
            <a:ext cx="1136650" cy="549275"/>
          </a:xfrm>
          <a:prstGeom prst="rect">
            <a:avLst/>
          </a:prstGeom>
          <a:noFill/>
          <a:ln w="9525">
            <a:noFill/>
            <a:miter lim="800000"/>
            <a:headEnd/>
            <a:tailEnd/>
          </a:ln>
          <a:effectLst/>
        </p:spPr>
        <p:txBody>
          <a:bodyPr wrap="none">
            <a:spAutoFit/>
          </a:bodyPr>
          <a:lstStyle/>
          <a:p>
            <a:r>
              <a:rPr lang="en-US" altLang="zh-CN" sz="3000" b="1">
                <a:solidFill>
                  <a:srgbClr val="008784"/>
                </a:solidFill>
                <a:ea typeface="楷体_GB2312" pitchFamily="49" charset="-122"/>
              </a:rPr>
              <a:t>2,</a:t>
            </a:r>
            <a:r>
              <a:rPr lang="en-US" altLang="zh-CN" sz="3000" b="1">
                <a:solidFill>
                  <a:srgbClr val="FF0000"/>
                </a:solidFill>
                <a:ea typeface="楷体_GB2312" pitchFamily="49" charset="-122"/>
              </a:rPr>
              <a:t>3</a:t>
            </a:r>
            <a:r>
              <a:rPr lang="en-US" altLang="zh-CN" sz="3000" b="1">
                <a:solidFill>
                  <a:srgbClr val="008784"/>
                </a:solidFill>
                <a:ea typeface="楷体_GB2312" pitchFamily="49" charset="-122"/>
              </a:rPr>
              <a:t>,18</a:t>
            </a:r>
            <a:endParaRPr lang="en-US" altLang="zh-CN" sz="3000" b="1">
              <a:ea typeface="楷体_GB2312" pitchFamily="49" charset="-122"/>
            </a:endParaRPr>
          </a:p>
        </p:txBody>
      </p:sp>
      <p:sp>
        <p:nvSpPr>
          <p:cNvPr id="166943" name="Text Box 31"/>
          <p:cNvSpPr txBox="1">
            <a:spLocks noChangeArrowheads="1"/>
          </p:cNvSpPr>
          <p:nvPr/>
        </p:nvSpPr>
        <p:spPr bwMode="auto">
          <a:xfrm>
            <a:off x="2216150" y="5562600"/>
            <a:ext cx="1231900" cy="549275"/>
          </a:xfrm>
          <a:prstGeom prst="rect">
            <a:avLst/>
          </a:prstGeom>
          <a:noFill/>
          <a:ln w="9525">
            <a:noFill/>
            <a:miter lim="800000"/>
            <a:headEnd/>
            <a:tailEnd/>
          </a:ln>
          <a:effectLst/>
        </p:spPr>
        <p:txBody>
          <a:bodyPr wrap="none">
            <a:spAutoFit/>
          </a:bodyPr>
          <a:lstStyle/>
          <a:p>
            <a:r>
              <a:rPr lang="en-US" altLang="zh-CN" sz="3000" b="1">
                <a:solidFill>
                  <a:srgbClr val="000080"/>
                </a:solidFill>
                <a:ea typeface="楷体_GB2312" pitchFamily="49" charset="-122"/>
              </a:rPr>
              <a:t> </a:t>
            </a:r>
            <a:r>
              <a:rPr lang="en-US" altLang="zh-CN" sz="3000" b="1">
                <a:solidFill>
                  <a:srgbClr val="0000FF"/>
                </a:solidFill>
                <a:ea typeface="楷体_GB2312" pitchFamily="49" charset="-122"/>
              </a:rPr>
              <a:t>1</a:t>
            </a:r>
            <a:r>
              <a:rPr lang="en-US" altLang="zh-CN" sz="3000" b="1">
                <a:solidFill>
                  <a:srgbClr val="008784"/>
                </a:solidFill>
                <a:ea typeface="楷体_GB2312" pitchFamily="49" charset="-122"/>
              </a:rPr>
              <a:t>,2,15</a:t>
            </a:r>
            <a:endParaRPr lang="en-US" altLang="zh-CN" sz="3000" b="1">
              <a:ea typeface="楷体_GB2312" pitchFamily="49" charset="-122"/>
            </a:endParaRPr>
          </a:p>
        </p:txBody>
      </p:sp>
      <p:sp>
        <p:nvSpPr>
          <p:cNvPr id="166944" name="Text Box 32"/>
          <p:cNvSpPr txBox="1">
            <a:spLocks noChangeArrowheads="1"/>
          </p:cNvSpPr>
          <p:nvPr/>
        </p:nvSpPr>
        <p:spPr bwMode="auto">
          <a:xfrm>
            <a:off x="3581400" y="5562600"/>
            <a:ext cx="1136650" cy="549275"/>
          </a:xfrm>
          <a:prstGeom prst="rect">
            <a:avLst/>
          </a:prstGeom>
          <a:noFill/>
          <a:ln w="9525">
            <a:noFill/>
            <a:miter lim="800000"/>
            <a:headEnd/>
            <a:tailEnd/>
          </a:ln>
          <a:effectLst/>
        </p:spPr>
        <p:txBody>
          <a:bodyPr wrap="none">
            <a:spAutoFit/>
          </a:bodyPr>
          <a:lstStyle/>
          <a:p>
            <a:r>
              <a:rPr lang="en-US" altLang="zh-CN" sz="3000" b="1">
                <a:solidFill>
                  <a:srgbClr val="0000FF"/>
                </a:solidFill>
                <a:ea typeface="楷体_GB2312" pitchFamily="49" charset="-122"/>
              </a:rPr>
              <a:t>2</a:t>
            </a:r>
            <a:r>
              <a:rPr lang="en-US" altLang="zh-CN" sz="3000" b="1">
                <a:solidFill>
                  <a:srgbClr val="008784"/>
                </a:solidFill>
                <a:ea typeface="楷体_GB2312" pitchFamily="49" charset="-122"/>
              </a:rPr>
              <a:t>,1,20</a:t>
            </a:r>
            <a:endParaRPr lang="en-US" altLang="zh-CN" sz="3000" b="1">
              <a:ea typeface="楷体_GB2312" pitchFamily="49" charset="-122"/>
            </a:endParaRPr>
          </a:p>
        </p:txBody>
      </p:sp>
      <p:sp>
        <p:nvSpPr>
          <p:cNvPr id="166945" name="Text Box 33"/>
          <p:cNvSpPr txBox="1">
            <a:spLocks noChangeArrowheads="1"/>
          </p:cNvSpPr>
          <p:nvPr/>
        </p:nvSpPr>
        <p:spPr bwMode="auto">
          <a:xfrm>
            <a:off x="4876800" y="5562600"/>
            <a:ext cx="1136650" cy="549275"/>
          </a:xfrm>
          <a:prstGeom prst="rect">
            <a:avLst/>
          </a:prstGeom>
          <a:noFill/>
          <a:ln w="9525">
            <a:noFill/>
            <a:miter lim="800000"/>
            <a:headEnd/>
            <a:tailEnd/>
          </a:ln>
          <a:effectLst/>
        </p:spPr>
        <p:txBody>
          <a:bodyPr wrap="none">
            <a:spAutoFit/>
          </a:bodyPr>
          <a:lstStyle/>
          <a:p>
            <a:r>
              <a:rPr lang="en-US" altLang="zh-CN" sz="3000" b="1">
                <a:solidFill>
                  <a:srgbClr val="0000FF"/>
                </a:solidFill>
                <a:ea typeface="楷体_GB2312" pitchFamily="49" charset="-122"/>
              </a:rPr>
              <a:t>2</a:t>
            </a:r>
            <a:r>
              <a:rPr lang="en-US" altLang="zh-CN" sz="3000" b="1">
                <a:solidFill>
                  <a:srgbClr val="008784"/>
                </a:solidFill>
                <a:ea typeface="楷体_GB2312" pitchFamily="49" charset="-122"/>
              </a:rPr>
              <a:t>,3,18</a:t>
            </a:r>
            <a:endParaRPr lang="en-US" altLang="zh-CN" sz="3000" b="1">
              <a:ea typeface="楷体_GB2312" pitchFamily="49" charset="-122"/>
            </a:endParaRPr>
          </a:p>
        </p:txBody>
      </p:sp>
      <p:sp>
        <p:nvSpPr>
          <p:cNvPr id="166946" name="Text Box 34"/>
          <p:cNvSpPr txBox="1">
            <a:spLocks noChangeArrowheads="1"/>
          </p:cNvSpPr>
          <p:nvPr/>
        </p:nvSpPr>
        <p:spPr bwMode="auto">
          <a:xfrm>
            <a:off x="6254750" y="5562600"/>
            <a:ext cx="1136650" cy="549275"/>
          </a:xfrm>
          <a:prstGeom prst="rect">
            <a:avLst/>
          </a:prstGeom>
          <a:noFill/>
          <a:ln w="9525">
            <a:noFill/>
            <a:miter lim="800000"/>
            <a:headEnd/>
            <a:tailEnd/>
          </a:ln>
          <a:effectLst/>
        </p:spPr>
        <p:txBody>
          <a:bodyPr wrap="none">
            <a:spAutoFit/>
          </a:bodyPr>
          <a:lstStyle/>
          <a:p>
            <a:r>
              <a:rPr lang="en-US" altLang="zh-CN" sz="3000" b="1">
                <a:solidFill>
                  <a:srgbClr val="0000FF"/>
                </a:solidFill>
                <a:ea typeface="楷体_GB2312" pitchFamily="49" charset="-122"/>
              </a:rPr>
              <a:t>3</a:t>
            </a:r>
            <a:r>
              <a:rPr lang="en-US" altLang="zh-CN" sz="3000" b="1">
                <a:solidFill>
                  <a:srgbClr val="008784"/>
                </a:solidFill>
                <a:ea typeface="楷体_GB2312" pitchFamily="49" charset="-122"/>
              </a:rPr>
              <a:t>,1,20</a:t>
            </a:r>
            <a:endParaRPr lang="en-US" altLang="zh-CN" sz="3000" b="1">
              <a:ea typeface="楷体_GB2312" pitchFamily="49" charset="-122"/>
            </a:endParaRPr>
          </a:p>
        </p:txBody>
      </p:sp>
      <p:sp>
        <p:nvSpPr>
          <p:cNvPr id="166947" name="Text Box 35"/>
          <p:cNvSpPr txBox="1">
            <a:spLocks noChangeArrowheads="1"/>
          </p:cNvSpPr>
          <p:nvPr/>
        </p:nvSpPr>
        <p:spPr bwMode="auto">
          <a:xfrm>
            <a:off x="7620000" y="5562600"/>
            <a:ext cx="1136650" cy="549275"/>
          </a:xfrm>
          <a:prstGeom prst="rect">
            <a:avLst/>
          </a:prstGeom>
          <a:noFill/>
          <a:ln w="9525">
            <a:noFill/>
            <a:miter lim="800000"/>
            <a:headEnd/>
            <a:tailEnd/>
          </a:ln>
          <a:effectLst/>
        </p:spPr>
        <p:txBody>
          <a:bodyPr wrap="none">
            <a:spAutoFit/>
          </a:bodyPr>
          <a:lstStyle/>
          <a:p>
            <a:r>
              <a:rPr lang="en-US" altLang="zh-CN" sz="3000" b="1">
                <a:solidFill>
                  <a:srgbClr val="0000FF"/>
                </a:solidFill>
                <a:ea typeface="楷体_GB2312" pitchFamily="49" charset="-122"/>
              </a:rPr>
              <a:t>3</a:t>
            </a:r>
            <a:r>
              <a:rPr lang="en-US" altLang="zh-CN" sz="3000" b="1">
                <a:solidFill>
                  <a:srgbClr val="008784"/>
                </a:solidFill>
                <a:ea typeface="楷体_GB2312" pitchFamily="49" charset="-122"/>
              </a:rPr>
              <a:t>,2,30</a:t>
            </a:r>
            <a:endParaRPr lang="en-US" altLang="zh-CN" sz="3000" b="1">
              <a:ea typeface="楷体_GB2312" pitchFamily="49" charset="-122"/>
            </a:endParaRPr>
          </a:p>
        </p:txBody>
      </p:sp>
      <p:sp>
        <p:nvSpPr>
          <p:cNvPr id="166948" name="Rectangle 36"/>
          <p:cNvSpPr>
            <a:spLocks noChangeArrowheads="1"/>
          </p:cNvSpPr>
          <p:nvPr/>
        </p:nvSpPr>
        <p:spPr bwMode="auto">
          <a:xfrm>
            <a:off x="762000" y="2438400"/>
            <a:ext cx="4514850" cy="779463"/>
          </a:xfrm>
          <a:prstGeom prst="rect">
            <a:avLst/>
          </a:prstGeom>
          <a:noFill/>
          <a:ln w="9525">
            <a:noFill/>
            <a:miter lim="800000"/>
            <a:headEnd/>
            <a:tailEnd/>
          </a:ln>
          <a:effectLst/>
        </p:spPr>
        <p:txBody>
          <a:bodyPr wrap="none">
            <a:spAutoFit/>
          </a:bodyPr>
          <a:lstStyle/>
          <a:p>
            <a:pPr>
              <a:lnSpc>
                <a:spcPct val="125000"/>
              </a:lnSpc>
            </a:pPr>
            <a:r>
              <a:rPr lang="en-US" altLang="zh-CN" sz="3600" b="1">
                <a:solidFill>
                  <a:srgbClr val="990000"/>
                </a:solidFill>
                <a:ea typeface="楷体_GB2312" pitchFamily="49" charset="-122"/>
              </a:rPr>
              <a:t>LSD</a:t>
            </a:r>
            <a:r>
              <a:rPr lang="zh-CN" altLang="en-US" sz="3600" b="1">
                <a:solidFill>
                  <a:srgbClr val="990000"/>
                </a:solidFill>
                <a:latin typeface="楷体_GB2312" pitchFamily="49" charset="-122"/>
                <a:ea typeface="楷体_GB2312" pitchFamily="49" charset="-122"/>
              </a:rPr>
              <a:t>的排序过程如下</a:t>
            </a:r>
            <a:r>
              <a:rPr lang="en-US" altLang="zh-CN" sz="3600" b="1">
                <a:solidFill>
                  <a:srgbClr val="990000"/>
                </a:solidFill>
                <a:latin typeface="楷体_GB2312" pitchFamily="49" charset="-122"/>
                <a:ea typeface="楷体_GB2312" pitchFamily="49" charset="-122"/>
              </a:rPr>
              <a:t>:</a:t>
            </a:r>
            <a:endParaRPr lang="en-US" altLang="zh-CN" sz="3600" b="1">
              <a:latin typeface="楷体_GB2312" pitchFamily="49" charset="-122"/>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5"/>
                                        </p:tgtEl>
                                        <p:attrNameLst>
                                          <p:attrName>style.visibility</p:attrName>
                                        </p:attrNameLst>
                                      </p:cBhvr>
                                      <p:to>
                                        <p:strVal val="visible"/>
                                      </p:to>
                                    </p:set>
                                    <p:animEffect transition="in" filter="wipe(left)">
                                      <p:cBhvr>
                                        <p:cTn id="7" dur="500"/>
                                        <p:tgtEl>
                                          <p:spTgt spid="1669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33"/>
                                        </p:tgtEl>
                                        <p:attrNameLst>
                                          <p:attrName>style.visibility</p:attrName>
                                        </p:attrNameLst>
                                      </p:cBhvr>
                                      <p:to>
                                        <p:strVal val="visible"/>
                                      </p:to>
                                    </p:set>
                                    <p:animEffect transition="in" filter="wipe(left)">
                                      <p:cBhvr>
                                        <p:cTn id="12" dur="500"/>
                                        <p:tgtEl>
                                          <p:spTgt spid="16693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6934"/>
                                        </p:tgtEl>
                                        <p:attrNameLst>
                                          <p:attrName>style.visibility</p:attrName>
                                        </p:attrNameLst>
                                      </p:cBhvr>
                                      <p:to>
                                        <p:strVal val="visible"/>
                                      </p:to>
                                    </p:set>
                                    <p:animEffect transition="in" filter="wipe(left)">
                                      <p:cBhvr>
                                        <p:cTn id="16" dur="500"/>
                                        <p:tgtEl>
                                          <p:spTgt spid="16693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6935"/>
                                        </p:tgtEl>
                                        <p:attrNameLst>
                                          <p:attrName>style.visibility</p:attrName>
                                        </p:attrNameLst>
                                      </p:cBhvr>
                                      <p:to>
                                        <p:strVal val="visible"/>
                                      </p:to>
                                    </p:set>
                                    <p:animEffect transition="in" filter="wipe(left)">
                                      <p:cBhvr>
                                        <p:cTn id="20" dur="500"/>
                                        <p:tgtEl>
                                          <p:spTgt spid="16693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6936"/>
                                        </p:tgtEl>
                                        <p:attrNameLst>
                                          <p:attrName>style.visibility</p:attrName>
                                        </p:attrNameLst>
                                      </p:cBhvr>
                                      <p:to>
                                        <p:strVal val="visible"/>
                                      </p:to>
                                    </p:set>
                                    <p:animEffect transition="in" filter="wipe(left)">
                                      <p:cBhvr>
                                        <p:cTn id="24" dur="500"/>
                                        <p:tgtEl>
                                          <p:spTgt spid="16693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66937"/>
                                        </p:tgtEl>
                                        <p:attrNameLst>
                                          <p:attrName>style.visibility</p:attrName>
                                        </p:attrNameLst>
                                      </p:cBhvr>
                                      <p:to>
                                        <p:strVal val="visible"/>
                                      </p:to>
                                    </p:set>
                                    <p:animEffect transition="in" filter="wipe(left)">
                                      <p:cBhvr>
                                        <p:cTn id="28" dur="500"/>
                                        <p:tgtEl>
                                          <p:spTgt spid="1669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6926"/>
                                        </p:tgtEl>
                                        <p:attrNameLst>
                                          <p:attrName>style.visibility</p:attrName>
                                        </p:attrNameLst>
                                      </p:cBhvr>
                                      <p:to>
                                        <p:strVal val="visible"/>
                                      </p:to>
                                    </p:set>
                                    <p:animEffect transition="in" filter="wipe(left)">
                                      <p:cBhvr>
                                        <p:cTn id="33" dur="500"/>
                                        <p:tgtEl>
                                          <p:spTgt spid="1669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6938"/>
                                        </p:tgtEl>
                                        <p:attrNameLst>
                                          <p:attrName>style.visibility</p:attrName>
                                        </p:attrNameLst>
                                      </p:cBhvr>
                                      <p:to>
                                        <p:strVal val="visible"/>
                                      </p:to>
                                    </p:set>
                                    <p:animEffect transition="in" filter="wipe(left)">
                                      <p:cBhvr>
                                        <p:cTn id="38" dur="500"/>
                                        <p:tgtEl>
                                          <p:spTgt spid="16693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66939"/>
                                        </p:tgtEl>
                                        <p:attrNameLst>
                                          <p:attrName>style.visibility</p:attrName>
                                        </p:attrNameLst>
                                      </p:cBhvr>
                                      <p:to>
                                        <p:strVal val="visible"/>
                                      </p:to>
                                    </p:set>
                                    <p:animEffect transition="in" filter="wipe(left)">
                                      <p:cBhvr>
                                        <p:cTn id="42" dur="500"/>
                                        <p:tgtEl>
                                          <p:spTgt spid="166939"/>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66940"/>
                                        </p:tgtEl>
                                        <p:attrNameLst>
                                          <p:attrName>style.visibility</p:attrName>
                                        </p:attrNameLst>
                                      </p:cBhvr>
                                      <p:to>
                                        <p:strVal val="visible"/>
                                      </p:to>
                                    </p:set>
                                    <p:animEffect transition="in" filter="wipe(left)">
                                      <p:cBhvr>
                                        <p:cTn id="46" dur="500"/>
                                        <p:tgtEl>
                                          <p:spTgt spid="166940"/>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66941"/>
                                        </p:tgtEl>
                                        <p:attrNameLst>
                                          <p:attrName>style.visibility</p:attrName>
                                        </p:attrNameLst>
                                      </p:cBhvr>
                                      <p:to>
                                        <p:strVal val="visible"/>
                                      </p:to>
                                    </p:set>
                                    <p:animEffect transition="in" filter="wipe(left)">
                                      <p:cBhvr>
                                        <p:cTn id="50" dur="500"/>
                                        <p:tgtEl>
                                          <p:spTgt spid="166941"/>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66942"/>
                                        </p:tgtEl>
                                        <p:attrNameLst>
                                          <p:attrName>style.visibility</p:attrName>
                                        </p:attrNameLst>
                                      </p:cBhvr>
                                      <p:to>
                                        <p:strVal val="visible"/>
                                      </p:to>
                                    </p:set>
                                    <p:animEffect transition="in" filter="wipe(left)">
                                      <p:cBhvr>
                                        <p:cTn id="54" dur="500"/>
                                        <p:tgtEl>
                                          <p:spTgt spid="1669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66927"/>
                                        </p:tgtEl>
                                        <p:attrNameLst>
                                          <p:attrName>style.visibility</p:attrName>
                                        </p:attrNameLst>
                                      </p:cBhvr>
                                      <p:to>
                                        <p:strVal val="visible"/>
                                      </p:to>
                                    </p:set>
                                    <p:animEffect transition="in" filter="wipe(left)">
                                      <p:cBhvr>
                                        <p:cTn id="59" dur="500"/>
                                        <p:tgtEl>
                                          <p:spTgt spid="1669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6943"/>
                                        </p:tgtEl>
                                        <p:attrNameLst>
                                          <p:attrName>style.visibility</p:attrName>
                                        </p:attrNameLst>
                                      </p:cBhvr>
                                      <p:to>
                                        <p:strVal val="visible"/>
                                      </p:to>
                                    </p:set>
                                    <p:animEffect transition="in" filter="wipe(left)">
                                      <p:cBhvr>
                                        <p:cTn id="64" dur="500"/>
                                        <p:tgtEl>
                                          <p:spTgt spid="166943"/>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66944"/>
                                        </p:tgtEl>
                                        <p:attrNameLst>
                                          <p:attrName>style.visibility</p:attrName>
                                        </p:attrNameLst>
                                      </p:cBhvr>
                                      <p:to>
                                        <p:strVal val="visible"/>
                                      </p:to>
                                    </p:set>
                                    <p:animEffect transition="in" filter="wipe(left)">
                                      <p:cBhvr>
                                        <p:cTn id="68" dur="500"/>
                                        <p:tgtEl>
                                          <p:spTgt spid="166944"/>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166945"/>
                                        </p:tgtEl>
                                        <p:attrNameLst>
                                          <p:attrName>style.visibility</p:attrName>
                                        </p:attrNameLst>
                                      </p:cBhvr>
                                      <p:to>
                                        <p:strVal val="visible"/>
                                      </p:to>
                                    </p:set>
                                    <p:animEffect transition="in" filter="wipe(left)">
                                      <p:cBhvr>
                                        <p:cTn id="72" dur="500"/>
                                        <p:tgtEl>
                                          <p:spTgt spid="166945"/>
                                        </p:tgtEl>
                                      </p:cBhvr>
                                    </p:animEffec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166946"/>
                                        </p:tgtEl>
                                        <p:attrNameLst>
                                          <p:attrName>style.visibility</p:attrName>
                                        </p:attrNameLst>
                                      </p:cBhvr>
                                      <p:to>
                                        <p:strVal val="visible"/>
                                      </p:to>
                                    </p:set>
                                    <p:animEffect transition="in" filter="wipe(left)">
                                      <p:cBhvr>
                                        <p:cTn id="76" dur="500"/>
                                        <p:tgtEl>
                                          <p:spTgt spid="166946"/>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66947"/>
                                        </p:tgtEl>
                                        <p:attrNameLst>
                                          <p:attrName>style.visibility</p:attrName>
                                        </p:attrNameLst>
                                      </p:cBhvr>
                                      <p:to>
                                        <p:strVal val="visible"/>
                                      </p:to>
                                    </p:set>
                                    <p:animEffect transition="in" filter="wipe(left)">
                                      <p:cBhvr>
                                        <p:cTn id="80" dur="500"/>
                                        <p:tgtEl>
                                          <p:spTgt spid="1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5" grpId="0" autoUpdateAnimBg="0"/>
      <p:bldP spid="166926" grpId="0" autoUpdateAnimBg="0"/>
      <p:bldP spid="166927" grpId="0" autoUpdateAnimBg="0"/>
      <p:bldP spid="166933" grpId="0" autoUpdateAnimBg="0"/>
      <p:bldP spid="166934" grpId="0" autoUpdateAnimBg="0"/>
      <p:bldP spid="166935" grpId="0" autoUpdateAnimBg="0"/>
      <p:bldP spid="166936" grpId="0" autoUpdateAnimBg="0"/>
      <p:bldP spid="166937" grpId="0" autoUpdateAnimBg="0"/>
      <p:bldP spid="166938" grpId="0" autoUpdateAnimBg="0"/>
      <p:bldP spid="166939" grpId="0" autoUpdateAnimBg="0"/>
      <p:bldP spid="166940" grpId="0" autoUpdateAnimBg="0"/>
      <p:bldP spid="166941" grpId="0" autoUpdateAnimBg="0"/>
      <p:bldP spid="166942" grpId="0" autoUpdateAnimBg="0"/>
      <p:bldP spid="166943" grpId="0" autoUpdateAnimBg="0"/>
      <p:bldP spid="166944" grpId="0" autoUpdateAnimBg="0"/>
      <p:bldP spid="166945" grpId="0" autoUpdateAnimBg="0"/>
      <p:bldP spid="166946" grpId="0" autoUpdateAnimBg="0"/>
      <p:bldP spid="16694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b="1">
                <a:solidFill>
                  <a:srgbClr val="CC0000"/>
                </a:solidFill>
              </a:rPr>
              <a:t>二、基数排序</a:t>
            </a:r>
          </a:p>
        </p:txBody>
      </p:sp>
      <p:sp>
        <p:nvSpPr>
          <p:cNvPr id="197636" name="Text Box 4"/>
          <p:cNvSpPr txBox="1">
            <a:spLocks noChangeArrowheads="1"/>
          </p:cNvSpPr>
          <p:nvPr/>
        </p:nvSpPr>
        <p:spPr bwMode="auto">
          <a:xfrm>
            <a:off x="71406" y="3287713"/>
            <a:ext cx="8937625" cy="1301750"/>
          </a:xfrm>
          <a:prstGeom prst="rect">
            <a:avLst/>
          </a:prstGeom>
          <a:noFill/>
          <a:ln w="9525">
            <a:noFill/>
            <a:miter lim="800000"/>
            <a:headEnd/>
            <a:tailEnd/>
          </a:ln>
          <a:effectLst/>
        </p:spPr>
        <p:txBody>
          <a:bodyPr wrap="square">
            <a:spAutoFit/>
          </a:bodyPr>
          <a:lstStyle/>
          <a:p>
            <a:pPr>
              <a:lnSpc>
                <a:spcPct val="110000"/>
              </a:lnSpc>
            </a:pPr>
            <a:r>
              <a:rPr lang="zh-CN" altLang="en-US" sz="3600" b="1" dirty="0">
                <a:ea typeface="楷体_GB2312" pitchFamily="49" charset="-122"/>
              </a:rPr>
              <a:t>　 当</a:t>
            </a:r>
            <a:r>
              <a:rPr lang="zh-CN" altLang="en-US" sz="3600" b="1" dirty="0">
                <a:solidFill>
                  <a:schemeClr val="tx2"/>
                </a:solidFill>
                <a:ea typeface="楷体_GB2312" pitchFamily="49" charset="-122"/>
              </a:rPr>
              <a:t>每个关键字的</a:t>
            </a:r>
            <a:r>
              <a:rPr lang="zh-CN" altLang="en-US" sz="3600" b="1" dirty="0">
                <a:solidFill>
                  <a:srgbClr val="FF5050"/>
                </a:solidFill>
                <a:ea typeface="楷体_GB2312" pitchFamily="49" charset="-122"/>
              </a:rPr>
              <a:t>取值范围相同</a:t>
            </a:r>
            <a:r>
              <a:rPr lang="zh-CN" altLang="en-US" sz="3600" b="1" dirty="0">
                <a:ea typeface="楷体_GB2312" pitchFamily="49" charset="-122"/>
              </a:rPr>
              <a:t>时，其排序可采用</a:t>
            </a:r>
            <a:r>
              <a:rPr lang="zh-CN" altLang="en-US" sz="3600" b="1" dirty="0">
                <a:solidFill>
                  <a:srgbClr val="FF0000"/>
                </a:solidFill>
                <a:ea typeface="楷体_GB2312" pitchFamily="49" charset="-122"/>
              </a:rPr>
              <a:t>“分配”</a:t>
            </a:r>
            <a:r>
              <a:rPr lang="zh-CN" altLang="en-US" sz="3600" b="1" dirty="0">
                <a:ea typeface="楷体_GB2312" pitchFamily="49" charset="-122"/>
              </a:rPr>
              <a:t>而非</a:t>
            </a:r>
            <a:r>
              <a:rPr lang="zh-CN" altLang="en-US" sz="3600" b="1" dirty="0">
                <a:solidFill>
                  <a:srgbClr val="FF0000"/>
                </a:solidFill>
                <a:ea typeface="楷体_GB2312" pitchFamily="49" charset="-122"/>
              </a:rPr>
              <a:t>“比较”</a:t>
            </a:r>
            <a:r>
              <a:rPr lang="zh-CN" altLang="en-US" sz="3600" b="1" dirty="0">
                <a:ea typeface="楷体_GB2312" pitchFamily="49" charset="-122"/>
              </a:rPr>
              <a:t>的方法进行。</a:t>
            </a:r>
          </a:p>
        </p:txBody>
      </p:sp>
      <p:sp>
        <p:nvSpPr>
          <p:cNvPr id="197637" name="Text Box 5"/>
          <p:cNvSpPr txBox="1">
            <a:spLocks noChangeArrowheads="1"/>
          </p:cNvSpPr>
          <p:nvPr/>
        </p:nvSpPr>
        <p:spPr bwMode="auto">
          <a:xfrm>
            <a:off x="225425" y="1044575"/>
            <a:ext cx="8626475" cy="2289175"/>
          </a:xfrm>
          <a:prstGeom prst="rect">
            <a:avLst/>
          </a:prstGeom>
          <a:noFill/>
          <a:ln w="9525">
            <a:noFill/>
            <a:miter lim="800000"/>
            <a:headEnd/>
            <a:tailEnd/>
          </a:ln>
          <a:effectLst/>
        </p:spPr>
        <p:txBody>
          <a:bodyPr>
            <a:spAutoFit/>
          </a:bodyPr>
          <a:lstStyle/>
          <a:p>
            <a:r>
              <a:rPr lang="zh-CN" altLang="en-US" sz="3600" b="1">
                <a:solidFill>
                  <a:srgbClr val="0000FF"/>
                </a:solidFill>
                <a:ea typeface="楷体_GB2312" pitchFamily="49" charset="-122"/>
              </a:rPr>
              <a:t>　　对于数字型或字符型的</a:t>
            </a:r>
            <a:r>
              <a:rPr lang="zh-CN" altLang="en-US" sz="3600" b="1">
                <a:solidFill>
                  <a:srgbClr val="000080"/>
                </a:solidFill>
                <a:ea typeface="楷体_GB2312" pitchFamily="49" charset="-122"/>
              </a:rPr>
              <a:t>单关键字</a:t>
            </a:r>
            <a:r>
              <a:rPr lang="zh-CN" altLang="en-US" sz="3600" b="1">
                <a:ea typeface="楷体_GB2312" pitchFamily="49" charset="-122"/>
              </a:rPr>
              <a:t>，</a:t>
            </a:r>
            <a:r>
              <a:rPr lang="zh-CN" altLang="en-US" sz="3600" b="1">
                <a:solidFill>
                  <a:srgbClr val="000080"/>
                </a:solidFill>
                <a:ea typeface="楷体_GB2312" pitchFamily="49" charset="-122"/>
              </a:rPr>
              <a:t>可以看成是由</a:t>
            </a:r>
            <a:r>
              <a:rPr lang="zh-CN" altLang="en-US" sz="3600" b="1">
                <a:solidFill>
                  <a:srgbClr val="0000FF"/>
                </a:solidFill>
                <a:ea typeface="楷体_GB2312" pitchFamily="49" charset="-122"/>
              </a:rPr>
              <a:t>多个</a:t>
            </a:r>
            <a:r>
              <a:rPr lang="zh-CN" altLang="en-US" sz="3600" b="1">
                <a:solidFill>
                  <a:srgbClr val="FF5050"/>
                </a:solidFill>
                <a:ea typeface="楷体_GB2312" pitchFamily="49" charset="-122"/>
              </a:rPr>
              <a:t>数位</a:t>
            </a:r>
            <a:r>
              <a:rPr lang="zh-CN" altLang="en-US" sz="3600" b="1">
                <a:solidFill>
                  <a:srgbClr val="000080"/>
                </a:solidFill>
                <a:ea typeface="楷体_GB2312" pitchFamily="49" charset="-122"/>
              </a:rPr>
              <a:t>或</a:t>
            </a:r>
            <a:r>
              <a:rPr lang="zh-CN" altLang="en-US" sz="3600" b="1">
                <a:solidFill>
                  <a:srgbClr val="0000FF"/>
                </a:solidFill>
                <a:ea typeface="楷体_GB2312" pitchFamily="49" charset="-122"/>
              </a:rPr>
              <a:t>多个</a:t>
            </a:r>
            <a:r>
              <a:rPr lang="zh-CN" altLang="en-US" sz="3600" b="1">
                <a:solidFill>
                  <a:srgbClr val="FF5050"/>
                </a:solidFill>
                <a:ea typeface="楷体_GB2312" pitchFamily="49" charset="-122"/>
              </a:rPr>
              <a:t>字符</a:t>
            </a:r>
            <a:r>
              <a:rPr lang="zh-CN" altLang="en-US" sz="3600" b="1">
                <a:solidFill>
                  <a:srgbClr val="000080"/>
                </a:solidFill>
                <a:ea typeface="楷体_GB2312" pitchFamily="49" charset="-122"/>
              </a:rPr>
              <a:t>构成的多关键字，而此时</a:t>
            </a:r>
            <a:r>
              <a:rPr lang="zh-CN" altLang="en-US" sz="3600" b="1">
                <a:solidFill>
                  <a:srgbClr val="0000FF"/>
                </a:solidFill>
                <a:ea typeface="楷体_GB2312" pitchFamily="49" charset="-122"/>
              </a:rPr>
              <a:t>每个“</a:t>
            </a:r>
            <a:r>
              <a:rPr lang="zh-CN" altLang="en-US" sz="3600" b="1">
                <a:solidFill>
                  <a:srgbClr val="FF5050"/>
                </a:solidFill>
                <a:ea typeface="楷体_GB2312" pitchFamily="49" charset="-122"/>
              </a:rPr>
              <a:t>关键字</a:t>
            </a:r>
            <a:r>
              <a:rPr lang="zh-CN" altLang="en-US" sz="3600" b="1">
                <a:solidFill>
                  <a:srgbClr val="0000FF"/>
                </a:solidFill>
                <a:ea typeface="楷体_GB2312" pitchFamily="49" charset="-122"/>
              </a:rPr>
              <a:t>”的</a:t>
            </a:r>
            <a:r>
              <a:rPr lang="zh-CN" altLang="en-US" sz="3600" b="1">
                <a:solidFill>
                  <a:srgbClr val="FF5050"/>
                </a:solidFill>
                <a:ea typeface="楷体_GB2312" pitchFamily="49" charset="-122"/>
              </a:rPr>
              <a:t>取值范围</a:t>
            </a:r>
            <a:r>
              <a:rPr lang="zh-CN" altLang="en-US" sz="3600" b="1">
                <a:solidFill>
                  <a:srgbClr val="000080"/>
                </a:solidFill>
                <a:ea typeface="楷体_GB2312" pitchFamily="49" charset="-122"/>
              </a:rPr>
              <a:t>是原关键字的</a:t>
            </a:r>
            <a:r>
              <a:rPr lang="zh-CN" altLang="en-US" sz="3600" b="1">
                <a:solidFill>
                  <a:srgbClr val="CC0000"/>
                </a:solidFill>
                <a:ea typeface="楷体_GB2312" pitchFamily="49" charset="-122"/>
              </a:rPr>
              <a:t>基数。</a:t>
            </a:r>
            <a:endParaRPr lang="zh-CN" altLang="en-US" sz="3600" b="1">
              <a:solidFill>
                <a:srgbClr val="0000FF"/>
              </a:solidFill>
              <a:ea typeface="楷体_GB2312" pitchFamily="49" charset="-122"/>
            </a:endParaRPr>
          </a:p>
        </p:txBody>
      </p:sp>
      <p:sp>
        <p:nvSpPr>
          <p:cNvPr id="197638" name="Rectangle 6"/>
          <p:cNvSpPr>
            <a:spLocks noChangeArrowheads="1"/>
          </p:cNvSpPr>
          <p:nvPr/>
        </p:nvSpPr>
        <p:spPr bwMode="auto">
          <a:xfrm>
            <a:off x="276225" y="4584700"/>
            <a:ext cx="8815388" cy="1739900"/>
          </a:xfrm>
          <a:prstGeom prst="rect">
            <a:avLst/>
          </a:prstGeom>
          <a:noFill/>
          <a:ln w="9525">
            <a:noFill/>
            <a:miter lim="800000"/>
            <a:headEnd/>
            <a:tailEnd/>
          </a:ln>
          <a:effectLst/>
        </p:spPr>
        <p:txBody>
          <a:bodyPr>
            <a:spAutoFit/>
          </a:bodyPr>
          <a:lstStyle/>
          <a:p>
            <a:r>
              <a:rPr lang="en-US" altLang="zh-CN" sz="3600" b="1" dirty="0">
                <a:solidFill>
                  <a:srgbClr val="0000FF"/>
                </a:solidFill>
                <a:ea typeface="楷体_GB2312" pitchFamily="49" charset="-122"/>
              </a:rPr>
              <a:t>      </a:t>
            </a:r>
            <a:r>
              <a:rPr lang="zh-CN" altLang="en-US" sz="3600" b="1" dirty="0">
                <a:solidFill>
                  <a:schemeClr val="tx2"/>
                </a:solidFill>
                <a:ea typeface="楷体_GB2312" pitchFamily="49" charset="-122"/>
              </a:rPr>
              <a:t>对于数字型或字符型的“</a:t>
            </a:r>
            <a:r>
              <a:rPr lang="zh-CN" altLang="en-US" sz="3600" b="1" dirty="0">
                <a:solidFill>
                  <a:srgbClr val="FF5050"/>
                </a:solidFill>
                <a:ea typeface="楷体_GB2312" pitchFamily="49" charset="-122"/>
              </a:rPr>
              <a:t>多关键字</a:t>
            </a:r>
            <a:r>
              <a:rPr lang="zh-CN" altLang="en-US" sz="3600" b="1" dirty="0">
                <a:solidFill>
                  <a:schemeClr val="tx2"/>
                </a:solidFill>
                <a:ea typeface="楷体_GB2312" pitchFamily="49" charset="-122"/>
              </a:rPr>
              <a:t>”</a:t>
            </a:r>
            <a:r>
              <a:rPr lang="zh-CN" altLang="en-US" sz="3600" b="1" dirty="0">
                <a:solidFill>
                  <a:srgbClr val="000080"/>
                </a:solidFill>
                <a:ea typeface="楷体_GB2312" pitchFamily="49" charset="-122"/>
              </a:rPr>
              <a:t> </a:t>
            </a:r>
            <a:r>
              <a:rPr lang="en-US" altLang="zh-CN" sz="3600" b="1" dirty="0">
                <a:solidFill>
                  <a:srgbClr val="000080"/>
                </a:solidFill>
                <a:ea typeface="楷体_GB2312" pitchFamily="49" charset="-122"/>
              </a:rPr>
              <a:t>,</a:t>
            </a:r>
            <a:r>
              <a:rPr lang="zh-CN" altLang="en-US" sz="3600" b="1" dirty="0">
                <a:ea typeface="楷体_GB2312" pitchFamily="49" charset="-122"/>
              </a:rPr>
              <a:t>可用</a:t>
            </a:r>
            <a:r>
              <a:rPr lang="en-US" altLang="zh-CN" sz="3600" b="1" dirty="0">
                <a:ea typeface="楷体_GB2312" pitchFamily="49" charset="-122"/>
              </a:rPr>
              <a:t>LSD</a:t>
            </a:r>
            <a:r>
              <a:rPr lang="zh-CN" altLang="en-US" sz="3600" b="1" dirty="0">
                <a:ea typeface="楷体_GB2312" pitchFamily="49" charset="-122"/>
              </a:rPr>
              <a:t>法，并</a:t>
            </a:r>
            <a:r>
              <a:rPr lang="zh-CN" altLang="en-US" sz="3600" b="1" dirty="0">
                <a:solidFill>
                  <a:srgbClr val="000080"/>
                </a:solidFill>
                <a:ea typeface="楷体_GB2312" pitchFamily="49" charset="-122"/>
              </a:rPr>
              <a:t>采用</a:t>
            </a:r>
            <a:r>
              <a:rPr lang="zh-CN" altLang="en-US" sz="3600" b="1" dirty="0">
                <a:solidFill>
                  <a:srgbClr val="0000FF"/>
                </a:solidFill>
                <a:ea typeface="楷体_GB2312" pitchFamily="49" charset="-122"/>
              </a:rPr>
              <a:t> </a:t>
            </a:r>
            <a:r>
              <a:rPr lang="zh-CN" altLang="en-US" sz="3600" b="1" dirty="0">
                <a:solidFill>
                  <a:srgbClr val="000080"/>
                </a:solidFill>
                <a:ea typeface="楷体_GB2312" pitchFamily="49" charset="-122"/>
              </a:rPr>
              <a:t>“</a:t>
            </a:r>
            <a:r>
              <a:rPr lang="zh-CN" altLang="en-US" sz="3600" b="1" dirty="0">
                <a:solidFill>
                  <a:srgbClr val="FF5050"/>
                </a:solidFill>
                <a:ea typeface="楷体_GB2312" pitchFamily="49" charset="-122"/>
              </a:rPr>
              <a:t>分配</a:t>
            </a:r>
            <a:r>
              <a:rPr lang="en-US" altLang="zh-CN" sz="3600" b="1" dirty="0">
                <a:solidFill>
                  <a:srgbClr val="FF5050"/>
                </a:solidFill>
                <a:latin typeface="楷体_GB2312" pitchFamily="49" charset="-122"/>
                <a:ea typeface="楷体_GB2312" pitchFamily="49" charset="-122"/>
              </a:rPr>
              <a:t>-</a:t>
            </a:r>
            <a:r>
              <a:rPr lang="zh-CN" altLang="en-US" sz="3600" b="1" dirty="0">
                <a:solidFill>
                  <a:srgbClr val="FF5050"/>
                </a:solidFill>
                <a:ea typeface="楷体_GB2312" pitchFamily="49" charset="-122"/>
              </a:rPr>
              <a:t>收集</a:t>
            </a:r>
            <a:r>
              <a:rPr lang="zh-CN" altLang="en-US" sz="3600" b="1" dirty="0">
                <a:solidFill>
                  <a:srgbClr val="000080"/>
                </a:solidFill>
                <a:ea typeface="楷体_GB2312" pitchFamily="49" charset="-122"/>
              </a:rPr>
              <a:t>”再“</a:t>
            </a:r>
            <a:r>
              <a:rPr lang="zh-CN" altLang="en-US" sz="3600" b="1" dirty="0">
                <a:solidFill>
                  <a:srgbClr val="FF5050"/>
                </a:solidFill>
                <a:ea typeface="楷体_GB2312" pitchFamily="49" charset="-122"/>
              </a:rPr>
              <a:t>分配</a:t>
            </a:r>
            <a:r>
              <a:rPr lang="en-US" altLang="zh-CN" sz="3600" b="1" dirty="0">
                <a:solidFill>
                  <a:srgbClr val="FF5050"/>
                </a:solidFill>
                <a:latin typeface="楷体_GB2312" pitchFamily="49" charset="-122"/>
                <a:ea typeface="楷体_GB2312" pitchFamily="49" charset="-122"/>
              </a:rPr>
              <a:t>-</a:t>
            </a:r>
            <a:r>
              <a:rPr lang="zh-CN" altLang="en-US" sz="3600" b="1" dirty="0">
                <a:solidFill>
                  <a:srgbClr val="FF5050"/>
                </a:solidFill>
                <a:ea typeface="楷体_GB2312" pitchFamily="49" charset="-122"/>
              </a:rPr>
              <a:t>收集</a:t>
            </a:r>
            <a:r>
              <a:rPr lang="zh-CN" altLang="en-US" sz="3600" b="1" dirty="0">
                <a:solidFill>
                  <a:srgbClr val="000080"/>
                </a:solidFill>
                <a:ea typeface="楷体_GB2312" pitchFamily="49" charset="-122"/>
              </a:rPr>
              <a:t>”</a:t>
            </a:r>
            <a:r>
              <a:rPr lang="en-US" altLang="zh-CN" sz="3600" b="1" dirty="0">
                <a:solidFill>
                  <a:srgbClr val="000080"/>
                </a:solidFill>
                <a:ea typeface="楷体_GB2312" pitchFamily="49" charset="-122"/>
              </a:rPr>
              <a:t>…</a:t>
            </a:r>
            <a:r>
              <a:rPr lang="zh-CN" altLang="en-US" sz="3600" b="1" dirty="0">
                <a:solidFill>
                  <a:srgbClr val="0000FF"/>
                </a:solidFill>
                <a:ea typeface="楷体_GB2312" pitchFamily="49" charset="-122"/>
              </a:rPr>
              <a:t>的办法实现</a:t>
            </a:r>
            <a:r>
              <a:rPr lang="zh-CN" altLang="en-US" sz="3600" b="1" dirty="0">
                <a:solidFill>
                  <a:srgbClr val="FF5050"/>
                </a:solidFill>
                <a:ea typeface="楷体_GB2312" pitchFamily="49" charset="-122"/>
              </a:rPr>
              <a:t>排序</a:t>
            </a:r>
            <a:r>
              <a:rPr lang="en-US" altLang="zh-CN" sz="3600" b="1" dirty="0">
                <a:solidFill>
                  <a:srgbClr val="0000FF"/>
                </a:solidFill>
                <a:ea typeface="楷体_GB2312" pitchFamily="49" charset="-122"/>
              </a:rPr>
              <a:t>,  </a:t>
            </a:r>
            <a:r>
              <a:rPr lang="zh-CN" altLang="en-US" sz="3600" b="1">
                <a:solidFill>
                  <a:srgbClr val="0000FF"/>
                </a:solidFill>
                <a:ea typeface="楷体_GB2312" pitchFamily="49" charset="-122"/>
              </a:rPr>
              <a:t>这就是</a:t>
            </a:r>
            <a:r>
              <a:rPr lang="zh-CN" altLang="en-US" sz="3600" b="1">
                <a:solidFill>
                  <a:srgbClr val="FF5050"/>
                </a:solidFill>
                <a:ea typeface="楷体_GB2312" pitchFamily="49" charset="-122"/>
              </a:rPr>
              <a:t>基数排序</a:t>
            </a:r>
            <a:r>
              <a:rPr lang="zh-CN" altLang="en-US" sz="3600" b="1">
                <a:solidFill>
                  <a:srgbClr val="0000FF"/>
                </a:solidFill>
                <a:ea typeface="楷体_GB2312" pitchFamily="49" charset="-122"/>
              </a:rPr>
              <a:t>。</a:t>
            </a:r>
            <a:endParaRPr lang="zh-CN" altLang="en-US" sz="36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strips(downRight)">
                                      <p:cBhvr>
                                        <p:cTn id="7" dur="500"/>
                                        <p:tgtEl>
                                          <p:spTgt spid="1976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6"/>
                                        </p:tgtEl>
                                        <p:attrNameLst>
                                          <p:attrName>style.visibility</p:attrName>
                                        </p:attrNameLst>
                                      </p:cBhvr>
                                      <p:to>
                                        <p:strVal val="visible"/>
                                      </p:to>
                                    </p:set>
                                    <p:animEffect transition="in" filter="wipe(left)">
                                      <p:cBhvr>
                                        <p:cTn id="12" dur="500"/>
                                        <p:tgtEl>
                                          <p:spTgt spid="1976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7638"/>
                                        </p:tgtEl>
                                        <p:attrNameLst>
                                          <p:attrName>style.visibility</p:attrName>
                                        </p:attrNameLst>
                                      </p:cBhvr>
                                      <p:to>
                                        <p:strVal val="visible"/>
                                      </p:to>
                                    </p:set>
                                    <p:anim calcmode="lin" valueType="num">
                                      <p:cBhvr additive="base">
                                        <p:cTn id="17" dur="500" fill="hold"/>
                                        <p:tgtEl>
                                          <p:spTgt spid="197638"/>
                                        </p:tgtEl>
                                        <p:attrNameLst>
                                          <p:attrName>ppt_x</p:attrName>
                                        </p:attrNameLst>
                                      </p:cBhvr>
                                      <p:tavLst>
                                        <p:tav tm="0">
                                          <p:val>
                                            <p:strVal val="0-#ppt_w/2"/>
                                          </p:val>
                                        </p:tav>
                                        <p:tav tm="100000">
                                          <p:val>
                                            <p:strVal val="#ppt_x"/>
                                          </p:val>
                                        </p:tav>
                                      </p:tavLst>
                                    </p:anim>
                                    <p:anim calcmode="lin" valueType="num">
                                      <p:cBhvr additive="base">
                                        <p:cTn id="18"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utoUpdateAnimBg="0"/>
      <p:bldP spid="197637" grpId="0" autoUpdateAnimBg="0"/>
      <p:bldP spid="19763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28600" y="273050"/>
            <a:ext cx="8613775" cy="1355725"/>
          </a:xfrm>
          <a:prstGeom prst="rect">
            <a:avLst/>
          </a:prstGeom>
          <a:noFill/>
          <a:ln w="9525">
            <a:noFill/>
            <a:miter lim="800000"/>
            <a:headEnd/>
            <a:tailEnd/>
          </a:ln>
          <a:effectLst/>
        </p:spPr>
        <p:txBody>
          <a:bodyPr>
            <a:spAutoFit/>
          </a:bodyPr>
          <a:lstStyle/>
          <a:p>
            <a:pPr>
              <a:lnSpc>
                <a:spcPct val="115000"/>
              </a:lnSpc>
            </a:pPr>
            <a:r>
              <a:rPr lang="zh-CN" altLang="en-US" sz="3600" b="1">
                <a:solidFill>
                  <a:srgbClr val="990033"/>
                </a:solidFill>
                <a:ea typeface="楷体_GB2312" pitchFamily="49" charset="-122"/>
              </a:rPr>
              <a:t>例如：</a:t>
            </a:r>
            <a:r>
              <a:rPr lang="zh-CN" altLang="en-US" sz="3600" b="1">
                <a:solidFill>
                  <a:srgbClr val="990000"/>
                </a:solidFill>
                <a:ea typeface="楷体_GB2312" pitchFamily="49" charset="-122"/>
              </a:rPr>
              <a:t>对下列这组关键字</a:t>
            </a:r>
            <a:endParaRPr lang="zh-CN" altLang="en-US" sz="4000" b="1">
              <a:solidFill>
                <a:srgbClr val="990000"/>
              </a:solidFill>
              <a:ea typeface="楷体_GB2312" pitchFamily="49" charset="-122"/>
            </a:endParaRPr>
          </a:p>
          <a:p>
            <a:pPr>
              <a:lnSpc>
                <a:spcPct val="115000"/>
              </a:lnSpc>
            </a:pPr>
            <a:r>
              <a:rPr lang="zh-CN" altLang="en-US" sz="3600" b="1">
                <a:solidFill>
                  <a:srgbClr val="0000FF"/>
                </a:solidFill>
                <a:ea typeface="楷体_GB2312" pitchFamily="49" charset="-122"/>
              </a:rPr>
              <a:t> </a:t>
            </a:r>
            <a:r>
              <a:rPr lang="en-US" altLang="zh-CN" sz="3600" b="1">
                <a:solidFill>
                  <a:srgbClr val="0000FF"/>
                </a:solidFill>
                <a:ea typeface="楷体_GB2312" pitchFamily="49" charset="-122"/>
              </a:rPr>
              <a:t>{</a:t>
            </a:r>
            <a:r>
              <a:rPr lang="en-US" altLang="zh-CN" sz="3200" b="1">
                <a:solidFill>
                  <a:srgbClr val="6666FF"/>
                </a:solidFill>
                <a:ea typeface="楷体_GB2312" pitchFamily="49" charset="-122"/>
              </a:rPr>
              <a:t>369</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367</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167</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239</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237</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138</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230</a:t>
            </a:r>
            <a:r>
              <a:rPr lang="zh-CN" altLang="en-US" sz="3200" b="1">
                <a:solidFill>
                  <a:srgbClr val="6666FF"/>
                </a:solidFill>
                <a:latin typeface="楷体_GB2312" pitchFamily="49" charset="-122"/>
                <a:ea typeface="楷体_GB2312" pitchFamily="49" charset="-122"/>
              </a:rPr>
              <a:t>，</a:t>
            </a:r>
            <a:r>
              <a:rPr lang="en-US" altLang="zh-CN" sz="3200" b="1">
                <a:solidFill>
                  <a:srgbClr val="6666FF"/>
                </a:solidFill>
                <a:ea typeface="楷体_GB2312" pitchFamily="49" charset="-122"/>
              </a:rPr>
              <a:t>139</a:t>
            </a:r>
            <a:r>
              <a:rPr lang="en-US" altLang="zh-CN" sz="3600" b="1">
                <a:solidFill>
                  <a:srgbClr val="0000FF"/>
                </a:solidFill>
                <a:ea typeface="楷体_GB2312" pitchFamily="49" charset="-122"/>
              </a:rPr>
              <a:t>}</a:t>
            </a:r>
          </a:p>
        </p:txBody>
      </p:sp>
      <p:sp>
        <p:nvSpPr>
          <p:cNvPr id="168963" name="Text Box 3"/>
          <p:cNvSpPr txBox="1">
            <a:spLocks noChangeArrowheads="1"/>
          </p:cNvSpPr>
          <p:nvPr/>
        </p:nvSpPr>
        <p:spPr bwMode="auto">
          <a:xfrm>
            <a:off x="298449" y="1585913"/>
            <a:ext cx="8845583" cy="1224951"/>
          </a:xfrm>
          <a:prstGeom prst="rect">
            <a:avLst/>
          </a:prstGeom>
          <a:noFill/>
          <a:ln w="9525">
            <a:noFill/>
            <a:miter lim="800000"/>
            <a:headEnd/>
            <a:tailEnd/>
          </a:ln>
          <a:effectLst/>
        </p:spPr>
        <p:txBody>
          <a:bodyPr wrap="square">
            <a:spAutoFit/>
          </a:bodyPr>
          <a:lstStyle/>
          <a:p>
            <a:pPr>
              <a:lnSpc>
                <a:spcPct val="115000"/>
              </a:lnSpc>
            </a:pPr>
            <a:r>
              <a:rPr lang="en-US" altLang="zh-CN" sz="3200" b="1" dirty="0">
                <a:solidFill>
                  <a:srgbClr val="990000"/>
                </a:solidFill>
                <a:ea typeface="楷体_GB2312" pitchFamily="49" charset="-122"/>
              </a:rPr>
              <a:t>    </a:t>
            </a:r>
            <a:r>
              <a:rPr lang="zh-CN" altLang="en-US" sz="3200" b="1" dirty="0">
                <a:solidFill>
                  <a:srgbClr val="990000"/>
                </a:solidFill>
                <a:ea typeface="楷体_GB2312" pitchFamily="49" charset="-122"/>
              </a:rPr>
              <a:t>首先按其 </a:t>
            </a:r>
            <a:r>
              <a:rPr lang="zh-CN" altLang="en-US" sz="3200" b="1" dirty="0">
                <a:solidFill>
                  <a:srgbClr val="0000FF"/>
                </a:solidFill>
                <a:ea typeface="楷体_GB2312" pitchFamily="49" charset="-122"/>
              </a:rPr>
              <a:t>“个位数”</a:t>
            </a:r>
            <a:r>
              <a:rPr lang="zh-CN" altLang="en-US" sz="3200" b="1" dirty="0">
                <a:solidFill>
                  <a:srgbClr val="990000"/>
                </a:solidFill>
                <a:ea typeface="楷体_GB2312" pitchFamily="49" charset="-122"/>
              </a:rPr>
              <a:t>  取值 </a:t>
            </a:r>
            <a:r>
              <a:rPr lang="zh-CN" altLang="en-US" sz="3200" b="1" dirty="0">
                <a:solidFill>
                  <a:srgbClr val="FF0000"/>
                </a:solidFill>
                <a:ea typeface="楷体_GB2312" pitchFamily="49" charset="-122"/>
              </a:rPr>
              <a:t>“分配” </a:t>
            </a:r>
            <a:r>
              <a:rPr lang="zh-CN" altLang="en-US" sz="3200" b="1" dirty="0">
                <a:solidFill>
                  <a:srgbClr val="990000"/>
                </a:solidFill>
                <a:ea typeface="楷体_GB2312" pitchFamily="49" charset="-122"/>
              </a:rPr>
              <a:t>成 </a:t>
            </a:r>
            <a:r>
              <a:rPr lang="en-US" altLang="zh-CN" sz="3200" b="1" dirty="0">
                <a:solidFill>
                  <a:srgbClr val="990000"/>
                </a:solidFill>
                <a:ea typeface="楷体_GB2312" pitchFamily="49" charset="-122"/>
              </a:rPr>
              <a:t>10 </a:t>
            </a:r>
            <a:r>
              <a:rPr lang="zh-CN" altLang="en-US" sz="3200" b="1" dirty="0">
                <a:solidFill>
                  <a:srgbClr val="990000"/>
                </a:solidFill>
                <a:ea typeface="楷体_GB2312" pitchFamily="49" charset="-122"/>
              </a:rPr>
              <a:t>组，之后按从 </a:t>
            </a:r>
            <a:r>
              <a:rPr lang="en-US" altLang="zh-CN" sz="3200" b="1" dirty="0">
                <a:solidFill>
                  <a:srgbClr val="990000"/>
                </a:solidFill>
                <a:ea typeface="楷体_GB2312" pitchFamily="49" charset="-122"/>
              </a:rPr>
              <a:t>0 </a:t>
            </a:r>
            <a:r>
              <a:rPr lang="zh-CN" altLang="en-US" sz="3200" b="1" dirty="0">
                <a:solidFill>
                  <a:srgbClr val="990000"/>
                </a:solidFill>
                <a:ea typeface="楷体_GB2312" pitchFamily="49" charset="-122"/>
              </a:rPr>
              <a:t>至 </a:t>
            </a:r>
            <a:r>
              <a:rPr lang="en-US" altLang="zh-CN" sz="3200" b="1" dirty="0">
                <a:solidFill>
                  <a:srgbClr val="990000"/>
                </a:solidFill>
                <a:ea typeface="楷体_GB2312" pitchFamily="49" charset="-122"/>
              </a:rPr>
              <a:t>9 </a:t>
            </a:r>
            <a:r>
              <a:rPr lang="zh-CN" altLang="en-US" sz="3200" b="1" dirty="0">
                <a:solidFill>
                  <a:srgbClr val="990000"/>
                </a:solidFill>
                <a:ea typeface="楷体_GB2312" pitchFamily="49" charset="-122"/>
              </a:rPr>
              <a:t>的顺序将各组 </a:t>
            </a:r>
            <a:r>
              <a:rPr lang="zh-CN" altLang="en-US" sz="3200" b="1" dirty="0">
                <a:solidFill>
                  <a:srgbClr val="FF0000"/>
                </a:solidFill>
                <a:ea typeface="楷体_GB2312" pitchFamily="49" charset="-122"/>
              </a:rPr>
              <a:t>“收集”</a:t>
            </a:r>
            <a:r>
              <a:rPr lang="zh-CN" altLang="en-US" sz="3200" b="1" dirty="0">
                <a:solidFill>
                  <a:srgbClr val="990000"/>
                </a:solidFill>
                <a:ea typeface="楷体_GB2312" pitchFamily="49" charset="-122"/>
              </a:rPr>
              <a:t> 在一起；</a:t>
            </a:r>
            <a:endParaRPr lang="zh-CN" altLang="en-US" sz="3200" b="1" dirty="0">
              <a:solidFill>
                <a:srgbClr val="990000"/>
              </a:solidFill>
              <a:latin typeface="楷体_GB2312" pitchFamily="49" charset="-122"/>
              <a:ea typeface="楷体_GB2312" pitchFamily="49" charset="-122"/>
            </a:endParaRPr>
          </a:p>
        </p:txBody>
      </p:sp>
      <p:sp>
        <p:nvSpPr>
          <p:cNvPr id="168964" name="Rectangle 4"/>
          <p:cNvSpPr>
            <a:spLocks noChangeArrowheads="1"/>
          </p:cNvSpPr>
          <p:nvPr/>
        </p:nvSpPr>
        <p:spPr bwMode="auto">
          <a:xfrm>
            <a:off x="220662" y="2849563"/>
            <a:ext cx="8780462" cy="1224951"/>
          </a:xfrm>
          <a:prstGeom prst="rect">
            <a:avLst/>
          </a:prstGeom>
          <a:noFill/>
          <a:ln w="9525">
            <a:noFill/>
            <a:miter lim="800000"/>
            <a:headEnd/>
            <a:tailEnd/>
          </a:ln>
          <a:effectLst/>
        </p:spPr>
        <p:txBody>
          <a:bodyPr wrap="square">
            <a:spAutoFit/>
          </a:bodyPr>
          <a:lstStyle/>
          <a:p>
            <a:pPr>
              <a:lnSpc>
                <a:spcPct val="115000"/>
              </a:lnSpc>
            </a:pPr>
            <a:r>
              <a:rPr lang="en-US" altLang="zh-CN" sz="3200" b="1" dirty="0">
                <a:solidFill>
                  <a:srgbClr val="990000"/>
                </a:solidFill>
                <a:ea typeface="楷体_GB2312" pitchFamily="49" charset="-122"/>
              </a:rPr>
              <a:t>     </a:t>
            </a:r>
            <a:r>
              <a:rPr lang="zh-CN" altLang="en-US" sz="3200" b="1" dirty="0">
                <a:solidFill>
                  <a:srgbClr val="990000"/>
                </a:solidFill>
                <a:ea typeface="楷体_GB2312" pitchFamily="49" charset="-122"/>
              </a:rPr>
              <a:t>然后按其 </a:t>
            </a:r>
            <a:r>
              <a:rPr lang="zh-CN" altLang="en-US" sz="3200" b="1" dirty="0">
                <a:solidFill>
                  <a:srgbClr val="0000FF"/>
                </a:solidFill>
                <a:ea typeface="楷体_GB2312" pitchFamily="49" charset="-122"/>
              </a:rPr>
              <a:t>“十位数”</a:t>
            </a:r>
            <a:r>
              <a:rPr lang="zh-CN" altLang="en-US" sz="3200" b="1" dirty="0">
                <a:solidFill>
                  <a:srgbClr val="990000"/>
                </a:solidFill>
                <a:ea typeface="楷体_GB2312" pitchFamily="49" charset="-122"/>
              </a:rPr>
              <a:t>  取值 </a:t>
            </a:r>
            <a:r>
              <a:rPr lang="zh-CN" altLang="en-US" sz="3200" b="1" dirty="0">
                <a:solidFill>
                  <a:srgbClr val="FF0000"/>
                </a:solidFill>
                <a:ea typeface="楷体_GB2312" pitchFamily="49" charset="-122"/>
              </a:rPr>
              <a:t>“分配” </a:t>
            </a:r>
            <a:r>
              <a:rPr lang="zh-CN" altLang="en-US" sz="3200" b="1" dirty="0">
                <a:solidFill>
                  <a:srgbClr val="990000"/>
                </a:solidFill>
                <a:ea typeface="楷体_GB2312" pitchFamily="49" charset="-122"/>
              </a:rPr>
              <a:t>成 </a:t>
            </a:r>
            <a:r>
              <a:rPr lang="en-US" altLang="zh-CN" sz="3200" b="1" dirty="0">
                <a:solidFill>
                  <a:srgbClr val="990000"/>
                </a:solidFill>
                <a:ea typeface="楷体_GB2312" pitchFamily="49" charset="-122"/>
              </a:rPr>
              <a:t>10 </a:t>
            </a:r>
            <a:r>
              <a:rPr lang="zh-CN" altLang="en-US" sz="3200" b="1" dirty="0">
                <a:solidFill>
                  <a:srgbClr val="990000"/>
                </a:solidFill>
                <a:ea typeface="楷体_GB2312" pitchFamily="49" charset="-122"/>
              </a:rPr>
              <a:t>组，之后再按从 </a:t>
            </a:r>
            <a:r>
              <a:rPr lang="en-US" altLang="zh-CN" sz="3200" b="1" dirty="0">
                <a:solidFill>
                  <a:srgbClr val="990000"/>
                </a:solidFill>
                <a:ea typeface="楷体_GB2312" pitchFamily="49" charset="-122"/>
              </a:rPr>
              <a:t>0 </a:t>
            </a:r>
            <a:r>
              <a:rPr lang="zh-CN" altLang="en-US" sz="3200" b="1" dirty="0">
                <a:solidFill>
                  <a:srgbClr val="990000"/>
                </a:solidFill>
                <a:ea typeface="楷体_GB2312" pitchFamily="49" charset="-122"/>
              </a:rPr>
              <a:t>至 </a:t>
            </a:r>
            <a:r>
              <a:rPr lang="en-US" altLang="zh-CN" sz="3200" b="1" dirty="0">
                <a:solidFill>
                  <a:srgbClr val="990000"/>
                </a:solidFill>
                <a:ea typeface="楷体_GB2312" pitchFamily="49" charset="-122"/>
              </a:rPr>
              <a:t>9 </a:t>
            </a:r>
            <a:r>
              <a:rPr lang="zh-CN" altLang="en-US" sz="3200" b="1" dirty="0">
                <a:solidFill>
                  <a:srgbClr val="990000"/>
                </a:solidFill>
                <a:latin typeface="楷体_GB2312" pitchFamily="49" charset="-122"/>
                <a:ea typeface="楷体_GB2312" pitchFamily="49" charset="-122"/>
              </a:rPr>
              <a:t>的顺序将各组</a:t>
            </a:r>
            <a:r>
              <a:rPr lang="zh-CN" altLang="en-US" sz="3200" b="1" dirty="0">
                <a:solidFill>
                  <a:srgbClr val="FF0000"/>
                </a:solidFill>
                <a:latin typeface="Times New Roman"/>
                <a:ea typeface="楷体_GB2312" pitchFamily="49" charset="-122"/>
              </a:rPr>
              <a:t>“</a:t>
            </a:r>
            <a:r>
              <a:rPr lang="zh-CN" altLang="en-US" sz="3200" b="1" dirty="0">
                <a:solidFill>
                  <a:srgbClr val="FF0000"/>
                </a:solidFill>
                <a:latin typeface="楷体_GB2312" pitchFamily="49" charset="-122"/>
                <a:ea typeface="楷体_GB2312" pitchFamily="49" charset="-122"/>
              </a:rPr>
              <a:t>收集</a:t>
            </a:r>
            <a:r>
              <a:rPr lang="zh-CN" altLang="en-US" sz="3200" b="1" dirty="0">
                <a:solidFill>
                  <a:srgbClr val="FF0000"/>
                </a:solidFill>
                <a:latin typeface="Times New Roman"/>
                <a:ea typeface="楷体_GB2312" pitchFamily="49" charset="-122"/>
              </a:rPr>
              <a:t>”</a:t>
            </a:r>
            <a:r>
              <a:rPr lang="zh-CN" altLang="en-US" sz="3200" b="1" dirty="0">
                <a:solidFill>
                  <a:srgbClr val="FF0000"/>
                </a:solidFill>
                <a:latin typeface="楷体_GB2312" pitchFamily="49" charset="-122"/>
                <a:ea typeface="楷体_GB2312" pitchFamily="49" charset="-122"/>
              </a:rPr>
              <a:t> </a:t>
            </a:r>
            <a:r>
              <a:rPr lang="zh-CN" altLang="en-US" sz="3200" b="1" dirty="0">
                <a:solidFill>
                  <a:srgbClr val="990000"/>
                </a:solidFill>
                <a:latin typeface="楷体_GB2312" pitchFamily="49" charset="-122"/>
                <a:ea typeface="楷体_GB2312" pitchFamily="49" charset="-122"/>
              </a:rPr>
              <a:t>起来；</a:t>
            </a:r>
          </a:p>
        </p:txBody>
      </p:sp>
      <p:sp>
        <p:nvSpPr>
          <p:cNvPr id="168965" name="Rectangle 5"/>
          <p:cNvSpPr>
            <a:spLocks noChangeArrowheads="1"/>
          </p:cNvSpPr>
          <p:nvPr/>
        </p:nvSpPr>
        <p:spPr bwMode="auto">
          <a:xfrm>
            <a:off x="266698" y="4170363"/>
            <a:ext cx="9091648" cy="1224951"/>
          </a:xfrm>
          <a:prstGeom prst="rect">
            <a:avLst/>
          </a:prstGeom>
          <a:noFill/>
          <a:ln w="9525">
            <a:noFill/>
            <a:miter lim="800000"/>
            <a:headEnd/>
            <a:tailEnd/>
          </a:ln>
          <a:effectLst/>
        </p:spPr>
        <p:txBody>
          <a:bodyPr wrap="square">
            <a:spAutoFit/>
          </a:bodyPr>
          <a:lstStyle/>
          <a:p>
            <a:pPr>
              <a:lnSpc>
                <a:spcPct val="115000"/>
              </a:lnSpc>
            </a:pPr>
            <a:r>
              <a:rPr lang="en-US" altLang="zh-CN" sz="3200" b="1" dirty="0">
                <a:solidFill>
                  <a:srgbClr val="990000"/>
                </a:solidFill>
                <a:latin typeface="楷体_GB2312" pitchFamily="49" charset="-122"/>
                <a:ea typeface="楷体_GB2312" pitchFamily="49" charset="-122"/>
              </a:rPr>
              <a:t>  </a:t>
            </a:r>
            <a:r>
              <a:rPr lang="zh-CN" altLang="en-US" sz="3200" b="1" dirty="0">
                <a:solidFill>
                  <a:srgbClr val="990000"/>
                </a:solidFill>
                <a:latin typeface="楷体_GB2312" pitchFamily="49" charset="-122"/>
                <a:ea typeface="楷体_GB2312" pitchFamily="49" charset="-122"/>
              </a:rPr>
              <a:t>最后按其 </a:t>
            </a:r>
            <a:r>
              <a:rPr lang="zh-CN" altLang="en-US" sz="3200" b="1" dirty="0">
                <a:solidFill>
                  <a:srgbClr val="0000FF"/>
                </a:solidFill>
                <a:latin typeface="Times New Roman"/>
                <a:ea typeface="楷体_GB2312" pitchFamily="49" charset="-122"/>
              </a:rPr>
              <a:t>“</a:t>
            </a:r>
            <a:r>
              <a:rPr lang="zh-CN" altLang="en-US" sz="3200" b="1" dirty="0">
                <a:solidFill>
                  <a:srgbClr val="0000FF"/>
                </a:solidFill>
                <a:latin typeface="楷体_GB2312" pitchFamily="49" charset="-122"/>
                <a:ea typeface="楷体_GB2312" pitchFamily="49" charset="-122"/>
              </a:rPr>
              <a:t>百位数</a:t>
            </a:r>
            <a:r>
              <a:rPr lang="zh-CN" altLang="en-US" sz="3200" b="1" dirty="0">
                <a:solidFill>
                  <a:srgbClr val="0000FF"/>
                </a:solidFill>
                <a:latin typeface="Times New Roman"/>
                <a:ea typeface="楷体_GB2312" pitchFamily="49" charset="-122"/>
              </a:rPr>
              <a:t>”</a:t>
            </a:r>
            <a:r>
              <a:rPr lang="zh-CN" altLang="en-US" sz="3200" b="1" dirty="0">
                <a:solidFill>
                  <a:srgbClr val="0000FF"/>
                </a:solidFill>
                <a:latin typeface="楷体_GB2312" pitchFamily="49" charset="-122"/>
                <a:ea typeface="楷体_GB2312" pitchFamily="49" charset="-122"/>
              </a:rPr>
              <a:t> </a:t>
            </a:r>
            <a:r>
              <a:rPr lang="zh-CN" altLang="en-US" sz="3200" b="1" dirty="0">
                <a:solidFill>
                  <a:srgbClr val="990000"/>
                </a:solidFill>
                <a:ea typeface="楷体_GB2312" pitchFamily="49" charset="-122"/>
              </a:rPr>
              <a:t>取值 </a:t>
            </a:r>
            <a:r>
              <a:rPr lang="zh-CN" altLang="en-US" sz="3200" b="1" dirty="0">
                <a:solidFill>
                  <a:srgbClr val="FF0000"/>
                </a:solidFill>
                <a:ea typeface="楷体_GB2312" pitchFamily="49" charset="-122"/>
              </a:rPr>
              <a:t>“分配” </a:t>
            </a:r>
            <a:r>
              <a:rPr lang="zh-CN" altLang="en-US" sz="3200" b="1" dirty="0">
                <a:solidFill>
                  <a:srgbClr val="990000"/>
                </a:solidFill>
                <a:ea typeface="楷体_GB2312" pitchFamily="49" charset="-122"/>
              </a:rPr>
              <a:t>成 </a:t>
            </a:r>
            <a:r>
              <a:rPr lang="en-US" altLang="zh-CN" sz="3200" b="1" dirty="0">
                <a:solidFill>
                  <a:srgbClr val="990000"/>
                </a:solidFill>
                <a:ea typeface="楷体_GB2312" pitchFamily="49" charset="-122"/>
              </a:rPr>
              <a:t>10 </a:t>
            </a:r>
            <a:r>
              <a:rPr lang="zh-CN" altLang="en-US" sz="3200" b="1" dirty="0">
                <a:solidFill>
                  <a:srgbClr val="990000"/>
                </a:solidFill>
                <a:ea typeface="楷体_GB2312" pitchFamily="49" charset="-122"/>
              </a:rPr>
              <a:t>组，之后再按从 </a:t>
            </a:r>
            <a:r>
              <a:rPr lang="en-US" altLang="zh-CN" sz="3200" b="1" dirty="0">
                <a:solidFill>
                  <a:srgbClr val="990000"/>
                </a:solidFill>
                <a:ea typeface="楷体_GB2312" pitchFamily="49" charset="-122"/>
              </a:rPr>
              <a:t>0 </a:t>
            </a:r>
            <a:r>
              <a:rPr lang="zh-CN" altLang="en-US" sz="3200" b="1" dirty="0">
                <a:solidFill>
                  <a:srgbClr val="990000"/>
                </a:solidFill>
                <a:ea typeface="楷体_GB2312" pitchFamily="49" charset="-122"/>
              </a:rPr>
              <a:t>至 </a:t>
            </a:r>
            <a:r>
              <a:rPr lang="en-US" altLang="zh-CN" sz="3200" b="1" dirty="0">
                <a:solidFill>
                  <a:srgbClr val="990000"/>
                </a:solidFill>
                <a:ea typeface="楷体_GB2312" pitchFamily="49" charset="-122"/>
              </a:rPr>
              <a:t>9 </a:t>
            </a:r>
            <a:r>
              <a:rPr lang="zh-CN" altLang="en-US" sz="3200" b="1" dirty="0">
                <a:solidFill>
                  <a:srgbClr val="990000"/>
                </a:solidFill>
                <a:latin typeface="楷体_GB2312" pitchFamily="49" charset="-122"/>
                <a:ea typeface="楷体_GB2312" pitchFamily="49" charset="-122"/>
              </a:rPr>
              <a:t>的顺序将各组</a:t>
            </a:r>
            <a:r>
              <a:rPr lang="zh-CN" altLang="en-US" sz="3200" b="1" dirty="0">
                <a:solidFill>
                  <a:srgbClr val="FF0000"/>
                </a:solidFill>
                <a:latin typeface="Times New Roman"/>
                <a:ea typeface="楷体_GB2312" pitchFamily="49" charset="-122"/>
              </a:rPr>
              <a:t>“</a:t>
            </a:r>
            <a:r>
              <a:rPr lang="zh-CN" altLang="en-US" sz="3200" b="1" dirty="0">
                <a:solidFill>
                  <a:srgbClr val="FF0000"/>
                </a:solidFill>
                <a:latin typeface="楷体_GB2312" pitchFamily="49" charset="-122"/>
                <a:ea typeface="楷体_GB2312" pitchFamily="49" charset="-122"/>
              </a:rPr>
              <a:t>收集</a:t>
            </a:r>
            <a:r>
              <a:rPr lang="zh-CN" altLang="en-US" sz="3200" b="1" dirty="0">
                <a:solidFill>
                  <a:srgbClr val="FF0000"/>
                </a:solidFill>
                <a:latin typeface="Times New Roman"/>
                <a:ea typeface="楷体_GB2312" pitchFamily="49" charset="-122"/>
              </a:rPr>
              <a:t>”</a:t>
            </a:r>
            <a:r>
              <a:rPr lang="zh-CN" altLang="en-US" sz="3200" b="1" dirty="0">
                <a:solidFill>
                  <a:srgbClr val="FF0000"/>
                </a:solidFill>
                <a:latin typeface="楷体_GB2312" pitchFamily="49" charset="-122"/>
                <a:ea typeface="楷体_GB2312" pitchFamily="49" charset="-122"/>
              </a:rPr>
              <a:t> </a:t>
            </a:r>
            <a:r>
              <a:rPr lang="zh-CN" altLang="en-US" sz="3200" b="1" dirty="0">
                <a:solidFill>
                  <a:srgbClr val="990000"/>
                </a:solidFill>
                <a:latin typeface="楷体_GB2312" pitchFamily="49" charset="-122"/>
                <a:ea typeface="楷体_GB2312" pitchFamily="49" charset="-122"/>
              </a:rPr>
              <a:t>起来。</a:t>
            </a:r>
          </a:p>
        </p:txBody>
      </p:sp>
      <p:sp>
        <p:nvSpPr>
          <p:cNvPr id="168966" name="Rectangle 6"/>
          <p:cNvSpPr>
            <a:spLocks noChangeArrowheads="1"/>
          </p:cNvSpPr>
          <p:nvPr/>
        </p:nvSpPr>
        <p:spPr bwMode="auto">
          <a:xfrm>
            <a:off x="304800" y="5368925"/>
            <a:ext cx="8605838" cy="1158875"/>
          </a:xfrm>
          <a:prstGeom prst="rect">
            <a:avLst/>
          </a:prstGeom>
          <a:noFill/>
          <a:ln w="9525">
            <a:noFill/>
            <a:miter lim="800000"/>
            <a:headEnd/>
            <a:tailEnd/>
          </a:ln>
          <a:effectLst/>
        </p:spPr>
        <p:txBody>
          <a:bodyPr>
            <a:spAutoFit/>
          </a:bodyPr>
          <a:lstStyle/>
          <a:p>
            <a:r>
              <a:rPr lang="en-US" altLang="zh-CN" sz="3500" b="1">
                <a:solidFill>
                  <a:srgbClr val="0000FF"/>
                </a:solidFill>
                <a:latin typeface="楷体_GB2312" pitchFamily="49" charset="-122"/>
                <a:ea typeface="楷体_GB2312" pitchFamily="49" charset="-122"/>
              </a:rPr>
              <a:t>   </a:t>
            </a:r>
            <a:r>
              <a:rPr lang="zh-CN" altLang="en-US" sz="3500" b="1">
                <a:solidFill>
                  <a:srgbClr val="0000FF"/>
                </a:solidFill>
                <a:latin typeface="楷体_GB2312" pitchFamily="49" charset="-122"/>
                <a:ea typeface="楷体_GB2312" pitchFamily="49" charset="-122"/>
              </a:rPr>
              <a:t>实现基数排序时，为减少所需辅助存储空间，可采用链表作存储结构。</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wipe(left)">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63"/>
                                        </p:tgtEl>
                                        <p:attrNameLst>
                                          <p:attrName>style.visibility</p:attrName>
                                        </p:attrNameLst>
                                      </p:cBhvr>
                                      <p:to>
                                        <p:strVal val="visible"/>
                                      </p:to>
                                    </p:set>
                                    <p:animEffect transition="in" filter="wipe(left)">
                                      <p:cBhvr>
                                        <p:cTn id="12" dur="500"/>
                                        <p:tgtEl>
                                          <p:spTgt spid="1689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8964"/>
                                        </p:tgtEl>
                                        <p:attrNameLst>
                                          <p:attrName>style.visibility</p:attrName>
                                        </p:attrNameLst>
                                      </p:cBhvr>
                                      <p:to>
                                        <p:strVal val="visible"/>
                                      </p:to>
                                    </p:set>
                                    <p:animEffect transition="in" filter="wipe(left)">
                                      <p:cBhvr>
                                        <p:cTn id="17" dur="500"/>
                                        <p:tgtEl>
                                          <p:spTgt spid="1689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65"/>
                                        </p:tgtEl>
                                        <p:attrNameLst>
                                          <p:attrName>style.visibility</p:attrName>
                                        </p:attrNameLst>
                                      </p:cBhvr>
                                      <p:to>
                                        <p:strVal val="visible"/>
                                      </p:to>
                                    </p:set>
                                    <p:animEffect transition="in" filter="wipe(left)">
                                      <p:cBhvr>
                                        <p:cTn id="22" dur="500"/>
                                        <p:tgtEl>
                                          <p:spTgt spid="16896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8966"/>
                                        </p:tgtEl>
                                        <p:attrNameLst>
                                          <p:attrName>style.visibility</p:attrName>
                                        </p:attrNameLst>
                                      </p:cBhvr>
                                      <p:to>
                                        <p:strVal val="visible"/>
                                      </p:to>
                                    </p:set>
                                    <p:anim calcmode="lin" valueType="num">
                                      <p:cBhvr additive="base">
                                        <p:cTn id="27" dur="500" fill="hold"/>
                                        <p:tgtEl>
                                          <p:spTgt spid="168966"/>
                                        </p:tgtEl>
                                        <p:attrNameLst>
                                          <p:attrName>ppt_x</p:attrName>
                                        </p:attrNameLst>
                                      </p:cBhvr>
                                      <p:tavLst>
                                        <p:tav tm="0">
                                          <p:val>
                                            <p:strVal val="0-#ppt_w/2"/>
                                          </p:val>
                                        </p:tav>
                                        <p:tav tm="100000">
                                          <p:val>
                                            <p:strVal val="#ppt_x"/>
                                          </p:val>
                                        </p:tav>
                                      </p:tavLst>
                                    </p:anim>
                                    <p:anim calcmode="lin" valueType="num">
                                      <p:cBhvr additive="base">
                                        <p:cTn id="28"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P spid="168964" grpId="0" autoUpdateAnimBg="0"/>
      <p:bldP spid="168965" grpId="0" autoUpdateAnimBg="0"/>
      <p:bldP spid="16896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Text Box 3"/>
          <p:cNvSpPr txBox="1">
            <a:spLocks noChangeArrowheads="1"/>
          </p:cNvSpPr>
          <p:nvPr/>
        </p:nvSpPr>
        <p:spPr bwMode="auto">
          <a:xfrm>
            <a:off x="26955" y="1328738"/>
            <a:ext cx="6838950" cy="641350"/>
          </a:xfrm>
          <a:prstGeom prst="rect">
            <a:avLst/>
          </a:prstGeom>
          <a:noFill/>
          <a:ln w="9525">
            <a:noFill/>
            <a:miter lim="800000"/>
            <a:headEnd/>
            <a:tailEnd/>
          </a:ln>
          <a:effectLst/>
        </p:spPr>
        <p:txBody>
          <a:bodyPr wrap="none">
            <a:spAutoFit/>
          </a:bodyPr>
          <a:lstStyle/>
          <a:p>
            <a:r>
              <a:rPr lang="zh-CN" altLang="en-US" sz="3600" b="1">
                <a:solidFill>
                  <a:srgbClr val="FF0000"/>
                </a:solidFill>
                <a:latin typeface="楷体_GB2312" pitchFamily="49" charset="-122"/>
                <a:ea typeface="楷体_GB2312" pitchFamily="49" charset="-122"/>
              </a:rPr>
              <a:t>１．</a:t>
            </a:r>
            <a:r>
              <a:rPr lang="zh-CN" altLang="en-US" sz="3200" b="1">
                <a:solidFill>
                  <a:srgbClr val="990000"/>
                </a:solidFill>
                <a:latin typeface="楷体_GB2312" pitchFamily="49" charset="-122"/>
                <a:ea typeface="楷体_GB2312" pitchFamily="49" charset="-122"/>
              </a:rPr>
              <a:t>待排序记录以链表为存储结构；</a:t>
            </a:r>
            <a:endParaRPr lang="zh-CN" altLang="en-US" sz="3600" b="1">
              <a:latin typeface="楷体_GB2312" pitchFamily="49" charset="-122"/>
              <a:ea typeface="楷体_GB2312" pitchFamily="49" charset="-122"/>
            </a:endParaRPr>
          </a:p>
        </p:txBody>
      </p:sp>
      <p:sp>
        <p:nvSpPr>
          <p:cNvPr id="169988" name="Text Box 4"/>
          <p:cNvSpPr txBox="1">
            <a:spLocks noChangeArrowheads="1"/>
          </p:cNvSpPr>
          <p:nvPr/>
        </p:nvSpPr>
        <p:spPr bwMode="auto">
          <a:xfrm>
            <a:off x="14255" y="2014538"/>
            <a:ext cx="9267860" cy="1938992"/>
          </a:xfrm>
          <a:prstGeom prst="rect">
            <a:avLst/>
          </a:prstGeom>
          <a:noFill/>
          <a:ln w="9525">
            <a:noFill/>
            <a:miter lim="800000"/>
            <a:headEnd/>
            <a:tailEnd/>
          </a:ln>
          <a:effectLst/>
        </p:spPr>
        <p:txBody>
          <a:bodyPr wrap="square">
            <a:spAutoFit/>
          </a:bodyPr>
          <a:lstStyle/>
          <a:p>
            <a:pPr>
              <a:lnSpc>
                <a:spcPct val="120000"/>
              </a:lnSpc>
            </a:pPr>
            <a:r>
              <a:rPr lang="zh-CN" altLang="en-US" sz="3600" b="1" dirty="0">
                <a:solidFill>
                  <a:srgbClr val="FF0000"/>
                </a:solidFill>
                <a:latin typeface="楷体_GB2312" pitchFamily="49" charset="-122"/>
                <a:ea typeface="楷体_GB2312" pitchFamily="49" charset="-122"/>
              </a:rPr>
              <a:t>２</a:t>
            </a:r>
            <a:r>
              <a:rPr lang="zh-CN" altLang="en-US" sz="3200" b="1" dirty="0">
                <a:solidFill>
                  <a:srgbClr val="FF0000"/>
                </a:solidFill>
                <a:latin typeface="楷体_GB2312" pitchFamily="49" charset="-122"/>
                <a:ea typeface="楷体_GB2312" pitchFamily="49" charset="-122"/>
              </a:rPr>
              <a:t>．</a:t>
            </a:r>
            <a:r>
              <a:rPr lang="zh-CN" altLang="en-US" sz="3200" b="1" dirty="0">
                <a:solidFill>
                  <a:srgbClr val="990000"/>
                </a:solidFill>
                <a:latin typeface="Times New Roman"/>
                <a:ea typeface="楷体_GB2312" pitchFamily="49" charset="-122"/>
              </a:rPr>
              <a:t>“</a:t>
            </a:r>
            <a:r>
              <a:rPr lang="zh-CN" altLang="en-US" sz="3200" b="1" dirty="0">
                <a:solidFill>
                  <a:srgbClr val="FF5050"/>
                </a:solidFill>
                <a:latin typeface="楷体_GB2312" pitchFamily="49" charset="-122"/>
                <a:ea typeface="楷体_GB2312" pitchFamily="49" charset="-122"/>
              </a:rPr>
              <a:t>分配</a:t>
            </a:r>
            <a:r>
              <a:rPr lang="zh-CN" altLang="en-US" sz="3200" b="1" dirty="0">
                <a:solidFill>
                  <a:srgbClr val="99000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 时，按</a:t>
            </a:r>
            <a:r>
              <a:rPr lang="zh-CN" altLang="en-US" sz="3200" b="1" dirty="0">
                <a:solidFill>
                  <a:srgbClr val="FF5050"/>
                </a:solidFill>
                <a:latin typeface="楷体_GB2312" pitchFamily="49" charset="-122"/>
                <a:ea typeface="楷体_GB2312" pitchFamily="49" charset="-122"/>
              </a:rPr>
              <a:t>当前</a:t>
            </a:r>
            <a:r>
              <a:rPr lang="zh-CN" altLang="en-US" sz="3200" b="1" dirty="0">
                <a:solidFill>
                  <a:srgbClr val="FF5050"/>
                </a:solidFill>
                <a:latin typeface="Times New Roman"/>
                <a:ea typeface="楷体_GB2312" pitchFamily="49" charset="-122"/>
              </a:rPr>
              <a:t>“</a:t>
            </a:r>
            <a:r>
              <a:rPr lang="zh-CN" altLang="en-US" sz="3200" b="1" dirty="0">
                <a:solidFill>
                  <a:srgbClr val="FF5050"/>
                </a:solidFill>
                <a:latin typeface="楷体_GB2312" pitchFamily="49" charset="-122"/>
                <a:ea typeface="楷体_GB2312" pitchFamily="49" charset="-122"/>
              </a:rPr>
              <a:t>关键字位</a:t>
            </a:r>
            <a:r>
              <a:rPr lang="zh-CN" altLang="en-US" sz="3200" b="1" dirty="0">
                <a:solidFill>
                  <a:srgbClr val="FF505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将记录分</a:t>
            </a:r>
          </a:p>
          <a:p>
            <a:pPr>
              <a:lnSpc>
                <a:spcPct val="120000"/>
              </a:lnSpc>
            </a:pPr>
            <a:r>
              <a:rPr lang="zh-CN" altLang="en-US" sz="3200" b="1" dirty="0">
                <a:solidFill>
                  <a:srgbClr val="990000"/>
                </a:solidFill>
                <a:latin typeface="楷体_GB2312" pitchFamily="49" charset="-122"/>
                <a:ea typeface="楷体_GB2312" pitchFamily="49" charset="-122"/>
              </a:rPr>
              <a:t>    配到不同的 </a:t>
            </a:r>
            <a:r>
              <a:rPr lang="zh-CN" altLang="en-US" sz="3200" b="1" dirty="0">
                <a:solidFill>
                  <a:srgbClr val="99000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链队列</a:t>
            </a:r>
            <a:r>
              <a:rPr lang="zh-CN" altLang="en-US" sz="3200" b="1" dirty="0">
                <a:solidFill>
                  <a:srgbClr val="99000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 中，每个队列中记</a:t>
            </a:r>
          </a:p>
          <a:p>
            <a:pPr>
              <a:lnSpc>
                <a:spcPct val="120000"/>
              </a:lnSpc>
            </a:pPr>
            <a:r>
              <a:rPr lang="zh-CN" altLang="en-US" sz="3200" b="1" dirty="0">
                <a:solidFill>
                  <a:srgbClr val="990000"/>
                </a:solidFill>
                <a:latin typeface="楷体_GB2312" pitchFamily="49" charset="-122"/>
                <a:ea typeface="楷体_GB2312" pitchFamily="49" charset="-122"/>
              </a:rPr>
              <a:t>    录的 当前</a:t>
            </a:r>
            <a:r>
              <a:rPr lang="zh-CN" altLang="en-US" sz="3200" b="1" dirty="0">
                <a:solidFill>
                  <a:srgbClr val="99000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关键字位</a:t>
            </a:r>
            <a:r>
              <a:rPr lang="zh-CN" altLang="en-US" sz="3200" b="1" dirty="0">
                <a:solidFill>
                  <a:srgbClr val="990000"/>
                </a:solidFill>
                <a:latin typeface="Times New Roman"/>
                <a:ea typeface="楷体_GB2312" pitchFamily="49" charset="-122"/>
              </a:rPr>
              <a:t>”</a:t>
            </a:r>
            <a:r>
              <a:rPr lang="zh-CN" altLang="en-US" sz="3200" b="1" dirty="0">
                <a:solidFill>
                  <a:srgbClr val="990000"/>
                </a:solidFill>
                <a:latin typeface="楷体_GB2312" pitchFamily="49" charset="-122"/>
                <a:ea typeface="楷体_GB2312" pitchFamily="49" charset="-122"/>
              </a:rPr>
              <a:t> 相同；</a:t>
            </a:r>
            <a:endParaRPr lang="zh-CN" altLang="en-US" sz="3600" b="1" dirty="0">
              <a:solidFill>
                <a:srgbClr val="CC3300"/>
              </a:solidFill>
              <a:latin typeface="楷体_GB2312" pitchFamily="49" charset="-122"/>
              <a:ea typeface="楷体_GB2312" pitchFamily="49" charset="-122"/>
            </a:endParaRPr>
          </a:p>
        </p:txBody>
      </p:sp>
      <p:sp>
        <p:nvSpPr>
          <p:cNvPr id="169989" name="Text Box 5"/>
          <p:cNvSpPr txBox="1">
            <a:spLocks noChangeArrowheads="1"/>
          </p:cNvSpPr>
          <p:nvPr/>
        </p:nvSpPr>
        <p:spPr bwMode="auto">
          <a:xfrm>
            <a:off x="3143" y="3919538"/>
            <a:ext cx="8993220" cy="1335087"/>
          </a:xfrm>
          <a:prstGeom prst="rect">
            <a:avLst/>
          </a:prstGeom>
          <a:noFill/>
          <a:ln w="9525">
            <a:noFill/>
            <a:miter lim="800000"/>
            <a:headEnd/>
            <a:tailEnd/>
          </a:ln>
          <a:effectLst/>
        </p:spPr>
        <p:txBody>
          <a:bodyPr wrap="square">
            <a:spAutoFit/>
          </a:bodyPr>
          <a:lstStyle/>
          <a:p>
            <a:pPr>
              <a:lnSpc>
                <a:spcPct val="120000"/>
              </a:lnSpc>
            </a:pPr>
            <a:r>
              <a:rPr lang="zh-CN" altLang="en-US" sz="3600" b="1" dirty="0">
                <a:solidFill>
                  <a:srgbClr val="FF0000"/>
                </a:solidFill>
                <a:latin typeface="楷体_GB2312" pitchFamily="49" charset="-122"/>
                <a:ea typeface="楷体_GB2312" pitchFamily="49" charset="-122"/>
              </a:rPr>
              <a:t>３</a:t>
            </a:r>
            <a:r>
              <a:rPr lang="zh-CN" altLang="en-US" sz="3200" b="1" dirty="0">
                <a:solidFill>
                  <a:srgbClr val="FF0000"/>
                </a:solidFill>
                <a:latin typeface="楷体_GB2312" pitchFamily="49" charset="-122"/>
                <a:ea typeface="楷体_GB2312" pitchFamily="49" charset="-122"/>
              </a:rPr>
              <a:t>．</a:t>
            </a:r>
            <a:r>
              <a:rPr lang="zh-CN" altLang="en-US" sz="3200" b="1" dirty="0">
                <a:latin typeface="Times New Roman"/>
                <a:ea typeface="楷体_GB2312" pitchFamily="49" charset="-122"/>
              </a:rPr>
              <a:t>“</a:t>
            </a:r>
            <a:r>
              <a:rPr lang="zh-CN" altLang="en-US" sz="3200" b="1" dirty="0">
                <a:solidFill>
                  <a:srgbClr val="FF5050"/>
                </a:solidFill>
                <a:latin typeface="楷体_GB2312" pitchFamily="49" charset="-122"/>
                <a:ea typeface="楷体_GB2312" pitchFamily="49" charset="-122"/>
              </a:rPr>
              <a:t>收集</a:t>
            </a:r>
            <a:r>
              <a:rPr lang="zh-CN" altLang="en-US" sz="3200" b="1" dirty="0">
                <a:latin typeface="Times New Roman"/>
                <a:ea typeface="楷体_GB2312" pitchFamily="49" charset="-122"/>
              </a:rPr>
              <a:t>”</a:t>
            </a:r>
            <a:r>
              <a:rPr lang="zh-CN" altLang="en-US" sz="3200" b="1" dirty="0">
                <a:latin typeface="楷体_GB2312" pitchFamily="49" charset="-122"/>
                <a:ea typeface="楷体_GB2312" pitchFamily="49" charset="-122"/>
              </a:rPr>
              <a:t>时，</a:t>
            </a:r>
            <a:r>
              <a:rPr lang="zh-CN" altLang="en-US" sz="3200" b="1" dirty="0">
                <a:solidFill>
                  <a:srgbClr val="CC3300"/>
                </a:solidFill>
                <a:latin typeface="楷体_GB2312" pitchFamily="49" charset="-122"/>
                <a:ea typeface="楷体_GB2312" pitchFamily="49" charset="-122"/>
              </a:rPr>
              <a:t>将各队列</a:t>
            </a:r>
            <a:r>
              <a:rPr lang="zh-CN" altLang="en-US" sz="3200" b="1" dirty="0">
                <a:latin typeface="楷体_GB2312" pitchFamily="49" charset="-122"/>
                <a:ea typeface="楷体_GB2312" pitchFamily="49" charset="-122"/>
              </a:rPr>
              <a:t>按关键字从小到大</a:t>
            </a:r>
            <a:r>
              <a:rPr lang="zh-CN" altLang="en-US" sz="3200" b="1" dirty="0">
                <a:solidFill>
                  <a:srgbClr val="CC3300"/>
                </a:solidFill>
                <a:latin typeface="楷体_GB2312" pitchFamily="49" charset="-122"/>
                <a:ea typeface="楷体_GB2312" pitchFamily="49" charset="-122"/>
              </a:rPr>
              <a:t>首</a:t>
            </a:r>
          </a:p>
          <a:p>
            <a:pPr>
              <a:lnSpc>
                <a:spcPct val="120000"/>
              </a:lnSpc>
            </a:pPr>
            <a:r>
              <a:rPr lang="zh-CN" altLang="en-US" sz="3200" b="1" dirty="0">
                <a:solidFill>
                  <a:srgbClr val="CC3300"/>
                </a:solidFill>
                <a:latin typeface="楷体_GB2312" pitchFamily="49" charset="-122"/>
                <a:ea typeface="楷体_GB2312" pitchFamily="49" charset="-122"/>
              </a:rPr>
              <a:t>    尾相链</a:t>
            </a:r>
            <a:r>
              <a:rPr lang="zh-CN" altLang="en-US" sz="3200" b="1" dirty="0">
                <a:solidFill>
                  <a:schemeClr val="tx2"/>
                </a:solidFill>
                <a:latin typeface="楷体_GB2312" pitchFamily="49" charset="-122"/>
                <a:ea typeface="楷体_GB2312" pitchFamily="49" charset="-122"/>
              </a:rPr>
              <a:t>构成一个新链表</a:t>
            </a:r>
            <a:r>
              <a:rPr lang="en-US" altLang="zh-CN" sz="3200" b="1" dirty="0">
                <a:latin typeface="楷体_GB2312" pitchFamily="49" charset="-122"/>
                <a:ea typeface="楷体_GB2312" pitchFamily="49" charset="-122"/>
              </a:rPr>
              <a:t>;</a:t>
            </a:r>
          </a:p>
        </p:txBody>
      </p:sp>
      <p:sp>
        <p:nvSpPr>
          <p:cNvPr id="169990" name="Text Box 6"/>
          <p:cNvSpPr txBox="1">
            <a:spLocks noChangeArrowheads="1"/>
          </p:cNvSpPr>
          <p:nvPr/>
        </p:nvSpPr>
        <p:spPr bwMode="auto">
          <a:xfrm>
            <a:off x="-32" y="5335588"/>
            <a:ext cx="8569325" cy="1128712"/>
          </a:xfrm>
          <a:prstGeom prst="rect">
            <a:avLst/>
          </a:prstGeom>
          <a:noFill/>
          <a:ln w="9525">
            <a:noFill/>
            <a:miter lim="800000"/>
            <a:headEnd/>
            <a:tailEnd/>
          </a:ln>
          <a:effectLst/>
        </p:spPr>
        <p:txBody>
          <a:bodyPr>
            <a:spAutoFit/>
          </a:bodyPr>
          <a:lstStyle/>
          <a:p>
            <a:r>
              <a:rPr lang="zh-CN" altLang="en-US" sz="3600" b="1" dirty="0">
                <a:solidFill>
                  <a:srgbClr val="FF0000"/>
                </a:solidFill>
                <a:latin typeface="楷体_GB2312" pitchFamily="49" charset="-122"/>
                <a:ea typeface="楷体_GB2312" pitchFamily="49" charset="-122"/>
              </a:rPr>
              <a:t>４．按</a:t>
            </a:r>
            <a:r>
              <a:rPr lang="en-US" altLang="zh-CN" sz="3600" b="1" dirty="0">
                <a:solidFill>
                  <a:srgbClr val="FF0000"/>
                </a:solidFill>
                <a:latin typeface="楷体_GB2312" pitchFamily="49" charset="-122"/>
                <a:ea typeface="楷体_GB2312" pitchFamily="49" charset="-122"/>
              </a:rPr>
              <a:t>LSD</a:t>
            </a:r>
            <a:r>
              <a:rPr lang="zh-CN" altLang="en-US" sz="3200" b="1" dirty="0">
                <a:latin typeface="楷体_GB2312" pitchFamily="49" charset="-122"/>
                <a:ea typeface="楷体_GB2312" pitchFamily="49" charset="-122"/>
              </a:rPr>
              <a:t>对每个关键字位重复</a:t>
            </a:r>
            <a:r>
              <a:rPr lang="en-US" altLang="zh-CN" sz="3200" b="1" dirty="0">
                <a:ea typeface="楷体_GB2312" pitchFamily="49" charset="-122"/>
              </a:rPr>
              <a:t>2 </a:t>
            </a:r>
            <a:r>
              <a:rPr lang="zh-CN" altLang="en-US" sz="3200" b="1" dirty="0">
                <a:latin typeface="楷体_GB2312" pitchFamily="49" charset="-122"/>
                <a:ea typeface="楷体_GB2312" pitchFamily="49" charset="-122"/>
              </a:rPr>
              <a:t>、</a:t>
            </a:r>
            <a:r>
              <a:rPr lang="en-US" altLang="zh-CN" sz="3200" b="1" dirty="0">
                <a:ea typeface="楷体_GB2312" pitchFamily="49" charset="-122"/>
              </a:rPr>
              <a:t>3</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便可获</a:t>
            </a:r>
          </a:p>
          <a:p>
            <a:r>
              <a:rPr lang="zh-CN" altLang="en-US" sz="3200" b="1" dirty="0">
                <a:latin typeface="楷体_GB2312" pitchFamily="49" charset="-122"/>
                <a:ea typeface="楷体_GB2312" pitchFamily="49" charset="-122"/>
              </a:rPr>
              <a:t>    得有序序列。</a:t>
            </a:r>
            <a:endParaRPr lang="zh-CN" altLang="en-US" sz="3600" b="1" dirty="0">
              <a:latin typeface="楷体_GB2312" pitchFamily="49" charset="-122"/>
              <a:ea typeface="楷体_GB2312" pitchFamily="49" charset="-122"/>
            </a:endParaRPr>
          </a:p>
        </p:txBody>
      </p:sp>
      <p:sp>
        <p:nvSpPr>
          <p:cNvPr id="169992" name="Text Box 8"/>
          <p:cNvSpPr txBox="1">
            <a:spLocks noGrp="1" noChangeArrowheads="1"/>
          </p:cNvSpPr>
          <p:nvPr>
            <p:ph type="title" idx="4294967295"/>
          </p:nvPr>
        </p:nvSpPr>
        <p:spPr>
          <a:xfrm>
            <a:off x="457200" y="533400"/>
            <a:ext cx="7772400" cy="685800"/>
          </a:xfrm>
          <a:noFill/>
          <a:ln/>
        </p:spPr>
        <p:txBody>
          <a:bodyPr/>
          <a:lstStyle/>
          <a:p>
            <a:r>
              <a:rPr lang="zh-CN" altLang="en-US" b="1">
                <a:solidFill>
                  <a:srgbClr val="0C00A4"/>
                </a:solidFill>
                <a:latin typeface="隶书" pitchFamily="49" charset="-122"/>
              </a:rPr>
              <a:t>具体方法：</a:t>
            </a:r>
            <a:endParaRPr lang="zh-CN" altLang="en-US" b="1">
              <a:solidFill>
                <a:srgbClr val="0C00A4"/>
              </a:solidFill>
              <a:latin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9992"/>
                                        </p:tgtEl>
                                        <p:attrNameLst>
                                          <p:attrName>style.visibility</p:attrName>
                                        </p:attrNameLst>
                                      </p:cBhvr>
                                      <p:to>
                                        <p:strVal val="visible"/>
                                      </p:to>
                                    </p:set>
                                    <p:animEffect transition="in" filter="wipe(left)">
                                      <p:cBhvr>
                                        <p:cTn id="7" dur="500"/>
                                        <p:tgtEl>
                                          <p:spTgt spid="1699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gtEl>
                                        <p:attrNameLst>
                                          <p:attrName>style.visibility</p:attrName>
                                        </p:attrNameLst>
                                      </p:cBhvr>
                                      <p:to>
                                        <p:strVal val="visible"/>
                                      </p:to>
                                    </p:set>
                                    <p:animEffect transition="in" filter="wipe(left)">
                                      <p:cBhvr>
                                        <p:cTn id="12" dur="500"/>
                                        <p:tgtEl>
                                          <p:spTgt spid="169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8"/>
                                        </p:tgtEl>
                                        <p:attrNameLst>
                                          <p:attrName>style.visibility</p:attrName>
                                        </p:attrNameLst>
                                      </p:cBhvr>
                                      <p:to>
                                        <p:strVal val="visible"/>
                                      </p:to>
                                    </p:set>
                                    <p:animEffect transition="in" filter="wipe(left)">
                                      <p:cBhvr>
                                        <p:cTn id="17" dur="500"/>
                                        <p:tgtEl>
                                          <p:spTgt spid="1699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89"/>
                                        </p:tgtEl>
                                        <p:attrNameLst>
                                          <p:attrName>style.visibility</p:attrName>
                                        </p:attrNameLst>
                                      </p:cBhvr>
                                      <p:to>
                                        <p:strVal val="visible"/>
                                      </p:to>
                                    </p:set>
                                    <p:animEffect transition="in" filter="wipe(left)">
                                      <p:cBhvr>
                                        <p:cTn id="22" dur="500"/>
                                        <p:tgtEl>
                                          <p:spTgt spid="1699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990"/>
                                        </p:tgtEl>
                                        <p:attrNameLst>
                                          <p:attrName>style.visibility</p:attrName>
                                        </p:attrNameLst>
                                      </p:cBhvr>
                                      <p:to>
                                        <p:strVal val="visible"/>
                                      </p:to>
                                    </p:set>
                                    <p:animEffect transition="in" filter="wipe(left)">
                                      <p:cBhvr>
                                        <p:cTn id="27" dur="500"/>
                                        <p:tgtEl>
                                          <p:spTgt spid="16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utoUpdateAnimBg="0"/>
      <p:bldP spid="169988" grpId="0" autoUpdateAnimBg="0"/>
      <p:bldP spid="169989" grpId="0" autoUpdateAnimBg="0"/>
      <p:bldP spid="169990" grpId="0" autoUpdateAnimBg="0"/>
      <p:bldP spid="16999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Text Box 3"/>
          <p:cNvSpPr txBox="1">
            <a:spLocks noChangeArrowheads="1"/>
          </p:cNvSpPr>
          <p:nvPr/>
        </p:nvSpPr>
        <p:spPr bwMode="auto">
          <a:xfrm>
            <a:off x="400050" y="944563"/>
            <a:ext cx="8515350" cy="579437"/>
          </a:xfrm>
          <a:prstGeom prst="rect">
            <a:avLst/>
          </a:prstGeom>
          <a:noFill/>
          <a:ln w="9525">
            <a:noFill/>
            <a:miter lim="800000"/>
            <a:headEnd/>
            <a:tailEnd/>
          </a:ln>
          <a:effectLst/>
        </p:spPr>
        <p:txBody>
          <a:bodyPr wrap="none">
            <a:spAutoFit/>
          </a:bodyPr>
          <a:lstStyle/>
          <a:p>
            <a:r>
              <a:rPr lang="en-US" altLang="zh-CN" sz="3200">
                <a:ea typeface="楷体_GB2312" pitchFamily="49" charset="-122"/>
              </a:rPr>
              <a:t>p</a:t>
            </a:r>
            <a:r>
              <a:rPr lang="en-US" altLang="zh-CN" sz="3200">
                <a:latin typeface="楷体_GB2312" pitchFamily="49" charset="-122"/>
                <a:ea typeface="楷体_GB2312" pitchFamily="49" charset="-122"/>
              </a:rPr>
              <a:t>→</a:t>
            </a:r>
            <a:r>
              <a:rPr lang="en-US" altLang="zh-CN" sz="3200">
                <a:ea typeface="楷体_GB2312" pitchFamily="49" charset="-122"/>
              </a:rPr>
              <a:t>369</a:t>
            </a:r>
            <a:r>
              <a:rPr lang="en-US" altLang="zh-CN" sz="3200">
                <a:latin typeface="楷体_GB2312" pitchFamily="49" charset="-122"/>
                <a:ea typeface="楷体_GB2312" pitchFamily="49" charset="-122"/>
              </a:rPr>
              <a:t>→</a:t>
            </a:r>
            <a:r>
              <a:rPr lang="en-US" altLang="zh-CN" sz="3200">
                <a:ea typeface="楷体_GB2312" pitchFamily="49" charset="-122"/>
              </a:rPr>
              <a:t>367</a:t>
            </a:r>
            <a:r>
              <a:rPr lang="en-US" altLang="zh-CN" sz="3200">
                <a:latin typeface="楷体_GB2312" pitchFamily="49" charset="-122"/>
                <a:ea typeface="楷体_GB2312" pitchFamily="49" charset="-122"/>
              </a:rPr>
              <a:t>→</a:t>
            </a:r>
            <a:r>
              <a:rPr lang="en-US" altLang="zh-CN" sz="3200">
                <a:ea typeface="楷体_GB2312" pitchFamily="49" charset="-122"/>
              </a:rPr>
              <a:t>167</a:t>
            </a:r>
            <a:r>
              <a:rPr lang="en-US" altLang="zh-CN" sz="3200">
                <a:latin typeface="楷体_GB2312" pitchFamily="49" charset="-122"/>
                <a:ea typeface="楷体_GB2312" pitchFamily="49" charset="-122"/>
              </a:rPr>
              <a:t>→</a:t>
            </a:r>
            <a:r>
              <a:rPr lang="en-US" altLang="zh-CN" sz="3200">
                <a:ea typeface="楷体_GB2312" pitchFamily="49" charset="-122"/>
              </a:rPr>
              <a:t>239</a:t>
            </a:r>
            <a:r>
              <a:rPr lang="en-US" altLang="zh-CN" sz="3200">
                <a:latin typeface="楷体_GB2312" pitchFamily="49" charset="-122"/>
                <a:ea typeface="楷体_GB2312" pitchFamily="49" charset="-122"/>
              </a:rPr>
              <a:t>→</a:t>
            </a:r>
            <a:r>
              <a:rPr lang="en-US" altLang="zh-CN" sz="3200">
                <a:ea typeface="楷体_GB2312" pitchFamily="49" charset="-122"/>
              </a:rPr>
              <a:t>237</a:t>
            </a:r>
            <a:r>
              <a:rPr lang="en-US" altLang="zh-CN" sz="3200">
                <a:latin typeface="楷体_GB2312" pitchFamily="49" charset="-122"/>
                <a:ea typeface="楷体_GB2312" pitchFamily="49" charset="-122"/>
              </a:rPr>
              <a:t>→</a:t>
            </a:r>
            <a:r>
              <a:rPr lang="en-US" altLang="zh-CN" sz="3200">
                <a:ea typeface="楷体_GB2312" pitchFamily="49" charset="-122"/>
              </a:rPr>
              <a:t>138</a:t>
            </a:r>
            <a:r>
              <a:rPr lang="en-US" altLang="zh-CN" sz="3200">
                <a:latin typeface="楷体_GB2312" pitchFamily="49" charset="-122"/>
                <a:ea typeface="楷体_GB2312" pitchFamily="49" charset="-122"/>
              </a:rPr>
              <a:t>→</a:t>
            </a:r>
            <a:r>
              <a:rPr lang="en-US" altLang="zh-CN" sz="3200">
                <a:ea typeface="楷体_GB2312" pitchFamily="49" charset="-122"/>
              </a:rPr>
              <a:t>230</a:t>
            </a:r>
            <a:r>
              <a:rPr lang="en-US" altLang="zh-CN" sz="3200">
                <a:latin typeface="楷体_GB2312" pitchFamily="49" charset="-122"/>
                <a:ea typeface="楷体_GB2312" pitchFamily="49" charset="-122"/>
              </a:rPr>
              <a:t>→</a:t>
            </a:r>
            <a:r>
              <a:rPr lang="en-US" altLang="zh-CN" sz="3200">
                <a:ea typeface="楷体_GB2312" pitchFamily="49" charset="-122"/>
              </a:rPr>
              <a:t>139</a:t>
            </a:r>
          </a:p>
        </p:txBody>
      </p:sp>
      <p:sp>
        <p:nvSpPr>
          <p:cNvPr id="171012" name="Text Box 4"/>
          <p:cNvSpPr txBox="1">
            <a:spLocks noChangeArrowheads="1"/>
          </p:cNvSpPr>
          <p:nvPr/>
        </p:nvSpPr>
        <p:spPr bwMode="auto">
          <a:xfrm>
            <a:off x="228600" y="1268413"/>
            <a:ext cx="3395663" cy="806450"/>
          </a:xfrm>
          <a:prstGeom prst="rect">
            <a:avLst/>
          </a:prstGeom>
          <a:noFill/>
          <a:ln w="9525">
            <a:noFill/>
            <a:miter lim="800000"/>
            <a:headEnd/>
            <a:tailEnd/>
          </a:ln>
          <a:effectLst/>
        </p:spPr>
        <p:txBody>
          <a:bodyPr wrap="none">
            <a:spAutoFit/>
          </a:bodyPr>
          <a:lstStyle/>
          <a:p>
            <a:pPr>
              <a:lnSpc>
                <a:spcPct val="130000"/>
              </a:lnSpc>
            </a:pPr>
            <a:r>
              <a:rPr lang="zh-CN" altLang="en-US" sz="3600" b="1">
                <a:solidFill>
                  <a:srgbClr val="990000"/>
                </a:solidFill>
                <a:ea typeface="隶书" pitchFamily="49" charset="-122"/>
              </a:rPr>
              <a:t>进行第一次分配</a:t>
            </a:r>
            <a:endParaRPr lang="zh-CN" altLang="en-US" sz="4000">
              <a:ea typeface="楷体_GB2312" pitchFamily="49" charset="-122"/>
            </a:endParaRPr>
          </a:p>
        </p:txBody>
      </p:sp>
      <p:sp>
        <p:nvSpPr>
          <p:cNvPr id="171013" name="Text Box 5"/>
          <p:cNvSpPr txBox="1">
            <a:spLocks noChangeArrowheads="1"/>
          </p:cNvSpPr>
          <p:nvPr/>
        </p:nvSpPr>
        <p:spPr bwMode="auto">
          <a:xfrm>
            <a:off x="107950" y="5240338"/>
            <a:ext cx="3395663" cy="779462"/>
          </a:xfrm>
          <a:prstGeom prst="rect">
            <a:avLst/>
          </a:prstGeom>
          <a:noFill/>
          <a:ln w="9525">
            <a:noFill/>
            <a:miter lim="800000"/>
            <a:headEnd/>
            <a:tailEnd/>
          </a:ln>
          <a:effectLst/>
        </p:spPr>
        <p:txBody>
          <a:bodyPr wrap="none">
            <a:spAutoFit/>
          </a:bodyPr>
          <a:lstStyle/>
          <a:p>
            <a:pPr>
              <a:lnSpc>
                <a:spcPct val="125000"/>
              </a:lnSpc>
            </a:pPr>
            <a:r>
              <a:rPr lang="zh-CN" altLang="en-US" sz="3600" b="1">
                <a:solidFill>
                  <a:srgbClr val="990000"/>
                </a:solidFill>
                <a:ea typeface="隶书" pitchFamily="49" charset="-122"/>
              </a:rPr>
              <a:t>进行第一次收集</a:t>
            </a:r>
          </a:p>
        </p:txBody>
      </p:sp>
      <p:sp>
        <p:nvSpPr>
          <p:cNvPr id="171014" name="Rectangle 6"/>
          <p:cNvSpPr>
            <a:spLocks noChangeArrowheads="1"/>
          </p:cNvSpPr>
          <p:nvPr/>
        </p:nvSpPr>
        <p:spPr bwMode="auto">
          <a:xfrm>
            <a:off x="304800" y="5943600"/>
            <a:ext cx="1428750"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p→230</a:t>
            </a:r>
          </a:p>
        </p:txBody>
      </p:sp>
      <p:sp>
        <p:nvSpPr>
          <p:cNvPr id="171015" name="Rectangle 7"/>
          <p:cNvSpPr>
            <a:spLocks noChangeArrowheads="1"/>
          </p:cNvSpPr>
          <p:nvPr/>
        </p:nvSpPr>
        <p:spPr bwMode="auto">
          <a:xfrm>
            <a:off x="1827213" y="2098675"/>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a:ea typeface="楷体_GB2312" pitchFamily="49" charset="-122"/>
              </a:rPr>
              <a:t>23</a:t>
            </a:r>
            <a:r>
              <a:rPr lang="en-US" altLang="zh-CN" sz="3600" b="1">
                <a:solidFill>
                  <a:srgbClr val="FF0000"/>
                </a:solidFill>
                <a:ea typeface="楷体_GB2312" pitchFamily="49" charset="-122"/>
              </a:rPr>
              <a:t>0                    </a:t>
            </a:r>
            <a:r>
              <a:rPr lang="en-US" altLang="zh-CN" sz="3600">
                <a:solidFill>
                  <a:srgbClr val="006666"/>
                </a:solidFill>
                <a:ea typeface="楷体_GB2312" pitchFamily="49" charset="-122"/>
              </a:rPr>
              <a:t>←</a:t>
            </a:r>
          </a:p>
        </p:txBody>
      </p:sp>
      <p:sp>
        <p:nvSpPr>
          <p:cNvPr id="171016" name="Rectangle 8"/>
          <p:cNvSpPr>
            <a:spLocks noChangeArrowheads="1"/>
          </p:cNvSpPr>
          <p:nvPr/>
        </p:nvSpPr>
        <p:spPr bwMode="auto">
          <a:xfrm>
            <a:off x="1828800" y="3114675"/>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0000FF"/>
                </a:solidFill>
                <a:ea typeface="楷体_GB2312" pitchFamily="49" charset="-122"/>
              </a:rPr>
              <a:t>7                    </a:t>
            </a:r>
            <a:r>
              <a:rPr lang="en-US" altLang="zh-CN" sz="3600">
                <a:solidFill>
                  <a:srgbClr val="006666"/>
                </a:solidFill>
                <a:ea typeface="楷体_GB2312" pitchFamily="49" charset="-122"/>
              </a:rPr>
              <a:t>←</a:t>
            </a:r>
          </a:p>
        </p:txBody>
      </p:sp>
      <p:sp>
        <p:nvSpPr>
          <p:cNvPr id="171017" name="Rectangle 9"/>
          <p:cNvSpPr>
            <a:spLocks noChangeArrowheads="1"/>
          </p:cNvSpPr>
          <p:nvPr/>
        </p:nvSpPr>
        <p:spPr bwMode="auto">
          <a:xfrm>
            <a:off x="2971800" y="31146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→16</a:t>
            </a:r>
            <a:r>
              <a:rPr lang="en-US" altLang="zh-CN" sz="3600" b="1">
                <a:solidFill>
                  <a:srgbClr val="0000FF"/>
                </a:solidFill>
                <a:ea typeface="楷体_GB2312" pitchFamily="49" charset="-122"/>
              </a:rPr>
              <a:t>7</a:t>
            </a:r>
          </a:p>
        </p:txBody>
      </p:sp>
      <p:sp>
        <p:nvSpPr>
          <p:cNvPr id="171018" name="Rectangle 10"/>
          <p:cNvSpPr>
            <a:spLocks noChangeArrowheads="1"/>
          </p:cNvSpPr>
          <p:nvPr/>
        </p:nvSpPr>
        <p:spPr bwMode="auto">
          <a:xfrm>
            <a:off x="4114800" y="31146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→23</a:t>
            </a:r>
            <a:r>
              <a:rPr lang="en-US" altLang="zh-CN" sz="3600" b="1">
                <a:solidFill>
                  <a:srgbClr val="0000FF"/>
                </a:solidFill>
                <a:ea typeface="楷体_GB2312" pitchFamily="49" charset="-122"/>
              </a:rPr>
              <a:t>7</a:t>
            </a:r>
          </a:p>
        </p:txBody>
      </p:sp>
      <p:sp>
        <p:nvSpPr>
          <p:cNvPr id="171019" name="Rectangle 11"/>
          <p:cNvSpPr>
            <a:spLocks noChangeArrowheads="1"/>
          </p:cNvSpPr>
          <p:nvPr/>
        </p:nvSpPr>
        <p:spPr bwMode="auto">
          <a:xfrm>
            <a:off x="1524000" y="5943600"/>
            <a:ext cx="3241675"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→367→167→237</a:t>
            </a:r>
          </a:p>
        </p:txBody>
      </p:sp>
      <p:sp>
        <p:nvSpPr>
          <p:cNvPr id="171020" name="Rectangle 12"/>
          <p:cNvSpPr>
            <a:spLocks noChangeArrowheads="1"/>
          </p:cNvSpPr>
          <p:nvPr/>
        </p:nvSpPr>
        <p:spPr bwMode="auto">
          <a:xfrm>
            <a:off x="4648200" y="5943600"/>
            <a:ext cx="1203325"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→138</a:t>
            </a:r>
          </a:p>
        </p:txBody>
      </p:sp>
      <p:sp>
        <p:nvSpPr>
          <p:cNvPr id="171021" name="Rectangle 13"/>
          <p:cNvSpPr>
            <a:spLocks noChangeArrowheads="1"/>
          </p:cNvSpPr>
          <p:nvPr/>
        </p:nvSpPr>
        <p:spPr bwMode="auto">
          <a:xfrm>
            <a:off x="5715000" y="5943600"/>
            <a:ext cx="3236913"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→369→239→139</a:t>
            </a:r>
          </a:p>
        </p:txBody>
      </p:sp>
      <p:sp>
        <p:nvSpPr>
          <p:cNvPr id="171022" name="Rectangle 14"/>
          <p:cNvSpPr>
            <a:spLocks noChangeArrowheads="1"/>
          </p:cNvSpPr>
          <p:nvPr/>
        </p:nvSpPr>
        <p:spPr bwMode="auto">
          <a:xfrm>
            <a:off x="1828800" y="4670425"/>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CC3300"/>
                </a:solidFill>
                <a:ea typeface="楷体_GB2312" pitchFamily="49" charset="-122"/>
              </a:rPr>
              <a:t>9                    </a:t>
            </a:r>
            <a:r>
              <a:rPr lang="en-US" altLang="zh-CN" sz="3600">
                <a:solidFill>
                  <a:srgbClr val="006666"/>
                </a:solidFill>
                <a:ea typeface="楷体_GB2312" pitchFamily="49" charset="-122"/>
              </a:rPr>
              <a:t>←</a:t>
            </a:r>
          </a:p>
        </p:txBody>
      </p:sp>
      <p:sp>
        <p:nvSpPr>
          <p:cNvPr id="171023" name="Rectangle 15"/>
          <p:cNvSpPr>
            <a:spLocks noChangeArrowheads="1"/>
          </p:cNvSpPr>
          <p:nvPr/>
        </p:nvSpPr>
        <p:spPr bwMode="auto">
          <a:xfrm>
            <a:off x="2971800" y="47148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→23</a:t>
            </a:r>
            <a:r>
              <a:rPr lang="en-US" altLang="zh-CN" sz="3600" b="1">
                <a:solidFill>
                  <a:srgbClr val="CC3300"/>
                </a:solidFill>
                <a:ea typeface="楷体_GB2312" pitchFamily="49" charset="-122"/>
              </a:rPr>
              <a:t>9</a:t>
            </a:r>
          </a:p>
        </p:txBody>
      </p:sp>
      <p:sp>
        <p:nvSpPr>
          <p:cNvPr id="171024" name="Rectangle 16"/>
          <p:cNvSpPr>
            <a:spLocks noChangeArrowheads="1"/>
          </p:cNvSpPr>
          <p:nvPr/>
        </p:nvSpPr>
        <p:spPr bwMode="auto">
          <a:xfrm>
            <a:off x="4114800" y="47148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→13</a:t>
            </a:r>
            <a:r>
              <a:rPr lang="en-US" altLang="zh-CN" sz="3600" b="1">
                <a:solidFill>
                  <a:srgbClr val="CC3300"/>
                </a:solidFill>
                <a:ea typeface="楷体_GB2312" pitchFamily="49" charset="-122"/>
              </a:rPr>
              <a:t>9</a:t>
            </a:r>
          </a:p>
        </p:txBody>
      </p:sp>
      <p:sp>
        <p:nvSpPr>
          <p:cNvPr id="171025" name="Rectangle 17"/>
          <p:cNvSpPr>
            <a:spLocks noChangeArrowheads="1"/>
          </p:cNvSpPr>
          <p:nvPr/>
        </p:nvSpPr>
        <p:spPr bwMode="auto">
          <a:xfrm>
            <a:off x="1812925" y="3908425"/>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a:ea typeface="楷体_GB2312" pitchFamily="49" charset="-122"/>
              </a:rPr>
              <a:t>13</a:t>
            </a:r>
            <a:r>
              <a:rPr lang="en-US" altLang="zh-CN" sz="3600" b="1">
                <a:solidFill>
                  <a:srgbClr val="FF00FF"/>
                </a:solidFill>
                <a:ea typeface="楷体_GB2312" pitchFamily="49" charset="-122"/>
              </a:rPr>
              <a:t>8                    </a:t>
            </a:r>
            <a:r>
              <a:rPr lang="en-US" altLang="zh-CN" sz="3600">
                <a:solidFill>
                  <a:srgbClr val="006666"/>
                </a:solidFill>
                <a:ea typeface="楷体_GB2312" pitchFamily="49" charset="-122"/>
              </a:rPr>
              <a:t>←</a:t>
            </a:r>
          </a:p>
        </p:txBody>
      </p:sp>
      <p:grpSp>
        <p:nvGrpSpPr>
          <p:cNvPr id="171026" name="Group 18"/>
          <p:cNvGrpSpPr>
            <a:grpSpLocks/>
          </p:cNvGrpSpPr>
          <p:nvPr/>
        </p:nvGrpSpPr>
        <p:grpSpPr bwMode="auto">
          <a:xfrm>
            <a:off x="1177925" y="2030413"/>
            <a:ext cx="5657850" cy="3205162"/>
            <a:chOff x="720" y="1198"/>
            <a:chExt cx="3564" cy="2019"/>
          </a:xfrm>
        </p:grpSpPr>
        <p:sp>
          <p:nvSpPr>
            <p:cNvPr id="171027" name="Rectangle 19"/>
            <p:cNvSpPr>
              <a:spLocks noChangeArrowheads="1"/>
            </p:cNvSpPr>
            <p:nvPr/>
          </p:nvSpPr>
          <p:spPr bwMode="auto">
            <a:xfrm>
              <a:off x="720" y="1198"/>
              <a:ext cx="3564" cy="408"/>
            </a:xfrm>
            <a:prstGeom prst="rect">
              <a:avLst/>
            </a:prstGeom>
            <a:noFill/>
            <a:ln w="9525">
              <a:noFill/>
              <a:miter lim="800000"/>
              <a:headEnd/>
              <a:tailEnd/>
            </a:ln>
            <a:effectLst/>
          </p:spPr>
          <p:txBody>
            <a:bodyPr>
              <a:spAutoFit/>
            </a:bodyPr>
            <a:lstStyle/>
            <a:p>
              <a:pPr>
                <a:lnSpc>
                  <a:spcPct val="130000"/>
                </a:lnSpc>
              </a:pPr>
              <a:r>
                <a:rPr lang="en-US" altLang="zh-CN" sz="2800">
                  <a:solidFill>
                    <a:srgbClr val="006666"/>
                  </a:solidFill>
                  <a:ea typeface="楷体_GB2312" pitchFamily="49" charset="-122"/>
                </a:rPr>
                <a:t>f[</a:t>
              </a:r>
              <a:r>
                <a:rPr lang="en-US" altLang="zh-CN" sz="2800" b="1">
                  <a:solidFill>
                    <a:srgbClr val="FF0000"/>
                  </a:solidFill>
                  <a:ea typeface="楷体_GB2312" pitchFamily="49" charset="-122"/>
                </a:rPr>
                <a:t>0</a:t>
              </a:r>
              <a:r>
                <a:rPr lang="en-US" altLang="zh-CN" sz="2800">
                  <a:solidFill>
                    <a:srgbClr val="006666"/>
                  </a:solidFill>
                  <a:ea typeface="楷体_GB2312" pitchFamily="49" charset="-122"/>
                </a:rPr>
                <a:t>]                                              r[</a:t>
              </a:r>
              <a:r>
                <a:rPr lang="en-US" altLang="zh-CN" sz="2800" b="1">
                  <a:solidFill>
                    <a:srgbClr val="FF0000"/>
                  </a:solidFill>
                  <a:ea typeface="楷体_GB2312" pitchFamily="49" charset="-122"/>
                </a:rPr>
                <a:t>0</a:t>
              </a:r>
              <a:r>
                <a:rPr lang="en-US" altLang="zh-CN" sz="2800">
                  <a:solidFill>
                    <a:srgbClr val="006666"/>
                  </a:solidFill>
                  <a:ea typeface="楷体_GB2312" pitchFamily="49" charset="-122"/>
                </a:rPr>
                <a:t>]</a:t>
              </a:r>
            </a:p>
          </p:txBody>
        </p:sp>
        <p:sp>
          <p:nvSpPr>
            <p:cNvPr id="171028" name="Rectangle 20"/>
            <p:cNvSpPr>
              <a:spLocks noChangeArrowheads="1"/>
            </p:cNvSpPr>
            <p:nvPr/>
          </p:nvSpPr>
          <p:spPr bwMode="auto">
            <a:xfrm>
              <a:off x="720" y="1881"/>
              <a:ext cx="3366" cy="354"/>
            </a:xfrm>
            <a:prstGeom prst="rect">
              <a:avLst/>
            </a:prstGeom>
            <a:noFill/>
            <a:ln w="9525">
              <a:noFill/>
              <a:miter lim="800000"/>
              <a:headEnd/>
              <a:tailEnd/>
            </a:ln>
            <a:effectLst/>
          </p:spPr>
          <p:txBody>
            <a:bodyPr wrap="none">
              <a:spAutoFit/>
            </a:bodyPr>
            <a:lstStyle/>
            <a:p>
              <a:pPr>
                <a:lnSpc>
                  <a:spcPct val="110000"/>
                </a:lnSpc>
              </a:pPr>
              <a:r>
                <a:rPr lang="en-US" altLang="zh-CN" sz="2800">
                  <a:solidFill>
                    <a:srgbClr val="006666"/>
                  </a:solidFill>
                  <a:ea typeface="楷体_GB2312" pitchFamily="49" charset="-122"/>
                </a:rPr>
                <a:t>f[</a:t>
              </a:r>
              <a:r>
                <a:rPr lang="en-US" altLang="zh-CN" sz="2800">
                  <a:solidFill>
                    <a:srgbClr val="0000FF"/>
                  </a:solidFill>
                  <a:ea typeface="楷体_GB2312" pitchFamily="49" charset="-122"/>
                </a:rPr>
                <a:t>7</a:t>
              </a:r>
              <a:r>
                <a:rPr lang="en-US" altLang="zh-CN" sz="2800">
                  <a:solidFill>
                    <a:srgbClr val="006666"/>
                  </a:solidFill>
                  <a:ea typeface="楷体_GB2312" pitchFamily="49" charset="-122"/>
                </a:rPr>
                <a:t>]                                              r[</a:t>
              </a:r>
              <a:r>
                <a:rPr lang="en-US" altLang="zh-CN" sz="2800" b="1">
                  <a:solidFill>
                    <a:srgbClr val="0000FF"/>
                  </a:solidFill>
                  <a:ea typeface="楷体_GB2312" pitchFamily="49" charset="-122"/>
                </a:rPr>
                <a:t>7</a:t>
              </a:r>
              <a:r>
                <a:rPr lang="en-US" altLang="zh-CN" sz="2800">
                  <a:solidFill>
                    <a:srgbClr val="006666"/>
                  </a:solidFill>
                  <a:ea typeface="楷体_GB2312" pitchFamily="49" charset="-122"/>
                </a:rPr>
                <a:t>]</a:t>
              </a:r>
            </a:p>
          </p:txBody>
        </p:sp>
        <p:sp>
          <p:nvSpPr>
            <p:cNvPr id="171029" name="Rectangle 21"/>
            <p:cNvSpPr>
              <a:spLocks noChangeArrowheads="1"/>
            </p:cNvSpPr>
            <p:nvPr/>
          </p:nvSpPr>
          <p:spPr bwMode="auto">
            <a:xfrm>
              <a:off x="720" y="2390"/>
              <a:ext cx="3413" cy="354"/>
            </a:xfrm>
            <a:prstGeom prst="rect">
              <a:avLst/>
            </a:prstGeom>
            <a:noFill/>
            <a:ln w="9525">
              <a:noFill/>
              <a:miter lim="800000"/>
              <a:headEnd/>
              <a:tailEnd/>
            </a:ln>
            <a:effectLst/>
          </p:spPr>
          <p:txBody>
            <a:bodyPr>
              <a:spAutoFit/>
            </a:bodyPr>
            <a:lstStyle/>
            <a:p>
              <a:pPr>
                <a:lnSpc>
                  <a:spcPct val="110000"/>
                </a:lnSpc>
              </a:pPr>
              <a:r>
                <a:rPr lang="en-US" altLang="zh-CN" sz="2800">
                  <a:solidFill>
                    <a:srgbClr val="006666"/>
                  </a:solidFill>
                  <a:ea typeface="楷体_GB2312" pitchFamily="49" charset="-122"/>
                </a:rPr>
                <a:t>f[</a:t>
              </a:r>
              <a:r>
                <a:rPr lang="en-US" altLang="zh-CN" sz="2800" b="1">
                  <a:solidFill>
                    <a:srgbClr val="FF00FF"/>
                  </a:solidFill>
                  <a:ea typeface="楷体_GB2312" pitchFamily="49" charset="-122"/>
                </a:rPr>
                <a:t>8</a:t>
              </a:r>
              <a:r>
                <a:rPr lang="en-US" altLang="zh-CN" sz="2800">
                  <a:solidFill>
                    <a:srgbClr val="006666"/>
                  </a:solidFill>
                  <a:ea typeface="楷体_GB2312" pitchFamily="49" charset="-122"/>
                </a:rPr>
                <a:t>]                                              r[</a:t>
              </a:r>
              <a:r>
                <a:rPr lang="en-US" altLang="zh-CN" sz="2800" b="1">
                  <a:solidFill>
                    <a:srgbClr val="FF00FF"/>
                  </a:solidFill>
                  <a:ea typeface="楷体_GB2312" pitchFamily="49" charset="-122"/>
                </a:rPr>
                <a:t>8</a:t>
              </a:r>
              <a:r>
                <a:rPr lang="en-US" altLang="zh-CN" sz="2800">
                  <a:solidFill>
                    <a:srgbClr val="006666"/>
                  </a:solidFill>
                  <a:ea typeface="楷体_GB2312" pitchFamily="49" charset="-122"/>
                </a:rPr>
                <a:t>]</a:t>
              </a:r>
            </a:p>
          </p:txBody>
        </p:sp>
        <p:sp>
          <p:nvSpPr>
            <p:cNvPr id="171030" name="Rectangle 22"/>
            <p:cNvSpPr>
              <a:spLocks noChangeArrowheads="1"/>
            </p:cNvSpPr>
            <p:nvPr/>
          </p:nvSpPr>
          <p:spPr bwMode="auto">
            <a:xfrm>
              <a:off x="720" y="2890"/>
              <a:ext cx="3366" cy="327"/>
            </a:xfrm>
            <a:prstGeom prst="rect">
              <a:avLst/>
            </a:prstGeom>
            <a:noFill/>
            <a:ln w="9525">
              <a:noFill/>
              <a:miter lim="800000"/>
              <a:headEnd/>
              <a:tailEnd/>
            </a:ln>
            <a:effectLst/>
          </p:spPr>
          <p:txBody>
            <a:bodyPr wrap="none">
              <a:spAutoFit/>
            </a:bodyPr>
            <a:lstStyle/>
            <a:p>
              <a:r>
                <a:rPr lang="en-US" altLang="zh-CN" sz="2800">
                  <a:solidFill>
                    <a:srgbClr val="006666"/>
                  </a:solidFill>
                  <a:ea typeface="楷体_GB2312" pitchFamily="49" charset="-122"/>
                </a:rPr>
                <a:t>f[</a:t>
              </a:r>
              <a:r>
                <a:rPr lang="en-US" altLang="zh-CN" sz="2800" b="1">
                  <a:solidFill>
                    <a:srgbClr val="CC3300"/>
                  </a:solidFill>
                  <a:ea typeface="楷体_GB2312" pitchFamily="49" charset="-122"/>
                </a:rPr>
                <a:t>9</a:t>
              </a:r>
              <a:r>
                <a:rPr lang="en-US" altLang="zh-CN" sz="2800">
                  <a:solidFill>
                    <a:srgbClr val="006666"/>
                  </a:solidFill>
                  <a:ea typeface="楷体_GB2312" pitchFamily="49" charset="-122"/>
                </a:rPr>
                <a:t>]                                              r[</a:t>
              </a:r>
              <a:r>
                <a:rPr lang="en-US" altLang="zh-CN" sz="2800" b="1">
                  <a:solidFill>
                    <a:srgbClr val="CC3300"/>
                  </a:solidFill>
                  <a:ea typeface="楷体_GB2312" pitchFamily="49" charset="-122"/>
                </a:rPr>
                <a:t>9</a:t>
              </a:r>
              <a:r>
                <a:rPr lang="en-US" altLang="zh-CN" sz="2800">
                  <a:solidFill>
                    <a:srgbClr val="006666"/>
                  </a:solidFill>
                  <a:ea typeface="楷体_GB2312" pitchFamily="49" charset="-122"/>
                </a:rPr>
                <a:t>]</a:t>
              </a:r>
            </a:p>
          </p:txBody>
        </p:sp>
        <p:sp>
          <p:nvSpPr>
            <p:cNvPr id="171031" name="Rectangle 23"/>
            <p:cNvSpPr>
              <a:spLocks noChangeArrowheads="1"/>
            </p:cNvSpPr>
            <p:nvPr/>
          </p:nvSpPr>
          <p:spPr bwMode="auto">
            <a:xfrm>
              <a:off x="771" y="1533"/>
              <a:ext cx="404" cy="404"/>
            </a:xfrm>
            <a:prstGeom prst="rect">
              <a:avLst/>
            </a:prstGeom>
            <a:noFill/>
            <a:ln w="9525">
              <a:noFill/>
              <a:miter lim="800000"/>
              <a:headEnd/>
              <a:tailEnd/>
            </a:ln>
            <a:effectLst/>
          </p:spPr>
          <p:txBody>
            <a:bodyPr wrap="none">
              <a:spAutoFit/>
            </a:bodyPr>
            <a:lstStyle/>
            <a:p>
              <a:pPr algn="ctr"/>
              <a:r>
                <a:rPr lang="en-US" altLang="zh-CN" sz="3600" b="1">
                  <a:solidFill>
                    <a:srgbClr val="990000"/>
                  </a:solidFill>
                  <a:ea typeface="隶书" pitchFamily="49" charset="-122"/>
                </a:rPr>
                <a:t>…</a:t>
              </a:r>
            </a:p>
          </p:txBody>
        </p:sp>
      </p:grpSp>
      <p:sp>
        <p:nvSpPr>
          <p:cNvPr id="171032" name="Rectangle 24"/>
          <p:cNvSpPr>
            <a:spLocks noGrp="1" noChangeArrowheads="1"/>
          </p:cNvSpPr>
          <p:nvPr>
            <p:ph type="title" idx="4294967295"/>
          </p:nvPr>
        </p:nvSpPr>
        <p:spPr>
          <a:xfrm>
            <a:off x="304800" y="304800"/>
            <a:ext cx="7772400" cy="685800"/>
          </a:xfrm>
        </p:spPr>
        <p:txBody>
          <a:bodyPr/>
          <a:lstStyle/>
          <a:p>
            <a:r>
              <a:rPr lang="zh-CN" altLang="en-US" b="1">
                <a:solidFill>
                  <a:srgbClr val="9933FF"/>
                </a:solidFill>
                <a:latin typeface="楷体_GB2312" pitchFamily="49" charset="-122"/>
              </a:rPr>
              <a:t>例如：</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wipe(left)">
                                      <p:cBhvr>
                                        <p:cTn id="7" dur="500"/>
                                        <p:tgtEl>
                                          <p:spTgt spid="171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wipe(left)">
                                      <p:cBhvr>
                                        <p:cTn id="12" dur="500"/>
                                        <p:tgtEl>
                                          <p:spTgt spid="1710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1026"/>
                                        </p:tgtEl>
                                        <p:attrNameLst>
                                          <p:attrName>style.visibility</p:attrName>
                                        </p:attrNameLst>
                                      </p:cBhvr>
                                      <p:to>
                                        <p:strVal val="visible"/>
                                      </p:to>
                                    </p:set>
                                    <p:animEffect transition="in" filter="wipe(up)">
                                      <p:cBhvr>
                                        <p:cTn id="17" dur="500"/>
                                        <p:tgtEl>
                                          <p:spTgt spid="17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22"/>
                                        </p:tgtEl>
                                        <p:attrNameLst>
                                          <p:attrName>style.visibility</p:attrName>
                                        </p:attrNameLst>
                                      </p:cBhvr>
                                      <p:to>
                                        <p:strVal val="visible"/>
                                      </p:to>
                                    </p:set>
                                    <p:animEffect transition="in" filter="wipe(left)">
                                      <p:cBhvr>
                                        <p:cTn id="22" dur="500"/>
                                        <p:tgtEl>
                                          <p:spTgt spid="1710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6"/>
                                        </p:tgtEl>
                                        <p:attrNameLst>
                                          <p:attrName>style.visibility</p:attrName>
                                        </p:attrNameLst>
                                      </p:cBhvr>
                                      <p:to>
                                        <p:strVal val="visible"/>
                                      </p:to>
                                    </p:set>
                                    <p:animEffect transition="in" filter="wipe(left)">
                                      <p:cBhvr>
                                        <p:cTn id="27" dur="500"/>
                                        <p:tgtEl>
                                          <p:spTgt spid="1710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7"/>
                                        </p:tgtEl>
                                        <p:attrNameLst>
                                          <p:attrName>style.visibility</p:attrName>
                                        </p:attrNameLst>
                                      </p:cBhvr>
                                      <p:to>
                                        <p:strVal val="visible"/>
                                      </p:to>
                                    </p:set>
                                    <p:animEffect transition="in" filter="wipe(left)">
                                      <p:cBhvr>
                                        <p:cTn id="32" dur="500"/>
                                        <p:tgtEl>
                                          <p:spTgt spid="1710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23"/>
                                        </p:tgtEl>
                                        <p:attrNameLst>
                                          <p:attrName>style.visibility</p:attrName>
                                        </p:attrNameLst>
                                      </p:cBhvr>
                                      <p:to>
                                        <p:strVal val="visible"/>
                                      </p:to>
                                    </p:set>
                                    <p:animEffect transition="in" filter="wipe(left)">
                                      <p:cBhvr>
                                        <p:cTn id="37" dur="500"/>
                                        <p:tgtEl>
                                          <p:spTgt spid="1710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1018"/>
                                        </p:tgtEl>
                                        <p:attrNameLst>
                                          <p:attrName>style.visibility</p:attrName>
                                        </p:attrNameLst>
                                      </p:cBhvr>
                                      <p:to>
                                        <p:strVal val="visible"/>
                                      </p:to>
                                    </p:set>
                                    <p:animEffect transition="in" filter="wipe(left)">
                                      <p:cBhvr>
                                        <p:cTn id="42" dur="500"/>
                                        <p:tgtEl>
                                          <p:spTgt spid="1710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1025"/>
                                        </p:tgtEl>
                                        <p:attrNameLst>
                                          <p:attrName>style.visibility</p:attrName>
                                        </p:attrNameLst>
                                      </p:cBhvr>
                                      <p:to>
                                        <p:strVal val="visible"/>
                                      </p:to>
                                    </p:set>
                                    <p:animEffect transition="in" filter="wipe(left)">
                                      <p:cBhvr>
                                        <p:cTn id="47" dur="500"/>
                                        <p:tgtEl>
                                          <p:spTgt spid="1710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1015"/>
                                        </p:tgtEl>
                                        <p:attrNameLst>
                                          <p:attrName>style.visibility</p:attrName>
                                        </p:attrNameLst>
                                      </p:cBhvr>
                                      <p:to>
                                        <p:strVal val="visible"/>
                                      </p:to>
                                    </p:set>
                                    <p:animEffect transition="in" filter="wipe(left)">
                                      <p:cBhvr>
                                        <p:cTn id="52" dur="500"/>
                                        <p:tgtEl>
                                          <p:spTgt spid="1710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1024"/>
                                        </p:tgtEl>
                                        <p:attrNameLst>
                                          <p:attrName>style.visibility</p:attrName>
                                        </p:attrNameLst>
                                      </p:cBhvr>
                                      <p:to>
                                        <p:strVal val="visible"/>
                                      </p:to>
                                    </p:set>
                                    <p:animEffect transition="in" filter="wipe(left)">
                                      <p:cBhvr>
                                        <p:cTn id="57" dur="500"/>
                                        <p:tgtEl>
                                          <p:spTgt spid="1710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1013"/>
                                        </p:tgtEl>
                                        <p:attrNameLst>
                                          <p:attrName>style.visibility</p:attrName>
                                        </p:attrNameLst>
                                      </p:cBhvr>
                                      <p:to>
                                        <p:strVal val="visible"/>
                                      </p:to>
                                    </p:set>
                                    <p:animEffect transition="in" filter="wipe(left)">
                                      <p:cBhvr>
                                        <p:cTn id="62" dur="500"/>
                                        <p:tgtEl>
                                          <p:spTgt spid="1710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1014"/>
                                        </p:tgtEl>
                                        <p:attrNameLst>
                                          <p:attrName>style.visibility</p:attrName>
                                        </p:attrNameLst>
                                      </p:cBhvr>
                                      <p:to>
                                        <p:strVal val="visible"/>
                                      </p:to>
                                    </p:set>
                                    <p:animEffect transition="in" filter="wipe(left)">
                                      <p:cBhvr>
                                        <p:cTn id="67" dur="500"/>
                                        <p:tgtEl>
                                          <p:spTgt spid="1710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1019"/>
                                        </p:tgtEl>
                                        <p:attrNameLst>
                                          <p:attrName>style.visibility</p:attrName>
                                        </p:attrNameLst>
                                      </p:cBhvr>
                                      <p:to>
                                        <p:strVal val="visible"/>
                                      </p:to>
                                    </p:set>
                                    <p:animEffect transition="in" filter="wipe(left)">
                                      <p:cBhvr>
                                        <p:cTn id="72" dur="500"/>
                                        <p:tgtEl>
                                          <p:spTgt spid="1710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1020"/>
                                        </p:tgtEl>
                                        <p:attrNameLst>
                                          <p:attrName>style.visibility</p:attrName>
                                        </p:attrNameLst>
                                      </p:cBhvr>
                                      <p:to>
                                        <p:strVal val="visible"/>
                                      </p:to>
                                    </p:set>
                                    <p:animEffect transition="in" filter="wipe(left)">
                                      <p:cBhvr>
                                        <p:cTn id="77" dur="500"/>
                                        <p:tgtEl>
                                          <p:spTgt spid="1710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1021"/>
                                        </p:tgtEl>
                                        <p:attrNameLst>
                                          <p:attrName>style.visibility</p:attrName>
                                        </p:attrNameLst>
                                      </p:cBhvr>
                                      <p:to>
                                        <p:strVal val="visible"/>
                                      </p:to>
                                    </p:set>
                                    <p:animEffect transition="in" filter="wipe(left)">
                                      <p:cBhvr>
                                        <p:cTn id="82" dur="500"/>
                                        <p:tgtEl>
                                          <p:spTgt spid="171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3" grpId="0" autoUpdateAnimBg="0"/>
      <p:bldP spid="171014" grpId="0" autoUpdateAnimBg="0"/>
      <p:bldP spid="171015" grpId="0" autoUpdateAnimBg="0"/>
      <p:bldP spid="171016" grpId="0" autoUpdateAnimBg="0"/>
      <p:bldP spid="171017" grpId="0" autoUpdateAnimBg="0"/>
      <p:bldP spid="171018" grpId="0" autoUpdateAnimBg="0"/>
      <p:bldP spid="171019" grpId="0" autoUpdateAnimBg="0"/>
      <p:bldP spid="171020" grpId="0" autoUpdateAnimBg="0"/>
      <p:bldP spid="171021" grpId="0" autoUpdateAnimBg="0"/>
      <p:bldP spid="171022" grpId="0" autoUpdateAnimBg="0"/>
      <p:bldP spid="171023" grpId="0" autoUpdateAnimBg="0"/>
      <p:bldP spid="171024" grpId="0" autoUpdateAnimBg="0"/>
      <p:bldP spid="17102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304800" y="1143000"/>
            <a:ext cx="3773488" cy="823913"/>
          </a:xfrm>
          <a:prstGeom prst="rect">
            <a:avLst/>
          </a:prstGeom>
          <a:noFill/>
          <a:ln w="9525">
            <a:noFill/>
            <a:miter lim="800000"/>
            <a:headEnd/>
            <a:tailEnd/>
          </a:ln>
          <a:effectLst/>
        </p:spPr>
        <p:txBody>
          <a:bodyPr wrap="none">
            <a:spAutoFit/>
          </a:bodyPr>
          <a:lstStyle/>
          <a:p>
            <a:pPr>
              <a:lnSpc>
                <a:spcPct val="120000"/>
              </a:lnSpc>
            </a:pPr>
            <a:r>
              <a:rPr lang="zh-CN" altLang="en-US" sz="4000" b="1">
                <a:solidFill>
                  <a:srgbClr val="990000"/>
                </a:solidFill>
                <a:ea typeface="隶书" pitchFamily="49" charset="-122"/>
              </a:rPr>
              <a:t>进行第二次分配</a:t>
            </a:r>
            <a:endParaRPr lang="zh-CN" altLang="en-US" sz="4000">
              <a:ea typeface="楷体_GB2312" pitchFamily="49" charset="-122"/>
            </a:endParaRPr>
          </a:p>
        </p:txBody>
      </p:sp>
      <p:sp>
        <p:nvSpPr>
          <p:cNvPr id="172035" name="Text Box 3"/>
          <p:cNvSpPr txBox="1">
            <a:spLocks noChangeArrowheads="1"/>
          </p:cNvSpPr>
          <p:nvPr/>
        </p:nvSpPr>
        <p:spPr bwMode="auto">
          <a:xfrm>
            <a:off x="361950" y="5191125"/>
            <a:ext cx="5505450" cy="6762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660033"/>
                </a:solidFill>
                <a:ea typeface="楷体_GB2312" pitchFamily="49" charset="-122"/>
              </a:rPr>
              <a:t>p→230→237→138→239→139</a:t>
            </a:r>
            <a:endParaRPr lang="en-US" altLang="zh-CN" sz="3400">
              <a:ea typeface="楷体_GB2312" pitchFamily="49" charset="-122"/>
            </a:endParaRPr>
          </a:p>
        </p:txBody>
      </p:sp>
      <p:sp>
        <p:nvSpPr>
          <p:cNvPr id="172036" name="Text Box 4"/>
          <p:cNvSpPr txBox="1">
            <a:spLocks noChangeArrowheads="1"/>
          </p:cNvSpPr>
          <p:nvPr/>
        </p:nvSpPr>
        <p:spPr bwMode="auto">
          <a:xfrm>
            <a:off x="288925" y="400050"/>
            <a:ext cx="8550275"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p→230→367→167→237→138→369→239→139</a:t>
            </a:r>
          </a:p>
        </p:txBody>
      </p:sp>
      <p:sp>
        <p:nvSpPr>
          <p:cNvPr id="172037" name="Rectangle 5"/>
          <p:cNvSpPr>
            <a:spLocks noChangeArrowheads="1"/>
          </p:cNvSpPr>
          <p:nvPr/>
        </p:nvSpPr>
        <p:spPr bwMode="auto">
          <a:xfrm>
            <a:off x="1143000" y="2193925"/>
            <a:ext cx="7042150" cy="701675"/>
          </a:xfrm>
          <a:prstGeom prst="rect">
            <a:avLst/>
          </a:prstGeom>
          <a:noFill/>
          <a:ln w="9525">
            <a:noFill/>
            <a:miter lim="800000"/>
            <a:headEnd/>
            <a:tailEnd/>
          </a:ln>
          <a:effectLst/>
        </p:spPr>
        <p:txBody>
          <a:bodyPr wrap="none">
            <a:spAutoFit/>
          </a:bodyPr>
          <a:lstStyle/>
          <a:p>
            <a:r>
              <a:rPr lang="en-US" altLang="zh-CN" sz="4000">
                <a:solidFill>
                  <a:srgbClr val="006666"/>
                </a:solidFill>
                <a:ea typeface="楷体_GB2312" pitchFamily="49" charset="-122"/>
              </a:rPr>
              <a:t>→</a:t>
            </a:r>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0                                        </a:t>
            </a:r>
            <a:r>
              <a:rPr lang="en-US" altLang="zh-CN" sz="4000">
                <a:solidFill>
                  <a:srgbClr val="006666"/>
                </a:solidFill>
                <a:ea typeface="楷体_GB2312" pitchFamily="49" charset="-122"/>
              </a:rPr>
              <a:t>←</a:t>
            </a:r>
          </a:p>
        </p:txBody>
      </p:sp>
      <p:sp>
        <p:nvSpPr>
          <p:cNvPr id="172038" name="Rectangle 6"/>
          <p:cNvSpPr>
            <a:spLocks noChangeArrowheads="1"/>
          </p:cNvSpPr>
          <p:nvPr/>
        </p:nvSpPr>
        <p:spPr bwMode="auto">
          <a:xfrm>
            <a:off x="2432050" y="2193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7</a:t>
            </a:r>
          </a:p>
        </p:txBody>
      </p:sp>
      <p:sp>
        <p:nvSpPr>
          <p:cNvPr id="172039" name="Rectangle 7"/>
          <p:cNvSpPr>
            <a:spLocks noChangeArrowheads="1"/>
          </p:cNvSpPr>
          <p:nvPr/>
        </p:nvSpPr>
        <p:spPr bwMode="auto">
          <a:xfrm>
            <a:off x="3657600" y="2193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8</a:t>
            </a:r>
          </a:p>
        </p:txBody>
      </p:sp>
      <p:sp>
        <p:nvSpPr>
          <p:cNvPr id="172040" name="Rectangle 8"/>
          <p:cNvSpPr>
            <a:spLocks noChangeArrowheads="1"/>
          </p:cNvSpPr>
          <p:nvPr/>
        </p:nvSpPr>
        <p:spPr bwMode="auto">
          <a:xfrm>
            <a:off x="4876800" y="2193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172041" name="Rectangle 9"/>
          <p:cNvSpPr>
            <a:spLocks noChangeArrowheads="1"/>
          </p:cNvSpPr>
          <p:nvPr/>
        </p:nvSpPr>
        <p:spPr bwMode="auto">
          <a:xfrm>
            <a:off x="6172200" y="2193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172042" name="Rectangle 10"/>
          <p:cNvSpPr>
            <a:spLocks noChangeArrowheads="1"/>
          </p:cNvSpPr>
          <p:nvPr/>
        </p:nvSpPr>
        <p:spPr bwMode="auto">
          <a:xfrm>
            <a:off x="1143000" y="3336925"/>
            <a:ext cx="7042150" cy="701675"/>
          </a:xfrm>
          <a:prstGeom prst="rect">
            <a:avLst/>
          </a:prstGeom>
          <a:noFill/>
          <a:ln w="9525">
            <a:noFill/>
            <a:miter lim="800000"/>
            <a:headEnd/>
            <a:tailEnd/>
          </a:ln>
          <a:effectLst/>
        </p:spPr>
        <p:txBody>
          <a:bodyPr wrap="none">
            <a:spAutoFit/>
          </a:bodyPr>
          <a:lstStyle/>
          <a:p>
            <a:r>
              <a:rPr lang="en-US" altLang="zh-CN" sz="4000">
                <a:solidFill>
                  <a:srgbClr val="006666"/>
                </a:solidFill>
                <a:ea typeface="楷体_GB2312" pitchFamily="49" charset="-122"/>
              </a:rPr>
              <a:t>→</a:t>
            </a:r>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7                                        </a:t>
            </a:r>
            <a:r>
              <a:rPr lang="en-US" altLang="zh-CN" sz="4000">
                <a:solidFill>
                  <a:srgbClr val="006666"/>
                </a:solidFill>
                <a:ea typeface="楷体_GB2312" pitchFamily="49" charset="-122"/>
              </a:rPr>
              <a:t>←</a:t>
            </a:r>
          </a:p>
        </p:txBody>
      </p:sp>
      <p:sp>
        <p:nvSpPr>
          <p:cNvPr id="172043" name="Rectangle 11"/>
          <p:cNvSpPr>
            <a:spLocks noChangeArrowheads="1"/>
          </p:cNvSpPr>
          <p:nvPr/>
        </p:nvSpPr>
        <p:spPr bwMode="auto">
          <a:xfrm>
            <a:off x="2362200" y="3336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→1</a:t>
            </a:r>
            <a:r>
              <a:rPr lang="en-US" altLang="zh-CN" sz="4000" b="1">
                <a:solidFill>
                  <a:srgbClr val="0000FF"/>
                </a:solidFill>
                <a:ea typeface="楷体_GB2312" pitchFamily="49" charset="-122"/>
              </a:rPr>
              <a:t>6</a:t>
            </a:r>
            <a:r>
              <a:rPr lang="en-US" altLang="zh-CN" sz="4000">
                <a:ea typeface="楷体_GB2312" pitchFamily="49" charset="-122"/>
              </a:rPr>
              <a:t>7</a:t>
            </a:r>
          </a:p>
        </p:txBody>
      </p:sp>
      <p:sp>
        <p:nvSpPr>
          <p:cNvPr id="172044" name="Rectangle 12"/>
          <p:cNvSpPr>
            <a:spLocks noChangeArrowheads="1"/>
          </p:cNvSpPr>
          <p:nvPr/>
        </p:nvSpPr>
        <p:spPr bwMode="auto">
          <a:xfrm>
            <a:off x="3657600" y="3336925"/>
            <a:ext cx="1454150" cy="701675"/>
          </a:xfrm>
          <a:prstGeom prst="rect">
            <a:avLst/>
          </a:prstGeom>
          <a:noFill/>
          <a:ln w="9525">
            <a:noFill/>
            <a:miter lim="800000"/>
            <a:headEnd/>
            <a:tailEnd/>
          </a:ln>
          <a:effectLst/>
        </p:spPr>
        <p:txBody>
          <a:bodyPr wrap="none">
            <a:spAutoFit/>
          </a:bodyPr>
          <a:lstStyle/>
          <a:p>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9</a:t>
            </a:r>
          </a:p>
        </p:txBody>
      </p:sp>
      <p:sp>
        <p:nvSpPr>
          <p:cNvPr id="172045" name="Rectangle 13"/>
          <p:cNvSpPr>
            <a:spLocks noChangeArrowheads="1"/>
          </p:cNvSpPr>
          <p:nvPr/>
        </p:nvSpPr>
        <p:spPr bwMode="auto">
          <a:xfrm>
            <a:off x="5791200" y="5287963"/>
            <a:ext cx="3236913" cy="579437"/>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→367→167→369</a:t>
            </a:r>
          </a:p>
        </p:txBody>
      </p:sp>
      <p:sp>
        <p:nvSpPr>
          <p:cNvPr id="172046" name="Rectangle 14"/>
          <p:cNvSpPr>
            <a:spLocks noChangeArrowheads="1"/>
          </p:cNvSpPr>
          <p:nvPr/>
        </p:nvSpPr>
        <p:spPr bwMode="auto">
          <a:xfrm>
            <a:off x="457200" y="4191000"/>
            <a:ext cx="3740150" cy="823913"/>
          </a:xfrm>
          <a:prstGeom prst="rect">
            <a:avLst/>
          </a:prstGeom>
          <a:noFill/>
          <a:ln w="9525">
            <a:noFill/>
            <a:miter lim="800000"/>
            <a:headEnd/>
            <a:tailEnd/>
          </a:ln>
          <a:effectLst/>
        </p:spPr>
        <p:txBody>
          <a:bodyPr wrap="none">
            <a:spAutoFit/>
          </a:bodyPr>
          <a:lstStyle/>
          <a:p>
            <a:pPr>
              <a:lnSpc>
                <a:spcPct val="120000"/>
              </a:lnSpc>
            </a:pPr>
            <a:r>
              <a:rPr lang="zh-CN" altLang="en-US" sz="4000">
                <a:solidFill>
                  <a:srgbClr val="990000"/>
                </a:solidFill>
                <a:ea typeface="隶书" pitchFamily="49" charset="-122"/>
              </a:rPr>
              <a:t>进行第二次收集</a:t>
            </a:r>
          </a:p>
        </p:txBody>
      </p:sp>
      <p:grpSp>
        <p:nvGrpSpPr>
          <p:cNvPr id="172047" name="Group 15"/>
          <p:cNvGrpSpPr>
            <a:grpSpLocks/>
          </p:cNvGrpSpPr>
          <p:nvPr/>
        </p:nvGrpSpPr>
        <p:grpSpPr bwMode="auto">
          <a:xfrm>
            <a:off x="381000" y="2181225"/>
            <a:ext cx="8543925" cy="1765300"/>
            <a:chOff x="240" y="1374"/>
            <a:chExt cx="5382" cy="1112"/>
          </a:xfrm>
        </p:grpSpPr>
        <p:sp>
          <p:nvSpPr>
            <p:cNvPr id="172048" name="Rectangle 16"/>
            <p:cNvSpPr>
              <a:spLocks noChangeArrowheads="1"/>
            </p:cNvSpPr>
            <p:nvPr/>
          </p:nvSpPr>
          <p:spPr bwMode="auto">
            <a:xfrm>
              <a:off x="240" y="1374"/>
              <a:ext cx="5382" cy="381"/>
            </a:xfrm>
            <a:prstGeom prst="rect">
              <a:avLst/>
            </a:prstGeom>
            <a:noFill/>
            <a:ln w="9525">
              <a:noFill/>
              <a:miter lim="800000"/>
              <a:headEnd/>
              <a:tailEnd/>
            </a:ln>
            <a:effectLst/>
          </p:spPr>
          <p:txBody>
            <a:bodyPr wrap="none">
              <a:spAutoFit/>
            </a:bodyPr>
            <a:lstStyle/>
            <a:p>
              <a:pPr>
                <a:lnSpc>
                  <a:spcPct val="120000"/>
                </a:lnSpc>
              </a:pPr>
              <a:r>
                <a:rPr lang="en-US" altLang="zh-CN" sz="2800">
                  <a:solidFill>
                    <a:srgbClr val="006666"/>
                  </a:solidFill>
                  <a:ea typeface="楷体_GB2312" pitchFamily="49" charset="-122"/>
                </a:rPr>
                <a:t> f[</a:t>
              </a:r>
              <a:r>
                <a:rPr lang="en-US" altLang="zh-CN" sz="2800" b="1">
                  <a:solidFill>
                    <a:srgbClr val="FF0000"/>
                  </a:solidFill>
                  <a:ea typeface="楷体_GB2312" pitchFamily="49" charset="-122"/>
                </a:rPr>
                <a:t>3</a:t>
              </a:r>
              <a:r>
                <a:rPr lang="en-US" altLang="zh-CN" sz="2800">
                  <a:solidFill>
                    <a:srgbClr val="006666"/>
                  </a:solidFill>
                  <a:ea typeface="楷体_GB2312" pitchFamily="49" charset="-122"/>
                </a:rPr>
                <a:t>]                                                                                 r[</a:t>
              </a:r>
              <a:r>
                <a:rPr lang="en-US" altLang="zh-CN" sz="2800" b="1">
                  <a:solidFill>
                    <a:srgbClr val="FF0000"/>
                  </a:solidFill>
                  <a:ea typeface="楷体_GB2312" pitchFamily="49" charset="-122"/>
                </a:rPr>
                <a:t>3</a:t>
              </a:r>
              <a:r>
                <a:rPr lang="en-US" altLang="zh-CN" sz="2800">
                  <a:solidFill>
                    <a:srgbClr val="006666"/>
                  </a:solidFill>
                  <a:ea typeface="楷体_GB2312" pitchFamily="49" charset="-122"/>
                </a:rPr>
                <a:t>]</a:t>
              </a:r>
              <a:endParaRPr lang="en-US" altLang="zh-CN" sz="2800">
                <a:ea typeface="楷体_GB2312" pitchFamily="49" charset="-122"/>
              </a:endParaRPr>
            </a:p>
          </p:txBody>
        </p:sp>
        <p:sp>
          <p:nvSpPr>
            <p:cNvPr id="172049" name="Rectangle 17"/>
            <p:cNvSpPr>
              <a:spLocks noChangeArrowheads="1"/>
            </p:cNvSpPr>
            <p:nvPr/>
          </p:nvSpPr>
          <p:spPr bwMode="auto">
            <a:xfrm>
              <a:off x="240" y="2105"/>
              <a:ext cx="5382" cy="381"/>
            </a:xfrm>
            <a:prstGeom prst="rect">
              <a:avLst/>
            </a:prstGeom>
            <a:noFill/>
            <a:ln w="9525">
              <a:noFill/>
              <a:miter lim="800000"/>
              <a:headEnd/>
              <a:tailEnd/>
            </a:ln>
            <a:effectLst/>
          </p:spPr>
          <p:txBody>
            <a:bodyPr wrap="none">
              <a:spAutoFit/>
            </a:bodyPr>
            <a:lstStyle/>
            <a:p>
              <a:pPr>
                <a:lnSpc>
                  <a:spcPct val="120000"/>
                </a:lnSpc>
              </a:pPr>
              <a:r>
                <a:rPr lang="en-US" altLang="zh-CN" sz="2800">
                  <a:solidFill>
                    <a:srgbClr val="006666"/>
                  </a:solidFill>
                  <a:ea typeface="楷体_GB2312" pitchFamily="49" charset="-122"/>
                </a:rPr>
                <a:t> f[</a:t>
              </a:r>
              <a:r>
                <a:rPr lang="en-US" altLang="zh-CN" sz="2800" b="1">
                  <a:solidFill>
                    <a:srgbClr val="0000FF"/>
                  </a:solidFill>
                  <a:ea typeface="楷体_GB2312" pitchFamily="49" charset="-122"/>
                </a:rPr>
                <a:t>6</a:t>
              </a:r>
              <a:r>
                <a:rPr lang="en-US" altLang="zh-CN" sz="2800">
                  <a:solidFill>
                    <a:srgbClr val="006666"/>
                  </a:solidFill>
                  <a:ea typeface="楷体_GB2312" pitchFamily="49" charset="-122"/>
                </a:rPr>
                <a:t>]                                                                                 r[</a:t>
              </a:r>
              <a:r>
                <a:rPr lang="en-US" altLang="zh-CN" sz="2800" b="1">
                  <a:solidFill>
                    <a:srgbClr val="0000FF"/>
                  </a:solidFill>
                  <a:ea typeface="楷体_GB2312" pitchFamily="49" charset="-122"/>
                </a:rPr>
                <a:t>6</a:t>
              </a:r>
              <a:r>
                <a:rPr lang="en-US" altLang="zh-CN" sz="2800">
                  <a:solidFill>
                    <a:srgbClr val="006666"/>
                  </a:solidFill>
                  <a:ea typeface="楷体_GB2312" pitchFamily="49" charset="-122"/>
                </a:rPr>
                <a:t>]</a:t>
              </a:r>
            </a:p>
          </p:txBody>
        </p:sp>
        <p:sp>
          <p:nvSpPr>
            <p:cNvPr id="172050" name="Rectangle 18"/>
            <p:cNvSpPr>
              <a:spLocks noChangeArrowheads="1"/>
            </p:cNvSpPr>
            <p:nvPr/>
          </p:nvSpPr>
          <p:spPr bwMode="auto">
            <a:xfrm>
              <a:off x="326" y="1684"/>
              <a:ext cx="436" cy="442"/>
            </a:xfrm>
            <a:prstGeom prst="rect">
              <a:avLst/>
            </a:prstGeom>
            <a:noFill/>
            <a:ln w="9525">
              <a:noFill/>
              <a:miter lim="800000"/>
              <a:headEnd/>
              <a:tailEnd/>
            </a:ln>
            <a:effectLst/>
          </p:spPr>
          <p:txBody>
            <a:bodyPr wrap="none">
              <a:spAutoFit/>
            </a:bodyPr>
            <a:lstStyle/>
            <a:p>
              <a:pPr algn="ctr"/>
              <a:r>
                <a:rPr lang="en-US" altLang="zh-CN" sz="4000" b="1">
                  <a:solidFill>
                    <a:srgbClr val="990000"/>
                  </a:solidFill>
                  <a:ea typeface="隶书" pitchFamily="49" charset="-122"/>
                </a:rPr>
                <a:t>…</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4"/>
                                        </p:tgtEl>
                                        <p:attrNameLst>
                                          <p:attrName>style.visibility</p:attrName>
                                        </p:attrNameLst>
                                      </p:cBhvr>
                                      <p:to>
                                        <p:strVal val="visible"/>
                                      </p:to>
                                    </p:set>
                                    <p:animEffect transition="in" filter="wipe(left)">
                                      <p:cBhvr>
                                        <p:cTn id="12" dur="500"/>
                                        <p:tgtEl>
                                          <p:spTgt spid="172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2047"/>
                                        </p:tgtEl>
                                        <p:attrNameLst>
                                          <p:attrName>style.visibility</p:attrName>
                                        </p:attrNameLst>
                                      </p:cBhvr>
                                      <p:to>
                                        <p:strVal val="visible"/>
                                      </p:to>
                                    </p:set>
                                    <p:animEffect transition="in" filter="wipe(up)">
                                      <p:cBhvr>
                                        <p:cTn id="17" dur="500"/>
                                        <p:tgtEl>
                                          <p:spTgt spid="1720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wipe(left)">
                                      <p:cBhvr>
                                        <p:cTn id="22" dur="500"/>
                                        <p:tgtEl>
                                          <p:spTgt spid="1720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2042"/>
                                        </p:tgtEl>
                                        <p:attrNameLst>
                                          <p:attrName>style.visibility</p:attrName>
                                        </p:attrNameLst>
                                      </p:cBhvr>
                                      <p:to>
                                        <p:strVal val="visible"/>
                                      </p:to>
                                    </p:set>
                                    <p:animEffect transition="in" filter="wipe(left)">
                                      <p:cBhvr>
                                        <p:cTn id="27" dur="500"/>
                                        <p:tgtEl>
                                          <p:spTgt spid="1720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2043"/>
                                        </p:tgtEl>
                                        <p:attrNameLst>
                                          <p:attrName>style.visibility</p:attrName>
                                        </p:attrNameLst>
                                      </p:cBhvr>
                                      <p:to>
                                        <p:strVal val="visible"/>
                                      </p:to>
                                    </p:set>
                                    <p:animEffect transition="in" filter="wipe(left)">
                                      <p:cBhvr>
                                        <p:cTn id="32" dur="500"/>
                                        <p:tgtEl>
                                          <p:spTgt spid="1720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038"/>
                                        </p:tgtEl>
                                        <p:attrNameLst>
                                          <p:attrName>style.visibility</p:attrName>
                                        </p:attrNameLst>
                                      </p:cBhvr>
                                      <p:to>
                                        <p:strVal val="visible"/>
                                      </p:to>
                                    </p:set>
                                    <p:animEffect transition="in" filter="wipe(left)">
                                      <p:cBhvr>
                                        <p:cTn id="37" dur="500"/>
                                        <p:tgtEl>
                                          <p:spTgt spid="1720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039"/>
                                        </p:tgtEl>
                                        <p:attrNameLst>
                                          <p:attrName>style.visibility</p:attrName>
                                        </p:attrNameLst>
                                      </p:cBhvr>
                                      <p:to>
                                        <p:strVal val="visible"/>
                                      </p:to>
                                    </p:set>
                                    <p:animEffect transition="in" filter="wipe(left)">
                                      <p:cBhvr>
                                        <p:cTn id="42" dur="500"/>
                                        <p:tgtEl>
                                          <p:spTgt spid="1720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44"/>
                                        </p:tgtEl>
                                        <p:attrNameLst>
                                          <p:attrName>style.visibility</p:attrName>
                                        </p:attrNameLst>
                                      </p:cBhvr>
                                      <p:to>
                                        <p:strVal val="visible"/>
                                      </p:to>
                                    </p:set>
                                    <p:animEffect transition="in" filter="wipe(left)">
                                      <p:cBhvr>
                                        <p:cTn id="47" dur="500"/>
                                        <p:tgtEl>
                                          <p:spTgt spid="1720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2040"/>
                                        </p:tgtEl>
                                        <p:attrNameLst>
                                          <p:attrName>style.visibility</p:attrName>
                                        </p:attrNameLst>
                                      </p:cBhvr>
                                      <p:to>
                                        <p:strVal val="visible"/>
                                      </p:to>
                                    </p:set>
                                    <p:animEffect transition="in" filter="wipe(left)">
                                      <p:cBhvr>
                                        <p:cTn id="52" dur="500"/>
                                        <p:tgtEl>
                                          <p:spTgt spid="1720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2041"/>
                                        </p:tgtEl>
                                        <p:attrNameLst>
                                          <p:attrName>style.visibility</p:attrName>
                                        </p:attrNameLst>
                                      </p:cBhvr>
                                      <p:to>
                                        <p:strVal val="visible"/>
                                      </p:to>
                                    </p:set>
                                    <p:animEffect transition="in" filter="wipe(left)">
                                      <p:cBhvr>
                                        <p:cTn id="57" dur="500"/>
                                        <p:tgtEl>
                                          <p:spTgt spid="1720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2046"/>
                                        </p:tgtEl>
                                        <p:attrNameLst>
                                          <p:attrName>style.visibility</p:attrName>
                                        </p:attrNameLst>
                                      </p:cBhvr>
                                      <p:to>
                                        <p:strVal val="visible"/>
                                      </p:to>
                                    </p:set>
                                    <p:animEffect transition="in" filter="wipe(left)">
                                      <p:cBhvr>
                                        <p:cTn id="62" dur="500"/>
                                        <p:tgtEl>
                                          <p:spTgt spid="1720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2035"/>
                                        </p:tgtEl>
                                        <p:attrNameLst>
                                          <p:attrName>style.visibility</p:attrName>
                                        </p:attrNameLst>
                                      </p:cBhvr>
                                      <p:to>
                                        <p:strVal val="visible"/>
                                      </p:to>
                                    </p:set>
                                    <p:animEffect transition="in" filter="wipe(left)">
                                      <p:cBhvr>
                                        <p:cTn id="67" dur="500"/>
                                        <p:tgtEl>
                                          <p:spTgt spid="1720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2045"/>
                                        </p:tgtEl>
                                        <p:attrNameLst>
                                          <p:attrName>style.visibility</p:attrName>
                                        </p:attrNameLst>
                                      </p:cBhvr>
                                      <p:to>
                                        <p:strVal val="visible"/>
                                      </p:to>
                                    </p:set>
                                    <p:animEffect transition="in" filter="wipe(left)">
                                      <p:cBhvr>
                                        <p:cTn id="72" dur="500"/>
                                        <p:tgtEl>
                                          <p:spTgt spid="17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P spid="172036" grpId="0" autoUpdateAnimBg="0"/>
      <p:bldP spid="172037" grpId="0" autoUpdateAnimBg="0"/>
      <p:bldP spid="172038" grpId="0" autoUpdateAnimBg="0"/>
      <p:bldP spid="172039" grpId="0" autoUpdateAnimBg="0"/>
      <p:bldP spid="172040" grpId="0" autoUpdateAnimBg="0"/>
      <p:bldP spid="172041" grpId="0" autoUpdateAnimBg="0"/>
      <p:bldP spid="172042" grpId="0" autoUpdateAnimBg="0"/>
      <p:bldP spid="172043" grpId="0" autoUpdateAnimBg="0"/>
      <p:bldP spid="172044" grpId="0" autoUpdateAnimBg="0"/>
      <p:bldP spid="172045" grpId="0" autoUpdateAnimBg="0"/>
      <p:bldP spid="17204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655638" y="4341813"/>
            <a:ext cx="4027487" cy="884237"/>
          </a:xfrm>
          <a:prstGeom prst="rect">
            <a:avLst/>
          </a:prstGeom>
          <a:noFill/>
          <a:ln w="9525">
            <a:noFill/>
            <a:miter lim="800000"/>
            <a:headEnd/>
            <a:tailEnd/>
          </a:ln>
          <a:effectLst/>
        </p:spPr>
        <p:txBody>
          <a:bodyPr wrap="none">
            <a:spAutoFit/>
          </a:bodyPr>
          <a:lstStyle/>
          <a:p>
            <a:pPr>
              <a:lnSpc>
                <a:spcPct val="130000"/>
              </a:lnSpc>
            </a:pPr>
            <a:r>
              <a:rPr lang="en-US" altLang="zh-CN" sz="4000">
                <a:ea typeface="楷体_GB2312" pitchFamily="49" charset="-122"/>
              </a:rPr>
              <a:t>  </a:t>
            </a:r>
            <a:r>
              <a:rPr lang="zh-CN" altLang="en-US" sz="4000" b="1">
                <a:solidFill>
                  <a:srgbClr val="990000"/>
                </a:solidFill>
                <a:ea typeface="隶书" pitchFamily="49" charset="-122"/>
              </a:rPr>
              <a:t>进行第三次收集</a:t>
            </a:r>
            <a:endParaRPr lang="zh-CN" altLang="en-US" sz="4000">
              <a:solidFill>
                <a:srgbClr val="990000"/>
              </a:solidFill>
              <a:ea typeface="楷体_GB2312" pitchFamily="49" charset="-122"/>
            </a:endParaRPr>
          </a:p>
        </p:txBody>
      </p:sp>
      <p:sp>
        <p:nvSpPr>
          <p:cNvPr id="173059" name="Text Box 3"/>
          <p:cNvSpPr txBox="1">
            <a:spLocks noChangeArrowheads="1"/>
          </p:cNvSpPr>
          <p:nvPr/>
        </p:nvSpPr>
        <p:spPr bwMode="auto">
          <a:xfrm>
            <a:off x="306388" y="361950"/>
            <a:ext cx="8562975" cy="579438"/>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p→230→237→138→239→139→367→167→369</a:t>
            </a:r>
          </a:p>
        </p:txBody>
      </p:sp>
      <p:sp>
        <p:nvSpPr>
          <p:cNvPr id="173060" name="Rectangle 4"/>
          <p:cNvSpPr>
            <a:spLocks noChangeArrowheads="1"/>
          </p:cNvSpPr>
          <p:nvPr/>
        </p:nvSpPr>
        <p:spPr bwMode="auto">
          <a:xfrm>
            <a:off x="533400" y="990600"/>
            <a:ext cx="3773488" cy="701675"/>
          </a:xfrm>
          <a:prstGeom prst="rect">
            <a:avLst/>
          </a:prstGeom>
          <a:noFill/>
          <a:ln w="9525">
            <a:noFill/>
            <a:miter lim="800000"/>
            <a:headEnd/>
            <a:tailEnd/>
          </a:ln>
          <a:effectLst/>
        </p:spPr>
        <p:txBody>
          <a:bodyPr wrap="none">
            <a:spAutoFit/>
          </a:bodyPr>
          <a:lstStyle/>
          <a:p>
            <a:r>
              <a:rPr lang="zh-CN" altLang="en-US" sz="4000" b="1">
                <a:solidFill>
                  <a:srgbClr val="990000"/>
                </a:solidFill>
                <a:ea typeface="隶书" pitchFamily="49" charset="-122"/>
              </a:rPr>
              <a:t>进行第三次分配</a:t>
            </a:r>
          </a:p>
        </p:txBody>
      </p:sp>
      <p:sp>
        <p:nvSpPr>
          <p:cNvPr id="173061" name="Rectangle 5"/>
          <p:cNvSpPr>
            <a:spLocks noChangeArrowheads="1"/>
          </p:cNvSpPr>
          <p:nvPr/>
        </p:nvSpPr>
        <p:spPr bwMode="auto">
          <a:xfrm>
            <a:off x="1797050" y="1828800"/>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38                    </a:t>
            </a:r>
            <a:r>
              <a:rPr lang="en-US" altLang="zh-CN" sz="3600">
                <a:solidFill>
                  <a:srgbClr val="006666"/>
                </a:solidFill>
                <a:ea typeface="楷体_GB2312" pitchFamily="49" charset="-122"/>
              </a:rPr>
              <a:t>←</a:t>
            </a:r>
          </a:p>
        </p:txBody>
      </p:sp>
      <p:sp>
        <p:nvSpPr>
          <p:cNvPr id="173062" name="Rectangle 6"/>
          <p:cNvSpPr>
            <a:spLocks noChangeArrowheads="1"/>
          </p:cNvSpPr>
          <p:nvPr/>
        </p:nvSpPr>
        <p:spPr bwMode="auto">
          <a:xfrm>
            <a:off x="2940050" y="1828800"/>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39</a:t>
            </a:r>
          </a:p>
        </p:txBody>
      </p:sp>
      <p:sp>
        <p:nvSpPr>
          <p:cNvPr id="173063" name="Rectangle 7"/>
          <p:cNvSpPr>
            <a:spLocks noChangeArrowheads="1"/>
          </p:cNvSpPr>
          <p:nvPr/>
        </p:nvSpPr>
        <p:spPr bwMode="auto">
          <a:xfrm>
            <a:off x="4114800" y="1860550"/>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67</a:t>
            </a:r>
          </a:p>
        </p:txBody>
      </p:sp>
      <p:sp>
        <p:nvSpPr>
          <p:cNvPr id="173064" name="Rectangle 8"/>
          <p:cNvSpPr>
            <a:spLocks noChangeArrowheads="1"/>
          </p:cNvSpPr>
          <p:nvPr/>
        </p:nvSpPr>
        <p:spPr bwMode="auto">
          <a:xfrm>
            <a:off x="1797050" y="2682875"/>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30                    </a:t>
            </a:r>
            <a:r>
              <a:rPr lang="en-US" altLang="zh-CN" sz="3600">
                <a:solidFill>
                  <a:srgbClr val="006666"/>
                </a:solidFill>
                <a:ea typeface="楷体_GB2312" pitchFamily="49" charset="-122"/>
              </a:rPr>
              <a:t>←</a:t>
            </a:r>
          </a:p>
        </p:txBody>
      </p:sp>
      <p:sp>
        <p:nvSpPr>
          <p:cNvPr id="173065" name="Rectangle 9"/>
          <p:cNvSpPr>
            <a:spLocks noChangeArrowheads="1"/>
          </p:cNvSpPr>
          <p:nvPr/>
        </p:nvSpPr>
        <p:spPr bwMode="auto">
          <a:xfrm>
            <a:off x="2940050" y="26828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37</a:t>
            </a:r>
          </a:p>
        </p:txBody>
      </p:sp>
      <p:sp>
        <p:nvSpPr>
          <p:cNvPr id="173066" name="Rectangle 10"/>
          <p:cNvSpPr>
            <a:spLocks noChangeArrowheads="1"/>
          </p:cNvSpPr>
          <p:nvPr/>
        </p:nvSpPr>
        <p:spPr bwMode="auto">
          <a:xfrm>
            <a:off x="4083050" y="2682875"/>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39</a:t>
            </a:r>
          </a:p>
        </p:txBody>
      </p:sp>
      <p:sp>
        <p:nvSpPr>
          <p:cNvPr id="173067" name="Rectangle 11"/>
          <p:cNvSpPr>
            <a:spLocks noChangeArrowheads="1"/>
          </p:cNvSpPr>
          <p:nvPr/>
        </p:nvSpPr>
        <p:spPr bwMode="auto">
          <a:xfrm>
            <a:off x="1828800" y="3475038"/>
            <a:ext cx="4070350" cy="641350"/>
          </a:xfrm>
          <a:prstGeom prst="rect">
            <a:avLst/>
          </a:prstGeom>
          <a:noFill/>
          <a:ln w="9525">
            <a:noFill/>
            <a:miter lim="800000"/>
            <a:headEnd/>
            <a:tailEnd/>
          </a:ln>
          <a:effectLst/>
        </p:spPr>
        <p:txBody>
          <a:bodyPr wrap="none">
            <a:spAutoFit/>
          </a:bodyPr>
          <a:lstStyle/>
          <a:p>
            <a:r>
              <a:rPr lang="en-US" altLang="zh-CN" sz="3600">
                <a:solidFill>
                  <a:srgbClr val="006666"/>
                </a:solidFill>
                <a:ea typeface="楷体_GB2312" pitchFamily="49" charset="-122"/>
              </a:rPr>
              <a:t>→</a:t>
            </a:r>
            <a:r>
              <a:rPr lang="en-US" altLang="zh-CN" sz="3600" b="1">
                <a:solidFill>
                  <a:srgbClr val="FF00FF"/>
                </a:solidFill>
                <a:ea typeface="楷体_GB2312" pitchFamily="49" charset="-122"/>
              </a:rPr>
              <a:t>3</a:t>
            </a:r>
            <a:r>
              <a:rPr lang="en-US" altLang="zh-CN" sz="3600">
                <a:ea typeface="楷体_GB2312" pitchFamily="49" charset="-122"/>
              </a:rPr>
              <a:t>67                    </a:t>
            </a:r>
            <a:r>
              <a:rPr lang="en-US" altLang="zh-CN" sz="3600">
                <a:solidFill>
                  <a:srgbClr val="006666"/>
                </a:solidFill>
                <a:ea typeface="楷体_GB2312" pitchFamily="49" charset="-122"/>
              </a:rPr>
              <a:t>←</a:t>
            </a:r>
          </a:p>
        </p:txBody>
      </p:sp>
      <p:sp>
        <p:nvSpPr>
          <p:cNvPr id="173068" name="Rectangle 12"/>
          <p:cNvSpPr>
            <a:spLocks noChangeArrowheads="1"/>
          </p:cNvSpPr>
          <p:nvPr/>
        </p:nvSpPr>
        <p:spPr bwMode="auto">
          <a:xfrm>
            <a:off x="2971800" y="3475038"/>
            <a:ext cx="1327150" cy="641350"/>
          </a:xfrm>
          <a:prstGeom prst="rect">
            <a:avLst/>
          </a:prstGeom>
          <a:noFill/>
          <a:ln w="9525">
            <a:noFill/>
            <a:miter lim="800000"/>
            <a:headEnd/>
            <a:tailEnd/>
          </a:ln>
          <a:effectLst/>
        </p:spPr>
        <p:txBody>
          <a:bodyPr wrap="none">
            <a:spAutoFit/>
          </a:bodyPr>
          <a:lstStyle/>
          <a:p>
            <a:r>
              <a:rPr lang="en-US" altLang="zh-CN" sz="3600">
                <a:ea typeface="楷体_GB2312" pitchFamily="49" charset="-122"/>
              </a:rPr>
              <a:t>→</a:t>
            </a:r>
            <a:r>
              <a:rPr lang="en-US" altLang="zh-CN" sz="3600" b="1">
                <a:solidFill>
                  <a:srgbClr val="FF00FF"/>
                </a:solidFill>
                <a:ea typeface="楷体_GB2312" pitchFamily="49" charset="-122"/>
              </a:rPr>
              <a:t>3</a:t>
            </a:r>
            <a:r>
              <a:rPr lang="en-US" altLang="zh-CN" sz="3600">
                <a:ea typeface="楷体_GB2312" pitchFamily="49" charset="-122"/>
              </a:rPr>
              <a:t>69</a:t>
            </a:r>
          </a:p>
        </p:txBody>
      </p:sp>
      <p:sp>
        <p:nvSpPr>
          <p:cNvPr id="173069" name="Rectangle 13"/>
          <p:cNvSpPr>
            <a:spLocks noChangeArrowheads="1"/>
          </p:cNvSpPr>
          <p:nvPr/>
        </p:nvSpPr>
        <p:spPr bwMode="auto">
          <a:xfrm>
            <a:off x="304800" y="5173663"/>
            <a:ext cx="3467100" cy="579437"/>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p→138→139→167</a:t>
            </a:r>
          </a:p>
        </p:txBody>
      </p:sp>
      <p:sp>
        <p:nvSpPr>
          <p:cNvPr id="173070" name="Rectangle 14"/>
          <p:cNvSpPr>
            <a:spLocks noChangeArrowheads="1"/>
          </p:cNvSpPr>
          <p:nvPr/>
        </p:nvSpPr>
        <p:spPr bwMode="auto">
          <a:xfrm>
            <a:off x="3581400" y="5173663"/>
            <a:ext cx="3241675" cy="579437"/>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→230→237→239</a:t>
            </a:r>
          </a:p>
        </p:txBody>
      </p:sp>
      <p:sp>
        <p:nvSpPr>
          <p:cNvPr id="173071" name="Rectangle 15"/>
          <p:cNvSpPr>
            <a:spLocks noChangeArrowheads="1"/>
          </p:cNvSpPr>
          <p:nvPr/>
        </p:nvSpPr>
        <p:spPr bwMode="auto">
          <a:xfrm>
            <a:off x="6629400" y="5173663"/>
            <a:ext cx="2222500" cy="579437"/>
          </a:xfrm>
          <a:prstGeom prst="rect">
            <a:avLst/>
          </a:prstGeom>
          <a:noFill/>
          <a:ln w="9525">
            <a:noFill/>
            <a:miter lim="800000"/>
            <a:headEnd/>
            <a:tailEnd/>
          </a:ln>
          <a:effectLst/>
        </p:spPr>
        <p:txBody>
          <a:bodyPr wrap="none">
            <a:spAutoFit/>
          </a:bodyPr>
          <a:lstStyle/>
          <a:p>
            <a:r>
              <a:rPr lang="en-US" altLang="zh-CN" sz="3200" b="1">
                <a:solidFill>
                  <a:srgbClr val="660033"/>
                </a:solidFill>
                <a:ea typeface="楷体_GB2312" pitchFamily="49" charset="-122"/>
              </a:rPr>
              <a:t>→367→369</a:t>
            </a:r>
          </a:p>
        </p:txBody>
      </p:sp>
      <p:sp>
        <p:nvSpPr>
          <p:cNvPr id="173072" name="Rectangle 16"/>
          <p:cNvSpPr>
            <a:spLocks noChangeArrowheads="1"/>
          </p:cNvSpPr>
          <p:nvPr/>
        </p:nvSpPr>
        <p:spPr bwMode="auto">
          <a:xfrm>
            <a:off x="879475" y="5795963"/>
            <a:ext cx="4787900" cy="641350"/>
          </a:xfrm>
          <a:prstGeom prst="rect">
            <a:avLst/>
          </a:prstGeom>
          <a:noFill/>
          <a:ln w="9525">
            <a:noFill/>
            <a:miter lim="800000"/>
            <a:headEnd/>
            <a:tailEnd/>
          </a:ln>
          <a:effectLst/>
        </p:spPr>
        <p:txBody>
          <a:bodyPr wrap="none">
            <a:spAutoFit/>
          </a:bodyPr>
          <a:lstStyle/>
          <a:p>
            <a:pPr algn="ctr"/>
            <a:r>
              <a:rPr lang="zh-CN" altLang="en-US" sz="3600" b="1">
                <a:solidFill>
                  <a:srgbClr val="990000"/>
                </a:solidFill>
                <a:ea typeface="楷体_GB2312" pitchFamily="49" charset="-122"/>
              </a:rPr>
              <a:t>已得到记录的有序序列</a:t>
            </a:r>
          </a:p>
        </p:txBody>
      </p:sp>
      <p:grpSp>
        <p:nvGrpSpPr>
          <p:cNvPr id="173073" name="Group 17"/>
          <p:cNvGrpSpPr>
            <a:grpSpLocks/>
          </p:cNvGrpSpPr>
          <p:nvPr/>
        </p:nvGrpSpPr>
        <p:grpSpPr bwMode="auto">
          <a:xfrm>
            <a:off x="1143000" y="1781175"/>
            <a:ext cx="5356225" cy="2751138"/>
            <a:chOff x="720" y="1122"/>
            <a:chExt cx="3374" cy="1733"/>
          </a:xfrm>
        </p:grpSpPr>
        <p:sp>
          <p:nvSpPr>
            <p:cNvPr id="173074" name="Text Box 18"/>
            <p:cNvSpPr txBox="1">
              <a:spLocks noChangeArrowheads="1"/>
            </p:cNvSpPr>
            <p:nvPr/>
          </p:nvSpPr>
          <p:spPr bwMode="auto">
            <a:xfrm>
              <a:off x="720" y="1122"/>
              <a:ext cx="3374" cy="381"/>
            </a:xfrm>
            <a:prstGeom prst="rect">
              <a:avLst/>
            </a:prstGeom>
            <a:noFill/>
            <a:ln w="9525">
              <a:noFill/>
              <a:miter lim="800000"/>
              <a:headEnd/>
              <a:tailEnd/>
            </a:ln>
            <a:effectLst/>
          </p:spPr>
          <p:txBody>
            <a:bodyPr>
              <a:spAutoFit/>
            </a:bodyPr>
            <a:lstStyle/>
            <a:p>
              <a:pPr>
                <a:lnSpc>
                  <a:spcPct val="120000"/>
                </a:lnSpc>
              </a:pPr>
              <a:r>
                <a:rPr lang="en-US" altLang="zh-CN" sz="2800">
                  <a:solidFill>
                    <a:srgbClr val="006666"/>
                  </a:solidFill>
                  <a:ea typeface="楷体_GB2312" pitchFamily="49" charset="-122"/>
                </a:rPr>
                <a:t>f[</a:t>
              </a:r>
              <a:r>
                <a:rPr lang="en-US" altLang="zh-CN" sz="2800" b="1">
                  <a:solidFill>
                    <a:srgbClr val="FF0000"/>
                  </a:solidFill>
                  <a:ea typeface="楷体_GB2312" pitchFamily="49" charset="-122"/>
                </a:rPr>
                <a:t>1</a:t>
              </a:r>
              <a:r>
                <a:rPr lang="en-US" altLang="zh-CN" sz="2800">
                  <a:solidFill>
                    <a:srgbClr val="006666"/>
                  </a:solidFill>
                  <a:ea typeface="楷体_GB2312" pitchFamily="49" charset="-122"/>
                </a:rPr>
                <a:t>]                                              r[</a:t>
              </a:r>
              <a:r>
                <a:rPr lang="en-US" altLang="zh-CN" sz="2800" b="1">
                  <a:solidFill>
                    <a:srgbClr val="FF0000"/>
                  </a:solidFill>
                  <a:ea typeface="楷体_GB2312" pitchFamily="49" charset="-122"/>
                </a:rPr>
                <a:t>1</a:t>
              </a:r>
              <a:r>
                <a:rPr lang="en-US" altLang="zh-CN" sz="2800">
                  <a:solidFill>
                    <a:srgbClr val="006666"/>
                  </a:solidFill>
                  <a:ea typeface="楷体_GB2312" pitchFamily="49" charset="-122"/>
                </a:rPr>
                <a:t>]</a:t>
              </a:r>
              <a:endParaRPr lang="en-US" altLang="zh-CN" sz="2800">
                <a:ea typeface="楷体_GB2312" pitchFamily="49" charset="-122"/>
              </a:endParaRPr>
            </a:p>
          </p:txBody>
        </p:sp>
        <p:sp>
          <p:nvSpPr>
            <p:cNvPr id="173075" name="Rectangle 19"/>
            <p:cNvSpPr>
              <a:spLocks noChangeArrowheads="1"/>
            </p:cNvSpPr>
            <p:nvPr/>
          </p:nvSpPr>
          <p:spPr bwMode="auto">
            <a:xfrm>
              <a:off x="720" y="1678"/>
              <a:ext cx="3366" cy="381"/>
            </a:xfrm>
            <a:prstGeom prst="rect">
              <a:avLst/>
            </a:prstGeom>
            <a:noFill/>
            <a:ln w="9525">
              <a:noFill/>
              <a:miter lim="800000"/>
              <a:headEnd/>
              <a:tailEnd/>
            </a:ln>
            <a:effectLst/>
          </p:spPr>
          <p:txBody>
            <a:bodyPr wrap="none">
              <a:spAutoFit/>
            </a:bodyPr>
            <a:lstStyle/>
            <a:p>
              <a:pPr>
                <a:lnSpc>
                  <a:spcPct val="120000"/>
                </a:lnSpc>
              </a:pPr>
              <a:r>
                <a:rPr lang="en-US" altLang="zh-CN" sz="2800">
                  <a:solidFill>
                    <a:srgbClr val="006666"/>
                  </a:solidFill>
                  <a:ea typeface="楷体_GB2312" pitchFamily="49" charset="-122"/>
                </a:rPr>
                <a:t>f[</a:t>
              </a:r>
              <a:r>
                <a:rPr lang="en-US" altLang="zh-CN" sz="2800" b="1">
                  <a:solidFill>
                    <a:srgbClr val="0000FF"/>
                  </a:solidFill>
                  <a:ea typeface="楷体_GB2312" pitchFamily="49" charset="-122"/>
                </a:rPr>
                <a:t>2</a:t>
              </a:r>
              <a:r>
                <a:rPr lang="en-US" altLang="zh-CN" sz="2800">
                  <a:solidFill>
                    <a:srgbClr val="006666"/>
                  </a:solidFill>
                  <a:ea typeface="楷体_GB2312" pitchFamily="49" charset="-122"/>
                </a:rPr>
                <a:t>]                                              r[</a:t>
              </a:r>
              <a:r>
                <a:rPr lang="en-US" altLang="zh-CN" sz="2800" b="1">
                  <a:solidFill>
                    <a:srgbClr val="0000FF"/>
                  </a:solidFill>
                  <a:ea typeface="楷体_GB2312" pitchFamily="49" charset="-122"/>
                </a:rPr>
                <a:t>2</a:t>
              </a:r>
              <a:r>
                <a:rPr lang="en-US" altLang="zh-CN" sz="2800">
                  <a:solidFill>
                    <a:srgbClr val="006666"/>
                  </a:solidFill>
                  <a:ea typeface="楷体_GB2312" pitchFamily="49" charset="-122"/>
                </a:rPr>
                <a:t>]</a:t>
              </a:r>
              <a:endParaRPr lang="en-US" altLang="zh-CN" sz="2800">
                <a:ea typeface="楷体_GB2312" pitchFamily="49" charset="-122"/>
              </a:endParaRPr>
            </a:p>
          </p:txBody>
        </p:sp>
        <p:sp>
          <p:nvSpPr>
            <p:cNvPr id="173076" name="Rectangle 20"/>
            <p:cNvSpPr>
              <a:spLocks noChangeArrowheads="1"/>
            </p:cNvSpPr>
            <p:nvPr/>
          </p:nvSpPr>
          <p:spPr bwMode="auto">
            <a:xfrm>
              <a:off x="720" y="2177"/>
              <a:ext cx="3366" cy="381"/>
            </a:xfrm>
            <a:prstGeom prst="rect">
              <a:avLst/>
            </a:prstGeom>
            <a:noFill/>
            <a:ln w="9525">
              <a:noFill/>
              <a:miter lim="800000"/>
              <a:headEnd/>
              <a:tailEnd/>
            </a:ln>
            <a:effectLst/>
          </p:spPr>
          <p:txBody>
            <a:bodyPr wrap="none">
              <a:spAutoFit/>
            </a:bodyPr>
            <a:lstStyle/>
            <a:p>
              <a:pPr>
                <a:lnSpc>
                  <a:spcPct val="120000"/>
                </a:lnSpc>
              </a:pPr>
              <a:r>
                <a:rPr lang="en-US" altLang="zh-CN" sz="2800">
                  <a:solidFill>
                    <a:srgbClr val="006666"/>
                  </a:solidFill>
                  <a:ea typeface="楷体_GB2312" pitchFamily="49" charset="-122"/>
                </a:rPr>
                <a:t>f[</a:t>
              </a:r>
              <a:r>
                <a:rPr lang="en-US" altLang="zh-CN" sz="2800" b="1">
                  <a:solidFill>
                    <a:srgbClr val="FF00FF"/>
                  </a:solidFill>
                  <a:ea typeface="楷体_GB2312" pitchFamily="49" charset="-122"/>
                </a:rPr>
                <a:t>3</a:t>
              </a:r>
              <a:r>
                <a:rPr lang="en-US" altLang="zh-CN" sz="2800">
                  <a:solidFill>
                    <a:srgbClr val="006666"/>
                  </a:solidFill>
                  <a:ea typeface="楷体_GB2312" pitchFamily="49" charset="-122"/>
                </a:rPr>
                <a:t>]                                              r[</a:t>
              </a:r>
              <a:r>
                <a:rPr lang="en-US" altLang="zh-CN" sz="2800" b="1">
                  <a:solidFill>
                    <a:srgbClr val="FF00FF"/>
                  </a:solidFill>
                  <a:ea typeface="楷体_GB2312" pitchFamily="49" charset="-122"/>
                </a:rPr>
                <a:t>3</a:t>
              </a:r>
              <a:r>
                <a:rPr lang="en-US" altLang="zh-CN" sz="2800">
                  <a:solidFill>
                    <a:srgbClr val="006666"/>
                  </a:solidFill>
                  <a:ea typeface="楷体_GB2312" pitchFamily="49" charset="-122"/>
                </a:rPr>
                <a:t>]</a:t>
              </a:r>
            </a:p>
          </p:txBody>
        </p:sp>
        <p:sp>
          <p:nvSpPr>
            <p:cNvPr id="173077" name="Rectangle 21"/>
            <p:cNvSpPr>
              <a:spLocks noChangeArrowheads="1"/>
            </p:cNvSpPr>
            <p:nvPr/>
          </p:nvSpPr>
          <p:spPr bwMode="auto">
            <a:xfrm>
              <a:off x="772" y="2413"/>
              <a:ext cx="436" cy="442"/>
            </a:xfrm>
            <a:prstGeom prst="rect">
              <a:avLst/>
            </a:prstGeom>
            <a:noFill/>
            <a:ln w="9525">
              <a:noFill/>
              <a:miter lim="800000"/>
              <a:headEnd/>
              <a:tailEnd/>
            </a:ln>
            <a:effectLst/>
          </p:spPr>
          <p:txBody>
            <a:bodyPr wrap="none">
              <a:spAutoFit/>
            </a:bodyPr>
            <a:lstStyle/>
            <a:p>
              <a:pPr algn="ctr"/>
              <a:r>
                <a:rPr lang="en-US" altLang="zh-CN" sz="4000" b="1">
                  <a:solidFill>
                    <a:srgbClr val="990000"/>
                  </a:solidFill>
                  <a:ea typeface="隶书" pitchFamily="49" charset="-122"/>
                </a:rPr>
                <a:t>…</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wipe(left)">
                                      <p:cBhvr>
                                        <p:cTn id="7" dur="500"/>
                                        <p:tgtEl>
                                          <p:spTgt spid="173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500"/>
                                        <p:tgtEl>
                                          <p:spTgt spid="17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3073"/>
                                        </p:tgtEl>
                                        <p:attrNameLst>
                                          <p:attrName>style.visibility</p:attrName>
                                        </p:attrNameLst>
                                      </p:cBhvr>
                                      <p:to>
                                        <p:strVal val="visible"/>
                                      </p:to>
                                    </p:set>
                                    <p:animEffect transition="in" filter="wipe(up)">
                                      <p:cBhvr>
                                        <p:cTn id="17" dur="500"/>
                                        <p:tgtEl>
                                          <p:spTgt spid="1730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4"/>
                                        </p:tgtEl>
                                        <p:attrNameLst>
                                          <p:attrName>style.visibility</p:attrName>
                                        </p:attrNameLst>
                                      </p:cBhvr>
                                      <p:to>
                                        <p:strVal val="visible"/>
                                      </p:to>
                                    </p:set>
                                    <p:animEffect transition="in" filter="wipe(left)">
                                      <p:cBhvr>
                                        <p:cTn id="22" dur="500"/>
                                        <p:tgtEl>
                                          <p:spTgt spid="1730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3065"/>
                                        </p:tgtEl>
                                        <p:attrNameLst>
                                          <p:attrName>style.visibility</p:attrName>
                                        </p:attrNameLst>
                                      </p:cBhvr>
                                      <p:to>
                                        <p:strVal val="visible"/>
                                      </p:to>
                                    </p:set>
                                    <p:animEffect transition="in" filter="wipe(left)">
                                      <p:cBhvr>
                                        <p:cTn id="27" dur="500"/>
                                        <p:tgtEl>
                                          <p:spTgt spid="1730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3061"/>
                                        </p:tgtEl>
                                        <p:attrNameLst>
                                          <p:attrName>style.visibility</p:attrName>
                                        </p:attrNameLst>
                                      </p:cBhvr>
                                      <p:to>
                                        <p:strVal val="visible"/>
                                      </p:to>
                                    </p:set>
                                    <p:animEffect transition="in" filter="wipe(left)">
                                      <p:cBhvr>
                                        <p:cTn id="32" dur="500"/>
                                        <p:tgtEl>
                                          <p:spTgt spid="1730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3066"/>
                                        </p:tgtEl>
                                        <p:attrNameLst>
                                          <p:attrName>style.visibility</p:attrName>
                                        </p:attrNameLst>
                                      </p:cBhvr>
                                      <p:to>
                                        <p:strVal val="visible"/>
                                      </p:to>
                                    </p:set>
                                    <p:animEffect transition="in" filter="wipe(left)">
                                      <p:cBhvr>
                                        <p:cTn id="37" dur="500"/>
                                        <p:tgtEl>
                                          <p:spTgt spid="1730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3062"/>
                                        </p:tgtEl>
                                        <p:attrNameLst>
                                          <p:attrName>style.visibility</p:attrName>
                                        </p:attrNameLst>
                                      </p:cBhvr>
                                      <p:to>
                                        <p:strVal val="visible"/>
                                      </p:to>
                                    </p:set>
                                    <p:animEffect transition="in" filter="wipe(left)">
                                      <p:cBhvr>
                                        <p:cTn id="42" dur="500"/>
                                        <p:tgtEl>
                                          <p:spTgt spid="1730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067"/>
                                        </p:tgtEl>
                                        <p:attrNameLst>
                                          <p:attrName>style.visibility</p:attrName>
                                        </p:attrNameLst>
                                      </p:cBhvr>
                                      <p:to>
                                        <p:strVal val="visible"/>
                                      </p:to>
                                    </p:set>
                                    <p:animEffect transition="in" filter="wipe(left)">
                                      <p:cBhvr>
                                        <p:cTn id="47" dur="500"/>
                                        <p:tgtEl>
                                          <p:spTgt spid="1730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3063"/>
                                        </p:tgtEl>
                                        <p:attrNameLst>
                                          <p:attrName>style.visibility</p:attrName>
                                        </p:attrNameLst>
                                      </p:cBhvr>
                                      <p:to>
                                        <p:strVal val="visible"/>
                                      </p:to>
                                    </p:set>
                                    <p:animEffect transition="in" filter="wipe(left)">
                                      <p:cBhvr>
                                        <p:cTn id="52" dur="500"/>
                                        <p:tgtEl>
                                          <p:spTgt spid="1730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3068"/>
                                        </p:tgtEl>
                                        <p:attrNameLst>
                                          <p:attrName>style.visibility</p:attrName>
                                        </p:attrNameLst>
                                      </p:cBhvr>
                                      <p:to>
                                        <p:strVal val="visible"/>
                                      </p:to>
                                    </p:set>
                                    <p:animEffect transition="in" filter="wipe(left)">
                                      <p:cBhvr>
                                        <p:cTn id="57" dur="500"/>
                                        <p:tgtEl>
                                          <p:spTgt spid="1730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3058"/>
                                        </p:tgtEl>
                                        <p:attrNameLst>
                                          <p:attrName>style.visibility</p:attrName>
                                        </p:attrNameLst>
                                      </p:cBhvr>
                                      <p:to>
                                        <p:strVal val="visible"/>
                                      </p:to>
                                    </p:set>
                                    <p:animEffect transition="in" filter="wipe(left)">
                                      <p:cBhvr>
                                        <p:cTn id="62" dur="500"/>
                                        <p:tgtEl>
                                          <p:spTgt spid="1730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3069"/>
                                        </p:tgtEl>
                                        <p:attrNameLst>
                                          <p:attrName>style.visibility</p:attrName>
                                        </p:attrNameLst>
                                      </p:cBhvr>
                                      <p:to>
                                        <p:strVal val="visible"/>
                                      </p:to>
                                    </p:set>
                                    <p:animEffect transition="in" filter="wipe(left)">
                                      <p:cBhvr>
                                        <p:cTn id="67" dur="500"/>
                                        <p:tgtEl>
                                          <p:spTgt spid="1730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3070"/>
                                        </p:tgtEl>
                                        <p:attrNameLst>
                                          <p:attrName>style.visibility</p:attrName>
                                        </p:attrNameLst>
                                      </p:cBhvr>
                                      <p:to>
                                        <p:strVal val="visible"/>
                                      </p:to>
                                    </p:set>
                                    <p:animEffect transition="in" filter="wipe(left)">
                                      <p:cBhvr>
                                        <p:cTn id="72" dur="500"/>
                                        <p:tgtEl>
                                          <p:spTgt spid="17307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3071"/>
                                        </p:tgtEl>
                                        <p:attrNameLst>
                                          <p:attrName>style.visibility</p:attrName>
                                        </p:attrNameLst>
                                      </p:cBhvr>
                                      <p:to>
                                        <p:strVal val="visible"/>
                                      </p:to>
                                    </p:set>
                                    <p:animEffect transition="in" filter="wipe(left)">
                                      <p:cBhvr>
                                        <p:cTn id="77" dur="500"/>
                                        <p:tgtEl>
                                          <p:spTgt spid="173071"/>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73072"/>
                                        </p:tgtEl>
                                        <p:attrNameLst>
                                          <p:attrName>style.visibility</p:attrName>
                                        </p:attrNameLst>
                                      </p:cBhvr>
                                      <p:to>
                                        <p:strVal val="visible"/>
                                      </p:to>
                                    </p:set>
                                    <p:anim calcmode="lin" valueType="num">
                                      <p:cBhvr additive="base">
                                        <p:cTn id="82" dur="500" fill="hold"/>
                                        <p:tgtEl>
                                          <p:spTgt spid="173072"/>
                                        </p:tgtEl>
                                        <p:attrNameLst>
                                          <p:attrName>ppt_x</p:attrName>
                                        </p:attrNameLst>
                                      </p:cBhvr>
                                      <p:tavLst>
                                        <p:tav tm="0">
                                          <p:val>
                                            <p:strVal val="0-#ppt_w/2"/>
                                          </p:val>
                                        </p:tav>
                                        <p:tav tm="100000">
                                          <p:val>
                                            <p:strVal val="#ppt_x"/>
                                          </p:val>
                                        </p:tav>
                                      </p:tavLst>
                                    </p:anim>
                                    <p:anim calcmode="lin" valueType="num">
                                      <p:cBhvr additive="base">
                                        <p:cTn id="83" dur="500" fill="hold"/>
                                        <p:tgtEl>
                                          <p:spTgt spid="1730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P spid="173060" grpId="0" autoUpdateAnimBg="0"/>
      <p:bldP spid="173061" grpId="0" autoUpdateAnimBg="0"/>
      <p:bldP spid="173062" grpId="0" autoUpdateAnimBg="0"/>
      <p:bldP spid="173063" grpId="0" autoUpdateAnimBg="0"/>
      <p:bldP spid="173064" grpId="0" autoUpdateAnimBg="0"/>
      <p:bldP spid="173065" grpId="0" autoUpdateAnimBg="0"/>
      <p:bldP spid="173066" grpId="0" autoUpdateAnimBg="0"/>
      <p:bldP spid="173067" grpId="0" autoUpdateAnimBg="0"/>
      <p:bldP spid="173068" grpId="0" autoUpdateAnimBg="0"/>
      <p:bldP spid="173069" grpId="0" autoUpdateAnimBg="0"/>
      <p:bldP spid="173070" grpId="0" autoUpdateAnimBg="0"/>
      <p:bldP spid="173071" grpId="0" autoUpdateAnimBg="0"/>
      <p:bldP spid="17307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533400"/>
            <a:ext cx="7772400" cy="685800"/>
          </a:xfrm>
        </p:spPr>
        <p:txBody>
          <a:bodyPr/>
          <a:lstStyle/>
          <a:p>
            <a:r>
              <a:rPr lang="en-US" altLang="zh-CN" b="1">
                <a:solidFill>
                  <a:srgbClr val="0C00A4"/>
                </a:solidFill>
                <a:latin typeface="楷体_GB2312" pitchFamily="49" charset="-122"/>
              </a:rPr>
              <a:t>9.2 </a:t>
            </a:r>
            <a:r>
              <a:rPr lang="zh-CN" altLang="en-US" b="1">
                <a:solidFill>
                  <a:srgbClr val="0C00A4"/>
                </a:solidFill>
                <a:latin typeface="楷体_GB2312" pitchFamily="49" charset="-122"/>
              </a:rPr>
              <a:t>插入类排序</a:t>
            </a:r>
          </a:p>
        </p:txBody>
      </p:sp>
      <p:grpSp>
        <p:nvGrpSpPr>
          <p:cNvPr id="70661" name="Group 5"/>
          <p:cNvGrpSpPr>
            <a:grpSpLocks/>
          </p:cNvGrpSpPr>
          <p:nvPr/>
        </p:nvGrpSpPr>
        <p:grpSpPr bwMode="auto">
          <a:xfrm>
            <a:off x="304800" y="1981200"/>
            <a:ext cx="9053546" cy="3840163"/>
            <a:chOff x="192" y="1392"/>
            <a:chExt cx="5424" cy="2419"/>
          </a:xfrm>
        </p:grpSpPr>
        <p:sp>
          <p:nvSpPr>
            <p:cNvPr id="70662" name="Text Box 6"/>
            <p:cNvSpPr txBox="1">
              <a:spLocks noChangeArrowheads="1"/>
            </p:cNvSpPr>
            <p:nvPr/>
          </p:nvSpPr>
          <p:spPr bwMode="auto">
            <a:xfrm>
              <a:off x="192" y="1392"/>
              <a:ext cx="5424" cy="2419"/>
            </a:xfrm>
            <a:prstGeom prst="rect">
              <a:avLst/>
            </a:prstGeom>
            <a:noFill/>
            <a:ln w="9525">
              <a:noFill/>
              <a:miter lim="800000"/>
              <a:headEnd/>
              <a:tailEnd/>
            </a:ln>
            <a:effectLst/>
          </p:spPr>
          <p:txBody>
            <a:bodyPr>
              <a:spAutoFit/>
            </a:bodyPr>
            <a:lstStyle/>
            <a:p>
              <a:pPr>
                <a:lnSpc>
                  <a:spcPct val="150000"/>
                </a:lnSpc>
              </a:pPr>
              <a:r>
                <a:rPr lang="zh-CN" altLang="en-US" sz="4400" b="1" dirty="0">
                  <a:ea typeface="楷体_GB2312" pitchFamily="49" charset="-122"/>
                </a:rPr>
                <a:t>　   </a:t>
              </a:r>
              <a:r>
                <a:rPr lang="zh-CN" altLang="en-US" sz="4000" b="1" dirty="0">
                  <a:solidFill>
                    <a:srgbClr val="006666"/>
                  </a:solidFill>
                  <a:ea typeface="楷体_GB2312" pitchFamily="49" charset="-122"/>
                </a:rPr>
                <a:t>将无序序列中的记录</a:t>
              </a:r>
              <a:r>
                <a:rPr lang="zh-CN" altLang="en-US" sz="4000" b="1" dirty="0">
                  <a:solidFill>
                    <a:srgbClr val="9933FF"/>
                  </a:solidFill>
                  <a:ea typeface="楷体_GB2312" pitchFamily="49" charset="-122"/>
                </a:rPr>
                <a:t>一个一个的 </a:t>
              </a:r>
              <a:r>
                <a:rPr lang="zh-CN" altLang="en-US" sz="4000" b="1" dirty="0">
                  <a:solidFill>
                    <a:srgbClr val="FF0000"/>
                  </a:solidFill>
                  <a:ea typeface="楷体_GB2312" pitchFamily="49" charset="-122"/>
                </a:rPr>
                <a:t>“插入”</a:t>
              </a:r>
              <a:r>
                <a:rPr lang="zh-CN" altLang="en-US" sz="4000" b="1" dirty="0">
                  <a:solidFill>
                    <a:srgbClr val="006666"/>
                  </a:solidFill>
                  <a:ea typeface="楷体_GB2312" pitchFamily="49" charset="-122"/>
                </a:rPr>
                <a:t>到有序序列中的</a:t>
              </a:r>
              <a:r>
                <a:rPr lang="zh-CN" altLang="en-US" sz="4000" b="1" dirty="0">
                  <a:solidFill>
                    <a:srgbClr val="990000"/>
                  </a:solidFill>
                  <a:ea typeface="楷体_GB2312" pitchFamily="49" charset="-122"/>
                </a:rPr>
                <a:t>恰当</a:t>
              </a:r>
              <a:r>
                <a:rPr lang="zh-CN" altLang="en-US" sz="4000" b="1" dirty="0">
                  <a:solidFill>
                    <a:srgbClr val="006666"/>
                  </a:solidFill>
                  <a:ea typeface="楷体_GB2312" pitchFamily="49" charset="-122"/>
                </a:rPr>
                <a:t>位置，以逐渐增加有序序列的长度</a:t>
              </a:r>
              <a:r>
                <a:rPr lang="en-US" altLang="zh-CN" sz="4000" b="1" dirty="0">
                  <a:solidFill>
                    <a:srgbClr val="006666"/>
                  </a:solidFill>
                  <a:ea typeface="楷体_GB2312" pitchFamily="49" charset="-122"/>
                </a:rPr>
                <a:t>K</a:t>
              </a:r>
              <a:r>
                <a:rPr lang="en-US" altLang="zh-CN" sz="4000" b="1" dirty="0">
                  <a:solidFill>
                    <a:srgbClr val="990000"/>
                  </a:solidFill>
                  <a:ea typeface="楷体_GB2312" pitchFamily="49" charset="-122"/>
                </a:rPr>
                <a:t>(K=1     N)</a:t>
              </a:r>
              <a:r>
                <a:rPr lang="en-US" altLang="zh-CN" sz="4000" b="1" dirty="0">
                  <a:solidFill>
                    <a:srgbClr val="006666"/>
                  </a:solidFill>
                  <a:ea typeface="楷体_GB2312" pitchFamily="49" charset="-122"/>
                </a:rPr>
                <a:t>,</a:t>
              </a:r>
            </a:p>
            <a:p>
              <a:pPr>
                <a:lnSpc>
                  <a:spcPct val="150000"/>
                </a:lnSpc>
              </a:pPr>
              <a:r>
                <a:rPr lang="zh-CN" altLang="en-US" sz="4000" b="1" dirty="0">
                  <a:solidFill>
                    <a:srgbClr val="006666"/>
                  </a:solidFill>
                  <a:ea typeface="楷体_GB2312" pitchFamily="49" charset="-122"/>
                </a:rPr>
                <a:t>从而实现排序。</a:t>
              </a:r>
            </a:p>
          </p:txBody>
        </p:sp>
        <p:sp>
          <p:nvSpPr>
            <p:cNvPr id="70663" name="Line 7"/>
            <p:cNvSpPr>
              <a:spLocks noChangeShapeType="1"/>
            </p:cNvSpPr>
            <p:nvPr/>
          </p:nvSpPr>
          <p:spPr bwMode="auto">
            <a:xfrm>
              <a:off x="4546" y="2979"/>
              <a:ext cx="384" cy="0"/>
            </a:xfrm>
            <a:prstGeom prst="line">
              <a:avLst/>
            </a:prstGeom>
            <a:noFill/>
            <a:ln w="57150">
              <a:solidFill>
                <a:srgbClr val="990000"/>
              </a:solidFill>
              <a:round/>
              <a:headEnd/>
              <a:tailEnd type="triangle" w="med" len="med"/>
            </a:ln>
            <a:effectLst/>
          </p:spPr>
          <p:txBody>
            <a:bodyPr wrap="none" anchor="ctr"/>
            <a:lstStyle/>
            <a:p>
              <a:endParaRPr lang="zh-CN" altLang="en-US"/>
            </a:p>
          </p:txBody>
        </p:sp>
      </p:grpSp>
      <p:sp>
        <p:nvSpPr>
          <p:cNvPr id="70664" name="Rectangle 8"/>
          <p:cNvSpPr>
            <a:spLocks noChangeArrowheads="1"/>
          </p:cNvSpPr>
          <p:nvPr/>
        </p:nvSpPr>
        <p:spPr bwMode="auto">
          <a:xfrm>
            <a:off x="381000" y="1371600"/>
            <a:ext cx="3001963" cy="701675"/>
          </a:xfrm>
          <a:prstGeom prst="rect">
            <a:avLst/>
          </a:prstGeom>
          <a:noFill/>
          <a:ln w="9525">
            <a:noFill/>
            <a:miter lim="800000"/>
            <a:headEnd/>
            <a:tailEnd/>
          </a:ln>
          <a:effectLst/>
        </p:spPr>
        <p:txBody>
          <a:bodyPr wrap="none">
            <a:spAutoFit/>
          </a:bodyPr>
          <a:lstStyle/>
          <a:p>
            <a:r>
              <a:rPr lang="zh-CN" altLang="en-US" sz="4000" b="1">
                <a:solidFill>
                  <a:srgbClr val="A40004"/>
                </a:solidFill>
                <a:latin typeface="楷体_GB2312" pitchFamily="49" charset="-122"/>
                <a:ea typeface="楷体_GB2312" pitchFamily="49" charset="-122"/>
              </a:rPr>
              <a:t>基本思想：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0-#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b="1"/>
              <a:t>存储结构：</a:t>
            </a:r>
          </a:p>
        </p:txBody>
      </p:sp>
      <p:sp>
        <p:nvSpPr>
          <p:cNvPr id="198660" name="Text Box 4"/>
          <p:cNvSpPr txBox="1">
            <a:spLocks noChangeArrowheads="1"/>
          </p:cNvSpPr>
          <p:nvPr/>
        </p:nvSpPr>
        <p:spPr bwMode="auto">
          <a:xfrm>
            <a:off x="609600" y="990600"/>
            <a:ext cx="82296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0C00A4"/>
                </a:solidFill>
                <a:latin typeface="楷体_GB2312" pitchFamily="49" charset="-122"/>
                <a:ea typeface="楷体_GB2312" pitchFamily="49" charset="-122"/>
              </a:rPr>
              <a:t>   </a:t>
            </a:r>
            <a:r>
              <a:rPr lang="zh-CN" altLang="en-US" sz="3200" b="1">
                <a:solidFill>
                  <a:srgbClr val="0C00A4"/>
                </a:solidFill>
                <a:latin typeface="楷体_GB2312" pitchFamily="49" charset="-122"/>
                <a:ea typeface="楷体_GB2312" pitchFamily="49" charset="-122"/>
              </a:rPr>
              <a:t>为有效地存储和重排记录，算法采用静态链表，有关数据类型的定义如下： </a:t>
            </a:r>
          </a:p>
        </p:txBody>
      </p:sp>
      <p:sp>
        <p:nvSpPr>
          <p:cNvPr id="198661" name="Text Box 5"/>
          <p:cNvSpPr txBox="1">
            <a:spLocks noChangeArrowheads="1"/>
          </p:cNvSpPr>
          <p:nvPr/>
        </p:nvSpPr>
        <p:spPr bwMode="auto">
          <a:xfrm>
            <a:off x="533400" y="2057400"/>
            <a:ext cx="8382000" cy="4664075"/>
          </a:xfrm>
          <a:prstGeom prst="rect">
            <a:avLst/>
          </a:prstGeom>
          <a:noFill/>
          <a:ln w="9525">
            <a:noFill/>
            <a:miter lim="800000"/>
            <a:headEnd/>
            <a:tailEnd/>
          </a:ln>
          <a:effectLst/>
        </p:spPr>
        <p:txBody>
          <a:bodyPr>
            <a:spAutoFit/>
          </a:bodyPr>
          <a:lstStyle/>
          <a:p>
            <a:r>
              <a:rPr lang="en-US" altLang="zh-CN" sz="2000" b="1">
                <a:solidFill>
                  <a:srgbClr val="A40004"/>
                </a:solidFill>
                <a:latin typeface="宋体" pitchFamily="2" charset="-122"/>
              </a:rPr>
              <a:t>#define RADIX 10</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#define KEY_SIZE 6</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#define LIST_SIZE 20</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typedef int KeyType;</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typedef struct {</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KeyType keys[KEY_SIZE];      /* </a:t>
            </a:r>
            <a:r>
              <a:rPr lang="zh-CN" altLang="en-US" sz="2000" b="1">
                <a:solidFill>
                  <a:srgbClr val="A40004"/>
                </a:solidFill>
                <a:latin typeface="宋体" pitchFamily="2" charset="-122"/>
              </a:rPr>
              <a:t>子关键字数组 *</a:t>
            </a:r>
            <a:r>
              <a:rPr lang="en-US" altLang="zh-CN" sz="2000" b="1">
                <a:solidFill>
                  <a:srgbClr val="A40004"/>
                </a:solidFill>
                <a:latin typeface="宋体" pitchFamily="2" charset="-122"/>
              </a:rPr>
              <a:t>/ </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OtherType other_data;        /* </a:t>
            </a:r>
            <a:r>
              <a:rPr lang="zh-CN" altLang="en-US" sz="2000" b="1">
                <a:solidFill>
                  <a:srgbClr val="A40004"/>
                </a:solidFill>
                <a:latin typeface="宋体" pitchFamily="2" charset="-122"/>
              </a:rPr>
              <a:t>其它数据项 *</a:t>
            </a:r>
            <a:r>
              <a:rPr lang="en-US" altLang="zh-CN" sz="2000" b="1">
                <a:solidFill>
                  <a:srgbClr val="A40004"/>
                </a:solidFill>
                <a:latin typeface="宋体" pitchFamily="2" charset="-122"/>
              </a:rPr>
              <a:t>/ </a:t>
            </a:r>
            <a:endParaRPr lang="en-US" altLang="zh-CN" sz="2000" b="1">
              <a:solidFill>
                <a:srgbClr val="A40004"/>
              </a:solidFill>
              <a:ea typeface="楷体_GB2312" pitchFamily="49" charset="-122"/>
            </a:endParaRPr>
          </a:p>
          <a:p>
            <a:r>
              <a:rPr lang="en-US" altLang="zh-CN" sz="2000" b="1">
                <a:solidFill>
                  <a:srgbClr val="A40004"/>
                </a:solidFill>
              </a:rPr>
              <a:t>                               </a:t>
            </a:r>
            <a:r>
              <a:rPr lang="en-US" altLang="zh-CN" sz="2000" b="1">
                <a:solidFill>
                  <a:srgbClr val="A40004"/>
                </a:solidFill>
                <a:latin typeface="宋体" pitchFamily="2" charset="-122"/>
              </a:rPr>
              <a:t>int  next;                   /* </a:t>
            </a:r>
            <a:r>
              <a:rPr lang="zh-CN" altLang="en-US" sz="2000" b="1">
                <a:solidFill>
                  <a:srgbClr val="A40004"/>
                </a:solidFill>
                <a:latin typeface="宋体" pitchFamily="2" charset="-122"/>
              </a:rPr>
              <a:t>静态链域 *</a:t>
            </a:r>
            <a:r>
              <a:rPr lang="en-US" altLang="zh-CN" sz="2000" b="1">
                <a:solidFill>
                  <a:srgbClr val="A40004"/>
                </a:solidFill>
                <a:latin typeface="宋体" pitchFamily="2" charset="-122"/>
              </a:rPr>
              <a:t>/ </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 RecordType1;</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typedef struct {</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RecordType1  r[LIST_SIZE+1];        /* r[0]</a:t>
            </a:r>
            <a:r>
              <a:rPr lang="zh-CN" altLang="en-US" sz="2000" b="1">
                <a:solidFill>
                  <a:srgbClr val="A40004"/>
                </a:solidFill>
                <a:latin typeface="宋体" pitchFamily="2" charset="-122"/>
              </a:rPr>
              <a:t>为头结点 *</a:t>
            </a:r>
            <a:r>
              <a:rPr lang="en-US" altLang="zh-CN" sz="2000" b="1">
                <a:solidFill>
                  <a:srgbClr val="A40004"/>
                </a:solidFill>
                <a:latin typeface="宋体" pitchFamily="2" charset="-122"/>
              </a:rPr>
              <a:t>/</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int length;</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int keynum;</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              } SLinkList;                  /* </a:t>
            </a:r>
            <a:r>
              <a:rPr lang="zh-CN" altLang="en-US" sz="2000" b="1">
                <a:solidFill>
                  <a:srgbClr val="A40004"/>
                </a:solidFill>
                <a:latin typeface="宋体" pitchFamily="2" charset="-122"/>
              </a:rPr>
              <a:t>静态链表 *</a:t>
            </a:r>
            <a:r>
              <a:rPr lang="en-US" altLang="zh-CN" sz="2000" b="1">
                <a:solidFill>
                  <a:srgbClr val="A40004"/>
                </a:solidFill>
                <a:latin typeface="宋体" pitchFamily="2" charset="-122"/>
              </a:rPr>
              <a:t>/</a:t>
            </a:r>
            <a:endParaRPr lang="en-US" altLang="zh-CN" sz="2000" b="1">
              <a:solidFill>
                <a:srgbClr val="A40004"/>
              </a:solidFill>
              <a:ea typeface="楷体_GB2312" pitchFamily="49" charset="-122"/>
            </a:endParaRPr>
          </a:p>
          <a:p>
            <a:r>
              <a:rPr lang="en-US" altLang="zh-CN" sz="2000" b="1">
                <a:solidFill>
                  <a:srgbClr val="A40004"/>
                </a:solidFill>
                <a:latin typeface="宋体" pitchFamily="2" charset="-122"/>
              </a:rPr>
              <a:t>typedef int PVector[RADIX];</a:t>
            </a:r>
            <a:r>
              <a:rPr lang="en-US" altLang="zh-CN" sz="2000" b="1">
                <a:solidFill>
                  <a:srgbClr val="A40004"/>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0-#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gtEl>
                                        <p:attrNameLst>
                                          <p:attrName>style.visibility</p:attrName>
                                        </p:attrNameLst>
                                      </p:cBhvr>
                                      <p:to>
                                        <p:strVal val="visible"/>
                                      </p:to>
                                    </p:set>
                                    <p:anim calcmode="lin" valueType="num">
                                      <p:cBhvr additive="base">
                                        <p:cTn id="13" dur="500" fill="hold"/>
                                        <p:tgtEl>
                                          <p:spTgt spid="198661"/>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utoUpdateAnimBg="0"/>
      <p:bldP spid="19866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457200"/>
            <a:ext cx="7772400" cy="685800"/>
          </a:xfrm>
        </p:spPr>
        <p:txBody>
          <a:bodyPr/>
          <a:lstStyle/>
          <a:p>
            <a:r>
              <a:rPr lang="zh-CN" altLang="en-US" b="1"/>
              <a:t>分配算法：</a:t>
            </a:r>
          </a:p>
        </p:txBody>
      </p:sp>
      <p:sp>
        <p:nvSpPr>
          <p:cNvPr id="201732" name="Text Box 4"/>
          <p:cNvSpPr txBox="1">
            <a:spLocks noChangeArrowheads="1"/>
          </p:cNvSpPr>
          <p:nvPr/>
        </p:nvSpPr>
        <p:spPr bwMode="auto">
          <a:xfrm>
            <a:off x="304800" y="1143000"/>
            <a:ext cx="8839200" cy="4667250"/>
          </a:xfrm>
          <a:prstGeom prst="rect">
            <a:avLst/>
          </a:prstGeom>
          <a:noFill/>
          <a:ln w="9525">
            <a:noFill/>
            <a:miter lim="800000"/>
            <a:headEnd/>
            <a:tailEnd/>
          </a:ln>
          <a:effectLst/>
        </p:spPr>
        <p:txBody>
          <a:bodyPr>
            <a:spAutoFit/>
          </a:bodyPr>
          <a:lstStyle/>
          <a:p>
            <a:r>
              <a:rPr lang="en-US" altLang="zh-CN" sz="2800" b="1">
                <a:solidFill>
                  <a:srgbClr val="0C00A4"/>
                </a:solidFill>
              </a:rPr>
              <a:t>void   Distribute</a:t>
            </a:r>
            <a:r>
              <a:rPr lang="en-US" altLang="zh-CN" sz="2000" b="1">
                <a:solidFill>
                  <a:srgbClr val="0C00A4"/>
                </a:solidFill>
              </a:rPr>
              <a:t>(</a:t>
            </a:r>
            <a:r>
              <a:rPr lang="en-US" altLang="zh-CN" sz="2000" b="1">
                <a:solidFill>
                  <a:srgbClr val="0C00A4"/>
                </a:solidFill>
                <a:latin typeface="宋体" pitchFamily="2" charset="-122"/>
              </a:rPr>
              <a:t>RecordType1 r[]</a:t>
            </a:r>
            <a:r>
              <a:rPr lang="en-US" altLang="zh-CN" sz="2000" b="1">
                <a:solidFill>
                  <a:srgbClr val="0C00A4"/>
                </a:solidFill>
              </a:rPr>
              <a:t>,  int  i,  </a:t>
            </a:r>
            <a:r>
              <a:rPr lang="en-US" altLang="zh-CN" sz="2000" b="1">
                <a:solidFill>
                  <a:srgbClr val="0C00A4"/>
                </a:solidFill>
                <a:latin typeface="宋体" pitchFamily="2" charset="-122"/>
              </a:rPr>
              <a:t>PVector </a:t>
            </a:r>
            <a:r>
              <a:rPr lang="en-US" altLang="zh-CN" sz="2000" b="1">
                <a:solidFill>
                  <a:srgbClr val="0C00A4"/>
                </a:solidFill>
              </a:rPr>
              <a:t>head,  </a:t>
            </a:r>
            <a:r>
              <a:rPr lang="en-US" altLang="zh-CN" sz="2000" b="1">
                <a:solidFill>
                  <a:srgbClr val="0C00A4"/>
                </a:solidFill>
                <a:latin typeface="宋体" pitchFamily="2" charset="-122"/>
              </a:rPr>
              <a:t>PVector </a:t>
            </a:r>
            <a:r>
              <a:rPr lang="en-US" altLang="zh-CN" sz="2000" b="1">
                <a:solidFill>
                  <a:srgbClr val="0C00A4"/>
                </a:solidFill>
              </a:rPr>
              <a:t>tail)</a:t>
            </a:r>
          </a:p>
          <a:p>
            <a:pPr algn="just"/>
            <a:r>
              <a:rPr lang="en-US" altLang="zh-CN" sz="2000" b="1">
                <a:solidFill>
                  <a:srgbClr val="0C00A4"/>
                </a:solidFill>
              </a:rPr>
              <a:t>           </a:t>
            </a:r>
            <a:r>
              <a:rPr lang="en-US" altLang="zh-CN" sz="2000" b="1">
                <a:solidFill>
                  <a:srgbClr val="006600"/>
                </a:solidFill>
              </a:rPr>
              <a:t>/*</a:t>
            </a:r>
            <a:r>
              <a:rPr lang="zh-CN" altLang="en-US" sz="2000" b="1">
                <a:solidFill>
                  <a:srgbClr val="006600"/>
                </a:solidFill>
              </a:rPr>
              <a:t>数组</a:t>
            </a:r>
            <a:r>
              <a:rPr lang="en-US" altLang="zh-CN" sz="2000" b="1">
                <a:solidFill>
                  <a:srgbClr val="006600"/>
                </a:solidFill>
              </a:rPr>
              <a:t>r</a:t>
            </a:r>
            <a:r>
              <a:rPr lang="zh-CN" altLang="en-US" sz="2000" b="1">
                <a:solidFill>
                  <a:srgbClr val="006600"/>
                </a:solidFill>
              </a:rPr>
              <a:t>已按低位关键字</a:t>
            </a:r>
            <a:r>
              <a:rPr lang="en-US" altLang="zh-CN" sz="2000" b="1">
                <a:solidFill>
                  <a:srgbClr val="006600"/>
                </a:solidFill>
              </a:rPr>
              <a:t>key[i+1]</a:t>
            </a:r>
            <a:r>
              <a:rPr lang="zh-CN" altLang="en-US" sz="2000" b="1">
                <a:solidFill>
                  <a:srgbClr val="006600"/>
                </a:solidFill>
              </a:rPr>
              <a:t>，</a:t>
            </a:r>
            <a:r>
              <a:rPr lang="en-US" altLang="zh-CN" sz="2000" b="1">
                <a:solidFill>
                  <a:srgbClr val="006600"/>
                </a:solidFill>
              </a:rPr>
              <a:t>…</a:t>
            </a:r>
            <a:r>
              <a:rPr lang="zh-CN" altLang="en-US" sz="2000" b="1">
                <a:solidFill>
                  <a:srgbClr val="006600"/>
                </a:solidFill>
              </a:rPr>
              <a:t>，</a:t>
            </a:r>
            <a:r>
              <a:rPr lang="en-US" altLang="zh-CN" sz="2000" b="1">
                <a:solidFill>
                  <a:srgbClr val="006600"/>
                </a:solidFill>
              </a:rPr>
              <a:t>key[d]</a:t>
            </a:r>
            <a:r>
              <a:rPr lang="zh-CN" altLang="en-US" sz="2000" b="1">
                <a:solidFill>
                  <a:srgbClr val="006600"/>
                </a:solidFill>
              </a:rPr>
              <a:t>进行了“低位优先”排序*</a:t>
            </a:r>
            <a:r>
              <a:rPr lang="en-US" altLang="zh-CN" sz="2000" b="1">
                <a:solidFill>
                  <a:srgbClr val="006600"/>
                </a:solidFill>
              </a:rPr>
              <a:t>/ </a:t>
            </a:r>
          </a:p>
          <a:p>
            <a:r>
              <a:rPr lang="en-US" altLang="zh-CN" sz="2800" b="1">
                <a:solidFill>
                  <a:srgbClr val="0C00A4"/>
                </a:solidFill>
              </a:rPr>
              <a:t>{ for ( j=0 ; j&lt;=</a:t>
            </a:r>
            <a:r>
              <a:rPr lang="en-US" altLang="zh-CN" sz="2800" b="1">
                <a:solidFill>
                  <a:srgbClr val="0C00A4"/>
                </a:solidFill>
                <a:latin typeface="宋体" pitchFamily="2" charset="-122"/>
              </a:rPr>
              <a:t>RADIX-1</a:t>
            </a:r>
            <a:r>
              <a:rPr lang="en-US" altLang="zh-CN" sz="2800" b="1">
                <a:solidFill>
                  <a:srgbClr val="0C00A4"/>
                </a:solidFill>
              </a:rPr>
              <a:t> ; ++j)</a:t>
            </a:r>
          </a:p>
          <a:p>
            <a:r>
              <a:rPr lang="en-US" altLang="zh-CN" sz="2800" b="1">
                <a:solidFill>
                  <a:srgbClr val="0C00A4"/>
                </a:solidFill>
              </a:rPr>
              <a:t>   head[j]=0</a:t>
            </a:r>
            <a:r>
              <a:rPr lang="zh-CN" altLang="en-US" sz="2800" b="1">
                <a:solidFill>
                  <a:srgbClr val="0C00A4"/>
                </a:solidFill>
              </a:rPr>
              <a:t>；                   </a:t>
            </a:r>
            <a:r>
              <a:rPr lang="en-US" altLang="zh-CN" b="1">
                <a:solidFill>
                  <a:srgbClr val="006600"/>
                </a:solidFill>
              </a:rPr>
              <a:t>/*  </a:t>
            </a:r>
            <a:r>
              <a:rPr lang="zh-CN" altLang="en-US" b="1">
                <a:solidFill>
                  <a:srgbClr val="006600"/>
                </a:solidFill>
              </a:rPr>
              <a:t>将</a:t>
            </a:r>
            <a:r>
              <a:rPr lang="en-US" altLang="zh-CN" b="1">
                <a:solidFill>
                  <a:srgbClr val="006600"/>
                </a:solidFill>
                <a:latin typeface="宋体" pitchFamily="2" charset="-122"/>
              </a:rPr>
              <a:t>RADIX</a:t>
            </a:r>
            <a:r>
              <a:rPr lang="zh-CN" altLang="en-US" b="1">
                <a:solidFill>
                  <a:srgbClr val="006600"/>
                </a:solidFill>
                <a:latin typeface="宋体" pitchFamily="2" charset="-122"/>
              </a:rPr>
              <a:t>个</a:t>
            </a:r>
            <a:r>
              <a:rPr lang="zh-CN" altLang="en-US" b="1">
                <a:solidFill>
                  <a:srgbClr val="006600"/>
                </a:solidFill>
              </a:rPr>
              <a:t>队列初始化为空队列 *</a:t>
            </a:r>
            <a:r>
              <a:rPr lang="en-US" altLang="zh-CN" b="1">
                <a:solidFill>
                  <a:srgbClr val="006600"/>
                </a:solidFill>
              </a:rPr>
              <a:t>/</a:t>
            </a:r>
            <a:r>
              <a:rPr lang="en-US" altLang="zh-CN" sz="2800" b="1">
                <a:solidFill>
                  <a:srgbClr val="0C00A4"/>
                </a:solidFill>
              </a:rPr>
              <a:t> </a:t>
            </a:r>
          </a:p>
          <a:p>
            <a:r>
              <a:rPr lang="en-US" altLang="zh-CN" sz="2800" b="1">
                <a:solidFill>
                  <a:srgbClr val="0C00A4"/>
                </a:solidFill>
              </a:rPr>
              <a:t>   p= r[0].next </a:t>
            </a:r>
            <a:r>
              <a:rPr lang="zh-CN" altLang="en-US" sz="2800" b="1">
                <a:solidFill>
                  <a:srgbClr val="0C00A4"/>
                </a:solidFill>
              </a:rPr>
              <a:t>；                     </a:t>
            </a:r>
            <a:r>
              <a:rPr lang="en-US" altLang="zh-CN" b="1">
                <a:solidFill>
                  <a:srgbClr val="006600"/>
                </a:solidFill>
              </a:rPr>
              <a:t>/*  p</a:t>
            </a:r>
            <a:r>
              <a:rPr lang="zh-CN" altLang="en-US" b="1">
                <a:solidFill>
                  <a:srgbClr val="006600"/>
                </a:solidFill>
              </a:rPr>
              <a:t>指向链表中的第一个记录 *</a:t>
            </a:r>
            <a:r>
              <a:rPr lang="en-US" altLang="zh-CN" b="1">
                <a:solidFill>
                  <a:srgbClr val="006600"/>
                </a:solidFill>
              </a:rPr>
              <a:t>/</a:t>
            </a:r>
            <a:r>
              <a:rPr lang="en-US" altLang="zh-CN" sz="2800" b="1">
                <a:solidFill>
                  <a:srgbClr val="0C00A4"/>
                </a:solidFill>
              </a:rPr>
              <a:t> </a:t>
            </a:r>
          </a:p>
          <a:p>
            <a:r>
              <a:rPr lang="en-US" altLang="zh-CN" sz="2800" b="1">
                <a:solidFill>
                  <a:srgbClr val="0C00A4"/>
                </a:solidFill>
              </a:rPr>
              <a:t>   while(  p!=0   )  </a:t>
            </a:r>
          </a:p>
          <a:p>
            <a:r>
              <a:rPr lang="en-US" altLang="zh-CN" sz="2800" b="1">
                <a:solidFill>
                  <a:srgbClr val="0C00A4"/>
                </a:solidFill>
              </a:rPr>
              <a:t>      {j=Order(r[p].key[i])</a:t>
            </a:r>
            <a:r>
              <a:rPr lang="zh-CN" altLang="en-US" sz="2800" b="1">
                <a:solidFill>
                  <a:srgbClr val="0C00A4"/>
                </a:solidFill>
              </a:rPr>
              <a:t>；  </a:t>
            </a:r>
            <a:r>
              <a:rPr lang="en-US" altLang="zh-CN" b="1">
                <a:solidFill>
                  <a:srgbClr val="006600"/>
                </a:solidFill>
              </a:rPr>
              <a:t>/* </a:t>
            </a:r>
            <a:r>
              <a:rPr lang="zh-CN" altLang="en-US" b="1">
                <a:solidFill>
                  <a:srgbClr val="006600"/>
                </a:solidFill>
              </a:rPr>
              <a:t>用第</a:t>
            </a:r>
            <a:r>
              <a:rPr lang="en-US" altLang="zh-CN" b="1">
                <a:solidFill>
                  <a:srgbClr val="006600"/>
                </a:solidFill>
              </a:rPr>
              <a:t>i</a:t>
            </a:r>
            <a:r>
              <a:rPr lang="zh-CN" altLang="en-US" b="1">
                <a:solidFill>
                  <a:srgbClr val="006600"/>
                </a:solidFill>
              </a:rPr>
              <a:t>位关键字求相应队列号 *</a:t>
            </a:r>
            <a:r>
              <a:rPr lang="en-US" altLang="zh-CN" b="1">
                <a:solidFill>
                  <a:srgbClr val="006600"/>
                </a:solidFill>
              </a:rPr>
              <a:t>/</a:t>
            </a:r>
            <a:r>
              <a:rPr lang="en-US" altLang="zh-CN" sz="2800" b="1">
                <a:solidFill>
                  <a:srgbClr val="0C00A4"/>
                </a:solidFill>
              </a:rPr>
              <a:t> </a:t>
            </a:r>
          </a:p>
          <a:p>
            <a:r>
              <a:rPr lang="en-US" altLang="zh-CN" sz="2800" b="1">
                <a:solidFill>
                  <a:srgbClr val="0C00A4"/>
                </a:solidFill>
              </a:rPr>
              <a:t>       if  ( head[j]==0 )    head[j]=p  ;      </a:t>
            </a:r>
            <a:r>
              <a:rPr lang="en-US" altLang="zh-CN" sz="2000" b="1">
                <a:solidFill>
                  <a:srgbClr val="006600"/>
                </a:solidFill>
              </a:rPr>
              <a:t>/* </a:t>
            </a:r>
            <a:r>
              <a:rPr lang="zh-CN" altLang="en-US" sz="2000" b="1">
                <a:solidFill>
                  <a:srgbClr val="006600"/>
                </a:solidFill>
              </a:rPr>
              <a:t>将</a:t>
            </a:r>
            <a:r>
              <a:rPr lang="en-US" altLang="zh-CN" sz="2000" b="1">
                <a:solidFill>
                  <a:srgbClr val="006600"/>
                </a:solidFill>
              </a:rPr>
              <a:t>p</a:t>
            </a:r>
            <a:r>
              <a:rPr lang="zh-CN" altLang="en-US" sz="2000" b="1">
                <a:solidFill>
                  <a:srgbClr val="006600"/>
                </a:solidFill>
              </a:rPr>
              <a:t>结点加入第</a:t>
            </a:r>
            <a:r>
              <a:rPr lang="en-US" altLang="zh-CN" sz="2000" b="1">
                <a:solidFill>
                  <a:srgbClr val="006600"/>
                </a:solidFill>
              </a:rPr>
              <a:t>j</a:t>
            </a:r>
            <a:r>
              <a:rPr lang="zh-CN" altLang="en-US" sz="2000" b="1">
                <a:solidFill>
                  <a:srgbClr val="006600"/>
                </a:solidFill>
              </a:rPr>
              <a:t>队列 *</a:t>
            </a:r>
            <a:r>
              <a:rPr lang="en-US" altLang="zh-CN" sz="2000" b="1">
                <a:solidFill>
                  <a:srgbClr val="006600"/>
                </a:solidFill>
              </a:rPr>
              <a:t>/</a:t>
            </a:r>
            <a:r>
              <a:rPr lang="en-US" altLang="zh-CN" sz="2800" b="1">
                <a:solidFill>
                  <a:srgbClr val="0C00A4"/>
                </a:solidFill>
              </a:rPr>
              <a:t> </a:t>
            </a:r>
          </a:p>
          <a:p>
            <a:r>
              <a:rPr lang="en-US" altLang="zh-CN" sz="2800" b="1">
                <a:solidFill>
                  <a:srgbClr val="0C00A4"/>
                </a:solidFill>
              </a:rPr>
              <a:t>            else     r[tail[j]].next=p</a:t>
            </a:r>
            <a:r>
              <a:rPr lang="zh-CN" altLang="en-US" sz="2800" b="1">
                <a:solidFill>
                  <a:srgbClr val="0C00A4"/>
                </a:solidFill>
              </a:rPr>
              <a:t>；      </a:t>
            </a:r>
          </a:p>
          <a:p>
            <a:r>
              <a:rPr lang="zh-CN" altLang="en-US" sz="2800" b="1">
                <a:solidFill>
                  <a:srgbClr val="0C00A4"/>
                </a:solidFill>
              </a:rPr>
              <a:t>       </a:t>
            </a:r>
            <a:r>
              <a:rPr lang="en-US" altLang="zh-CN" sz="2800" b="1">
                <a:solidFill>
                  <a:srgbClr val="0C00A4"/>
                </a:solidFill>
              </a:rPr>
              <a:t>tail[j]=p</a:t>
            </a:r>
            <a:r>
              <a:rPr lang="zh-CN" altLang="en-US" sz="2800" b="1">
                <a:solidFill>
                  <a:srgbClr val="0C00A4"/>
                </a:solidFill>
              </a:rPr>
              <a:t>； </a:t>
            </a:r>
            <a:r>
              <a:rPr lang="en-US" altLang="zh-CN" sz="2800" b="1">
                <a:solidFill>
                  <a:srgbClr val="0C00A4"/>
                </a:solidFill>
              </a:rPr>
              <a:t>p= r[p].next </a:t>
            </a:r>
            <a:r>
              <a:rPr lang="zh-CN" altLang="en-US" sz="2800" b="1">
                <a:solidFill>
                  <a:srgbClr val="0C00A4"/>
                </a:solidFill>
              </a:rPr>
              <a:t>；</a:t>
            </a:r>
            <a:r>
              <a:rPr lang="en-US" altLang="zh-CN" sz="2800" b="1">
                <a:solidFill>
                  <a:srgbClr val="0C00A4"/>
                </a:solidFill>
              </a:rPr>
              <a:t>}</a:t>
            </a:r>
          </a:p>
          <a:p>
            <a:r>
              <a:rPr lang="en-US" altLang="zh-CN" sz="2800" b="1">
                <a:solidFill>
                  <a:srgbClr val="0C00A4"/>
                </a:solidFill>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57200" y="1230313"/>
            <a:ext cx="8305800" cy="5094287"/>
          </a:xfrm>
          <a:prstGeom prst="rect">
            <a:avLst/>
          </a:prstGeom>
          <a:noFill/>
          <a:ln w="9525">
            <a:noFill/>
            <a:miter lim="800000"/>
            <a:headEnd/>
            <a:tailEnd/>
          </a:ln>
          <a:effectLst/>
        </p:spPr>
        <p:txBody>
          <a:bodyPr>
            <a:spAutoFit/>
          </a:bodyPr>
          <a:lstStyle/>
          <a:p>
            <a:r>
              <a:rPr lang="en-US" altLang="zh-CN" sz="2800" b="1">
                <a:solidFill>
                  <a:srgbClr val="A40004"/>
                </a:solidFill>
              </a:rPr>
              <a:t>void  Collect</a:t>
            </a:r>
            <a:r>
              <a:rPr lang="en-US" altLang="zh-CN" sz="2000" b="1">
                <a:solidFill>
                  <a:srgbClr val="A40004"/>
                </a:solidFill>
              </a:rPr>
              <a:t> (</a:t>
            </a:r>
            <a:r>
              <a:rPr lang="en-US" altLang="zh-CN" sz="2000" b="1">
                <a:solidFill>
                  <a:srgbClr val="A40004"/>
                </a:solidFill>
                <a:latin typeface="宋体" pitchFamily="2" charset="-122"/>
              </a:rPr>
              <a:t>RecordType  r[]</a:t>
            </a:r>
            <a:r>
              <a:rPr lang="en-US" altLang="zh-CN" sz="2000" b="1">
                <a:solidFill>
                  <a:srgbClr val="A40004"/>
                </a:solidFill>
              </a:rPr>
              <a:t>,  </a:t>
            </a:r>
            <a:r>
              <a:rPr lang="en-US" altLang="zh-CN" sz="2000" b="1">
                <a:solidFill>
                  <a:srgbClr val="A40004"/>
                </a:solidFill>
                <a:latin typeface="宋体" pitchFamily="2" charset="-122"/>
              </a:rPr>
              <a:t>PVector </a:t>
            </a:r>
            <a:r>
              <a:rPr lang="en-US" altLang="zh-CN" sz="2000" b="1">
                <a:solidFill>
                  <a:srgbClr val="A40004"/>
                </a:solidFill>
              </a:rPr>
              <a:t>head,  </a:t>
            </a:r>
            <a:r>
              <a:rPr lang="en-US" altLang="zh-CN" sz="2000" b="1">
                <a:solidFill>
                  <a:srgbClr val="A40004"/>
                </a:solidFill>
                <a:latin typeface="宋体" pitchFamily="2" charset="-122"/>
              </a:rPr>
              <a:t>PVector </a:t>
            </a:r>
            <a:r>
              <a:rPr lang="en-US" altLang="zh-CN" sz="2000" b="1">
                <a:solidFill>
                  <a:srgbClr val="A40004"/>
                </a:solidFill>
              </a:rPr>
              <a:t>tail)</a:t>
            </a:r>
          </a:p>
          <a:p>
            <a:r>
              <a:rPr lang="en-US" altLang="zh-CN" sz="2000" b="1">
                <a:solidFill>
                  <a:srgbClr val="A40004"/>
                </a:solidFill>
              </a:rPr>
              <a:t>            </a:t>
            </a:r>
            <a:r>
              <a:rPr lang="en-US" altLang="zh-CN" sz="2000" b="1">
                <a:solidFill>
                  <a:srgbClr val="006600"/>
                </a:solidFill>
              </a:rPr>
              <a:t>/* </a:t>
            </a:r>
            <a:r>
              <a:rPr lang="zh-CN" altLang="en-US" sz="2000" b="1">
                <a:solidFill>
                  <a:srgbClr val="006600"/>
                </a:solidFill>
              </a:rPr>
              <a:t>从</a:t>
            </a:r>
            <a:r>
              <a:rPr lang="en-US" altLang="zh-CN" sz="2000" b="1">
                <a:solidFill>
                  <a:srgbClr val="006600"/>
                </a:solidFill>
              </a:rPr>
              <a:t>0</a:t>
            </a:r>
            <a:r>
              <a:rPr lang="zh-CN" altLang="en-US" sz="2000" b="1">
                <a:solidFill>
                  <a:srgbClr val="006600"/>
                </a:solidFill>
              </a:rPr>
              <a:t>到</a:t>
            </a:r>
            <a:r>
              <a:rPr lang="en-US" altLang="zh-CN" sz="2000" b="1">
                <a:solidFill>
                  <a:srgbClr val="006600"/>
                </a:solidFill>
                <a:latin typeface="宋体" pitchFamily="2" charset="-122"/>
              </a:rPr>
              <a:t>RADIX-1</a:t>
            </a:r>
            <a:r>
              <a:rPr lang="en-US" altLang="zh-CN" sz="2000" b="1">
                <a:solidFill>
                  <a:srgbClr val="006600"/>
                </a:solidFill>
              </a:rPr>
              <a:t> </a:t>
            </a:r>
            <a:r>
              <a:rPr lang="zh-CN" altLang="en-US" sz="2000" b="1">
                <a:solidFill>
                  <a:srgbClr val="006600"/>
                </a:solidFill>
              </a:rPr>
              <a:t>扫描各队列，将非空队列首尾相接成一个链表 *</a:t>
            </a:r>
            <a:r>
              <a:rPr lang="en-US" altLang="zh-CN" sz="2000" b="1">
                <a:solidFill>
                  <a:srgbClr val="006600"/>
                </a:solidFill>
              </a:rPr>
              <a:t>/</a:t>
            </a:r>
            <a:r>
              <a:rPr lang="en-US" altLang="zh-CN" sz="2000" b="1">
                <a:solidFill>
                  <a:srgbClr val="A40004"/>
                </a:solidFill>
              </a:rPr>
              <a:t> </a:t>
            </a:r>
          </a:p>
          <a:p>
            <a:r>
              <a:rPr lang="en-US" altLang="zh-CN" sz="2800" b="1">
                <a:solidFill>
                  <a:srgbClr val="A40004"/>
                </a:solidFill>
              </a:rPr>
              <a:t>{j=0</a:t>
            </a:r>
            <a:r>
              <a:rPr lang="zh-CN" altLang="en-US" sz="2800" b="1">
                <a:solidFill>
                  <a:srgbClr val="A40004"/>
                </a:solidFill>
              </a:rPr>
              <a:t>；</a:t>
            </a:r>
            <a:r>
              <a:rPr lang="en-US" altLang="zh-CN" sz="2800" b="1">
                <a:solidFill>
                  <a:srgbClr val="A40004"/>
                </a:solidFill>
              </a:rPr>
              <a:t>while (head[j]==0  )     ++j</a:t>
            </a:r>
            <a:r>
              <a:rPr lang="en-US" altLang="zh-CN" sz="2000" b="1">
                <a:solidFill>
                  <a:srgbClr val="A40004"/>
                </a:solidFill>
              </a:rPr>
              <a:t> </a:t>
            </a:r>
            <a:r>
              <a:rPr lang="zh-CN" altLang="en-US" sz="2000" b="1">
                <a:solidFill>
                  <a:srgbClr val="A40004"/>
                </a:solidFill>
              </a:rPr>
              <a:t>；    </a:t>
            </a:r>
            <a:r>
              <a:rPr lang="en-US" altLang="zh-CN" sz="2000" b="1">
                <a:solidFill>
                  <a:srgbClr val="006600"/>
                </a:solidFill>
              </a:rPr>
              <a:t>/* </a:t>
            </a:r>
            <a:r>
              <a:rPr lang="zh-CN" altLang="en-US" sz="2000" b="1">
                <a:solidFill>
                  <a:srgbClr val="006600"/>
                </a:solidFill>
              </a:rPr>
              <a:t>找第一个非空队列 *</a:t>
            </a:r>
            <a:r>
              <a:rPr lang="en-US" altLang="zh-CN" sz="2000" b="1">
                <a:solidFill>
                  <a:srgbClr val="006600"/>
                </a:solidFill>
              </a:rPr>
              <a:t>/</a:t>
            </a:r>
            <a:r>
              <a:rPr lang="en-US" altLang="zh-CN" sz="2000" b="1">
                <a:solidFill>
                  <a:srgbClr val="A40004"/>
                </a:solidFill>
              </a:rPr>
              <a:t> </a:t>
            </a:r>
          </a:p>
          <a:p>
            <a:r>
              <a:rPr lang="en-US" altLang="zh-CN" sz="2000" b="1">
                <a:solidFill>
                  <a:srgbClr val="A40004"/>
                </a:solidFill>
              </a:rPr>
              <a:t> </a:t>
            </a:r>
            <a:r>
              <a:rPr lang="en-US" altLang="zh-CN" sz="2800" b="1">
                <a:solidFill>
                  <a:srgbClr val="A40004"/>
                </a:solidFill>
              </a:rPr>
              <a:t>r[0].next =head[j] </a:t>
            </a:r>
            <a:r>
              <a:rPr lang="zh-CN" altLang="en-US" sz="2800" b="1">
                <a:solidFill>
                  <a:srgbClr val="A40004"/>
                </a:solidFill>
              </a:rPr>
              <a:t>； </a:t>
            </a:r>
            <a:r>
              <a:rPr lang="en-US" altLang="zh-CN" sz="2800" b="1">
                <a:solidFill>
                  <a:srgbClr val="A40004"/>
                </a:solidFill>
              </a:rPr>
              <a:t>t=tail[j] </a:t>
            </a:r>
            <a:r>
              <a:rPr lang="zh-CN" altLang="en-US" sz="2800" b="1">
                <a:solidFill>
                  <a:srgbClr val="A40004"/>
                </a:solidFill>
              </a:rPr>
              <a:t>；</a:t>
            </a:r>
          </a:p>
          <a:p>
            <a:r>
              <a:rPr lang="zh-CN" altLang="en-US" sz="2800" b="1">
                <a:solidFill>
                  <a:srgbClr val="A40004"/>
                </a:solidFill>
              </a:rPr>
              <a:t> </a:t>
            </a:r>
            <a:r>
              <a:rPr lang="en-US" altLang="zh-CN" sz="2800" b="1">
                <a:solidFill>
                  <a:srgbClr val="A40004"/>
                </a:solidFill>
              </a:rPr>
              <a:t>while ( j&lt;</a:t>
            </a:r>
            <a:r>
              <a:rPr lang="en-US" altLang="zh-CN" sz="2800" b="1">
                <a:solidFill>
                  <a:srgbClr val="A40004"/>
                </a:solidFill>
                <a:latin typeface="宋体" pitchFamily="2" charset="-122"/>
              </a:rPr>
              <a:t>RADIX-1</a:t>
            </a:r>
            <a:r>
              <a:rPr lang="en-US" altLang="zh-CN" sz="2800" b="1">
                <a:solidFill>
                  <a:srgbClr val="A40004"/>
                </a:solidFill>
              </a:rPr>
              <a:t> )</a:t>
            </a:r>
            <a:r>
              <a:rPr lang="en-US" altLang="zh-CN" sz="2000" b="1">
                <a:solidFill>
                  <a:srgbClr val="A40004"/>
                </a:solidFill>
              </a:rPr>
              <a:t>                           </a:t>
            </a:r>
            <a:r>
              <a:rPr lang="en-US" altLang="zh-CN" sz="2000" b="1">
                <a:solidFill>
                  <a:srgbClr val="006600"/>
                </a:solidFill>
              </a:rPr>
              <a:t>/* </a:t>
            </a:r>
            <a:r>
              <a:rPr lang="zh-CN" altLang="en-US" sz="2000" b="1">
                <a:solidFill>
                  <a:srgbClr val="006600"/>
                </a:solidFill>
              </a:rPr>
              <a:t>寻找并串接所有非空队列 *</a:t>
            </a:r>
            <a:r>
              <a:rPr lang="en-US" altLang="zh-CN" sz="2000" b="1">
                <a:solidFill>
                  <a:srgbClr val="006600"/>
                </a:solidFill>
              </a:rPr>
              <a:t>/</a:t>
            </a:r>
          </a:p>
          <a:p>
            <a:r>
              <a:rPr lang="en-US" altLang="zh-CN" sz="2000" b="1">
                <a:solidFill>
                  <a:srgbClr val="A40004"/>
                </a:solidFill>
              </a:rPr>
              <a:t>     </a:t>
            </a:r>
            <a:r>
              <a:rPr lang="en-US" altLang="zh-CN" sz="2800" b="1">
                <a:solidFill>
                  <a:srgbClr val="A40004"/>
                </a:solidFill>
              </a:rPr>
              <a:t>{++j </a:t>
            </a:r>
            <a:r>
              <a:rPr lang="zh-CN" altLang="en-US" sz="2800" b="1">
                <a:solidFill>
                  <a:srgbClr val="A40004"/>
                </a:solidFill>
              </a:rPr>
              <a:t>； </a:t>
            </a:r>
            <a:r>
              <a:rPr lang="en-US" altLang="zh-CN" sz="2800" b="1">
                <a:solidFill>
                  <a:srgbClr val="A40004"/>
                </a:solidFill>
              </a:rPr>
              <a:t>while ( (j&lt;</a:t>
            </a:r>
            <a:r>
              <a:rPr lang="en-US" altLang="zh-CN" sz="2800" b="1">
                <a:solidFill>
                  <a:srgbClr val="A40004"/>
                </a:solidFill>
                <a:latin typeface="宋体" pitchFamily="2" charset="-122"/>
              </a:rPr>
              <a:t>RADIX-1</a:t>
            </a:r>
            <a:r>
              <a:rPr lang="en-US" altLang="zh-CN" sz="2800" b="1">
                <a:solidFill>
                  <a:srgbClr val="A40004"/>
                </a:solidFill>
              </a:rPr>
              <a:t> ) &amp;&amp; (head[j]==0 ) )</a:t>
            </a:r>
          </a:p>
          <a:p>
            <a:r>
              <a:rPr lang="en-US" altLang="zh-CN" sz="2800" b="1">
                <a:solidFill>
                  <a:srgbClr val="A40004"/>
                </a:solidFill>
              </a:rPr>
              <a:t>                          ++j </a:t>
            </a:r>
            <a:r>
              <a:rPr lang="zh-CN" altLang="en-US" sz="2800" b="1">
                <a:solidFill>
                  <a:srgbClr val="A40004"/>
                </a:solidFill>
              </a:rPr>
              <a:t>；                       </a:t>
            </a:r>
            <a:r>
              <a:rPr lang="zh-CN" altLang="en-US" sz="2000" b="1">
                <a:solidFill>
                  <a:srgbClr val="A40004"/>
                </a:solidFill>
              </a:rPr>
              <a:t> </a:t>
            </a:r>
            <a:r>
              <a:rPr lang="en-US" altLang="zh-CN" sz="2000" b="1">
                <a:solidFill>
                  <a:srgbClr val="006600"/>
                </a:solidFill>
              </a:rPr>
              <a:t>/ * </a:t>
            </a:r>
            <a:r>
              <a:rPr lang="zh-CN" altLang="en-US" sz="2000" b="1">
                <a:solidFill>
                  <a:srgbClr val="006600"/>
                </a:solidFill>
              </a:rPr>
              <a:t>找下一个非空队列 *</a:t>
            </a:r>
            <a:r>
              <a:rPr lang="en-US" altLang="zh-CN" sz="2000" b="1">
                <a:solidFill>
                  <a:srgbClr val="006600"/>
                </a:solidFill>
              </a:rPr>
              <a:t>/</a:t>
            </a:r>
            <a:r>
              <a:rPr lang="en-US" altLang="zh-CN" sz="2000" b="1">
                <a:solidFill>
                  <a:srgbClr val="A40004"/>
                </a:solidFill>
              </a:rPr>
              <a:t> </a:t>
            </a:r>
          </a:p>
          <a:p>
            <a:r>
              <a:rPr lang="en-US" altLang="zh-CN" sz="2000" b="1">
                <a:solidFill>
                  <a:srgbClr val="A40004"/>
                </a:solidFill>
              </a:rPr>
              <a:t>      </a:t>
            </a:r>
            <a:r>
              <a:rPr lang="en-US" altLang="zh-CN" sz="2800" b="1">
                <a:solidFill>
                  <a:srgbClr val="A40004"/>
                </a:solidFill>
              </a:rPr>
              <a:t>if ( head[j]!=0 )</a:t>
            </a:r>
            <a:r>
              <a:rPr lang="en-US" altLang="zh-CN" sz="2000" b="1">
                <a:solidFill>
                  <a:srgbClr val="A40004"/>
                </a:solidFill>
              </a:rPr>
              <a:t>                                                </a:t>
            </a:r>
            <a:r>
              <a:rPr lang="en-US" altLang="zh-CN" sz="2000" b="1">
                <a:solidFill>
                  <a:srgbClr val="006600"/>
                </a:solidFill>
              </a:rPr>
              <a:t>/* </a:t>
            </a:r>
            <a:r>
              <a:rPr lang="zh-CN" altLang="en-US" sz="2000" b="1">
                <a:solidFill>
                  <a:srgbClr val="006600"/>
                </a:solidFill>
              </a:rPr>
              <a:t>链接非空队列 *</a:t>
            </a:r>
            <a:r>
              <a:rPr lang="en-US" altLang="zh-CN" sz="2000" b="1">
                <a:solidFill>
                  <a:srgbClr val="006600"/>
                </a:solidFill>
              </a:rPr>
              <a:t>/ </a:t>
            </a:r>
          </a:p>
          <a:p>
            <a:r>
              <a:rPr lang="en-US" altLang="zh-CN" sz="2000" b="1">
                <a:solidFill>
                  <a:srgbClr val="A40004"/>
                </a:solidFill>
              </a:rPr>
              <a:t>          </a:t>
            </a:r>
            <a:r>
              <a:rPr lang="en-US" altLang="zh-CN" sz="2800" b="1">
                <a:solidFill>
                  <a:srgbClr val="A40004"/>
                </a:solidFill>
              </a:rPr>
              <a:t>{r[t].next =head[j] </a:t>
            </a:r>
            <a:r>
              <a:rPr lang="zh-CN" altLang="en-US" sz="2800" b="1">
                <a:solidFill>
                  <a:srgbClr val="A40004"/>
                </a:solidFill>
              </a:rPr>
              <a:t>； </a:t>
            </a:r>
            <a:r>
              <a:rPr lang="en-US" altLang="zh-CN" sz="2800" b="1">
                <a:solidFill>
                  <a:srgbClr val="A40004"/>
                </a:solidFill>
              </a:rPr>
              <a:t>t=tail[j] </a:t>
            </a:r>
            <a:r>
              <a:rPr lang="zh-CN" altLang="en-US" sz="2800" b="1">
                <a:solidFill>
                  <a:srgbClr val="A40004"/>
                </a:solidFill>
              </a:rPr>
              <a:t>；</a:t>
            </a:r>
            <a:r>
              <a:rPr lang="en-US" altLang="zh-CN" sz="2800" b="1">
                <a:solidFill>
                  <a:srgbClr val="A40004"/>
                </a:solidFill>
              </a:rPr>
              <a:t>} </a:t>
            </a:r>
          </a:p>
          <a:p>
            <a:r>
              <a:rPr lang="en-US" altLang="zh-CN" sz="2800" b="1">
                <a:solidFill>
                  <a:srgbClr val="A40004"/>
                </a:solidFill>
              </a:rPr>
              <a:t>      }</a:t>
            </a:r>
          </a:p>
          <a:p>
            <a:r>
              <a:rPr lang="en-US" altLang="zh-CN" sz="2800" b="1">
                <a:solidFill>
                  <a:srgbClr val="A40004"/>
                </a:solidFill>
              </a:rPr>
              <a:t> r[t].next =0;</a:t>
            </a:r>
            <a:r>
              <a:rPr lang="en-US" altLang="zh-CN" sz="2000" b="1">
                <a:solidFill>
                  <a:srgbClr val="A40004"/>
                </a:solidFill>
              </a:rPr>
              <a:t>             </a:t>
            </a:r>
            <a:r>
              <a:rPr lang="en-US" altLang="zh-CN" sz="2000" b="1">
                <a:solidFill>
                  <a:srgbClr val="006600"/>
                </a:solidFill>
              </a:rPr>
              <a:t>/* t</a:t>
            </a:r>
            <a:r>
              <a:rPr lang="zh-CN" altLang="en-US" sz="2000" b="1">
                <a:solidFill>
                  <a:srgbClr val="006600"/>
                </a:solidFill>
              </a:rPr>
              <a:t>指向最后一个非空队列中的最后一个结点 *</a:t>
            </a:r>
            <a:r>
              <a:rPr lang="en-US" altLang="zh-CN" sz="2000" b="1">
                <a:solidFill>
                  <a:srgbClr val="006600"/>
                </a:solidFill>
              </a:rPr>
              <a:t>/ </a:t>
            </a:r>
          </a:p>
          <a:p>
            <a:r>
              <a:rPr lang="en-US" altLang="zh-CN" sz="2800" b="1">
                <a:solidFill>
                  <a:srgbClr val="A40004"/>
                </a:solidFill>
              </a:rPr>
              <a:t>}</a:t>
            </a:r>
          </a:p>
        </p:txBody>
      </p:sp>
      <p:sp>
        <p:nvSpPr>
          <p:cNvPr id="62468" name="Rectangle 4"/>
          <p:cNvSpPr>
            <a:spLocks noChangeArrowheads="1"/>
          </p:cNvSpPr>
          <p:nvPr/>
        </p:nvSpPr>
        <p:spPr bwMode="auto">
          <a:xfrm>
            <a:off x="457200" y="381000"/>
            <a:ext cx="7772400" cy="685800"/>
          </a:xfrm>
          <a:prstGeom prst="rect">
            <a:avLst/>
          </a:prstGeom>
          <a:noFill/>
          <a:ln w="9525">
            <a:noFill/>
            <a:miter lim="800000"/>
            <a:headEnd/>
            <a:tailEnd/>
          </a:ln>
          <a:effectLst/>
        </p:spPr>
        <p:txBody>
          <a:bodyPr anchor="b"/>
          <a:lstStyle/>
          <a:p>
            <a:endParaRPr lang="zh-CN" altLang="zh-CN" sz="4000">
              <a:solidFill>
                <a:srgbClr val="A40004"/>
              </a:solidFill>
              <a:ea typeface="楷体_GB2312" pitchFamily="49" charset="-122"/>
            </a:endParaRPr>
          </a:p>
        </p:txBody>
      </p:sp>
      <p:sp>
        <p:nvSpPr>
          <p:cNvPr id="62469" name="Rectangle 5"/>
          <p:cNvSpPr>
            <a:spLocks noGrp="1" noChangeArrowheads="1"/>
          </p:cNvSpPr>
          <p:nvPr>
            <p:ph type="title" idx="4294967295"/>
          </p:nvPr>
        </p:nvSpPr>
        <p:spPr>
          <a:xfrm>
            <a:off x="457200" y="533400"/>
            <a:ext cx="7772400" cy="685800"/>
          </a:xfrm>
        </p:spPr>
        <p:txBody>
          <a:bodyPr/>
          <a:lstStyle/>
          <a:p>
            <a:r>
              <a:rPr lang="zh-CN" altLang="en-US" b="1">
                <a:solidFill>
                  <a:srgbClr val="0C00A4"/>
                </a:solidFill>
              </a:rPr>
              <a:t>收集算法：</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b="1">
                <a:solidFill>
                  <a:srgbClr val="CC0000"/>
                </a:solidFill>
              </a:rPr>
              <a:t>基数排序算法：</a:t>
            </a:r>
          </a:p>
        </p:txBody>
      </p:sp>
      <p:sp>
        <p:nvSpPr>
          <p:cNvPr id="202756" name="Text Box 4"/>
          <p:cNvSpPr txBox="1">
            <a:spLocks noChangeArrowheads="1"/>
          </p:cNvSpPr>
          <p:nvPr/>
        </p:nvSpPr>
        <p:spPr bwMode="auto">
          <a:xfrm>
            <a:off x="381000" y="1219200"/>
            <a:ext cx="8534400" cy="4789488"/>
          </a:xfrm>
          <a:prstGeom prst="rect">
            <a:avLst/>
          </a:prstGeom>
          <a:noFill/>
          <a:ln w="9525">
            <a:noFill/>
            <a:miter lim="800000"/>
            <a:headEnd/>
            <a:tailEnd/>
          </a:ln>
          <a:effectLst/>
        </p:spPr>
        <p:txBody>
          <a:bodyPr>
            <a:spAutoFit/>
          </a:bodyPr>
          <a:lstStyle/>
          <a:p>
            <a:r>
              <a:rPr lang="en-US" altLang="zh-CN" sz="2800" b="1">
                <a:solidFill>
                  <a:srgbClr val="0C00A4"/>
                </a:solidFill>
              </a:rPr>
              <a:t>void  RadixSort (</a:t>
            </a:r>
            <a:r>
              <a:rPr lang="en-US" altLang="zh-CN" sz="2800" b="1">
                <a:solidFill>
                  <a:srgbClr val="0C00A4"/>
                </a:solidFill>
                <a:latin typeface="宋体" pitchFamily="2" charset="-122"/>
              </a:rPr>
              <a:t>RecordType r[],int length</a:t>
            </a:r>
            <a:r>
              <a:rPr lang="en-US" altLang="zh-CN" sz="2800" b="1">
                <a:solidFill>
                  <a:srgbClr val="0C00A4"/>
                </a:solidFill>
              </a:rPr>
              <a:t> )</a:t>
            </a:r>
          </a:p>
          <a:p>
            <a:r>
              <a:rPr lang="en-US" altLang="zh-CN" sz="2800" b="1">
                <a:solidFill>
                  <a:srgbClr val="0C00A4"/>
                </a:solidFill>
              </a:rPr>
              <a:t>        </a:t>
            </a:r>
            <a:r>
              <a:rPr lang="en-US" altLang="zh-CN" sz="2800" b="1">
                <a:solidFill>
                  <a:srgbClr val="006600"/>
                </a:solidFill>
              </a:rPr>
              <a:t>/* </a:t>
            </a:r>
            <a:r>
              <a:rPr lang="en-US" altLang="zh-CN" sz="2800" b="1">
                <a:solidFill>
                  <a:srgbClr val="006600"/>
                </a:solidFill>
                <a:latin typeface="宋体" pitchFamily="2" charset="-122"/>
              </a:rPr>
              <a:t>length</a:t>
            </a:r>
            <a:r>
              <a:rPr lang="zh-CN" altLang="en-US" sz="2800" b="1">
                <a:solidFill>
                  <a:srgbClr val="006600"/>
                </a:solidFill>
              </a:rPr>
              <a:t>个记录存放在数组</a:t>
            </a:r>
            <a:r>
              <a:rPr lang="en-US" altLang="zh-CN" sz="2800" b="1">
                <a:solidFill>
                  <a:srgbClr val="006600"/>
                </a:solidFill>
              </a:rPr>
              <a:t>r</a:t>
            </a:r>
            <a:r>
              <a:rPr lang="zh-CN" altLang="en-US" sz="2800" b="1">
                <a:solidFill>
                  <a:srgbClr val="006600"/>
                </a:solidFill>
              </a:rPr>
              <a:t>中，进行基数排序*</a:t>
            </a:r>
            <a:r>
              <a:rPr lang="en-US" altLang="zh-CN" sz="2800" b="1">
                <a:solidFill>
                  <a:srgbClr val="006600"/>
                </a:solidFill>
              </a:rPr>
              <a:t>/</a:t>
            </a:r>
            <a:r>
              <a:rPr lang="en-US" altLang="zh-CN" sz="2800" b="1">
                <a:solidFill>
                  <a:srgbClr val="0C00A4"/>
                </a:solidFill>
              </a:rPr>
              <a:t> </a:t>
            </a:r>
          </a:p>
          <a:p>
            <a:r>
              <a:rPr lang="en-US" altLang="zh-CN" sz="2800" b="1">
                <a:solidFill>
                  <a:srgbClr val="0C00A4"/>
                </a:solidFill>
              </a:rPr>
              <a:t>{ n= length</a:t>
            </a:r>
            <a:r>
              <a:rPr lang="zh-CN" altLang="en-US" sz="2800" b="1">
                <a:solidFill>
                  <a:srgbClr val="0C00A4"/>
                </a:solidFill>
              </a:rPr>
              <a:t>；</a:t>
            </a:r>
          </a:p>
          <a:p>
            <a:r>
              <a:rPr lang="zh-CN" altLang="en-US" sz="2800" b="1">
                <a:solidFill>
                  <a:srgbClr val="0C00A4"/>
                </a:solidFill>
              </a:rPr>
              <a:t>  </a:t>
            </a:r>
            <a:r>
              <a:rPr lang="en-US" altLang="zh-CN" sz="2800" b="1">
                <a:solidFill>
                  <a:srgbClr val="0C00A4"/>
                </a:solidFill>
              </a:rPr>
              <a:t>for ( i=0 ; i&lt;= n-1 ; ++i)  </a:t>
            </a:r>
          </a:p>
          <a:p>
            <a:r>
              <a:rPr lang="en-US" altLang="zh-CN" sz="2800" b="1">
                <a:solidFill>
                  <a:srgbClr val="0C00A4"/>
                </a:solidFill>
              </a:rPr>
              <a:t>    r[i].next=i+1</a:t>
            </a:r>
            <a:r>
              <a:rPr lang="zh-CN" altLang="en-US" sz="2800" b="1">
                <a:solidFill>
                  <a:srgbClr val="0C00A4"/>
                </a:solidFill>
              </a:rPr>
              <a:t>；                        </a:t>
            </a:r>
            <a:r>
              <a:rPr lang="en-US" altLang="zh-CN" sz="2800" b="1">
                <a:solidFill>
                  <a:srgbClr val="006600"/>
                </a:solidFill>
              </a:rPr>
              <a:t>/* </a:t>
            </a:r>
            <a:r>
              <a:rPr lang="zh-CN" altLang="en-US" sz="2800" b="1">
                <a:solidFill>
                  <a:srgbClr val="006600"/>
                </a:solidFill>
              </a:rPr>
              <a:t>构造静态链表 *</a:t>
            </a:r>
            <a:r>
              <a:rPr lang="en-US" altLang="zh-CN" sz="2800" b="1">
                <a:solidFill>
                  <a:srgbClr val="006600"/>
                </a:solidFill>
              </a:rPr>
              <a:t>/</a:t>
            </a:r>
          </a:p>
          <a:p>
            <a:r>
              <a:rPr lang="en-US" altLang="zh-CN" sz="2800" b="1">
                <a:solidFill>
                  <a:srgbClr val="0C00A4"/>
                </a:solidFill>
              </a:rPr>
              <a:t>    r[n].next =0 </a:t>
            </a:r>
            <a:r>
              <a:rPr lang="zh-CN" altLang="en-US" sz="2800" b="1">
                <a:solidFill>
                  <a:srgbClr val="0C00A4"/>
                </a:solidFill>
              </a:rPr>
              <a:t>；</a:t>
            </a:r>
            <a:r>
              <a:rPr lang="en-US" altLang="zh-CN" sz="2800" b="1">
                <a:solidFill>
                  <a:srgbClr val="0C00A4"/>
                </a:solidFill>
              </a:rPr>
              <a:t>d= keynum</a:t>
            </a:r>
            <a:r>
              <a:rPr lang="zh-CN" altLang="en-US" sz="2800" b="1">
                <a:solidFill>
                  <a:srgbClr val="0C00A4"/>
                </a:solidFill>
              </a:rPr>
              <a:t>；</a:t>
            </a:r>
          </a:p>
          <a:p>
            <a:r>
              <a:rPr lang="zh-CN" altLang="en-US" sz="2800" b="1">
                <a:solidFill>
                  <a:srgbClr val="0C00A4"/>
                </a:solidFill>
              </a:rPr>
              <a:t>  </a:t>
            </a:r>
            <a:r>
              <a:rPr lang="en-US" altLang="zh-CN" sz="2800" b="1">
                <a:solidFill>
                  <a:srgbClr val="0C00A4"/>
                </a:solidFill>
              </a:rPr>
              <a:t>for ( i =d-1  ; i&gt;= 0; --i ) </a:t>
            </a:r>
          </a:p>
          <a:p>
            <a:r>
              <a:rPr lang="en-US" altLang="zh-CN" sz="2800" b="1">
                <a:solidFill>
                  <a:srgbClr val="0C00A4"/>
                </a:solidFill>
              </a:rPr>
              <a:t>               </a:t>
            </a:r>
            <a:r>
              <a:rPr lang="en-US" altLang="zh-CN" sz="2800" b="1">
                <a:solidFill>
                  <a:srgbClr val="006600"/>
                </a:solidFill>
              </a:rPr>
              <a:t>/</a:t>
            </a:r>
            <a:r>
              <a:rPr lang="en-US" altLang="zh-CN" b="1">
                <a:solidFill>
                  <a:srgbClr val="006600"/>
                </a:solidFill>
              </a:rPr>
              <a:t>* </a:t>
            </a:r>
            <a:r>
              <a:rPr lang="zh-CN" altLang="en-US" b="1">
                <a:solidFill>
                  <a:srgbClr val="006600"/>
                </a:solidFill>
              </a:rPr>
              <a:t>从最低位子关键字开始，进行</a:t>
            </a:r>
            <a:r>
              <a:rPr lang="en-US" altLang="zh-CN" b="1">
                <a:solidFill>
                  <a:srgbClr val="006600"/>
                </a:solidFill>
              </a:rPr>
              <a:t>d</a:t>
            </a:r>
            <a:r>
              <a:rPr lang="zh-CN" altLang="en-US" b="1">
                <a:solidFill>
                  <a:srgbClr val="006600"/>
                </a:solidFill>
              </a:rPr>
              <a:t>趟分配 和 收集*</a:t>
            </a:r>
            <a:r>
              <a:rPr lang="en-US" altLang="zh-CN" b="1">
                <a:solidFill>
                  <a:srgbClr val="006600"/>
                </a:solidFill>
              </a:rPr>
              <a:t>/</a:t>
            </a:r>
            <a:r>
              <a:rPr lang="en-US" altLang="zh-CN" b="1">
                <a:solidFill>
                  <a:srgbClr val="0C00A4"/>
                </a:solidFill>
              </a:rPr>
              <a:t> </a:t>
            </a:r>
          </a:p>
          <a:p>
            <a:r>
              <a:rPr lang="en-US" altLang="zh-CN" sz="2800" b="1">
                <a:solidFill>
                  <a:srgbClr val="0C00A4"/>
                </a:solidFill>
              </a:rPr>
              <a:t>    {Distribute(r</a:t>
            </a:r>
            <a:r>
              <a:rPr lang="zh-CN" altLang="en-US" sz="2800" b="1">
                <a:solidFill>
                  <a:srgbClr val="0C00A4"/>
                </a:solidFill>
              </a:rPr>
              <a:t>，</a:t>
            </a:r>
            <a:r>
              <a:rPr lang="en-US" altLang="zh-CN" sz="2800" b="1">
                <a:solidFill>
                  <a:srgbClr val="0C00A4"/>
                </a:solidFill>
              </a:rPr>
              <a:t>i</a:t>
            </a:r>
            <a:r>
              <a:rPr lang="zh-CN" altLang="en-US" sz="2800" b="1">
                <a:solidFill>
                  <a:srgbClr val="0C00A4"/>
                </a:solidFill>
              </a:rPr>
              <a:t>，</a:t>
            </a:r>
            <a:r>
              <a:rPr lang="en-US" altLang="zh-CN" sz="2800" b="1">
                <a:solidFill>
                  <a:srgbClr val="0C00A4"/>
                </a:solidFill>
              </a:rPr>
              <a:t>head</a:t>
            </a:r>
            <a:r>
              <a:rPr lang="zh-CN" altLang="en-US" sz="2800" b="1">
                <a:solidFill>
                  <a:srgbClr val="0C00A4"/>
                </a:solidFill>
              </a:rPr>
              <a:t>，</a:t>
            </a:r>
            <a:r>
              <a:rPr lang="en-US" altLang="zh-CN" sz="2800" b="1">
                <a:solidFill>
                  <a:srgbClr val="0C00A4"/>
                </a:solidFill>
              </a:rPr>
              <a:t>tail)</a:t>
            </a:r>
            <a:r>
              <a:rPr lang="zh-CN" altLang="en-US" sz="2800" b="1">
                <a:solidFill>
                  <a:srgbClr val="0C00A4"/>
                </a:solidFill>
              </a:rPr>
              <a:t>；         </a:t>
            </a:r>
            <a:r>
              <a:rPr lang="en-US" altLang="zh-CN" sz="2800" b="1">
                <a:solidFill>
                  <a:srgbClr val="006600"/>
                </a:solidFill>
              </a:rPr>
              <a:t>/* </a:t>
            </a:r>
            <a:r>
              <a:rPr lang="zh-CN" altLang="en-US" sz="2800" b="1">
                <a:solidFill>
                  <a:srgbClr val="006600"/>
                </a:solidFill>
              </a:rPr>
              <a:t>第</a:t>
            </a:r>
            <a:r>
              <a:rPr lang="en-US" altLang="zh-CN" sz="2800" b="1">
                <a:solidFill>
                  <a:srgbClr val="006600"/>
                </a:solidFill>
              </a:rPr>
              <a:t>i</a:t>
            </a:r>
            <a:r>
              <a:rPr lang="zh-CN" altLang="en-US" sz="2800" b="1">
                <a:solidFill>
                  <a:srgbClr val="006600"/>
                </a:solidFill>
              </a:rPr>
              <a:t>趟分配 *</a:t>
            </a:r>
            <a:r>
              <a:rPr lang="en-US" altLang="zh-CN" sz="2800" b="1">
                <a:solidFill>
                  <a:srgbClr val="006600"/>
                </a:solidFill>
              </a:rPr>
              <a:t>/</a:t>
            </a:r>
            <a:r>
              <a:rPr lang="en-US" altLang="zh-CN" sz="2800" b="1">
                <a:solidFill>
                  <a:srgbClr val="0C00A4"/>
                </a:solidFill>
              </a:rPr>
              <a:t> </a:t>
            </a:r>
          </a:p>
          <a:p>
            <a:r>
              <a:rPr lang="en-US" altLang="zh-CN" sz="2800" b="1">
                <a:solidFill>
                  <a:srgbClr val="0C00A4"/>
                </a:solidFill>
              </a:rPr>
              <a:t>     Collect(r</a:t>
            </a:r>
            <a:r>
              <a:rPr lang="zh-CN" altLang="en-US" sz="2800" b="1">
                <a:solidFill>
                  <a:srgbClr val="0C00A4"/>
                </a:solidFill>
              </a:rPr>
              <a:t>，</a:t>
            </a:r>
            <a:r>
              <a:rPr lang="en-US" altLang="zh-CN" sz="2800" b="1">
                <a:solidFill>
                  <a:srgbClr val="0C00A4"/>
                </a:solidFill>
              </a:rPr>
              <a:t>head</a:t>
            </a:r>
            <a:r>
              <a:rPr lang="zh-CN" altLang="en-US" sz="2800" b="1">
                <a:solidFill>
                  <a:srgbClr val="0C00A4"/>
                </a:solidFill>
              </a:rPr>
              <a:t>，</a:t>
            </a:r>
            <a:r>
              <a:rPr lang="en-US" altLang="zh-CN" sz="2800" b="1">
                <a:solidFill>
                  <a:srgbClr val="0C00A4"/>
                </a:solidFill>
              </a:rPr>
              <a:t>tail)                       </a:t>
            </a:r>
            <a:r>
              <a:rPr lang="en-US" altLang="zh-CN" sz="2800" b="1">
                <a:solidFill>
                  <a:srgbClr val="006600"/>
                </a:solidFill>
              </a:rPr>
              <a:t>/* </a:t>
            </a:r>
            <a:r>
              <a:rPr lang="zh-CN" altLang="en-US" sz="2800" b="1">
                <a:solidFill>
                  <a:srgbClr val="006600"/>
                </a:solidFill>
              </a:rPr>
              <a:t>第</a:t>
            </a:r>
            <a:r>
              <a:rPr lang="en-US" altLang="zh-CN" sz="2800" b="1">
                <a:solidFill>
                  <a:srgbClr val="006600"/>
                </a:solidFill>
              </a:rPr>
              <a:t>i</a:t>
            </a:r>
            <a:r>
              <a:rPr lang="zh-CN" altLang="en-US" sz="2800" b="1">
                <a:solidFill>
                  <a:srgbClr val="006600"/>
                </a:solidFill>
              </a:rPr>
              <a:t>趟收集 *</a:t>
            </a:r>
            <a:r>
              <a:rPr lang="en-US" altLang="zh-CN" sz="2800" b="1">
                <a:solidFill>
                  <a:srgbClr val="006600"/>
                </a:solidFill>
              </a:rPr>
              <a:t>/</a:t>
            </a:r>
            <a:r>
              <a:rPr lang="en-US" altLang="zh-CN" sz="2800" b="1">
                <a:solidFill>
                  <a:srgbClr val="0C00A4"/>
                </a:solidFill>
              </a:rPr>
              <a:t> </a:t>
            </a:r>
          </a:p>
          <a:p>
            <a:r>
              <a:rPr lang="en-US" altLang="zh-CN" sz="2800" b="1">
                <a:solidFill>
                  <a:srgbClr val="0C00A4"/>
                </a:solidFill>
              </a:rPr>
              <a:t>    }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4625" y="1166813"/>
            <a:ext cx="8462963" cy="701675"/>
          </a:xfrm>
          <a:prstGeom prst="rect">
            <a:avLst/>
          </a:prstGeom>
          <a:noFill/>
          <a:ln w="9525">
            <a:noFill/>
            <a:miter lim="800000"/>
            <a:headEnd/>
            <a:tailEnd/>
          </a:ln>
          <a:effectLst/>
        </p:spPr>
        <p:txBody>
          <a:bodyPr wrap="none">
            <a:spAutoFit/>
          </a:bodyPr>
          <a:lstStyle/>
          <a:p>
            <a:r>
              <a:rPr lang="en-US" altLang="zh-CN" sz="4000">
                <a:latin typeface="楷体_GB2312" pitchFamily="49" charset="-122"/>
                <a:ea typeface="楷体_GB2312" pitchFamily="49" charset="-122"/>
              </a:rPr>
              <a:t> </a:t>
            </a:r>
            <a:r>
              <a:rPr lang="zh-CN" altLang="en-US" sz="4000" b="1">
                <a:solidFill>
                  <a:srgbClr val="000080"/>
                </a:solidFill>
                <a:latin typeface="楷体_GB2312" pitchFamily="49" charset="-122"/>
                <a:ea typeface="楷体_GB2312" pitchFamily="49" charset="-122"/>
              </a:rPr>
              <a:t>基数排序的时间复杂度为</a:t>
            </a:r>
            <a:r>
              <a:rPr lang="en-US" altLang="zh-CN" sz="4000" b="1">
                <a:solidFill>
                  <a:srgbClr val="D820B5"/>
                </a:solidFill>
                <a:ea typeface="楷体_GB2312" pitchFamily="49" charset="-122"/>
              </a:rPr>
              <a:t>O(d(n+rd))</a:t>
            </a:r>
            <a:endParaRPr lang="en-US" altLang="zh-CN" sz="4000">
              <a:solidFill>
                <a:srgbClr val="D820B5"/>
              </a:solidFill>
              <a:ea typeface="楷体_GB2312" pitchFamily="49" charset="-122"/>
            </a:endParaRPr>
          </a:p>
        </p:txBody>
      </p:sp>
      <p:sp>
        <p:nvSpPr>
          <p:cNvPr id="175107" name="Text Box 3"/>
          <p:cNvSpPr txBox="1">
            <a:spLocks noChangeArrowheads="1"/>
          </p:cNvSpPr>
          <p:nvPr/>
        </p:nvSpPr>
        <p:spPr bwMode="auto">
          <a:xfrm>
            <a:off x="609600" y="2014538"/>
            <a:ext cx="6875463" cy="2835275"/>
          </a:xfrm>
          <a:prstGeom prst="rect">
            <a:avLst/>
          </a:prstGeom>
          <a:noFill/>
          <a:ln w="9525">
            <a:noFill/>
            <a:miter lim="800000"/>
            <a:headEnd/>
            <a:tailEnd/>
          </a:ln>
          <a:effectLst/>
        </p:spPr>
        <p:txBody>
          <a:bodyPr wrap="none">
            <a:spAutoFit/>
          </a:bodyPr>
          <a:lstStyle/>
          <a:p>
            <a:pPr>
              <a:lnSpc>
                <a:spcPct val="150000"/>
              </a:lnSpc>
            </a:pPr>
            <a:r>
              <a:rPr lang="zh-CN" altLang="en-US" sz="4000" b="1">
                <a:ea typeface="楷体_GB2312" pitchFamily="49" charset="-122"/>
              </a:rPr>
              <a:t>其中：分配为</a:t>
            </a:r>
            <a:r>
              <a:rPr lang="en-US" altLang="zh-CN" sz="4000" b="1">
                <a:solidFill>
                  <a:srgbClr val="9933FF"/>
                </a:solidFill>
                <a:ea typeface="楷体_GB2312" pitchFamily="49" charset="-122"/>
              </a:rPr>
              <a:t>O(n)</a:t>
            </a:r>
            <a:endParaRPr lang="en-US" altLang="zh-CN" sz="4000" b="1">
              <a:ea typeface="楷体_GB2312" pitchFamily="49" charset="-122"/>
            </a:endParaRPr>
          </a:p>
          <a:p>
            <a:pPr>
              <a:lnSpc>
                <a:spcPct val="150000"/>
              </a:lnSpc>
            </a:pPr>
            <a:r>
              <a:rPr lang="en-US" altLang="zh-CN" sz="4000" b="1">
                <a:ea typeface="楷体_GB2312" pitchFamily="49" charset="-122"/>
              </a:rPr>
              <a:t>      </a:t>
            </a:r>
            <a:r>
              <a:rPr lang="zh-CN" altLang="en-US" sz="4000" b="1">
                <a:ea typeface="楷体_GB2312" pitchFamily="49" charset="-122"/>
              </a:rPr>
              <a:t>　  收集为</a:t>
            </a:r>
            <a:r>
              <a:rPr lang="en-US" altLang="zh-CN" sz="4000" b="1">
                <a:solidFill>
                  <a:srgbClr val="9933FF"/>
                </a:solidFill>
                <a:ea typeface="楷体_GB2312" pitchFamily="49" charset="-122"/>
              </a:rPr>
              <a:t>O(rd)</a:t>
            </a:r>
            <a:r>
              <a:rPr lang="en-US" altLang="zh-CN" sz="4000" b="1">
                <a:solidFill>
                  <a:schemeClr val="tx2"/>
                </a:solidFill>
                <a:ea typeface="楷体_GB2312" pitchFamily="49" charset="-122"/>
              </a:rPr>
              <a:t>(</a:t>
            </a:r>
            <a:r>
              <a:rPr lang="en-US" altLang="zh-CN" sz="4000" b="1">
                <a:ea typeface="楷体_GB2312" pitchFamily="49" charset="-122"/>
              </a:rPr>
              <a:t>rd</a:t>
            </a:r>
            <a:r>
              <a:rPr lang="zh-CN" altLang="en-US" sz="4000" b="1">
                <a:ea typeface="楷体_GB2312" pitchFamily="49" charset="-122"/>
              </a:rPr>
              <a:t>为“基”</a:t>
            </a:r>
            <a:r>
              <a:rPr lang="en-US" altLang="zh-CN" sz="4000" b="1">
                <a:ea typeface="楷体_GB2312" pitchFamily="49" charset="-122"/>
              </a:rPr>
              <a:t>)</a:t>
            </a:r>
          </a:p>
          <a:p>
            <a:pPr>
              <a:lnSpc>
                <a:spcPct val="150000"/>
              </a:lnSpc>
            </a:pPr>
            <a:r>
              <a:rPr lang="en-US" altLang="zh-CN" sz="4000" b="1">
                <a:ea typeface="楷体_GB2312" pitchFamily="49" charset="-122"/>
              </a:rPr>
              <a:t>     </a:t>
            </a:r>
            <a:r>
              <a:rPr lang="en-US" altLang="zh-CN" sz="4000" b="1">
                <a:solidFill>
                  <a:srgbClr val="9900CC"/>
                </a:solidFill>
                <a:ea typeface="楷体_GB2312" pitchFamily="49" charset="-122"/>
              </a:rPr>
              <a:t> </a:t>
            </a:r>
            <a:r>
              <a:rPr lang="zh-CN" altLang="en-US" sz="4000" b="1">
                <a:solidFill>
                  <a:srgbClr val="9900CC"/>
                </a:solidFill>
                <a:ea typeface="楷体_GB2312" pitchFamily="49" charset="-122"/>
              </a:rPr>
              <a:t>　  </a:t>
            </a:r>
            <a:r>
              <a:rPr lang="en-US" altLang="zh-CN" sz="4000" b="1">
                <a:solidFill>
                  <a:srgbClr val="9900CC"/>
                </a:solidFill>
                <a:ea typeface="楷体_GB2312" pitchFamily="49" charset="-122"/>
              </a:rPr>
              <a:t>d</a:t>
            </a:r>
            <a:r>
              <a:rPr lang="zh-CN" altLang="en-US" sz="4000" b="1">
                <a:ea typeface="楷体_GB2312" pitchFamily="49" charset="-122"/>
              </a:rPr>
              <a:t>为“分配</a:t>
            </a:r>
            <a:r>
              <a:rPr lang="en-US" altLang="zh-CN" sz="4000" b="1">
                <a:ea typeface="楷体_GB2312" pitchFamily="49" charset="-122"/>
              </a:rPr>
              <a:t>-</a:t>
            </a:r>
            <a:r>
              <a:rPr lang="zh-CN" altLang="en-US" sz="4000" b="1">
                <a:ea typeface="楷体_GB2312" pitchFamily="49" charset="-122"/>
              </a:rPr>
              <a:t>收集”的趟数</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ipe(left)">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7"/>
                                        </p:tgtEl>
                                        <p:attrNameLst>
                                          <p:attrName>style.visibility</p:attrName>
                                        </p:attrNameLst>
                                      </p:cBhvr>
                                      <p:to>
                                        <p:strVal val="visible"/>
                                      </p:to>
                                    </p:set>
                                    <p:animEffect transition="in" filter="dissolve">
                                      <p:cBhvr>
                                        <p:cTn id="12" dur="500"/>
                                        <p:tgtEl>
                                          <p:spTgt spid="175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9" name="Text Box 11"/>
          <p:cNvSpPr txBox="1">
            <a:spLocks noChangeArrowheads="1"/>
          </p:cNvSpPr>
          <p:nvPr/>
        </p:nvSpPr>
        <p:spPr bwMode="auto">
          <a:xfrm>
            <a:off x="838200" y="1219200"/>
            <a:ext cx="2220913" cy="762000"/>
          </a:xfrm>
          <a:prstGeom prst="rect">
            <a:avLst/>
          </a:prstGeom>
          <a:noFill/>
          <a:ln w="9525">
            <a:noFill/>
            <a:miter lim="800000"/>
            <a:headEnd/>
            <a:tailEnd/>
          </a:ln>
          <a:effectLst/>
        </p:spPr>
        <p:txBody>
          <a:bodyPr wrap="none">
            <a:spAutoFit/>
          </a:bodyPr>
          <a:lstStyle/>
          <a:p>
            <a:pPr>
              <a:lnSpc>
                <a:spcPct val="110000"/>
              </a:lnSpc>
            </a:pPr>
            <a:r>
              <a:rPr lang="en-US" altLang="zh-CN" sz="4000" b="1">
                <a:solidFill>
                  <a:srgbClr val="800080"/>
                </a:solidFill>
                <a:ea typeface="楷体_GB2312" pitchFamily="49" charset="-122"/>
              </a:rPr>
              <a:t>1. </a:t>
            </a:r>
            <a:r>
              <a:rPr lang="zh-CN" altLang="en-US" sz="4000" b="1">
                <a:solidFill>
                  <a:srgbClr val="800080"/>
                </a:solidFill>
                <a:ea typeface="楷体_GB2312" pitchFamily="49" charset="-122"/>
              </a:rPr>
              <a:t>插入类</a:t>
            </a:r>
          </a:p>
        </p:txBody>
      </p:sp>
      <p:sp>
        <p:nvSpPr>
          <p:cNvPr id="176140" name="Text Box 12"/>
          <p:cNvSpPr txBox="1">
            <a:spLocks noChangeArrowheads="1"/>
          </p:cNvSpPr>
          <p:nvPr/>
        </p:nvSpPr>
        <p:spPr bwMode="auto">
          <a:xfrm>
            <a:off x="3317875" y="1512888"/>
            <a:ext cx="5924550" cy="696912"/>
          </a:xfrm>
          <a:prstGeom prst="rect">
            <a:avLst/>
          </a:prstGeom>
          <a:noFill/>
          <a:ln w="9525">
            <a:noFill/>
            <a:miter lim="800000"/>
            <a:headEnd/>
            <a:tailEnd/>
          </a:ln>
          <a:effectLst/>
        </p:spPr>
        <p:txBody>
          <a:bodyPr>
            <a:spAutoFit/>
          </a:bodyPr>
          <a:lstStyle/>
          <a:p>
            <a:pPr>
              <a:lnSpc>
                <a:spcPct val="110000"/>
              </a:lnSpc>
            </a:pPr>
            <a:r>
              <a:rPr lang="zh-CN" altLang="en-US" sz="3600" b="1">
                <a:solidFill>
                  <a:srgbClr val="008784"/>
                </a:solidFill>
                <a:ea typeface="楷体_GB2312" pitchFamily="49" charset="-122"/>
              </a:rPr>
              <a:t>直接插入排序</a:t>
            </a:r>
            <a:r>
              <a:rPr lang="zh-CN" altLang="en-US" sz="3600" b="1">
                <a:solidFill>
                  <a:srgbClr val="6666FF"/>
                </a:solidFill>
                <a:ea typeface="楷体_GB2312" pitchFamily="49" charset="-122"/>
              </a:rPr>
              <a:t>和</a:t>
            </a:r>
            <a:r>
              <a:rPr lang="zh-CN" altLang="en-US" sz="3600" b="1">
                <a:solidFill>
                  <a:srgbClr val="CC0000"/>
                </a:solidFill>
                <a:ea typeface="楷体_GB2312" pitchFamily="49" charset="-122"/>
              </a:rPr>
              <a:t>希尔排序</a:t>
            </a:r>
          </a:p>
        </p:txBody>
      </p:sp>
      <p:sp>
        <p:nvSpPr>
          <p:cNvPr id="176141" name="Text Box 13"/>
          <p:cNvSpPr txBox="1">
            <a:spLocks noChangeArrowheads="1"/>
          </p:cNvSpPr>
          <p:nvPr/>
        </p:nvSpPr>
        <p:spPr bwMode="auto">
          <a:xfrm>
            <a:off x="838200" y="2209800"/>
            <a:ext cx="2220913" cy="762000"/>
          </a:xfrm>
          <a:prstGeom prst="rect">
            <a:avLst/>
          </a:prstGeom>
          <a:noFill/>
          <a:ln w="9525">
            <a:noFill/>
            <a:miter lim="800000"/>
            <a:headEnd/>
            <a:tailEnd/>
          </a:ln>
          <a:effectLst/>
        </p:spPr>
        <p:txBody>
          <a:bodyPr wrap="none">
            <a:spAutoFit/>
          </a:bodyPr>
          <a:lstStyle/>
          <a:p>
            <a:pPr>
              <a:lnSpc>
                <a:spcPct val="110000"/>
              </a:lnSpc>
            </a:pPr>
            <a:r>
              <a:rPr lang="en-US" altLang="zh-CN" sz="4000" b="1">
                <a:solidFill>
                  <a:srgbClr val="800080"/>
                </a:solidFill>
                <a:ea typeface="楷体_GB2312" pitchFamily="49" charset="-122"/>
              </a:rPr>
              <a:t>2. </a:t>
            </a:r>
            <a:r>
              <a:rPr lang="zh-CN" altLang="en-US" sz="4000" b="1">
                <a:solidFill>
                  <a:srgbClr val="800080"/>
                </a:solidFill>
                <a:ea typeface="楷体_GB2312" pitchFamily="49" charset="-122"/>
              </a:rPr>
              <a:t>交换类</a:t>
            </a:r>
          </a:p>
        </p:txBody>
      </p:sp>
      <p:sp>
        <p:nvSpPr>
          <p:cNvPr id="176142" name="Text Box 14"/>
          <p:cNvSpPr txBox="1">
            <a:spLocks noChangeArrowheads="1"/>
          </p:cNvSpPr>
          <p:nvPr/>
        </p:nvSpPr>
        <p:spPr bwMode="auto">
          <a:xfrm>
            <a:off x="3317875" y="2663825"/>
            <a:ext cx="6130925" cy="696913"/>
          </a:xfrm>
          <a:prstGeom prst="rect">
            <a:avLst/>
          </a:prstGeom>
          <a:noFill/>
          <a:ln w="9525">
            <a:noFill/>
            <a:miter lim="800000"/>
            <a:headEnd/>
            <a:tailEnd/>
          </a:ln>
          <a:effectLst/>
        </p:spPr>
        <p:txBody>
          <a:bodyPr>
            <a:spAutoFit/>
          </a:bodyPr>
          <a:lstStyle/>
          <a:p>
            <a:pPr>
              <a:lnSpc>
                <a:spcPct val="110000"/>
              </a:lnSpc>
            </a:pPr>
            <a:r>
              <a:rPr lang="zh-CN" altLang="en-US" sz="3600" b="1">
                <a:solidFill>
                  <a:srgbClr val="008784"/>
                </a:solidFill>
                <a:ea typeface="楷体_GB2312" pitchFamily="49" charset="-122"/>
              </a:rPr>
              <a:t>起泡排序</a:t>
            </a:r>
            <a:r>
              <a:rPr lang="zh-CN" altLang="en-US" sz="3600" b="1">
                <a:solidFill>
                  <a:srgbClr val="6666FF"/>
                </a:solidFill>
                <a:ea typeface="楷体_GB2312" pitchFamily="49" charset="-122"/>
              </a:rPr>
              <a:t>和</a:t>
            </a:r>
            <a:r>
              <a:rPr lang="zh-CN" altLang="en-US" sz="3600" b="1">
                <a:solidFill>
                  <a:srgbClr val="CC0000"/>
                </a:solidFill>
                <a:ea typeface="楷体_GB2312" pitchFamily="49" charset="-122"/>
              </a:rPr>
              <a:t>快速排序</a:t>
            </a:r>
            <a:r>
              <a:rPr lang="zh-CN" altLang="en-US" sz="3600" b="1">
                <a:solidFill>
                  <a:srgbClr val="006666"/>
                </a:solidFill>
                <a:ea typeface="楷体_GB2312" pitchFamily="49" charset="-122"/>
              </a:rPr>
              <a:t>。</a:t>
            </a:r>
          </a:p>
        </p:txBody>
      </p:sp>
      <p:sp>
        <p:nvSpPr>
          <p:cNvPr id="176143" name="Text Box 15"/>
          <p:cNvSpPr txBox="1">
            <a:spLocks noChangeArrowheads="1"/>
          </p:cNvSpPr>
          <p:nvPr/>
        </p:nvSpPr>
        <p:spPr bwMode="auto">
          <a:xfrm>
            <a:off x="838200" y="3344863"/>
            <a:ext cx="2220913" cy="762000"/>
          </a:xfrm>
          <a:prstGeom prst="rect">
            <a:avLst/>
          </a:prstGeom>
          <a:noFill/>
          <a:ln w="9525">
            <a:noFill/>
            <a:miter lim="800000"/>
            <a:headEnd/>
            <a:tailEnd/>
          </a:ln>
          <a:effectLst/>
        </p:spPr>
        <p:txBody>
          <a:bodyPr wrap="none">
            <a:spAutoFit/>
          </a:bodyPr>
          <a:lstStyle/>
          <a:p>
            <a:pPr>
              <a:lnSpc>
                <a:spcPct val="110000"/>
              </a:lnSpc>
            </a:pPr>
            <a:r>
              <a:rPr lang="en-US" altLang="zh-CN" sz="4000" b="1">
                <a:solidFill>
                  <a:srgbClr val="800080"/>
                </a:solidFill>
                <a:ea typeface="楷体_GB2312" pitchFamily="49" charset="-122"/>
              </a:rPr>
              <a:t>3. </a:t>
            </a:r>
            <a:r>
              <a:rPr lang="zh-CN" altLang="en-US" sz="4000" b="1">
                <a:solidFill>
                  <a:srgbClr val="800080"/>
                </a:solidFill>
                <a:ea typeface="楷体_GB2312" pitchFamily="49" charset="-122"/>
              </a:rPr>
              <a:t>选择类</a:t>
            </a:r>
          </a:p>
        </p:txBody>
      </p:sp>
      <p:sp>
        <p:nvSpPr>
          <p:cNvPr id="176144" name="Text Box 16"/>
          <p:cNvSpPr txBox="1">
            <a:spLocks noChangeArrowheads="1"/>
          </p:cNvSpPr>
          <p:nvPr/>
        </p:nvSpPr>
        <p:spPr bwMode="auto">
          <a:xfrm>
            <a:off x="838200" y="4495800"/>
            <a:ext cx="2220913" cy="762000"/>
          </a:xfrm>
          <a:prstGeom prst="rect">
            <a:avLst/>
          </a:prstGeom>
          <a:noFill/>
          <a:ln w="9525">
            <a:noFill/>
            <a:miter lim="800000"/>
            <a:headEnd/>
            <a:tailEnd/>
          </a:ln>
          <a:effectLst/>
        </p:spPr>
        <p:txBody>
          <a:bodyPr wrap="none">
            <a:spAutoFit/>
          </a:bodyPr>
          <a:lstStyle/>
          <a:p>
            <a:pPr>
              <a:lnSpc>
                <a:spcPct val="110000"/>
              </a:lnSpc>
            </a:pPr>
            <a:r>
              <a:rPr lang="en-US" altLang="zh-CN" sz="4000" b="1">
                <a:solidFill>
                  <a:srgbClr val="800080"/>
                </a:solidFill>
                <a:ea typeface="楷体_GB2312" pitchFamily="49" charset="-122"/>
              </a:rPr>
              <a:t>4. </a:t>
            </a:r>
            <a:r>
              <a:rPr lang="zh-CN" altLang="en-US" sz="4000" b="1">
                <a:solidFill>
                  <a:srgbClr val="800080"/>
                </a:solidFill>
                <a:ea typeface="楷体_GB2312" pitchFamily="49" charset="-122"/>
              </a:rPr>
              <a:t>归并类</a:t>
            </a:r>
          </a:p>
        </p:txBody>
      </p:sp>
      <p:sp>
        <p:nvSpPr>
          <p:cNvPr id="176145" name="Text Box 17"/>
          <p:cNvSpPr txBox="1">
            <a:spLocks noChangeArrowheads="1"/>
          </p:cNvSpPr>
          <p:nvPr/>
        </p:nvSpPr>
        <p:spPr bwMode="auto">
          <a:xfrm>
            <a:off x="838200" y="5562600"/>
            <a:ext cx="2220913" cy="762000"/>
          </a:xfrm>
          <a:prstGeom prst="rect">
            <a:avLst/>
          </a:prstGeom>
          <a:noFill/>
          <a:ln w="9525">
            <a:noFill/>
            <a:miter lim="800000"/>
            <a:headEnd/>
            <a:tailEnd/>
          </a:ln>
          <a:effectLst/>
        </p:spPr>
        <p:txBody>
          <a:bodyPr wrap="none">
            <a:spAutoFit/>
          </a:bodyPr>
          <a:lstStyle/>
          <a:p>
            <a:pPr>
              <a:lnSpc>
                <a:spcPct val="110000"/>
              </a:lnSpc>
            </a:pPr>
            <a:r>
              <a:rPr lang="en-US" altLang="zh-CN" sz="4000" b="1">
                <a:solidFill>
                  <a:srgbClr val="800080"/>
                </a:solidFill>
                <a:ea typeface="楷体_GB2312" pitchFamily="49" charset="-122"/>
              </a:rPr>
              <a:t>5. </a:t>
            </a:r>
            <a:r>
              <a:rPr lang="zh-CN" altLang="en-US" sz="4000" b="1">
                <a:solidFill>
                  <a:srgbClr val="800080"/>
                </a:solidFill>
                <a:ea typeface="楷体_GB2312" pitchFamily="49" charset="-122"/>
              </a:rPr>
              <a:t>分配类</a:t>
            </a:r>
          </a:p>
        </p:txBody>
      </p:sp>
      <p:sp>
        <p:nvSpPr>
          <p:cNvPr id="176146" name="Rectangle 18"/>
          <p:cNvSpPr>
            <a:spLocks noChangeArrowheads="1"/>
          </p:cNvSpPr>
          <p:nvPr/>
        </p:nvSpPr>
        <p:spPr bwMode="auto">
          <a:xfrm>
            <a:off x="3333750" y="5773738"/>
            <a:ext cx="2933700" cy="779462"/>
          </a:xfrm>
          <a:prstGeom prst="rect">
            <a:avLst/>
          </a:prstGeom>
          <a:noFill/>
          <a:ln w="9525">
            <a:noFill/>
            <a:miter lim="800000"/>
            <a:headEnd/>
            <a:tailEnd/>
          </a:ln>
          <a:effectLst/>
        </p:spPr>
        <p:txBody>
          <a:bodyPr wrap="none">
            <a:spAutoFit/>
          </a:bodyPr>
          <a:lstStyle/>
          <a:p>
            <a:pPr lvl="2" algn="ctr">
              <a:lnSpc>
                <a:spcPct val="125000"/>
              </a:lnSpc>
            </a:pPr>
            <a:r>
              <a:rPr lang="zh-CN" altLang="en-US" sz="3600" b="1">
                <a:solidFill>
                  <a:srgbClr val="FF0000"/>
                </a:solidFill>
                <a:ea typeface="楷体_GB2312" pitchFamily="49" charset="-122"/>
              </a:rPr>
              <a:t>基数排序</a:t>
            </a:r>
          </a:p>
        </p:txBody>
      </p:sp>
      <p:sp>
        <p:nvSpPr>
          <p:cNvPr id="176147" name="Rectangle 19"/>
          <p:cNvSpPr>
            <a:spLocks noChangeArrowheads="1"/>
          </p:cNvSpPr>
          <p:nvPr/>
        </p:nvSpPr>
        <p:spPr bwMode="auto">
          <a:xfrm>
            <a:off x="3317875" y="3886200"/>
            <a:ext cx="4772025" cy="641350"/>
          </a:xfrm>
          <a:prstGeom prst="rect">
            <a:avLst/>
          </a:prstGeom>
          <a:noFill/>
          <a:ln w="9525">
            <a:noFill/>
            <a:miter lim="800000"/>
            <a:headEnd/>
            <a:tailEnd/>
          </a:ln>
          <a:effectLst/>
        </p:spPr>
        <p:txBody>
          <a:bodyPr wrap="none">
            <a:spAutoFit/>
          </a:bodyPr>
          <a:lstStyle/>
          <a:p>
            <a:pPr algn="ctr"/>
            <a:r>
              <a:rPr lang="zh-CN" altLang="en-US" sz="3600" b="1">
                <a:solidFill>
                  <a:srgbClr val="008784"/>
                </a:solidFill>
                <a:ea typeface="楷体_GB2312" pitchFamily="49" charset="-122"/>
              </a:rPr>
              <a:t>简单选择排序</a:t>
            </a:r>
            <a:r>
              <a:rPr lang="zh-CN" altLang="en-US" sz="3600" b="1">
                <a:solidFill>
                  <a:srgbClr val="6666FF"/>
                </a:solidFill>
                <a:ea typeface="楷体_GB2312" pitchFamily="49" charset="-122"/>
              </a:rPr>
              <a:t>和</a:t>
            </a:r>
            <a:r>
              <a:rPr lang="zh-CN" altLang="en-US" sz="3600" b="1">
                <a:solidFill>
                  <a:srgbClr val="CC0000"/>
                </a:solidFill>
                <a:ea typeface="楷体_GB2312" pitchFamily="49" charset="-122"/>
              </a:rPr>
              <a:t>堆排序</a:t>
            </a:r>
          </a:p>
        </p:txBody>
      </p:sp>
      <p:sp>
        <p:nvSpPr>
          <p:cNvPr id="176148" name="Rectangle 20"/>
          <p:cNvSpPr>
            <a:spLocks noChangeArrowheads="1"/>
          </p:cNvSpPr>
          <p:nvPr/>
        </p:nvSpPr>
        <p:spPr bwMode="auto">
          <a:xfrm>
            <a:off x="3730625" y="4851400"/>
            <a:ext cx="2844800" cy="641350"/>
          </a:xfrm>
          <a:prstGeom prst="rect">
            <a:avLst/>
          </a:prstGeom>
          <a:noFill/>
          <a:ln w="9525">
            <a:noFill/>
            <a:miter lim="800000"/>
            <a:headEnd/>
            <a:tailEnd/>
          </a:ln>
          <a:effectLst/>
        </p:spPr>
        <p:txBody>
          <a:bodyPr>
            <a:spAutoFit/>
          </a:bodyPr>
          <a:lstStyle/>
          <a:p>
            <a:pPr algn="ctr"/>
            <a:r>
              <a:rPr lang="en-US" altLang="zh-CN" sz="3600" b="1">
                <a:solidFill>
                  <a:srgbClr val="FF0000"/>
                </a:solidFill>
                <a:ea typeface="楷体_GB2312" pitchFamily="49" charset="-122"/>
              </a:rPr>
              <a:t>   </a:t>
            </a:r>
            <a:r>
              <a:rPr lang="zh-CN" altLang="en-US" sz="3600" b="1">
                <a:solidFill>
                  <a:srgbClr val="CC0000"/>
                </a:solidFill>
                <a:ea typeface="楷体_GB2312" pitchFamily="49" charset="-122"/>
              </a:rPr>
              <a:t>归并排序</a:t>
            </a:r>
          </a:p>
        </p:txBody>
      </p:sp>
      <p:sp>
        <p:nvSpPr>
          <p:cNvPr id="176149" name="Rectangle 21"/>
          <p:cNvSpPr>
            <a:spLocks noGrp="1" noChangeArrowheads="1"/>
          </p:cNvSpPr>
          <p:nvPr>
            <p:ph type="title" idx="4294967295"/>
          </p:nvPr>
        </p:nvSpPr>
        <p:spPr>
          <a:xfrm>
            <a:off x="457200" y="533400"/>
            <a:ext cx="7772400" cy="685800"/>
          </a:xfrm>
        </p:spPr>
        <p:txBody>
          <a:bodyPr/>
          <a:lstStyle/>
          <a:p>
            <a:r>
              <a:rPr lang="en-US" altLang="zh-CN" b="1">
                <a:solidFill>
                  <a:srgbClr val="0C00A4"/>
                </a:solidFill>
                <a:latin typeface="楷体_GB2312" pitchFamily="49" charset="-122"/>
              </a:rPr>
              <a:t>9.7 </a:t>
            </a:r>
            <a:r>
              <a:rPr lang="zh-CN" altLang="en-US" b="1">
                <a:solidFill>
                  <a:srgbClr val="0C00A4"/>
                </a:solidFill>
                <a:latin typeface="楷体_GB2312" pitchFamily="49" charset="-122"/>
              </a:rPr>
              <a:t>各种排序方法的综合比较</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6139"/>
                                        </p:tgtEl>
                                        <p:attrNameLst>
                                          <p:attrName>style.visibility</p:attrName>
                                        </p:attrNameLst>
                                      </p:cBhvr>
                                      <p:to>
                                        <p:strVal val="visible"/>
                                      </p:to>
                                    </p:set>
                                    <p:anim calcmode="lin" valueType="num">
                                      <p:cBhvr additive="base">
                                        <p:cTn id="7" dur="500" fill="hold"/>
                                        <p:tgtEl>
                                          <p:spTgt spid="176139"/>
                                        </p:tgtEl>
                                        <p:attrNameLst>
                                          <p:attrName>ppt_x</p:attrName>
                                        </p:attrNameLst>
                                      </p:cBhvr>
                                      <p:tavLst>
                                        <p:tav tm="0">
                                          <p:val>
                                            <p:strVal val="#ppt_x"/>
                                          </p:val>
                                        </p:tav>
                                        <p:tav tm="100000">
                                          <p:val>
                                            <p:strVal val="#ppt_x"/>
                                          </p:val>
                                        </p:tav>
                                      </p:tavLst>
                                    </p:anim>
                                    <p:anim calcmode="lin" valueType="num">
                                      <p:cBhvr additive="base">
                                        <p:cTn id="8" dur="500" fill="hold"/>
                                        <p:tgtEl>
                                          <p:spTgt spid="1761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76140"/>
                                        </p:tgtEl>
                                        <p:attrNameLst>
                                          <p:attrName>style.visibility</p:attrName>
                                        </p:attrNameLst>
                                      </p:cBhvr>
                                      <p:to>
                                        <p:strVal val="visible"/>
                                      </p:to>
                                    </p:set>
                                    <p:animEffect transition="in" filter="strips(downRight)">
                                      <p:cBhvr>
                                        <p:cTn id="13" dur="500"/>
                                        <p:tgtEl>
                                          <p:spTgt spid="1761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6141"/>
                                        </p:tgtEl>
                                        <p:attrNameLst>
                                          <p:attrName>style.visibility</p:attrName>
                                        </p:attrNameLst>
                                      </p:cBhvr>
                                      <p:to>
                                        <p:strVal val="visible"/>
                                      </p:to>
                                    </p:set>
                                    <p:anim calcmode="lin" valueType="num">
                                      <p:cBhvr additive="base">
                                        <p:cTn id="18" dur="500" fill="hold"/>
                                        <p:tgtEl>
                                          <p:spTgt spid="176141"/>
                                        </p:tgtEl>
                                        <p:attrNameLst>
                                          <p:attrName>ppt_x</p:attrName>
                                        </p:attrNameLst>
                                      </p:cBhvr>
                                      <p:tavLst>
                                        <p:tav tm="0">
                                          <p:val>
                                            <p:strVal val="0-#ppt_w/2"/>
                                          </p:val>
                                        </p:tav>
                                        <p:tav tm="100000">
                                          <p:val>
                                            <p:strVal val="#ppt_x"/>
                                          </p:val>
                                        </p:tav>
                                      </p:tavLst>
                                    </p:anim>
                                    <p:anim calcmode="lin" valueType="num">
                                      <p:cBhvr additive="base">
                                        <p:cTn id="19" dur="500" fill="hold"/>
                                        <p:tgtEl>
                                          <p:spTgt spid="17614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76142"/>
                                        </p:tgtEl>
                                        <p:attrNameLst>
                                          <p:attrName>style.visibility</p:attrName>
                                        </p:attrNameLst>
                                      </p:cBhvr>
                                      <p:to>
                                        <p:strVal val="visible"/>
                                      </p:to>
                                    </p:set>
                                    <p:animEffect transition="in" filter="strips(downRight)">
                                      <p:cBhvr>
                                        <p:cTn id="24" dur="500"/>
                                        <p:tgtEl>
                                          <p:spTgt spid="17614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6143"/>
                                        </p:tgtEl>
                                        <p:attrNameLst>
                                          <p:attrName>style.visibility</p:attrName>
                                        </p:attrNameLst>
                                      </p:cBhvr>
                                      <p:to>
                                        <p:strVal val="visible"/>
                                      </p:to>
                                    </p:set>
                                    <p:anim calcmode="lin" valueType="num">
                                      <p:cBhvr additive="base">
                                        <p:cTn id="29" dur="500" fill="hold"/>
                                        <p:tgtEl>
                                          <p:spTgt spid="176143"/>
                                        </p:tgtEl>
                                        <p:attrNameLst>
                                          <p:attrName>ppt_x</p:attrName>
                                        </p:attrNameLst>
                                      </p:cBhvr>
                                      <p:tavLst>
                                        <p:tav tm="0">
                                          <p:val>
                                            <p:strVal val="0-#ppt_w/2"/>
                                          </p:val>
                                        </p:tav>
                                        <p:tav tm="100000">
                                          <p:val>
                                            <p:strVal val="#ppt_x"/>
                                          </p:val>
                                        </p:tav>
                                      </p:tavLst>
                                    </p:anim>
                                    <p:anim calcmode="lin" valueType="num">
                                      <p:cBhvr additive="base">
                                        <p:cTn id="30" dur="500" fill="hold"/>
                                        <p:tgtEl>
                                          <p:spTgt spid="17614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76147"/>
                                        </p:tgtEl>
                                        <p:attrNameLst>
                                          <p:attrName>style.visibility</p:attrName>
                                        </p:attrNameLst>
                                      </p:cBhvr>
                                      <p:to>
                                        <p:strVal val="visible"/>
                                      </p:to>
                                    </p:set>
                                    <p:anim calcmode="lin" valueType="num">
                                      <p:cBhvr additive="base">
                                        <p:cTn id="35" dur="500" fill="hold"/>
                                        <p:tgtEl>
                                          <p:spTgt spid="176147"/>
                                        </p:tgtEl>
                                        <p:attrNameLst>
                                          <p:attrName>ppt_x</p:attrName>
                                        </p:attrNameLst>
                                      </p:cBhvr>
                                      <p:tavLst>
                                        <p:tav tm="0">
                                          <p:val>
                                            <p:strVal val="1+#ppt_w/2"/>
                                          </p:val>
                                        </p:tav>
                                        <p:tav tm="100000">
                                          <p:val>
                                            <p:strVal val="#ppt_x"/>
                                          </p:val>
                                        </p:tav>
                                      </p:tavLst>
                                    </p:anim>
                                    <p:anim calcmode="lin" valueType="num">
                                      <p:cBhvr additive="base">
                                        <p:cTn id="36" dur="500" fill="hold"/>
                                        <p:tgtEl>
                                          <p:spTgt spid="17614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76144"/>
                                        </p:tgtEl>
                                        <p:attrNameLst>
                                          <p:attrName>style.visibility</p:attrName>
                                        </p:attrNameLst>
                                      </p:cBhvr>
                                      <p:to>
                                        <p:strVal val="visible"/>
                                      </p:to>
                                    </p:set>
                                    <p:anim calcmode="lin" valueType="num">
                                      <p:cBhvr additive="base">
                                        <p:cTn id="41" dur="500" fill="hold"/>
                                        <p:tgtEl>
                                          <p:spTgt spid="176144"/>
                                        </p:tgtEl>
                                        <p:attrNameLst>
                                          <p:attrName>ppt_x</p:attrName>
                                        </p:attrNameLst>
                                      </p:cBhvr>
                                      <p:tavLst>
                                        <p:tav tm="0">
                                          <p:val>
                                            <p:strVal val="0-#ppt_w/2"/>
                                          </p:val>
                                        </p:tav>
                                        <p:tav tm="100000">
                                          <p:val>
                                            <p:strVal val="#ppt_x"/>
                                          </p:val>
                                        </p:tav>
                                      </p:tavLst>
                                    </p:anim>
                                    <p:anim calcmode="lin" valueType="num">
                                      <p:cBhvr additive="base">
                                        <p:cTn id="42" dur="500" fill="hold"/>
                                        <p:tgtEl>
                                          <p:spTgt spid="17614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76148"/>
                                        </p:tgtEl>
                                        <p:attrNameLst>
                                          <p:attrName>style.visibility</p:attrName>
                                        </p:attrNameLst>
                                      </p:cBhvr>
                                      <p:to>
                                        <p:strVal val="visible"/>
                                      </p:to>
                                    </p:set>
                                    <p:anim calcmode="lin" valueType="num">
                                      <p:cBhvr additive="base">
                                        <p:cTn id="47" dur="500" fill="hold"/>
                                        <p:tgtEl>
                                          <p:spTgt spid="176148"/>
                                        </p:tgtEl>
                                        <p:attrNameLst>
                                          <p:attrName>ppt_x</p:attrName>
                                        </p:attrNameLst>
                                      </p:cBhvr>
                                      <p:tavLst>
                                        <p:tav tm="0">
                                          <p:val>
                                            <p:strVal val="1+#ppt_w/2"/>
                                          </p:val>
                                        </p:tav>
                                        <p:tav tm="100000">
                                          <p:val>
                                            <p:strVal val="#ppt_x"/>
                                          </p:val>
                                        </p:tav>
                                      </p:tavLst>
                                    </p:anim>
                                    <p:anim calcmode="lin" valueType="num">
                                      <p:cBhvr additive="base">
                                        <p:cTn id="48" dur="500" fill="hold"/>
                                        <p:tgtEl>
                                          <p:spTgt spid="17614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76145"/>
                                        </p:tgtEl>
                                        <p:attrNameLst>
                                          <p:attrName>style.visibility</p:attrName>
                                        </p:attrNameLst>
                                      </p:cBhvr>
                                      <p:to>
                                        <p:strVal val="visible"/>
                                      </p:to>
                                    </p:set>
                                    <p:anim calcmode="lin" valueType="num">
                                      <p:cBhvr additive="base">
                                        <p:cTn id="53" dur="500" fill="hold"/>
                                        <p:tgtEl>
                                          <p:spTgt spid="176145"/>
                                        </p:tgtEl>
                                        <p:attrNameLst>
                                          <p:attrName>ppt_x</p:attrName>
                                        </p:attrNameLst>
                                      </p:cBhvr>
                                      <p:tavLst>
                                        <p:tav tm="0">
                                          <p:val>
                                            <p:strVal val="0-#ppt_w/2"/>
                                          </p:val>
                                        </p:tav>
                                        <p:tav tm="100000">
                                          <p:val>
                                            <p:strVal val="#ppt_x"/>
                                          </p:val>
                                        </p:tav>
                                      </p:tavLst>
                                    </p:anim>
                                    <p:anim calcmode="lin" valueType="num">
                                      <p:cBhvr additive="base">
                                        <p:cTn id="54" dur="500" fill="hold"/>
                                        <p:tgtEl>
                                          <p:spTgt spid="17614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76146"/>
                                        </p:tgtEl>
                                        <p:attrNameLst>
                                          <p:attrName>style.visibility</p:attrName>
                                        </p:attrNameLst>
                                      </p:cBhvr>
                                      <p:to>
                                        <p:strVal val="visible"/>
                                      </p:to>
                                    </p:set>
                                    <p:anim calcmode="lin" valueType="num">
                                      <p:cBhvr additive="base">
                                        <p:cTn id="59" dur="500" fill="hold"/>
                                        <p:tgtEl>
                                          <p:spTgt spid="176146"/>
                                        </p:tgtEl>
                                        <p:attrNameLst>
                                          <p:attrName>ppt_x</p:attrName>
                                        </p:attrNameLst>
                                      </p:cBhvr>
                                      <p:tavLst>
                                        <p:tav tm="0">
                                          <p:val>
                                            <p:strVal val="1+#ppt_w/2"/>
                                          </p:val>
                                        </p:tav>
                                        <p:tav tm="100000">
                                          <p:val>
                                            <p:strVal val="#ppt_x"/>
                                          </p:val>
                                        </p:tav>
                                      </p:tavLst>
                                    </p:anim>
                                    <p:anim calcmode="lin" valueType="num">
                                      <p:cBhvr additive="base">
                                        <p:cTn id="60" dur="500" fill="hold"/>
                                        <p:tgtEl>
                                          <p:spTgt spid="176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9" grpId="0" autoUpdateAnimBg="0"/>
      <p:bldP spid="176140" grpId="0" autoUpdateAnimBg="0"/>
      <p:bldP spid="176141" grpId="0" autoUpdateAnimBg="0"/>
      <p:bldP spid="176142" grpId="0" autoUpdateAnimBg="0"/>
      <p:bldP spid="176143" grpId="0" autoUpdateAnimBg="0"/>
      <p:bldP spid="176144" grpId="0" autoUpdateAnimBg="0"/>
      <p:bldP spid="176145" grpId="0" autoUpdateAnimBg="0"/>
      <p:bldP spid="176146" grpId="0" autoUpdateAnimBg="0"/>
      <p:bldP spid="176147" grpId="0" autoUpdateAnimBg="0"/>
      <p:bldP spid="17614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230" name="Group 54"/>
          <p:cNvGraphicFramePr>
            <a:graphicFrameLocks noGrp="1"/>
          </p:cNvGraphicFramePr>
          <p:nvPr/>
        </p:nvGraphicFramePr>
        <p:xfrm>
          <a:off x="587375" y="1120775"/>
          <a:ext cx="8251825" cy="5494340"/>
        </p:xfrm>
        <a:graphic>
          <a:graphicData uri="http://schemas.openxmlformats.org/drawingml/2006/table">
            <a:tbl>
              <a:tblPr/>
              <a:tblGrid>
                <a:gridCol w="1654175"/>
                <a:gridCol w="1649413"/>
                <a:gridCol w="1649412"/>
                <a:gridCol w="1649413"/>
                <a:gridCol w="1649412"/>
              </a:tblGrid>
              <a:tr h="655638">
                <a:tc>
                  <a:txBody>
                    <a:bodyPr/>
                    <a:lstStyle/>
                    <a:p>
                      <a:pPr marL="0" marR="0" lvl="0" indent="0" algn="l" defTabSz="914400" rtl="0" eaLnBrk="1" fontAlgn="base" latinLnBrk="0" hangingPunct="1">
                        <a:lnSpc>
                          <a:spcPct val="100000"/>
                        </a:lnSpc>
                        <a:spcBef>
                          <a:spcPct val="5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排序方法</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平均时间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最坏时间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辅助空间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稳定性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3">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简单排序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a:t>
                      </a:r>
                      <a:r>
                        <a:rPr kumimoji="1" lang="en-US" altLang="zh-CN" sz="28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a:t>
                      </a:r>
                      <a:r>
                        <a:rPr kumimoji="1" lang="en-US" altLang="zh-CN" sz="28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smtClean="0">
                          <a:ln>
                            <a:noFill/>
                          </a:ln>
                          <a:solidFill>
                            <a:srgbClr val="FF5050"/>
                          </a:solidFill>
                          <a:effectLst/>
                          <a:latin typeface="Times New Roman" pitchFamily="18" charset="0"/>
                          <a:ea typeface="宋体" pitchFamily="2" charset="-122"/>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smtClean="0">
                          <a:ln>
                            <a:noFill/>
                          </a:ln>
                          <a:solidFill>
                            <a:srgbClr val="FF5050"/>
                          </a:solidFill>
                          <a:effectLst/>
                          <a:latin typeface="Times New Roman" pitchFamily="18" charset="0"/>
                          <a:ea typeface="宋体" pitchFamily="2" charset="-122"/>
                        </a:rPr>
                        <a:t> </a:t>
                      </a:r>
                      <a:r>
                        <a:rPr kumimoji="1" lang="zh-CN" altLang="en-US" sz="2800" b="1" i="1" u="none" strike="noStrike" cap="none" normalizeH="0" baseline="0" smtClean="0">
                          <a:ln>
                            <a:noFill/>
                          </a:ln>
                          <a:solidFill>
                            <a:srgbClr val="006600"/>
                          </a:solidFill>
                          <a:effectLst/>
                          <a:latin typeface="Times New Roman" pitchFamily="18" charset="0"/>
                          <a:ea typeface="宋体" pitchFamily="2" charset="-122"/>
                        </a:rPr>
                        <a:t>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希尔排序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smtClean="0">
                          <a:ln>
                            <a:noFill/>
                          </a:ln>
                          <a:solidFill>
                            <a:srgbClr val="6666FF"/>
                          </a:solidFill>
                          <a:effectLst/>
                          <a:latin typeface="Times New Roman" pitchFamily="18" charset="0"/>
                          <a:ea typeface="宋体" pitchFamily="2" charset="-122"/>
                        </a:rPr>
                        <a:t>O(n</a:t>
                      </a:r>
                      <a:r>
                        <a:rPr kumimoji="1" lang="en-US" altLang="zh-CN" sz="2800" b="1" i="1" u="none" strike="noStrike" cap="none" normalizeH="0" baseline="30000" smtClean="0">
                          <a:ln>
                            <a:noFill/>
                          </a:ln>
                          <a:solidFill>
                            <a:srgbClr val="6666FF"/>
                          </a:solidFill>
                          <a:effectLst/>
                          <a:latin typeface="Times New Roman" pitchFamily="18" charset="0"/>
                          <a:ea typeface="宋体" pitchFamily="2" charset="-122"/>
                        </a:rPr>
                        <a:t>3/2</a:t>
                      </a:r>
                      <a:r>
                        <a:rPr kumimoji="1" lang="en-US" altLang="zh-CN" sz="2800" b="1" i="1" u="none" strike="noStrike" cap="none" normalizeH="0" baseline="0" smtClean="0">
                          <a:ln>
                            <a:noFill/>
                          </a:ln>
                          <a:solidFill>
                            <a:srgbClr val="6666FF"/>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O(d[k])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非稳定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快速排序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smtClean="0">
                          <a:ln>
                            <a:noFill/>
                          </a:ln>
                          <a:solidFill>
                            <a:srgbClr val="FF5050"/>
                          </a:solidFill>
                          <a:effectLst/>
                          <a:latin typeface="Times New Roman" pitchFamily="18" charset="0"/>
                          <a:ea typeface="宋体" pitchFamily="2" charset="-122"/>
                        </a:rPr>
                        <a:t>O(nlogn)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a:t>
                      </a:r>
                      <a:r>
                        <a:rPr kumimoji="1" lang="en-US" altLang="zh-CN" sz="28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非稳定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堆排序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smtClean="0">
                          <a:ln>
                            <a:noFill/>
                          </a:ln>
                          <a:solidFill>
                            <a:srgbClr val="FF5050"/>
                          </a:solidFill>
                          <a:effectLst/>
                          <a:latin typeface="Times New Roman" pitchFamily="18" charset="0"/>
                          <a:ea typeface="宋体" pitchFamily="2" charset="-122"/>
                        </a:rPr>
                        <a:t>O(nlogn)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smtClean="0">
                          <a:ln>
                            <a:noFill/>
                          </a:ln>
                          <a:solidFill>
                            <a:srgbClr val="FF5050"/>
                          </a:solidFill>
                          <a:effectLst/>
                          <a:latin typeface="Times New Roman" pitchFamily="18" charset="0"/>
                          <a:ea typeface="宋体" pitchFamily="2" charset="-122"/>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非稳定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归并排序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O(nlogn)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rgbClr val="FF5050"/>
                          </a:solidFill>
                          <a:effectLst/>
                          <a:latin typeface="Times New Roman" pitchFamily="18" charset="0"/>
                          <a:ea typeface="宋体" pitchFamily="2" charset="-122"/>
                        </a:rPr>
                        <a:t>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基数排序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O(d*n)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O(d*n)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O(rd)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1" i="0" u="none" strike="noStrike" cap="none" normalizeH="0" baseline="0" smtClean="0">
                          <a:ln>
                            <a:noFill/>
                          </a:ln>
                          <a:solidFill>
                            <a:srgbClr val="FF5050"/>
                          </a:solidFill>
                          <a:effectLst/>
                          <a:latin typeface="Times New Roman" pitchFamily="18" charset="0"/>
                          <a:ea typeface="宋体" pitchFamily="2" charset="-122"/>
                        </a:rPr>
                        <a:t>稳定</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8231" name="Rectangle 55"/>
          <p:cNvSpPr>
            <a:spLocks noGrp="1" noChangeArrowheads="1"/>
          </p:cNvSpPr>
          <p:nvPr>
            <p:ph type="title" idx="4294967295"/>
          </p:nvPr>
        </p:nvSpPr>
        <p:spPr>
          <a:xfrm>
            <a:off x="457200" y="304800"/>
            <a:ext cx="7772400" cy="685800"/>
          </a:xfrm>
        </p:spPr>
        <p:txBody>
          <a:bodyPr/>
          <a:lstStyle/>
          <a:p>
            <a:r>
              <a:rPr lang="zh-CN" altLang="en-US" b="1">
                <a:solidFill>
                  <a:srgbClr val="CC0000"/>
                </a:solidFill>
              </a:rPr>
              <a:t>一、性能比较</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8230"/>
                                        </p:tgtEl>
                                        <p:attrNameLst>
                                          <p:attrName>style.visibility</p:attrName>
                                        </p:attrNameLst>
                                      </p:cBhvr>
                                      <p:to>
                                        <p:strVal val="visible"/>
                                      </p:to>
                                    </p:set>
                                    <p:anim calcmode="lin" valueType="num">
                                      <p:cBhvr additive="base">
                                        <p:cTn id="7" dur="500" fill="hold"/>
                                        <p:tgtEl>
                                          <p:spTgt spid="178230"/>
                                        </p:tgtEl>
                                        <p:attrNameLst>
                                          <p:attrName>ppt_x</p:attrName>
                                        </p:attrNameLst>
                                      </p:cBhvr>
                                      <p:tavLst>
                                        <p:tav tm="0">
                                          <p:val>
                                            <p:strVal val="0-#ppt_w/2"/>
                                          </p:val>
                                        </p:tav>
                                        <p:tav tm="100000">
                                          <p:val>
                                            <p:strVal val="#ppt_x"/>
                                          </p:val>
                                        </p:tav>
                                      </p:tavLst>
                                    </p:anim>
                                    <p:anim calcmode="lin" valueType="num">
                                      <p:cBhvr additive="base">
                                        <p:cTn id="8" dur="500" fill="hold"/>
                                        <p:tgtEl>
                                          <p:spTgt spid="178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457200" y="1020763"/>
            <a:ext cx="81534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A40004"/>
                </a:solidFill>
                <a:latin typeface="楷体_GB2312" pitchFamily="49" charset="-122"/>
                <a:ea typeface="楷体_GB2312" pitchFamily="49" charset="-122"/>
              </a:rPr>
              <a:t>通过分析和比较，可以得出以下结论：</a:t>
            </a:r>
          </a:p>
        </p:txBody>
      </p:sp>
      <p:sp>
        <p:nvSpPr>
          <p:cNvPr id="207877" name="Text Box 5"/>
          <p:cNvSpPr txBox="1">
            <a:spLocks noChangeArrowheads="1"/>
          </p:cNvSpPr>
          <p:nvPr/>
        </p:nvSpPr>
        <p:spPr bwMode="auto">
          <a:xfrm>
            <a:off x="533400" y="2057400"/>
            <a:ext cx="8077200" cy="3262313"/>
          </a:xfrm>
          <a:prstGeom prst="rect">
            <a:avLst/>
          </a:prstGeom>
          <a:noFill/>
          <a:ln w="9525">
            <a:noFill/>
            <a:miter lim="800000"/>
            <a:headEnd/>
            <a:tailEnd/>
          </a:ln>
          <a:effectLst/>
        </p:spPr>
        <p:txBody>
          <a:bodyPr>
            <a:spAutoFit/>
          </a:bodyPr>
          <a:lstStyle/>
          <a:p>
            <a:pPr>
              <a:spcBef>
                <a:spcPct val="50000"/>
              </a:spcBef>
            </a:pPr>
            <a:r>
              <a:rPr lang="zh-CN" altLang="en-US" sz="3200" b="1">
                <a:solidFill>
                  <a:srgbClr val="0C00A4"/>
                </a:solidFill>
                <a:latin typeface="楷体_GB2312" pitchFamily="49" charset="-122"/>
                <a:ea typeface="楷体_GB2312" pitchFamily="49" charset="-122"/>
              </a:rPr>
              <a:t>简单排序一般只用于</a:t>
            </a:r>
            <a:r>
              <a:rPr lang="en-US" altLang="zh-CN" sz="3200" b="1">
                <a:solidFill>
                  <a:srgbClr val="0C00A4"/>
                </a:solidFill>
                <a:latin typeface="楷体_GB2312" pitchFamily="49" charset="-122"/>
                <a:ea typeface="楷体_GB2312" pitchFamily="49" charset="-122"/>
              </a:rPr>
              <a:t>n</a:t>
            </a:r>
            <a:r>
              <a:rPr lang="zh-CN" altLang="en-US" sz="3200" b="1">
                <a:solidFill>
                  <a:srgbClr val="0C00A4"/>
                </a:solidFill>
                <a:latin typeface="楷体_GB2312" pitchFamily="49" charset="-122"/>
                <a:ea typeface="楷体_GB2312" pitchFamily="49" charset="-122"/>
              </a:rPr>
              <a:t>值较小的情况；</a:t>
            </a:r>
          </a:p>
          <a:p>
            <a:pPr>
              <a:spcBef>
                <a:spcPct val="50000"/>
              </a:spcBef>
            </a:pPr>
            <a:r>
              <a:rPr lang="zh-CN" altLang="en-US" sz="3200" b="1">
                <a:solidFill>
                  <a:srgbClr val="0C00A4"/>
                </a:solidFill>
                <a:latin typeface="楷体_GB2312" pitchFamily="49" charset="-122"/>
                <a:ea typeface="楷体_GB2312" pitchFamily="49" charset="-122"/>
              </a:rPr>
              <a:t>归并排序适用于</a:t>
            </a:r>
            <a:r>
              <a:rPr lang="en-US" altLang="zh-CN" sz="3200" b="1">
                <a:solidFill>
                  <a:srgbClr val="0C00A4"/>
                </a:solidFill>
                <a:latin typeface="楷体_GB2312" pitchFamily="49" charset="-122"/>
                <a:ea typeface="楷体_GB2312" pitchFamily="49" charset="-122"/>
              </a:rPr>
              <a:t>n</a:t>
            </a:r>
            <a:r>
              <a:rPr lang="zh-CN" altLang="en-US" sz="3200" b="1">
                <a:solidFill>
                  <a:srgbClr val="0C00A4"/>
                </a:solidFill>
                <a:latin typeface="楷体_GB2312" pitchFamily="49" charset="-122"/>
                <a:ea typeface="楷体_GB2312" pitchFamily="49" charset="-122"/>
              </a:rPr>
              <a:t>值较大的情况；</a:t>
            </a:r>
          </a:p>
          <a:p>
            <a:pPr>
              <a:spcBef>
                <a:spcPct val="50000"/>
              </a:spcBef>
            </a:pPr>
            <a:r>
              <a:rPr lang="zh-CN" altLang="en-US" sz="3200" b="1">
                <a:solidFill>
                  <a:srgbClr val="0C00A4"/>
                </a:solidFill>
                <a:latin typeface="楷体_GB2312" pitchFamily="49" charset="-122"/>
                <a:ea typeface="楷体_GB2312" pitchFamily="49" charset="-122"/>
              </a:rPr>
              <a:t>基数排序适用于</a:t>
            </a:r>
            <a:r>
              <a:rPr lang="en-US" altLang="zh-CN" sz="3200" b="1">
                <a:solidFill>
                  <a:srgbClr val="0C00A4"/>
                </a:solidFill>
                <a:latin typeface="楷体_GB2312" pitchFamily="49" charset="-122"/>
                <a:ea typeface="楷体_GB2312" pitchFamily="49" charset="-122"/>
              </a:rPr>
              <a:t>n</a:t>
            </a:r>
            <a:r>
              <a:rPr lang="zh-CN" altLang="en-US" sz="3200" b="1">
                <a:solidFill>
                  <a:srgbClr val="0C00A4"/>
                </a:solidFill>
                <a:latin typeface="楷体_GB2312" pitchFamily="49" charset="-122"/>
                <a:ea typeface="楷体_GB2312" pitchFamily="49" charset="-122"/>
              </a:rPr>
              <a:t>值很大而关键字的位数</a:t>
            </a:r>
            <a:r>
              <a:rPr lang="en-US" altLang="zh-CN" sz="3200" b="1">
                <a:solidFill>
                  <a:srgbClr val="0C00A4"/>
                </a:solidFill>
                <a:latin typeface="楷体_GB2312" pitchFamily="49" charset="-122"/>
                <a:ea typeface="楷体_GB2312" pitchFamily="49" charset="-122"/>
              </a:rPr>
              <a:t>d</a:t>
            </a:r>
            <a:r>
              <a:rPr lang="zh-CN" altLang="en-US" sz="3200" b="1">
                <a:solidFill>
                  <a:srgbClr val="0C00A4"/>
                </a:solidFill>
                <a:latin typeface="楷体_GB2312" pitchFamily="49" charset="-122"/>
                <a:ea typeface="楷体_GB2312" pitchFamily="49" charset="-122"/>
              </a:rPr>
              <a:t>较小的序列；</a:t>
            </a:r>
          </a:p>
          <a:p>
            <a:pPr>
              <a:spcBef>
                <a:spcPct val="50000"/>
              </a:spcBef>
            </a:pPr>
            <a:r>
              <a:rPr lang="zh-CN" altLang="en-US" sz="3200" b="1">
                <a:solidFill>
                  <a:srgbClr val="0C00A4"/>
                </a:solidFill>
                <a:latin typeface="楷体_GB2312" pitchFamily="49" charset="-122"/>
                <a:ea typeface="楷体_GB2312" pitchFamily="49" charset="-122"/>
              </a:rPr>
              <a:t>快速排序是排序方法中最好的方法。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381000" y="1219200"/>
            <a:ext cx="8686800" cy="2235200"/>
          </a:xfrm>
          <a:prstGeom prst="rect">
            <a:avLst/>
          </a:prstGeom>
          <a:noFill/>
          <a:ln w="9525">
            <a:noFill/>
            <a:miter lim="800000"/>
            <a:headEnd/>
            <a:tailEnd/>
          </a:ln>
          <a:effectLst/>
        </p:spPr>
        <p:txBody>
          <a:bodyPr>
            <a:spAutoFit/>
          </a:bodyPr>
          <a:lstStyle/>
          <a:p>
            <a:pPr>
              <a:lnSpc>
                <a:spcPct val="130000"/>
              </a:lnSpc>
            </a:pPr>
            <a:r>
              <a:rPr lang="en-US" altLang="zh-CN" sz="3600" b="1">
                <a:ea typeface="楷体_GB2312" pitchFamily="49" charset="-122"/>
              </a:rPr>
              <a:t>    </a:t>
            </a:r>
            <a:r>
              <a:rPr lang="zh-CN" altLang="en-US" sz="3600" b="1">
                <a:ea typeface="楷体_GB2312" pitchFamily="49" charset="-122"/>
              </a:rPr>
              <a:t>本章讨论的各种排序方法，除基数排序外，其它方法都是</a:t>
            </a:r>
            <a:r>
              <a:rPr lang="zh-CN" altLang="en-US" sz="3600" b="1">
                <a:solidFill>
                  <a:srgbClr val="0C00A4"/>
                </a:solidFill>
                <a:ea typeface="楷体_GB2312" pitchFamily="49" charset="-122"/>
              </a:rPr>
              <a:t>基于“比较”进行排序的排序方法。</a:t>
            </a:r>
          </a:p>
        </p:txBody>
      </p:sp>
      <p:sp>
        <p:nvSpPr>
          <p:cNvPr id="179204" name="Rectangle 4"/>
          <p:cNvSpPr>
            <a:spLocks noChangeArrowheads="1"/>
          </p:cNvSpPr>
          <p:nvPr/>
        </p:nvSpPr>
        <p:spPr bwMode="auto">
          <a:xfrm>
            <a:off x="304800" y="3505200"/>
            <a:ext cx="8686800" cy="2949575"/>
          </a:xfrm>
          <a:prstGeom prst="rect">
            <a:avLst/>
          </a:prstGeom>
          <a:noFill/>
          <a:ln w="9525">
            <a:noFill/>
            <a:miter lim="800000"/>
            <a:headEnd/>
            <a:tailEnd/>
          </a:ln>
          <a:effectLst/>
        </p:spPr>
        <p:txBody>
          <a:bodyPr>
            <a:spAutoFit/>
          </a:bodyPr>
          <a:lstStyle/>
          <a:p>
            <a:pPr>
              <a:lnSpc>
                <a:spcPct val="130000"/>
              </a:lnSpc>
            </a:pPr>
            <a:r>
              <a:rPr lang="en-US" altLang="zh-CN" sz="3600" b="1">
                <a:ea typeface="楷体_GB2312" pitchFamily="49" charset="-122"/>
              </a:rPr>
              <a:t>      </a:t>
            </a:r>
            <a:r>
              <a:rPr lang="zh-CN" altLang="en-US" sz="3600" b="1">
                <a:solidFill>
                  <a:srgbClr val="FF5050"/>
                </a:solidFill>
                <a:ea typeface="楷体_GB2312" pitchFamily="49" charset="-122"/>
              </a:rPr>
              <a:t>可以证明</a:t>
            </a:r>
            <a:r>
              <a:rPr lang="en-US" altLang="zh-CN" sz="3600" b="1">
                <a:ea typeface="楷体_GB2312" pitchFamily="49" charset="-122"/>
              </a:rPr>
              <a:t>,  </a:t>
            </a:r>
            <a:r>
              <a:rPr lang="zh-CN" altLang="en-US" sz="3600" b="1">
                <a:ea typeface="楷体_GB2312" pitchFamily="49" charset="-122"/>
              </a:rPr>
              <a:t>这类排序法</a:t>
            </a:r>
            <a:r>
              <a:rPr lang="zh-CN" altLang="en-US" sz="3600" b="1">
                <a:solidFill>
                  <a:srgbClr val="0C00A4"/>
                </a:solidFill>
                <a:ea typeface="楷体_GB2312" pitchFamily="49" charset="-122"/>
              </a:rPr>
              <a:t>可能达到的最快的时间复杂度为</a:t>
            </a:r>
            <a:r>
              <a:rPr lang="en-US" altLang="zh-CN" sz="3600" b="1">
                <a:solidFill>
                  <a:srgbClr val="0C00A4"/>
                </a:solidFill>
                <a:ea typeface="楷体_GB2312" pitchFamily="49" charset="-122"/>
              </a:rPr>
              <a:t>O(</a:t>
            </a:r>
            <a:r>
              <a:rPr lang="en-US" altLang="zh-CN" sz="3600" b="1" i="1">
                <a:solidFill>
                  <a:srgbClr val="0C00A4"/>
                </a:solidFill>
                <a:ea typeface="楷体_GB2312" pitchFamily="49" charset="-122"/>
              </a:rPr>
              <a:t>n</a:t>
            </a:r>
            <a:r>
              <a:rPr lang="en-US" altLang="zh-CN" sz="3600" b="1">
                <a:solidFill>
                  <a:srgbClr val="0C00A4"/>
                </a:solidFill>
                <a:ea typeface="楷体_GB2312" pitchFamily="49" charset="-122"/>
              </a:rPr>
              <a:t>log</a:t>
            </a:r>
            <a:r>
              <a:rPr lang="en-US" altLang="zh-CN" sz="3600" b="1" i="1">
                <a:solidFill>
                  <a:srgbClr val="0C00A4"/>
                </a:solidFill>
                <a:ea typeface="楷体_GB2312" pitchFamily="49" charset="-122"/>
              </a:rPr>
              <a:t>n</a:t>
            </a:r>
            <a:r>
              <a:rPr lang="en-US" altLang="zh-CN" sz="3600" b="1">
                <a:solidFill>
                  <a:srgbClr val="0C00A4"/>
                </a:solidFill>
                <a:ea typeface="楷体_GB2312" pitchFamily="49" charset="-122"/>
              </a:rPr>
              <a:t>)</a:t>
            </a:r>
            <a:r>
              <a:rPr lang="zh-CN" altLang="en-US" sz="3600" b="1">
                <a:solidFill>
                  <a:srgbClr val="0C00A4"/>
                </a:solidFill>
                <a:ea typeface="楷体_GB2312" pitchFamily="49" charset="-122"/>
              </a:rPr>
              <a:t>。</a:t>
            </a:r>
            <a:r>
              <a:rPr lang="en-US" altLang="zh-CN" sz="3600" i="1">
                <a:ea typeface="楷体_GB2312" pitchFamily="49" charset="-122"/>
              </a:rPr>
              <a:t>(</a:t>
            </a:r>
            <a:r>
              <a:rPr lang="zh-CN" altLang="en-US" sz="3600" i="1">
                <a:ea typeface="楷体_GB2312" pitchFamily="49" charset="-122"/>
              </a:rPr>
              <a:t>基数排序不是基于 “比较关键字”的排序方法，所以它不受这个限制。</a:t>
            </a:r>
            <a:r>
              <a:rPr lang="en-US" altLang="zh-CN" sz="3600" i="1">
                <a:ea typeface="楷体_GB2312" pitchFamily="49" charset="-122"/>
              </a:rPr>
              <a:t>)</a:t>
            </a:r>
          </a:p>
        </p:txBody>
      </p:sp>
      <p:sp>
        <p:nvSpPr>
          <p:cNvPr id="179205" name="Rectangle 5"/>
          <p:cNvSpPr>
            <a:spLocks noGrp="1" noChangeArrowheads="1"/>
          </p:cNvSpPr>
          <p:nvPr>
            <p:ph type="title" idx="4294967295"/>
          </p:nvPr>
        </p:nvSpPr>
        <p:spPr>
          <a:xfrm>
            <a:off x="457200" y="381000"/>
            <a:ext cx="8153400" cy="685800"/>
          </a:xfrm>
        </p:spPr>
        <p:txBody>
          <a:bodyPr/>
          <a:lstStyle/>
          <a:p>
            <a:r>
              <a:rPr lang="zh-CN" altLang="en-US" b="1">
                <a:solidFill>
                  <a:srgbClr val="CC0000"/>
                </a:solidFill>
              </a:rPr>
              <a:t>二、内部排序时间复杂度下限分析</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9203"/>
                                        </p:tgtEl>
                                        <p:attrNameLst>
                                          <p:attrName>style.visibility</p:attrName>
                                        </p:attrNameLst>
                                      </p:cBhvr>
                                      <p:to>
                                        <p:strVal val="visible"/>
                                      </p:to>
                                    </p:set>
                                    <p:animEffect transition="in" filter="strips(downLeft)">
                                      <p:cBhvr>
                                        <p:cTn id="7" dur="500"/>
                                        <p:tgtEl>
                                          <p:spTgt spid="179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wipe(left)">
                                      <p:cBhvr>
                                        <p:cTn id="12"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utoUpdateAnimBg="0"/>
      <p:bldP spid="17920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0" y="381000"/>
            <a:ext cx="9396413" cy="641350"/>
          </a:xfrm>
          <a:prstGeom prst="rect">
            <a:avLst/>
          </a:prstGeom>
          <a:noFill/>
          <a:ln w="9525">
            <a:noFill/>
            <a:miter lim="800000"/>
            <a:headEnd/>
            <a:tailEnd/>
          </a:ln>
          <a:effectLst/>
        </p:spPr>
        <p:txBody>
          <a:bodyPr wrap="none">
            <a:spAutoFit/>
          </a:bodyPr>
          <a:lstStyle/>
          <a:p>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例如</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对三个关键字进行排序的判定树</a:t>
            </a:r>
            <a:r>
              <a:rPr lang="zh-CN" altLang="en-US" sz="3600" b="1">
                <a:ea typeface="楷体_GB2312" pitchFamily="49" charset="-122"/>
              </a:rPr>
              <a:t>如下：</a:t>
            </a:r>
          </a:p>
        </p:txBody>
      </p:sp>
      <p:sp>
        <p:nvSpPr>
          <p:cNvPr id="180227" name="Oval 3"/>
          <p:cNvSpPr>
            <a:spLocks noChangeArrowheads="1"/>
          </p:cNvSpPr>
          <p:nvPr/>
        </p:nvSpPr>
        <p:spPr bwMode="auto">
          <a:xfrm>
            <a:off x="2133600" y="19526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180228" name="Oval 4"/>
          <p:cNvSpPr>
            <a:spLocks noChangeArrowheads="1"/>
          </p:cNvSpPr>
          <p:nvPr/>
        </p:nvSpPr>
        <p:spPr bwMode="auto">
          <a:xfrm>
            <a:off x="3733800" y="1190625"/>
            <a:ext cx="1600200" cy="533400"/>
          </a:xfrm>
          <a:prstGeom prst="ellipse">
            <a:avLst/>
          </a:prstGeom>
          <a:noFill/>
          <a:ln w="28575">
            <a:solidFill>
              <a:srgbClr val="990033"/>
            </a:solidFill>
            <a:round/>
            <a:headEnd/>
            <a:tailEnd/>
          </a:ln>
          <a:effectLst/>
        </p:spPr>
        <p:txBody>
          <a:bodyPr wrap="none" anchor="ctr"/>
          <a:lstStyle/>
          <a:p>
            <a:pPr algn="ctr"/>
            <a:endParaRPr lang="zh-CN" altLang="zh-CN" b="1">
              <a:solidFill>
                <a:srgbClr val="FF00FF"/>
              </a:solidFill>
            </a:endParaRPr>
          </a:p>
        </p:txBody>
      </p:sp>
      <p:sp>
        <p:nvSpPr>
          <p:cNvPr id="180229" name="Oval 5"/>
          <p:cNvSpPr>
            <a:spLocks noChangeArrowheads="1"/>
          </p:cNvSpPr>
          <p:nvPr/>
        </p:nvSpPr>
        <p:spPr bwMode="auto">
          <a:xfrm>
            <a:off x="5562600" y="19526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180230" name="Oval 6"/>
          <p:cNvSpPr>
            <a:spLocks noChangeArrowheads="1"/>
          </p:cNvSpPr>
          <p:nvPr/>
        </p:nvSpPr>
        <p:spPr bwMode="auto">
          <a:xfrm>
            <a:off x="4953000" y="2943225"/>
            <a:ext cx="1600200" cy="533400"/>
          </a:xfrm>
          <a:prstGeom prst="ellipse">
            <a:avLst/>
          </a:prstGeom>
          <a:noFill/>
          <a:ln w="28575">
            <a:solidFill>
              <a:srgbClr val="990033"/>
            </a:solidFill>
            <a:round/>
            <a:headEnd/>
            <a:tailEnd/>
          </a:ln>
          <a:effectLst/>
        </p:spPr>
        <p:txBody>
          <a:bodyPr wrap="none" anchor="ctr"/>
          <a:lstStyle/>
          <a:p>
            <a:pPr algn="ctr">
              <a:lnSpc>
                <a:spcPct val="80000"/>
              </a:lnSpc>
            </a:pPr>
            <a:r>
              <a:rPr lang="en-US" altLang="zh-CN" sz="2800" b="1">
                <a:ea typeface="楷体_GB2312" pitchFamily="49" charset="-122"/>
              </a:rPr>
              <a: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3</a:t>
            </a:r>
          </a:p>
        </p:txBody>
      </p:sp>
      <p:sp>
        <p:nvSpPr>
          <p:cNvPr id="180231" name="Oval 7"/>
          <p:cNvSpPr>
            <a:spLocks noChangeArrowheads="1"/>
          </p:cNvSpPr>
          <p:nvPr/>
        </p:nvSpPr>
        <p:spPr bwMode="auto">
          <a:xfrm>
            <a:off x="1066800" y="29432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180232" name="Rectangle 8"/>
          <p:cNvSpPr>
            <a:spLocks noChangeArrowheads="1"/>
          </p:cNvSpPr>
          <p:nvPr/>
        </p:nvSpPr>
        <p:spPr bwMode="auto">
          <a:xfrm>
            <a:off x="2895600" y="2943225"/>
            <a:ext cx="1676400" cy="609600"/>
          </a:xfrm>
          <a:prstGeom prst="rect">
            <a:avLst/>
          </a:prstGeom>
          <a:noFill/>
          <a:ln w="28575">
            <a:solidFill>
              <a:srgbClr val="9933FF"/>
            </a:solidFill>
            <a:miter lim="800000"/>
            <a:headEnd/>
            <a:tailEnd/>
          </a:ln>
          <a:effectLst/>
        </p:spPr>
        <p:txBody>
          <a:bodyPr wrap="none" anchor="ctr"/>
          <a:lstStyle/>
          <a:p>
            <a:pPr algn="ctr"/>
            <a:endParaRPr lang="zh-CN" altLang="zh-CN" b="1">
              <a:solidFill>
                <a:srgbClr val="9933FF"/>
              </a:solidFill>
            </a:endParaRPr>
          </a:p>
        </p:txBody>
      </p:sp>
      <p:sp>
        <p:nvSpPr>
          <p:cNvPr id="180233" name="Rectangle 9"/>
          <p:cNvSpPr>
            <a:spLocks noChangeArrowheads="1"/>
          </p:cNvSpPr>
          <p:nvPr/>
        </p:nvSpPr>
        <p:spPr bwMode="auto">
          <a:xfrm>
            <a:off x="7010400" y="2943225"/>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0234" name="Rectangle 10"/>
          <p:cNvSpPr>
            <a:spLocks noChangeArrowheads="1"/>
          </p:cNvSpPr>
          <p:nvPr/>
        </p:nvSpPr>
        <p:spPr bwMode="auto">
          <a:xfrm>
            <a:off x="6629400" y="4010025"/>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0235" name="Rectangle 11"/>
          <p:cNvSpPr>
            <a:spLocks noChangeArrowheads="1"/>
          </p:cNvSpPr>
          <p:nvPr/>
        </p:nvSpPr>
        <p:spPr bwMode="auto">
          <a:xfrm>
            <a:off x="4572000" y="4010025"/>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0236" name="Rectangle 12"/>
          <p:cNvSpPr>
            <a:spLocks noChangeArrowheads="1"/>
          </p:cNvSpPr>
          <p:nvPr/>
        </p:nvSpPr>
        <p:spPr bwMode="auto">
          <a:xfrm>
            <a:off x="2286000" y="4010025"/>
            <a:ext cx="17526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0237" name="Rectangle 13"/>
          <p:cNvSpPr>
            <a:spLocks noChangeArrowheads="1"/>
          </p:cNvSpPr>
          <p:nvPr/>
        </p:nvSpPr>
        <p:spPr bwMode="auto">
          <a:xfrm>
            <a:off x="457200" y="4010025"/>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80238" name="Text Box 14"/>
          <p:cNvSpPr txBox="1">
            <a:spLocks noChangeArrowheads="1"/>
          </p:cNvSpPr>
          <p:nvPr/>
        </p:nvSpPr>
        <p:spPr bwMode="auto">
          <a:xfrm>
            <a:off x="3954463" y="1160463"/>
            <a:ext cx="1181100"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2</a:t>
            </a:r>
          </a:p>
        </p:txBody>
      </p:sp>
      <p:sp>
        <p:nvSpPr>
          <p:cNvPr id="180239" name="Text Box 15"/>
          <p:cNvSpPr txBox="1">
            <a:spLocks noChangeArrowheads="1"/>
          </p:cNvSpPr>
          <p:nvPr/>
        </p:nvSpPr>
        <p:spPr bwMode="auto">
          <a:xfrm>
            <a:off x="2286000" y="1925638"/>
            <a:ext cx="1181100"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3</a:t>
            </a:r>
          </a:p>
        </p:txBody>
      </p:sp>
      <p:sp>
        <p:nvSpPr>
          <p:cNvPr id="180240" name="Text Box 16"/>
          <p:cNvSpPr txBox="1">
            <a:spLocks noChangeArrowheads="1"/>
          </p:cNvSpPr>
          <p:nvPr/>
        </p:nvSpPr>
        <p:spPr bwMode="auto">
          <a:xfrm>
            <a:off x="5757863" y="1912938"/>
            <a:ext cx="1181100"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2</a:t>
            </a:r>
            <a:r>
              <a:rPr lang="en-US" altLang="zh-CN" sz="2800" b="1">
                <a:ea typeface="楷体_GB2312" pitchFamily="49" charset="-122"/>
              </a:rPr>
              <a:t>&lt;K</a:t>
            </a:r>
            <a:r>
              <a:rPr lang="en-US" altLang="zh-CN" sz="2800" b="1" baseline="-25000">
                <a:ea typeface="楷体_GB2312" pitchFamily="49" charset="-122"/>
              </a:rPr>
              <a:t>3</a:t>
            </a:r>
          </a:p>
        </p:txBody>
      </p:sp>
      <p:sp>
        <p:nvSpPr>
          <p:cNvPr id="180241" name="Text Box 17"/>
          <p:cNvSpPr txBox="1">
            <a:spLocks noChangeArrowheads="1"/>
          </p:cNvSpPr>
          <p:nvPr/>
        </p:nvSpPr>
        <p:spPr bwMode="auto">
          <a:xfrm>
            <a:off x="1203325" y="2951163"/>
            <a:ext cx="1270000"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2</a:t>
            </a:r>
            <a:r>
              <a:rPr lang="en-US" altLang="zh-CN" sz="2800" b="1">
                <a:ea typeface="楷体_GB2312" pitchFamily="49" charset="-122"/>
              </a:rPr>
              <a:t>&lt; K</a:t>
            </a:r>
            <a:r>
              <a:rPr lang="en-US" altLang="zh-CN" sz="2800" b="1" baseline="-25000">
                <a:ea typeface="楷体_GB2312" pitchFamily="49" charset="-122"/>
              </a:rPr>
              <a:t>3</a:t>
            </a:r>
          </a:p>
        </p:txBody>
      </p:sp>
      <p:sp>
        <p:nvSpPr>
          <p:cNvPr id="180242" name="Text Box 18"/>
          <p:cNvSpPr txBox="1">
            <a:spLocks noChangeArrowheads="1"/>
          </p:cNvSpPr>
          <p:nvPr/>
        </p:nvSpPr>
        <p:spPr bwMode="auto">
          <a:xfrm>
            <a:off x="2830513" y="2951163"/>
            <a:ext cx="1781175"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2</a:t>
            </a:r>
            <a:r>
              <a:rPr lang="en-US" altLang="zh-CN" sz="2800" b="1">
                <a:ea typeface="楷体_GB2312" pitchFamily="49" charset="-122"/>
              </a:rPr>
              <a:t>&lt;K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3</a:t>
            </a:r>
          </a:p>
        </p:txBody>
      </p:sp>
      <p:sp>
        <p:nvSpPr>
          <p:cNvPr id="180243" name="Text Box 19"/>
          <p:cNvSpPr txBox="1">
            <a:spLocks noChangeArrowheads="1"/>
          </p:cNvSpPr>
          <p:nvPr/>
        </p:nvSpPr>
        <p:spPr bwMode="auto">
          <a:xfrm>
            <a:off x="6945313" y="2933700"/>
            <a:ext cx="1781175" cy="519113"/>
          </a:xfrm>
          <a:prstGeom prst="rect">
            <a:avLst/>
          </a:prstGeom>
          <a:noFill/>
          <a:ln w="9525">
            <a:noFill/>
            <a:miter lim="800000"/>
            <a:headEnd/>
            <a:tailEnd/>
          </a:ln>
          <a:effectLst/>
        </p:spPr>
        <p:txBody>
          <a:bodyPr wrap="none">
            <a:spAutoFit/>
          </a:bodyPr>
          <a:lstStyle/>
          <a:p>
            <a:r>
              <a:rPr lang="en-US" altLang="zh-CN" sz="2800" b="1">
                <a:solidFill>
                  <a:schemeClr val="tx2"/>
                </a:solidFill>
                <a:ea typeface="楷体_GB2312" pitchFamily="49" charset="-122"/>
              </a:rPr>
              <a:t>K</a:t>
            </a:r>
            <a:r>
              <a:rPr lang="en-US" altLang="zh-CN" sz="2800" b="1" baseline="-25000">
                <a:solidFill>
                  <a:schemeClr val="tx2"/>
                </a:solidFill>
                <a:ea typeface="楷体_GB2312" pitchFamily="49" charset="-122"/>
              </a:rPr>
              <a:t>1</a:t>
            </a:r>
            <a:r>
              <a:rPr lang="en-US" altLang="zh-CN" sz="2800" b="1">
                <a:solidFill>
                  <a:schemeClr val="tx2"/>
                </a:solidFill>
                <a:ea typeface="楷体_GB2312" pitchFamily="49" charset="-122"/>
              </a:rPr>
              <a:t>&lt;K</a:t>
            </a:r>
            <a:r>
              <a:rPr lang="en-US" altLang="zh-CN" sz="2800" b="1" baseline="-25000">
                <a:solidFill>
                  <a:schemeClr val="tx2"/>
                </a:solidFill>
                <a:ea typeface="楷体_GB2312" pitchFamily="49" charset="-122"/>
              </a:rPr>
              <a:t>2</a:t>
            </a:r>
            <a:r>
              <a:rPr lang="en-US" altLang="zh-CN" sz="2800" b="1">
                <a:solidFill>
                  <a:schemeClr val="tx2"/>
                </a:solidFill>
                <a:ea typeface="楷体_GB2312" pitchFamily="49" charset="-122"/>
              </a:rPr>
              <a:t>&lt;K</a:t>
            </a:r>
            <a:r>
              <a:rPr lang="en-US" altLang="zh-CN" sz="2800" b="1" baseline="-25000">
                <a:solidFill>
                  <a:schemeClr val="tx2"/>
                </a:solidFill>
                <a:ea typeface="楷体_GB2312" pitchFamily="49" charset="-122"/>
              </a:rPr>
              <a:t>3</a:t>
            </a:r>
          </a:p>
        </p:txBody>
      </p:sp>
      <p:sp>
        <p:nvSpPr>
          <p:cNvPr id="180244" name="Text Box 20"/>
          <p:cNvSpPr txBox="1">
            <a:spLocks noChangeArrowheads="1"/>
          </p:cNvSpPr>
          <p:nvPr/>
        </p:nvSpPr>
        <p:spPr bwMode="auto">
          <a:xfrm>
            <a:off x="381000" y="4033838"/>
            <a:ext cx="1781175"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3</a:t>
            </a:r>
            <a:r>
              <a:rPr lang="en-US" altLang="zh-CN" sz="2800" b="1">
                <a:ea typeface="楷体_GB2312" pitchFamily="49" charset="-122"/>
              </a:rPr>
              <a:t>&lt;K</a:t>
            </a:r>
            <a:r>
              <a:rPr lang="en-US" altLang="zh-CN" sz="2800" b="1" baseline="-25000">
                <a:ea typeface="楷体_GB2312" pitchFamily="49" charset="-122"/>
              </a:rPr>
              <a:t>2</a:t>
            </a:r>
            <a:r>
              <a:rPr lang="en-US" altLang="zh-CN" sz="2800" b="1">
                <a:ea typeface="楷体_GB2312" pitchFamily="49" charset="-122"/>
              </a:rPr>
              <a:t>&lt;K</a:t>
            </a:r>
            <a:r>
              <a:rPr lang="en-US" altLang="zh-CN" sz="2800" b="1" baseline="-25000">
                <a:ea typeface="楷体_GB2312" pitchFamily="49" charset="-122"/>
              </a:rPr>
              <a:t>1</a:t>
            </a:r>
          </a:p>
        </p:txBody>
      </p:sp>
      <p:sp>
        <p:nvSpPr>
          <p:cNvPr id="180245" name="Text Box 21"/>
          <p:cNvSpPr txBox="1">
            <a:spLocks noChangeArrowheads="1"/>
          </p:cNvSpPr>
          <p:nvPr/>
        </p:nvSpPr>
        <p:spPr bwMode="auto">
          <a:xfrm>
            <a:off x="2270125" y="4017963"/>
            <a:ext cx="1781175"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2</a:t>
            </a:r>
            <a:r>
              <a:rPr lang="en-US" altLang="zh-CN" sz="2800" b="1">
                <a:ea typeface="楷体_GB2312" pitchFamily="49" charset="-122"/>
              </a:rPr>
              <a:t>&lt;K</a:t>
            </a:r>
            <a:r>
              <a:rPr lang="en-US" altLang="zh-CN" sz="2800" b="1" baseline="-25000">
                <a:ea typeface="楷体_GB2312" pitchFamily="49" charset="-122"/>
              </a:rPr>
              <a:t>3</a:t>
            </a:r>
            <a:r>
              <a:rPr lang="en-US" altLang="zh-CN" sz="2800" b="1">
                <a:ea typeface="楷体_GB2312" pitchFamily="49" charset="-122"/>
              </a:rPr>
              <a:t>&lt;K</a:t>
            </a:r>
            <a:r>
              <a:rPr lang="en-US" altLang="zh-CN" sz="2800" b="1" baseline="-25000">
                <a:ea typeface="楷体_GB2312" pitchFamily="49" charset="-122"/>
              </a:rPr>
              <a:t>1</a:t>
            </a:r>
          </a:p>
        </p:txBody>
      </p:sp>
      <p:sp>
        <p:nvSpPr>
          <p:cNvPr id="180246" name="Text Box 22"/>
          <p:cNvSpPr txBox="1">
            <a:spLocks noChangeArrowheads="1"/>
          </p:cNvSpPr>
          <p:nvPr/>
        </p:nvSpPr>
        <p:spPr bwMode="auto">
          <a:xfrm>
            <a:off x="4572000" y="4033838"/>
            <a:ext cx="1781175"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3</a:t>
            </a:r>
            <a:r>
              <a:rPr lang="en-US" altLang="zh-CN" sz="2800" b="1">
                <a:ea typeface="楷体_GB2312" pitchFamily="49" charset="-122"/>
              </a:rPr>
              <a:t>&lt;K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2</a:t>
            </a:r>
          </a:p>
        </p:txBody>
      </p:sp>
      <p:sp>
        <p:nvSpPr>
          <p:cNvPr id="180247" name="Text Box 23"/>
          <p:cNvSpPr txBox="1">
            <a:spLocks noChangeArrowheads="1"/>
          </p:cNvSpPr>
          <p:nvPr/>
        </p:nvSpPr>
        <p:spPr bwMode="auto">
          <a:xfrm>
            <a:off x="6629400" y="4033838"/>
            <a:ext cx="1781175" cy="519112"/>
          </a:xfrm>
          <a:prstGeom prst="rect">
            <a:avLst/>
          </a:prstGeom>
          <a:noFill/>
          <a:ln w="9525">
            <a:noFill/>
            <a:miter lim="800000"/>
            <a:headEnd/>
            <a:tailEnd/>
          </a:ln>
          <a:effectLst/>
        </p:spPr>
        <p:txBody>
          <a:bodyPr wrap="none">
            <a:spAutoFit/>
          </a:bodyPr>
          <a:lstStyle/>
          <a:p>
            <a:r>
              <a:rPr lang="en-US" altLang="zh-CN" sz="2800" b="1">
                <a:ea typeface="楷体_GB2312" pitchFamily="49" charset="-122"/>
              </a:rPr>
              <a:t>K</a:t>
            </a:r>
            <a:r>
              <a:rPr lang="en-US" altLang="zh-CN" sz="2800" b="1" baseline="-25000">
                <a:ea typeface="楷体_GB2312" pitchFamily="49" charset="-122"/>
              </a:rPr>
              <a:t>1</a:t>
            </a:r>
            <a:r>
              <a:rPr lang="en-US" altLang="zh-CN" sz="2800" b="1">
                <a:ea typeface="楷体_GB2312" pitchFamily="49" charset="-122"/>
              </a:rPr>
              <a:t>&lt;K</a:t>
            </a:r>
            <a:r>
              <a:rPr lang="en-US" altLang="zh-CN" sz="2800" b="1" baseline="-25000">
                <a:ea typeface="楷体_GB2312" pitchFamily="49" charset="-122"/>
              </a:rPr>
              <a:t>3</a:t>
            </a:r>
            <a:r>
              <a:rPr lang="en-US" altLang="zh-CN" sz="2800" b="1">
                <a:ea typeface="楷体_GB2312" pitchFamily="49" charset="-122"/>
              </a:rPr>
              <a:t>&lt;K</a:t>
            </a:r>
            <a:r>
              <a:rPr lang="en-US" altLang="zh-CN" sz="2800" b="1" baseline="-25000">
                <a:ea typeface="楷体_GB2312" pitchFamily="49" charset="-122"/>
              </a:rPr>
              <a:t>2</a:t>
            </a:r>
          </a:p>
        </p:txBody>
      </p:sp>
      <p:sp>
        <p:nvSpPr>
          <p:cNvPr id="180248" name="Line 24"/>
          <p:cNvSpPr>
            <a:spLocks noChangeShapeType="1"/>
          </p:cNvSpPr>
          <p:nvPr/>
        </p:nvSpPr>
        <p:spPr bwMode="auto">
          <a:xfrm flipH="1">
            <a:off x="3200400" y="1622425"/>
            <a:ext cx="685800" cy="333375"/>
          </a:xfrm>
          <a:prstGeom prst="line">
            <a:avLst/>
          </a:prstGeom>
          <a:noFill/>
          <a:ln w="28575">
            <a:solidFill>
              <a:schemeClr val="tx2"/>
            </a:solidFill>
            <a:round/>
            <a:headEnd/>
            <a:tailEnd/>
          </a:ln>
          <a:effectLst/>
        </p:spPr>
        <p:txBody>
          <a:bodyPr wrap="none" anchor="ctr"/>
          <a:lstStyle/>
          <a:p>
            <a:endParaRPr lang="zh-CN" altLang="en-US"/>
          </a:p>
        </p:txBody>
      </p:sp>
      <p:sp>
        <p:nvSpPr>
          <p:cNvPr id="180249" name="Line 25"/>
          <p:cNvSpPr>
            <a:spLocks noChangeShapeType="1"/>
          </p:cNvSpPr>
          <p:nvPr/>
        </p:nvSpPr>
        <p:spPr bwMode="auto">
          <a:xfrm>
            <a:off x="5257800" y="1571625"/>
            <a:ext cx="914400" cy="381000"/>
          </a:xfrm>
          <a:prstGeom prst="line">
            <a:avLst/>
          </a:prstGeom>
          <a:noFill/>
          <a:ln w="28575">
            <a:solidFill>
              <a:schemeClr val="tx1"/>
            </a:solidFill>
            <a:round/>
            <a:headEnd/>
            <a:tailEnd/>
          </a:ln>
          <a:effectLst/>
        </p:spPr>
        <p:txBody>
          <a:bodyPr wrap="none" anchor="ctr"/>
          <a:lstStyle/>
          <a:p>
            <a:endParaRPr lang="zh-CN" altLang="en-US"/>
          </a:p>
        </p:txBody>
      </p:sp>
      <p:sp>
        <p:nvSpPr>
          <p:cNvPr id="180250" name="Line 26"/>
          <p:cNvSpPr>
            <a:spLocks noChangeShapeType="1"/>
          </p:cNvSpPr>
          <p:nvPr/>
        </p:nvSpPr>
        <p:spPr bwMode="auto">
          <a:xfrm flipH="1">
            <a:off x="1905000" y="2425700"/>
            <a:ext cx="533400" cy="533400"/>
          </a:xfrm>
          <a:prstGeom prst="line">
            <a:avLst/>
          </a:prstGeom>
          <a:noFill/>
          <a:ln w="28575">
            <a:solidFill>
              <a:schemeClr val="tx1"/>
            </a:solidFill>
            <a:round/>
            <a:headEnd/>
            <a:tailEnd/>
          </a:ln>
          <a:effectLst/>
        </p:spPr>
        <p:txBody>
          <a:bodyPr wrap="none" anchor="ctr"/>
          <a:lstStyle/>
          <a:p>
            <a:endParaRPr lang="zh-CN" altLang="en-US"/>
          </a:p>
        </p:txBody>
      </p:sp>
      <p:sp>
        <p:nvSpPr>
          <p:cNvPr id="180251" name="Line 27"/>
          <p:cNvSpPr>
            <a:spLocks noChangeShapeType="1"/>
          </p:cNvSpPr>
          <p:nvPr/>
        </p:nvSpPr>
        <p:spPr bwMode="auto">
          <a:xfrm>
            <a:off x="3352800" y="2438400"/>
            <a:ext cx="381000" cy="504825"/>
          </a:xfrm>
          <a:prstGeom prst="line">
            <a:avLst/>
          </a:prstGeom>
          <a:noFill/>
          <a:ln w="28575">
            <a:solidFill>
              <a:schemeClr val="tx1"/>
            </a:solidFill>
            <a:round/>
            <a:headEnd/>
            <a:tailEnd/>
          </a:ln>
          <a:effectLst/>
        </p:spPr>
        <p:txBody>
          <a:bodyPr wrap="none" anchor="ctr"/>
          <a:lstStyle/>
          <a:p>
            <a:endParaRPr lang="zh-CN" altLang="en-US"/>
          </a:p>
        </p:txBody>
      </p:sp>
      <p:sp>
        <p:nvSpPr>
          <p:cNvPr id="180252" name="Line 28"/>
          <p:cNvSpPr>
            <a:spLocks noChangeShapeType="1"/>
          </p:cNvSpPr>
          <p:nvPr/>
        </p:nvSpPr>
        <p:spPr bwMode="auto">
          <a:xfrm flipH="1">
            <a:off x="5791200" y="2438400"/>
            <a:ext cx="228600" cy="504825"/>
          </a:xfrm>
          <a:prstGeom prst="line">
            <a:avLst/>
          </a:prstGeom>
          <a:noFill/>
          <a:ln w="28575">
            <a:solidFill>
              <a:schemeClr val="tx1"/>
            </a:solidFill>
            <a:round/>
            <a:headEnd/>
            <a:tailEnd/>
          </a:ln>
          <a:effectLst/>
        </p:spPr>
        <p:txBody>
          <a:bodyPr wrap="none" anchor="ctr"/>
          <a:lstStyle/>
          <a:p>
            <a:endParaRPr lang="zh-CN" altLang="en-US"/>
          </a:p>
        </p:txBody>
      </p:sp>
      <p:sp>
        <p:nvSpPr>
          <p:cNvPr id="180253" name="Line 29"/>
          <p:cNvSpPr>
            <a:spLocks noChangeShapeType="1"/>
          </p:cNvSpPr>
          <p:nvPr/>
        </p:nvSpPr>
        <p:spPr bwMode="auto">
          <a:xfrm>
            <a:off x="6934200" y="2409825"/>
            <a:ext cx="762000" cy="533400"/>
          </a:xfrm>
          <a:prstGeom prst="line">
            <a:avLst/>
          </a:prstGeom>
          <a:noFill/>
          <a:ln w="28575">
            <a:solidFill>
              <a:schemeClr val="tx1"/>
            </a:solidFill>
            <a:round/>
            <a:headEnd/>
            <a:tailEnd/>
          </a:ln>
          <a:effectLst/>
        </p:spPr>
        <p:txBody>
          <a:bodyPr wrap="none" anchor="ctr"/>
          <a:lstStyle/>
          <a:p>
            <a:endParaRPr lang="zh-CN" altLang="en-US"/>
          </a:p>
        </p:txBody>
      </p:sp>
      <p:sp>
        <p:nvSpPr>
          <p:cNvPr id="180254" name="Line 30"/>
          <p:cNvSpPr>
            <a:spLocks noChangeShapeType="1"/>
          </p:cNvSpPr>
          <p:nvPr/>
        </p:nvSpPr>
        <p:spPr bwMode="auto">
          <a:xfrm flipH="1">
            <a:off x="1143000" y="3476625"/>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180255" name="Line 31"/>
          <p:cNvSpPr>
            <a:spLocks noChangeShapeType="1"/>
          </p:cNvSpPr>
          <p:nvPr/>
        </p:nvSpPr>
        <p:spPr bwMode="auto">
          <a:xfrm>
            <a:off x="2209800" y="3476625"/>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180256" name="Line 32"/>
          <p:cNvSpPr>
            <a:spLocks noChangeShapeType="1"/>
          </p:cNvSpPr>
          <p:nvPr/>
        </p:nvSpPr>
        <p:spPr bwMode="auto">
          <a:xfrm flipH="1">
            <a:off x="5257800" y="3476625"/>
            <a:ext cx="228600" cy="533400"/>
          </a:xfrm>
          <a:prstGeom prst="line">
            <a:avLst/>
          </a:prstGeom>
          <a:noFill/>
          <a:ln w="28575">
            <a:solidFill>
              <a:schemeClr val="tx1"/>
            </a:solidFill>
            <a:round/>
            <a:headEnd/>
            <a:tailEnd/>
          </a:ln>
          <a:effectLst/>
        </p:spPr>
        <p:txBody>
          <a:bodyPr wrap="none" anchor="ctr"/>
          <a:lstStyle/>
          <a:p>
            <a:endParaRPr lang="zh-CN" altLang="en-US"/>
          </a:p>
        </p:txBody>
      </p:sp>
      <p:sp>
        <p:nvSpPr>
          <p:cNvPr id="180257" name="Line 33"/>
          <p:cNvSpPr>
            <a:spLocks noChangeShapeType="1"/>
          </p:cNvSpPr>
          <p:nvPr/>
        </p:nvSpPr>
        <p:spPr bwMode="auto">
          <a:xfrm>
            <a:off x="6324600" y="3400425"/>
            <a:ext cx="838200" cy="609600"/>
          </a:xfrm>
          <a:prstGeom prst="line">
            <a:avLst/>
          </a:prstGeom>
          <a:noFill/>
          <a:ln w="28575">
            <a:solidFill>
              <a:schemeClr val="tx1"/>
            </a:solidFill>
            <a:round/>
            <a:headEnd/>
            <a:tailEnd/>
          </a:ln>
          <a:effectLst/>
        </p:spPr>
        <p:txBody>
          <a:bodyPr wrap="none" anchor="ctr"/>
          <a:lstStyle/>
          <a:p>
            <a:endParaRPr lang="zh-CN" altLang="en-US"/>
          </a:p>
        </p:txBody>
      </p:sp>
      <p:sp>
        <p:nvSpPr>
          <p:cNvPr id="180258" name="Text Box 34"/>
          <p:cNvSpPr txBox="1">
            <a:spLocks noChangeArrowheads="1"/>
          </p:cNvSpPr>
          <p:nvPr/>
        </p:nvSpPr>
        <p:spPr bwMode="auto">
          <a:xfrm>
            <a:off x="381000" y="5000625"/>
            <a:ext cx="7699375" cy="641350"/>
          </a:xfrm>
          <a:prstGeom prst="rect">
            <a:avLst/>
          </a:prstGeom>
          <a:noFill/>
          <a:ln w="9525">
            <a:noFill/>
            <a:miter lim="800000"/>
            <a:headEnd/>
            <a:tailEnd/>
          </a:ln>
          <a:effectLst/>
        </p:spPr>
        <p:txBody>
          <a:bodyPr wrap="none">
            <a:spAutoFit/>
          </a:bodyPr>
          <a:lstStyle/>
          <a:p>
            <a:r>
              <a:rPr lang="zh-CN" altLang="en-US" sz="3600" b="1">
                <a:ea typeface="楷体_GB2312" pitchFamily="49" charset="-122"/>
              </a:rPr>
              <a:t>１．树上的</a:t>
            </a:r>
            <a:r>
              <a:rPr lang="zh-CN" altLang="en-US" sz="3600" b="1">
                <a:solidFill>
                  <a:srgbClr val="0000FF"/>
                </a:solidFill>
                <a:ea typeface="楷体_GB2312" pitchFamily="49" charset="-122"/>
              </a:rPr>
              <a:t>每一次“比较”都是</a:t>
            </a:r>
            <a:r>
              <a:rPr lang="zh-CN" altLang="en-US" sz="3600" b="1">
                <a:solidFill>
                  <a:srgbClr val="FF5050"/>
                </a:solidFill>
                <a:ea typeface="楷体_GB2312" pitchFamily="49" charset="-122"/>
              </a:rPr>
              <a:t>必要</a:t>
            </a:r>
            <a:r>
              <a:rPr lang="zh-CN" altLang="en-US" sz="3600" b="1">
                <a:solidFill>
                  <a:srgbClr val="0000FF"/>
                </a:solidFill>
                <a:ea typeface="楷体_GB2312" pitchFamily="49" charset="-122"/>
              </a:rPr>
              <a:t>的</a:t>
            </a:r>
            <a:r>
              <a:rPr lang="en-US" altLang="zh-CN" sz="3600" b="1">
                <a:ea typeface="楷体_GB2312" pitchFamily="49" charset="-122"/>
              </a:rPr>
              <a:t>;</a:t>
            </a:r>
          </a:p>
        </p:txBody>
      </p:sp>
      <p:sp>
        <p:nvSpPr>
          <p:cNvPr id="180259" name="Text Box 35"/>
          <p:cNvSpPr txBox="1">
            <a:spLocks noChangeArrowheads="1"/>
          </p:cNvSpPr>
          <p:nvPr/>
        </p:nvSpPr>
        <p:spPr bwMode="auto">
          <a:xfrm>
            <a:off x="381000" y="5691188"/>
            <a:ext cx="8931275" cy="641350"/>
          </a:xfrm>
          <a:prstGeom prst="rect">
            <a:avLst/>
          </a:prstGeom>
          <a:noFill/>
          <a:ln w="9525">
            <a:noFill/>
            <a:miter lim="800000"/>
            <a:headEnd/>
            <a:tailEnd/>
          </a:ln>
          <a:effectLst/>
        </p:spPr>
        <p:txBody>
          <a:bodyPr wrap="none">
            <a:spAutoFit/>
          </a:bodyPr>
          <a:lstStyle/>
          <a:p>
            <a:r>
              <a:rPr lang="zh-CN" altLang="en-US" sz="3600" b="1">
                <a:ea typeface="楷体_GB2312" pitchFamily="49" charset="-122"/>
              </a:rPr>
              <a:t>２．树上的</a:t>
            </a:r>
            <a:r>
              <a:rPr lang="zh-CN" altLang="en-US" sz="3600" b="1">
                <a:solidFill>
                  <a:srgbClr val="FF5050"/>
                </a:solidFill>
                <a:ea typeface="楷体_GB2312" pitchFamily="49" charset="-122"/>
              </a:rPr>
              <a:t>叶子</a:t>
            </a:r>
            <a:r>
              <a:rPr lang="zh-CN" altLang="en-US" sz="3600" b="1">
                <a:solidFill>
                  <a:srgbClr val="6666FF"/>
                </a:solidFill>
                <a:ea typeface="楷体_GB2312" pitchFamily="49" charset="-122"/>
              </a:rPr>
              <a:t>代表</a:t>
            </a:r>
            <a:r>
              <a:rPr lang="zh-CN" altLang="en-US" sz="3600" b="1">
                <a:solidFill>
                  <a:srgbClr val="0000FF"/>
                </a:solidFill>
                <a:ea typeface="楷体_GB2312" pitchFamily="49" charset="-122"/>
              </a:rPr>
              <a:t>所有可能的排序结果</a:t>
            </a:r>
            <a:r>
              <a:rPr lang="zh-CN" altLang="en-US" sz="3600" b="1">
                <a:ea typeface="楷体_GB2312" pitchFamily="49" charset="-122"/>
              </a:rPr>
              <a:t>。</a:t>
            </a:r>
          </a:p>
        </p:txBody>
      </p:sp>
      <p:sp>
        <p:nvSpPr>
          <p:cNvPr id="180260" name="Text Box 36"/>
          <p:cNvSpPr txBox="1">
            <a:spLocks noChangeArrowheads="1"/>
          </p:cNvSpPr>
          <p:nvPr/>
        </p:nvSpPr>
        <p:spPr bwMode="auto">
          <a:xfrm>
            <a:off x="3275013" y="1314450"/>
            <a:ext cx="409575" cy="579438"/>
          </a:xfrm>
          <a:prstGeom prst="rect">
            <a:avLst/>
          </a:prstGeom>
          <a:noFill/>
          <a:ln w="9525">
            <a:noFill/>
            <a:miter lim="800000"/>
            <a:headEnd/>
            <a:tailEnd/>
          </a:ln>
          <a:effectLst/>
        </p:spPr>
        <p:txBody>
          <a:bodyPr wrap="none">
            <a:spAutoFit/>
          </a:bodyPr>
          <a:lstStyle/>
          <a:p>
            <a:pPr algn="ctr">
              <a:spcBef>
                <a:spcPct val="20000"/>
              </a:spcBef>
            </a:pPr>
            <a:r>
              <a:rPr lang="en-US" altLang="zh-CN" sz="3200" b="1"/>
              <a:t>n</a:t>
            </a:r>
          </a:p>
        </p:txBody>
      </p:sp>
      <p:sp>
        <p:nvSpPr>
          <p:cNvPr id="180261" name="Text Box 37"/>
          <p:cNvSpPr txBox="1">
            <a:spLocks noChangeArrowheads="1"/>
          </p:cNvSpPr>
          <p:nvPr/>
        </p:nvSpPr>
        <p:spPr bwMode="auto">
          <a:xfrm>
            <a:off x="5505450" y="1233488"/>
            <a:ext cx="361950" cy="519112"/>
          </a:xfrm>
          <a:prstGeom prst="rect">
            <a:avLst/>
          </a:prstGeom>
          <a:noFill/>
          <a:ln w="9525">
            <a:noFill/>
            <a:miter lim="800000"/>
            <a:headEnd/>
            <a:tailEnd/>
          </a:ln>
          <a:effectLst/>
        </p:spPr>
        <p:txBody>
          <a:bodyPr wrap="none">
            <a:spAutoFit/>
          </a:bodyPr>
          <a:lstStyle/>
          <a:p>
            <a:pPr algn="ctr"/>
            <a:r>
              <a:rPr lang="en-US" altLang="zh-CN" sz="2800" b="1"/>
              <a:t>y</a:t>
            </a:r>
          </a:p>
        </p:txBody>
      </p:sp>
      <p:sp>
        <p:nvSpPr>
          <p:cNvPr id="180262" name="Text Box 38"/>
          <p:cNvSpPr txBox="1">
            <a:spLocks noChangeArrowheads="1"/>
          </p:cNvSpPr>
          <p:nvPr/>
        </p:nvSpPr>
        <p:spPr bwMode="auto">
          <a:xfrm>
            <a:off x="4859338" y="3433763"/>
            <a:ext cx="409575" cy="579437"/>
          </a:xfrm>
          <a:prstGeom prst="rect">
            <a:avLst/>
          </a:prstGeom>
          <a:noFill/>
          <a:ln w="9525">
            <a:noFill/>
            <a:miter lim="800000"/>
            <a:headEnd/>
            <a:tailEnd/>
          </a:ln>
          <a:effectLst/>
        </p:spPr>
        <p:txBody>
          <a:bodyPr wrap="none">
            <a:spAutoFit/>
          </a:bodyPr>
          <a:lstStyle/>
          <a:p>
            <a:pPr algn="ctr">
              <a:spcBef>
                <a:spcPct val="20000"/>
              </a:spcBef>
            </a:pPr>
            <a:r>
              <a:rPr lang="en-US" altLang="zh-CN" sz="3200" b="1"/>
              <a:t>n</a:t>
            </a:r>
          </a:p>
        </p:txBody>
      </p:sp>
      <p:sp>
        <p:nvSpPr>
          <p:cNvPr id="180263" name="Text Box 39"/>
          <p:cNvSpPr txBox="1">
            <a:spLocks noChangeArrowheads="1"/>
          </p:cNvSpPr>
          <p:nvPr/>
        </p:nvSpPr>
        <p:spPr bwMode="auto">
          <a:xfrm>
            <a:off x="5443538" y="2343150"/>
            <a:ext cx="409575" cy="579438"/>
          </a:xfrm>
          <a:prstGeom prst="rect">
            <a:avLst/>
          </a:prstGeom>
          <a:noFill/>
          <a:ln w="9525">
            <a:noFill/>
            <a:miter lim="800000"/>
            <a:headEnd/>
            <a:tailEnd/>
          </a:ln>
          <a:effectLst/>
        </p:spPr>
        <p:txBody>
          <a:bodyPr>
            <a:spAutoFit/>
          </a:bodyPr>
          <a:lstStyle/>
          <a:p>
            <a:pPr algn="ctr">
              <a:spcBef>
                <a:spcPct val="20000"/>
              </a:spcBef>
            </a:pPr>
            <a:r>
              <a:rPr lang="en-US" altLang="zh-CN" sz="3200" b="1"/>
              <a:t>n</a:t>
            </a:r>
          </a:p>
        </p:txBody>
      </p:sp>
      <p:sp>
        <p:nvSpPr>
          <p:cNvPr id="180264" name="Text Box 40"/>
          <p:cNvSpPr txBox="1">
            <a:spLocks noChangeArrowheads="1"/>
          </p:cNvSpPr>
          <p:nvPr/>
        </p:nvSpPr>
        <p:spPr bwMode="auto">
          <a:xfrm>
            <a:off x="1697038" y="2339975"/>
            <a:ext cx="409575" cy="579438"/>
          </a:xfrm>
          <a:prstGeom prst="rect">
            <a:avLst/>
          </a:prstGeom>
          <a:noFill/>
          <a:ln w="9525">
            <a:noFill/>
            <a:miter lim="800000"/>
            <a:headEnd/>
            <a:tailEnd/>
          </a:ln>
          <a:effectLst/>
        </p:spPr>
        <p:txBody>
          <a:bodyPr wrap="none">
            <a:spAutoFit/>
          </a:bodyPr>
          <a:lstStyle/>
          <a:p>
            <a:pPr algn="ctr">
              <a:spcBef>
                <a:spcPct val="20000"/>
              </a:spcBef>
            </a:pPr>
            <a:r>
              <a:rPr lang="en-US" altLang="zh-CN" sz="3200" b="1"/>
              <a:t>n</a:t>
            </a:r>
          </a:p>
        </p:txBody>
      </p:sp>
      <p:sp>
        <p:nvSpPr>
          <p:cNvPr id="180265" name="Text Box 41"/>
          <p:cNvSpPr txBox="1">
            <a:spLocks noChangeArrowheads="1"/>
          </p:cNvSpPr>
          <p:nvPr/>
        </p:nvSpPr>
        <p:spPr bwMode="auto">
          <a:xfrm>
            <a:off x="831850" y="3390900"/>
            <a:ext cx="409575" cy="579438"/>
          </a:xfrm>
          <a:prstGeom prst="rect">
            <a:avLst/>
          </a:prstGeom>
          <a:noFill/>
          <a:ln w="9525">
            <a:noFill/>
            <a:miter lim="800000"/>
            <a:headEnd/>
            <a:tailEnd/>
          </a:ln>
          <a:effectLst/>
        </p:spPr>
        <p:txBody>
          <a:bodyPr wrap="none">
            <a:spAutoFit/>
          </a:bodyPr>
          <a:lstStyle/>
          <a:p>
            <a:pPr algn="ctr">
              <a:spcBef>
                <a:spcPct val="20000"/>
              </a:spcBef>
            </a:pPr>
            <a:r>
              <a:rPr lang="en-US" altLang="zh-CN" sz="3200" b="1"/>
              <a:t>n</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descr="60%"/>
          <p:cNvSpPr>
            <a:spLocks noChangeArrowheads="1"/>
          </p:cNvSpPr>
          <p:nvPr/>
        </p:nvSpPr>
        <p:spPr bwMode="auto">
          <a:xfrm>
            <a:off x="533400" y="1676400"/>
            <a:ext cx="3352800" cy="838200"/>
          </a:xfrm>
          <a:prstGeom prst="rect">
            <a:avLst/>
          </a:prstGeom>
          <a:pattFill prst="pct60">
            <a:fgClr>
              <a:srgbClr val="CC99FF"/>
            </a:fgClr>
            <a:bgClr>
              <a:srgbClr val="FFFFFF"/>
            </a:bgClr>
          </a:pattFill>
          <a:ln w="9525">
            <a:solidFill>
              <a:schemeClr val="tx1"/>
            </a:solidFill>
            <a:miter lim="800000"/>
            <a:headEnd/>
            <a:tailEnd/>
          </a:ln>
          <a:effectLst/>
        </p:spPr>
        <p:txBody>
          <a:bodyPr wrap="none" anchor="ctr"/>
          <a:lstStyle/>
          <a:p>
            <a:pPr algn="ctr"/>
            <a:r>
              <a:rPr lang="zh-CN" altLang="en-US" sz="3200"/>
              <a:t>有序序列</a:t>
            </a:r>
            <a:r>
              <a:rPr lang="en-US" altLang="zh-CN" sz="3200"/>
              <a:t>r[1..i-1]</a:t>
            </a:r>
            <a:endParaRPr lang="en-US" altLang="zh-CN" sz="3000"/>
          </a:p>
        </p:txBody>
      </p:sp>
      <p:sp>
        <p:nvSpPr>
          <p:cNvPr id="82947" name="Rectangle 3"/>
          <p:cNvSpPr>
            <a:spLocks noChangeArrowheads="1"/>
          </p:cNvSpPr>
          <p:nvPr/>
        </p:nvSpPr>
        <p:spPr bwMode="auto">
          <a:xfrm>
            <a:off x="3886200" y="2819400"/>
            <a:ext cx="762000" cy="838200"/>
          </a:xfrm>
          <a:prstGeom prst="rect">
            <a:avLst/>
          </a:prstGeom>
          <a:gradFill rotWithShape="0">
            <a:gsLst>
              <a:gs pos="0">
                <a:srgbClr val="66FFFF"/>
              </a:gs>
              <a:gs pos="100000">
                <a:srgbClr val="66FFFF">
                  <a:gamma/>
                  <a:shade val="94118"/>
                  <a:invGamma/>
                </a:srgbClr>
              </a:gs>
            </a:gsLst>
            <a:lin ang="5400000" scaled="1"/>
          </a:gradFill>
          <a:ln w="9525">
            <a:solidFill>
              <a:schemeClr val="tx1"/>
            </a:solidFill>
            <a:miter lim="800000"/>
            <a:headEnd/>
            <a:tailEnd/>
          </a:ln>
          <a:effectLst/>
        </p:spPr>
        <p:txBody>
          <a:bodyPr wrap="none" anchor="ctr"/>
          <a:lstStyle/>
          <a:p>
            <a:pPr algn="ctr"/>
            <a:r>
              <a:rPr lang="en-US" altLang="zh-CN" sz="3200"/>
              <a:t>r[i]</a:t>
            </a:r>
            <a:endParaRPr lang="en-US" altLang="zh-CN" sz="3000"/>
          </a:p>
        </p:txBody>
      </p:sp>
      <p:sp>
        <p:nvSpPr>
          <p:cNvPr id="82948" name="Rectangle 4" descr="棚架"/>
          <p:cNvSpPr>
            <a:spLocks noChangeArrowheads="1"/>
          </p:cNvSpPr>
          <p:nvPr/>
        </p:nvSpPr>
        <p:spPr bwMode="auto">
          <a:xfrm>
            <a:off x="3886200" y="1676400"/>
            <a:ext cx="4724400" cy="838200"/>
          </a:xfrm>
          <a:prstGeom prst="rect">
            <a:avLst/>
          </a:prstGeom>
          <a:pattFill prst="trellis">
            <a:fgClr>
              <a:srgbClr val="00FFFF"/>
            </a:fgClr>
            <a:bgClr>
              <a:srgbClr val="FFFFFF"/>
            </a:bgClr>
          </a:pattFill>
          <a:ln w="9525">
            <a:solidFill>
              <a:schemeClr val="tx1"/>
            </a:solidFill>
            <a:miter lim="800000"/>
            <a:headEnd/>
            <a:tailEnd/>
          </a:ln>
          <a:effectLst/>
        </p:spPr>
        <p:txBody>
          <a:bodyPr wrap="none" anchor="ctr"/>
          <a:lstStyle/>
          <a:p>
            <a:pPr algn="ctr"/>
            <a:r>
              <a:rPr lang="zh-CN" altLang="en-US" sz="3200"/>
              <a:t>无序序列 </a:t>
            </a:r>
            <a:r>
              <a:rPr lang="en-US" altLang="zh-CN" sz="3200"/>
              <a:t>r[i..n]</a:t>
            </a:r>
          </a:p>
        </p:txBody>
      </p:sp>
      <p:sp>
        <p:nvSpPr>
          <p:cNvPr id="82950" name="Rectangle 6" descr="60%"/>
          <p:cNvSpPr>
            <a:spLocks noChangeArrowheads="1"/>
          </p:cNvSpPr>
          <p:nvPr/>
        </p:nvSpPr>
        <p:spPr bwMode="auto">
          <a:xfrm>
            <a:off x="533400" y="5029200"/>
            <a:ext cx="4114800" cy="838200"/>
          </a:xfrm>
          <a:prstGeom prst="rect">
            <a:avLst/>
          </a:prstGeom>
          <a:pattFill prst="pct60">
            <a:fgClr>
              <a:srgbClr val="CC99FF"/>
            </a:fgClr>
            <a:bgClr>
              <a:srgbClr val="FFFFFF"/>
            </a:bgClr>
          </a:pattFill>
          <a:ln w="9525">
            <a:solidFill>
              <a:schemeClr val="tx1"/>
            </a:solidFill>
            <a:miter lim="800000"/>
            <a:headEnd/>
            <a:tailEnd/>
          </a:ln>
          <a:effectLst/>
        </p:spPr>
        <p:txBody>
          <a:bodyPr wrap="none" anchor="ctr"/>
          <a:lstStyle/>
          <a:p>
            <a:pPr algn="ctr"/>
            <a:r>
              <a:rPr lang="zh-CN" altLang="en-US" sz="3200"/>
              <a:t>有序序列</a:t>
            </a:r>
            <a:r>
              <a:rPr lang="en-US" altLang="zh-CN" sz="3200"/>
              <a:t>r[1..i]</a:t>
            </a:r>
            <a:endParaRPr lang="en-US" altLang="zh-CN" sz="3000"/>
          </a:p>
        </p:txBody>
      </p:sp>
      <p:sp>
        <p:nvSpPr>
          <p:cNvPr id="82951" name="Rectangle 7" descr="棚架"/>
          <p:cNvSpPr>
            <a:spLocks noChangeArrowheads="1"/>
          </p:cNvSpPr>
          <p:nvPr/>
        </p:nvSpPr>
        <p:spPr bwMode="auto">
          <a:xfrm>
            <a:off x="4648200" y="5029200"/>
            <a:ext cx="3962400" cy="838200"/>
          </a:xfrm>
          <a:prstGeom prst="rect">
            <a:avLst/>
          </a:prstGeom>
          <a:pattFill prst="trellis">
            <a:fgClr>
              <a:srgbClr val="00FFFF"/>
            </a:fgClr>
            <a:bgClr>
              <a:srgbClr val="FFFFFF"/>
            </a:bgClr>
          </a:pattFill>
          <a:ln w="9525">
            <a:solidFill>
              <a:schemeClr val="tx1"/>
            </a:solidFill>
            <a:miter lim="800000"/>
            <a:headEnd/>
            <a:tailEnd/>
          </a:ln>
          <a:effectLst/>
        </p:spPr>
        <p:txBody>
          <a:bodyPr wrap="none" anchor="ctr"/>
          <a:lstStyle/>
          <a:p>
            <a:pPr algn="ctr"/>
            <a:r>
              <a:rPr lang="zh-CN" altLang="en-US" sz="3200"/>
              <a:t>无序序列 </a:t>
            </a:r>
            <a:r>
              <a:rPr lang="en-US" altLang="zh-CN" sz="3200"/>
              <a:t>r[i+1..n]</a:t>
            </a:r>
          </a:p>
        </p:txBody>
      </p:sp>
      <p:cxnSp>
        <p:nvCxnSpPr>
          <p:cNvPr id="82952" name="AutoShape 8"/>
          <p:cNvCxnSpPr>
            <a:cxnSpLocks noChangeShapeType="1"/>
            <a:stCxn id="82947" idx="1"/>
            <a:endCxn id="82946" idx="2"/>
          </p:cNvCxnSpPr>
          <p:nvPr/>
        </p:nvCxnSpPr>
        <p:spPr bwMode="auto">
          <a:xfrm rot="10800000">
            <a:off x="2209800" y="2514600"/>
            <a:ext cx="1676400" cy="723900"/>
          </a:xfrm>
          <a:prstGeom prst="bentConnector2">
            <a:avLst/>
          </a:prstGeom>
          <a:noFill/>
          <a:ln w="57150">
            <a:solidFill>
              <a:schemeClr val="tx1"/>
            </a:solidFill>
            <a:miter lim="800000"/>
            <a:headEnd/>
            <a:tailEnd type="triangle" w="med" len="med"/>
          </a:ln>
          <a:effectLst/>
        </p:spPr>
      </p:cxnSp>
      <p:sp>
        <p:nvSpPr>
          <p:cNvPr id="82953" name="AutoShape 9"/>
          <p:cNvSpPr>
            <a:spLocks noChangeArrowheads="1"/>
          </p:cNvSpPr>
          <p:nvPr/>
        </p:nvSpPr>
        <p:spPr bwMode="auto">
          <a:xfrm>
            <a:off x="2971800" y="3886200"/>
            <a:ext cx="838200" cy="990600"/>
          </a:xfrm>
          <a:prstGeom prst="downArrow">
            <a:avLst>
              <a:gd name="adj1" fmla="val 50000"/>
              <a:gd name="adj2" fmla="val 29545"/>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82954" name="Line 10"/>
          <p:cNvSpPr>
            <a:spLocks noChangeShapeType="1"/>
          </p:cNvSpPr>
          <p:nvPr/>
        </p:nvSpPr>
        <p:spPr bwMode="auto">
          <a:xfrm>
            <a:off x="4648200" y="1676400"/>
            <a:ext cx="0" cy="8382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82955" name="Line 11"/>
          <p:cNvSpPr>
            <a:spLocks noChangeShapeType="1"/>
          </p:cNvSpPr>
          <p:nvPr/>
        </p:nvSpPr>
        <p:spPr bwMode="auto">
          <a:xfrm>
            <a:off x="4648200" y="3657600"/>
            <a:ext cx="0" cy="13716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82956" name="Text Box 12"/>
          <p:cNvSpPr txBox="1">
            <a:spLocks noChangeArrowheads="1"/>
          </p:cNvSpPr>
          <p:nvPr/>
        </p:nvSpPr>
        <p:spPr bwMode="auto">
          <a:xfrm>
            <a:off x="4683125" y="2940050"/>
            <a:ext cx="1565275" cy="641350"/>
          </a:xfrm>
          <a:prstGeom prst="rect">
            <a:avLst/>
          </a:prstGeom>
          <a:noFill/>
          <a:ln w="9525">
            <a:noFill/>
            <a:miter lim="800000"/>
            <a:headEnd/>
            <a:tailEnd/>
          </a:ln>
          <a:effectLst/>
        </p:spPr>
        <p:txBody>
          <a:bodyPr wrap="none">
            <a:spAutoFit/>
          </a:bodyPr>
          <a:lstStyle/>
          <a:p>
            <a:pPr algn="ctr"/>
            <a:r>
              <a:rPr lang="zh-CN" altLang="en-US" sz="3600" b="1">
                <a:solidFill>
                  <a:srgbClr val="990000"/>
                </a:solidFill>
                <a:ea typeface="楷体_GB2312" pitchFamily="49" charset="-122"/>
              </a:rPr>
              <a:t>找位置</a:t>
            </a:r>
          </a:p>
        </p:txBody>
      </p:sp>
      <p:sp>
        <p:nvSpPr>
          <p:cNvPr id="82957" name="Text Box 13"/>
          <p:cNvSpPr txBox="1">
            <a:spLocks noChangeArrowheads="1"/>
          </p:cNvSpPr>
          <p:nvPr/>
        </p:nvSpPr>
        <p:spPr bwMode="auto">
          <a:xfrm>
            <a:off x="4878388" y="3930650"/>
            <a:ext cx="1104900" cy="641350"/>
          </a:xfrm>
          <a:prstGeom prst="rect">
            <a:avLst/>
          </a:prstGeom>
          <a:noFill/>
          <a:ln w="9525">
            <a:noFill/>
            <a:miter lim="800000"/>
            <a:headEnd/>
            <a:tailEnd/>
          </a:ln>
          <a:effectLst/>
        </p:spPr>
        <p:txBody>
          <a:bodyPr wrap="none">
            <a:spAutoFit/>
          </a:bodyPr>
          <a:lstStyle/>
          <a:p>
            <a:pPr algn="ctr"/>
            <a:r>
              <a:rPr lang="zh-CN" altLang="en-US" sz="3600" b="1">
                <a:solidFill>
                  <a:srgbClr val="990000"/>
                </a:solidFill>
                <a:ea typeface="楷体_GB2312" pitchFamily="49" charset="-122"/>
              </a:rPr>
              <a:t>插入</a:t>
            </a:r>
          </a:p>
        </p:txBody>
      </p:sp>
      <p:sp>
        <p:nvSpPr>
          <p:cNvPr id="82959" name="Text Box 15"/>
          <p:cNvSpPr txBox="1">
            <a:spLocks noGrp="1" noChangeArrowheads="1"/>
          </p:cNvSpPr>
          <p:nvPr>
            <p:ph type="title" idx="4294967295"/>
          </p:nvPr>
        </p:nvSpPr>
        <p:spPr>
          <a:xfrm>
            <a:off x="457200" y="685800"/>
            <a:ext cx="7772400" cy="685800"/>
          </a:xfrm>
          <a:noFill/>
          <a:ln/>
        </p:spPr>
        <p:txBody>
          <a:bodyPr/>
          <a:lstStyle/>
          <a:p>
            <a:r>
              <a:rPr lang="zh-CN" altLang="en-US">
                <a:solidFill>
                  <a:srgbClr val="0000FF"/>
                </a:solidFill>
              </a:rPr>
              <a:t>一趟插入排序的基本过程：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wipe(left)">
                                      <p:cBhvr>
                                        <p:cTn id="11" dur="500"/>
                                        <p:tgtEl>
                                          <p:spTgt spid="82948"/>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82954"/>
                                        </p:tgtEl>
                                        <p:attrNameLst>
                                          <p:attrName>style.visibility</p:attrName>
                                        </p:attrNameLst>
                                      </p:cBhvr>
                                      <p:to>
                                        <p:strVal val="visible"/>
                                      </p:to>
                                    </p:set>
                                    <p:anim calcmode="lin" valueType="num">
                                      <p:cBhvr>
                                        <p:cTn id="16" dur="500" fill="hold"/>
                                        <p:tgtEl>
                                          <p:spTgt spid="82954"/>
                                        </p:tgtEl>
                                        <p:attrNameLst>
                                          <p:attrName>ppt_x</p:attrName>
                                        </p:attrNameLst>
                                      </p:cBhvr>
                                      <p:tavLst>
                                        <p:tav tm="0">
                                          <p:val>
                                            <p:strVal val="#ppt_x"/>
                                          </p:val>
                                        </p:tav>
                                        <p:tav tm="100000">
                                          <p:val>
                                            <p:strVal val="#ppt_x"/>
                                          </p:val>
                                        </p:tav>
                                      </p:tavLst>
                                    </p:anim>
                                    <p:anim calcmode="lin" valueType="num">
                                      <p:cBhvr>
                                        <p:cTn id="17" dur="500" fill="hold"/>
                                        <p:tgtEl>
                                          <p:spTgt spid="82954"/>
                                        </p:tgtEl>
                                        <p:attrNameLst>
                                          <p:attrName>ppt_y</p:attrName>
                                        </p:attrNameLst>
                                      </p:cBhvr>
                                      <p:tavLst>
                                        <p:tav tm="0">
                                          <p:val>
                                            <p:strVal val="#ppt_y-#ppt_h/2"/>
                                          </p:val>
                                        </p:tav>
                                        <p:tav tm="100000">
                                          <p:val>
                                            <p:strVal val="#ppt_y"/>
                                          </p:val>
                                        </p:tav>
                                      </p:tavLst>
                                    </p:anim>
                                    <p:anim calcmode="lin" valueType="num">
                                      <p:cBhvr>
                                        <p:cTn id="18" dur="500" fill="hold"/>
                                        <p:tgtEl>
                                          <p:spTgt spid="82954"/>
                                        </p:tgtEl>
                                        <p:attrNameLst>
                                          <p:attrName>ppt_w</p:attrName>
                                        </p:attrNameLst>
                                      </p:cBhvr>
                                      <p:tavLst>
                                        <p:tav tm="0">
                                          <p:val>
                                            <p:strVal val="#ppt_w"/>
                                          </p:val>
                                        </p:tav>
                                        <p:tav tm="100000">
                                          <p:val>
                                            <p:strVal val="#ppt_w"/>
                                          </p:val>
                                        </p:tav>
                                      </p:tavLst>
                                    </p:anim>
                                    <p:anim calcmode="lin" valueType="num">
                                      <p:cBhvr>
                                        <p:cTn id="19" dur="500" fill="hold"/>
                                        <p:tgtEl>
                                          <p:spTgt spid="8295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82947"/>
                                        </p:tgtEl>
                                        <p:attrNameLst>
                                          <p:attrName>style.visibility</p:attrName>
                                        </p:attrNameLst>
                                      </p:cBhvr>
                                      <p:to>
                                        <p:strVal val="visible"/>
                                      </p:to>
                                    </p:set>
                                    <p:animEffect transition="in" filter="slide(fromTop)">
                                      <p:cBhvr>
                                        <p:cTn id="23" dur="500"/>
                                        <p:tgtEl>
                                          <p:spTgt spid="8294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82956"/>
                                        </p:tgtEl>
                                        <p:attrNameLst>
                                          <p:attrName>style.visibility</p:attrName>
                                        </p:attrNameLst>
                                      </p:cBhvr>
                                      <p:to>
                                        <p:strVal val="visible"/>
                                      </p:to>
                                    </p:set>
                                  </p:childTnLst>
                                </p:cTn>
                              </p:par>
                            </p:childTnLst>
                          </p:cTn>
                        </p:par>
                        <p:par>
                          <p:cTn id="27" fill="hold">
                            <p:stCondLst>
                              <p:cond delay="1500"/>
                            </p:stCondLst>
                            <p:childTnLst>
                              <p:par>
                                <p:cTn id="28" presetID="22" presetClass="entr" presetSubtype="2" fill="hold" nodeType="afterEffect">
                                  <p:stCondLst>
                                    <p:cond delay="0"/>
                                  </p:stCondLst>
                                  <p:childTnLst>
                                    <p:set>
                                      <p:cBhvr>
                                        <p:cTn id="29" dur="1" fill="hold">
                                          <p:stCondLst>
                                            <p:cond delay="0"/>
                                          </p:stCondLst>
                                        </p:cTn>
                                        <p:tgtEl>
                                          <p:spTgt spid="82952"/>
                                        </p:tgtEl>
                                        <p:attrNameLst>
                                          <p:attrName>style.visibility</p:attrName>
                                        </p:attrNameLst>
                                      </p:cBhvr>
                                      <p:to>
                                        <p:strVal val="visible"/>
                                      </p:to>
                                    </p:set>
                                    <p:animEffect transition="in" filter="wipe(right)">
                                      <p:cBhvr>
                                        <p:cTn id="30" dur="500"/>
                                        <p:tgtEl>
                                          <p:spTgt spid="82952"/>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2953"/>
                                        </p:tgtEl>
                                        <p:attrNameLst>
                                          <p:attrName>style.visibility</p:attrName>
                                        </p:attrNameLst>
                                      </p:cBhvr>
                                      <p:to>
                                        <p:strVal val="visible"/>
                                      </p:to>
                                    </p:set>
                                    <p:anim calcmode="lin" valueType="num">
                                      <p:cBhvr>
                                        <p:cTn id="35" dur="500" fill="hold"/>
                                        <p:tgtEl>
                                          <p:spTgt spid="82953"/>
                                        </p:tgtEl>
                                        <p:attrNameLst>
                                          <p:attrName>ppt_x</p:attrName>
                                        </p:attrNameLst>
                                      </p:cBhvr>
                                      <p:tavLst>
                                        <p:tav tm="0">
                                          <p:val>
                                            <p:strVal val="#ppt_x"/>
                                          </p:val>
                                        </p:tav>
                                        <p:tav tm="100000">
                                          <p:val>
                                            <p:strVal val="#ppt_x"/>
                                          </p:val>
                                        </p:tav>
                                      </p:tavLst>
                                    </p:anim>
                                    <p:anim calcmode="lin" valueType="num">
                                      <p:cBhvr>
                                        <p:cTn id="36" dur="500" fill="hold"/>
                                        <p:tgtEl>
                                          <p:spTgt spid="82953"/>
                                        </p:tgtEl>
                                        <p:attrNameLst>
                                          <p:attrName>ppt_y</p:attrName>
                                        </p:attrNameLst>
                                      </p:cBhvr>
                                      <p:tavLst>
                                        <p:tav tm="0">
                                          <p:val>
                                            <p:strVal val="#ppt_y-#ppt_h/2"/>
                                          </p:val>
                                        </p:tav>
                                        <p:tav tm="100000">
                                          <p:val>
                                            <p:strVal val="#ppt_y"/>
                                          </p:val>
                                        </p:tav>
                                      </p:tavLst>
                                    </p:anim>
                                    <p:anim calcmode="lin" valueType="num">
                                      <p:cBhvr>
                                        <p:cTn id="37" dur="500" fill="hold"/>
                                        <p:tgtEl>
                                          <p:spTgt spid="82953"/>
                                        </p:tgtEl>
                                        <p:attrNameLst>
                                          <p:attrName>ppt_w</p:attrName>
                                        </p:attrNameLst>
                                      </p:cBhvr>
                                      <p:tavLst>
                                        <p:tav tm="0">
                                          <p:val>
                                            <p:strVal val="#ppt_w"/>
                                          </p:val>
                                        </p:tav>
                                        <p:tav tm="100000">
                                          <p:val>
                                            <p:strVal val="#ppt_w"/>
                                          </p:val>
                                        </p:tav>
                                      </p:tavLst>
                                    </p:anim>
                                    <p:anim calcmode="lin" valueType="num">
                                      <p:cBhvr>
                                        <p:cTn id="38" dur="500" fill="hold"/>
                                        <p:tgtEl>
                                          <p:spTgt spid="82953"/>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82957"/>
                                        </p:tgtEl>
                                        <p:attrNameLst>
                                          <p:attrName>style.visibility</p:attrName>
                                        </p:attrNameLst>
                                      </p:cBhvr>
                                      <p:to>
                                        <p:strVal val="visible"/>
                                      </p:to>
                                    </p:set>
                                  </p:childTnLst>
                                </p:cTn>
                              </p:par>
                            </p:childTnLst>
                          </p:cTn>
                        </p:par>
                        <p:par>
                          <p:cTn id="42" fill="hold">
                            <p:stCondLst>
                              <p:cond delay="1000"/>
                            </p:stCondLst>
                            <p:childTnLst>
                              <p:par>
                                <p:cTn id="43" presetID="17" presetClass="entr" presetSubtype="1" fill="hold" grpId="0" nodeType="afterEffect">
                                  <p:stCondLst>
                                    <p:cond delay="0"/>
                                  </p:stCondLst>
                                  <p:childTnLst>
                                    <p:set>
                                      <p:cBhvr>
                                        <p:cTn id="44" dur="1" fill="hold">
                                          <p:stCondLst>
                                            <p:cond delay="0"/>
                                          </p:stCondLst>
                                        </p:cTn>
                                        <p:tgtEl>
                                          <p:spTgt spid="82955"/>
                                        </p:tgtEl>
                                        <p:attrNameLst>
                                          <p:attrName>style.visibility</p:attrName>
                                        </p:attrNameLst>
                                      </p:cBhvr>
                                      <p:to>
                                        <p:strVal val="visible"/>
                                      </p:to>
                                    </p:set>
                                    <p:anim calcmode="lin" valueType="num">
                                      <p:cBhvr>
                                        <p:cTn id="45" dur="500" fill="hold"/>
                                        <p:tgtEl>
                                          <p:spTgt spid="82955"/>
                                        </p:tgtEl>
                                        <p:attrNameLst>
                                          <p:attrName>ppt_x</p:attrName>
                                        </p:attrNameLst>
                                      </p:cBhvr>
                                      <p:tavLst>
                                        <p:tav tm="0">
                                          <p:val>
                                            <p:strVal val="#ppt_x"/>
                                          </p:val>
                                        </p:tav>
                                        <p:tav tm="100000">
                                          <p:val>
                                            <p:strVal val="#ppt_x"/>
                                          </p:val>
                                        </p:tav>
                                      </p:tavLst>
                                    </p:anim>
                                    <p:anim calcmode="lin" valueType="num">
                                      <p:cBhvr>
                                        <p:cTn id="46" dur="500" fill="hold"/>
                                        <p:tgtEl>
                                          <p:spTgt spid="82955"/>
                                        </p:tgtEl>
                                        <p:attrNameLst>
                                          <p:attrName>ppt_y</p:attrName>
                                        </p:attrNameLst>
                                      </p:cBhvr>
                                      <p:tavLst>
                                        <p:tav tm="0">
                                          <p:val>
                                            <p:strVal val="#ppt_y-#ppt_h/2"/>
                                          </p:val>
                                        </p:tav>
                                        <p:tav tm="100000">
                                          <p:val>
                                            <p:strVal val="#ppt_y"/>
                                          </p:val>
                                        </p:tav>
                                      </p:tavLst>
                                    </p:anim>
                                    <p:anim calcmode="lin" valueType="num">
                                      <p:cBhvr>
                                        <p:cTn id="47" dur="500" fill="hold"/>
                                        <p:tgtEl>
                                          <p:spTgt spid="82955"/>
                                        </p:tgtEl>
                                        <p:attrNameLst>
                                          <p:attrName>ppt_w</p:attrName>
                                        </p:attrNameLst>
                                      </p:cBhvr>
                                      <p:tavLst>
                                        <p:tav tm="0">
                                          <p:val>
                                            <p:strVal val="#ppt_w"/>
                                          </p:val>
                                        </p:tav>
                                        <p:tav tm="100000">
                                          <p:val>
                                            <p:strVal val="#ppt_w"/>
                                          </p:val>
                                        </p:tav>
                                      </p:tavLst>
                                    </p:anim>
                                    <p:anim calcmode="lin" valueType="num">
                                      <p:cBhvr>
                                        <p:cTn id="48" dur="500" fill="hold"/>
                                        <p:tgtEl>
                                          <p:spTgt spid="82955"/>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2950"/>
                                        </p:tgtEl>
                                        <p:attrNameLst>
                                          <p:attrName>style.visibility</p:attrName>
                                        </p:attrNameLst>
                                      </p:cBhvr>
                                      <p:to>
                                        <p:strVal val="visible"/>
                                      </p:to>
                                    </p:set>
                                    <p:animEffect transition="in" filter="wipe(left)">
                                      <p:cBhvr>
                                        <p:cTn id="53" dur="500"/>
                                        <p:tgtEl>
                                          <p:spTgt spid="82950"/>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82951"/>
                                        </p:tgtEl>
                                        <p:attrNameLst>
                                          <p:attrName>style.visibility</p:attrName>
                                        </p:attrNameLst>
                                      </p:cBhvr>
                                      <p:to>
                                        <p:strVal val="visible"/>
                                      </p:to>
                                    </p:set>
                                    <p:animEffect transition="in" filter="wipe(left)">
                                      <p:cBhvr>
                                        <p:cTn id="5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autoUpdateAnimBg="0"/>
      <p:bldP spid="82947" grpId="0" animBg="1" autoUpdateAnimBg="0"/>
      <p:bldP spid="82948" grpId="0" animBg="1" autoUpdateAnimBg="0"/>
      <p:bldP spid="82950" grpId="0" animBg="1" autoUpdateAnimBg="0"/>
      <p:bldP spid="82951" grpId="0" animBg="1" autoUpdateAnimBg="0"/>
      <p:bldP spid="82953" grpId="0" animBg="1"/>
      <p:bldP spid="82954" grpId="0" animBg="1"/>
      <p:bldP spid="82955" grpId="0" animBg="1"/>
      <p:bldP spid="82956" grpId="0" autoUpdateAnimBg="0"/>
      <p:bldP spid="82957"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23850" y="361950"/>
            <a:ext cx="8785225" cy="3798888"/>
          </a:xfrm>
          <a:prstGeom prst="rect">
            <a:avLst/>
          </a:prstGeom>
          <a:noFill/>
          <a:ln w="9525">
            <a:noFill/>
            <a:miter lim="800000"/>
            <a:headEnd/>
            <a:tailEnd/>
          </a:ln>
          <a:effectLst/>
        </p:spPr>
        <p:txBody>
          <a:bodyPr>
            <a:spAutoFit/>
          </a:bodyPr>
          <a:lstStyle/>
          <a:p>
            <a:pPr>
              <a:lnSpc>
                <a:spcPct val="135000"/>
              </a:lnSpc>
            </a:pPr>
            <a:r>
              <a:rPr lang="en-US" altLang="zh-CN" b="1">
                <a:ea typeface="楷体_GB2312" pitchFamily="49" charset="-122"/>
              </a:rPr>
              <a:t>           </a:t>
            </a:r>
            <a:r>
              <a:rPr lang="zh-CN" altLang="en-US" sz="3600" b="1">
                <a:solidFill>
                  <a:srgbClr val="6666FF"/>
                </a:solidFill>
                <a:ea typeface="楷体_GB2312" pitchFamily="49" charset="-122"/>
              </a:rPr>
              <a:t>一般而言</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对</a:t>
            </a:r>
            <a:r>
              <a:rPr lang="en-US" altLang="zh-CN" sz="3600" b="1" i="1">
                <a:solidFill>
                  <a:srgbClr val="6666FF"/>
                </a:solidFill>
                <a:ea typeface="楷体_GB2312" pitchFamily="49" charset="-122"/>
              </a:rPr>
              <a:t>n</a:t>
            </a:r>
            <a:r>
              <a:rPr lang="zh-CN" altLang="en-US" sz="3600" b="1">
                <a:solidFill>
                  <a:srgbClr val="6666FF"/>
                </a:solidFill>
                <a:ea typeface="楷体_GB2312" pitchFamily="49" charset="-122"/>
              </a:rPr>
              <a:t>个关键字进行排序</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可得到的结果有</a:t>
            </a:r>
            <a:r>
              <a:rPr lang="en-US" altLang="zh-CN" sz="3600" b="1" i="1">
                <a:solidFill>
                  <a:srgbClr val="6666FF"/>
                </a:solidFill>
                <a:ea typeface="楷体_GB2312" pitchFamily="49" charset="-122"/>
              </a:rPr>
              <a:t>n!</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种</a:t>
            </a:r>
            <a:r>
              <a:rPr lang="en-US" altLang="zh-CN" sz="3600" b="1">
                <a:solidFill>
                  <a:srgbClr val="6666FF"/>
                </a:solidFill>
                <a:ea typeface="楷体_GB2312" pitchFamily="49" charset="-122"/>
              </a:rPr>
              <a:t>(</a:t>
            </a:r>
            <a:r>
              <a:rPr lang="en-US" altLang="zh-CN" sz="3600" b="1" i="1">
                <a:solidFill>
                  <a:srgbClr val="6666FF"/>
                </a:solidFill>
                <a:ea typeface="楷体_GB2312" pitchFamily="49" charset="-122"/>
              </a:rPr>
              <a:t>n!</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个叶子</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由于含</a:t>
            </a:r>
            <a:r>
              <a:rPr lang="en-US" altLang="zh-CN" sz="3600" b="1" i="1">
                <a:solidFill>
                  <a:srgbClr val="6666FF"/>
                </a:solidFill>
                <a:ea typeface="楷体_GB2312" pitchFamily="49" charset="-122"/>
              </a:rPr>
              <a:t>n!</a:t>
            </a:r>
            <a:r>
              <a:rPr lang="en-US" altLang="zh-CN" sz="3600" b="1">
                <a:solidFill>
                  <a:srgbClr val="6666FF"/>
                </a:solidFill>
                <a:ea typeface="楷体_GB2312" pitchFamily="49" charset="-122"/>
              </a:rPr>
              <a:t> </a:t>
            </a:r>
            <a:r>
              <a:rPr lang="zh-CN" altLang="en-US" sz="3600" b="1">
                <a:solidFill>
                  <a:srgbClr val="6666FF"/>
                </a:solidFill>
                <a:ea typeface="楷体_GB2312" pitchFamily="49" charset="-122"/>
              </a:rPr>
              <a:t>个叶子的二叉树的深度不小于</a:t>
            </a:r>
            <a:r>
              <a:rPr lang="zh-CN" altLang="en-US" sz="3600" b="1">
                <a:solidFill>
                  <a:srgbClr val="6666FF"/>
                </a:solidFill>
                <a:ea typeface="楷体_GB2312" pitchFamily="49" charset="-122"/>
                <a:sym typeface="Symbol" pitchFamily="18" charset="2"/>
              </a:rPr>
              <a:t></a:t>
            </a:r>
            <a:r>
              <a:rPr lang="en-US" altLang="zh-CN" sz="3600" b="1">
                <a:solidFill>
                  <a:srgbClr val="6666FF"/>
                </a:solidFill>
                <a:ea typeface="楷体_GB2312" pitchFamily="49" charset="-122"/>
              </a:rPr>
              <a:t>log</a:t>
            </a:r>
            <a:r>
              <a:rPr lang="en-US" altLang="zh-CN" sz="3600" b="1" baseline="-25000">
                <a:solidFill>
                  <a:srgbClr val="6666FF"/>
                </a:solidFill>
                <a:ea typeface="楷体_GB2312" pitchFamily="49" charset="-122"/>
              </a:rPr>
              <a:t>2</a:t>
            </a:r>
            <a:r>
              <a:rPr lang="en-US" altLang="zh-CN" sz="3600" b="1">
                <a:solidFill>
                  <a:srgbClr val="6666FF"/>
                </a:solidFill>
                <a:ea typeface="楷体_GB2312" pitchFamily="49" charset="-122"/>
              </a:rPr>
              <a:t>(</a:t>
            </a:r>
            <a:r>
              <a:rPr lang="en-US" altLang="zh-CN" sz="3600" b="1" i="1">
                <a:solidFill>
                  <a:srgbClr val="6666FF"/>
                </a:solidFill>
                <a:ea typeface="楷体_GB2312" pitchFamily="49" charset="-122"/>
              </a:rPr>
              <a:t>n!</a:t>
            </a:r>
            <a:r>
              <a:rPr lang="en-US" altLang="zh-CN" sz="3600" b="1">
                <a:solidFill>
                  <a:srgbClr val="6666FF"/>
                </a:solidFill>
                <a:ea typeface="楷体_GB2312" pitchFamily="49" charset="-122"/>
              </a:rPr>
              <a:t>)</a:t>
            </a:r>
            <a:r>
              <a:rPr lang="en-US" altLang="zh-CN" sz="3600" b="1">
                <a:solidFill>
                  <a:srgbClr val="6666FF"/>
                </a:solidFill>
                <a:ea typeface="楷体_GB2312" pitchFamily="49" charset="-122"/>
                <a:sym typeface="Symbol" pitchFamily="18" charset="2"/>
              </a:rPr>
              <a:t></a:t>
            </a:r>
            <a:r>
              <a:rPr lang="en-US" altLang="zh-CN" sz="3600" b="1">
                <a:solidFill>
                  <a:srgbClr val="6666FF"/>
                </a:solidFill>
                <a:ea typeface="楷体_GB2312" pitchFamily="49" charset="-122"/>
              </a:rPr>
              <a:t> +1, </a:t>
            </a:r>
            <a:r>
              <a:rPr lang="zh-CN" altLang="en-US" sz="3600" b="1">
                <a:solidFill>
                  <a:srgbClr val="6666FF"/>
                </a:solidFill>
                <a:ea typeface="楷体_GB2312" pitchFamily="49" charset="-122"/>
              </a:rPr>
              <a:t>所以对 </a:t>
            </a:r>
            <a:r>
              <a:rPr lang="en-US" altLang="zh-CN" sz="3600" b="1" i="1">
                <a:solidFill>
                  <a:srgbClr val="6666FF"/>
                </a:solidFill>
                <a:ea typeface="楷体_GB2312" pitchFamily="49" charset="-122"/>
              </a:rPr>
              <a:t>n </a:t>
            </a:r>
            <a:r>
              <a:rPr lang="zh-CN" altLang="en-US" sz="3600" b="1">
                <a:solidFill>
                  <a:srgbClr val="6666FF"/>
                </a:solidFill>
                <a:ea typeface="楷体_GB2312" pitchFamily="49" charset="-122"/>
              </a:rPr>
              <a:t>个关键字进行排序的比较次数至少是 </a:t>
            </a:r>
            <a:r>
              <a:rPr lang="zh-CN" altLang="en-US" sz="3600" b="1">
                <a:solidFill>
                  <a:srgbClr val="6666FF"/>
                </a:solidFill>
                <a:ea typeface="楷体_GB2312" pitchFamily="49" charset="-122"/>
                <a:sym typeface="Symbol" pitchFamily="18" charset="2"/>
              </a:rPr>
              <a:t></a:t>
            </a:r>
            <a:r>
              <a:rPr lang="en-US" altLang="zh-CN" sz="3600" b="1">
                <a:solidFill>
                  <a:srgbClr val="6666FF"/>
                </a:solidFill>
                <a:ea typeface="楷体_GB2312" pitchFamily="49" charset="-122"/>
              </a:rPr>
              <a:t>log</a:t>
            </a:r>
            <a:r>
              <a:rPr lang="en-US" altLang="zh-CN" sz="3600" b="1" baseline="-25000">
                <a:solidFill>
                  <a:srgbClr val="6666FF"/>
                </a:solidFill>
                <a:ea typeface="楷体_GB2312" pitchFamily="49" charset="-122"/>
              </a:rPr>
              <a:t>2</a:t>
            </a:r>
            <a:r>
              <a:rPr lang="en-US" altLang="zh-CN" sz="3600" b="1">
                <a:solidFill>
                  <a:srgbClr val="6666FF"/>
                </a:solidFill>
                <a:ea typeface="楷体_GB2312" pitchFamily="49" charset="-122"/>
              </a:rPr>
              <a:t>(</a:t>
            </a:r>
            <a:r>
              <a:rPr lang="en-US" altLang="zh-CN" sz="3600" b="1" i="1">
                <a:solidFill>
                  <a:srgbClr val="6666FF"/>
                </a:solidFill>
                <a:ea typeface="楷体_GB2312" pitchFamily="49" charset="-122"/>
              </a:rPr>
              <a:t>n!</a:t>
            </a:r>
            <a:r>
              <a:rPr lang="en-US" altLang="zh-CN" sz="3600" b="1">
                <a:solidFill>
                  <a:srgbClr val="6666FF"/>
                </a:solidFill>
                <a:ea typeface="楷体_GB2312" pitchFamily="49" charset="-122"/>
              </a:rPr>
              <a:t>)</a:t>
            </a:r>
            <a:r>
              <a:rPr lang="en-US" altLang="zh-CN" sz="3600" b="1">
                <a:solidFill>
                  <a:srgbClr val="6666FF"/>
                </a:solidFill>
                <a:ea typeface="楷体_GB2312" pitchFamily="49" charset="-122"/>
                <a:sym typeface="Symbol" pitchFamily="18" charset="2"/>
              </a:rPr>
              <a:t></a:t>
            </a:r>
            <a:r>
              <a:rPr lang="en-US" altLang="zh-CN" sz="3600" b="1">
                <a:solidFill>
                  <a:srgbClr val="6666FF"/>
                </a:solidFill>
                <a:ea typeface="楷体_GB2312" pitchFamily="49" charset="-122"/>
              </a:rPr>
              <a:t> </a:t>
            </a:r>
            <a:r>
              <a:rPr lang="en-US" altLang="zh-CN" sz="3600" b="1">
                <a:solidFill>
                  <a:srgbClr val="6666FF"/>
                </a:solidFill>
                <a:ea typeface="楷体_GB2312" pitchFamily="49" charset="-122"/>
                <a:sym typeface="Symbol" pitchFamily="18" charset="2"/>
              </a:rPr>
              <a:t></a:t>
            </a:r>
            <a:r>
              <a:rPr lang="en-US" altLang="zh-CN" sz="3600" b="1" i="1">
                <a:solidFill>
                  <a:srgbClr val="6666FF"/>
                </a:solidFill>
                <a:ea typeface="楷体_GB2312" pitchFamily="49" charset="-122"/>
              </a:rPr>
              <a:t> n</a:t>
            </a:r>
            <a:r>
              <a:rPr lang="en-US" altLang="zh-CN" sz="3600" b="1">
                <a:solidFill>
                  <a:srgbClr val="6666FF"/>
                </a:solidFill>
                <a:ea typeface="楷体_GB2312" pitchFamily="49" charset="-122"/>
              </a:rPr>
              <a:t>log</a:t>
            </a:r>
            <a:r>
              <a:rPr lang="en-US" altLang="zh-CN" sz="3600" b="1" baseline="-25000">
                <a:solidFill>
                  <a:srgbClr val="6666FF"/>
                </a:solidFill>
                <a:ea typeface="楷体_GB2312" pitchFamily="49" charset="-122"/>
              </a:rPr>
              <a:t>2</a:t>
            </a:r>
            <a:r>
              <a:rPr lang="en-US" altLang="zh-CN" sz="3600" b="1" i="1">
                <a:solidFill>
                  <a:srgbClr val="6666FF"/>
                </a:solidFill>
                <a:ea typeface="楷体_GB2312" pitchFamily="49" charset="-122"/>
              </a:rPr>
              <a:t>n</a:t>
            </a:r>
            <a:r>
              <a:rPr lang="en-US" altLang="zh-CN" sz="3600" b="1" i="1">
                <a:ea typeface="楷体_GB2312" pitchFamily="49" charset="-122"/>
              </a:rPr>
              <a:t> </a:t>
            </a:r>
            <a:r>
              <a:rPr lang="en-US" altLang="zh-CN" sz="3600" b="1">
                <a:ea typeface="楷体_GB2312" pitchFamily="49" charset="-122"/>
              </a:rPr>
              <a:t>(</a:t>
            </a:r>
            <a:r>
              <a:rPr lang="zh-CN" altLang="en-US" sz="3600" b="1">
                <a:ea typeface="楷体_GB2312" pitchFamily="49" charset="-122"/>
              </a:rPr>
              <a:t>斯蒂林近似公式</a:t>
            </a:r>
            <a:r>
              <a:rPr lang="en-US" altLang="zh-CN" sz="3600" b="1">
                <a:ea typeface="楷体_GB2312" pitchFamily="49" charset="-122"/>
              </a:rPr>
              <a:t>)</a:t>
            </a:r>
            <a:r>
              <a:rPr lang="zh-CN" altLang="en-US" sz="3600" b="1">
                <a:ea typeface="楷体_GB2312" pitchFamily="49" charset="-122"/>
              </a:rPr>
              <a:t>。</a:t>
            </a:r>
          </a:p>
        </p:txBody>
      </p:sp>
      <p:sp>
        <p:nvSpPr>
          <p:cNvPr id="181251" name="Rectangle 3"/>
          <p:cNvSpPr>
            <a:spLocks noChangeArrowheads="1"/>
          </p:cNvSpPr>
          <p:nvPr/>
        </p:nvSpPr>
        <p:spPr bwMode="auto">
          <a:xfrm>
            <a:off x="361950" y="4267200"/>
            <a:ext cx="8782050" cy="2154238"/>
          </a:xfrm>
          <a:prstGeom prst="rect">
            <a:avLst/>
          </a:prstGeom>
          <a:noFill/>
          <a:ln w="9525">
            <a:noFill/>
            <a:miter lim="800000"/>
            <a:headEnd/>
            <a:tailEnd/>
          </a:ln>
          <a:effectLst/>
        </p:spPr>
        <p:txBody>
          <a:bodyPr wrap="square">
            <a:spAutoFit/>
          </a:bodyPr>
          <a:lstStyle/>
          <a:p>
            <a:pPr>
              <a:lnSpc>
                <a:spcPct val="125000"/>
              </a:lnSpc>
            </a:pPr>
            <a:r>
              <a:rPr lang="en-US" altLang="zh-CN" sz="3600" b="1" dirty="0">
                <a:solidFill>
                  <a:srgbClr val="6666FF"/>
                </a:solidFill>
                <a:ea typeface="楷体_GB2312" pitchFamily="49" charset="-122"/>
              </a:rPr>
              <a:t>        </a:t>
            </a:r>
            <a:r>
              <a:rPr lang="zh-CN" altLang="en-US" sz="3600" b="1" dirty="0">
                <a:solidFill>
                  <a:srgbClr val="6666FF"/>
                </a:solidFill>
                <a:ea typeface="楷体_GB2312" pitchFamily="49" charset="-122"/>
              </a:rPr>
              <a:t>所以</a:t>
            </a:r>
            <a:r>
              <a:rPr lang="en-US" altLang="zh-CN" sz="3600" b="1" dirty="0">
                <a:solidFill>
                  <a:srgbClr val="6666FF"/>
                </a:solidFill>
                <a:ea typeface="楷体_GB2312" pitchFamily="49" charset="-122"/>
              </a:rPr>
              <a:t>,</a:t>
            </a:r>
            <a:r>
              <a:rPr lang="en-US" altLang="zh-CN" sz="3600" b="1" dirty="0">
                <a:ea typeface="楷体_GB2312" pitchFamily="49" charset="-122"/>
              </a:rPr>
              <a:t> </a:t>
            </a:r>
            <a:r>
              <a:rPr lang="zh-CN" altLang="en-US" sz="3600" b="1" dirty="0">
                <a:solidFill>
                  <a:srgbClr val="990033"/>
                </a:solidFill>
                <a:ea typeface="楷体_GB2312" pitchFamily="49" charset="-122"/>
              </a:rPr>
              <a:t>基于“比较关键字”进行排序的</a:t>
            </a:r>
          </a:p>
          <a:p>
            <a:pPr>
              <a:lnSpc>
                <a:spcPct val="125000"/>
              </a:lnSpc>
            </a:pPr>
            <a:r>
              <a:rPr lang="zh-CN" altLang="en-US" sz="3600" b="1" dirty="0">
                <a:solidFill>
                  <a:srgbClr val="990033"/>
                </a:solidFill>
                <a:ea typeface="楷体_GB2312" pitchFamily="49" charset="-122"/>
              </a:rPr>
              <a:t>排序方法</a:t>
            </a:r>
            <a:r>
              <a:rPr lang="en-US" altLang="zh-CN" sz="3600" b="1" dirty="0">
                <a:solidFill>
                  <a:srgbClr val="990033"/>
                </a:solidFill>
                <a:ea typeface="楷体_GB2312" pitchFamily="49" charset="-122"/>
              </a:rPr>
              <a:t>, </a:t>
            </a:r>
            <a:r>
              <a:rPr lang="zh-CN" altLang="en-US" sz="3600" b="1" dirty="0">
                <a:solidFill>
                  <a:srgbClr val="990033"/>
                </a:solidFill>
                <a:ea typeface="楷体_GB2312" pitchFamily="49" charset="-122"/>
              </a:rPr>
              <a:t>可能达到的最快的时间复杂度为 </a:t>
            </a:r>
            <a:r>
              <a:rPr lang="en-US" altLang="zh-CN" sz="3600" b="1" dirty="0">
                <a:solidFill>
                  <a:srgbClr val="990033"/>
                </a:solidFill>
                <a:ea typeface="楷体_GB2312" pitchFamily="49" charset="-122"/>
              </a:rPr>
              <a:t>O(</a:t>
            </a:r>
            <a:r>
              <a:rPr lang="en-US" altLang="zh-CN" sz="3600" b="1" i="1" dirty="0" err="1">
                <a:solidFill>
                  <a:srgbClr val="990033"/>
                </a:solidFill>
                <a:ea typeface="楷体_GB2312" pitchFamily="49" charset="-122"/>
              </a:rPr>
              <a:t>n</a:t>
            </a:r>
            <a:r>
              <a:rPr lang="en-US" altLang="zh-CN" sz="3600" b="1" dirty="0" err="1">
                <a:solidFill>
                  <a:srgbClr val="990033"/>
                </a:solidFill>
                <a:ea typeface="楷体_GB2312" pitchFamily="49" charset="-122"/>
              </a:rPr>
              <a:t>log</a:t>
            </a:r>
            <a:r>
              <a:rPr lang="en-US" altLang="zh-CN" sz="3600" b="1" i="1" dirty="0" err="1">
                <a:solidFill>
                  <a:srgbClr val="990033"/>
                </a:solidFill>
                <a:ea typeface="楷体_GB2312" pitchFamily="49" charset="-122"/>
              </a:rPr>
              <a:t>n</a:t>
            </a:r>
            <a:r>
              <a:rPr lang="en-US" altLang="zh-CN" sz="3600" b="1" dirty="0">
                <a:solidFill>
                  <a:srgbClr val="990033"/>
                </a:solidFill>
                <a:ea typeface="楷体_GB2312" pitchFamily="49" charset="-122"/>
              </a:rPr>
              <a:t>)</a:t>
            </a:r>
            <a:r>
              <a:rPr lang="zh-CN" altLang="en-US" sz="3600" b="1" dirty="0">
                <a:solidFill>
                  <a:srgbClr val="990033"/>
                </a:solidFill>
                <a:ea typeface="楷体_GB2312" pitchFamily="49" charset="-122"/>
              </a:rPr>
              <a:t>。</a:t>
            </a:r>
            <a:endParaRPr lang="zh-CN" altLang="en-US" sz="4000" b="1" dirty="0">
              <a:solidFill>
                <a:srgbClr val="008080"/>
              </a:solidFill>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1+#ppt_w/2"/>
                                          </p:val>
                                        </p:tav>
                                        <p:tav tm="100000">
                                          <p:val>
                                            <p:strVal val="#ppt_x"/>
                                          </p:val>
                                        </p:tav>
                                      </p:tavLst>
                                    </p:anim>
                                    <p:anim calcmode="lin" valueType="num">
                                      <p:cBhvr additive="base">
                                        <p:cTn id="8" dur="500" fill="hold"/>
                                        <p:tgtEl>
                                          <p:spTgt spid="18125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1251"/>
                                        </p:tgtEl>
                                        <p:attrNameLst>
                                          <p:attrName>style.visibility</p:attrName>
                                        </p:attrNameLst>
                                      </p:cBhvr>
                                      <p:to>
                                        <p:strVal val="visible"/>
                                      </p:to>
                                    </p:set>
                                    <p:animEffect transition="in" filter="wipe(down)">
                                      <p:cBhvr>
                                        <p:cTn id="13" dur="500"/>
                                        <p:tgtEl>
                                          <p:spTgt spid="181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39700" y="1409700"/>
            <a:ext cx="9004300" cy="4702175"/>
          </a:xfrm>
          <a:prstGeom prst="rect">
            <a:avLst/>
          </a:prstGeom>
          <a:noFill/>
          <a:ln w="9525">
            <a:noFill/>
            <a:miter lim="800000"/>
            <a:headEnd/>
            <a:tailEnd/>
          </a:ln>
          <a:effectLst/>
        </p:spPr>
        <p:txBody>
          <a:bodyPr>
            <a:spAutoFit/>
          </a:bodyPr>
          <a:lstStyle/>
          <a:p>
            <a:pPr marL="457200" indent="-457200">
              <a:lnSpc>
                <a:spcPct val="140000"/>
              </a:lnSpc>
              <a:buFontTx/>
              <a:buAutoNum type="arabicPeriod"/>
            </a:pPr>
            <a:r>
              <a:rPr lang="zh-CN" altLang="en-US" sz="3600" b="1">
                <a:solidFill>
                  <a:srgbClr val="990000"/>
                </a:solidFill>
                <a:latin typeface="楷体_GB2312" pitchFamily="49" charset="-122"/>
                <a:ea typeface="楷体_GB2312" pitchFamily="49" charset="-122"/>
              </a:rPr>
              <a:t>了解排序的定义和各种排序方法的特点。</a:t>
            </a:r>
          </a:p>
          <a:p>
            <a:pPr marL="457200" indent="-457200">
              <a:lnSpc>
                <a:spcPct val="140000"/>
              </a:lnSpc>
            </a:pPr>
            <a:r>
              <a:rPr lang="zh-CN" altLang="en-US" sz="3600" b="1">
                <a:solidFill>
                  <a:srgbClr val="990000"/>
                </a:solidFill>
                <a:latin typeface="楷体_GB2312" pitchFamily="49" charset="-122"/>
                <a:ea typeface="楷体_GB2312" pitchFamily="49" charset="-122"/>
              </a:rPr>
              <a:t>  熟练掌握各种排序方法及各种排序方法排序时每趟的变化过程。</a:t>
            </a:r>
          </a:p>
          <a:p>
            <a:pPr marL="457200" indent="-457200">
              <a:lnSpc>
                <a:spcPct val="140000"/>
              </a:lnSpc>
            </a:pPr>
            <a:r>
              <a:rPr lang="zh-CN" altLang="en-US" sz="3600" b="1">
                <a:solidFill>
                  <a:srgbClr val="990000"/>
                </a:solidFill>
                <a:latin typeface="楷体_GB2312" pitchFamily="49" charset="-122"/>
                <a:ea typeface="楷体_GB2312" pitchFamily="49" charset="-122"/>
              </a:rPr>
              <a:t>  插入排序（</a:t>
            </a:r>
            <a:r>
              <a:rPr lang="zh-CN" altLang="en-US" sz="3600" b="1">
                <a:solidFill>
                  <a:srgbClr val="6666FF"/>
                </a:solidFill>
                <a:latin typeface="楷体_GB2312" pitchFamily="49" charset="-122"/>
                <a:ea typeface="楷体_GB2312" pitchFamily="49" charset="-122"/>
              </a:rPr>
              <a:t>希尔</a:t>
            </a:r>
            <a:r>
              <a:rPr lang="zh-CN" altLang="en-US" sz="3600" b="1">
                <a:solidFill>
                  <a:srgbClr val="990000"/>
                </a:solidFill>
                <a:latin typeface="楷体_GB2312" pitchFamily="49" charset="-122"/>
                <a:ea typeface="楷体_GB2312" pitchFamily="49" charset="-122"/>
              </a:rPr>
              <a:t>）；交换排序（</a:t>
            </a:r>
            <a:r>
              <a:rPr lang="zh-CN" altLang="en-US" sz="3600" b="1">
                <a:solidFill>
                  <a:srgbClr val="0000FF"/>
                </a:solidFill>
                <a:latin typeface="楷体_GB2312" pitchFamily="49" charset="-122"/>
                <a:ea typeface="楷体_GB2312" pitchFamily="49" charset="-122"/>
              </a:rPr>
              <a:t>快速</a:t>
            </a:r>
            <a:r>
              <a:rPr lang="zh-CN" altLang="en-US" sz="3600" b="1">
                <a:solidFill>
                  <a:srgbClr val="990000"/>
                </a:solidFill>
                <a:latin typeface="楷体_GB2312" pitchFamily="49" charset="-122"/>
                <a:ea typeface="楷体_GB2312" pitchFamily="49" charset="-122"/>
              </a:rPr>
              <a:t>）；</a:t>
            </a:r>
          </a:p>
          <a:p>
            <a:pPr marL="457200" indent="-457200">
              <a:lnSpc>
                <a:spcPct val="140000"/>
              </a:lnSpc>
            </a:pPr>
            <a:r>
              <a:rPr lang="zh-CN" altLang="en-US" sz="3600" b="1">
                <a:solidFill>
                  <a:srgbClr val="990000"/>
                </a:solidFill>
                <a:latin typeface="楷体_GB2312" pitchFamily="49" charset="-122"/>
                <a:ea typeface="楷体_GB2312" pitchFamily="49" charset="-122"/>
              </a:rPr>
              <a:t>  选择排序（</a:t>
            </a:r>
            <a:r>
              <a:rPr lang="zh-CN" altLang="en-US" sz="3600" b="1">
                <a:solidFill>
                  <a:srgbClr val="0000FF"/>
                </a:solidFill>
                <a:latin typeface="楷体_GB2312" pitchFamily="49" charset="-122"/>
                <a:ea typeface="楷体_GB2312" pitchFamily="49" charset="-122"/>
              </a:rPr>
              <a:t>堆</a:t>
            </a:r>
            <a:r>
              <a:rPr lang="zh-CN" altLang="en-US" sz="3600" b="1">
                <a:solidFill>
                  <a:srgbClr val="990000"/>
                </a:solidFill>
                <a:latin typeface="楷体_GB2312" pitchFamily="49" charset="-122"/>
                <a:ea typeface="楷体_GB2312" pitchFamily="49" charset="-122"/>
              </a:rPr>
              <a:t>）；  归并排序；</a:t>
            </a:r>
          </a:p>
          <a:p>
            <a:pPr marL="457200" indent="-457200">
              <a:lnSpc>
                <a:spcPct val="140000"/>
              </a:lnSpc>
            </a:pPr>
            <a:r>
              <a:rPr lang="zh-CN" altLang="en-US" sz="3600" b="1">
                <a:solidFill>
                  <a:srgbClr val="990000"/>
                </a:solidFill>
                <a:latin typeface="楷体_GB2312" pitchFamily="49" charset="-122"/>
                <a:ea typeface="楷体_GB2312" pitchFamily="49" charset="-122"/>
              </a:rPr>
              <a:t>  基于</a:t>
            </a:r>
            <a:r>
              <a:rPr lang="zh-CN" altLang="en-US" sz="3600" b="1">
                <a:solidFill>
                  <a:srgbClr val="0000FF"/>
                </a:solidFill>
                <a:latin typeface="Times New Roman"/>
                <a:ea typeface="楷体_GB2312" pitchFamily="49" charset="-122"/>
              </a:rPr>
              <a:t>“</a:t>
            </a:r>
            <a:r>
              <a:rPr lang="zh-CN" altLang="en-US" sz="3600" b="1">
                <a:solidFill>
                  <a:srgbClr val="0000FF"/>
                </a:solidFill>
                <a:ea typeface="楷体_GB2312" pitchFamily="49" charset="-122"/>
              </a:rPr>
              <a:t>分配</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ea typeface="楷体_GB2312" pitchFamily="49" charset="-122"/>
              </a:rPr>
              <a:t>收集</a:t>
            </a:r>
            <a:r>
              <a:rPr lang="zh-CN" altLang="en-US" sz="3600" b="1">
                <a:solidFill>
                  <a:srgbClr val="0000FF"/>
                </a:solidFill>
                <a:latin typeface="Times New Roman"/>
                <a:ea typeface="楷体_GB2312" pitchFamily="49" charset="-122"/>
              </a:rPr>
              <a:t>”</a:t>
            </a:r>
            <a:r>
              <a:rPr lang="zh-CN" altLang="en-US" sz="3600" b="1">
                <a:solidFill>
                  <a:srgbClr val="990000"/>
                </a:solidFill>
                <a:latin typeface="楷体_GB2312" pitchFamily="49" charset="-122"/>
                <a:ea typeface="楷体_GB2312" pitchFamily="49" charset="-122"/>
              </a:rPr>
              <a:t>的基数排序。</a:t>
            </a:r>
          </a:p>
        </p:txBody>
      </p:sp>
      <p:sp>
        <p:nvSpPr>
          <p:cNvPr id="192516" name="Rectangle 4"/>
          <p:cNvSpPr>
            <a:spLocks noGrp="1" noChangeArrowheads="1"/>
          </p:cNvSpPr>
          <p:nvPr>
            <p:ph type="title" idx="4294967295"/>
          </p:nvPr>
        </p:nvSpPr>
        <p:spPr>
          <a:xfrm>
            <a:off x="381000" y="685800"/>
            <a:ext cx="7772400" cy="685800"/>
          </a:xfrm>
        </p:spPr>
        <p:txBody>
          <a:bodyPr/>
          <a:lstStyle/>
          <a:p>
            <a:r>
              <a:rPr lang="en-US" altLang="zh-CN" b="1">
                <a:solidFill>
                  <a:srgbClr val="0C00A4"/>
                </a:solidFill>
                <a:latin typeface="楷体_GB2312" pitchFamily="49" charset="-122"/>
              </a:rPr>
              <a:t>9.8 </a:t>
            </a:r>
            <a:r>
              <a:rPr lang="zh-CN" altLang="en-US" b="1">
                <a:solidFill>
                  <a:srgbClr val="0C00A4"/>
                </a:solidFill>
                <a:latin typeface="楷体_GB2312" pitchFamily="49" charset="-122"/>
              </a:rPr>
              <a:t>总结与提高</a:t>
            </a:r>
          </a:p>
        </p:txBody>
      </p:sp>
    </p:spTree>
  </p:cSld>
  <p:clrMapOvr>
    <a:masterClrMapping/>
  </p:clrMapOvr>
  <p:transition>
    <p:pull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417513" y="647700"/>
            <a:ext cx="8304212" cy="3027363"/>
          </a:xfrm>
          <a:prstGeom prst="rect">
            <a:avLst/>
          </a:prstGeom>
          <a:noFill/>
          <a:ln w="9525">
            <a:noFill/>
            <a:miter lim="800000"/>
            <a:headEnd/>
            <a:tailEnd/>
          </a:ln>
          <a:effectLst/>
        </p:spPr>
        <p:txBody>
          <a:bodyPr>
            <a:spAutoFit/>
          </a:bodyPr>
          <a:lstStyle/>
          <a:p>
            <a:pPr>
              <a:lnSpc>
                <a:spcPct val="130000"/>
              </a:lnSpc>
            </a:pPr>
            <a:r>
              <a:rPr lang="en-US" altLang="zh-CN" sz="4000" b="1">
                <a:solidFill>
                  <a:srgbClr val="990000"/>
                </a:solidFill>
                <a:ea typeface="楷体_GB2312" pitchFamily="49" charset="-122"/>
              </a:rPr>
              <a:t>    2</a:t>
            </a:r>
            <a:r>
              <a:rPr lang="zh-CN" altLang="en-US" sz="4000" b="1">
                <a:solidFill>
                  <a:srgbClr val="990000"/>
                </a:solidFill>
                <a:ea typeface="楷体_GB2312" pitchFamily="49" charset="-122"/>
              </a:rPr>
              <a:t>、</a:t>
            </a:r>
            <a:r>
              <a:rPr lang="zh-CN" altLang="en-US" sz="3600" b="1">
                <a:solidFill>
                  <a:srgbClr val="990000"/>
                </a:solidFill>
                <a:latin typeface="楷体_GB2312" pitchFamily="49" charset="-122"/>
                <a:ea typeface="楷体_GB2312" pitchFamily="49" charset="-122"/>
              </a:rPr>
              <a:t>掌握各种排序方法的时间复杂度的分析方法。能从</a:t>
            </a:r>
            <a:r>
              <a:rPr lang="zh-CN" altLang="en-US" sz="3600" b="1">
                <a:solidFill>
                  <a:srgbClr val="0000FF"/>
                </a:solidFill>
                <a:latin typeface="Times New Roman"/>
                <a:ea typeface="楷体_GB2312" pitchFamily="49" charset="-122"/>
              </a:rPr>
              <a:t>“</a:t>
            </a:r>
            <a:r>
              <a:rPr lang="zh-CN" altLang="en-US" sz="3600" b="1">
                <a:solidFill>
                  <a:srgbClr val="0000FF"/>
                </a:solidFill>
                <a:latin typeface="楷体_GB2312" pitchFamily="49" charset="-122"/>
                <a:ea typeface="楷体_GB2312" pitchFamily="49" charset="-122"/>
              </a:rPr>
              <a:t>关键字间的比较次数</a:t>
            </a:r>
            <a:r>
              <a:rPr lang="zh-CN" altLang="en-US" sz="3600" b="1">
                <a:solidFill>
                  <a:srgbClr val="0000FF"/>
                </a:solidFill>
                <a:latin typeface="Times New Roman"/>
                <a:ea typeface="楷体_GB2312" pitchFamily="49" charset="-122"/>
              </a:rPr>
              <a:t>”</a:t>
            </a:r>
            <a:r>
              <a:rPr lang="zh-CN" altLang="en-US" sz="3600" b="1">
                <a:solidFill>
                  <a:srgbClr val="990000"/>
                </a:solidFill>
                <a:latin typeface="楷体_GB2312" pitchFamily="49" charset="-122"/>
                <a:ea typeface="楷体_GB2312" pitchFamily="49" charset="-122"/>
              </a:rPr>
              <a:t>分析排序算法的平均情况和最坏情况的时间性能。</a:t>
            </a:r>
          </a:p>
        </p:txBody>
      </p:sp>
      <p:sp>
        <p:nvSpPr>
          <p:cNvPr id="193539" name="Rectangle 3"/>
          <p:cNvSpPr>
            <a:spLocks noChangeArrowheads="1"/>
          </p:cNvSpPr>
          <p:nvPr/>
        </p:nvSpPr>
        <p:spPr bwMode="auto">
          <a:xfrm>
            <a:off x="404813" y="3684588"/>
            <a:ext cx="8704262" cy="2235200"/>
          </a:xfrm>
          <a:prstGeom prst="rect">
            <a:avLst/>
          </a:prstGeom>
          <a:noFill/>
          <a:ln w="9525">
            <a:noFill/>
            <a:miter lim="800000"/>
            <a:headEnd/>
            <a:tailEnd/>
          </a:ln>
          <a:effectLst/>
        </p:spPr>
        <p:txBody>
          <a:bodyPr>
            <a:spAutoFit/>
          </a:bodyPr>
          <a:lstStyle/>
          <a:p>
            <a:pPr>
              <a:lnSpc>
                <a:spcPct val="130000"/>
              </a:lnSpc>
            </a:pPr>
            <a:r>
              <a:rPr lang="en-US" altLang="zh-CN" sz="3600" b="1">
                <a:solidFill>
                  <a:srgbClr val="006666"/>
                </a:solidFill>
                <a:latin typeface="楷体_GB2312" pitchFamily="49" charset="-122"/>
                <a:ea typeface="楷体_GB2312" pitchFamily="49" charset="-122"/>
              </a:rPr>
              <a:t>   </a:t>
            </a:r>
            <a:r>
              <a:rPr lang="zh-CN" altLang="en-US" sz="3600" b="1">
                <a:solidFill>
                  <a:srgbClr val="990000"/>
                </a:solidFill>
                <a:latin typeface="楷体_GB2312" pitchFamily="49" charset="-122"/>
                <a:ea typeface="楷体_GB2312" pitchFamily="49" charset="-122"/>
              </a:rPr>
              <a:t>按平均时间复杂度划分</a:t>
            </a:r>
            <a:r>
              <a:rPr lang="en-US" altLang="zh-CN" sz="3600" b="1">
                <a:solidFill>
                  <a:srgbClr val="990000"/>
                </a:solidFill>
                <a:latin typeface="楷体_GB2312" pitchFamily="49" charset="-122"/>
                <a:ea typeface="楷体_GB2312" pitchFamily="49" charset="-122"/>
              </a:rPr>
              <a:t>,</a:t>
            </a:r>
            <a:r>
              <a:rPr lang="zh-CN" altLang="en-US" sz="3600" b="1">
                <a:solidFill>
                  <a:srgbClr val="990000"/>
                </a:solidFill>
                <a:latin typeface="楷体_GB2312" pitchFamily="49" charset="-122"/>
                <a:ea typeface="楷体_GB2312" pitchFamily="49" charset="-122"/>
              </a:rPr>
              <a:t>内部排序可分为三类：</a:t>
            </a:r>
            <a:r>
              <a:rPr lang="en-US" altLang="zh-CN" sz="3600" b="1">
                <a:solidFill>
                  <a:srgbClr val="0000FF"/>
                </a:solidFill>
                <a:ea typeface="楷体_GB2312" pitchFamily="49" charset="-122"/>
              </a:rPr>
              <a:t>O(n</a:t>
            </a:r>
            <a:r>
              <a:rPr lang="en-US" altLang="zh-CN" sz="3600" b="1" baseline="30000">
                <a:solidFill>
                  <a:srgbClr val="0000FF"/>
                </a:solidFill>
                <a:ea typeface="楷体_GB2312" pitchFamily="49" charset="-122"/>
              </a:rPr>
              <a:t>2</a:t>
            </a:r>
            <a:r>
              <a:rPr lang="en-US" altLang="zh-CN" sz="3600" b="1">
                <a:solidFill>
                  <a:srgbClr val="0000FF"/>
                </a:solidFill>
                <a:ea typeface="楷体_GB2312" pitchFamily="49" charset="-122"/>
              </a:rPr>
              <a:t>) </a:t>
            </a:r>
            <a:r>
              <a:rPr lang="zh-CN" altLang="en-US" sz="3600" b="1">
                <a:solidFill>
                  <a:srgbClr val="990000"/>
                </a:solidFill>
                <a:latin typeface="楷体_GB2312" pitchFamily="49" charset="-122"/>
                <a:ea typeface="楷体_GB2312" pitchFamily="49" charset="-122"/>
              </a:rPr>
              <a:t>的简单排序方法、</a:t>
            </a:r>
            <a:r>
              <a:rPr lang="en-US" altLang="zh-CN" sz="3600" b="1">
                <a:solidFill>
                  <a:srgbClr val="0000FF"/>
                </a:solidFill>
                <a:ea typeface="楷体_GB2312" pitchFamily="49" charset="-122"/>
              </a:rPr>
              <a:t>O(nlogn)</a:t>
            </a:r>
            <a:r>
              <a:rPr lang="zh-CN" altLang="en-US" sz="3600" b="1">
                <a:solidFill>
                  <a:srgbClr val="990000"/>
                </a:solidFill>
                <a:latin typeface="楷体_GB2312" pitchFamily="49" charset="-122"/>
                <a:ea typeface="楷体_GB2312" pitchFamily="49" charset="-122"/>
              </a:rPr>
              <a:t>的高效排序方法和</a:t>
            </a:r>
            <a:r>
              <a:rPr lang="en-US" altLang="zh-CN" sz="3600" b="1">
                <a:solidFill>
                  <a:srgbClr val="0000FF"/>
                </a:solidFill>
                <a:ea typeface="楷体_GB2312" pitchFamily="49" charset="-122"/>
              </a:rPr>
              <a:t>O(dn)</a:t>
            </a:r>
            <a:r>
              <a:rPr lang="zh-CN" altLang="en-US" sz="3600" b="1">
                <a:solidFill>
                  <a:srgbClr val="990000"/>
                </a:solidFill>
                <a:latin typeface="楷体_GB2312" pitchFamily="49" charset="-122"/>
                <a:ea typeface="楷体_GB2312" pitchFamily="49" charset="-122"/>
              </a:rPr>
              <a:t>的基数排序方法。</a:t>
            </a:r>
          </a:p>
        </p:txBody>
      </p:sp>
    </p:spTree>
  </p:cSld>
  <p:clrMapOvr>
    <a:masterClrMapping/>
  </p:clrMapOvr>
  <p:transition>
    <p:pull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57200" y="990600"/>
            <a:ext cx="8229600" cy="2397125"/>
          </a:xfrm>
          <a:prstGeom prst="rect">
            <a:avLst/>
          </a:prstGeom>
          <a:noFill/>
          <a:ln w="9525">
            <a:noFill/>
            <a:miter lim="800000"/>
            <a:headEnd/>
            <a:tailEnd/>
          </a:ln>
          <a:effectLst/>
        </p:spPr>
        <p:txBody>
          <a:bodyPr>
            <a:spAutoFit/>
          </a:bodyPr>
          <a:lstStyle/>
          <a:p>
            <a:pPr>
              <a:lnSpc>
                <a:spcPct val="140000"/>
              </a:lnSpc>
            </a:pPr>
            <a:r>
              <a:rPr lang="en-US" altLang="zh-CN" sz="3600" b="1">
                <a:solidFill>
                  <a:srgbClr val="990000"/>
                </a:solidFill>
                <a:ea typeface="楷体_GB2312" pitchFamily="49" charset="-122"/>
              </a:rPr>
              <a:t>    3</a:t>
            </a:r>
            <a:r>
              <a:rPr lang="zh-CN" altLang="en-US" sz="3600" b="1">
                <a:solidFill>
                  <a:srgbClr val="990000"/>
                </a:solidFill>
                <a:latin typeface="楷体_GB2312" pitchFamily="49" charset="-122"/>
                <a:ea typeface="楷体_GB2312" pitchFamily="49" charset="-122"/>
              </a:rPr>
              <a:t>．理解排序方法</a:t>
            </a:r>
            <a:r>
              <a:rPr lang="zh-CN" altLang="en-US" sz="3600" b="1">
                <a:solidFill>
                  <a:srgbClr val="0000FF"/>
                </a:solidFill>
                <a:latin typeface="Times New Roman"/>
                <a:ea typeface="楷体_GB2312" pitchFamily="49" charset="-122"/>
              </a:rPr>
              <a:t>“</a:t>
            </a:r>
            <a:r>
              <a:rPr lang="zh-CN" altLang="en-US" sz="3600" b="1">
                <a:solidFill>
                  <a:srgbClr val="0000FF"/>
                </a:solidFill>
                <a:latin typeface="楷体_GB2312" pitchFamily="49" charset="-122"/>
                <a:ea typeface="楷体_GB2312" pitchFamily="49" charset="-122"/>
              </a:rPr>
              <a:t>稳定</a:t>
            </a:r>
            <a:r>
              <a:rPr lang="zh-CN" altLang="en-US" sz="3600" b="1">
                <a:solidFill>
                  <a:srgbClr val="0000FF"/>
                </a:solidFill>
                <a:latin typeface="Times New Roman"/>
                <a:ea typeface="楷体_GB2312" pitchFamily="49" charset="-122"/>
              </a:rPr>
              <a:t>”</a:t>
            </a:r>
            <a:r>
              <a:rPr lang="zh-CN" altLang="en-US" sz="3600" b="1">
                <a:solidFill>
                  <a:srgbClr val="990000"/>
                </a:solidFill>
                <a:latin typeface="楷体_GB2312" pitchFamily="49" charset="-122"/>
                <a:ea typeface="楷体_GB2312" pitchFamily="49" charset="-122"/>
              </a:rPr>
              <a:t>或</a:t>
            </a:r>
            <a:r>
              <a:rPr lang="zh-CN" altLang="en-US" sz="3600" b="1">
                <a:solidFill>
                  <a:srgbClr val="0000FF"/>
                </a:solidFill>
                <a:latin typeface="Times New Roman"/>
                <a:ea typeface="楷体_GB2312" pitchFamily="49" charset="-122"/>
              </a:rPr>
              <a:t>“</a:t>
            </a:r>
            <a:r>
              <a:rPr lang="zh-CN" altLang="en-US" sz="3600" b="1">
                <a:solidFill>
                  <a:srgbClr val="0000FF"/>
                </a:solidFill>
                <a:latin typeface="楷体_GB2312" pitchFamily="49" charset="-122"/>
                <a:ea typeface="楷体_GB2312" pitchFamily="49" charset="-122"/>
              </a:rPr>
              <a:t>不稳定</a:t>
            </a:r>
            <a:r>
              <a:rPr lang="zh-CN" altLang="en-US" sz="3600" b="1">
                <a:solidFill>
                  <a:srgbClr val="0000FF"/>
                </a:solidFill>
                <a:latin typeface="Times New Roman"/>
                <a:ea typeface="楷体_GB2312" pitchFamily="49" charset="-122"/>
              </a:rPr>
              <a:t>”</a:t>
            </a:r>
            <a:r>
              <a:rPr lang="zh-CN" altLang="en-US" sz="3600" b="1">
                <a:solidFill>
                  <a:srgbClr val="990000"/>
                </a:solidFill>
                <a:latin typeface="楷体_GB2312" pitchFamily="49" charset="-122"/>
                <a:ea typeface="楷体_GB2312" pitchFamily="49" charset="-122"/>
              </a:rPr>
              <a:t>的含义，弄清楚在什么情况下要求应用的排序方法必须是稳定的。</a:t>
            </a:r>
            <a:endParaRPr lang="zh-CN" altLang="en-US" sz="3600" b="1">
              <a:solidFill>
                <a:srgbClr val="990000"/>
              </a:solidFill>
            </a:endParaRPr>
          </a:p>
        </p:txBody>
      </p:sp>
      <p:sp>
        <p:nvSpPr>
          <p:cNvPr id="194563" name="Text Box 3"/>
          <p:cNvSpPr txBox="1">
            <a:spLocks noChangeArrowheads="1"/>
          </p:cNvSpPr>
          <p:nvPr/>
        </p:nvSpPr>
        <p:spPr bwMode="auto">
          <a:xfrm>
            <a:off x="381000" y="3657600"/>
            <a:ext cx="8305800" cy="1628775"/>
          </a:xfrm>
          <a:prstGeom prst="rect">
            <a:avLst/>
          </a:prstGeom>
          <a:noFill/>
          <a:ln w="9525">
            <a:noFill/>
            <a:miter lim="800000"/>
            <a:headEnd/>
            <a:tailEnd/>
          </a:ln>
          <a:effectLst/>
        </p:spPr>
        <p:txBody>
          <a:bodyPr>
            <a:spAutoFit/>
          </a:bodyPr>
          <a:lstStyle/>
          <a:p>
            <a:pPr>
              <a:lnSpc>
                <a:spcPct val="140000"/>
              </a:lnSpc>
            </a:pPr>
            <a:r>
              <a:rPr lang="en-US" altLang="zh-CN" sz="3600" b="1">
                <a:solidFill>
                  <a:srgbClr val="990000"/>
                </a:solidFill>
              </a:rPr>
              <a:t>     4. </a:t>
            </a:r>
            <a:r>
              <a:rPr lang="zh-CN" altLang="en-US" sz="3600" b="1">
                <a:solidFill>
                  <a:srgbClr val="990000"/>
                </a:solidFill>
                <a:ea typeface="楷体_GB2312" pitchFamily="49" charset="-122"/>
              </a:rPr>
              <a:t>了解外部排序的基本过程及其时间分析</a:t>
            </a:r>
            <a:r>
              <a:rPr lang="zh-CN" altLang="en-US" sz="3600" b="1">
                <a:solidFill>
                  <a:srgbClr val="990000"/>
                </a:solidFill>
              </a:rPr>
              <a:t>。</a:t>
            </a:r>
          </a:p>
        </p:txBody>
      </p:sp>
    </p:spTree>
  </p:cSld>
  <p:clrMapOvr>
    <a:masterClrMapping/>
  </p:clrMapOvr>
  <p:transition>
    <p:pull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68313" y="476250"/>
            <a:ext cx="7772400" cy="685800"/>
          </a:xfrm>
        </p:spPr>
        <p:txBody>
          <a:bodyPr/>
          <a:lstStyle/>
          <a:p>
            <a:r>
              <a:rPr lang="zh-CN" altLang="en-US" b="1"/>
              <a:t>典型例题：</a:t>
            </a:r>
          </a:p>
        </p:txBody>
      </p:sp>
      <p:sp>
        <p:nvSpPr>
          <p:cNvPr id="209924" name="Rectangle 4"/>
          <p:cNvSpPr>
            <a:spLocks noChangeArrowheads="1"/>
          </p:cNvSpPr>
          <p:nvPr/>
        </p:nvSpPr>
        <p:spPr bwMode="auto">
          <a:xfrm>
            <a:off x="323850" y="1125538"/>
            <a:ext cx="9001125" cy="1066800"/>
          </a:xfrm>
          <a:prstGeom prst="rect">
            <a:avLst/>
          </a:prstGeom>
          <a:noFill/>
          <a:ln w="9525">
            <a:noFill/>
            <a:miter lim="800000"/>
            <a:headEnd/>
            <a:tailEnd/>
          </a:ln>
          <a:effectLst/>
        </p:spPr>
        <p:txBody>
          <a:bodyPr>
            <a:spAutoFit/>
          </a:bodyPr>
          <a:lstStyle/>
          <a:p>
            <a:r>
              <a:rPr lang="zh-CN" altLang="en-US" sz="3200" b="1">
                <a:solidFill>
                  <a:srgbClr val="0C00A4"/>
                </a:solidFill>
                <a:latin typeface="楷体_GB2312" pitchFamily="49" charset="-122"/>
                <a:ea typeface="楷体_GB2312" pitchFamily="49" charset="-122"/>
              </a:rPr>
              <a:t>例</a:t>
            </a:r>
            <a:r>
              <a:rPr lang="en-US" altLang="zh-CN" sz="3200" b="1">
                <a:solidFill>
                  <a:srgbClr val="0C00A4"/>
                </a:solidFill>
                <a:latin typeface="楷体_GB2312" pitchFamily="49" charset="-122"/>
                <a:ea typeface="楷体_GB2312" pitchFamily="49" charset="-122"/>
              </a:rPr>
              <a:t>1 </a:t>
            </a:r>
            <a:r>
              <a:rPr lang="zh-CN" altLang="en-US" sz="3200" b="1">
                <a:solidFill>
                  <a:srgbClr val="0C00A4"/>
                </a:solidFill>
                <a:latin typeface="楷体_GB2312" pitchFamily="49" charset="-122"/>
                <a:ea typeface="楷体_GB2312" pitchFamily="49" charset="-122"/>
              </a:rPr>
              <a:t>：设有</a:t>
            </a:r>
            <a:r>
              <a:rPr lang="en-US" altLang="zh-CN" sz="3200" b="1">
                <a:solidFill>
                  <a:srgbClr val="0C00A4"/>
                </a:solidFill>
                <a:latin typeface="楷体_GB2312" pitchFamily="49" charset="-122"/>
                <a:ea typeface="楷体_GB2312" pitchFamily="49" charset="-122"/>
              </a:rPr>
              <a:t>10000</a:t>
            </a:r>
            <a:r>
              <a:rPr lang="zh-CN" altLang="en-US" sz="3200" b="1">
                <a:solidFill>
                  <a:srgbClr val="0C00A4"/>
                </a:solidFill>
                <a:latin typeface="楷体_GB2312" pitchFamily="49" charset="-122"/>
                <a:ea typeface="楷体_GB2312" pitchFamily="49" charset="-122"/>
              </a:rPr>
              <a:t>个元素，要求找出最小的</a:t>
            </a:r>
            <a:r>
              <a:rPr lang="en-US" altLang="zh-CN" sz="3200" b="1">
                <a:solidFill>
                  <a:srgbClr val="0C00A4"/>
                </a:solidFill>
                <a:latin typeface="楷体_GB2312" pitchFamily="49" charset="-122"/>
                <a:ea typeface="楷体_GB2312" pitchFamily="49" charset="-122"/>
              </a:rPr>
              <a:t>10</a:t>
            </a:r>
            <a:r>
              <a:rPr lang="zh-CN" altLang="en-US" sz="3200" b="1">
                <a:solidFill>
                  <a:srgbClr val="0C00A4"/>
                </a:solidFill>
                <a:latin typeface="楷体_GB2312" pitchFamily="49" charset="-122"/>
                <a:ea typeface="楷体_GB2312" pitchFamily="49" charset="-122"/>
              </a:rPr>
              <a:t>个，选择合适的排序方法。</a:t>
            </a:r>
          </a:p>
        </p:txBody>
      </p:sp>
      <p:sp>
        <p:nvSpPr>
          <p:cNvPr id="209925" name="Rectangle 5"/>
          <p:cNvSpPr>
            <a:spLocks noChangeArrowheads="1"/>
          </p:cNvSpPr>
          <p:nvPr/>
        </p:nvSpPr>
        <p:spPr bwMode="auto">
          <a:xfrm>
            <a:off x="346075" y="2708275"/>
            <a:ext cx="8797925" cy="1066800"/>
          </a:xfrm>
          <a:prstGeom prst="rect">
            <a:avLst/>
          </a:prstGeom>
          <a:noFill/>
          <a:ln w="9525">
            <a:noFill/>
            <a:miter lim="800000"/>
            <a:headEnd/>
            <a:tailEnd/>
          </a:ln>
          <a:effectLst/>
        </p:spPr>
        <p:txBody>
          <a:bodyPr wrap="none">
            <a:spAutoFit/>
          </a:bodyPr>
          <a:lstStyle/>
          <a:p>
            <a:r>
              <a:rPr lang="zh-CN" altLang="en-US" sz="3200" b="1">
                <a:solidFill>
                  <a:srgbClr val="A40004"/>
                </a:solidFill>
                <a:latin typeface="仿宋_GB2312" pitchFamily="49" charset="-122"/>
                <a:ea typeface="仿宋_GB2312" pitchFamily="49" charset="-122"/>
              </a:rPr>
              <a:t>例</a:t>
            </a:r>
            <a:r>
              <a:rPr lang="en-US" altLang="zh-CN" sz="3200" b="1">
                <a:solidFill>
                  <a:srgbClr val="A40004"/>
                </a:solidFill>
                <a:latin typeface="仿宋_GB2312" pitchFamily="49" charset="-122"/>
                <a:ea typeface="仿宋_GB2312" pitchFamily="49" charset="-122"/>
              </a:rPr>
              <a:t>2</a:t>
            </a:r>
            <a:r>
              <a:rPr lang="zh-CN" altLang="en-US" sz="3200" b="1">
                <a:solidFill>
                  <a:srgbClr val="A40004"/>
                </a:solidFill>
                <a:latin typeface="仿宋_GB2312" pitchFamily="49" charset="-122"/>
                <a:ea typeface="仿宋_GB2312" pitchFamily="49" charset="-122"/>
              </a:rPr>
              <a:t>：</a:t>
            </a:r>
          </a:p>
          <a:p>
            <a:r>
              <a:rPr lang="zh-CN" altLang="en-US" sz="3200" b="1">
                <a:solidFill>
                  <a:srgbClr val="A40004"/>
                </a:solidFill>
              </a:rPr>
              <a:t>      </a:t>
            </a:r>
            <a:r>
              <a:rPr lang="en-US" altLang="zh-CN" sz="3200" b="1">
                <a:solidFill>
                  <a:srgbClr val="A40004"/>
                </a:solidFill>
              </a:rPr>
              <a:t>n=7</a:t>
            </a:r>
            <a:r>
              <a:rPr lang="zh-CN" altLang="en-US" sz="3200" b="1">
                <a:solidFill>
                  <a:srgbClr val="A40004"/>
                </a:solidFill>
              </a:rPr>
              <a:t>时，给出快速排序最好情况的初始序列。</a:t>
            </a:r>
          </a:p>
        </p:txBody>
      </p:sp>
      <p:sp>
        <p:nvSpPr>
          <p:cNvPr id="209926" name="Rectangle 6"/>
          <p:cNvSpPr>
            <a:spLocks noChangeArrowheads="1"/>
          </p:cNvSpPr>
          <p:nvPr/>
        </p:nvSpPr>
        <p:spPr bwMode="auto">
          <a:xfrm>
            <a:off x="2771775" y="2133600"/>
            <a:ext cx="2019300" cy="641350"/>
          </a:xfrm>
          <a:prstGeom prst="rect">
            <a:avLst/>
          </a:prstGeom>
          <a:noFill/>
          <a:ln w="9525">
            <a:noFill/>
            <a:miter lim="800000"/>
            <a:headEnd/>
            <a:tailEnd/>
          </a:ln>
          <a:effectLst/>
        </p:spPr>
        <p:txBody>
          <a:bodyPr wrap="none">
            <a:spAutoFit/>
          </a:bodyPr>
          <a:lstStyle/>
          <a:p>
            <a:r>
              <a:rPr lang="zh-CN" altLang="en-US" sz="3600" b="1">
                <a:solidFill>
                  <a:srgbClr val="D820B5"/>
                </a:solidFill>
                <a:ea typeface="楷体_GB2312" pitchFamily="49" charset="-122"/>
              </a:rPr>
              <a:t>堆排序！</a:t>
            </a:r>
          </a:p>
        </p:txBody>
      </p:sp>
      <p:sp>
        <p:nvSpPr>
          <p:cNvPr id="209927" name="Rectangle 7"/>
          <p:cNvSpPr>
            <a:spLocks noChangeArrowheads="1"/>
          </p:cNvSpPr>
          <p:nvPr/>
        </p:nvSpPr>
        <p:spPr bwMode="auto">
          <a:xfrm>
            <a:off x="2051050" y="3716338"/>
            <a:ext cx="4629150" cy="579437"/>
          </a:xfrm>
          <a:prstGeom prst="rect">
            <a:avLst/>
          </a:prstGeom>
          <a:noFill/>
          <a:ln w="9525">
            <a:noFill/>
            <a:miter lim="800000"/>
            <a:headEnd/>
            <a:tailEnd/>
          </a:ln>
          <a:effectLst/>
        </p:spPr>
        <p:txBody>
          <a:bodyPr wrap="none">
            <a:spAutoFit/>
          </a:bodyPr>
          <a:lstStyle/>
          <a:p>
            <a:r>
              <a:rPr lang="en-US" altLang="zh-CN" sz="3200" b="1">
                <a:solidFill>
                  <a:srgbClr val="D820B5"/>
                </a:solidFill>
              </a:rPr>
              <a:t>[ 4</a:t>
            </a:r>
            <a:r>
              <a:rPr lang="zh-CN" altLang="en-US" sz="3200" b="1">
                <a:solidFill>
                  <a:srgbClr val="D820B5"/>
                </a:solidFill>
              </a:rPr>
              <a:t>，</a:t>
            </a:r>
            <a:r>
              <a:rPr lang="en-US" altLang="zh-CN" sz="3200" b="1">
                <a:solidFill>
                  <a:srgbClr val="D820B5"/>
                </a:solidFill>
              </a:rPr>
              <a:t>1</a:t>
            </a:r>
            <a:r>
              <a:rPr lang="zh-CN" altLang="en-US" sz="3200" b="1">
                <a:solidFill>
                  <a:srgbClr val="D820B5"/>
                </a:solidFill>
              </a:rPr>
              <a:t>，</a:t>
            </a:r>
            <a:r>
              <a:rPr lang="en-US" altLang="zh-CN" sz="3200" b="1">
                <a:solidFill>
                  <a:srgbClr val="D820B5"/>
                </a:solidFill>
              </a:rPr>
              <a:t>3</a:t>
            </a:r>
            <a:r>
              <a:rPr lang="zh-CN" altLang="en-US" sz="3200" b="1">
                <a:solidFill>
                  <a:srgbClr val="D820B5"/>
                </a:solidFill>
              </a:rPr>
              <a:t>，</a:t>
            </a:r>
            <a:r>
              <a:rPr lang="en-US" altLang="zh-CN" sz="3200" b="1">
                <a:solidFill>
                  <a:srgbClr val="D820B5"/>
                </a:solidFill>
              </a:rPr>
              <a:t>2</a:t>
            </a:r>
            <a:r>
              <a:rPr lang="zh-CN" altLang="en-US" sz="3200" b="1">
                <a:solidFill>
                  <a:srgbClr val="D820B5"/>
                </a:solidFill>
              </a:rPr>
              <a:t>，</a:t>
            </a:r>
            <a:r>
              <a:rPr lang="en-US" altLang="zh-CN" sz="3200" b="1">
                <a:solidFill>
                  <a:srgbClr val="D820B5"/>
                </a:solidFill>
              </a:rPr>
              <a:t>6</a:t>
            </a:r>
            <a:r>
              <a:rPr lang="zh-CN" altLang="en-US" sz="3200" b="1">
                <a:solidFill>
                  <a:srgbClr val="D820B5"/>
                </a:solidFill>
              </a:rPr>
              <a:t>，</a:t>
            </a:r>
            <a:r>
              <a:rPr lang="en-US" altLang="zh-CN" sz="3200" b="1">
                <a:solidFill>
                  <a:srgbClr val="D820B5"/>
                </a:solidFill>
              </a:rPr>
              <a:t>5</a:t>
            </a:r>
            <a:r>
              <a:rPr lang="zh-CN" altLang="en-US" sz="3200" b="1">
                <a:solidFill>
                  <a:srgbClr val="D820B5"/>
                </a:solidFill>
              </a:rPr>
              <a:t>，</a:t>
            </a:r>
            <a:r>
              <a:rPr lang="en-US" altLang="zh-CN" sz="3200" b="1">
                <a:solidFill>
                  <a:srgbClr val="D820B5"/>
                </a:solidFill>
              </a:rPr>
              <a:t>7 ] </a:t>
            </a:r>
          </a:p>
        </p:txBody>
      </p:sp>
      <p:sp>
        <p:nvSpPr>
          <p:cNvPr id="209928" name="Rectangle 8"/>
          <p:cNvSpPr>
            <a:spLocks noChangeArrowheads="1"/>
          </p:cNvSpPr>
          <p:nvPr/>
        </p:nvSpPr>
        <p:spPr bwMode="auto">
          <a:xfrm>
            <a:off x="395288" y="4365625"/>
            <a:ext cx="8569325" cy="1554163"/>
          </a:xfrm>
          <a:prstGeom prst="rect">
            <a:avLst/>
          </a:prstGeom>
          <a:noFill/>
          <a:ln w="9525">
            <a:noFill/>
            <a:miter lim="800000"/>
            <a:headEnd/>
            <a:tailEnd/>
          </a:ln>
          <a:effectLst/>
        </p:spPr>
        <p:txBody>
          <a:bodyPr>
            <a:spAutoFit/>
          </a:bodyPr>
          <a:lstStyle/>
          <a:p>
            <a:r>
              <a:rPr lang="zh-CN" altLang="en-US" sz="3200" b="1">
                <a:solidFill>
                  <a:srgbClr val="0C00A4"/>
                </a:solidFill>
                <a:latin typeface="楷体_GB2312" pitchFamily="49" charset="-122"/>
                <a:ea typeface="楷体_GB2312" pitchFamily="49" charset="-122"/>
              </a:rPr>
              <a:t>例</a:t>
            </a:r>
            <a:r>
              <a:rPr lang="en-US" altLang="zh-CN" sz="3200" b="1">
                <a:solidFill>
                  <a:srgbClr val="0C00A4"/>
                </a:solidFill>
                <a:latin typeface="楷体_GB2312" pitchFamily="49" charset="-122"/>
                <a:ea typeface="楷体_GB2312" pitchFamily="49" charset="-122"/>
              </a:rPr>
              <a:t>3 </a:t>
            </a:r>
            <a:r>
              <a:rPr lang="zh-CN" altLang="en-US" sz="3200" b="1">
                <a:solidFill>
                  <a:srgbClr val="0C00A4"/>
                </a:solidFill>
                <a:latin typeface="楷体_GB2312" pitchFamily="49" charset="-122"/>
                <a:ea typeface="楷体_GB2312" pitchFamily="49" charset="-122"/>
              </a:rPr>
              <a:t>哈希排序：设有</a:t>
            </a:r>
            <a:r>
              <a:rPr lang="en-US" altLang="zh-CN" sz="3200" b="1">
                <a:solidFill>
                  <a:srgbClr val="0C00A4"/>
                </a:solidFill>
                <a:latin typeface="楷体_GB2312" pitchFamily="49" charset="-122"/>
                <a:ea typeface="楷体_GB2312" pitchFamily="49" charset="-122"/>
              </a:rPr>
              <a:t>300</a:t>
            </a:r>
            <a:r>
              <a:rPr lang="zh-CN" altLang="en-US" sz="3200" b="1">
                <a:solidFill>
                  <a:srgbClr val="0C00A4"/>
                </a:solidFill>
                <a:latin typeface="楷体_GB2312" pitchFamily="49" charset="-122"/>
                <a:ea typeface="楷体_GB2312" pitchFamily="49" charset="-122"/>
              </a:rPr>
              <a:t>个记录，其关键字均为小于</a:t>
            </a:r>
            <a:r>
              <a:rPr lang="en-US" altLang="zh-CN" sz="3200" b="1">
                <a:solidFill>
                  <a:srgbClr val="0C00A4"/>
                </a:solidFill>
                <a:latin typeface="楷体_GB2312" pitchFamily="49" charset="-122"/>
                <a:ea typeface="楷体_GB2312" pitchFamily="49" charset="-122"/>
              </a:rPr>
              <a:t>1000</a:t>
            </a:r>
            <a:r>
              <a:rPr lang="zh-CN" altLang="en-US" sz="3200" b="1">
                <a:solidFill>
                  <a:srgbClr val="0C00A4"/>
                </a:solidFill>
                <a:latin typeface="楷体_GB2312" pitchFamily="49" charset="-122"/>
                <a:ea typeface="楷体_GB2312" pitchFamily="49" charset="-122"/>
              </a:rPr>
              <a:t>的正整数，且互不相等。设计一排序方法，比较移动次数尽可能少。</a:t>
            </a:r>
          </a:p>
        </p:txBody>
      </p:sp>
      <p:sp>
        <p:nvSpPr>
          <p:cNvPr id="209929" name="Rectangle 9"/>
          <p:cNvSpPr>
            <a:spLocks noChangeArrowheads="1"/>
          </p:cNvSpPr>
          <p:nvPr/>
        </p:nvSpPr>
        <p:spPr bwMode="auto">
          <a:xfrm>
            <a:off x="323850" y="5949950"/>
            <a:ext cx="8764588" cy="519113"/>
          </a:xfrm>
          <a:prstGeom prst="rect">
            <a:avLst/>
          </a:prstGeom>
          <a:noFill/>
          <a:ln w="9525">
            <a:noFill/>
            <a:miter lim="800000"/>
            <a:headEnd/>
            <a:tailEnd/>
          </a:ln>
          <a:effectLst/>
        </p:spPr>
        <p:txBody>
          <a:bodyPr>
            <a:spAutoFit/>
          </a:bodyPr>
          <a:lstStyle/>
          <a:p>
            <a:r>
              <a:rPr lang="zh-CN" altLang="en-US" sz="2800" b="1">
                <a:solidFill>
                  <a:srgbClr val="D820B5"/>
                </a:solidFill>
                <a:latin typeface="楷体_GB2312" pitchFamily="49" charset="-122"/>
                <a:ea typeface="楷体_GB2312" pitchFamily="49" charset="-122"/>
              </a:rPr>
              <a:t>设置辅助数组</a:t>
            </a:r>
            <a:r>
              <a:rPr lang="en-US" altLang="zh-CN" sz="2800" b="1">
                <a:solidFill>
                  <a:srgbClr val="D820B5"/>
                </a:solidFill>
                <a:latin typeface="楷体_GB2312" pitchFamily="49" charset="-122"/>
                <a:ea typeface="楷体_GB2312" pitchFamily="49" charset="-122"/>
              </a:rPr>
              <a:t>b[1..999],</a:t>
            </a:r>
            <a:r>
              <a:rPr lang="zh-CN" altLang="en-US" sz="2800" b="1">
                <a:solidFill>
                  <a:srgbClr val="D820B5"/>
                </a:solidFill>
                <a:latin typeface="楷体_GB2312" pitchFamily="49" charset="-122"/>
                <a:ea typeface="楷体_GB2312" pitchFamily="49" charset="-122"/>
              </a:rPr>
              <a:t>按哈希法将记录分配</a:t>
            </a:r>
            <a:r>
              <a:rPr lang="en-US" altLang="zh-CN" sz="2800" b="1">
                <a:solidFill>
                  <a:srgbClr val="D820B5"/>
                </a:solidFill>
                <a:latin typeface="楷体_GB2312" pitchFamily="49" charset="-122"/>
                <a:ea typeface="楷体_GB2312" pitchFamily="49" charset="-122"/>
              </a:rPr>
              <a:t>,</a:t>
            </a:r>
            <a:r>
              <a:rPr lang="zh-CN" altLang="en-US" sz="2800" b="1">
                <a:solidFill>
                  <a:srgbClr val="D820B5"/>
                </a:solidFill>
                <a:latin typeface="楷体_GB2312" pitchFamily="49" charset="-122"/>
                <a:ea typeface="楷体_GB2312" pitchFamily="49" charset="-122"/>
              </a:rPr>
              <a:t>再回收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6"/>
                                        </p:tgtEl>
                                        <p:attrNameLst>
                                          <p:attrName>style.visibility</p:attrName>
                                        </p:attrNameLst>
                                      </p:cBhvr>
                                      <p:to>
                                        <p:strVal val="visible"/>
                                      </p:to>
                                    </p:set>
                                    <p:anim calcmode="lin" valueType="num">
                                      <p:cBhvr additive="base">
                                        <p:cTn id="13" dur="500" fill="hold"/>
                                        <p:tgtEl>
                                          <p:spTgt spid="209926"/>
                                        </p:tgtEl>
                                        <p:attrNameLst>
                                          <p:attrName>ppt_x</p:attrName>
                                        </p:attrNameLst>
                                      </p:cBhvr>
                                      <p:tavLst>
                                        <p:tav tm="0">
                                          <p:val>
                                            <p:strVal val="0-#ppt_w/2"/>
                                          </p:val>
                                        </p:tav>
                                        <p:tav tm="100000">
                                          <p:val>
                                            <p:strVal val="#ppt_x"/>
                                          </p:val>
                                        </p:tav>
                                      </p:tavLst>
                                    </p:anim>
                                    <p:anim calcmode="lin" valueType="num">
                                      <p:cBhvr additive="base">
                                        <p:cTn id="14"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5"/>
                                        </p:tgtEl>
                                        <p:attrNameLst>
                                          <p:attrName>style.visibility</p:attrName>
                                        </p:attrNameLst>
                                      </p:cBhvr>
                                      <p:to>
                                        <p:strVal val="visible"/>
                                      </p:to>
                                    </p:set>
                                    <p:anim calcmode="lin" valueType="num">
                                      <p:cBhvr additive="base">
                                        <p:cTn id="19" dur="500" fill="hold"/>
                                        <p:tgtEl>
                                          <p:spTgt spid="209925"/>
                                        </p:tgtEl>
                                        <p:attrNameLst>
                                          <p:attrName>ppt_x</p:attrName>
                                        </p:attrNameLst>
                                      </p:cBhvr>
                                      <p:tavLst>
                                        <p:tav tm="0">
                                          <p:val>
                                            <p:strVal val="0-#ppt_w/2"/>
                                          </p:val>
                                        </p:tav>
                                        <p:tav tm="100000">
                                          <p:val>
                                            <p:strVal val="#ppt_x"/>
                                          </p:val>
                                        </p:tav>
                                      </p:tavLst>
                                    </p:anim>
                                    <p:anim calcmode="lin" valueType="num">
                                      <p:cBhvr additive="base">
                                        <p:cTn id="20" dur="500" fill="hold"/>
                                        <p:tgtEl>
                                          <p:spTgt spid="2099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7"/>
                                        </p:tgtEl>
                                        <p:attrNameLst>
                                          <p:attrName>style.visibility</p:attrName>
                                        </p:attrNameLst>
                                      </p:cBhvr>
                                      <p:to>
                                        <p:strVal val="visible"/>
                                      </p:to>
                                    </p:set>
                                    <p:anim calcmode="lin" valueType="num">
                                      <p:cBhvr additive="base">
                                        <p:cTn id="25" dur="500" fill="hold"/>
                                        <p:tgtEl>
                                          <p:spTgt spid="209927"/>
                                        </p:tgtEl>
                                        <p:attrNameLst>
                                          <p:attrName>ppt_x</p:attrName>
                                        </p:attrNameLst>
                                      </p:cBhvr>
                                      <p:tavLst>
                                        <p:tav tm="0">
                                          <p:val>
                                            <p:strVal val="0-#ppt_w/2"/>
                                          </p:val>
                                        </p:tav>
                                        <p:tav tm="100000">
                                          <p:val>
                                            <p:strVal val="#ppt_x"/>
                                          </p:val>
                                        </p:tav>
                                      </p:tavLst>
                                    </p:anim>
                                    <p:anim calcmode="lin" valueType="num">
                                      <p:cBhvr additive="base">
                                        <p:cTn id="26" dur="500" fill="hold"/>
                                        <p:tgtEl>
                                          <p:spTgt spid="2099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9928"/>
                                        </p:tgtEl>
                                        <p:attrNameLst>
                                          <p:attrName>style.visibility</p:attrName>
                                        </p:attrNameLst>
                                      </p:cBhvr>
                                      <p:to>
                                        <p:strVal val="visible"/>
                                      </p:to>
                                    </p:set>
                                    <p:anim calcmode="lin" valueType="num">
                                      <p:cBhvr additive="base">
                                        <p:cTn id="31" dur="500" fill="hold"/>
                                        <p:tgtEl>
                                          <p:spTgt spid="209928"/>
                                        </p:tgtEl>
                                        <p:attrNameLst>
                                          <p:attrName>ppt_x</p:attrName>
                                        </p:attrNameLst>
                                      </p:cBhvr>
                                      <p:tavLst>
                                        <p:tav tm="0">
                                          <p:val>
                                            <p:strVal val="0-#ppt_w/2"/>
                                          </p:val>
                                        </p:tav>
                                        <p:tav tm="100000">
                                          <p:val>
                                            <p:strVal val="#ppt_x"/>
                                          </p:val>
                                        </p:tav>
                                      </p:tavLst>
                                    </p:anim>
                                    <p:anim calcmode="lin" valueType="num">
                                      <p:cBhvr additive="base">
                                        <p:cTn id="32" dur="500" fill="hold"/>
                                        <p:tgtEl>
                                          <p:spTgt spid="2099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9929"/>
                                        </p:tgtEl>
                                        <p:attrNameLst>
                                          <p:attrName>style.visibility</p:attrName>
                                        </p:attrNameLst>
                                      </p:cBhvr>
                                      <p:to>
                                        <p:strVal val="visible"/>
                                      </p:to>
                                    </p:set>
                                    <p:anim calcmode="lin" valueType="num">
                                      <p:cBhvr additive="base">
                                        <p:cTn id="37" dur="500" fill="hold"/>
                                        <p:tgtEl>
                                          <p:spTgt spid="209929"/>
                                        </p:tgtEl>
                                        <p:attrNameLst>
                                          <p:attrName>ppt_x</p:attrName>
                                        </p:attrNameLst>
                                      </p:cBhvr>
                                      <p:tavLst>
                                        <p:tav tm="0">
                                          <p:val>
                                            <p:strVal val="0-#ppt_w/2"/>
                                          </p:val>
                                        </p:tav>
                                        <p:tav tm="100000">
                                          <p:val>
                                            <p:strVal val="#ppt_x"/>
                                          </p:val>
                                        </p:tav>
                                      </p:tavLst>
                                    </p:anim>
                                    <p:anim calcmode="lin" valueType="num">
                                      <p:cBhvr additive="base">
                                        <p:cTn id="38" dur="500" fill="hold"/>
                                        <p:tgtEl>
                                          <p:spTgt spid="209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autoUpdateAnimBg="0"/>
      <p:bldP spid="209928" grpId="0" autoUpdateAnimBg="0"/>
      <p:bldP spid="20992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sz="3600" b="1"/>
              <a:t>例</a:t>
            </a:r>
            <a:r>
              <a:rPr lang="en-US" altLang="zh-CN" sz="3600" b="1"/>
              <a:t>4  </a:t>
            </a:r>
            <a:r>
              <a:rPr lang="zh-CN" altLang="en-US" sz="3600" b="1"/>
              <a:t>荷兰国旗问题：</a:t>
            </a:r>
          </a:p>
        </p:txBody>
      </p:sp>
      <p:sp>
        <p:nvSpPr>
          <p:cNvPr id="211972" name="Rectangle 4"/>
          <p:cNvSpPr>
            <a:spLocks noChangeArrowheads="1"/>
          </p:cNvSpPr>
          <p:nvPr/>
        </p:nvSpPr>
        <p:spPr bwMode="auto">
          <a:xfrm>
            <a:off x="539750" y="981075"/>
            <a:ext cx="8326438" cy="1554163"/>
          </a:xfrm>
          <a:prstGeom prst="rect">
            <a:avLst/>
          </a:prstGeom>
          <a:noFill/>
          <a:ln w="9525">
            <a:noFill/>
            <a:miter lim="800000"/>
            <a:headEnd/>
            <a:tailEnd/>
          </a:ln>
          <a:effectLst/>
        </p:spPr>
        <p:txBody>
          <a:bodyPr>
            <a:spAutoFit/>
          </a:bodyPr>
          <a:lstStyle/>
          <a:p>
            <a:r>
              <a:rPr lang="en-US" altLang="zh-CN" sz="3200" b="1">
                <a:solidFill>
                  <a:srgbClr val="A40004"/>
                </a:solidFill>
                <a:latin typeface="楷体_GB2312" pitchFamily="49" charset="-122"/>
                <a:ea typeface="楷体_GB2312" pitchFamily="49" charset="-122"/>
              </a:rPr>
              <a:t>    </a:t>
            </a:r>
            <a:r>
              <a:rPr lang="zh-CN" altLang="en-US" sz="3200" b="1">
                <a:solidFill>
                  <a:srgbClr val="A40004"/>
                </a:solidFill>
                <a:latin typeface="楷体_GB2312" pitchFamily="49" charset="-122"/>
                <a:ea typeface="楷体_GB2312" pitchFamily="49" charset="-122"/>
              </a:rPr>
              <a:t>设有一个仅由红、白、蓝三种颜色的色条组成的序列，要求在</a:t>
            </a:r>
            <a:r>
              <a:rPr lang="en-US" altLang="zh-CN" sz="3200" b="1">
                <a:solidFill>
                  <a:srgbClr val="A40004"/>
                </a:solidFill>
                <a:latin typeface="楷体_GB2312" pitchFamily="49" charset="-122"/>
                <a:ea typeface="楷体_GB2312" pitchFamily="49" charset="-122"/>
              </a:rPr>
              <a:t>O(n) </a:t>
            </a:r>
            <a:r>
              <a:rPr lang="zh-CN" altLang="en-US" sz="3200" b="1">
                <a:solidFill>
                  <a:srgbClr val="A40004"/>
                </a:solidFill>
                <a:latin typeface="楷体_GB2312" pitchFamily="49" charset="-122"/>
                <a:ea typeface="楷体_GB2312" pitchFamily="49" charset="-122"/>
              </a:rPr>
              <a:t>的时间内将其排列成荷兰国旗。</a:t>
            </a:r>
          </a:p>
        </p:txBody>
      </p:sp>
      <p:sp>
        <p:nvSpPr>
          <p:cNvPr id="211973" name="Rectangle 5"/>
          <p:cNvSpPr>
            <a:spLocks noChangeArrowheads="1"/>
          </p:cNvSpPr>
          <p:nvPr/>
        </p:nvSpPr>
        <p:spPr bwMode="auto">
          <a:xfrm>
            <a:off x="381000" y="2492375"/>
            <a:ext cx="8763000" cy="1006475"/>
          </a:xfrm>
          <a:prstGeom prst="rect">
            <a:avLst/>
          </a:prstGeom>
          <a:noFill/>
          <a:ln w="9525">
            <a:noFill/>
            <a:miter lim="800000"/>
            <a:headEnd/>
            <a:tailEnd/>
          </a:ln>
          <a:effectLst/>
        </p:spPr>
        <p:txBody>
          <a:bodyPr wrap="none">
            <a:spAutoFit/>
          </a:bodyPr>
          <a:lstStyle/>
          <a:p>
            <a:r>
              <a:rPr lang="zh-CN" altLang="en-US" sz="3200" b="1">
                <a:solidFill>
                  <a:srgbClr val="0C00A4"/>
                </a:solidFill>
                <a:latin typeface="楷体_GB2312" pitchFamily="49" charset="-122"/>
                <a:ea typeface="楷体_GB2312" pitchFamily="49" charset="-122"/>
              </a:rPr>
              <a:t>例如：</a:t>
            </a:r>
            <a:r>
              <a:rPr lang="zh-CN" altLang="en-US" sz="2800" b="1">
                <a:solidFill>
                  <a:srgbClr val="0C00A4"/>
                </a:solidFill>
                <a:latin typeface="楷体_GB2312" pitchFamily="49" charset="-122"/>
                <a:ea typeface="楷体_GB2312" pitchFamily="49" charset="-122"/>
              </a:rPr>
              <a:t>初始序列为</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3200" b="1">
                <a:solidFill>
                  <a:srgbClr val="0C00A4"/>
                </a:solidFill>
                <a:latin typeface="楷体_GB2312" pitchFamily="49" charset="-122"/>
                <a:ea typeface="楷体_GB2312" pitchFamily="49" charset="-122"/>
              </a:rPr>
              <a:t>]</a:t>
            </a:r>
          </a:p>
          <a:p>
            <a:r>
              <a:rPr lang="en-US" altLang="zh-CN" sz="2800">
                <a:solidFill>
                  <a:srgbClr val="0C00A4"/>
                </a:solidFill>
                <a:latin typeface="楷体_GB2312" pitchFamily="49" charset="-122"/>
                <a:ea typeface="楷体_GB2312" pitchFamily="49" charset="-122"/>
              </a:rPr>
              <a:t>   </a:t>
            </a:r>
            <a:r>
              <a:rPr lang="zh-CN" altLang="en-US" sz="2800" b="1">
                <a:solidFill>
                  <a:srgbClr val="0C00A4"/>
                </a:solidFill>
                <a:latin typeface="楷体_GB2312" pitchFamily="49" charset="-122"/>
                <a:ea typeface="楷体_GB2312" pitchFamily="49" charset="-122"/>
              </a:rPr>
              <a:t>要求排列结果为</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红</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白</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2800" b="1">
                <a:solidFill>
                  <a:srgbClr val="0C00A4"/>
                </a:solidFill>
                <a:latin typeface="楷体_GB2312" pitchFamily="49" charset="-122"/>
                <a:ea typeface="楷体_GB2312" pitchFamily="49" charset="-122"/>
              </a:rPr>
              <a:t>,</a:t>
            </a:r>
            <a:r>
              <a:rPr lang="zh-CN" altLang="en-US" sz="2800" b="1">
                <a:solidFill>
                  <a:srgbClr val="0C00A4"/>
                </a:solidFill>
                <a:latin typeface="楷体_GB2312" pitchFamily="49" charset="-122"/>
                <a:ea typeface="楷体_GB2312" pitchFamily="49" charset="-122"/>
              </a:rPr>
              <a:t>蓝</a:t>
            </a:r>
            <a:r>
              <a:rPr lang="en-US" altLang="zh-CN" sz="2800" b="1">
                <a:solidFill>
                  <a:srgbClr val="0C00A4"/>
                </a:solidFill>
                <a:latin typeface="楷体_GB2312" pitchFamily="49" charset="-122"/>
                <a:ea typeface="楷体_GB2312" pitchFamily="49" charset="-122"/>
              </a:rPr>
              <a:t>]</a:t>
            </a:r>
          </a:p>
        </p:txBody>
      </p:sp>
      <p:sp>
        <p:nvSpPr>
          <p:cNvPr id="211974" name="Rectangle 6"/>
          <p:cNvSpPr>
            <a:spLocks noChangeArrowheads="1"/>
          </p:cNvSpPr>
          <p:nvPr/>
        </p:nvSpPr>
        <p:spPr bwMode="auto">
          <a:xfrm>
            <a:off x="395288" y="3500438"/>
            <a:ext cx="7561262" cy="2774950"/>
          </a:xfrm>
          <a:prstGeom prst="rect">
            <a:avLst/>
          </a:prstGeom>
          <a:noFill/>
          <a:ln w="9525">
            <a:noFill/>
            <a:miter lim="800000"/>
            <a:headEnd/>
            <a:tailEnd/>
          </a:ln>
          <a:effectLst/>
        </p:spPr>
        <p:txBody>
          <a:bodyPr>
            <a:spAutoFit/>
          </a:bodyPr>
          <a:lstStyle/>
          <a:p>
            <a:pPr>
              <a:lnSpc>
                <a:spcPct val="110000"/>
              </a:lnSpc>
            </a:pPr>
            <a:r>
              <a:rPr lang="zh-CN" altLang="en-US" sz="3200" b="1">
                <a:solidFill>
                  <a:srgbClr val="A40004"/>
                </a:solidFill>
                <a:latin typeface="楷体_GB2312" pitchFamily="49" charset="-122"/>
                <a:ea typeface="楷体_GB2312" pitchFamily="49" charset="-122"/>
              </a:rPr>
              <a:t>算法选择：</a:t>
            </a:r>
            <a:r>
              <a:rPr lang="en-US" altLang="zh-CN" sz="3200" b="1">
                <a:solidFill>
                  <a:srgbClr val="A40004"/>
                </a:solidFill>
                <a:latin typeface="楷体_GB2312" pitchFamily="49" charset="-122"/>
                <a:ea typeface="楷体_GB2312" pitchFamily="49" charset="-122"/>
              </a:rPr>
              <a:t>1</a:t>
            </a:r>
            <a:r>
              <a:rPr lang="zh-CN" altLang="en-US" sz="3200" b="1">
                <a:solidFill>
                  <a:srgbClr val="A40004"/>
                </a:solidFill>
                <a:latin typeface="楷体_GB2312" pitchFamily="49" charset="-122"/>
                <a:ea typeface="楷体_GB2312" pitchFamily="49" charset="-122"/>
              </a:rPr>
              <a:t>、简单选择排序思想；</a:t>
            </a:r>
          </a:p>
          <a:p>
            <a:pPr>
              <a:lnSpc>
                <a:spcPct val="110000"/>
              </a:lnSpc>
            </a:pPr>
            <a:endParaRPr lang="zh-CN" altLang="en-US" sz="3200" b="1">
              <a:solidFill>
                <a:srgbClr val="A40004"/>
              </a:solidFill>
              <a:latin typeface="楷体_GB2312" pitchFamily="49" charset="-122"/>
              <a:ea typeface="楷体_GB2312" pitchFamily="49" charset="-122"/>
            </a:endParaRPr>
          </a:p>
          <a:p>
            <a:pPr>
              <a:lnSpc>
                <a:spcPct val="110000"/>
              </a:lnSpc>
            </a:pPr>
            <a:r>
              <a:rPr lang="zh-CN" altLang="en-US" sz="3200" b="1">
                <a:solidFill>
                  <a:srgbClr val="A40004"/>
                </a:solidFill>
                <a:latin typeface="楷体_GB2312" pitchFamily="49" charset="-122"/>
                <a:ea typeface="楷体_GB2312" pitchFamily="49" charset="-122"/>
              </a:rPr>
              <a:t>          </a:t>
            </a:r>
            <a:r>
              <a:rPr lang="en-US" altLang="zh-CN" sz="3200" b="1">
                <a:solidFill>
                  <a:srgbClr val="A40004"/>
                </a:solidFill>
                <a:latin typeface="楷体_GB2312" pitchFamily="49" charset="-122"/>
                <a:ea typeface="楷体_GB2312" pitchFamily="49" charset="-122"/>
              </a:rPr>
              <a:t>2</a:t>
            </a:r>
            <a:r>
              <a:rPr lang="zh-CN" altLang="en-US" sz="3200" b="1">
                <a:solidFill>
                  <a:srgbClr val="A40004"/>
                </a:solidFill>
                <a:latin typeface="楷体_GB2312" pitchFamily="49" charset="-122"/>
                <a:ea typeface="楷体_GB2312" pitchFamily="49" charset="-122"/>
              </a:rPr>
              <a:t>、快速排序思想；</a:t>
            </a:r>
          </a:p>
          <a:p>
            <a:pPr>
              <a:lnSpc>
                <a:spcPct val="110000"/>
              </a:lnSpc>
            </a:pPr>
            <a:endParaRPr lang="zh-CN" altLang="en-US" sz="3200" b="1">
              <a:solidFill>
                <a:srgbClr val="A40004"/>
              </a:solidFill>
              <a:latin typeface="楷体_GB2312" pitchFamily="49" charset="-122"/>
              <a:ea typeface="楷体_GB2312" pitchFamily="49" charset="-122"/>
            </a:endParaRPr>
          </a:p>
          <a:p>
            <a:pPr>
              <a:lnSpc>
                <a:spcPct val="110000"/>
              </a:lnSpc>
            </a:pPr>
            <a:r>
              <a:rPr lang="zh-CN" altLang="en-US" sz="3200" b="1">
                <a:solidFill>
                  <a:srgbClr val="A40004"/>
                </a:solidFill>
                <a:latin typeface="楷体_GB2312" pitchFamily="49" charset="-122"/>
                <a:ea typeface="楷体_GB2312" pitchFamily="49" charset="-122"/>
              </a:rPr>
              <a:t>          </a:t>
            </a:r>
            <a:r>
              <a:rPr lang="en-US" altLang="zh-CN" sz="3200" b="1">
                <a:solidFill>
                  <a:srgbClr val="A40004"/>
                </a:solidFill>
                <a:latin typeface="楷体_GB2312" pitchFamily="49" charset="-122"/>
                <a:ea typeface="楷体_GB2312" pitchFamily="49" charset="-122"/>
              </a:rPr>
              <a:t>3</a:t>
            </a:r>
            <a:r>
              <a:rPr lang="zh-CN" altLang="en-US" sz="3200" b="1">
                <a:solidFill>
                  <a:srgbClr val="A40004"/>
                </a:solidFill>
                <a:latin typeface="楷体_GB2312" pitchFamily="49" charset="-122"/>
                <a:ea typeface="楷体_GB2312" pitchFamily="49" charset="-122"/>
              </a:rPr>
              <a:t>、基数排序思想。</a:t>
            </a:r>
          </a:p>
        </p:txBody>
      </p:sp>
      <p:sp>
        <p:nvSpPr>
          <p:cNvPr id="211975" name="Rectangle 7"/>
          <p:cNvSpPr>
            <a:spLocks noChangeArrowheads="1"/>
          </p:cNvSpPr>
          <p:nvPr/>
        </p:nvSpPr>
        <p:spPr bwMode="auto">
          <a:xfrm>
            <a:off x="2595563" y="4149725"/>
            <a:ext cx="6584950" cy="519113"/>
          </a:xfrm>
          <a:prstGeom prst="rect">
            <a:avLst/>
          </a:prstGeom>
          <a:noFill/>
          <a:ln w="9525">
            <a:noFill/>
            <a:miter lim="800000"/>
            <a:headEnd/>
            <a:tailEnd/>
          </a:ln>
          <a:effectLst/>
        </p:spPr>
        <p:txBody>
          <a:bodyPr wrap="none">
            <a:spAutoFit/>
          </a:bodyPr>
          <a:lstStyle/>
          <a:p>
            <a:r>
              <a:rPr lang="zh-CN" altLang="en-US" sz="2800">
                <a:solidFill>
                  <a:srgbClr val="0C00A4"/>
                </a:solidFill>
                <a:latin typeface="楷体_GB2312" pitchFamily="49" charset="-122"/>
                <a:ea typeface="楷体_GB2312" pitchFamily="49" charset="-122"/>
              </a:rPr>
              <a:t>两趟选择：第</a:t>
            </a:r>
            <a:r>
              <a:rPr lang="en-US" altLang="zh-CN" sz="2800">
                <a:solidFill>
                  <a:srgbClr val="0C00A4"/>
                </a:solidFill>
                <a:latin typeface="楷体_GB2312" pitchFamily="49" charset="-122"/>
                <a:ea typeface="楷体_GB2312" pitchFamily="49" charset="-122"/>
              </a:rPr>
              <a:t>1</a:t>
            </a:r>
            <a:r>
              <a:rPr lang="zh-CN" altLang="en-US" sz="2800">
                <a:solidFill>
                  <a:srgbClr val="0C00A4"/>
                </a:solidFill>
                <a:latin typeface="楷体_GB2312" pitchFamily="49" charset="-122"/>
                <a:ea typeface="楷体_GB2312" pitchFamily="49" charset="-122"/>
              </a:rPr>
              <a:t>趟选红色，第</a:t>
            </a:r>
            <a:r>
              <a:rPr lang="en-US" altLang="zh-CN" sz="2800">
                <a:solidFill>
                  <a:srgbClr val="0C00A4"/>
                </a:solidFill>
                <a:latin typeface="楷体_GB2312" pitchFamily="49" charset="-122"/>
                <a:ea typeface="楷体_GB2312" pitchFamily="49" charset="-122"/>
              </a:rPr>
              <a:t>2</a:t>
            </a:r>
            <a:r>
              <a:rPr lang="zh-CN" altLang="en-US" sz="2800">
                <a:solidFill>
                  <a:srgbClr val="0C00A4"/>
                </a:solidFill>
                <a:latin typeface="楷体_GB2312" pitchFamily="49" charset="-122"/>
                <a:ea typeface="楷体_GB2312" pitchFamily="49" charset="-122"/>
              </a:rPr>
              <a:t>趟选白色。</a:t>
            </a:r>
          </a:p>
        </p:txBody>
      </p:sp>
      <p:sp>
        <p:nvSpPr>
          <p:cNvPr id="211976" name="Rectangle 8"/>
          <p:cNvSpPr>
            <a:spLocks noChangeArrowheads="1"/>
          </p:cNvSpPr>
          <p:nvPr/>
        </p:nvSpPr>
        <p:spPr bwMode="auto">
          <a:xfrm>
            <a:off x="2771775" y="5214938"/>
            <a:ext cx="2317750" cy="519112"/>
          </a:xfrm>
          <a:prstGeom prst="rect">
            <a:avLst/>
          </a:prstGeom>
          <a:noFill/>
          <a:ln w="9525">
            <a:noFill/>
            <a:miter lim="800000"/>
            <a:headEnd/>
            <a:tailEnd/>
          </a:ln>
          <a:effectLst/>
        </p:spPr>
        <p:txBody>
          <a:bodyPr wrap="none">
            <a:spAutoFit/>
          </a:bodyPr>
          <a:lstStyle/>
          <a:p>
            <a:r>
              <a:rPr kumimoji="0" lang="zh-CN" altLang="en-US" sz="2800">
                <a:solidFill>
                  <a:srgbClr val="0C00A4"/>
                </a:solidFill>
                <a:latin typeface="楷体_GB2312" pitchFamily="49" charset="-122"/>
                <a:ea typeface="楷体_GB2312" pitchFamily="49" charset="-122"/>
              </a:rPr>
              <a:t>算法见</a:t>
            </a:r>
            <a:r>
              <a:rPr kumimoji="0" lang="en-US" altLang="zh-CN" sz="2800">
                <a:solidFill>
                  <a:srgbClr val="0C00A4"/>
                </a:solidFill>
                <a:latin typeface="楷体_GB2312" pitchFamily="49" charset="-122"/>
                <a:ea typeface="楷体_GB2312" pitchFamily="49" charset="-122"/>
              </a:rPr>
              <a:t>P333. </a:t>
            </a:r>
          </a:p>
        </p:txBody>
      </p:sp>
      <p:sp>
        <p:nvSpPr>
          <p:cNvPr id="211977" name="Rectangle 9"/>
          <p:cNvSpPr>
            <a:spLocks noChangeArrowheads="1"/>
          </p:cNvSpPr>
          <p:nvPr/>
        </p:nvSpPr>
        <p:spPr bwMode="auto">
          <a:xfrm>
            <a:off x="2555875" y="6223000"/>
            <a:ext cx="4451350" cy="519113"/>
          </a:xfrm>
          <a:prstGeom prst="rect">
            <a:avLst/>
          </a:prstGeom>
          <a:noFill/>
          <a:ln w="9525">
            <a:noFill/>
            <a:miter lim="800000"/>
            <a:headEnd/>
            <a:tailEnd/>
          </a:ln>
          <a:effectLst/>
        </p:spPr>
        <p:txBody>
          <a:bodyPr wrap="none">
            <a:spAutoFit/>
          </a:bodyPr>
          <a:lstStyle/>
          <a:p>
            <a:r>
              <a:rPr kumimoji="0" lang="en-US" altLang="zh-CN" sz="2800">
                <a:solidFill>
                  <a:srgbClr val="0C00A4"/>
                </a:solidFill>
                <a:latin typeface="楷体_GB2312" pitchFamily="49" charset="-122"/>
                <a:ea typeface="楷体_GB2312" pitchFamily="49" charset="-122"/>
              </a:rPr>
              <a:t> </a:t>
            </a:r>
            <a:r>
              <a:rPr kumimoji="0" lang="zh-CN" altLang="en-US" sz="2800">
                <a:solidFill>
                  <a:srgbClr val="0C00A4"/>
                </a:solidFill>
                <a:latin typeface="楷体_GB2312" pitchFamily="49" charset="-122"/>
                <a:ea typeface="楷体_GB2312" pitchFamily="49" charset="-122"/>
              </a:rPr>
              <a:t>经过</a:t>
            </a:r>
            <a:r>
              <a:rPr kumimoji="0" lang="en-US" altLang="zh-CN" sz="2800">
                <a:solidFill>
                  <a:srgbClr val="0C00A4"/>
                </a:solidFill>
                <a:latin typeface="楷体_GB2312" pitchFamily="49" charset="-122"/>
                <a:ea typeface="楷体_GB2312" pitchFamily="49" charset="-122"/>
              </a:rPr>
              <a:t>1</a:t>
            </a:r>
            <a:r>
              <a:rPr kumimoji="0" lang="zh-CN" altLang="en-US" sz="2800">
                <a:solidFill>
                  <a:srgbClr val="0C00A4"/>
                </a:solidFill>
                <a:latin typeface="楷体_GB2312" pitchFamily="49" charset="-122"/>
                <a:ea typeface="楷体_GB2312" pitchFamily="49" charset="-122"/>
              </a:rPr>
              <a:t>趟分配、收集即可。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0-#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0-#ppt_w/2"/>
                                          </p:val>
                                        </p:tav>
                                        <p:tav tm="100000">
                                          <p:val>
                                            <p:strVal val="#ppt_x"/>
                                          </p:val>
                                        </p:tav>
                                      </p:tavLst>
                                    </p:anim>
                                    <p:anim calcmode="lin" valueType="num">
                                      <p:cBhvr additive="base">
                                        <p:cTn id="14" dur="500" fill="hold"/>
                                        <p:tgtEl>
                                          <p:spTgt spid="211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4"/>
                                        </p:tgtEl>
                                        <p:attrNameLst>
                                          <p:attrName>style.visibility</p:attrName>
                                        </p:attrNameLst>
                                      </p:cBhvr>
                                      <p:to>
                                        <p:strVal val="visible"/>
                                      </p:to>
                                    </p:set>
                                    <p:anim calcmode="lin" valueType="num">
                                      <p:cBhvr additive="base">
                                        <p:cTn id="19" dur="500" fill="hold"/>
                                        <p:tgtEl>
                                          <p:spTgt spid="211974"/>
                                        </p:tgtEl>
                                        <p:attrNameLst>
                                          <p:attrName>ppt_x</p:attrName>
                                        </p:attrNameLst>
                                      </p:cBhvr>
                                      <p:tavLst>
                                        <p:tav tm="0">
                                          <p:val>
                                            <p:strVal val="0-#ppt_w/2"/>
                                          </p:val>
                                        </p:tav>
                                        <p:tav tm="100000">
                                          <p:val>
                                            <p:strVal val="#ppt_x"/>
                                          </p:val>
                                        </p:tav>
                                      </p:tavLst>
                                    </p:anim>
                                    <p:anim calcmode="lin" valueType="num">
                                      <p:cBhvr additive="base">
                                        <p:cTn id="20" dur="500" fill="hold"/>
                                        <p:tgtEl>
                                          <p:spTgt spid="2119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1975"/>
                                        </p:tgtEl>
                                        <p:attrNameLst>
                                          <p:attrName>style.visibility</p:attrName>
                                        </p:attrNameLst>
                                      </p:cBhvr>
                                      <p:to>
                                        <p:strVal val="visible"/>
                                      </p:to>
                                    </p:set>
                                    <p:anim calcmode="lin" valueType="num">
                                      <p:cBhvr additive="base">
                                        <p:cTn id="25" dur="500" fill="hold"/>
                                        <p:tgtEl>
                                          <p:spTgt spid="211975"/>
                                        </p:tgtEl>
                                        <p:attrNameLst>
                                          <p:attrName>ppt_x</p:attrName>
                                        </p:attrNameLst>
                                      </p:cBhvr>
                                      <p:tavLst>
                                        <p:tav tm="0">
                                          <p:val>
                                            <p:strVal val="1+#ppt_w/2"/>
                                          </p:val>
                                        </p:tav>
                                        <p:tav tm="100000">
                                          <p:val>
                                            <p:strVal val="#ppt_x"/>
                                          </p:val>
                                        </p:tav>
                                      </p:tavLst>
                                    </p:anim>
                                    <p:anim calcmode="lin" valueType="num">
                                      <p:cBhvr additive="base">
                                        <p:cTn id="26"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1976"/>
                                        </p:tgtEl>
                                        <p:attrNameLst>
                                          <p:attrName>style.visibility</p:attrName>
                                        </p:attrNameLst>
                                      </p:cBhvr>
                                      <p:to>
                                        <p:strVal val="visible"/>
                                      </p:to>
                                    </p:set>
                                    <p:anim calcmode="lin" valueType="num">
                                      <p:cBhvr additive="base">
                                        <p:cTn id="31" dur="500" fill="hold"/>
                                        <p:tgtEl>
                                          <p:spTgt spid="211976"/>
                                        </p:tgtEl>
                                        <p:attrNameLst>
                                          <p:attrName>ppt_x</p:attrName>
                                        </p:attrNameLst>
                                      </p:cBhvr>
                                      <p:tavLst>
                                        <p:tav tm="0">
                                          <p:val>
                                            <p:strVal val="1+#ppt_w/2"/>
                                          </p:val>
                                        </p:tav>
                                        <p:tav tm="100000">
                                          <p:val>
                                            <p:strVal val="#ppt_x"/>
                                          </p:val>
                                        </p:tav>
                                      </p:tavLst>
                                    </p:anim>
                                    <p:anim calcmode="lin" valueType="num">
                                      <p:cBhvr additive="base">
                                        <p:cTn id="32" dur="500" fill="hold"/>
                                        <p:tgtEl>
                                          <p:spTgt spid="2119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1977"/>
                                        </p:tgtEl>
                                        <p:attrNameLst>
                                          <p:attrName>style.visibility</p:attrName>
                                        </p:attrNameLst>
                                      </p:cBhvr>
                                      <p:to>
                                        <p:strVal val="visible"/>
                                      </p:to>
                                    </p:set>
                                    <p:anim calcmode="lin" valueType="num">
                                      <p:cBhvr additive="base">
                                        <p:cTn id="37" dur="500" fill="hold"/>
                                        <p:tgtEl>
                                          <p:spTgt spid="211977"/>
                                        </p:tgtEl>
                                        <p:attrNameLst>
                                          <p:attrName>ppt_x</p:attrName>
                                        </p:attrNameLst>
                                      </p:cBhvr>
                                      <p:tavLst>
                                        <p:tav tm="0">
                                          <p:val>
                                            <p:strVal val="1+#ppt_w/2"/>
                                          </p:val>
                                        </p:tav>
                                        <p:tav tm="100000">
                                          <p:val>
                                            <p:strVal val="#ppt_x"/>
                                          </p:val>
                                        </p:tav>
                                      </p:tavLst>
                                    </p:anim>
                                    <p:anim calcmode="lin" valueType="num">
                                      <p:cBhvr additive="base">
                                        <p:cTn id="38" dur="500" fill="hold"/>
                                        <p:tgtEl>
                                          <p:spTgt spid="2119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utoUpdateAnimBg="0"/>
      <p:bldP spid="211973" grpId="0" autoUpdateAnimBg="0"/>
      <p:bldP spid="211974" grpId="0" autoUpdateAnimBg="0"/>
      <p:bldP spid="211975" grpId="0" autoUpdateAnimBg="0"/>
      <p:bldP spid="211976" grpId="0" autoUpdateAnimBg="0"/>
      <p:bldP spid="211977"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sz="3600" b="1"/>
              <a:t>荷兰国旗问题的快速排序算法</a:t>
            </a:r>
          </a:p>
        </p:txBody>
      </p:sp>
      <p:sp>
        <p:nvSpPr>
          <p:cNvPr id="212996" name="Rectangle 4"/>
          <p:cNvSpPr>
            <a:spLocks noChangeArrowheads="1"/>
          </p:cNvSpPr>
          <p:nvPr/>
        </p:nvSpPr>
        <p:spPr bwMode="auto">
          <a:xfrm>
            <a:off x="468313" y="1125538"/>
            <a:ext cx="8650287" cy="1373187"/>
          </a:xfrm>
          <a:prstGeom prst="rect">
            <a:avLst/>
          </a:prstGeom>
          <a:noFill/>
          <a:ln w="9525">
            <a:noFill/>
            <a:miter lim="800000"/>
            <a:headEnd/>
            <a:tailEnd/>
          </a:ln>
          <a:effectLst/>
        </p:spPr>
        <p:txBody>
          <a:bodyPr>
            <a:spAutoFit/>
          </a:bodyPr>
          <a:lstStyle/>
          <a:p>
            <a:r>
              <a:rPr kumimoji="0" lang="zh-CN" altLang="en-US" sz="2800" b="1">
                <a:solidFill>
                  <a:srgbClr val="0C00A4"/>
                </a:solidFill>
                <a:latin typeface="楷体_GB2312" pitchFamily="49" charset="-122"/>
                <a:ea typeface="楷体_GB2312" pitchFamily="49" charset="-122"/>
              </a:rPr>
              <a:t>设</a:t>
            </a:r>
            <a:r>
              <a:rPr kumimoji="0" lang="en-US" altLang="zh-CN" sz="2800" b="1">
                <a:solidFill>
                  <a:srgbClr val="0C00A4"/>
                </a:solidFill>
                <a:latin typeface="楷体_GB2312" pitchFamily="49" charset="-122"/>
                <a:ea typeface="楷体_GB2312" pitchFamily="49" charset="-122"/>
              </a:rPr>
              <a:t>3</a:t>
            </a:r>
            <a:r>
              <a:rPr kumimoji="0" lang="zh-CN" altLang="en-US" sz="2800" b="1">
                <a:solidFill>
                  <a:srgbClr val="0C00A4"/>
                </a:solidFill>
                <a:latin typeface="楷体_GB2312" pitchFamily="49" charset="-122"/>
                <a:ea typeface="楷体_GB2312" pitchFamily="49" charset="-122"/>
              </a:rPr>
              <a:t>个指示器</a:t>
            </a:r>
            <a:r>
              <a:rPr kumimoji="0" lang="en-US" altLang="zh-CN" sz="2800" b="1">
                <a:solidFill>
                  <a:srgbClr val="0C00A4"/>
                </a:solidFill>
                <a:latin typeface="楷体_GB2312" pitchFamily="49" charset="-122"/>
                <a:ea typeface="楷体_GB2312" pitchFamily="49" charset="-122"/>
              </a:rPr>
              <a:t>r,w,b, </a:t>
            </a:r>
            <a:r>
              <a:rPr kumimoji="0" lang="zh-CN" altLang="en-US" sz="2800" b="1">
                <a:solidFill>
                  <a:srgbClr val="0C00A4"/>
                </a:solidFill>
                <a:latin typeface="楷体_GB2312" pitchFamily="49" charset="-122"/>
                <a:ea typeface="楷体_GB2312" pitchFamily="49" charset="-122"/>
              </a:rPr>
              <a:t>指示各区下一个单元；初始时：</a:t>
            </a:r>
            <a:r>
              <a:rPr kumimoji="0" lang="en-US" altLang="zh-CN" sz="2800" b="1">
                <a:solidFill>
                  <a:srgbClr val="0C00A4"/>
                </a:solidFill>
                <a:latin typeface="楷体_GB2312" pitchFamily="49" charset="-122"/>
                <a:ea typeface="楷体_GB2312" pitchFamily="49" charset="-122"/>
              </a:rPr>
              <a:t>r=w=0;b=n-1,w</a:t>
            </a:r>
            <a:r>
              <a:rPr kumimoji="0" lang="zh-CN" altLang="en-US" sz="2800" b="1">
                <a:solidFill>
                  <a:srgbClr val="0C00A4"/>
                </a:solidFill>
                <a:latin typeface="楷体_GB2312" pitchFamily="49" charset="-122"/>
                <a:ea typeface="楷体_GB2312" pitchFamily="49" charset="-122"/>
              </a:rPr>
              <a:t>相当于</a:t>
            </a:r>
            <a:r>
              <a:rPr kumimoji="0" lang="en-US" altLang="zh-CN" sz="2800" b="1">
                <a:solidFill>
                  <a:srgbClr val="0C00A4"/>
                </a:solidFill>
                <a:latin typeface="楷体_GB2312" pitchFamily="49" charset="-122"/>
                <a:ea typeface="楷体_GB2312" pitchFamily="49" charset="-122"/>
              </a:rPr>
              <a:t>low,b</a:t>
            </a:r>
            <a:r>
              <a:rPr kumimoji="0" lang="zh-CN" altLang="en-US" sz="2800" b="1">
                <a:solidFill>
                  <a:srgbClr val="0C00A4"/>
                </a:solidFill>
                <a:latin typeface="楷体_GB2312" pitchFamily="49" charset="-122"/>
                <a:ea typeface="楷体_GB2312" pitchFamily="49" charset="-122"/>
              </a:rPr>
              <a:t>相当于</a:t>
            </a:r>
            <a:r>
              <a:rPr kumimoji="0" lang="en-US" altLang="zh-CN" sz="2800" b="1">
                <a:solidFill>
                  <a:srgbClr val="0C00A4"/>
                </a:solidFill>
                <a:latin typeface="楷体_GB2312" pitchFamily="49" charset="-122"/>
                <a:ea typeface="楷体_GB2312" pitchFamily="49" charset="-122"/>
              </a:rPr>
              <a:t>high</a:t>
            </a:r>
            <a:r>
              <a:rPr kumimoji="0" lang="zh-CN" altLang="en-US" sz="2800" b="1">
                <a:solidFill>
                  <a:srgbClr val="0C00A4"/>
                </a:solidFill>
                <a:latin typeface="楷体_GB2312" pitchFamily="49" charset="-122"/>
                <a:ea typeface="楷体_GB2312" pitchFamily="49" charset="-122"/>
              </a:rPr>
              <a:t>处理</a:t>
            </a:r>
            <a:r>
              <a:rPr kumimoji="0" lang="en-US" altLang="zh-CN" sz="2800" b="1">
                <a:solidFill>
                  <a:srgbClr val="0C00A4"/>
                </a:solidFill>
                <a:latin typeface="楷体_GB2312" pitchFamily="49" charset="-122"/>
                <a:ea typeface="楷体_GB2312" pitchFamily="49" charset="-122"/>
              </a:rPr>
              <a:t>;</a:t>
            </a:r>
          </a:p>
          <a:p>
            <a:r>
              <a:rPr kumimoji="0" lang="zh-CN" altLang="en-US" sz="2800" b="1">
                <a:solidFill>
                  <a:srgbClr val="0C00A4"/>
                </a:solidFill>
                <a:latin typeface="楷体_GB2312" pitchFamily="49" charset="-122"/>
                <a:ea typeface="楷体_GB2312" pitchFamily="49" charset="-122"/>
              </a:rPr>
              <a:t>最终</a:t>
            </a:r>
            <a:r>
              <a:rPr kumimoji="0" lang="en-US" altLang="zh-CN" sz="2800" b="1">
                <a:solidFill>
                  <a:srgbClr val="0C00A4"/>
                </a:solidFill>
                <a:latin typeface="楷体_GB2312" pitchFamily="49" charset="-122"/>
                <a:ea typeface="楷体_GB2312" pitchFamily="49" charset="-122"/>
              </a:rPr>
              <a:t>:[1..r-1]</a:t>
            </a:r>
            <a:r>
              <a:rPr kumimoji="0" lang="zh-CN" altLang="en-US" sz="2800" b="1">
                <a:solidFill>
                  <a:srgbClr val="0C00A4"/>
                </a:solidFill>
                <a:latin typeface="楷体_GB2312" pitchFamily="49" charset="-122"/>
                <a:ea typeface="楷体_GB2312" pitchFamily="49" charset="-122"/>
              </a:rPr>
              <a:t>红色</a:t>
            </a:r>
            <a:r>
              <a:rPr kumimoji="0" lang="en-US" altLang="zh-CN" sz="2800" b="1">
                <a:solidFill>
                  <a:srgbClr val="0C00A4"/>
                </a:solidFill>
                <a:latin typeface="楷体_GB2312" pitchFamily="49" charset="-122"/>
                <a:ea typeface="楷体_GB2312" pitchFamily="49" charset="-122"/>
              </a:rPr>
              <a:t>,[r..w-1]</a:t>
            </a:r>
            <a:r>
              <a:rPr kumimoji="0" lang="zh-CN" altLang="en-US" sz="2800" b="1">
                <a:solidFill>
                  <a:srgbClr val="0C00A4"/>
                </a:solidFill>
                <a:latin typeface="楷体_GB2312" pitchFamily="49" charset="-122"/>
                <a:ea typeface="楷体_GB2312" pitchFamily="49" charset="-122"/>
              </a:rPr>
              <a:t>白色，</a:t>
            </a:r>
            <a:r>
              <a:rPr kumimoji="0" lang="en-US" altLang="zh-CN" sz="2800" b="1">
                <a:solidFill>
                  <a:srgbClr val="0C00A4"/>
                </a:solidFill>
                <a:latin typeface="楷体_GB2312" pitchFamily="49" charset="-122"/>
                <a:ea typeface="楷体_GB2312" pitchFamily="49" charset="-122"/>
              </a:rPr>
              <a:t>[w..n-1]</a:t>
            </a:r>
            <a:r>
              <a:rPr kumimoji="0" lang="zh-CN" altLang="en-US" sz="2800" b="1">
                <a:solidFill>
                  <a:srgbClr val="0C00A4"/>
                </a:solidFill>
                <a:latin typeface="楷体_GB2312" pitchFamily="49" charset="-122"/>
                <a:ea typeface="楷体_GB2312" pitchFamily="49" charset="-122"/>
              </a:rPr>
              <a:t>蓝色。</a:t>
            </a:r>
          </a:p>
        </p:txBody>
      </p:sp>
      <p:sp>
        <p:nvSpPr>
          <p:cNvPr id="212997" name="Rectangle 5"/>
          <p:cNvSpPr>
            <a:spLocks noChangeArrowheads="1"/>
          </p:cNvSpPr>
          <p:nvPr/>
        </p:nvSpPr>
        <p:spPr bwMode="auto">
          <a:xfrm>
            <a:off x="468313" y="2565400"/>
            <a:ext cx="8280400" cy="3935413"/>
          </a:xfrm>
          <a:prstGeom prst="rect">
            <a:avLst/>
          </a:prstGeom>
          <a:noFill/>
          <a:ln w="9525">
            <a:noFill/>
            <a:miter lim="800000"/>
            <a:headEnd/>
            <a:tailEnd/>
          </a:ln>
          <a:effectLst/>
        </p:spPr>
        <p:txBody>
          <a:bodyPr>
            <a:spAutoFit/>
          </a:bodyPr>
          <a:lstStyle/>
          <a:p>
            <a:r>
              <a:rPr kumimoji="0" lang="en-US" altLang="zh-CN" sz="2800" b="1">
                <a:solidFill>
                  <a:srgbClr val="A40004"/>
                </a:solidFill>
              </a:rPr>
              <a:t>Void sord(int L[ ], int n)</a:t>
            </a:r>
          </a:p>
          <a:p>
            <a:r>
              <a:rPr kumimoji="0" lang="en-US" altLang="zh-CN" sz="2800" b="1">
                <a:solidFill>
                  <a:srgbClr val="A40004"/>
                </a:solidFill>
              </a:rPr>
              <a:t>{int x,r,w,b;</a:t>
            </a:r>
          </a:p>
          <a:p>
            <a:r>
              <a:rPr kumimoji="0" lang="en-US" altLang="zh-CN" sz="2800" b="1">
                <a:solidFill>
                  <a:srgbClr val="A40004"/>
                </a:solidFill>
              </a:rPr>
              <a:t>  r=w=0;b=n-1</a:t>
            </a:r>
          </a:p>
          <a:p>
            <a:r>
              <a:rPr kumimoji="0" lang="en-US" altLang="zh-CN" sz="2800" b="1">
                <a:solidFill>
                  <a:srgbClr val="A40004"/>
                </a:solidFill>
              </a:rPr>
              <a:t>  while(w&lt;=b)</a:t>
            </a:r>
          </a:p>
          <a:p>
            <a:r>
              <a:rPr kumimoji="0" lang="en-US" altLang="zh-CN" sz="2800" b="1">
                <a:solidFill>
                  <a:srgbClr val="A40004"/>
                </a:solidFill>
              </a:rPr>
              <a:t>     {x=L[W];if (x==1)</a:t>
            </a:r>
          </a:p>
          <a:p>
            <a:r>
              <a:rPr kumimoji="0" lang="en-US" altLang="zh-CN" sz="2800" b="1">
                <a:solidFill>
                  <a:srgbClr val="A40004"/>
                </a:solidFill>
              </a:rPr>
              <a:t>                           {L[w]=L[r]; w++; L[r]=x; r+=;}</a:t>
            </a:r>
          </a:p>
          <a:p>
            <a:r>
              <a:rPr kumimoji="0" lang="en-US" altLang="zh-CN" sz="2800" b="1">
                <a:solidFill>
                  <a:srgbClr val="A40004"/>
                </a:solidFill>
              </a:rPr>
              <a:t>                        else if (x==2)   w++;</a:t>
            </a:r>
          </a:p>
          <a:p>
            <a:r>
              <a:rPr kumimoji="0" lang="en-US" altLang="zh-CN" sz="2800" b="1">
                <a:solidFill>
                  <a:srgbClr val="A40004"/>
                </a:solidFill>
              </a:rPr>
              <a:t>                                    else {L[w]=L[b]; L[b]=x; b--;}</a:t>
            </a:r>
          </a:p>
          <a:p>
            <a:r>
              <a:rPr kumimoji="0" lang="en-US" altLang="zh-CN" sz="2800" b="1">
                <a:solidFill>
                  <a:srgbClr val="A40004"/>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0-#ppt_w/2"/>
                                          </p:val>
                                        </p:tav>
                                        <p:tav tm="100000">
                                          <p:val>
                                            <p:strVal val="#ppt_x"/>
                                          </p:val>
                                        </p:tav>
                                      </p:tavLst>
                                    </p:anim>
                                    <p:anim calcmode="lin" valueType="num">
                                      <p:cBhvr additive="base">
                                        <p:cTn id="8"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997"/>
                                        </p:tgtEl>
                                        <p:attrNameLst>
                                          <p:attrName>style.visibility</p:attrName>
                                        </p:attrNameLst>
                                      </p:cBhvr>
                                      <p:to>
                                        <p:strVal val="visible"/>
                                      </p:to>
                                    </p:set>
                                    <p:anim calcmode="lin" valueType="num">
                                      <p:cBhvr additive="base">
                                        <p:cTn id="13" dur="500" fill="hold"/>
                                        <p:tgtEl>
                                          <p:spTgt spid="212997"/>
                                        </p:tgtEl>
                                        <p:attrNameLst>
                                          <p:attrName>ppt_x</p:attrName>
                                        </p:attrNameLst>
                                      </p:cBhvr>
                                      <p:tavLst>
                                        <p:tav tm="0">
                                          <p:val>
                                            <p:strVal val="0-#ppt_w/2"/>
                                          </p:val>
                                        </p:tav>
                                        <p:tav tm="100000">
                                          <p:val>
                                            <p:strVal val="#ppt_x"/>
                                          </p:val>
                                        </p:tav>
                                      </p:tavLst>
                                    </p:anim>
                                    <p:anim calcmode="lin" valueType="num">
                                      <p:cBhvr additive="base">
                                        <p:cTn id="14" dur="500" fill="hold"/>
                                        <p:tgtEl>
                                          <p:spTgt spid="212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utoUpdateAnimBg="0"/>
      <p:bldP spid="21299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4213" y="2276475"/>
            <a:ext cx="7772400" cy="1079500"/>
          </a:xfrm>
        </p:spPr>
        <p:txBody>
          <a:bodyPr/>
          <a:lstStyle/>
          <a:p>
            <a:pPr algn="ctr"/>
            <a:r>
              <a:rPr lang="zh-CN" altLang="en-US" sz="4800" b="1"/>
              <a:t>第九章结束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Designs\Nature.pot</Template>
  <TotalTime>1402</TotalTime>
  <Words>7239</Words>
  <Application>Microsoft Office PowerPoint</Application>
  <PresentationFormat>全屏显示(4:3)</PresentationFormat>
  <Paragraphs>1083</Paragraphs>
  <Slides>97</Slides>
  <Notes>96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99" baseType="lpstr">
      <vt:lpstr>Nature</vt:lpstr>
      <vt:lpstr>公式</vt:lpstr>
      <vt:lpstr>第九章  内部排序</vt:lpstr>
      <vt:lpstr>9.1 排序的基本概念</vt:lpstr>
      <vt:lpstr>定义：</vt:lpstr>
      <vt:lpstr>二、稳定的排序和不稳定的排序</vt:lpstr>
      <vt:lpstr>幻灯片 5</vt:lpstr>
      <vt:lpstr>三、内部排序和外部排序</vt:lpstr>
      <vt:lpstr>四、内部排序的存储方式</vt:lpstr>
      <vt:lpstr>9.2 插入类排序</vt:lpstr>
      <vt:lpstr>一趟插入排序的基本过程：</vt:lpstr>
      <vt:lpstr>幻灯片 10</vt:lpstr>
      <vt:lpstr>幻灯片 11</vt:lpstr>
      <vt:lpstr>一、直接插入排序</vt:lpstr>
      <vt:lpstr>幻灯片 13</vt:lpstr>
      <vt:lpstr>方法的改进:</vt:lpstr>
      <vt:lpstr>算法：</vt:lpstr>
      <vt:lpstr>时间复杂度分析：</vt:lpstr>
      <vt:lpstr>幻灯片 17</vt:lpstr>
      <vt:lpstr>二、折半插入排序</vt:lpstr>
      <vt:lpstr>幻灯片 19</vt:lpstr>
      <vt:lpstr>三、希尔排序(缩小增量排序)</vt:lpstr>
      <vt:lpstr>具体做法：</vt:lpstr>
      <vt:lpstr>幻灯片 22</vt:lpstr>
      <vt:lpstr>算法：</vt:lpstr>
      <vt:lpstr>幻灯片 24</vt:lpstr>
      <vt:lpstr>幻灯片 25</vt:lpstr>
      <vt:lpstr>9.3 交换类排序法</vt:lpstr>
      <vt:lpstr>一、 起泡排序</vt:lpstr>
      <vt:lpstr>算法一：</vt:lpstr>
      <vt:lpstr>算法二：</vt:lpstr>
      <vt:lpstr>幻灯片 30</vt:lpstr>
      <vt:lpstr>时间分析:</vt:lpstr>
      <vt:lpstr>二、快速排序</vt:lpstr>
      <vt:lpstr>一趟快速排序（一次划分）</vt:lpstr>
      <vt:lpstr>例如</vt:lpstr>
      <vt:lpstr>幻灯片 35</vt:lpstr>
      <vt:lpstr>一趟快速排序算法</vt:lpstr>
      <vt:lpstr>快速排序过程</vt:lpstr>
      <vt:lpstr>快速排序算法</vt:lpstr>
      <vt:lpstr>三、快速排序的时间分析</vt:lpstr>
      <vt:lpstr>幻灯片 40</vt:lpstr>
      <vt:lpstr>幻灯片 41</vt:lpstr>
      <vt:lpstr>9.4 选择类排序法</vt:lpstr>
      <vt:lpstr>一、简单选择排序</vt:lpstr>
      <vt:lpstr>简单选择排序算法</vt:lpstr>
      <vt:lpstr>时间性能分析</vt:lpstr>
      <vt:lpstr>二、树形选择排序</vt:lpstr>
      <vt:lpstr>幻灯片 47</vt:lpstr>
      <vt:lpstr>三、堆排序</vt:lpstr>
      <vt:lpstr>例如:</vt:lpstr>
      <vt:lpstr>堆排序的特征</vt:lpstr>
      <vt:lpstr>幻灯片 51</vt:lpstr>
      <vt:lpstr>例如：</vt:lpstr>
      <vt:lpstr>幻灯片 53</vt:lpstr>
      <vt:lpstr>例如:</vt:lpstr>
      <vt:lpstr>幻灯片 55</vt:lpstr>
      <vt:lpstr>筛选算法</vt:lpstr>
      <vt:lpstr>建初堆算法</vt:lpstr>
      <vt:lpstr>堆排序算法</vt:lpstr>
      <vt:lpstr>堆排序时间复杂度分析：</vt:lpstr>
      <vt:lpstr>9.5 归并排序</vt:lpstr>
      <vt:lpstr>幻灯片 61</vt:lpstr>
      <vt:lpstr>例：</vt:lpstr>
      <vt:lpstr>幻灯片 63</vt:lpstr>
      <vt:lpstr>合并算法</vt:lpstr>
      <vt:lpstr>2-路归并排序算法</vt:lpstr>
      <vt:lpstr>归并排序的复杂度分析：</vt:lpstr>
      <vt:lpstr>9.6 分配类排序</vt:lpstr>
      <vt:lpstr>一、多关键字的排序</vt:lpstr>
      <vt:lpstr>幻灯片 69</vt:lpstr>
      <vt:lpstr>扑克牌的排序过程   </vt:lpstr>
      <vt:lpstr>最高位优先MSD法：</vt:lpstr>
      <vt:lpstr>最低位优先LSD法：</vt:lpstr>
      <vt:lpstr>幻灯片 73</vt:lpstr>
      <vt:lpstr>二、基数排序</vt:lpstr>
      <vt:lpstr>幻灯片 75</vt:lpstr>
      <vt:lpstr>具体方法：</vt:lpstr>
      <vt:lpstr>例如：</vt:lpstr>
      <vt:lpstr>幻灯片 78</vt:lpstr>
      <vt:lpstr>幻灯片 79</vt:lpstr>
      <vt:lpstr>存储结构：</vt:lpstr>
      <vt:lpstr>分配算法：</vt:lpstr>
      <vt:lpstr>收集算法：</vt:lpstr>
      <vt:lpstr>基数排序算法：</vt:lpstr>
      <vt:lpstr>幻灯片 84</vt:lpstr>
      <vt:lpstr>9.7 各种排序方法的综合比较</vt:lpstr>
      <vt:lpstr>一、性能比较</vt:lpstr>
      <vt:lpstr>幻灯片 87</vt:lpstr>
      <vt:lpstr>二、内部排序时间复杂度下限分析</vt:lpstr>
      <vt:lpstr>幻灯片 89</vt:lpstr>
      <vt:lpstr>幻灯片 90</vt:lpstr>
      <vt:lpstr>9.8 总结与提高</vt:lpstr>
      <vt:lpstr>幻灯片 92</vt:lpstr>
      <vt:lpstr>幻灯片 93</vt:lpstr>
      <vt:lpstr>典型例题：</vt:lpstr>
      <vt:lpstr>例4  荷兰国旗问题：</vt:lpstr>
      <vt:lpstr>荷兰国旗问题的快速排序算法</vt:lpstr>
      <vt:lpstr>第九章结束</vt:lpstr>
    </vt:vector>
  </TitlesOfParts>
  <Company>nwu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zeng</cp:lastModifiedBy>
  <cp:revision>91</cp:revision>
  <dcterms:created xsi:type="dcterms:W3CDTF">2002-06-14T09:52:35Z</dcterms:created>
  <dcterms:modified xsi:type="dcterms:W3CDTF">2010-06-01T04:49:46Z</dcterms:modified>
</cp:coreProperties>
</file>