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sldIdLst>
    <p:sldId id="257" r:id="rId2"/>
    <p:sldId id="314" r:id="rId3"/>
    <p:sldId id="316" r:id="rId4"/>
    <p:sldId id="317" r:id="rId5"/>
    <p:sldId id="357" r:id="rId6"/>
    <p:sldId id="318" r:id="rId7"/>
    <p:sldId id="319" r:id="rId8"/>
    <p:sldId id="356" r:id="rId9"/>
    <p:sldId id="32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28" r:id="rId18"/>
    <p:sldId id="358" r:id="rId19"/>
    <p:sldId id="359" r:id="rId20"/>
    <p:sldId id="360" r:id="rId21"/>
    <p:sldId id="329" r:id="rId22"/>
    <p:sldId id="330" r:id="rId23"/>
    <p:sldId id="362" r:id="rId24"/>
    <p:sldId id="364" r:id="rId25"/>
    <p:sldId id="333" r:id="rId26"/>
    <p:sldId id="335" r:id="rId27"/>
    <p:sldId id="365" r:id="rId28"/>
    <p:sldId id="334" r:id="rId29"/>
    <p:sldId id="336" r:id="rId30"/>
    <p:sldId id="337" r:id="rId31"/>
    <p:sldId id="338" r:id="rId32"/>
    <p:sldId id="339" r:id="rId33"/>
    <p:sldId id="366" r:id="rId34"/>
    <p:sldId id="367" r:id="rId35"/>
    <p:sldId id="368" r:id="rId36"/>
    <p:sldId id="369" r:id="rId37"/>
    <p:sldId id="370" r:id="rId38"/>
    <p:sldId id="371" r:id="rId39"/>
    <p:sldId id="386" r:id="rId40"/>
    <p:sldId id="387" r:id="rId41"/>
    <p:sldId id="388" r:id="rId42"/>
    <p:sldId id="389" r:id="rId43"/>
    <p:sldId id="390" r:id="rId44"/>
    <p:sldId id="391" r:id="rId45"/>
    <p:sldId id="377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FF1"/>
    <a:srgbClr val="E1F3FF"/>
    <a:srgbClr val="286DDC"/>
    <a:srgbClr val="162BEE"/>
    <a:srgbClr val="207FCE"/>
    <a:srgbClr val="000066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2" autoAdjust="0"/>
    <p:restoredTop sz="94660"/>
  </p:normalViewPr>
  <p:slideViewPr>
    <p:cSldViewPr>
      <p:cViewPr varScale="1">
        <p:scale>
          <a:sx n="71" d="100"/>
          <a:sy n="71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817D5B6-0F4B-426F-B50B-17927A369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9F658-5CE7-4CF9-8D18-13C5E944CA1B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9EC3-B0A6-48C1-A178-69CBA84DA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869CB-B703-4E75-8A83-95CD585E45D5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E676-62C5-4036-BF7C-BC14FEEBF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477C0-9F87-44B7-8638-B89CC55FBF46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05D57-AC98-4758-BFBD-3EEE01FB7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F5DDB-313A-4775-B405-44EEB92018FA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F6F7-257B-4B76-A332-E5F3784EF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7D4058-337F-4C9E-AE0F-77D9F6C3AD36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B947F7-B3C4-452B-A417-206A66185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349E-37D8-4153-9909-AA01090194C9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8B5F-E9A8-45AC-A375-99A0CFE8B5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BFFD-A71C-4383-92AF-F32C6B6B7BBD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B68EF-6311-4F5C-92D8-0908BAA10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A5BCC-D67F-4F53-963D-0576EDC2335D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7F67-B3DF-44C5-9107-2FDC2DDAA5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1FDF1B-1E62-477C-BC83-01C55D0CDDA4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19D9A8-08B5-411E-AE4D-0C31D855C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AA55-98D4-44C3-A1BD-88604D5CC29F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2DC67-3648-4526-9C30-A0994EFC5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B68D90A-8C05-43C2-991D-9B61AC3E2030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1252DF-734E-4996-9105-AF5D6FACA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23A734-2E30-4A6B-B373-EBE4C7C817C2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CF35169-97ED-4DEF-9C85-9D4EB08AA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66BD7D-AF69-4FDE-814D-29640F7527DD}" type="datetime1">
              <a:rPr lang="en-US"/>
              <a:pPr>
                <a:defRPr/>
              </a:pPr>
              <a:t>10/12/2017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5D5AA4-72B8-45C9-BA71-A199B63D5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0" r:id="rId4"/>
    <p:sldLayoutId id="2147483701" r:id="rId5"/>
    <p:sldLayoutId id="2147483708" r:id="rId6"/>
    <p:sldLayoutId id="2147483702" r:id="rId7"/>
    <p:sldLayoutId id="2147483709" r:id="rId8"/>
    <p:sldLayoutId id="2147483710" r:id="rId9"/>
    <p:sldLayoutId id="2147483703" r:id="rId10"/>
    <p:sldLayoutId id="2147483704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221361-8497-4EE5-A4D1-D17FDEB5475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76463" y="1812925"/>
            <a:ext cx="534828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5.1  </a:t>
            </a:r>
            <a:r>
              <a:rPr kumimoji="1" lang="zh-CN" altLang="en-US" sz="2800">
                <a:solidFill>
                  <a:srgbClr val="000066"/>
                </a:solidFill>
                <a:hlinkClick r:id="rId2" action="ppaction://hlinksldjump"/>
              </a:rPr>
              <a:t>数组的定义和运算</a:t>
            </a:r>
            <a:endParaRPr kumimoji="1" lang="zh-CN" altLang="en-US" sz="2800">
              <a:solidFill>
                <a:srgbClr val="000066"/>
              </a:solidFill>
            </a:endParaRPr>
          </a:p>
        </p:txBody>
      </p:sp>
      <p:sp>
        <p:nvSpPr>
          <p:cNvPr id="9220" name="Line 15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16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176463" y="2528888"/>
            <a:ext cx="5275262" cy="525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 </a:t>
            </a:r>
            <a:r>
              <a:rPr kumimoji="1" lang="zh-CN" altLang="en-US" sz="2800">
                <a:solidFill>
                  <a:srgbClr val="000066"/>
                </a:solidFill>
                <a:hlinkClick r:id="rId3" action="ppaction://hlinksldjump"/>
              </a:rPr>
              <a:t>数组的顺序存储和实现</a:t>
            </a:r>
            <a:endParaRPr kumimoji="1" lang="zh-CN" altLang="en-US" sz="2800">
              <a:solidFill>
                <a:srgbClr val="000066"/>
              </a:solidFill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76463" y="3276600"/>
            <a:ext cx="5059362" cy="525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 </a:t>
            </a:r>
            <a:r>
              <a:rPr kumimoji="1" lang="zh-CN" altLang="en-US" sz="2800">
                <a:solidFill>
                  <a:srgbClr val="000066"/>
                </a:solidFill>
                <a:hlinkClick r:id="rId4" action="ppaction://hlinksldjump"/>
              </a:rPr>
              <a:t>特殊矩阵的压缩存储</a:t>
            </a:r>
            <a:endParaRPr lang="zh-CN" alt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95513" y="4005263"/>
            <a:ext cx="3313112" cy="525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  <a:hlinkClick r:id="rId5" action="ppaction://hlinksldjump"/>
              </a:rPr>
              <a:t>广义表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4" grpId="0" autoUpdateAnimBg="0"/>
      <p:bldP spid="9235" grpId="0" autoUpdateAnimBg="0"/>
      <p:bldP spid="923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FD5A5D-2AC9-4B50-A7DC-BB9A498EBBA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</a:t>
            </a:r>
            <a:r>
              <a:rPr kumimoji="1" lang="zh-CN" altLang="en-US" sz="2800">
                <a:solidFill>
                  <a:srgbClr val="000066"/>
                </a:solidFill>
              </a:rPr>
              <a:t>数组的顺序存储和实现</a:t>
            </a:r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912813" y="1341438"/>
            <a:ext cx="43799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827088" y="1628775"/>
            <a:ext cx="1154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</a:rPr>
              <a:t>例如：</a:t>
            </a:r>
            <a:r>
              <a:rPr kumimoji="1" lang="zh-CN" altLang="en-US" sz="2800" b="0">
                <a:solidFill>
                  <a:schemeClr val="tx1"/>
                </a:solidFill>
                <a:latin typeface="楷体_GB2312" pitchFamily="49" charset="-122"/>
              </a:rPr>
              <a:t>  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835150" y="1628775"/>
            <a:ext cx="6384925" cy="169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设有二维数组</a:t>
            </a:r>
            <a:r>
              <a:rPr kumimoji="1" lang="en-US" altLang="zh-CN">
                <a:solidFill>
                  <a:schemeClr val="tx2"/>
                </a:solidFill>
              </a:rPr>
              <a:t>A[10][20]</a:t>
            </a:r>
            <a:r>
              <a:rPr kumimoji="1" lang="zh-CN" altLang="en-US">
                <a:solidFill>
                  <a:schemeClr val="tx2"/>
                </a:solidFill>
              </a:rPr>
              <a:t>，其每个元素占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</a:p>
          <a:p>
            <a:pPr algn="l">
              <a:lnSpc>
                <a:spcPct val="11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个字节，第一个元素</a:t>
            </a:r>
            <a:r>
              <a:rPr kumimoji="1" lang="en-US" altLang="zh-CN">
                <a:solidFill>
                  <a:schemeClr val="tx2"/>
                </a:solidFill>
              </a:rPr>
              <a:t>A</a:t>
            </a:r>
            <a:r>
              <a:rPr kumimoji="1" lang="en-US" altLang="zh-CN" baseline="-25000">
                <a:solidFill>
                  <a:schemeClr val="tx2"/>
                </a:solidFill>
              </a:rPr>
              <a:t>1,1</a:t>
            </a:r>
            <a:r>
              <a:rPr kumimoji="1" lang="zh-CN" altLang="en-US">
                <a:solidFill>
                  <a:schemeClr val="tx2"/>
                </a:solidFill>
              </a:rPr>
              <a:t>的存储地址为</a:t>
            </a:r>
            <a:r>
              <a:rPr kumimoji="1" lang="en-US" altLang="zh-CN">
                <a:solidFill>
                  <a:schemeClr val="tx2"/>
                </a:solidFill>
              </a:rPr>
              <a:t>100</a:t>
            </a:r>
            <a:r>
              <a:rPr kumimoji="1" lang="zh-CN" altLang="en-US">
                <a:solidFill>
                  <a:schemeClr val="tx2"/>
                </a:solidFill>
              </a:rPr>
              <a:t>，</a:t>
            </a:r>
          </a:p>
          <a:p>
            <a:pPr algn="l">
              <a:lnSpc>
                <a:spcPct val="11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则</a:t>
            </a:r>
            <a:r>
              <a:rPr kumimoji="1" lang="zh-CN" altLang="en-US"/>
              <a:t>按行优先</a:t>
            </a:r>
            <a:r>
              <a:rPr kumimoji="1" lang="zh-CN" altLang="en-US">
                <a:solidFill>
                  <a:schemeClr val="tx2"/>
                </a:solidFill>
              </a:rPr>
              <a:t>顺序存储时元素</a:t>
            </a:r>
            <a:r>
              <a:rPr kumimoji="1" lang="en-US" altLang="zh-CN"/>
              <a:t>A</a:t>
            </a:r>
            <a:r>
              <a:rPr kumimoji="1" lang="en-US" altLang="zh-CN" baseline="-25000"/>
              <a:t>6,6</a:t>
            </a:r>
            <a:r>
              <a:rPr kumimoji="1" lang="zh-CN" altLang="en-US">
                <a:solidFill>
                  <a:schemeClr val="tx2"/>
                </a:solidFill>
              </a:rPr>
              <a:t>的存储地址为</a:t>
            </a:r>
            <a:r>
              <a:rPr kumimoji="1" lang="en-US" altLang="zh-CN">
                <a:solidFill>
                  <a:schemeClr val="tx2"/>
                </a:solidFill>
              </a:rPr>
              <a:t>?</a:t>
            </a:r>
          </a:p>
          <a:p>
            <a:pPr algn="l">
              <a:lnSpc>
                <a:spcPct val="11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若</a:t>
            </a:r>
            <a:r>
              <a:rPr kumimoji="1" lang="zh-CN" altLang="en-US"/>
              <a:t>按列优先</a:t>
            </a:r>
            <a:r>
              <a:rPr kumimoji="1" lang="zh-CN" altLang="en-US">
                <a:solidFill>
                  <a:schemeClr val="tx2"/>
                </a:solidFill>
              </a:rPr>
              <a:t>顺序存储时元素</a:t>
            </a:r>
            <a:r>
              <a:rPr kumimoji="1" lang="en-US" altLang="zh-CN"/>
              <a:t>A</a:t>
            </a:r>
            <a:r>
              <a:rPr kumimoji="1" lang="en-US" altLang="zh-CN" baseline="-25000"/>
              <a:t>6,6</a:t>
            </a:r>
            <a:r>
              <a:rPr kumimoji="1" lang="zh-CN" altLang="en-US">
                <a:solidFill>
                  <a:schemeClr val="tx2"/>
                </a:solidFill>
              </a:rPr>
              <a:t>的存储地址为</a:t>
            </a:r>
            <a:r>
              <a:rPr kumimoji="1" lang="en-US" altLang="zh-CN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033588" y="3429000"/>
            <a:ext cx="180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1476375" y="3883025"/>
            <a:ext cx="5516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solidFill>
                  <a:srgbClr val="080808"/>
                </a:solidFill>
              </a:rPr>
              <a:t>A </a:t>
            </a:r>
            <a:r>
              <a:rPr kumimoji="1" lang="en-US" altLang="zh-CN" sz="2800" baseline="-25000">
                <a:solidFill>
                  <a:srgbClr val="080808"/>
                </a:solidFill>
              </a:rPr>
              <a:t>6,6</a:t>
            </a:r>
            <a:r>
              <a:rPr kumimoji="1" lang="en-US" altLang="zh-CN" sz="2800">
                <a:solidFill>
                  <a:srgbClr val="080808"/>
                </a:solidFill>
              </a:rPr>
              <a:t>=</a:t>
            </a:r>
            <a:r>
              <a:rPr kumimoji="1" lang="en-US" altLang="zh-CN" sz="2800"/>
              <a:t>100</a:t>
            </a:r>
            <a:r>
              <a:rPr kumimoji="1" lang="en-US" altLang="zh-CN" sz="2800">
                <a:solidFill>
                  <a:srgbClr val="080808"/>
                </a:solidFill>
              </a:rPr>
              <a:t>+[</a:t>
            </a:r>
            <a:r>
              <a:rPr kumimoji="1" lang="en-US" altLang="zh-CN" sz="2800"/>
              <a:t>(6-1)*20+(6-1)</a:t>
            </a:r>
            <a:r>
              <a:rPr kumimoji="1" lang="en-US" altLang="zh-CN" sz="2800">
                <a:solidFill>
                  <a:srgbClr val="080808"/>
                </a:solidFill>
              </a:rPr>
              <a:t>]</a:t>
            </a:r>
            <a:r>
              <a:rPr kumimoji="1" lang="en-US" altLang="zh-CN" sz="2800"/>
              <a:t>*2</a:t>
            </a:r>
            <a:r>
              <a:rPr kumimoji="1" lang="en-US" altLang="zh-CN" sz="2800">
                <a:solidFill>
                  <a:srgbClr val="080808"/>
                </a:solidFill>
              </a:rPr>
              <a:t>=310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457325" y="3476625"/>
            <a:ext cx="20351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按行优先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528763" y="4652963"/>
            <a:ext cx="20351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按列优先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1601788" y="5268913"/>
            <a:ext cx="56324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2800">
                <a:solidFill>
                  <a:srgbClr val="080808"/>
                </a:solidFill>
              </a:rPr>
              <a:t>A </a:t>
            </a:r>
            <a:r>
              <a:rPr kumimoji="1" lang="en-US" altLang="zh-CN" sz="2800" baseline="-25000">
                <a:solidFill>
                  <a:srgbClr val="080808"/>
                </a:solidFill>
              </a:rPr>
              <a:t>6,6</a:t>
            </a:r>
            <a:r>
              <a:rPr kumimoji="1" lang="en-US" altLang="zh-CN" sz="2800">
                <a:solidFill>
                  <a:srgbClr val="080808"/>
                </a:solidFill>
              </a:rPr>
              <a:t>=</a:t>
            </a:r>
            <a:r>
              <a:rPr kumimoji="1" lang="en-US" altLang="zh-CN" sz="2800"/>
              <a:t>100</a:t>
            </a:r>
            <a:r>
              <a:rPr kumimoji="1" lang="en-US" altLang="zh-CN" sz="2800">
                <a:solidFill>
                  <a:srgbClr val="080808"/>
                </a:solidFill>
              </a:rPr>
              <a:t>+[</a:t>
            </a:r>
            <a:r>
              <a:rPr kumimoji="1" lang="en-US" altLang="zh-CN" sz="2800"/>
              <a:t>((6-1)*10+(6-1)</a:t>
            </a:r>
            <a:r>
              <a:rPr kumimoji="1" lang="en-US" altLang="zh-CN" sz="2800">
                <a:solidFill>
                  <a:srgbClr val="080808"/>
                </a:solidFill>
              </a:rPr>
              <a:t>]</a:t>
            </a:r>
            <a:r>
              <a:rPr kumimoji="1" lang="en-US" altLang="zh-CN" sz="2800"/>
              <a:t>*2</a:t>
            </a:r>
            <a:r>
              <a:rPr kumimoji="1" lang="en-US" altLang="zh-CN" sz="2800">
                <a:solidFill>
                  <a:srgbClr val="080808"/>
                </a:solidFill>
              </a:rPr>
              <a:t>=210</a:t>
            </a:r>
          </a:p>
        </p:txBody>
      </p:sp>
      <p:sp>
        <p:nvSpPr>
          <p:cNvPr id="14" name="左箭头 13"/>
          <p:cNvSpPr/>
          <p:nvPr/>
        </p:nvSpPr>
        <p:spPr>
          <a:xfrm>
            <a:off x="7072313" y="6000750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utoUpdateAnimBg="0"/>
      <p:bldP spid="185354" grpId="0" autoUpdateAnimBg="0"/>
      <p:bldP spid="185356" grpId="0" autoUpdateAnimBg="0"/>
      <p:bldP spid="185357" grpId="0" autoUpdateAnimBg="0"/>
      <p:bldP spid="185358" grpId="0" autoUpdateAnimBg="0"/>
      <p:bldP spid="185359" grpId="0" autoUpdateAnimBg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E3B368-DC52-4F0A-AE22-0B7573214BE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755650" y="1628775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特殊矩阵</a:t>
            </a:r>
          </a:p>
        </p:txBody>
      </p:sp>
      <p:sp>
        <p:nvSpPr>
          <p:cNvPr id="187414" name="Text Box 22"/>
          <p:cNvSpPr txBox="1">
            <a:spLocks noChangeArrowheads="1"/>
          </p:cNvSpPr>
          <p:nvPr/>
        </p:nvSpPr>
        <p:spPr bwMode="auto">
          <a:xfrm>
            <a:off x="1835150" y="3141663"/>
            <a:ext cx="26860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lang="zh-CN" altLang="en-US" sz="2800"/>
              <a:t>三角矩阵</a:t>
            </a: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4211638" y="3141663"/>
            <a:ext cx="26860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②</a:t>
            </a:r>
            <a:r>
              <a:rPr lang="zh-CN" altLang="en-US" sz="2800"/>
              <a:t>带状矩阵</a:t>
            </a:r>
          </a:p>
        </p:txBody>
      </p: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1116013" y="2492375"/>
            <a:ext cx="71294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>
                <a:solidFill>
                  <a:srgbClr val="111111"/>
                </a:solidFill>
              </a:rPr>
              <a:t>元素分布有</a:t>
            </a:r>
            <a:r>
              <a:rPr lang="zh-CN" altLang="en-US">
                <a:solidFill>
                  <a:srgbClr val="CC3300"/>
                </a:solidFill>
              </a:rPr>
              <a:t>特殊规律的矩阵</a:t>
            </a:r>
            <a:r>
              <a:rPr lang="zh-CN" altLang="en-US">
                <a:solidFill>
                  <a:srgbClr val="111111"/>
                </a:solidFill>
              </a:rPr>
              <a:t>，找到</a:t>
            </a:r>
            <a:r>
              <a:rPr lang="zh-CN" altLang="en-US">
                <a:solidFill>
                  <a:srgbClr val="CC3300"/>
                </a:solidFill>
              </a:rPr>
              <a:t>规律对应的公式</a:t>
            </a:r>
            <a:r>
              <a:rPr lang="en-US" altLang="zh-CN">
                <a:solidFill>
                  <a:srgbClr val="CC3300"/>
                </a:solidFill>
              </a:rPr>
              <a:t>,</a:t>
            </a:r>
            <a:r>
              <a:rPr lang="zh-CN" altLang="en-US">
                <a:solidFill>
                  <a:srgbClr val="CC3300"/>
                </a:solidFill>
              </a:rPr>
              <a:t>如</a:t>
            </a:r>
            <a:r>
              <a:rPr lang="en-US" altLang="zh-CN">
                <a:solidFill>
                  <a:srgbClr val="CC3300"/>
                </a:solidFill>
              </a:rPr>
              <a:t>:</a:t>
            </a:r>
            <a:endParaRPr kumimoji="1" lang="en-US" altLang="zh-CN" sz="2800">
              <a:solidFill>
                <a:srgbClr val="000066"/>
              </a:solidFill>
            </a:endParaRPr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755650" y="4221163"/>
            <a:ext cx="7920038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l"/>
            <a:r>
              <a:rPr kumimoji="1" lang="en-US" altLang="zh-CN">
                <a:solidFill>
                  <a:srgbClr val="111111"/>
                </a:solidFill>
              </a:rPr>
              <a:t>     </a:t>
            </a:r>
            <a:r>
              <a:rPr kumimoji="1" lang="zh-CN" altLang="en-US">
                <a:solidFill>
                  <a:srgbClr val="111111"/>
                </a:solidFill>
              </a:rPr>
              <a:t>非零元素很少的</a:t>
            </a:r>
            <a:r>
              <a:rPr kumimoji="1" lang="zh-CN" altLang="en-US"/>
              <a:t>稀疏矩阵</a:t>
            </a:r>
            <a:r>
              <a:rPr kumimoji="1" lang="zh-CN" altLang="en-US">
                <a:solidFill>
                  <a:srgbClr val="111111"/>
                </a:solidFill>
              </a:rPr>
              <a:t>，</a:t>
            </a:r>
            <a:r>
              <a:rPr kumimoji="1" lang="zh-CN" altLang="en-US">
                <a:solidFill>
                  <a:srgbClr val="CC3300"/>
                </a:solidFill>
              </a:rPr>
              <a:t>非零元在矩阵中随机出现</a:t>
            </a:r>
            <a:r>
              <a:rPr kumimoji="1" lang="en-US" altLang="zh-CN">
                <a:solidFill>
                  <a:srgbClr val="CC3300"/>
                </a:solidFill>
              </a:rPr>
              <a:t>,</a:t>
            </a:r>
          </a:p>
          <a:p>
            <a:pPr marL="342900" indent="-342900" algn="l"/>
            <a:r>
              <a:rPr kumimoji="1" lang="zh-CN" altLang="en-US">
                <a:solidFill>
                  <a:srgbClr val="111111"/>
                </a:solidFill>
              </a:rPr>
              <a:t>可采用</a:t>
            </a:r>
            <a:r>
              <a:rPr kumimoji="1" lang="zh-CN" altLang="en-US">
                <a:solidFill>
                  <a:srgbClr val="CC3300"/>
                </a:solidFill>
              </a:rPr>
              <a:t>只存非零元素</a:t>
            </a:r>
            <a:r>
              <a:rPr kumimoji="1" lang="zh-CN" altLang="en-US">
                <a:solidFill>
                  <a:srgbClr val="111111"/>
                </a:solidFill>
              </a:rPr>
              <a:t>的方法</a:t>
            </a:r>
            <a:r>
              <a:rPr kumimoji="1" lang="en-US" altLang="zh-CN">
                <a:solidFill>
                  <a:srgbClr val="111111"/>
                </a:solidFill>
              </a:rPr>
              <a:t>.</a:t>
            </a:r>
          </a:p>
        </p:txBody>
      </p:sp>
      <p:sp>
        <p:nvSpPr>
          <p:cNvPr id="187431" name="Text Box 39"/>
          <p:cNvSpPr txBox="1">
            <a:spLocks noChangeArrowheads="1"/>
          </p:cNvSpPr>
          <p:nvPr/>
        </p:nvSpPr>
        <p:spPr bwMode="auto">
          <a:xfrm>
            <a:off x="1835150" y="5229225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utoUpdateAnimBg="0"/>
      <p:bldP spid="187414" grpId="0" autoUpdateAnimBg="0"/>
      <p:bldP spid="187415" grpId="0" autoUpdateAnimBg="0"/>
      <p:bldP spid="187426" grpId="0" autoUpdateAnimBg="0"/>
      <p:bldP spid="187430" grpId="0"/>
      <p:bldP spid="1874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988719-B419-44B7-A04E-BE24FC3B1EC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特殊矩阵：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605088" y="1614488"/>
            <a:ext cx="254317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lang="zh-CN" altLang="en-US" sz="2800"/>
              <a:t>三角矩阵</a:t>
            </a:r>
          </a:p>
        </p:txBody>
      </p:sp>
      <p:sp>
        <p:nvSpPr>
          <p:cNvPr id="188433" name="Text Box 17"/>
          <p:cNvSpPr txBox="1">
            <a:spLocks noChangeArrowheads="1"/>
          </p:cNvSpPr>
          <p:nvPr/>
        </p:nvSpPr>
        <p:spPr bwMode="auto">
          <a:xfrm>
            <a:off x="1116013" y="2205038"/>
            <a:ext cx="17129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下三角矩阵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627313" y="2781300"/>
            <a:ext cx="3744912" cy="1879600"/>
            <a:chOff x="1655" y="1752"/>
            <a:chExt cx="2359" cy="1184"/>
          </a:xfrm>
        </p:grpSpPr>
        <p:sp>
          <p:nvSpPr>
            <p:cNvPr id="2049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655" y="1797"/>
              <a:ext cx="2314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Rectangle 38"/>
            <p:cNvSpPr>
              <a:spLocks noChangeArrowheads="1"/>
            </p:cNvSpPr>
            <p:nvPr/>
          </p:nvSpPr>
          <p:spPr bwMode="auto">
            <a:xfrm>
              <a:off x="3703" y="2779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496" name="Rectangle 39"/>
            <p:cNvSpPr>
              <a:spLocks noChangeArrowheads="1"/>
            </p:cNvSpPr>
            <p:nvPr/>
          </p:nvSpPr>
          <p:spPr bwMode="auto">
            <a:xfrm>
              <a:off x="2907" y="2779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497" name="Rectangle 40"/>
            <p:cNvSpPr>
              <a:spLocks noChangeArrowheads="1"/>
            </p:cNvSpPr>
            <p:nvPr/>
          </p:nvSpPr>
          <p:spPr bwMode="auto">
            <a:xfrm>
              <a:off x="2406" y="2779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498" name="Rectangle 41"/>
            <p:cNvSpPr>
              <a:spLocks noChangeArrowheads="1"/>
            </p:cNvSpPr>
            <p:nvPr/>
          </p:nvSpPr>
          <p:spPr bwMode="auto">
            <a:xfrm>
              <a:off x="1922" y="2779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499" name="Rectangle 42"/>
            <p:cNvSpPr>
              <a:spLocks noChangeArrowheads="1"/>
            </p:cNvSpPr>
            <p:nvPr/>
          </p:nvSpPr>
          <p:spPr bwMode="auto">
            <a:xfrm>
              <a:off x="3657" y="2269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0" name="Rectangle 43"/>
            <p:cNvSpPr>
              <a:spLocks noChangeArrowheads="1"/>
            </p:cNvSpPr>
            <p:nvPr/>
          </p:nvSpPr>
          <p:spPr bwMode="auto">
            <a:xfrm>
              <a:off x="3265" y="2269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1" name="Rectangle 44"/>
            <p:cNvSpPr>
              <a:spLocks noChangeArrowheads="1"/>
            </p:cNvSpPr>
            <p:nvPr/>
          </p:nvSpPr>
          <p:spPr bwMode="auto">
            <a:xfrm>
              <a:off x="3657" y="2042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2" name="Rectangle 45"/>
            <p:cNvSpPr>
              <a:spLocks noChangeArrowheads="1"/>
            </p:cNvSpPr>
            <p:nvPr/>
          </p:nvSpPr>
          <p:spPr bwMode="auto">
            <a:xfrm>
              <a:off x="3265" y="2042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3" name="Rectangle 46"/>
            <p:cNvSpPr>
              <a:spLocks noChangeArrowheads="1"/>
            </p:cNvSpPr>
            <p:nvPr/>
          </p:nvSpPr>
          <p:spPr bwMode="auto">
            <a:xfrm>
              <a:off x="2862" y="2042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4" name="Rectangle 47"/>
            <p:cNvSpPr>
              <a:spLocks noChangeArrowheads="1"/>
            </p:cNvSpPr>
            <p:nvPr/>
          </p:nvSpPr>
          <p:spPr bwMode="auto">
            <a:xfrm>
              <a:off x="3657" y="1816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5" name="Rectangle 48"/>
            <p:cNvSpPr>
              <a:spLocks noChangeArrowheads="1"/>
            </p:cNvSpPr>
            <p:nvPr/>
          </p:nvSpPr>
          <p:spPr bwMode="auto">
            <a:xfrm>
              <a:off x="3265" y="1816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6" name="Rectangle 49"/>
            <p:cNvSpPr>
              <a:spLocks noChangeArrowheads="1"/>
            </p:cNvSpPr>
            <p:nvPr/>
          </p:nvSpPr>
          <p:spPr bwMode="auto">
            <a:xfrm>
              <a:off x="2862" y="1816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7" name="Rectangle 50"/>
            <p:cNvSpPr>
              <a:spLocks noChangeArrowheads="1"/>
            </p:cNvSpPr>
            <p:nvPr/>
          </p:nvSpPr>
          <p:spPr bwMode="auto">
            <a:xfrm>
              <a:off x="2365" y="1816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08" name="Rectangle 51"/>
            <p:cNvSpPr>
              <a:spLocks noChangeArrowheads="1"/>
            </p:cNvSpPr>
            <p:nvPr/>
          </p:nvSpPr>
          <p:spPr bwMode="auto">
            <a:xfrm>
              <a:off x="3562" y="2706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09" name="Rectangle 52"/>
            <p:cNvSpPr>
              <a:spLocks noChangeArrowheads="1"/>
            </p:cNvSpPr>
            <p:nvPr/>
          </p:nvSpPr>
          <p:spPr bwMode="auto">
            <a:xfrm>
              <a:off x="2766" y="2706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0" name="Rectangle 53"/>
            <p:cNvSpPr>
              <a:spLocks noChangeArrowheads="1"/>
            </p:cNvSpPr>
            <p:nvPr/>
          </p:nvSpPr>
          <p:spPr bwMode="auto">
            <a:xfrm>
              <a:off x="2265" y="2706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1" name="Rectangle 54"/>
            <p:cNvSpPr>
              <a:spLocks noChangeArrowheads="1"/>
            </p:cNvSpPr>
            <p:nvPr/>
          </p:nvSpPr>
          <p:spPr bwMode="auto">
            <a:xfrm>
              <a:off x="1781" y="2706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2" name="Rectangle 55"/>
            <p:cNvSpPr>
              <a:spLocks noChangeArrowheads="1"/>
            </p:cNvSpPr>
            <p:nvPr/>
          </p:nvSpPr>
          <p:spPr bwMode="auto">
            <a:xfrm>
              <a:off x="2755" y="225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3" name="Rectangle 56"/>
            <p:cNvSpPr>
              <a:spLocks noChangeArrowheads="1"/>
            </p:cNvSpPr>
            <p:nvPr/>
          </p:nvSpPr>
          <p:spPr bwMode="auto">
            <a:xfrm>
              <a:off x="2256" y="225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4" name="Rectangle 57"/>
            <p:cNvSpPr>
              <a:spLocks noChangeArrowheads="1"/>
            </p:cNvSpPr>
            <p:nvPr/>
          </p:nvSpPr>
          <p:spPr bwMode="auto">
            <a:xfrm>
              <a:off x="1765" y="225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5" name="Rectangle 58"/>
            <p:cNvSpPr>
              <a:spLocks noChangeArrowheads="1"/>
            </p:cNvSpPr>
            <p:nvPr/>
          </p:nvSpPr>
          <p:spPr bwMode="auto">
            <a:xfrm>
              <a:off x="2254" y="2025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6" name="Rectangle 59"/>
            <p:cNvSpPr>
              <a:spLocks noChangeArrowheads="1"/>
            </p:cNvSpPr>
            <p:nvPr/>
          </p:nvSpPr>
          <p:spPr bwMode="auto">
            <a:xfrm>
              <a:off x="1763" y="2025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7" name="Rectangle 60"/>
            <p:cNvSpPr>
              <a:spLocks noChangeArrowheads="1"/>
            </p:cNvSpPr>
            <p:nvPr/>
          </p:nvSpPr>
          <p:spPr bwMode="auto">
            <a:xfrm>
              <a:off x="1770" y="1799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0518" name="Rectangle 61"/>
            <p:cNvSpPr>
              <a:spLocks noChangeArrowheads="1"/>
            </p:cNvSpPr>
            <p:nvPr/>
          </p:nvSpPr>
          <p:spPr bwMode="auto">
            <a:xfrm>
              <a:off x="3279" y="2738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0519" name="Rectangle 62"/>
            <p:cNvSpPr>
              <a:spLocks noChangeArrowheads="1"/>
            </p:cNvSpPr>
            <p:nvPr/>
          </p:nvSpPr>
          <p:spPr bwMode="auto">
            <a:xfrm>
              <a:off x="3671" y="2511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0" name="Rectangle 63"/>
            <p:cNvSpPr>
              <a:spLocks noChangeArrowheads="1"/>
            </p:cNvSpPr>
            <p:nvPr/>
          </p:nvSpPr>
          <p:spPr bwMode="auto">
            <a:xfrm>
              <a:off x="3279" y="2511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1" name="Rectangle 64"/>
            <p:cNvSpPr>
              <a:spLocks noChangeArrowheads="1"/>
            </p:cNvSpPr>
            <p:nvPr/>
          </p:nvSpPr>
          <p:spPr bwMode="auto">
            <a:xfrm>
              <a:off x="2876" y="2511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2" name="Rectangle 65"/>
            <p:cNvSpPr>
              <a:spLocks noChangeArrowheads="1"/>
            </p:cNvSpPr>
            <p:nvPr/>
          </p:nvSpPr>
          <p:spPr bwMode="auto">
            <a:xfrm>
              <a:off x="2379" y="2511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3" name="Rectangle 66"/>
            <p:cNvSpPr>
              <a:spLocks noChangeArrowheads="1"/>
            </p:cNvSpPr>
            <p:nvPr/>
          </p:nvSpPr>
          <p:spPr bwMode="auto">
            <a:xfrm>
              <a:off x="1883" y="2511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4" name="Rectangle 67"/>
            <p:cNvSpPr>
              <a:spLocks noChangeArrowheads="1"/>
            </p:cNvSpPr>
            <p:nvPr/>
          </p:nvSpPr>
          <p:spPr bwMode="auto">
            <a:xfrm>
              <a:off x="2981" y="27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5" name="Rectangle 68"/>
            <p:cNvSpPr>
              <a:spLocks noChangeArrowheads="1"/>
            </p:cNvSpPr>
            <p:nvPr/>
          </p:nvSpPr>
          <p:spPr bwMode="auto">
            <a:xfrm>
              <a:off x="2484" y="27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6" name="Rectangle 69"/>
            <p:cNvSpPr>
              <a:spLocks noChangeArrowheads="1"/>
            </p:cNvSpPr>
            <p:nvPr/>
          </p:nvSpPr>
          <p:spPr bwMode="auto">
            <a:xfrm>
              <a:off x="1985" y="27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7" name="Rectangle 70"/>
            <p:cNvSpPr>
              <a:spLocks noChangeArrowheads="1"/>
            </p:cNvSpPr>
            <p:nvPr/>
          </p:nvSpPr>
          <p:spPr bwMode="auto">
            <a:xfrm>
              <a:off x="2925" y="232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33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8" name="Rectangle 71"/>
            <p:cNvSpPr>
              <a:spLocks noChangeArrowheads="1"/>
            </p:cNvSpPr>
            <p:nvPr/>
          </p:nvSpPr>
          <p:spPr bwMode="auto">
            <a:xfrm>
              <a:off x="2427" y="232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29" name="Rectangle 72"/>
            <p:cNvSpPr>
              <a:spLocks noChangeArrowheads="1"/>
            </p:cNvSpPr>
            <p:nvPr/>
          </p:nvSpPr>
          <p:spPr bwMode="auto">
            <a:xfrm>
              <a:off x="1935" y="232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30" name="Rectangle 73"/>
            <p:cNvSpPr>
              <a:spLocks noChangeArrowheads="1"/>
            </p:cNvSpPr>
            <p:nvPr/>
          </p:nvSpPr>
          <p:spPr bwMode="auto">
            <a:xfrm>
              <a:off x="2429" y="2098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31" name="Rectangle 74"/>
            <p:cNvSpPr>
              <a:spLocks noChangeArrowheads="1"/>
            </p:cNvSpPr>
            <p:nvPr/>
          </p:nvSpPr>
          <p:spPr bwMode="auto">
            <a:xfrm>
              <a:off x="1938" y="2098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0532" name="Rectangle 75"/>
            <p:cNvSpPr>
              <a:spLocks noChangeArrowheads="1"/>
            </p:cNvSpPr>
            <p:nvPr/>
          </p:nvSpPr>
          <p:spPr bwMode="auto">
            <a:xfrm>
              <a:off x="1930" y="1872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11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grpSp>
          <p:nvGrpSpPr>
            <p:cNvPr id="20533" name="Group 83"/>
            <p:cNvGrpSpPr>
              <a:grpSpLocks/>
            </p:cNvGrpSpPr>
            <p:nvPr/>
          </p:nvGrpSpPr>
          <p:grpSpPr bwMode="auto">
            <a:xfrm>
              <a:off x="1655" y="1797"/>
              <a:ext cx="91" cy="1089"/>
              <a:chOff x="1655" y="1797"/>
              <a:chExt cx="91" cy="1089"/>
            </a:xfrm>
          </p:grpSpPr>
          <p:sp>
            <p:nvSpPr>
              <p:cNvPr id="20538" name="Line 76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9" name="Line 77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0" cy="1089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0" name="Line 78"/>
              <p:cNvSpPr>
                <a:spLocks noChangeShapeType="1"/>
              </p:cNvSpPr>
              <p:nvPr/>
            </p:nvSpPr>
            <p:spPr bwMode="auto">
              <a:xfrm>
                <a:off x="1655" y="2886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34" name="Group 82"/>
            <p:cNvGrpSpPr>
              <a:grpSpLocks/>
            </p:cNvGrpSpPr>
            <p:nvPr/>
          </p:nvGrpSpPr>
          <p:grpSpPr bwMode="auto">
            <a:xfrm>
              <a:off x="3923" y="1752"/>
              <a:ext cx="91" cy="1134"/>
              <a:chOff x="3923" y="1752"/>
              <a:chExt cx="91" cy="1134"/>
            </a:xfrm>
          </p:grpSpPr>
          <p:sp>
            <p:nvSpPr>
              <p:cNvPr id="20535" name="Line 79"/>
              <p:cNvSpPr>
                <a:spLocks noChangeShapeType="1"/>
              </p:cNvSpPr>
              <p:nvPr/>
            </p:nvSpPr>
            <p:spPr bwMode="auto">
              <a:xfrm>
                <a:off x="3923" y="1752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6" name="Line 80"/>
              <p:cNvSpPr>
                <a:spLocks noChangeShapeType="1"/>
              </p:cNvSpPr>
              <p:nvPr/>
            </p:nvSpPr>
            <p:spPr bwMode="auto">
              <a:xfrm>
                <a:off x="4014" y="1752"/>
                <a:ext cx="0" cy="1134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7" name="Line 81"/>
              <p:cNvSpPr>
                <a:spLocks noChangeShapeType="1"/>
              </p:cNvSpPr>
              <p:nvPr/>
            </p:nvSpPr>
            <p:spPr bwMode="auto">
              <a:xfrm>
                <a:off x="3923" y="2886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8500" name="Text Box 84"/>
          <p:cNvSpPr txBox="1">
            <a:spLocks noChangeArrowheads="1"/>
          </p:cNvSpPr>
          <p:nvPr/>
        </p:nvSpPr>
        <p:spPr bwMode="auto">
          <a:xfrm>
            <a:off x="7092950" y="2998788"/>
            <a:ext cx="6635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000066"/>
                </a:solidFill>
              </a:rPr>
              <a:t>=0</a:t>
            </a:r>
          </a:p>
        </p:txBody>
      </p:sp>
      <p:sp>
        <p:nvSpPr>
          <p:cNvPr id="188503" name="Rectangle 87"/>
          <p:cNvSpPr>
            <a:spLocks noChangeArrowheads="1"/>
          </p:cNvSpPr>
          <p:nvPr/>
        </p:nvSpPr>
        <p:spPr bwMode="auto">
          <a:xfrm>
            <a:off x="251520" y="5013325"/>
            <a:ext cx="889248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dirty="0"/>
              <a:t>LOC(</a:t>
            </a:r>
            <a:r>
              <a:rPr kumimoji="1" lang="en-US" altLang="zh-CN" sz="2000" dirty="0" err="1"/>
              <a:t>i,j</a:t>
            </a:r>
            <a:r>
              <a:rPr kumimoji="1" lang="en-US" altLang="zh-CN" sz="2000" dirty="0"/>
              <a:t>)=LOC(1,1)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+size*( 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itchFamily="18" charset="0"/>
              </a:rPr>
              <a:t>前</a:t>
            </a:r>
            <a:r>
              <a:rPr kumimoji="1" lang="en-US" altLang="zh-CN" sz="2000" dirty="0">
                <a:solidFill>
                  <a:srgbClr val="0066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itchFamily="18" charset="0"/>
              </a:rPr>
              <a:t>行非零元素个数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</a:rPr>
              <a:t>＋第</a:t>
            </a:r>
            <a:r>
              <a:rPr kumimoji="1" lang="en-US" altLang="zh-CN" sz="2000" dirty="0" err="1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</a:rPr>
              <a:t>行中</a:t>
            </a:r>
            <a:r>
              <a:rPr kumimoji="1" lang="en-US" altLang="zh-CN" sz="2000" dirty="0" err="1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66"/>
                </a:solidFill>
                <a:latin typeface="Times New Roman" pitchFamily="18" charset="0"/>
              </a:rPr>
              <a:t>ij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</a:rPr>
              <a:t>前非零元素的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个数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8504" name="Text Box 88"/>
          <p:cNvSpPr txBox="1">
            <a:spLocks noChangeArrowheads="1"/>
          </p:cNvSpPr>
          <p:nvPr/>
        </p:nvSpPr>
        <p:spPr bwMode="auto">
          <a:xfrm>
            <a:off x="1658938" y="5680075"/>
            <a:ext cx="4429716" cy="463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dirty="0"/>
              <a:t>=LOC(1,1) </a:t>
            </a:r>
            <a:r>
              <a:rPr kumimoji="1" lang="en-US" altLang="zh-CN" dirty="0" smtClean="0">
                <a:solidFill>
                  <a:schemeClr val="tx1"/>
                </a:solidFill>
              </a:rPr>
              <a:t>+size*(</a:t>
            </a:r>
            <a:r>
              <a:rPr kumimoji="1" lang="en-US" altLang="zh-CN" dirty="0" smtClean="0"/>
              <a:t> </a:t>
            </a:r>
            <a:r>
              <a:rPr kumimoji="1" lang="en-US" altLang="zh-CN" dirty="0" err="1">
                <a:solidFill>
                  <a:srgbClr val="006600"/>
                </a:solidFill>
              </a:rPr>
              <a:t>i</a:t>
            </a:r>
            <a:r>
              <a:rPr kumimoji="1" lang="en-US" altLang="zh-CN" dirty="0">
                <a:solidFill>
                  <a:srgbClr val="006600"/>
                </a:solidFill>
              </a:rPr>
              <a:t>(i-1)/2</a:t>
            </a:r>
            <a:r>
              <a:rPr kumimoji="1" lang="en-US" altLang="zh-CN" dirty="0">
                <a:solidFill>
                  <a:srgbClr val="000066"/>
                </a:solidFill>
              </a:rPr>
              <a:t>+j -</a:t>
            </a:r>
            <a:r>
              <a:rPr kumimoji="1" lang="en-US" altLang="zh-CN" dirty="0" smtClean="0">
                <a:solidFill>
                  <a:srgbClr val="000066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8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3" grpId="0"/>
      <p:bldP spid="188500" grpId="0"/>
      <p:bldP spid="188503" grpId="0" autoUpdateAnimBg="0"/>
      <p:bldP spid="1885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905BD7-3BDF-413F-AC50-1E42FB6952FB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特殊矩阵：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2605088" y="1614488"/>
            <a:ext cx="2398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lang="zh-CN" altLang="en-US" sz="2800"/>
              <a:t>三角矩阵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1116013" y="2205038"/>
            <a:ext cx="17129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上三角矩阵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7092950" y="2998788"/>
            <a:ext cx="6635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000066"/>
                </a:solidFill>
              </a:rPr>
              <a:t>=0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179512" y="5013325"/>
            <a:ext cx="896448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dirty="0" smtClean="0"/>
              <a:t>LOC(</a:t>
            </a:r>
            <a:r>
              <a:rPr kumimoji="1" lang="en-US" altLang="zh-CN" sz="2000" dirty="0" err="1" smtClean="0"/>
              <a:t>i,j</a:t>
            </a:r>
            <a:r>
              <a:rPr kumimoji="1" lang="en-US" altLang="zh-CN" sz="2000" dirty="0" smtClean="0"/>
              <a:t>)=LOC(1,1)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+size*( 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itchFamily="18" charset="0"/>
              </a:rPr>
              <a:t>前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itchFamily="18" charset="0"/>
              </a:rPr>
              <a:t>行非零元素个数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＋第</a:t>
            </a:r>
            <a:r>
              <a:rPr kumimoji="1" lang="en-US" altLang="zh-CN" sz="2000" dirty="0" err="1" smtClean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行中</a:t>
            </a:r>
            <a:r>
              <a:rPr kumimoji="1" lang="en-US" altLang="zh-CN" sz="2000" dirty="0" err="1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 dirty="0" err="1" smtClean="0">
                <a:solidFill>
                  <a:srgbClr val="000066"/>
                </a:solidFill>
                <a:latin typeface="Times New Roman" pitchFamily="18" charset="0"/>
              </a:rPr>
              <a:t>ij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前非零元素的个数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1187624" y="5589240"/>
            <a:ext cx="5361061" cy="463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dirty="0"/>
              <a:t>=LOC(1,1) </a:t>
            </a:r>
            <a:r>
              <a:rPr kumimoji="1" lang="en-US" altLang="zh-CN" dirty="0" smtClean="0">
                <a:solidFill>
                  <a:schemeClr val="tx1"/>
                </a:solidFill>
              </a:rPr>
              <a:t>+size*(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olidFill>
                  <a:srgbClr val="006600"/>
                </a:solidFill>
              </a:rPr>
              <a:t>(i-1)(2n-i+2)/2</a:t>
            </a:r>
            <a:r>
              <a:rPr kumimoji="1" lang="en-US" altLang="zh-CN" dirty="0">
                <a:solidFill>
                  <a:srgbClr val="000066"/>
                </a:solidFill>
              </a:rPr>
              <a:t>+j-i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43213" y="2628900"/>
            <a:ext cx="3744912" cy="2239963"/>
            <a:chOff x="1791" y="1656"/>
            <a:chExt cx="2359" cy="1411"/>
          </a:xfrm>
        </p:grpSpPr>
        <p:sp>
          <p:nvSpPr>
            <p:cNvPr id="2151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791" y="1656"/>
              <a:ext cx="2359" cy="1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3859" y="2878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 i="1">
                  <a:solidFill>
                    <a:srgbClr val="000066"/>
                  </a:solidFill>
                  <a:latin typeface="Times New Roman" pitchFamily="18" charset="0"/>
                </a:rPr>
                <a:t>nn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0" name="Rectangle 18"/>
            <p:cNvSpPr>
              <a:spLocks noChangeArrowheads="1"/>
            </p:cNvSpPr>
            <p:nvPr/>
          </p:nvSpPr>
          <p:spPr bwMode="auto">
            <a:xfrm>
              <a:off x="3942" y="203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1" name="Rectangle 19"/>
            <p:cNvSpPr>
              <a:spLocks noChangeArrowheads="1"/>
            </p:cNvSpPr>
            <p:nvPr/>
          </p:nvSpPr>
          <p:spPr bwMode="auto">
            <a:xfrm>
              <a:off x="3931" y="174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2" name="Rectangle 20"/>
            <p:cNvSpPr>
              <a:spLocks noChangeArrowheads="1"/>
            </p:cNvSpPr>
            <p:nvPr/>
          </p:nvSpPr>
          <p:spPr bwMode="auto">
            <a:xfrm>
              <a:off x="2934" y="2808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3" name="Rectangle 21"/>
            <p:cNvSpPr>
              <a:spLocks noChangeArrowheads="1"/>
            </p:cNvSpPr>
            <p:nvPr/>
          </p:nvSpPr>
          <p:spPr bwMode="auto">
            <a:xfrm>
              <a:off x="2457" y="2808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4" name="Rectangle 22"/>
            <p:cNvSpPr>
              <a:spLocks noChangeArrowheads="1"/>
            </p:cNvSpPr>
            <p:nvPr/>
          </p:nvSpPr>
          <p:spPr bwMode="auto">
            <a:xfrm>
              <a:off x="1989" y="2808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5" name="Rectangle 23"/>
            <p:cNvSpPr>
              <a:spLocks noChangeArrowheads="1"/>
            </p:cNvSpPr>
            <p:nvPr/>
          </p:nvSpPr>
          <p:spPr bwMode="auto">
            <a:xfrm>
              <a:off x="2457" y="2243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6" name="Rectangle 24"/>
            <p:cNvSpPr>
              <a:spLocks noChangeArrowheads="1"/>
            </p:cNvSpPr>
            <p:nvPr/>
          </p:nvSpPr>
          <p:spPr bwMode="auto">
            <a:xfrm>
              <a:off x="1989" y="2243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7" name="Rectangle 25"/>
            <p:cNvSpPr>
              <a:spLocks noChangeArrowheads="1"/>
            </p:cNvSpPr>
            <p:nvPr/>
          </p:nvSpPr>
          <p:spPr bwMode="auto">
            <a:xfrm>
              <a:off x="1989" y="1961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Times New Roman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8" name="Rectangle 26"/>
            <p:cNvSpPr>
              <a:spLocks noChangeArrowheads="1"/>
            </p:cNvSpPr>
            <p:nvPr/>
          </p:nvSpPr>
          <p:spPr bwMode="auto">
            <a:xfrm>
              <a:off x="3724" y="278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29" name="Rectangle 27"/>
            <p:cNvSpPr>
              <a:spLocks noChangeArrowheads="1"/>
            </p:cNvSpPr>
            <p:nvPr/>
          </p:nvSpPr>
          <p:spPr bwMode="auto">
            <a:xfrm>
              <a:off x="3690" y="222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0" name="Rectangle 28"/>
            <p:cNvSpPr>
              <a:spLocks noChangeArrowheads="1"/>
            </p:cNvSpPr>
            <p:nvPr/>
          </p:nvSpPr>
          <p:spPr bwMode="auto">
            <a:xfrm>
              <a:off x="2832" y="222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1" name="Rectangle 29"/>
            <p:cNvSpPr>
              <a:spLocks noChangeArrowheads="1"/>
            </p:cNvSpPr>
            <p:nvPr/>
          </p:nvSpPr>
          <p:spPr bwMode="auto">
            <a:xfrm>
              <a:off x="3703" y="194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2" name="Rectangle 30"/>
            <p:cNvSpPr>
              <a:spLocks noChangeArrowheads="1"/>
            </p:cNvSpPr>
            <p:nvPr/>
          </p:nvSpPr>
          <p:spPr bwMode="auto">
            <a:xfrm>
              <a:off x="2830" y="194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3" name="Rectangle 31"/>
            <p:cNvSpPr>
              <a:spLocks noChangeArrowheads="1"/>
            </p:cNvSpPr>
            <p:nvPr/>
          </p:nvSpPr>
          <p:spPr bwMode="auto">
            <a:xfrm>
              <a:off x="2350" y="194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4" name="Rectangle 32"/>
            <p:cNvSpPr>
              <a:spLocks noChangeArrowheads="1"/>
            </p:cNvSpPr>
            <p:nvPr/>
          </p:nvSpPr>
          <p:spPr bwMode="auto">
            <a:xfrm>
              <a:off x="3715" y="1658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5" name="Rectangle 33"/>
            <p:cNvSpPr>
              <a:spLocks noChangeArrowheads="1"/>
            </p:cNvSpPr>
            <p:nvPr/>
          </p:nvSpPr>
          <p:spPr bwMode="auto">
            <a:xfrm>
              <a:off x="2837" y="1658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6" name="Rectangle 34"/>
            <p:cNvSpPr>
              <a:spLocks noChangeArrowheads="1"/>
            </p:cNvSpPr>
            <p:nvPr/>
          </p:nvSpPr>
          <p:spPr bwMode="auto">
            <a:xfrm>
              <a:off x="2358" y="1658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7" name="Rectangle 35"/>
            <p:cNvSpPr>
              <a:spLocks noChangeArrowheads="1"/>
            </p:cNvSpPr>
            <p:nvPr/>
          </p:nvSpPr>
          <p:spPr bwMode="auto">
            <a:xfrm>
              <a:off x="1895" y="1658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8" name="Rectangle 36"/>
            <p:cNvSpPr>
              <a:spLocks noChangeArrowheads="1"/>
            </p:cNvSpPr>
            <p:nvPr/>
          </p:nvSpPr>
          <p:spPr bwMode="auto">
            <a:xfrm>
              <a:off x="3378" y="2826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39" name="Rectangle 37"/>
            <p:cNvSpPr>
              <a:spLocks noChangeArrowheads="1"/>
            </p:cNvSpPr>
            <p:nvPr/>
          </p:nvSpPr>
          <p:spPr bwMode="auto">
            <a:xfrm>
              <a:off x="3829" y="254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0" name="Rectangle 38"/>
            <p:cNvSpPr>
              <a:spLocks noChangeArrowheads="1"/>
            </p:cNvSpPr>
            <p:nvPr/>
          </p:nvSpPr>
          <p:spPr bwMode="auto">
            <a:xfrm>
              <a:off x="3378" y="254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1" name="Rectangle 39"/>
            <p:cNvSpPr>
              <a:spLocks noChangeArrowheads="1"/>
            </p:cNvSpPr>
            <p:nvPr/>
          </p:nvSpPr>
          <p:spPr bwMode="auto">
            <a:xfrm>
              <a:off x="2947" y="254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2" name="Rectangle 40"/>
            <p:cNvSpPr>
              <a:spLocks noChangeArrowheads="1"/>
            </p:cNvSpPr>
            <p:nvPr/>
          </p:nvSpPr>
          <p:spPr bwMode="auto">
            <a:xfrm>
              <a:off x="2470" y="254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3" name="Rectangle 41"/>
            <p:cNvSpPr>
              <a:spLocks noChangeArrowheads="1"/>
            </p:cNvSpPr>
            <p:nvPr/>
          </p:nvSpPr>
          <p:spPr bwMode="auto">
            <a:xfrm>
              <a:off x="2003" y="254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4" name="Rectangle 42"/>
            <p:cNvSpPr>
              <a:spLocks noChangeArrowheads="1"/>
            </p:cNvSpPr>
            <p:nvPr/>
          </p:nvSpPr>
          <p:spPr bwMode="auto">
            <a:xfrm>
              <a:off x="3305" y="226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5" name="Rectangle 43"/>
            <p:cNvSpPr>
              <a:spLocks noChangeArrowheads="1"/>
            </p:cNvSpPr>
            <p:nvPr/>
          </p:nvSpPr>
          <p:spPr bwMode="auto">
            <a:xfrm>
              <a:off x="3305" y="197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6" name="Rectangle 44"/>
            <p:cNvSpPr>
              <a:spLocks noChangeArrowheads="1"/>
            </p:cNvSpPr>
            <p:nvPr/>
          </p:nvSpPr>
          <p:spPr bwMode="auto">
            <a:xfrm>
              <a:off x="3305" y="1697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7" name="Rectangle 45"/>
            <p:cNvSpPr>
              <a:spLocks noChangeArrowheads="1"/>
            </p:cNvSpPr>
            <p:nvPr/>
          </p:nvSpPr>
          <p:spPr bwMode="auto">
            <a:xfrm>
              <a:off x="3849" y="230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itchFamily="18" charset="0"/>
                </a:rPr>
                <a:t>3</a:t>
              </a:r>
              <a:endParaRPr lang="en-US" altLang="zh-CN" sz="1800">
                <a:solidFill>
                  <a:srgbClr val="000066"/>
                </a:solidFill>
              </a:endParaRPr>
            </a:p>
          </p:txBody>
        </p:sp>
        <p:sp>
          <p:nvSpPr>
            <p:cNvPr id="21548" name="Rectangle 46"/>
            <p:cNvSpPr>
              <a:spLocks noChangeArrowheads="1"/>
            </p:cNvSpPr>
            <p:nvPr/>
          </p:nvSpPr>
          <p:spPr bwMode="auto">
            <a:xfrm>
              <a:off x="2995" y="231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33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49" name="Rectangle 47"/>
            <p:cNvSpPr>
              <a:spLocks noChangeArrowheads="1"/>
            </p:cNvSpPr>
            <p:nvPr/>
          </p:nvSpPr>
          <p:spPr bwMode="auto">
            <a:xfrm>
              <a:off x="3870" y="203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0" name="Rectangle 48"/>
            <p:cNvSpPr>
              <a:spLocks noChangeArrowheads="1"/>
            </p:cNvSpPr>
            <p:nvPr/>
          </p:nvSpPr>
          <p:spPr bwMode="auto">
            <a:xfrm>
              <a:off x="2997" y="203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23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1" name="Rectangle 49"/>
            <p:cNvSpPr>
              <a:spLocks noChangeArrowheads="1"/>
            </p:cNvSpPr>
            <p:nvPr/>
          </p:nvSpPr>
          <p:spPr bwMode="auto">
            <a:xfrm>
              <a:off x="2517" y="203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22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2" name="Rectangle 50"/>
            <p:cNvSpPr>
              <a:spLocks noChangeArrowheads="1"/>
            </p:cNvSpPr>
            <p:nvPr/>
          </p:nvSpPr>
          <p:spPr bwMode="auto">
            <a:xfrm>
              <a:off x="3868" y="1749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3" name="Rectangle 51"/>
            <p:cNvSpPr>
              <a:spLocks noChangeArrowheads="1"/>
            </p:cNvSpPr>
            <p:nvPr/>
          </p:nvSpPr>
          <p:spPr bwMode="auto">
            <a:xfrm>
              <a:off x="2990" y="1749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13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4" name="Rectangle 52"/>
            <p:cNvSpPr>
              <a:spLocks noChangeArrowheads="1"/>
            </p:cNvSpPr>
            <p:nvPr/>
          </p:nvSpPr>
          <p:spPr bwMode="auto">
            <a:xfrm>
              <a:off x="2511" y="1749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12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555" name="Rectangle 53"/>
            <p:cNvSpPr>
              <a:spLocks noChangeArrowheads="1"/>
            </p:cNvSpPr>
            <p:nvPr/>
          </p:nvSpPr>
          <p:spPr bwMode="auto">
            <a:xfrm>
              <a:off x="2048" y="1749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000066"/>
                  </a:solidFill>
                  <a:latin typeface="Times New Roman" pitchFamily="18" charset="0"/>
                </a:rPr>
                <a:t>11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grpSp>
          <p:nvGrpSpPr>
            <p:cNvPr id="21556" name="Group 54"/>
            <p:cNvGrpSpPr>
              <a:grpSpLocks/>
            </p:cNvGrpSpPr>
            <p:nvPr/>
          </p:nvGrpSpPr>
          <p:grpSpPr bwMode="auto">
            <a:xfrm>
              <a:off x="1837" y="1706"/>
              <a:ext cx="90" cy="1361"/>
              <a:chOff x="1837" y="1706"/>
              <a:chExt cx="90" cy="1361"/>
            </a:xfrm>
          </p:grpSpPr>
          <p:sp>
            <p:nvSpPr>
              <p:cNvPr id="21562" name="Line 5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9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3" name="Line 5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36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4" name="Line 57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9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57" name="Group 58"/>
            <p:cNvGrpSpPr>
              <a:grpSpLocks/>
            </p:cNvGrpSpPr>
            <p:nvPr/>
          </p:nvGrpSpPr>
          <p:grpSpPr bwMode="auto">
            <a:xfrm>
              <a:off x="3969" y="1706"/>
              <a:ext cx="90" cy="1361"/>
              <a:chOff x="3969" y="1706"/>
              <a:chExt cx="90" cy="1361"/>
            </a:xfrm>
          </p:grpSpPr>
          <p:sp>
            <p:nvSpPr>
              <p:cNvPr id="21559" name="Line 59"/>
              <p:cNvSpPr>
                <a:spLocks noChangeShapeType="1"/>
              </p:cNvSpPr>
              <p:nvPr/>
            </p:nvSpPr>
            <p:spPr bwMode="auto">
              <a:xfrm>
                <a:off x="3969" y="1706"/>
                <a:ext cx="9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0" name="Line 60"/>
              <p:cNvSpPr>
                <a:spLocks noChangeShapeType="1"/>
              </p:cNvSpPr>
              <p:nvPr/>
            </p:nvSpPr>
            <p:spPr bwMode="auto">
              <a:xfrm>
                <a:off x="4059" y="1706"/>
                <a:ext cx="0" cy="136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1" name="Line 61"/>
              <p:cNvSpPr>
                <a:spLocks noChangeShapeType="1"/>
              </p:cNvSpPr>
              <p:nvPr/>
            </p:nvSpPr>
            <p:spPr bwMode="auto">
              <a:xfrm>
                <a:off x="3969" y="3067"/>
                <a:ext cx="9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58" name="Rectangle 62"/>
            <p:cNvSpPr>
              <a:spLocks noChangeArrowheads="1"/>
            </p:cNvSpPr>
            <p:nvPr/>
          </p:nvSpPr>
          <p:spPr bwMode="auto">
            <a:xfrm>
              <a:off x="3923" y="234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4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4" grpId="0"/>
      <p:bldP spid="192525" grpId="0" autoUpdateAnimBg="0"/>
      <p:bldP spid="1925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57A548-A9A9-4C2B-9D04-82EEAB07D2E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2532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特殊矩阵：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2605088" y="1614488"/>
            <a:ext cx="254317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②</a:t>
            </a:r>
            <a:r>
              <a:rPr lang="zh-CN" altLang="en-US" sz="2800"/>
              <a:t>带状矩阵</a:t>
            </a:r>
          </a:p>
        </p:txBody>
      </p:sp>
      <p:sp>
        <p:nvSpPr>
          <p:cNvPr id="190525" name="Rectangle 61"/>
          <p:cNvSpPr>
            <a:spLocks noChangeArrowheads="1"/>
          </p:cNvSpPr>
          <p:nvPr/>
        </p:nvSpPr>
        <p:spPr bwMode="auto">
          <a:xfrm>
            <a:off x="1187624" y="5445224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/>
              <a:t>LOC(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)=LOC(1,1)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+size*( </a:t>
            </a:r>
            <a:r>
              <a:rPr kumimoji="1" lang="en-US" altLang="zh-CN" dirty="0" smtClean="0">
                <a:solidFill>
                  <a:srgbClr val="006600"/>
                </a:solidFill>
              </a:rPr>
              <a:t>3 </a:t>
            </a:r>
            <a:r>
              <a:rPr kumimoji="1" lang="en-US" altLang="zh-CN" dirty="0">
                <a:solidFill>
                  <a:srgbClr val="006600"/>
                </a:solidFill>
              </a:rPr>
              <a:t>(i-1) -</a:t>
            </a:r>
            <a:r>
              <a:rPr kumimoji="1" lang="en-US" altLang="zh-CN" dirty="0" smtClean="0">
                <a:solidFill>
                  <a:srgbClr val="006600"/>
                </a:solidFill>
              </a:rPr>
              <a:t>1</a:t>
            </a:r>
            <a:r>
              <a:rPr kumimoji="1" lang="en-US" altLang="zh-CN" dirty="0" smtClean="0">
                <a:solidFill>
                  <a:srgbClr val="000066"/>
                </a:solidFill>
              </a:rPr>
              <a:t>+j-i+1 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90526" name="Text Box 62"/>
          <p:cNvSpPr txBox="1">
            <a:spLocks noChangeArrowheads="1"/>
          </p:cNvSpPr>
          <p:nvPr/>
        </p:nvSpPr>
        <p:spPr bwMode="auto">
          <a:xfrm>
            <a:off x="2195513" y="5876925"/>
            <a:ext cx="4344757" cy="463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dirty="0"/>
              <a:t>=LOC(1,1) </a:t>
            </a:r>
            <a:r>
              <a:rPr kumimoji="1" lang="en-US" altLang="zh-CN" smtClean="0"/>
              <a:t>+size*( </a:t>
            </a:r>
            <a:r>
              <a:rPr kumimoji="1" lang="en-US" altLang="zh-CN" dirty="0"/>
              <a:t>2 (i-1) </a:t>
            </a:r>
            <a:r>
              <a:rPr kumimoji="1" lang="en-US" altLang="zh-CN"/>
              <a:t>+</a:t>
            </a:r>
            <a:r>
              <a:rPr kumimoji="1" lang="en-US" altLang="zh-CN" smtClean="0"/>
              <a:t>j-1)</a:t>
            </a:r>
            <a:endParaRPr kumimoji="1" lang="en-US" altLang="zh-CN" dirty="0"/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2124075" y="2276475"/>
            <a:ext cx="4319588" cy="2765425"/>
            <a:chOff x="1338" y="1434"/>
            <a:chExt cx="2721" cy="1742"/>
          </a:xfrm>
        </p:grpSpPr>
        <p:sp>
          <p:nvSpPr>
            <p:cNvPr id="22540" name="Rectangle 135"/>
            <p:cNvSpPr>
              <a:spLocks noChangeArrowheads="1"/>
            </p:cNvSpPr>
            <p:nvPr/>
          </p:nvSpPr>
          <p:spPr bwMode="auto">
            <a:xfrm>
              <a:off x="3988" y="3013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41" name="Rectangle 136"/>
            <p:cNvSpPr>
              <a:spLocks noChangeArrowheads="1"/>
            </p:cNvSpPr>
            <p:nvPr/>
          </p:nvSpPr>
          <p:spPr bwMode="auto">
            <a:xfrm>
              <a:off x="3782" y="3013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42" name="Rectangle 137"/>
            <p:cNvSpPr>
              <a:spLocks noChangeArrowheads="1"/>
            </p:cNvSpPr>
            <p:nvPr/>
          </p:nvSpPr>
          <p:spPr bwMode="auto">
            <a:xfrm>
              <a:off x="3861" y="302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</a:rPr>
                <a:t>×</a:t>
              </a:r>
            </a:p>
          </p:txBody>
        </p:sp>
        <p:sp>
          <p:nvSpPr>
            <p:cNvPr id="22544" name="Rectangle 159"/>
            <p:cNvSpPr>
              <a:spLocks noChangeArrowheads="1"/>
            </p:cNvSpPr>
            <p:nvPr/>
          </p:nvSpPr>
          <p:spPr bwMode="auto">
            <a:xfrm>
              <a:off x="3401" y="2895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45" name="Rectangle 160"/>
            <p:cNvSpPr>
              <a:spLocks noChangeArrowheads="1"/>
            </p:cNvSpPr>
            <p:nvPr/>
          </p:nvSpPr>
          <p:spPr bwMode="auto">
            <a:xfrm>
              <a:off x="3035" y="2895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46" name="Rectangle 161"/>
            <p:cNvSpPr>
              <a:spLocks noChangeArrowheads="1"/>
            </p:cNvSpPr>
            <p:nvPr/>
          </p:nvSpPr>
          <p:spPr bwMode="auto">
            <a:xfrm>
              <a:off x="3401" y="262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47" name="Rectangle 162"/>
            <p:cNvSpPr>
              <a:spLocks noChangeArrowheads="1"/>
            </p:cNvSpPr>
            <p:nvPr/>
          </p:nvSpPr>
          <p:spPr bwMode="auto">
            <a:xfrm>
              <a:off x="3035" y="262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48" name="Rectangle 163"/>
            <p:cNvSpPr>
              <a:spLocks noChangeArrowheads="1"/>
            </p:cNvSpPr>
            <p:nvPr/>
          </p:nvSpPr>
          <p:spPr bwMode="auto">
            <a:xfrm>
              <a:off x="2629" y="262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MT Extra" pitchFamily="18" charset="2"/>
                </a:rPr>
                <a:t>L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49" name="Rectangle 164"/>
            <p:cNvSpPr>
              <a:spLocks noChangeArrowheads="1"/>
            </p:cNvSpPr>
            <p:nvPr/>
          </p:nvSpPr>
          <p:spPr bwMode="auto">
            <a:xfrm>
              <a:off x="3137" y="239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45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0" name="Rectangle 165"/>
            <p:cNvSpPr>
              <a:spLocks noChangeArrowheads="1"/>
            </p:cNvSpPr>
            <p:nvPr/>
          </p:nvSpPr>
          <p:spPr bwMode="auto">
            <a:xfrm>
              <a:off x="2731" y="239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44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1" name="Rectangle 166"/>
            <p:cNvSpPr>
              <a:spLocks noChangeArrowheads="1"/>
            </p:cNvSpPr>
            <p:nvPr/>
          </p:nvSpPr>
          <p:spPr bwMode="auto">
            <a:xfrm>
              <a:off x="2327" y="239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43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2" name="Rectangle 167"/>
            <p:cNvSpPr>
              <a:spLocks noChangeArrowheads="1"/>
            </p:cNvSpPr>
            <p:nvPr/>
          </p:nvSpPr>
          <p:spPr bwMode="auto">
            <a:xfrm>
              <a:off x="2729" y="212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34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3" name="Rectangle 168"/>
            <p:cNvSpPr>
              <a:spLocks noChangeArrowheads="1"/>
            </p:cNvSpPr>
            <p:nvPr/>
          </p:nvSpPr>
          <p:spPr bwMode="auto">
            <a:xfrm>
              <a:off x="2325" y="212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33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4" name="Rectangle 169"/>
            <p:cNvSpPr>
              <a:spLocks noChangeArrowheads="1"/>
            </p:cNvSpPr>
            <p:nvPr/>
          </p:nvSpPr>
          <p:spPr bwMode="auto">
            <a:xfrm>
              <a:off x="1919" y="212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32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5" name="Rectangle 170"/>
            <p:cNvSpPr>
              <a:spLocks noChangeArrowheads="1"/>
            </p:cNvSpPr>
            <p:nvPr/>
          </p:nvSpPr>
          <p:spPr bwMode="auto">
            <a:xfrm>
              <a:off x="2327" y="184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23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6" name="Rectangle 171"/>
            <p:cNvSpPr>
              <a:spLocks noChangeArrowheads="1"/>
            </p:cNvSpPr>
            <p:nvPr/>
          </p:nvSpPr>
          <p:spPr bwMode="auto">
            <a:xfrm>
              <a:off x="1920" y="184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7" name="Rectangle 172"/>
            <p:cNvSpPr>
              <a:spLocks noChangeArrowheads="1"/>
            </p:cNvSpPr>
            <p:nvPr/>
          </p:nvSpPr>
          <p:spPr bwMode="auto">
            <a:xfrm>
              <a:off x="1522" y="184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21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8" name="Rectangle 173"/>
            <p:cNvSpPr>
              <a:spLocks noChangeArrowheads="1"/>
            </p:cNvSpPr>
            <p:nvPr/>
          </p:nvSpPr>
          <p:spPr bwMode="auto">
            <a:xfrm>
              <a:off x="1915" y="157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12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59" name="Rectangle 174"/>
            <p:cNvSpPr>
              <a:spLocks noChangeArrowheads="1"/>
            </p:cNvSpPr>
            <p:nvPr/>
          </p:nvSpPr>
          <p:spPr bwMode="auto">
            <a:xfrm>
              <a:off x="1515" y="157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66"/>
                  </a:solidFill>
                  <a:latin typeface="Times New Roman" pitchFamily="18" charset="0"/>
                </a:rPr>
                <a:t>11</a:t>
              </a:r>
              <a:endParaRPr lang="en-US" altLang="zh-CN" sz="1600">
                <a:solidFill>
                  <a:srgbClr val="000066"/>
                </a:solidFill>
              </a:endParaRPr>
            </a:p>
          </p:txBody>
        </p:sp>
        <p:sp>
          <p:nvSpPr>
            <p:cNvPr id="22560" name="Rectangle 175"/>
            <p:cNvSpPr>
              <a:spLocks noChangeArrowheads="1"/>
            </p:cNvSpPr>
            <p:nvPr/>
          </p:nvSpPr>
          <p:spPr bwMode="auto">
            <a:xfrm>
              <a:off x="2996" y="230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1" name="Rectangle 176"/>
            <p:cNvSpPr>
              <a:spLocks noChangeArrowheads="1"/>
            </p:cNvSpPr>
            <p:nvPr/>
          </p:nvSpPr>
          <p:spPr bwMode="auto">
            <a:xfrm>
              <a:off x="2589" y="230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2" name="Rectangle 177"/>
            <p:cNvSpPr>
              <a:spLocks noChangeArrowheads="1"/>
            </p:cNvSpPr>
            <p:nvPr/>
          </p:nvSpPr>
          <p:spPr bwMode="auto">
            <a:xfrm>
              <a:off x="2185" y="230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3" name="Rectangle 178"/>
            <p:cNvSpPr>
              <a:spLocks noChangeArrowheads="1"/>
            </p:cNvSpPr>
            <p:nvPr/>
          </p:nvSpPr>
          <p:spPr bwMode="auto">
            <a:xfrm>
              <a:off x="2591" y="203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4" name="Rectangle 179"/>
            <p:cNvSpPr>
              <a:spLocks noChangeArrowheads="1"/>
            </p:cNvSpPr>
            <p:nvPr/>
          </p:nvSpPr>
          <p:spPr bwMode="auto">
            <a:xfrm>
              <a:off x="2187" y="203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5" name="Rectangle 180"/>
            <p:cNvSpPr>
              <a:spLocks noChangeArrowheads="1"/>
            </p:cNvSpPr>
            <p:nvPr/>
          </p:nvSpPr>
          <p:spPr bwMode="auto">
            <a:xfrm>
              <a:off x="1780" y="2032"/>
              <a:ext cx="11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300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6" name="Rectangle 181"/>
            <p:cNvSpPr>
              <a:spLocks noChangeArrowheads="1"/>
            </p:cNvSpPr>
            <p:nvPr/>
          </p:nvSpPr>
          <p:spPr bwMode="auto">
            <a:xfrm>
              <a:off x="2185" y="175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7" name="Rectangle 182"/>
            <p:cNvSpPr>
              <a:spLocks noChangeArrowheads="1"/>
            </p:cNvSpPr>
            <p:nvPr/>
          </p:nvSpPr>
          <p:spPr bwMode="auto">
            <a:xfrm>
              <a:off x="1779" y="1757"/>
              <a:ext cx="11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300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8" name="Rectangle 183"/>
            <p:cNvSpPr>
              <a:spLocks noChangeArrowheads="1"/>
            </p:cNvSpPr>
            <p:nvPr/>
          </p:nvSpPr>
          <p:spPr bwMode="auto">
            <a:xfrm>
              <a:off x="1380" y="175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69" name="Rectangle 184"/>
            <p:cNvSpPr>
              <a:spLocks noChangeArrowheads="1"/>
            </p:cNvSpPr>
            <p:nvPr/>
          </p:nvSpPr>
          <p:spPr bwMode="auto">
            <a:xfrm>
              <a:off x="1785" y="1482"/>
              <a:ext cx="11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300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2570" name="Rectangle 185"/>
            <p:cNvSpPr>
              <a:spLocks noChangeArrowheads="1"/>
            </p:cNvSpPr>
            <p:nvPr/>
          </p:nvSpPr>
          <p:spPr bwMode="auto">
            <a:xfrm>
              <a:off x="1386" y="1482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000066"/>
                  </a:solidFill>
                  <a:latin typeface="Symbol" pitchFamily="18" charset="2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grpSp>
          <p:nvGrpSpPr>
            <p:cNvPr id="22571" name="Group 193"/>
            <p:cNvGrpSpPr>
              <a:grpSpLocks/>
            </p:cNvGrpSpPr>
            <p:nvPr/>
          </p:nvGrpSpPr>
          <p:grpSpPr bwMode="auto">
            <a:xfrm>
              <a:off x="1338" y="1525"/>
              <a:ext cx="91" cy="1588"/>
              <a:chOff x="1338" y="1525"/>
              <a:chExt cx="91" cy="1588"/>
            </a:xfrm>
          </p:grpSpPr>
          <p:sp>
            <p:nvSpPr>
              <p:cNvPr id="22576" name="Line 186"/>
              <p:cNvSpPr>
                <a:spLocks noChangeShapeType="1"/>
              </p:cNvSpPr>
              <p:nvPr/>
            </p:nvSpPr>
            <p:spPr bwMode="auto">
              <a:xfrm>
                <a:off x="1338" y="1525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7" name="Line 187"/>
              <p:cNvSpPr>
                <a:spLocks noChangeShapeType="1"/>
              </p:cNvSpPr>
              <p:nvPr/>
            </p:nvSpPr>
            <p:spPr bwMode="auto">
              <a:xfrm>
                <a:off x="1338" y="1525"/>
                <a:ext cx="0" cy="158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8" name="Line 188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572" name="Group 194"/>
            <p:cNvGrpSpPr>
              <a:grpSpLocks/>
            </p:cNvGrpSpPr>
            <p:nvPr/>
          </p:nvGrpSpPr>
          <p:grpSpPr bwMode="auto">
            <a:xfrm>
              <a:off x="3560" y="1434"/>
              <a:ext cx="136" cy="1679"/>
              <a:chOff x="3560" y="1434"/>
              <a:chExt cx="136" cy="1679"/>
            </a:xfrm>
          </p:grpSpPr>
          <p:sp>
            <p:nvSpPr>
              <p:cNvPr id="22573" name="Line 189"/>
              <p:cNvSpPr>
                <a:spLocks noChangeShapeType="1"/>
              </p:cNvSpPr>
              <p:nvPr/>
            </p:nvSpPr>
            <p:spPr bwMode="auto">
              <a:xfrm>
                <a:off x="3605" y="1434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Line 190"/>
              <p:cNvSpPr>
                <a:spLocks noChangeShapeType="1"/>
              </p:cNvSpPr>
              <p:nvPr/>
            </p:nvSpPr>
            <p:spPr bwMode="auto">
              <a:xfrm>
                <a:off x="3696" y="1434"/>
                <a:ext cx="0" cy="1679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5" name="Line 191"/>
              <p:cNvSpPr>
                <a:spLocks noChangeShapeType="1"/>
              </p:cNvSpPr>
              <p:nvPr/>
            </p:nvSpPr>
            <p:spPr bwMode="auto">
              <a:xfrm>
                <a:off x="3560" y="3113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79512" y="5013325"/>
            <a:ext cx="896448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dirty="0" smtClean="0"/>
              <a:t>LOC(</a:t>
            </a:r>
            <a:r>
              <a:rPr kumimoji="1" lang="en-US" altLang="zh-CN" sz="2000" dirty="0" err="1" smtClean="0"/>
              <a:t>i,j</a:t>
            </a:r>
            <a:r>
              <a:rPr kumimoji="1" lang="en-US" altLang="zh-CN" sz="2000" dirty="0" smtClean="0"/>
              <a:t>)=LOC(1,1)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+size*( 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itchFamily="18" charset="0"/>
              </a:rPr>
              <a:t>前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itchFamily="18" charset="0"/>
              </a:rPr>
              <a:t>行非零元素个数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＋第</a:t>
            </a:r>
            <a:r>
              <a:rPr kumimoji="1" lang="en-US" altLang="zh-CN" sz="2000" dirty="0" err="1" smtClean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行中</a:t>
            </a:r>
            <a:r>
              <a:rPr kumimoji="1" lang="en-US" altLang="zh-CN" sz="2000" dirty="0" err="1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 dirty="0" err="1" smtClean="0">
                <a:solidFill>
                  <a:srgbClr val="000066"/>
                </a:solidFill>
                <a:latin typeface="Times New Roman" pitchFamily="18" charset="0"/>
              </a:rPr>
              <a:t>ij</a:t>
            </a:r>
            <a:r>
              <a:rPr kumimoji="1" lang="zh-CN" altLang="en-US" sz="2000" dirty="0" smtClean="0">
                <a:solidFill>
                  <a:srgbClr val="000066"/>
                </a:solidFill>
                <a:latin typeface="Times New Roman" pitchFamily="18" charset="0"/>
              </a:rPr>
              <a:t>前非零元素的个数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25" grpId="0" autoUpdateAnimBg="0"/>
      <p:bldP spid="190526" grpId="0"/>
      <p:bldP spid="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299CD5-DD87-48BE-BC3A-65838F44D19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447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827088" y="2189163"/>
            <a:ext cx="26654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稀疏因子：</a:t>
            </a: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2484438" y="2170113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设在</a:t>
            </a:r>
            <a:r>
              <a:rPr kumimoji="1" lang="en-US" altLang="zh-CN" sz="2800">
                <a:solidFill>
                  <a:srgbClr val="000066"/>
                </a:solidFill>
              </a:rPr>
              <a:t>m*n</a:t>
            </a:r>
            <a:r>
              <a:rPr kumimoji="1" lang="zh-CN" altLang="en-US" sz="2800">
                <a:solidFill>
                  <a:srgbClr val="000066"/>
                </a:solidFill>
              </a:rPr>
              <a:t>的矩阵中，有</a:t>
            </a:r>
            <a:r>
              <a:rPr kumimoji="1" lang="en-US" altLang="zh-CN" sz="2800">
                <a:solidFill>
                  <a:srgbClr val="000066"/>
                </a:solidFill>
              </a:rPr>
              <a:t>t</a:t>
            </a:r>
            <a:r>
              <a:rPr kumimoji="1" lang="zh-CN" altLang="en-US" sz="2800">
                <a:solidFill>
                  <a:srgbClr val="000066"/>
                </a:solidFill>
              </a:rPr>
              <a:t>个非零元素，令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755650" y="3860800"/>
            <a:ext cx="7920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称</a:t>
            </a:r>
            <a:r>
              <a:rPr kumimoji="1" lang="zh-CN" altLang="en-US">
                <a:sym typeface="Symbol" pitchFamily="18" charset="2"/>
              </a:rPr>
              <a:t></a:t>
            </a:r>
            <a:r>
              <a:rPr kumimoji="1" lang="zh-CN" altLang="en-US">
                <a:solidFill>
                  <a:srgbClr val="000066"/>
                </a:solidFill>
                <a:sym typeface="Symbol" pitchFamily="18" charset="2"/>
              </a:rPr>
              <a:t>为矩阵的</a:t>
            </a:r>
            <a:r>
              <a:rPr kumimoji="1" lang="zh-CN" altLang="en-US">
                <a:sym typeface="Symbol" pitchFamily="18" charset="2"/>
              </a:rPr>
              <a:t>稀疏因子</a:t>
            </a:r>
            <a:r>
              <a:rPr kumimoji="1" lang="zh-CN" altLang="en-US">
                <a:solidFill>
                  <a:srgbClr val="000066"/>
                </a:solidFill>
                <a:sym typeface="Symbol" pitchFamily="18" charset="2"/>
              </a:rPr>
              <a:t>。通常认为</a:t>
            </a:r>
            <a:r>
              <a:rPr kumimoji="1" lang="zh-CN" altLang="en-US">
                <a:sym typeface="Symbol" pitchFamily="18" charset="2"/>
              </a:rPr>
              <a:t></a:t>
            </a:r>
            <a:r>
              <a:rPr kumimoji="1" lang="en-US" altLang="zh-CN">
                <a:sym typeface="Symbol" pitchFamily="18" charset="2"/>
              </a:rPr>
              <a:t>&lt;=0.3</a:t>
            </a:r>
            <a:r>
              <a:rPr kumimoji="1" lang="zh-CN" altLang="en-US">
                <a:solidFill>
                  <a:srgbClr val="000066"/>
                </a:solidFill>
              </a:rPr>
              <a:t>时为</a:t>
            </a:r>
            <a:r>
              <a:rPr kumimoji="1" lang="zh-CN" altLang="en-US" sz="2800"/>
              <a:t>稀疏矩阵</a:t>
            </a:r>
            <a:r>
              <a:rPr kumimoji="1" lang="zh-CN" altLang="en-US">
                <a:solidFill>
                  <a:srgbClr val="000066"/>
                </a:solidFill>
              </a:rPr>
              <a:t>。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276600" y="2708275"/>
            <a:ext cx="1874838" cy="906463"/>
            <a:chOff x="2653" y="1907"/>
            <a:chExt cx="1181" cy="571"/>
          </a:xfrm>
        </p:grpSpPr>
        <p:sp>
          <p:nvSpPr>
            <p:cNvPr id="23568" name="Rectangle 58"/>
            <p:cNvSpPr>
              <a:spLocks noChangeArrowheads="1"/>
            </p:cNvSpPr>
            <p:nvPr/>
          </p:nvSpPr>
          <p:spPr bwMode="auto">
            <a:xfrm>
              <a:off x="3696" y="2160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i="1"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23569" name="Rectangle 59"/>
            <p:cNvSpPr>
              <a:spLocks noChangeArrowheads="1"/>
            </p:cNvSpPr>
            <p:nvPr/>
          </p:nvSpPr>
          <p:spPr bwMode="auto">
            <a:xfrm>
              <a:off x="3155" y="2160"/>
              <a:ext cx="19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i="1">
                  <a:latin typeface="Times New Roman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23570" name="Rectangle 60"/>
            <p:cNvSpPr>
              <a:spLocks noChangeArrowheads="1"/>
            </p:cNvSpPr>
            <p:nvPr/>
          </p:nvSpPr>
          <p:spPr bwMode="auto">
            <a:xfrm>
              <a:off x="3491" y="1907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i="1">
                  <a:latin typeface="Times New Roman" pitchFamily="18" charset="0"/>
                </a:rPr>
                <a:t>t</a:t>
              </a:r>
              <a:endParaRPr lang="en-US" altLang="zh-CN"/>
            </a:p>
          </p:txBody>
        </p:sp>
        <p:sp>
          <p:nvSpPr>
            <p:cNvPr id="23571" name="Rectangle 61"/>
            <p:cNvSpPr>
              <a:spLocks noChangeArrowheads="1"/>
            </p:cNvSpPr>
            <p:nvPr/>
          </p:nvSpPr>
          <p:spPr bwMode="auto">
            <a:xfrm>
              <a:off x="3379" y="2171"/>
              <a:ext cx="25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200"/>
                <a:t>×</a:t>
              </a:r>
            </a:p>
          </p:txBody>
        </p:sp>
        <p:sp>
          <p:nvSpPr>
            <p:cNvPr id="23572" name="Rectangle 62"/>
            <p:cNvSpPr>
              <a:spLocks noChangeArrowheads="1"/>
            </p:cNvSpPr>
            <p:nvPr/>
          </p:nvSpPr>
          <p:spPr bwMode="auto">
            <a:xfrm>
              <a:off x="2880" y="2033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3573" name="Rectangle 63"/>
            <p:cNvSpPr>
              <a:spLocks noChangeArrowheads="1"/>
            </p:cNvSpPr>
            <p:nvPr/>
          </p:nvSpPr>
          <p:spPr bwMode="auto">
            <a:xfrm>
              <a:off x="2653" y="2033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i="1">
                  <a:latin typeface="Symbol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23574" name="Line 64"/>
            <p:cNvSpPr>
              <a:spLocks noChangeShapeType="1"/>
            </p:cNvSpPr>
            <p:nvPr/>
          </p:nvSpPr>
          <p:spPr bwMode="auto">
            <a:xfrm>
              <a:off x="3107" y="2205"/>
              <a:ext cx="7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602" name="Text Box 66"/>
          <p:cNvSpPr txBox="1">
            <a:spLocks noChangeArrowheads="1"/>
          </p:cNvSpPr>
          <p:nvPr/>
        </p:nvSpPr>
        <p:spPr bwMode="auto">
          <a:xfrm>
            <a:off x="1476375" y="5156200"/>
            <a:ext cx="27352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稀疏矩阵的存储</a:t>
            </a:r>
          </a:p>
        </p:txBody>
      </p:sp>
      <p:sp>
        <p:nvSpPr>
          <p:cNvPr id="193603" name="Text Box 67"/>
          <p:cNvSpPr txBox="1">
            <a:spLocks noChangeArrowheads="1"/>
          </p:cNvSpPr>
          <p:nvPr/>
        </p:nvSpPr>
        <p:spPr bwMode="auto">
          <a:xfrm>
            <a:off x="4725988" y="4868863"/>
            <a:ext cx="36623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三元组顺序表</a:t>
            </a:r>
          </a:p>
        </p:txBody>
      </p:sp>
      <p:sp>
        <p:nvSpPr>
          <p:cNvPr id="193604" name="Text Box 68"/>
          <p:cNvSpPr txBox="1">
            <a:spLocks noChangeArrowheads="1"/>
          </p:cNvSpPr>
          <p:nvPr/>
        </p:nvSpPr>
        <p:spPr bwMode="auto">
          <a:xfrm>
            <a:off x="4725988" y="5518150"/>
            <a:ext cx="26860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十字链表</a:t>
            </a:r>
          </a:p>
        </p:txBody>
      </p:sp>
      <p:sp>
        <p:nvSpPr>
          <p:cNvPr id="193605" name="AutoShape 69"/>
          <p:cNvSpPr>
            <a:spLocks/>
          </p:cNvSpPr>
          <p:nvPr/>
        </p:nvSpPr>
        <p:spPr bwMode="auto">
          <a:xfrm>
            <a:off x="4500563" y="5013325"/>
            <a:ext cx="96837" cy="935038"/>
          </a:xfrm>
          <a:prstGeom prst="leftBrace">
            <a:avLst>
              <a:gd name="adj1" fmla="val 8046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7" grpId="0" autoUpdateAnimBg="0"/>
      <p:bldP spid="193548" grpId="0"/>
      <p:bldP spid="193602" grpId="0" autoUpdateAnimBg="0"/>
      <p:bldP spid="193603" grpId="0" autoUpdateAnimBg="0"/>
      <p:bldP spid="193604" grpId="0" autoUpdateAnimBg="0"/>
      <p:bldP spid="1936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67ED301-F619-4319-9BC3-18353C81E8B5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3132138" y="1557338"/>
            <a:ext cx="31670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三元组顺序表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763713" y="2133600"/>
            <a:ext cx="525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三元组也是采取按</a:t>
            </a:r>
            <a:r>
              <a:rPr kumimoji="1" lang="zh-CN" altLang="en-US" sz="2800"/>
              <a:t>行</a:t>
            </a:r>
            <a:r>
              <a:rPr kumimoji="1" lang="zh-CN" altLang="en-US" sz="2800">
                <a:solidFill>
                  <a:srgbClr val="000066"/>
                </a:solidFill>
              </a:rPr>
              <a:t>进行存储！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87450" y="3046413"/>
            <a:ext cx="2590800" cy="2325687"/>
            <a:chOff x="1338" y="1647"/>
            <a:chExt cx="1632" cy="1465"/>
          </a:xfrm>
        </p:grpSpPr>
        <p:sp>
          <p:nvSpPr>
            <p:cNvPr id="24651" name="Text Box 22"/>
            <p:cNvSpPr txBox="1">
              <a:spLocks noChangeArrowheads="1"/>
            </p:cNvSpPr>
            <p:nvPr/>
          </p:nvSpPr>
          <p:spPr bwMode="auto">
            <a:xfrm>
              <a:off x="1338" y="1661"/>
              <a:ext cx="163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000066"/>
                  </a:solidFill>
                </a:rPr>
                <a:t>    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3   0   0   0   0</a:t>
              </a:r>
            </a:p>
            <a:p>
              <a:pPr algn="l"/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0   0   0   0   0</a:t>
              </a:r>
            </a:p>
            <a:p>
              <a:pPr algn="l"/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0  –4  0   0   5</a:t>
              </a:r>
            </a:p>
            <a:p>
              <a:pPr algn="l"/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2   0   0   0   0</a:t>
              </a:r>
            </a:p>
            <a:p>
              <a:pPr algn="l"/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0   0   0   6   0</a:t>
              </a:r>
            </a:p>
            <a:p>
              <a:pPr algn="l"/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1   0   0   0   7</a:t>
              </a:r>
              <a:r>
                <a:rPr kumimoji="1" lang="en-US" altLang="zh-CN">
                  <a:solidFill>
                    <a:srgbClr val="000066"/>
                  </a:solidFill>
                </a:rPr>
                <a:t>      </a:t>
              </a:r>
            </a:p>
          </p:txBody>
        </p:sp>
        <p:grpSp>
          <p:nvGrpSpPr>
            <p:cNvPr id="24652" name="Group 31"/>
            <p:cNvGrpSpPr>
              <a:grpSpLocks/>
            </p:cNvGrpSpPr>
            <p:nvPr/>
          </p:nvGrpSpPr>
          <p:grpSpPr bwMode="auto">
            <a:xfrm>
              <a:off x="1429" y="1647"/>
              <a:ext cx="1496" cy="1465"/>
              <a:chOff x="1429" y="1647"/>
              <a:chExt cx="1451" cy="1465"/>
            </a:xfrm>
          </p:grpSpPr>
          <p:sp>
            <p:nvSpPr>
              <p:cNvPr id="24653" name="Line 24"/>
              <p:cNvSpPr>
                <a:spLocks noChangeShapeType="1"/>
              </p:cNvSpPr>
              <p:nvPr/>
            </p:nvSpPr>
            <p:spPr bwMode="auto">
              <a:xfrm>
                <a:off x="1429" y="1672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4" name="Line 25"/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90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5" name="Line 26"/>
              <p:cNvSpPr>
                <a:spLocks noChangeShapeType="1"/>
              </p:cNvSpPr>
              <p:nvPr/>
            </p:nvSpPr>
            <p:spPr bwMode="auto">
              <a:xfrm>
                <a:off x="1429" y="3101"/>
                <a:ext cx="74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6" name="Line 27"/>
              <p:cNvSpPr>
                <a:spLocks noChangeShapeType="1"/>
              </p:cNvSpPr>
              <p:nvPr/>
            </p:nvSpPr>
            <p:spPr bwMode="auto">
              <a:xfrm flipH="1">
                <a:off x="2880" y="1647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7" name="Line 29"/>
              <p:cNvSpPr>
                <a:spLocks noChangeShapeType="1"/>
              </p:cNvSpPr>
              <p:nvPr/>
            </p:nvSpPr>
            <p:spPr bwMode="auto">
              <a:xfrm>
                <a:off x="2806" y="3087"/>
                <a:ext cx="74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8" name="Line 30"/>
              <p:cNvSpPr>
                <a:spLocks noChangeShapeType="1"/>
              </p:cNvSpPr>
              <p:nvPr/>
            </p:nvSpPr>
            <p:spPr bwMode="auto">
              <a:xfrm>
                <a:off x="2789" y="166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47"/>
          <p:cNvGrpSpPr>
            <a:grpSpLocks/>
          </p:cNvGrpSpPr>
          <p:nvPr/>
        </p:nvGrpSpPr>
        <p:grpSpPr bwMode="auto">
          <a:xfrm>
            <a:off x="4643438" y="2924175"/>
            <a:ext cx="2386012" cy="3246438"/>
            <a:chOff x="2925" y="1616"/>
            <a:chExt cx="1503" cy="2045"/>
          </a:xfrm>
        </p:grpSpPr>
        <p:grpSp>
          <p:nvGrpSpPr>
            <p:cNvPr id="24609" name="Group 221"/>
            <p:cNvGrpSpPr>
              <a:grpSpLocks/>
            </p:cNvGrpSpPr>
            <p:nvPr/>
          </p:nvGrpSpPr>
          <p:grpSpPr bwMode="auto">
            <a:xfrm>
              <a:off x="2925" y="1661"/>
              <a:ext cx="1503" cy="2000"/>
              <a:chOff x="2925" y="1661"/>
              <a:chExt cx="1503" cy="2000"/>
            </a:xfrm>
          </p:grpSpPr>
          <p:sp>
            <p:nvSpPr>
              <p:cNvPr id="24614" name="Rectangle 57"/>
              <p:cNvSpPr>
                <a:spLocks noChangeArrowheads="1"/>
              </p:cNvSpPr>
              <p:nvPr/>
            </p:nvSpPr>
            <p:spPr bwMode="auto">
              <a:xfrm>
                <a:off x="3927" y="3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15" name="Rectangle 56"/>
              <p:cNvSpPr>
                <a:spLocks noChangeArrowheads="1"/>
              </p:cNvSpPr>
              <p:nvPr/>
            </p:nvSpPr>
            <p:spPr bwMode="auto">
              <a:xfrm>
                <a:off x="3426" y="3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16" name="Rectangle 55"/>
              <p:cNvSpPr>
                <a:spLocks noChangeArrowheads="1"/>
              </p:cNvSpPr>
              <p:nvPr/>
            </p:nvSpPr>
            <p:spPr bwMode="auto">
              <a:xfrm>
                <a:off x="2925" y="3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17" name="Rectangle 54"/>
              <p:cNvSpPr>
                <a:spLocks noChangeArrowheads="1"/>
              </p:cNvSpPr>
              <p:nvPr/>
            </p:nvSpPr>
            <p:spPr bwMode="auto">
              <a:xfrm>
                <a:off x="3927" y="3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18" name="Rectangle 53"/>
              <p:cNvSpPr>
                <a:spLocks noChangeArrowheads="1"/>
              </p:cNvSpPr>
              <p:nvPr/>
            </p:nvSpPr>
            <p:spPr bwMode="auto">
              <a:xfrm>
                <a:off x="3426" y="3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19" name="Rectangle 52"/>
              <p:cNvSpPr>
                <a:spLocks noChangeArrowheads="1"/>
              </p:cNvSpPr>
              <p:nvPr/>
            </p:nvSpPr>
            <p:spPr bwMode="auto">
              <a:xfrm>
                <a:off x="2925" y="3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0" name="Rectangle 51"/>
              <p:cNvSpPr>
                <a:spLocks noChangeArrowheads="1"/>
              </p:cNvSpPr>
              <p:nvPr/>
            </p:nvSpPr>
            <p:spPr bwMode="auto">
              <a:xfrm>
                <a:off x="3927" y="2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1" name="Rectangle 50"/>
              <p:cNvSpPr>
                <a:spLocks noChangeArrowheads="1"/>
              </p:cNvSpPr>
              <p:nvPr/>
            </p:nvSpPr>
            <p:spPr bwMode="auto">
              <a:xfrm>
                <a:off x="3426" y="2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2" name="Rectangle 49"/>
              <p:cNvSpPr>
                <a:spLocks noChangeArrowheads="1"/>
              </p:cNvSpPr>
              <p:nvPr/>
            </p:nvSpPr>
            <p:spPr bwMode="auto">
              <a:xfrm>
                <a:off x="2925" y="2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3" name="Rectangle 48"/>
              <p:cNvSpPr>
                <a:spLocks noChangeArrowheads="1"/>
              </p:cNvSpPr>
              <p:nvPr/>
            </p:nvSpPr>
            <p:spPr bwMode="auto">
              <a:xfrm>
                <a:off x="3927" y="2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4" name="Rectangle 47"/>
              <p:cNvSpPr>
                <a:spLocks noChangeArrowheads="1"/>
              </p:cNvSpPr>
              <p:nvPr/>
            </p:nvSpPr>
            <p:spPr bwMode="auto">
              <a:xfrm>
                <a:off x="3426" y="2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5" name="Rectangle 46"/>
              <p:cNvSpPr>
                <a:spLocks noChangeArrowheads="1"/>
              </p:cNvSpPr>
              <p:nvPr/>
            </p:nvSpPr>
            <p:spPr bwMode="auto">
              <a:xfrm>
                <a:off x="2925" y="2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6" name="Rectangle 45"/>
              <p:cNvSpPr>
                <a:spLocks noChangeArrowheads="1"/>
              </p:cNvSpPr>
              <p:nvPr/>
            </p:nvSpPr>
            <p:spPr bwMode="auto">
              <a:xfrm>
                <a:off x="3927" y="2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7" name="Rectangle 44"/>
              <p:cNvSpPr>
                <a:spLocks noChangeArrowheads="1"/>
              </p:cNvSpPr>
              <p:nvPr/>
            </p:nvSpPr>
            <p:spPr bwMode="auto">
              <a:xfrm>
                <a:off x="3426" y="2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8" name="Rectangle 43"/>
              <p:cNvSpPr>
                <a:spLocks noChangeArrowheads="1"/>
              </p:cNvSpPr>
              <p:nvPr/>
            </p:nvSpPr>
            <p:spPr bwMode="auto">
              <a:xfrm>
                <a:off x="2925" y="24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29" name="Rectangle 42"/>
              <p:cNvSpPr>
                <a:spLocks noChangeArrowheads="1"/>
              </p:cNvSpPr>
              <p:nvPr/>
            </p:nvSpPr>
            <p:spPr bwMode="auto">
              <a:xfrm>
                <a:off x="3927" y="2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0" name="Rectangle 41"/>
              <p:cNvSpPr>
                <a:spLocks noChangeArrowheads="1"/>
              </p:cNvSpPr>
              <p:nvPr/>
            </p:nvSpPr>
            <p:spPr bwMode="auto">
              <a:xfrm>
                <a:off x="3426" y="2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1" name="Rectangle 40"/>
              <p:cNvSpPr>
                <a:spLocks noChangeArrowheads="1"/>
              </p:cNvSpPr>
              <p:nvPr/>
            </p:nvSpPr>
            <p:spPr bwMode="auto">
              <a:xfrm>
                <a:off x="2925" y="21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2" name="Rectangle 39"/>
              <p:cNvSpPr>
                <a:spLocks noChangeArrowheads="1"/>
              </p:cNvSpPr>
              <p:nvPr/>
            </p:nvSpPr>
            <p:spPr bwMode="auto">
              <a:xfrm>
                <a:off x="3927" y="1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3" name="Rectangle 38"/>
              <p:cNvSpPr>
                <a:spLocks noChangeArrowheads="1"/>
              </p:cNvSpPr>
              <p:nvPr/>
            </p:nvSpPr>
            <p:spPr bwMode="auto">
              <a:xfrm>
                <a:off x="3426" y="1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4" name="Rectangle 37"/>
              <p:cNvSpPr>
                <a:spLocks noChangeArrowheads="1"/>
              </p:cNvSpPr>
              <p:nvPr/>
            </p:nvSpPr>
            <p:spPr bwMode="auto">
              <a:xfrm>
                <a:off x="2925" y="191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5" name="Rectangle 36"/>
              <p:cNvSpPr>
                <a:spLocks noChangeArrowheads="1"/>
              </p:cNvSpPr>
              <p:nvPr/>
            </p:nvSpPr>
            <p:spPr bwMode="auto">
              <a:xfrm>
                <a:off x="3927" y="1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6" name="Rectangle 35"/>
              <p:cNvSpPr>
                <a:spLocks noChangeArrowheads="1"/>
              </p:cNvSpPr>
              <p:nvPr/>
            </p:nvSpPr>
            <p:spPr bwMode="auto">
              <a:xfrm>
                <a:off x="3426" y="1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7" name="Rectangle 34"/>
              <p:cNvSpPr>
                <a:spLocks noChangeArrowheads="1"/>
              </p:cNvSpPr>
              <p:nvPr/>
            </p:nvSpPr>
            <p:spPr bwMode="auto">
              <a:xfrm>
                <a:off x="2925" y="1661"/>
                <a:ext cx="50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l">
                  <a:spcBef>
                    <a:spcPct val="20000"/>
                  </a:spcBef>
                </a:pPr>
                <a:endParaRPr lang="zh-CN" altLang="zh-CN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38" name="Line 58"/>
              <p:cNvSpPr>
                <a:spLocks noChangeShapeType="1"/>
              </p:cNvSpPr>
              <p:nvPr/>
            </p:nvSpPr>
            <p:spPr bwMode="auto">
              <a:xfrm>
                <a:off x="2925" y="1661"/>
                <a:ext cx="1503" cy="0"/>
              </a:xfrm>
              <a:prstGeom prst="line">
                <a:avLst/>
              </a:prstGeom>
              <a:noFill/>
              <a:ln w="28575" cap="sq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39" name="Line 59"/>
              <p:cNvSpPr>
                <a:spLocks noChangeShapeType="1"/>
              </p:cNvSpPr>
              <p:nvPr/>
            </p:nvSpPr>
            <p:spPr bwMode="auto">
              <a:xfrm>
                <a:off x="2925" y="191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0" name="Line 60"/>
              <p:cNvSpPr>
                <a:spLocks noChangeShapeType="1"/>
              </p:cNvSpPr>
              <p:nvPr/>
            </p:nvSpPr>
            <p:spPr bwMode="auto">
              <a:xfrm>
                <a:off x="2925" y="216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1" name="Line 61"/>
              <p:cNvSpPr>
                <a:spLocks noChangeShapeType="1"/>
              </p:cNvSpPr>
              <p:nvPr/>
            </p:nvSpPr>
            <p:spPr bwMode="auto">
              <a:xfrm>
                <a:off x="2925" y="241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2" name="Line 62"/>
              <p:cNvSpPr>
                <a:spLocks noChangeShapeType="1"/>
              </p:cNvSpPr>
              <p:nvPr/>
            </p:nvSpPr>
            <p:spPr bwMode="auto">
              <a:xfrm>
                <a:off x="2925" y="266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3" name="Line 63"/>
              <p:cNvSpPr>
                <a:spLocks noChangeShapeType="1"/>
              </p:cNvSpPr>
              <p:nvPr/>
            </p:nvSpPr>
            <p:spPr bwMode="auto">
              <a:xfrm>
                <a:off x="2925" y="291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4" name="Line 64"/>
              <p:cNvSpPr>
                <a:spLocks noChangeShapeType="1"/>
              </p:cNvSpPr>
              <p:nvPr/>
            </p:nvSpPr>
            <p:spPr bwMode="auto">
              <a:xfrm>
                <a:off x="2925" y="316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5" name="Line 65"/>
              <p:cNvSpPr>
                <a:spLocks noChangeShapeType="1"/>
              </p:cNvSpPr>
              <p:nvPr/>
            </p:nvSpPr>
            <p:spPr bwMode="auto">
              <a:xfrm>
                <a:off x="2925" y="3411"/>
                <a:ext cx="15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6" name="Line 66"/>
              <p:cNvSpPr>
                <a:spLocks noChangeShapeType="1"/>
              </p:cNvSpPr>
              <p:nvPr/>
            </p:nvSpPr>
            <p:spPr bwMode="auto">
              <a:xfrm>
                <a:off x="2925" y="3661"/>
                <a:ext cx="1503" cy="0"/>
              </a:xfrm>
              <a:prstGeom prst="line">
                <a:avLst/>
              </a:prstGeom>
              <a:noFill/>
              <a:ln w="28575" cap="sq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7" name="Line 67"/>
              <p:cNvSpPr>
                <a:spLocks noChangeShapeType="1"/>
              </p:cNvSpPr>
              <p:nvPr/>
            </p:nvSpPr>
            <p:spPr bwMode="auto">
              <a:xfrm>
                <a:off x="2925" y="1661"/>
                <a:ext cx="0" cy="2000"/>
              </a:xfrm>
              <a:prstGeom prst="line">
                <a:avLst/>
              </a:prstGeom>
              <a:noFill/>
              <a:ln w="28575" cap="sq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8" name="Line 68"/>
              <p:cNvSpPr>
                <a:spLocks noChangeShapeType="1"/>
              </p:cNvSpPr>
              <p:nvPr/>
            </p:nvSpPr>
            <p:spPr bwMode="auto">
              <a:xfrm>
                <a:off x="3426" y="1661"/>
                <a:ext cx="0" cy="200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9" name="Line 69"/>
              <p:cNvSpPr>
                <a:spLocks noChangeShapeType="1"/>
              </p:cNvSpPr>
              <p:nvPr/>
            </p:nvSpPr>
            <p:spPr bwMode="auto">
              <a:xfrm>
                <a:off x="3927" y="1661"/>
                <a:ext cx="0" cy="200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50" name="Line 70"/>
              <p:cNvSpPr>
                <a:spLocks noChangeShapeType="1"/>
              </p:cNvSpPr>
              <p:nvPr/>
            </p:nvSpPr>
            <p:spPr bwMode="auto">
              <a:xfrm>
                <a:off x="4428" y="1661"/>
                <a:ext cx="0" cy="2000"/>
              </a:xfrm>
              <a:prstGeom prst="line">
                <a:avLst/>
              </a:prstGeom>
              <a:noFill/>
              <a:ln w="28575" cap="sq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610" name="Group 246"/>
            <p:cNvGrpSpPr>
              <a:grpSpLocks/>
            </p:cNvGrpSpPr>
            <p:nvPr/>
          </p:nvGrpSpPr>
          <p:grpSpPr bwMode="auto">
            <a:xfrm>
              <a:off x="3121" y="1616"/>
              <a:ext cx="1159" cy="317"/>
              <a:chOff x="3121" y="1616"/>
              <a:chExt cx="1159" cy="317"/>
            </a:xfrm>
          </p:grpSpPr>
          <p:sp>
            <p:nvSpPr>
              <p:cNvPr id="24611" name="Text Box 218"/>
              <p:cNvSpPr txBox="1">
                <a:spLocks noChangeArrowheads="1"/>
              </p:cNvSpPr>
              <p:nvPr/>
            </p:nvSpPr>
            <p:spPr bwMode="auto">
              <a:xfrm>
                <a:off x="3575" y="162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/>
                  <a:t>j</a:t>
                </a:r>
              </a:p>
            </p:txBody>
          </p:sp>
          <p:sp>
            <p:nvSpPr>
              <p:cNvPr id="24612" name="Text Box 219"/>
              <p:cNvSpPr txBox="1">
                <a:spLocks noChangeArrowheads="1"/>
              </p:cNvSpPr>
              <p:nvPr/>
            </p:nvSpPr>
            <p:spPr bwMode="auto">
              <a:xfrm>
                <a:off x="4059" y="1616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/>
                  <a:t>v</a:t>
                </a:r>
              </a:p>
            </p:txBody>
          </p:sp>
          <p:sp>
            <p:nvSpPr>
              <p:cNvPr id="24613" name="Text Box 220"/>
              <p:cNvSpPr txBox="1">
                <a:spLocks noChangeArrowheads="1"/>
              </p:cNvSpPr>
              <p:nvPr/>
            </p:nvSpPr>
            <p:spPr bwMode="auto">
              <a:xfrm>
                <a:off x="3121" y="164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/>
                  <a:t>i</a:t>
                </a:r>
              </a:p>
            </p:txBody>
          </p:sp>
        </p:grpSp>
      </p:grpSp>
      <p:sp>
        <p:nvSpPr>
          <p:cNvPr id="195806" name="Text Box 222"/>
          <p:cNvSpPr txBox="1">
            <a:spLocks noChangeArrowheads="1"/>
          </p:cNvSpPr>
          <p:nvPr/>
        </p:nvSpPr>
        <p:spPr bwMode="auto">
          <a:xfrm>
            <a:off x="4932363" y="33559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195807" name="Text Box 223"/>
          <p:cNvSpPr txBox="1">
            <a:spLocks noChangeArrowheads="1"/>
          </p:cNvSpPr>
          <p:nvPr/>
        </p:nvSpPr>
        <p:spPr bwMode="auto">
          <a:xfrm>
            <a:off x="5651500" y="335597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195808" name="Text Box 224"/>
          <p:cNvSpPr txBox="1">
            <a:spLocks noChangeArrowheads="1"/>
          </p:cNvSpPr>
          <p:nvPr/>
        </p:nvSpPr>
        <p:spPr bwMode="auto">
          <a:xfrm>
            <a:off x="6443663" y="33559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195809" name="Text Box 225"/>
          <p:cNvSpPr txBox="1">
            <a:spLocks noChangeArrowheads="1"/>
          </p:cNvSpPr>
          <p:nvPr/>
        </p:nvSpPr>
        <p:spPr bwMode="auto">
          <a:xfrm>
            <a:off x="4932363" y="37623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195810" name="Text Box 226"/>
          <p:cNvSpPr txBox="1">
            <a:spLocks noChangeArrowheads="1"/>
          </p:cNvSpPr>
          <p:nvPr/>
        </p:nvSpPr>
        <p:spPr bwMode="auto">
          <a:xfrm>
            <a:off x="5651500" y="376237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195811" name="Text Box 227"/>
          <p:cNvSpPr txBox="1">
            <a:spLocks noChangeArrowheads="1"/>
          </p:cNvSpPr>
          <p:nvPr/>
        </p:nvSpPr>
        <p:spPr bwMode="auto">
          <a:xfrm>
            <a:off x="6443663" y="3762375"/>
            <a:ext cx="4524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-4</a:t>
            </a:r>
          </a:p>
        </p:txBody>
      </p:sp>
      <p:sp>
        <p:nvSpPr>
          <p:cNvPr id="195812" name="Text Box 228"/>
          <p:cNvSpPr txBox="1">
            <a:spLocks noChangeArrowheads="1"/>
          </p:cNvSpPr>
          <p:nvPr/>
        </p:nvSpPr>
        <p:spPr bwMode="auto">
          <a:xfrm>
            <a:off x="4932363" y="41941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195813" name="Text Box 229"/>
          <p:cNvSpPr txBox="1">
            <a:spLocks noChangeArrowheads="1"/>
          </p:cNvSpPr>
          <p:nvPr/>
        </p:nvSpPr>
        <p:spPr bwMode="auto">
          <a:xfrm>
            <a:off x="5651500" y="419417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195814" name="Text Box 230"/>
          <p:cNvSpPr txBox="1">
            <a:spLocks noChangeArrowheads="1"/>
          </p:cNvSpPr>
          <p:nvPr/>
        </p:nvSpPr>
        <p:spPr bwMode="auto">
          <a:xfrm>
            <a:off x="6443663" y="41941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195815" name="Text Box 231"/>
          <p:cNvSpPr txBox="1">
            <a:spLocks noChangeArrowheads="1"/>
          </p:cNvSpPr>
          <p:nvPr/>
        </p:nvSpPr>
        <p:spPr bwMode="auto">
          <a:xfrm>
            <a:off x="4932363" y="45799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195816" name="Text Box 232"/>
          <p:cNvSpPr txBox="1">
            <a:spLocks noChangeArrowheads="1"/>
          </p:cNvSpPr>
          <p:nvPr/>
        </p:nvSpPr>
        <p:spPr bwMode="auto">
          <a:xfrm>
            <a:off x="5651500" y="45799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195817" name="Text Box 233"/>
          <p:cNvSpPr txBox="1">
            <a:spLocks noChangeArrowheads="1"/>
          </p:cNvSpPr>
          <p:nvPr/>
        </p:nvSpPr>
        <p:spPr bwMode="auto">
          <a:xfrm>
            <a:off x="6443663" y="45799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195818" name="Text Box 234"/>
          <p:cNvSpPr txBox="1">
            <a:spLocks noChangeArrowheads="1"/>
          </p:cNvSpPr>
          <p:nvPr/>
        </p:nvSpPr>
        <p:spPr bwMode="auto">
          <a:xfrm>
            <a:off x="4932363" y="49403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195819" name="Text Box 235"/>
          <p:cNvSpPr txBox="1">
            <a:spLocks noChangeArrowheads="1"/>
          </p:cNvSpPr>
          <p:nvPr/>
        </p:nvSpPr>
        <p:spPr bwMode="auto">
          <a:xfrm>
            <a:off x="5651500" y="49403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195820" name="Text Box 236"/>
          <p:cNvSpPr txBox="1">
            <a:spLocks noChangeArrowheads="1"/>
          </p:cNvSpPr>
          <p:nvPr/>
        </p:nvSpPr>
        <p:spPr bwMode="auto">
          <a:xfrm>
            <a:off x="6443663" y="49403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6</a:t>
            </a:r>
          </a:p>
        </p:txBody>
      </p:sp>
      <p:sp>
        <p:nvSpPr>
          <p:cNvPr id="195824" name="Text Box 240"/>
          <p:cNvSpPr txBox="1">
            <a:spLocks noChangeArrowheads="1"/>
          </p:cNvSpPr>
          <p:nvPr/>
        </p:nvSpPr>
        <p:spPr bwMode="auto">
          <a:xfrm>
            <a:off x="4932363" y="53467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6</a:t>
            </a:r>
          </a:p>
        </p:txBody>
      </p:sp>
      <p:sp>
        <p:nvSpPr>
          <p:cNvPr id="195825" name="Text Box 241"/>
          <p:cNvSpPr txBox="1">
            <a:spLocks noChangeArrowheads="1"/>
          </p:cNvSpPr>
          <p:nvPr/>
        </p:nvSpPr>
        <p:spPr bwMode="auto">
          <a:xfrm>
            <a:off x="5651500" y="53467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195826" name="Text Box 242"/>
          <p:cNvSpPr txBox="1">
            <a:spLocks noChangeArrowheads="1"/>
          </p:cNvSpPr>
          <p:nvPr/>
        </p:nvSpPr>
        <p:spPr bwMode="auto">
          <a:xfrm>
            <a:off x="6443663" y="53467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195827" name="Text Box 243"/>
          <p:cNvSpPr txBox="1">
            <a:spLocks noChangeArrowheads="1"/>
          </p:cNvSpPr>
          <p:nvPr/>
        </p:nvSpPr>
        <p:spPr bwMode="auto">
          <a:xfrm>
            <a:off x="4941888" y="57785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6</a:t>
            </a:r>
          </a:p>
        </p:txBody>
      </p:sp>
      <p:sp>
        <p:nvSpPr>
          <p:cNvPr id="195828" name="Text Box 244"/>
          <p:cNvSpPr txBox="1">
            <a:spLocks noChangeArrowheads="1"/>
          </p:cNvSpPr>
          <p:nvPr/>
        </p:nvSpPr>
        <p:spPr bwMode="auto">
          <a:xfrm>
            <a:off x="5661025" y="57785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195829" name="Text Box 245"/>
          <p:cNvSpPr txBox="1">
            <a:spLocks noChangeArrowheads="1"/>
          </p:cNvSpPr>
          <p:nvPr/>
        </p:nvSpPr>
        <p:spPr bwMode="auto">
          <a:xfrm>
            <a:off x="6453188" y="57785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7</a:t>
            </a:r>
          </a:p>
        </p:txBody>
      </p:sp>
      <p:sp>
        <p:nvSpPr>
          <p:cNvPr id="24608" name="Text Box 248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9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9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9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9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9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9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9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9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9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9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5" grpId="0" autoUpdateAnimBg="0"/>
      <p:bldP spid="195806" grpId="0"/>
      <p:bldP spid="195807" grpId="0"/>
      <p:bldP spid="195808" grpId="0"/>
      <p:bldP spid="195809" grpId="0"/>
      <p:bldP spid="195810" grpId="0"/>
      <p:bldP spid="195811" grpId="0"/>
      <p:bldP spid="195812" grpId="0"/>
      <p:bldP spid="195813" grpId="0"/>
      <p:bldP spid="195814" grpId="0"/>
      <p:bldP spid="195815" grpId="0"/>
      <p:bldP spid="195816" grpId="0"/>
      <p:bldP spid="195817" grpId="0"/>
      <p:bldP spid="195818" grpId="0"/>
      <p:bldP spid="195819" grpId="0"/>
      <p:bldP spid="195820" grpId="0"/>
      <p:bldP spid="195824" grpId="0"/>
      <p:bldP spid="195825" grpId="0"/>
      <p:bldP spid="195826" grpId="0"/>
      <p:bldP spid="195827" grpId="0"/>
      <p:bldP spid="195828" grpId="0"/>
      <p:bldP spid="1958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07ECA23-D6FA-4BD5-A75D-958FC49F54D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3059113" y="1557338"/>
            <a:ext cx="29511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三元组顺序表</a:t>
            </a:r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5219700" y="1541463"/>
            <a:ext cx="2592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数据类型定义</a:t>
            </a:r>
          </a:p>
        </p:txBody>
      </p:sp>
      <p:sp>
        <p:nvSpPr>
          <p:cNvPr id="197717" name="Text Box 85"/>
          <p:cNvSpPr txBox="1">
            <a:spLocks noChangeArrowheads="1"/>
          </p:cNvSpPr>
          <p:nvPr/>
        </p:nvSpPr>
        <p:spPr bwMode="auto">
          <a:xfrm>
            <a:off x="285750" y="2143125"/>
            <a:ext cx="9096375" cy="4473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</a:rPr>
              <a:t>#define MAXSIZE  1000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typedef struct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{    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  int     row, col;	           </a:t>
            </a:r>
            <a:r>
              <a:rPr kumimoji="1" lang="en-US" altLang="zh-CN"/>
              <a:t>/* </a:t>
            </a:r>
            <a:r>
              <a:rPr kumimoji="1" lang="zh-CN" altLang="en-US"/>
              <a:t>行号和列号 *</a:t>
            </a:r>
            <a:r>
              <a:rPr kumimoji="1" lang="en-US" altLang="zh-CN"/>
              <a:t>/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  ElementType   e  ;	</a:t>
            </a:r>
            <a:r>
              <a:rPr kumimoji="1" lang="en-US" altLang="zh-CN"/>
              <a:t>/* </a:t>
            </a:r>
            <a:r>
              <a:rPr kumimoji="1" lang="zh-CN" altLang="en-US"/>
              <a:t>元素值 *</a:t>
            </a:r>
            <a:r>
              <a:rPr kumimoji="1" lang="en-US" altLang="zh-CN"/>
              <a:t>/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}Triple;</a:t>
            </a:r>
          </a:p>
          <a:p>
            <a:pPr algn="l"/>
            <a:endParaRPr kumimoji="1" lang="en-US" altLang="zh-CN">
              <a:solidFill>
                <a:schemeClr val="tx1"/>
              </a:solidFill>
            </a:endParaRP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typedef struct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{    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  Triple</a:t>
            </a:r>
            <a:r>
              <a:rPr kumimoji="1" lang="en-US" altLang="zh-CN" b="0">
                <a:solidFill>
                  <a:schemeClr val="tx1"/>
                </a:solidFill>
              </a:rPr>
              <a:t>  </a:t>
            </a:r>
            <a:r>
              <a:rPr kumimoji="1" lang="en-US" altLang="zh-CN">
                <a:solidFill>
                  <a:schemeClr val="tx1"/>
                </a:solidFill>
              </a:rPr>
              <a:t>data[MAXSIZE</a:t>
            </a:r>
            <a:r>
              <a:rPr kumimoji="1" lang="en-US" altLang="zh-CN" b="0">
                <a:solidFill>
                  <a:schemeClr val="tx1"/>
                </a:solidFill>
              </a:rPr>
              <a:t> +1</a:t>
            </a:r>
            <a:r>
              <a:rPr kumimoji="1" lang="en-US" altLang="zh-CN">
                <a:solidFill>
                  <a:schemeClr val="tx1"/>
                </a:solidFill>
              </a:rPr>
              <a:t>];	</a:t>
            </a:r>
            <a:r>
              <a:rPr kumimoji="1" lang="en-US" altLang="zh-CN"/>
              <a:t>/* data[0]</a:t>
            </a:r>
            <a:r>
              <a:rPr kumimoji="1" lang="zh-CN" altLang="en-US"/>
              <a:t>未用 *</a:t>
            </a:r>
            <a:r>
              <a:rPr kumimoji="1" lang="en-US" altLang="zh-CN"/>
              <a:t>/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  int m, n, len;	 </a:t>
            </a:r>
            <a:r>
              <a:rPr kumimoji="1" lang="en-US" altLang="zh-CN"/>
              <a:t>/* </a:t>
            </a:r>
            <a:r>
              <a:rPr kumimoji="1" lang="zh-CN" altLang="en-US"/>
              <a:t>矩阵的行数、列数和非零元个数 *</a:t>
            </a:r>
            <a:r>
              <a:rPr kumimoji="1" lang="en-US" altLang="zh-CN"/>
              <a:t>/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}TSMatrix;</a:t>
            </a:r>
          </a:p>
        </p:txBody>
      </p:sp>
      <p:sp>
        <p:nvSpPr>
          <p:cNvPr id="25610" name="Text Box 86"/>
          <p:cNvSpPr txBox="1">
            <a:spLocks noChangeArrowheads="1"/>
          </p:cNvSpPr>
          <p:nvPr/>
        </p:nvSpPr>
        <p:spPr bwMode="auto">
          <a:xfrm>
            <a:off x="971550" y="1484313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6B5EC6-57FF-4124-A740-493F5E5957B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700338" y="1557338"/>
            <a:ext cx="2159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/>
              <a:t>   </a:t>
            </a:r>
            <a:r>
              <a:rPr kumimoji="1" lang="zh-CN" altLang="en-US" sz="2800"/>
              <a:t>十字链表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4427538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的存储表示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1042988" y="2127250"/>
            <a:ext cx="7345362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一个结点除了数据域</a:t>
            </a:r>
            <a:r>
              <a:rPr kumimoji="1" lang="en-US" altLang="zh-CN">
                <a:solidFill>
                  <a:srgbClr val="000066"/>
                </a:solidFill>
              </a:rPr>
              <a:t>(i,j,elem)</a:t>
            </a:r>
            <a:r>
              <a:rPr kumimoji="1" lang="zh-CN" altLang="en-US">
                <a:solidFill>
                  <a:srgbClr val="000066"/>
                </a:solidFill>
              </a:rPr>
              <a:t>之外，还应该用</a:t>
            </a:r>
            <a:r>
              <a:rPr kumimoji="1" lang="zh-CN" altLang="en-US"/>
              <a:t>两</a:t>
            </a:r>
          </a:p>
          <a:p>
            <a:pPr algn="l"/>
            <a:r>
              <a:rPr kumimoji="1" lang="zh-CN" altLang="en-US"/>
              <a:t>个方向的指针（</a:t>
            </a:r>
            <a:r>
              <a:rPr kumimoji="1" lang="en-US" altLang="zh-CN"/>
              <a:t>right, down)</a:t>
            </a:r>
            <a:r>
              <a:rPr kumimoji="1" lang="zh-CN" altLang="en-US">
                <a:solidFill>
                  <a:srgbClr val="000066"/>
                </a:solidFill>
              </a:rPr>
              <a:t>，分别指向行和列。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1430338" y="2997200"/>
            <a:ext cx="62372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ri</a:t>
            </a:r>
            <a:r>
              <a:rPr kumimoji="1" lang="en-US" altLang="zh-CN">
                <a:solidFill>
                  <a:srgbClr val="000066"/>
                </a:solidFill>
              </a:rPr>
              <a:t>ght</a:t>
            </a:r>
            <a:r>
              <a:rPr kumimoji="1" lang="zh-CN" altLang="en-US">
                <a:solidFill>
                  <a:srgbClr val="000066"/>
                </a:solidFill>
              </a:rPr>
              <a:t>：用于链接同一</a:t>
            </a:r>
            <a:r>
              <a:rPr kumimoji="1" lang="zh-CN" altLang="en-US"/>
              <a:t>行</a:t>
            </a:r>
            <a:r>
              <a:rPr kumimoji="1" lang="zh-CN" altLang="en-US">
                <a:solidFill>
                  <a:srgbClr val="000066"/>
                </a:solidFill>
              </a:rPr>
              <a:t>中的下一个元素；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1287463" y="3409950"/>
            <a:ext cx="64531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down</a:t>
            </a:r>
            <a:r>
              <a:rPr kumimoji="1" lang="zh-CN" altLang="en-US">
                <a:solidFill>
                  <a:srgbClr val="000066"/>
                </a:solidFill>
              </a:rPr>
              <a:t>：用于链接同一</a:t>
            </a:r>
            <a:r>
              <a:rPr kumimoji="1" lang="zh-CN" altLang="en-US"/>
              <a:t>列</a:t>
            </a:r>
            <a:r>
              <a:rPr kumimoji="1" lang="zh-CN" altLang="en-US">
                <a:solidFill>
                  <a:srgbClr val="000066"/>
                </a:solidFill>
              </a:rPr>
              <a:t>中的下一个元素。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714375" y="5286375"/>
            <a:ext cx="8018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整个矩阵构成了一个十字交叉的链表，因此称</a:t>
            </a:r>
            <a:r>
              <a:rPr kumimoji="1" lang="zh-CN" altLang="en-US"/>
              <a:t>十字链表</a:t>
            </a:r>
            <a:r>
              <a:rPr kumimoji="1" lang="zh-CN" altLang="en-US">
                <a:solidFill>
                  <a:srgbClr val="000066"/>
                </a:solidFill>
              </a:rPr>
              <a:t>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916238" y="4149725"/>
            <a:ext cx="2905125" cy="1008063"/>
            <a:chOff x="3696" y="300"/>
            <a:chExt cx="1830" cy="635"/>
          </a:xfrm>
        </p:grpSpPr>
        <p:grpSp>
          <p:nvGrpSpPr>
            <p:cNvPr id="26640" name="Group 15"/>
            <p:cNvGrpSpPr>
              <a:grpSpLocks/>
            </p:cNvGrpSpPr>
            <p:nvPr/>
          </p:nvGrpSpPr>
          <p:grpSpPr bwMode="auto">
            <a:xfrm>
              <a:off x="3696" y="300"/>
              <a:ext cx="1815" cy="635"/>
              <a:chOff x="3696" y="300"/>
              <a:chExt cx="1815" cy="635"/>
            </a:xfrm>
          </p:grpSpPr>
          <p:sp>
            <p:nvSpPr>
              <p:cNvPr id="26646" name="Rectangle 16"/>
              <p:cNvSpPr>
                <a:spLocks noChangeArrowheads="1"/>
              </p:cNvSpPr>
              <p:nvPr/>
            </p:nvSpPr>
            <p:spPr bwMode="auto">
              <a:xfrm>
                <a:off x="3696" y="300"/>
                <a:ext cx="1815" cy="635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7" name="Line 17"/>
              <p:cNvSpPr>
                <a:spLocks noChangeShapeType="1"/>
              </p:cNvSpPr>
              <p:nvPr/>
            </p:nvSpPr>
            <p:spPr bwMode="auto">
              <a:xfrm>
                <a:off x="3696" y="618"/>
                <a:ext cx="1815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8" name="Line 18"/>
              <p:cNvSpPr>
                <a:spLocks noChangeShapeType="1"/>
              </p:cNvSpPr>
              <p:nvPr/>
            </p:nvSpPr>
            <p:spPr bwMode="auto">
              <a:xfrm>
                <a:off x="4286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9" name="Line 19"/>
              <p:cNvSpPr>
                <a:spLocks noChangeShapeType="1"/>
              </p:cNvSpPr>
              <p:nvPr/>
            </p:nvSpPr>
            <p:spPr bwMode="auto">
              <a:xfrm>
                <a:off x="4921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0" name="Line 20"/>
              <p:cNvSpPr>
                <a:spLocks noChangeShapeType="1"/>
              </p:cNvSpPr>
              <p:nvPr/>
            </p:nvSpPr>
            <p:spPr bwMode="auto">
              <a:xfrm>
                <a:off x="4604" y="618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41" name="Text Box 21"/>
            <p:cNvSpPr txBox="1">
              <a:spLocks noChangeArrowheads="1"/>
            </p:cNvSpPr>
            <p:nvPr/>
          </p:nvSpPr>
          <p:spPr bwMode="auto">
            <a:xfrm>
              <a:off x="3821" y="330"/>
              <a:ext cx="45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row</a:t>
              </a:r>
            </a:p>
          </p:txBody>
        </p:sp>
        <p:sp>
          <p:nvSpPr>
            <p:cNvPr id="26642" name="Text Box 22"/>
            <p:cNvSpPr txBox="1">
              <a:spLocks noChangeArrowheads="1"/>
            </p:cNvSpPr>
            <p:nvPr/>
          </p:nvSpPr>
          <p:spPr bwMode="auto">
            <a:xfrm>
              <a:off x="4394" y="318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col</a:t>
              </a:r>
            </a:p>
          </p:txBody>
        </p:sp>
        <p:sp>
          <p:nvSpPr>
            <p:cNvPr id="26643" name="Text Box 23"/>
            <p:cNvSpPr txBox="1">
              <a:spLocks noChangeArrowheads="1"/>
            </p:cNvSpPr>
            <p:nvPr/>
          </p:nvSpPr>
          <p:spPr bwMode="auto">
            <a:xfrm>
              <a:off x="4921" y="330"/>
              <a:ext cx="60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value</a:t>
              </a:r>
            </a:p>
          </p:txBody>
        </p:sp>
        <p:sp>
          <p:nvSpPr>
            <p:cNvPr id="26644" name="Text Box 24"/>
            <p:cNvSpPr txBox="1">
              <a:spLocks noChangeArrowheads="1"/>
            </p:cNvSpPr>
            <p:nvPr/>
          </p:nvSpPr>
          <p:spPr bwMode="auto">
            <a:xfrm>
              <a:off x="3957" y="647"/>
              <a:ext cx="61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down</a:t>
              </a:r>
            </a:p>
          </p:txBody>
        </p:sp>
        <p:sp>
          <p:nvSpPr>
            <p:cNvPr id="26645" name="Text Box 25"/>
            <p:cNvSpPr txBox="1">
              <a:spLocks noChangeArrowheads="1"/>
            </p:cNvSpPr>
            <p:nvPr/>
          </p:nvSpPr>
          <p:spPr bwMode="auto">
            <a:xfrm>
              <a:off x="4740" y="647"/>
              <a:ext cx="5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right</a:t>
              </a:r>
            </a:p>
          </p:txBody>
        </p:sp>
      </p:grp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642938" y="5929313"/>
            <a:ext cx="8118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每一行和每一列的头指针，用两个一维指针数组来存放。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26639" name="Text Box 27"/>
          <p:cNvSpPr txBox="1">
            <a:spLocks noChangeArrowheads="1"/>
          </p:cNvSpPr>
          <p:nvPr/>
        </p:nvSpPr>
        <p:spPr bwMode="auto">
          <a:xfrm>
            <a:off x="971550" y="1484313"/>
            <a:ext cx="28797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/>
      <p:bldP spid="231434" grpId="0"/>
      <p:bldP spid="231435" grpId="0"/>
      <p:bldP spid="231436" grpId="0"/>
      <p:bldP spid="231437" grpId="0"/>
      <p:bldP spid="2314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0265ADC-666E-471B-9B92-B9CC331E084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059113" y="1557338"/>
            <a:ext cx="22320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十字链表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4500563" y="1557338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的类型定义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1187450" y="2420938"/>
            <a:ext cx="7496175" cy="4108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</a:rPr>
              <a:t>typedef struct OLNode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{   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int row,col;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int value;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struct OLNode *right,*down;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}OLNode,* OLink;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typedef struct 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{ 	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OLink *row_head,*col_head; 			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     int m,n,len; 	</a:t>
            </a:r>
          </a:p>
          <a:p>
            <a:pPr algn="l"/>
            <a:r>
              <a:rPr kumimoji="1" lang="en-US" altLang="zh-CN">
                <a:solidFill>
                  <a:schemeClr val="tx1"/>
                </a:solidFill>
              </a:rPr>
              <a:t>}CrossList;</a:t>
            </a:r>
            <a:r>
              <a:rPr kumimoji="1" lang="en-US" altLang="zh-CN"/>
              <a:t> </a:t>
            </a:r>
          </a:p>
        </p:txBody>
      </p:sp>
      <p:grpSp>
        <p:nvGrpSpPr>
          <p:cNvPr id="27658" name="Group 11"/>
          <p:cNvGrpSpPr>
            <a:grpSpLocks/>
          </p:cNvGrpSpPr>
          <p:nvPr/>
        </p:nvGrpSpPr>
        <p:grpSpPr bwMode="auto">
          <a:xfrm>
            <a:off x="5580063" y="404813"/>
            <a:ext cx="2905125" cy="1008062"/>
            <a:chOff x="3696" y="300"/>
            <a:chExt cx="1830" cy="635"/>
          </a:xfrm>
        </p:grpSpPr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3696" y="300"/>
              <a:ext cx="1815" cy="635"/>
              <a:chOff x="3696" y="300"/>
              <a:chExt cx="1815" cy="635"/>
            </a:xfrm>
          </p:grpSpPr>
          <p:sp>
            <p:nvSpPr>
              <p:cNvPr id="27666" name="Rectangle 13"/>
              <p:cNvSpPr>
                <a:spLocks noChangeArrowheads="1"/>
              </p:cNvSpPr>
              <p:nvPr/>
            </p:nvSpPr>
            <p:spPr bwMode="auto">
              <a:xfrm>
                <a:off x="3696" y="300"/>
                <a:ext cx="1815" cy="635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7" name="Line 14"/>
              <p:cNvSpPr>
                <a:spLocks noChangeShapeType="1"/>
              </p:cNvSpPr>
              <p:nvPr/>
            </p:nvSpPr>
            <p:spPr bwMode="auto">
              <a:xfrm>
                <a:off x="3696" y="618"/>
                <a:ext cx="1815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8" name="Line 15"/>
              <p:cNvSpPr>
                <a:spLocks noChangeShapeType="1"/>
              </p:cNvSpPr>
              <p:nvPr/>
            </p:nvSpPr>
            <p:spPr bwMode="auto">
              <a:xfrm>
                <a:off x="4286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>
                <a:off x="4921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0" name="Line 17"/>
              <p:cNvSpPr>
                <a:spLocks noChangeShapeType="1"/>
              </p:cNvSpPr>
              <p:nvPr/>
            </p:nvSpPr>
            <p:spPr bwMode="auto">
              <a:xfrm>
                <a:off x="4604" y="618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61" name="Text Box 18"/>
            <p:cNvSpPr txBox="1">
              <a:spLocks noChangeArrowheads="1"/>
            </p:cNvSpPr>
            <p:nvPr/>
          </p:nvSpPr>
          <p:spPr bwMode="auto">
            <a:xfrm>
              <a:off x="3821" y="330"/>
              <a:ext cx="45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row</a:t>
              </a:r>
            </a:p>
          </p:txBody>
        </p:sp>
        <p:sp>
          <p:nvSpPr>
            <p:cNvPr id="27662" name="Text Box 19"/>
            <p:cNvSpPr txBox="1">
              <a:spLocks noChangeArrowheads="1"/>
            </p:cNvSpPr>
            <p:nvPr/>
          </p:nvSpPr>
          <p:spPr bwMode="auto">
            <a:xfrm>
              <a:off x="4394" y="318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col</a:t>
              </a:r>
            </a:p>
          </p:txBody>
        </p:sp>
        <p:sp>
          <p:nvSpPr>
            <p:cNvPr id="27663" name="Text Box 20"/>
            <p:cNvSpPr txBox="1">
              <a:spLocks noChangeArrowheads="1"/>
            </p:cNvSpPr>
            <p:nvPr/>
          </p:nvSpPr>
          <p:spPr bwMode="auto">
            <a:xfrm>
              <a:off x="4921" y="330"/>
              <a:ext cx="60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value</a:t>
              </a:r>
            </a:p>
          </p:txBody>
        </p:sp>
        <p:sp>
          <p:nvSpPr>
            <p:cNvPr id="27664" name="Text Box 21"/>
            <p:cNvSpPr txBox="1">
              <a:spLocks noChangeArrowheads="1"/>
            </p:cNvSpPr>
            <p:nvPr/>
          </p:nvSpPr>
          <p:spPr bwMode="auto">
            <a:xfrm>
              <a:off x="3957" y="647"/>
              <a:ext cx="5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right</a:t>
              </a:r>
            </a:p>
          </p:txBody>
        </p:sp>
        <p:sp>
          <p:nvSpPr>
            <p:cNvPr id="27665" name="Text Box 22"/>
            <p:cNvSpPr txBox="1">
              <a:spLocks noChangeArrowheads="1"/>
            </p:cNvSpPr>
            <p:nvPr/>
          </p:nvSpPr>
          <p:spPr bwMode="auto">
            <a:xfrm>
              <a:off x="4740" y="647"/>
              <a:ext cx="61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down</a:t>
              </a:r>
            </a:p>
          </p:txBody>
        </p:sp>
      </p:grpSp>
      <p:sp>
        <p:nvSpPr>
          <p:cNvPr id="27659" name="Text Box 23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B4F0D6-A66D-4EE6-BB8C-F2F3B5F3BF62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7449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5.1  </a:t>
            </a:r>
            <a:r>
              <a:rPr kumimoji="1" lang="zh-CN" altLang="en-US" sz="2800">
                <a:solidFill>
                  <a:srgbClr val="000066"/>
                </a:solidFill>
              </a:rPr>
              <a:t>数组的定义和运算</a:t>
            </a:r>
          </a:p>
        </p:txBody>
      </p:sp>
      <p:sp>
        <p:nvSpPr>
          <p:cNvPr id="10244" name="Line 8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827088" y="1484313"/>
            <a:ext cx="936625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定义</a:t>
            </a:r>
          </a:p>
        </p:txBody>
      </p:sp>
      <p:sp>
        <p:nvSpPr>
          <p:cNvPr id="10246" name="Line 66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67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章数组和广义表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1258888" y="2535238"/>
            <a:ext cx="5821362" cy="2544762"/>
            <a:chOff x="712" y="1419"/>
            <a:chExt cx="3667" cy="1603"/>
          </a:xfrm>
        </p:grpSpPr>
        <p:grpSp>
          <p:nvGrpSpPr>
            <p:cNvPr id="10291" name="Group 71"/>
            <p:cNvGrpSpPr>
              <a:grpSpLocks/>
            </p:cNvGrpSpPr>
            <p:nvPr/>
          </p:nvGrpSpPr>
          <p:grpSpPr bwMode="auto">
            <a:xfrm>
              <a:off x="1506" y="1472"/>
              <a:ext cx="96" cy="1475"/>
              <a:chOff x="1776" y="969"/>
              <a:chExt cx="96" cy="1475"/>
            </a:xfrm>
          </p:grpSpPr>
          <p:sp>
            <p:nvSpPr>
              <p:cNvPr id="10334" name="Line 72"/>
              <p:cNvSpPr>
                <a:spLocks noChangeShapeType="1"/>
              </p:cNvSpPr>
              <p:nvPr/>
            </p:nvSpPr>
            <p:spPr bwMode="auto">
              <a:xfrm>
                <a:off x="1779" y="969"/>
                <a:ext cx="0" cy="1475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5" name="Line 73"/>
              <p:cNvSpPr>
                <a:spLocks noChangeShapeType="1"/>
              </p:cNvSpPr>
              <p:nvPr/>
            </p:nvSpPr>
            <p:spPr bwMode="auto">
              <a:xfrm flipV="1">
                <a:off x="1776" y="98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6" name="Line 74"/>
              <p:cNvSpPr>
                <a:spLocks noChangeShapeType="1"/>
              </p:cNvSpPr>
              <p:nvPr/>
            </p:nvSpPr>
            <p:spPr bwMode="auto">
              <a:xfrm flipV="1">
                <a:off x="1776" y="2439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292" name="Group 75"/>
            <p:cNvGrpSpPr>
              <a:grpSpLocks/>
            </p:cNvGrpSpPr>
            <p:nvPr/>
          </p:nvGrpSpPr>
          <p:grpSpPr bwMode="auto">
            <a:xfrm>
              <a:off x="3888" y="1481"/>
              <a:ext cx="114" cy="1475"/>
              <a:chOff x="4128" y="978"/>
              <a:chExt cx="114" cy="1475"/>
            </a:xfrm>
          </p:grpSpPr>
          <p:sp>
            <p:nvSpPr>
              <p:cNvPr id="10331" name="Line 76"/>
              <p:cNvSpPr>
                <a:spLocks noChangeShapeType="1"/>
              </p:cNvSpPr>
              <p:nvPr/>
            </p:nvSpPr>
            <p:spPr bwMode="auto">
              <a:xfrm>
                <a:off x="4224" y="978"/>
                <a:ext cx="0" cy="1475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2" name="Line 77"/>
              <p:cNvSpPr>
                <a:spLocks noChangeShapeType="1"/>
              </p:cNvSpPr>
              <p:nvPr/>
            </p:nvSpPr>
            <p:spPr bwMode="auto">
              <a:xfrm flipV="1">
                <a:off x="4128" y="99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3" name="Line 78"/>
              <p:cNvSpPr>
                <a:spLocks noChangeShapeType="1"/>
              </p:cNvSpPr>
              <p:nvPr/>
            </p:nvSpPr>
            <p:spPr bwMode="auto">
              <a:xfrm flipV="1">
                <a:off x="4137" y="2448"/>
                <a:ext cx="105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93" name="Rectangle 82"/>
            <p:cNvSpPr>
              <a:spLocks noChangeArrowheads="1"/>
            </p:cNvSpPr>
            <p:nvPr/>
          </p:nvSpPr>
          <p:spPr bwMode="auto">
            <a:xfrm>
              <a:off x="3498" y="2781"/>
              <a:ext cx="2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mn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4" name="Rectangle 83"/>
            <p:cNvSpPr>
              <a:spLocks noChangeArrowheads="1"/>
            </p:cNvSpPr>
            <p:nvPr/>
          </p:nvSpPr>
          <p:spPr bwMode="auto">
            <a:xfrm>
              <a:off x="2497" y="2781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5" name="Rectangle 84"/>
            <p:cNvSpPr>
              <a:spLocks noChangeArrowheads="1"/>
            </p:cNvSpPr>
            <p:nvPr/>
          </p:nvSpPr>
          <p:spPr bwMode="auto">
            <a:xfrm>
              <a:off x="1961" y="2781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6" name="Rectangle 85"/>
            <p:cNvSpPr>
              <a:spLocks noChangeArrowheads="1"/>
            </p:cNvSpPr>
            <p:nvPr/>
          </p:nvSpPr>
          <p:spPr bwMode="auto">
            <a:xfrm>
              <a:off x="3589" y="198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7" name="Rectangle 86"/>
            <p:cNvSpPr>
              <a:spLocks noChangeArrowheads="1"/>
            </p:cNvSpPr>
            <p:nvPr/>
          </p:nvSpPr>
          <p:spPr bwMode="auto">
            <a:xfrm>
              <a:off x="3575" y="1584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8" name="Rectangle 87"/>
            <p:cNvSpPr>
              <a:spLocks noChangeArrowheads="1"/>
            </p:cNvSpPr>
            <p:nvPr/>
          </p:nvSpPr>
          <p:spPr bwMode="auto">
            <a:xfrm>
              <a:off x="1025" y="21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299" name="Rectangle 88"/>
            <p:cNvSpPr>
              <a:spLocks noChangeArrowheads="1"/>
            </p:cNvSpPr>
            <p:nvPr/>
          </p:nvSpPr>
          <p:spPr bwMode="auto">
            <a:xfrm>
              <a:off x="844" y="2181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0" name="Rectangle 89"/>
            <p:cNvSpPr>
              <a:spLocks noChangeArrowheads="1"/>
            </p:cNvSpPr>
            <p:nvPr/>
          </p:nvSpPr>
          <p:spPr bwMode="auto">
            <a:xfrm>
              <a:off x="712" y="2017"/>
              <a:ext cx="17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 i="1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1" name="Rectangle 90"/>
            <p:cNvSpPr>
              <a:spLocks noChangeArrowheads="1"/>
            </p:cNvSpPr>
            <p:nvPr/>
          </p:nvSpPr>
          <p:spPr bwMode="auto">
            <a:xfrm>
              <a:off x="3369" y="2616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2" name="Rectangle 91"/>
            <p:cNvSpPr>
              <a:spLocks noChangeArrowheads="1"/>
            </p:cNvSpPr>
            <p:nvPr/>
          </p:nvSpPr>
          <p:spPr bwMode="auto">
            <a:xfrm>
              <a:off x="2918" y="2616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3" name="Rectangle 92"/>
            <p:cNvSpPr>
              <a:spLocks noChangeArrowheads="1"/>
            </p:cNvSpPr>
            <p:nvPr/>
          </p:nvSpPr>
          <p:spPr bwMode="auto">
            <a:xfrm>
              <a:off x="2367" y="2616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4" name="Rectangle 93"/>
            <p:cNvSpPr>
              <a:spLocks noChangeArrowheads="1"/>
            </p:cNvSpPr>
            <p:nvPr/>
          </p:nvSpPr>
          <p:spPr bwMode="auto">
            <a:xfrm>
              <a:off x="1832" y="2616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5" name="Rectangle 94"/>
            <p:cNvSpPr>
              <a:spLocks noChangeArrowheads="1"/>
            </p:cNvSpPr>
            <p:nvPr/>
          </p:nvSpPr>
          <p:spPr bwMode="auto">
            <a:xfrm>
              <a:off x="3413" y="2217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6" name="Rectangle 95"/>
            <p:cNvSpPr>
              <a:spLocks noChangeArrowheads="1"/>
            </p:cNvSpPr>
            <p:nvPr/>
          </p:nvSpPr>
          <p:spPr bwMode="auto">
            <a:xfrm>
              <a:off x="2918" y="2217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7" name="Rectangle 96"/>
            <p:cNvSpPr>
              <a:spLocks noChangeArrowheads="1"/>
            </p:cNvSpPr>
            <p:nvPr/>
          </p:nvSpPr>
          <p:spPr bwMode="auto">
            <a:xfrm>
              <a:off x="2417" y="2217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8" name="Rectangle 97"/>
            <p:cNvSpPr>
              <a:spLocks noChangeArrowheads="1"/>
            </p:cNvSpPr>
            <p:nvPr/>
          </p:nvSpPr>
          <p:spPr bwMode="auto">
            <a:xfrm>
              <a:off x="1868" y="2217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09" name="Rectangle 98"/>
            <p:cNvSpPr>
              <a:spLocks noChangeArrowheads="1"/>
            </p:cNvSpPr>
            <p:nvPr/>
          </p:nvSpPr>
          <p:spPr bwMode="auto">
            <a:xfrm>
              <a:off x="3379" y="1818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0" name="Rectangle 99"/>
            <p:cNvSpPr>
              <a:spLocks noChangeArrowheads="1"/>
            </p:cNvSpPr>
            <p:nvPr/>
          </p:nvSpPr>
          <p:spPr bwMode="auto">
            <a:xfrm>
              <a:off x="2918" y="1818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1" name="Rectangle 100"/>
            <p:cNvSpPr>
              <a:spLocks noChangeArrowheads="1"/>
            </p:cNvSpPr>
            <p:nvPr/>
          </p:nvSpPr>
          <p:spPr bwMode="auto">
            <a:xfrm>
              <a:off x="2388" y="1818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2" name="Rectangle 101"/>
            <p:cNvSpPr>
              <a:spLocks noChangeArrowheads="1"/>
            </p:cNvSpPr>
            <p:nvPr/>
          </p:nvSpPr>
          <p:spPr bwMode="auto">
            <a:xfrm>
              <a:off x="1845" y="1818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3" name="Rectangle 102"/>
            <p:cNvSpPr>
              <a:spLocks noChangeArrowheads="1"/>
            </p:cNvSpPr>
            <p:nvPr/>
          </p:nvSpPr>
          <p:spPr bwMode="auto">
            <a:xfrm>
              <a:off x="3392" y="1419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4" name="Rectangle 103"/>
            <p:cNvSpPr>
              <a:spLocks noChangeArrowheads="1"/>
            </p:cNvSpPr>
            <p:nvPr/>
          </p:nvSpPr>
          <p:spPr bwMode="auto">
            <a:xfrm>
              <a:off x="2918" y="1419"/>
              <a:ext cx="2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....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5" name="Rectangle 104"/>
            <p:cNvSpPr>
              <a:spLocks noChangeArrowheads="1"/>
            </p:cNvSpPr>
            <p:nvPr/>
          </p:nvSpPr>
          <p:spPr bwMode="auto">
            <a:xfrm>
              <a:off x="2397" y="1419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6" name="Rectangle 105"/>
            <p:cNvSpPr>
              <a:spLocks noChangeArrowheads="1"/>
            </p:cNvSpPr>
            <p:nvPr/>
          </p:nvSpPr>
          <p:spPr bwMode="auto">
            <a:xfrm>
              <a:off x="1853" y="1419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17" name="Rectangle 106"/>
            <p:cNvSpPr>
              <a:spLocks noChangeArrowheads="1"/>
            </p:cNvSpPr>
            <p:nvPr/>
          </p:nvSpPr>
          <p:spPr bwMode="auto">
            <a:xfrm>
              <a:off x="2610" y="278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18" name="Rectangle 107"/>
            <p:cNvSpPr>
              <a:spLocks noChangeArrowheads="1"/>
            </p:cNvSpPr>
            <p:nvPr/>
          </p:nvSpPr>
          <p:spPr bwMode="auto">
            <a:xfrm>
              <a:off x="2059" y="278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19" name="Rectangle 108"/>
            <p:cNvSpPr>
              <a:spLocks noChangeArrowheads="1"/>
            </p:cNvSpPr>
            <p:nvPr/>
          </p:nvSpPr>
          <p:spPr bwMode="auto">
            <a:xfrm>
              <a:off x="3508" y="198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0" name="Rectangle 109"/>
            <p:cNvSpPr>
              <a:spLocks noChangeArrowheads="1"/>
            </p:cNvSpPr>
            <p:nvPr/>
          </p:nvSpPr>
          <p:spPr bwMode="auto">
            <a:xfrm>
              <a:off x="2518" y="1983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22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1" name="Rectangle 110"/>
            <p:cNvSpPr>
              <a:spLocks noChangeArrowheads="1"/>
            </p:cNvSpPr>
            <p:nvPr/>
          </p:nvSpPr>
          <p:spPr bwMode="auto">
            <a:xfrm>
              <a:off x="1975" y="1983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21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2" name="Rectangle 111"/>
            <p:cNvSpPr>
              <a:spLocks noChangeArrowheads="1"/>
            </p:cNvSpPr>
            <p:nvPr/>
          </p:nvSpPr>
          <p:spPr bwMode="auto">
            <a:xfrm>
              <a:off x="3506" y="1584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3" name="Rectangle 112"/>
            <p:cNvSpPr>
              <a:spLocks noChangeArrowheads="1"/>
            </p:cNvSpPr>
            <p:nvPr/>
          </p:nvSpPr>
          <p:spPr bwMode="auto">
            <a:xfrm>
              <a:off x="2511" y="1584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12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4" name="Rectangle 113"/>
            <p:cNvSpPr>
              <a:spLocks noChangeArrowheads="1"/>
            </p:cNvSpPr>
            <p:nvPr/>
          </p:nvSpPr>
          <p:spPr bwMode="auto">
            <a:xfrm>
              <a:off x="1967" y="1584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66"/>
                  </a:solidFill>
                  <a:latin typeface="Times New Roman" pitchFamily="18" charset="0"/>
                </a:rPr>
                <a:t>11</a:t>
              </a:r>
              <a:endParaRPr lang="en-US" altLang="zh-CN" i="1">
                <a:solidFill>
                  <a:srgbClr val="000066"/>
                </a:solidFill>
              </a:endParaRPr>
            </a:p>
          </p:txBody>
        </p:sp>
        <p:sp>
          <p:nvSpPr>
            <p:cNvPr id="10325" name="Rectangle 114"/>
            <p:cNvSpPr>
              <a:spLocks noChangeArrowheads="1"/>
            </p:cNvSpPr>
            <p:nvPr/>
          </p:nvSpPr>
          <p:spPr bwMode="auto">
            <a:xfrm>
              <a:off x="1178" y="1987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300">
                  <a:solidFill>
                    <a:srgbClr val="000066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26" name="Rectangle 115"/>
            <p:cNvSpPr>
              <a:spLocks noChangeArrowheads="1"/>
            </p:cNvSpPr>
            <p:nvPr/>
          </p:nvSpPr>
          <p:spPr bwMode="auto">
            <a:xfrm>
              <a:off x="884" y="216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×</a:t>
              </a:r>
            </a:p>
          </p:txBody>
        </p:sp>
        <p:sp>
          <p:nvSpPr>
            <p:cNvPr id="10327" name="AutoShape 116"/>
            <p:cNvSpPr>
              <a:spLocks noChangeAspect="1" noChangeArrowheads="1" noTextEdit="1"/>
            </p:cNvSpPr>
            <p:nvPr/>
          </p:nvSpPr>
          <p:spPr bwMode="auto">
            <a:xfrm>
              <a:off x="4029" y="2860"/>
              <a:ext cx="35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Rectangle 118"/>
            <p:cNvSpPr>
              <a:spLocks noChangeArrowheads="1"/>
            </p:cNvSpPr>
            <p:nvPr/>
          </p:nvSpPr>
          <p:spPr bwMode="auto">
            <a:xfrm>
              <a:off x="4255" y="285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29" name="Rectangle 119"/>
            <p:cNvSpPr>
              <a:spLocks noChangeArrowheads="1"/>
            </p:cNvSpPr>
            <p:nvPr/>
          </p:nvSpPr>
          <p:spPr bwMode="auto">
            <a:xfrm>
              <a:off x="4068" y="2855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0330" name="Rectangle 120"/>
            <p:cNvSpPr>
              <a:spLocks noChangeArrowheads="1"/>
            </p:cNvSpPr>
            <p:nvPr/>
          </p:nvSpPr>
          <p:spPr bwMode="auto">
            <a:xfrm>
              <a:off x="4126" y="2830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</a:rPr>
                <a:t>×</a:t>
              </a:r>
            </a:p>
          </p:txBody>
        </p:sp>
      </p:grpSp>
      <p:sp>
        <p:nvSpPr>
          <p:cNvPr id="121979" name="Line 123"/>
          <p:cNvSpPr>
            <a:spLocks noChangeShapeType="1"/>
          </p:cNvSpPr>
          <p:nvPr/>
        </p:nvSpPr>
        <p:spPr bwMode="auto">
          <a:xfrm>
            <a:off x="2832100" y="275113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80" name="Line 124"/>
          <p:cNvSpPr>
            <a:spLocks noChangeShapeType="1"/>
          </p:cNvSpPr>
          <p:nvPr/>
        </p:nvSpPr>
        <p:spPr bwMode="auto">
          <a:xfrm>
            <a:off x="2832100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81" name="Line 125"/>
          <p:cNvSpPr>
            <a:spLocks noChangeShapeType="1"/>
          </p:cNvSpPr>
          <p:nvPr/>
        </p:nvSpPr>
        <p:spPr bwMode="auto">
          <a:xfrm>
            <a:off x="2832100" y="484028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82" name="Line 126"/>
          <p:cNvSpPr>
            <a:spLocks noChangeShapeType="1"/>
          </p:cNvSpPr>
          <p:nvPr/>
        </p:nvSpPr>
        <p:spPr bwMode="auto">
          <a:xfrm>
            <a:off x="3551238" y="275113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83" name="Line 127"/>
          <p:cNvSpPr>
            <a:spLocks noChangeShapeType="1"/>
          </p:cNvSpPr>
          <p:nvPr/>
        </p:nvSpPr>
        <p:spPr bwMode="auto">
          <a:xfrm>
            <a:off x="3624263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84" name="Line 128"/>
          <p:cNvSpPr>
            <a:spLocks noChangeShapeType="1"/>
          </p:cNvSpPr>
          <p:nvPr/>
        </p:nvSpPr>
        <p:spPr bwMode="auto">
          <a:xfrm flipH="1">
            <a:off x="3551238" y="484028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>
            <a:off x="3768725" y="275113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1999" name="Line 143"/>
          <p:cNvSpPr>
            <a:spLocks noChangeShapeType="1"/>
          </p:cNvSpPr>
          <p:nvPr/>
        </p:nvSpPr>
        <p:spPr bwMode="auto">
          <a:xfrm>
            <a:off x="3768725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0" name="Line 144"/>
          <p:cNvSpPr>
            <a:spLocks noChangeShapeType="1"/>
          </p:cNvSpPr>
          <p:nvPr/>
        </p:nvSpPr>
        <p:spPr bwMode="auto">
          <a:xfrm>
            <a:off x="3768725" y="484028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1" name="Line 145"/>
          <p:cNvSpPr>
            <a:spLocks noChangeShapeType="1"/>
          </p:cNvSpPr>
          <p:nvPr/>
        </p:nvSpPr>
        <p:spPr bwMode="auto">
          <a:xfrm>
            <a:off x="4414838" y="275113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2" name="Line 146"/>
          <p:cNvSpPr>
            <a:spLocks noChangeShapeType="1"/>
          </p:cNvSpPr>
          <p:nvPr/>
        </p:nvSpPr>
        <p:spPr bwMode="auto">
          <a:xfrm>
            <a:off x="4487863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3" name="Line 147"/>
          <p:cNvSpPr>
            <a:spLocks noChangeShapeType="1"/>
          </p:cNvSpPr>
          <p:nvPr/>
        </p:nvSpPr>
        <p:spPr bwMode="auto">
          <a:xfrm flipH="1">
            <a:off x="4414838" y="484028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4" name="Line 148"/>
          <p:cNvSpPr>
            <a:spLocks noChangeShapeType="1"/>
          </p:cNvSpPr>
          <p:nvPr/>
        </p:nvSpPr>
        <p:spPr bwMode="auto">
          <a:xfrm>
            <a:off x="5353050" y="275113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5" name="Line 149"/>
          <p:cNvSpPr>
            <a:spLocks noChangeShapeType="1"/>
          </p:cNvSpPr>
          <p:nvPr/>
        </p:nvSpPr>
        <p:spPr bwMode="auto">
          <a:xfrm>
            <a:off x="5353050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6" name="Line 150"/>
          <p:cNvSpPr>
            <a:spLocks noChangeShapeType="1"/>
          </p:cNvSpPr>
          <p:nvPr/>
        </p:nvSpPr>
        <p:spPr bwMode="auto">
          <a:xfrm>
            <a:off x="5353050" y="4840288"/>
            <a:ext cx="71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7" name="Line 151"/>
          <p:cNvSpPr>
            <a:spLocks noChangeShapeType="1"/>
          </p:cNvSpPr>
          <p:nvPr/>
        </p:nvSpPr>
        <p:spPr bwMode="auto">
          <a:xfrm>
            <a:off x="6070600" y="275113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8" name="Line 152"/>
          <p:cNvSpPr>
            <a:spLocks noChangeShapeType="1"/>
          </p:cNvSpPr>
          <p:nvPr/>
        </p:nvSpPr>
        <p:spPr bwMode="auto">
          <a:xfrm>
            <a:off x="6143625" y="2751138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09" name="Line 153"/>
          <p:cNvSpPr>
            <a:spLocks noChangeShapeType="1"/>
          </p:cNvSpPr>
          <p:nvPr/>
        </p:nvSpPr>
        <p:spPr bwMode="auto">
          <a:xfrm flipH="1">
            <a:off x="6070600" y="4840288"/>
            <a:ext cx="73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1" name="Line 155"/>
          <p:cNvSpPr>
            <a:spLocks noChangeShapeType="1"/>
          </p:cNvSpPr>
          <p:nvPr/>
        </p:nvSpPr>
        <p:spPr bwMode="auto">
          <a:xfrm flipV="1">
            <a:off x="3048000" y="260826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2" name="Line 156"/>
          <p:cNvSpPr>
            <a:spLocks noChangeShapeType="1"/>
          </p:cNvSpPr>
          <p:nvPr/>
        </p:nvSpPr>
        <p:spPr bwMode="auto">
          <a:xfrm>
            <a:off x="3048000" y="2608263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3" name="Line 157"/>
          <p:cNvSpPr>
            <a:spLocks noChangeShapeType="1"/>
          </p:cNvSpPr>
          <p:nvPr/>
        </p:nvSpPr>
        <p:spPr bwMode="auto">
          <a:xfrm>
            <a:off x="5927725" y="260826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4" name="Line 158"/>
          <p:cNvSpPr>
            <a:spLocks noChangeShapeType="1"/>
          </p:cNvSpPr>
          <p:nvPr/>
        </p:nvSpPr>
        <p:spPr bwMode="auto">
          <a:xfrm>
            <a:off x="3048000" y="2967038"/>
            <a:ext cx="0" cy="144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5" name="Line 159"/>
          <p:cNvSpPr>
            <a:spLocks noChangeShapeType="1"/>
          </p:cNvSpPr>
          <p:nvPr/>
        </p:nvSpPr>
        <p:spPr bwMode="auto">
          <a:xfrm>
            <a:off x="3048000" y="3111500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6" name="Line 160"/>
          <p:cNvSpPr>
            <a:spLocks noChangeShapeType="1"/>
          </p:cNvSpPr>
          <p:nvPr/>
        </p:nvSpPr>
        <p:spPr bwMode="auto">
          <a:xfrm flipV="1">
            <a:off x="5927725" y="2967038"/>
            <a:ext cx="0" cy="144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7" name="Line 161"/>
          <p:cNvSpPr>
            <a:spLocks noChangeShapeType="1"/>
          </p:cNvSpPr>
          <p:nvPr/>
        </p:nvSpPr>
        <p:spPr bwMode="auto">
          <a:xfrm flipV="1">
            <a:off x="3048000" y="325596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>
            <a:off x="3048000" y="3255963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19" name="Line 163"/>
          <p:cNvSpPr>
            <a:spLocks noChangeShapeType="1"/>
          </p:cNvSpPr>
          <p:nvPr/>
        </p:nvSpPr>
        <p:spPr bwMode="auto">
          <a:xfrm>
            <a:off x="5927725" y="325596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0" name="Line 164"/>
          <p:cNvSpPr>
            <a:spLocks noChangeShapeType="1"/>
          </p:cNvSpPr>
          <p:nvPr/>
        </p:nvSpPr>
        <p:spPr bwMode="auto">
          <a:xfrm>
            <a:off x="3048000" y="3616325"/>
            <a:ext cx="0" cy="14446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1" name="Line 165"/>
          <p:cNvSpPr>
            <a:spLocks noChangeShapeType="1"/>
          </p:cNvSpPr>
          <p:nvPr/>
        </p:nvSpPr>
        <p:spPr bwMode="auto">
          <a:xfrm>
            <a:off x="3048000" y="3760788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2" name="Line 166"/>
          <p:cNvSpPr>
            <a:spLocks noChangeShapeType="1"/>
          </p:cNvSpPr>
          <p:nvPr/>
        </p:nvSpPr>
        <p:spPr bwMode="auto">
          <a:xfrm flipV="1">
            <a:off x="5927725" y="3616325"/>
            <a:ext cx="0" cy="14446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3" name="Line 167"/>
          <p:cNvSpPr>
            <a:spLocks noChangeShapeType="1"/>
          </p:cNvSpPr>
          <p:nvPr/>
        </p:nvSpPr>
        <p:spPr bwMode="auto">
          <a:xfrm flipV="1">
            <a:off x="3048000" y="448151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4" name="Line 168"/>
          <p:cNvSpPr>
            <a:spLocks noChangeShapeType="1"/>
          </p:cNvSpPr>
          <p:nvPr/>
        </p:nvSpPr>
        <p:spPr bwMode="auto">
          <a:xfrm>
            <a:off x="3048000" y="4481513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5" name="Line 169"/>
          <p:cNvSpPr>
            <a:spLocks noChangeShapeType="1"/>
          </p:cNvSpPr>
          <p:nvPr/>
        </p:nvSpPr>
        <p:spPr bwMode="auto">
          <a:xfrm>
            <a:off x="5927725" y="4481513"/>
            <a:ext cx="0" cy="1428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6" name="Line 170"/>
          <p:cNvSpPr>
            <a:spLocks noChangeShapeType="1"/>
          </p:cNvSpPr>
          <p:nvPr/>
        </p:nvSpPr>
        <p:spPr bwMode="auto">
          <a:xfrm>
            <a:off x="3048000" y="4840288"/>
            <a:ext cx="0" cy="144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7" name="Line 171"/>
          <p:cNvSpPr>
            <a:spLocks noChangeShapeType="1"/>
          </p:cNvSpPr>
          <p:nvPr/>
        </p:nvSpPr>
        <p:spPr bwMode="auto">
          <a:xfrm>
            <a:off x="3048000" y="4984750"/>
            <a:ext cx="2879725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8" name="Line 172"/>
          <p:cNvSpPr>
            <a:spLocks noChangeShapeType="1"/>
          </p:cNvSpPr>
          <p:nvPr/>
        </p:nvSpPr>
        <p:spPr bwMode="auto">
          <a:xfrm flipV="1">
            <a:off x="5927725" y="4840288"/>
            <a:ext cx="0" cy="144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2029" name="Text Box 173"/>
          <p:cNvSpPr txBox="1">
            <a:spLocks noChangeArrowheads="1"/>
          </p:cNvSpPr>
          <p:nvPr/>
        </p:nvSpPr>
        <p:spPr bwMode="auto">
          <a:xfrm>
            <a:off x="2862263" y="5391150"/>
            <a:ext cx="39417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>
                <a:solidFill>
                  <a:srgbClr val="660066"/>
                </a:solidFill>
              </a:rPr>
              <a:t>也可以看成是</a:t>
            </a:r>
            <a:r>
              <a:rPr lang="en-US" altLang="zh-CN">
                <a:solidFill>
                  <a:srgbClr val="660066"/>
                </a:solidFill>
              </a:rPr>
              <a:t>m</a:t>
            </a:r>
            <a:r>
              <a:rPr lang="zh-CN" altLang="en-US">
                <a:solidFill>
                  <a:srgbClr val="660066"/>
                </a:solidFill>
              </a:rPr>
              <a:t>个行向量</a:t>
            </a:r>
          </a:p>
        </p:txBody>
      </p: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7424738" y="2390775"/>
            <a:ext cx="546100" cy="3044825"/>
            <a:chOff x="4866" y="1360"/>
            <a:chExt cx="344" cy="1918"/>
          </a:xfrm>
        </p:grpSpPr>
        <p:sp>
          <p:nvSpPr>
            <p:cNvPr id="10289" name="Text Box 174"/>
            <p:cNvSpPr txBox="1">
              <a:spLocks noChangeArrowheads="1"/>
            </p:cNvSpPr>
            <p:nvPr/>
          </p:nvSpPr>
          <p:spPr bwMode="auto">
            <a:xfrm>
              <a:off x="4866" y="1360"/>
              <a:ext cx="344" cy="19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>
              <a:spAutoFit/>
            </a:bodyPr>
            <a:lstStyle/>
            <a:p>
              <a:pPr algn="l"/>
              <a:r>
                <a:rPr lang="zh-CN" altLang="en-US"/>
                <a:t>可以看成是   个列向量</a:t>
              </a:r>
            </a:p>
          </p:txBody>
        </p:sp>
        <p:sp>
          <p:nvSpPr>
            <p:cNvPr id="10290" name="Text Box 175"/>
            <p:cNvSpPr txBox="1">
              <a:spLocks noChangeArrowheads="1"/>
            </p:cNvSpPr>
            <p:nvPr/>
          </p:nvSpPr>
          <p:spPr bwMode="auto">
            <a:xfrm>
              <a:off x="4921" y="2251"/>
              <a:ext cx="23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n</a:t>
              </a:r>
            </a:p>
          </p:txBody>
        </p:sp>
      </p:grpSp>
      <p:sp>
        <p:nvSpPr>
          <p:cNvPr id="122033" name="Text Box 177"/>
          <p:cNvSpPr txBox="1">
            <a:spLocks noChangeArrowheads="1"/>
          </p:cNvSpPr>
          <p:nvPr/>
        </p:nvSpPr>
        <p:spPr bwMode="auto">
          <a:xfrm>
            <a:off x="1816100" y="5919788"/>
            <a:ext cx="6211888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可看成是一种特殊的线性表，其特殊在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于表中的</a:t>
            </a:r>
            <a:r>
              <a:rPr kumimoji="1" lang="zh-CN" altLang="en-US"/>
              <a:t>数据元素本身也是一个线性表</a:t>
            </a:r>
            <a:r>
              <a:rPr kumimoji="1" lang="zh-CN" altLang="en-US">
                <a:solidFill>
                  <a:srgbClr val="080808"/>
                </a:solidFill>
              </a:rPr>
              <a:t>。</a:t>
            </a:r>
          </a:p>
        </p:txBody>
      </p:sp>
      <p:sp>
        <p:nvSpPr>
          <p:cNvPr id="122034" name="Text Box 178"/>
          <p:cNvSpPr txBox="1">
            <a:spLocks noChangeArrowheads="1"/>
          </p:cNvSpPr>
          <p:nvPr/>
        </p:nvSpPr>
        <p:spPr bwMode="auto">
          <a:xfrm>
            <a:off x="1835150" y="1576388"/>
            <a:ext cx="62531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数组是</a:t>
            </a:r>
            <a:r>
              <a:rPr kumimoji="1" lang="zh-CN" altLang="en-US" sz="2800"/>
              <a:t>一组有固定个数的元素的集合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000"/>
                            </p:stCondLst>
                            <p:childTnLst>
                              <p:par>
                                <p:cTn id="2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0"/>
                            </p:stCondLst>
                            <p:childTnLst>
                              <p:par>
                                <p:cTn id="2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000"/>
                            </p:stCondLst>
                            <p:childTnLst>
                              <p:par>
                                <p:cTn id="2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500"/>
                            </p:stCondLst>
                            <p:childTnLst>
                              <p:par>
                                <p:cTn id="2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000"/>
                            </p:stCondLst>
                            <p:childTnLst>
                              <p:par>
                                <p:cTn id="2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500"/>
                            </p:stCondLst>
                            <p:childTnLst>
                              <p:par>
                                <p:cTn id="2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000"/>
                            </p:stCondLst>
                            <p:childTnLst>
                              <p:par>
                                <p:cTn id="2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1" dur="500"/>
                                        <p:tgtEl>
                                          <p:spTgt spid="12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79" grpId="0" animBg="1"/>
      <p:bldP spid="121980" grpId="0" animBg="1"/>
      <p:bldP spid="121981" grpId="0" animBg="1"/>
      <p:bldP spid="121982" grpId="0" animBg="1"/>
      <p:bldP spid="121983" grpId="0" animBg="1"/>
      <p:bldP spid="121984" grpId="0" animBg="1"/>
      <p:bldP spid="121998" grpId="0" animBg="1"/>
      <p:bldP spid="121999" grpId="0" animBg="1"/>
      <p:bldP spid="122000" grpId="0" animBg="1"/>
      <p:bldP spid="122001" grpId="0" animBg="1"/>
      <p:bldP spid="122002" grpId="0" animBg="1"/>
      <p:bldP spid="122003" grpId="0" animBg="1"/>
      <p:bldP spid="122004" grpId="0" animBg="1"/>
      <p:bldP spid="122005" grpId="0" animBg="1"/>
      <p:bldP spid="122006" grpId="0" animBg="1"/>
      <p:bldP spid="122007" grpId="0" animBg="1"/>
      <p:bldP spid="122008" grpId="0" animBg="1"/>
      <p:bldP spid="122009" grpId="0" animBg="1"/>
      <p:bldP spid="122011" grpId="0" animBg="1"/>
      <p:bldP spid="122012" grpId="0" animBg="1"/>
      <p:bldP spid="122013" grpId="0" animBg="1"/>
      <p:bldP spid="122014" grpId="0" animBg="1"/>
      <p:bldP spid="122015" grpId="0" animBg="1"/>
      <p:bldP spid="122016" grpId="0" animBg="1"/>
      <p:bldP spid="122017" grpId="0" animBg="1"/>
      <p:bldP spid="122018" grpId="0" animBg="1"/>
      <p:bldP spid="122019" grpId="0" animBg="1"/>
      <p:bldP spid="122020" grpId="0" animBg="1"/>
      <p:bldP spid="122021" grpId="0" animBg="1"/>
      <p:bldP spid="122022" grpId="0" animBg="1"/>
      <p:bldP spid="122023" grpId="0" animBg="1"/>
      <p:bldP spid="122024" grpId="0" animBg="1"/>
      <p:bldP spid="122025" grpId="0" animBg="1"/>
      <p:bldP spid="122026" grpId="0" animBg="1"/>
      <p:bldP spid="122027" grpId="0" animBg="1"/>
      <p:bldP spid="122028" grpId="0" animBg="1"/>
      <p:bldP spid="122029" grpId="0" autoUpdateAnimBg="0"/>
      <p:bldP spid="122033" grpId="0" autoUpdateAnimBg="0"/>
      <p:bldP spid="1220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80350" y="5167313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8596431-D3CC-420E-9A25-CC40B0D18532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5.3 </a:t>
            </a:r>
            <a:r>
              <a:rPr kumimoji="1" lang="zh-CN" altLang="en-US" sz="2800">
                <a:solidFill>
                  <a:srgbClr val="000066"/>
                </a:solidFill>
              </a:rPr>
              <a:t>特殊矩阵的压缩存储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2987675" y="1557338"/>
            <a:ext cx="23034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十字链表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4427538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的举例</a:t>
            </a:r>
          </a:p>
        </p:txBody>
      </p:sp>
      <p:grpSp>
        <p:nvGrpSpPr>
          <p:cNvPr id="28681" name="Group 10"/>
          <p:cNvGrpSpPr>
            <a:grpSpLocks/>
          </p:cNvGrpSpPr>
          <p:nvPr/>
        </p:nvGrpSpPr>
        <p:grpSpPr bwMode="auto">
          <a:xfrm>
            <a:off x="5580063" y="404813"/>
            <a:ext cx="2905125" cy="1008062"/>
            <a:chOff x="3696" y="300"/>
            <a:chExt cx="1830" cy="635"/>
          </a:xfrm>
        </p:grpSpPr>
        <p:grpSp>
          <p:nvGrpSpPr>
            <p:cNvPr id="28764" name="Group 11"/>
            <p:cNvGrpSpPr>
              <a:grpSpLocks/>
            </p:cNvGrpSpPr>
            <p:nvPr/>
          </p:nvGrpSpPr>
          <p:grpSpPr bwMode="auto">
            <a:xfrm>
              <a:off x="3696" y="300"/>
              <a:ext cx="1815" cy="635"/>
              <a:chOff x="3696" y="300"/>
              <a:chExt cx="1815" cy="635"/>
            </a:xfrm>
          </p:grpSpPr>
          <p:sp>
            <p:nvSpPr>
              <p:cNvPr id="28770" name="Rectangle 12"/>
              <p:cNvSpPr>
                <a:spLocks noChangeArrowheads="1"/>
              </p:cNvSpPr>
              <p:nvPr/>
            </p:nvSpPr>
            <p:spPr bwMode="auto">
              <a:xfrm>
                <a:off x="3696" y="300"/>
                <a:ext cx="1815" cy="635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71" name="Line 13"/>
              <p:cNvSpPr>
                <a:spLocks noChangeShapeType="1"/>
              </p:cNvSpPr>
              <p:nvPr/>
            </p:nvSpPr>
            <p:spPr bwMode="auto">
              <a:xfrm>
                <a:off x="3696" y="618"/>
                <a:ext cx="1815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72" name="Line 14"/>
              <p:cNvSpPr>
                <a:spLocks noChangeShapeType="1"/>
              </p:cNvSpPr>
              <p:nvPr/>
            </p:nvSpPr>
            <p:spPr bwMode="auto">
              <a:xfrm>
                <a:off x="4286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73" name="Line 15"/>
              <p:cNvSpPr>
                <a:spLocks noChangeShapeType="1"/>
              </p:cNvSpPr>
              <p:nvPr/>
            </p:nvSpPr>
            <p:spPr bwMode="auto">
              <a:xfrm>
                <a:off x="4921" y="300"/>
                <a:ext cx="0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74" name="Line 16"/>
              <p:cNvSpPr>
                <a:spLocks noChangeShapeType="1"/>
              </p:cNvSpPr>
              <p:nvPr/>
            </p:nvSpPr>
            <p:spPr bwMode="auto">
              <a:xfrm>
                <a:off x="4604" y="618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765" name="Text Box 17"/>
            <p:cNvSpPr txBox="1">
              <a:spLocks noChangeArrowheads="1"/>
            </p:cNvSpPr>
            <p:nvPr/>
          </p:nvSpPr>
          <p:spPr bwMode="auto">
            <a:xfrm>
              <a:off x="3821" y="330"/>
              <a:ext cx="45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row</a:t>
              </a:r>
            </a:p>
          </p:txBody>
        </p:sp>
        <p:sp>
          <p:nvSpPr>
            <p:cNvPr id="28766" name="Text Box 18"/>
            <p:cNvSpPr txBox="1">
              <a:spLocks noChangeArrowheads="1"/>
            </p:cNvSpPr>
            <p:nvPr/>
          </p:nvSpPr>
          <p:spPr bwMode="auto">
            <a:xfrm>
              <a:off x="4394" y="318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col</a:t>
              </a:r>
            </a:p>
          </p:txBody>
        </p:sp>
        <p:sp>
          <p:nvSpPr>
            <p:cNvPr id="28767" name="Text Box 19"/>
            <p:cNvSpPr txBox="1">
              <a:spLocks noChangeArrowheads="1"/>
            </p:cNvSpPr>
            <p:nvPr/>
          </p:nvSpPr>
          <p:spPr bwMode="auto">
            <a:xfrm>
              <a:off x="4921" y="330"/>
              <a:ext cx="60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value</a:t>
              </a:r>
            </a:p>
          </p:txBody>
        </p:sp>
        <p:sp>
          <p:nvSpPr>
            <p:cNvPr id="28768" name="Text Box 20"/>
            <p:cNvSpPr txBox="1">
              <a:spLocks noChangeArrowheads="1"/>
            </p:cNvSpPr>
            <p:nvPr/>
          </p:nvSpPr>
          <p:spPr bwMode="auto">
            <a:xfrm>
              <a:off x="3957" y="647"/>
              <a:ext cx="61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down</a:t>
              </a:r>
            </a:p>
          </p:txBody>
        </p:sp>
        <p:sp>
          <p:nvSpPr>
            <p:cNvPr id="28769" name="Text Box 21"/>
            <p:cNvSpPr txBox="1">
              <a:spLocks noChangeArrowheads="1"/>
            </p:cNvSpPr>
            <p:nvPr/>
          </p:nvSpPr>
          <p:spPr bwMode="auto">
            <a:xfrm>
              <a:off x="4740" y="647"/>
              <a:ext cx="5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right</a:t>
              </a:r>
            </a:p>
          </p:txBody>
        </p:sp>
      </p:grpSp>
      <p:grpSp>
        <p:nvGrpSpPr>
          <p:cNvPr id="28682" name="Group 22"/>
          <p:cNvGrpSpPr>
            <a:grpSpLocks/>
          </p:cNvGrpSpPr>
          <p:nvPr/>
        </p:nvGrpSpPr>
        <p:grpSpPr bwMode="auto">
          <a:xfrm>
            <a:off x="146050" y="3294064"/>
            <a:ext cx="2463800" cy="1201738"/>
            <a:chOff x="340" y="1570"/>
            <a:chExt cx="1552" cy="757"/>
          </a:xfrm>
        </p:grpSpPr>
        <p:grpSp>
          <p:nvGrpSpPr>
            <p:cNvPr id="28755" name="Group 23"/>
            <p:cNvGrpSpPr>
              <a:grpSpLocks/>
            </p:cNvGrpSpPr>
            <p:nvPr/>
          </p:nvGrpSpPr>
          <p:grpSpPr bwMode="auto">
            <a:xfrm>
              <a:off x="702" y="1593"/>
              <a:ext cx="1180" cy="725"/>
              <a:chOff x="657" y="1525"/>
              <a:chExt cx="817" cy="998"/>
            </a:xfrm>
          </p:grpSpPr>
          <p:sp>
            <p:nvSpPr>
              <p:cNvPr id="28758" name="Line 24"/>
              <p:cNvSpPr>
                <a:spLocks noChangeShapeType="1"/>
              </p:cNvSpPr>
              <p:nvPr/>
            </p:nvSpPr>
            <p:spPr bwMode="auto">
              <a:xfrm flipV="1">
                <a:off x="657" y="1525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59" name="Line 25"/>
              <p:cNvSpPr>
                <a:spLocks noChangeShapeType="1"/>
              </p:cNvSpPr>
              <p:nvPr/>
            </p:nvSpPr>
            <p:spPr bwMode="auto">
              <a:xfrm>
                <a:off x="657" y="1525"/>
                <a:ext cx="0" cy="99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60" name="Line 26"/>
              <p:cNvSpPr>
                <a:spLocks noChangeShapeType="1"/>
              </p:cNvSpPr>
              <p:nvPr/>
            </p:nvSpPr>
            <p:spPr bwMode="auto">
              <a:xfrm>
                <a:off x="657" y="2523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61" name="Line 27"/>
              <p:cNvSpPr>
                <a:spLocks noChangeShapeType="1"/>
              </p:cNvSpPr>
              <p:nvPr/>
            </p:nvSpPr>
            <p:spPr bwMode="auto">
              <a:xfrm>
                <a:off x="1383" y="1525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62" name="Line 28"/>
              <p:cNvSpPr>
                <a:spLocks noChangeShapeType="1"/>
              </p:cNvSpPr>
              <p:nvPr/>
            </p:nvSpPr>
            <p:spPr bwMode="auto">
              <a:xfrm>
                <a:off x="1474" y="1525"/>
                <a:ext cx="0" cy="99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63" name="Line 29"/>
              <p:cNvSpPr>
                <a:spLocks noChangeShapeType="1"/>
              </p:cNvSpPr>
              <p:nvPr/>
            </p:nvSpPr>
            <p:spPr bwMode="auto">
              <a:xfrm>
                <a:off x="1383" y="2523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756" name="Text Box 30"/>
            <p:cNvSpPr txBox="1">
              <a:spLocks noChangeArrowheads="1"/>
            </p:cNvSpPr>
            <p:nvPr/>
          </p:nvSpPr>
          <p:spPr bwMode="auto">
            <a:xfrm>
              <a:off x="703" y="1570"/>
              <a:ext cx="1189" cy="7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0066"/>
                  </a:solidFill>
                </a:rPr>
                <a:t>-3   0   0   </a:t>
              </a:r>
              <a:r>
                <a:rPr lang="en-US" altLang="zh-CN" dirty="0" smtClean="0">
                  <a:solidFill>
                    <a:srgbClr val="000066"/>
                  </a:solidFill>
                </a:rPr>
                <a:t> 5</a:t>
              </a:r>
              <a:endParaRPr lang="en-US" altLang="zh-CN" dirty="0">
                <a:solidFill>
                  <a:srgbClr val="000066"/>
                </a:solidFill>
              </a:endParaRPr>
            </a:p>
            <a:p>
              <a:pPr algn="l"/>
              <a:r>
                <a:rPr lang="en-US" altLang="zh-CN" dirty="0">
                  <a:solidFill>
                    <a:srgbClr val="000066"/>
                  </a:solidFill>
                </a:rPr>
                <a:t>0    -1  0    0</a:t>
              </a:r>
            </a:p>
            <a:p>
              <a:pPr algn="l"/>
              <a:r>
                <a:rPr lang="en-US" altLang="zh-CN" dirty="0">
                  <a:solidFill>
                    <a:srgbClr val="000066"/>
                  </a:solidFill>
                </a:rPr>
                <a:t>8    0  </a:t>
              </a:r>
              <a:r>
                <a:rPr lang="en-US" altLang="zh-CN" dirty="0" smtClean="0">
                  <a:solidFill>
                    <a:srgbClr val="000066"/>
                  </a:solidFill>
                </a:rPr>
                <a:t> </a:t>
              </a:r>
              <a:r>
                <a:rPr lang="en-US" altLang="zh-CN" dirty="0">
                  <a:solidFill>
                    <a:srgbClr val="000066"/>
                  </a:solidFill>
                </a:rPr>
                <a:t>0    7</a:t>
              </a:r>
            </a:p>
          </p:txBody>
        </p:sp>
        <p:sp>
          <p:nvSpPr>
            <p:cNvPr id="28757" name="Text Box 31"/>
            <p:cNvSpPr txBox="1">
              <a:spLocks noChangeArrowheads="1"/>
            </p:cNvSpPr>
            <p:nvPr/>
          </p:nvSpPr>
          <p:spPr bwMode="auto">
            <a:xfrm>
              <a:off x="340" y="1827"/>
              <a:ext cx="38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M=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740025" y="2357438"/>
            <a:ext cx="5975350" cy="3384550"/>
            <a:chOff x="1701" y="2024"/>
            <a:chExt cx="3764" cy="2132"/>
          </a:xfrm>
        </p:grpSpPr>
        <p:grpSp>
          <p:nvGrpSpPr>
            <p:cNvPr id="28685" name="Group 33"/>
            <p:cNvGrpSpPr>
              <a:grpSpLocks/>
            </p:cNvGrpSpPr>
            <p:nvPr/>
          </p:nvGrpSpPr>
          <p:grpSpPr bwMode="auto">
            <a:xfrm>
              <a:off x="1701" y="2432"/>
              <a:ext cx="226" cy="1724"/>
              <a:chOff x="1701" y="2432"/>
              <a:chExt cx="226" cy="1724"/>
            </a:xfrm>
          </p:grpSpPr>
          <p:sp>
            <p:nvSpPr>
              <p:cNvPr id="28752" name="Rectangle 34"/>
              <p:cNvSpPr>
                <a:spLocks noChangeArrowheads="1"/>
              </p:cNvSpPr>
              <p:nvPr/>
            </p:nvSpPr>
            <p:spPr bwMode="auto">
              <a:xfrm>
                <a:off x="1701" y="2432"/>
                <a:ext cx="226" cy="17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53" name="Line 35"/>
              <p:cNvSpPr>
                <a:spLocks noChangeShapeType="1"/>
              </p:cNvSpPr>
              <p:nvPr/>
            </p:nvSpPr>
            <p:spPr bwMode="auto">
              <a:xfrm>
                <a:off x="1701" y="2976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54" name="Line 36"/>
              <p:cNvSpPr>
                <a:spLocks noChangeShapeType="1"/>
              </p:cNvSpPr>
              <p:nvPr/>
            </p:nvSpPr>
            <p:spPr bwMode="auto">
              <a:xfrm>
                <a:off x="1701" y="3566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686" name="Group 37"/>
            <p:cNvGrpSpPr>
              <a:grpSpLocks/>
            </p:cNvGrpSpPr>
            <p:nvPr/>
          </p:nvGrpSpPr>
          <p:grpSpPr bwMode="auto">
            <a:xfrm>
              <a:off x="2109" y="2024"/>
              <a:ext cx="3356" cy="227"/>
              <a:chOff x="2109" y="2024"/>
              <a:chExt cx="3356" cy="227"/>
            </a:xfrm>
          </p:grpSpPr>
          <p:sp>
            <p:nvSpPr>
              <p:cNvPr id="28748" name="Rectangle 38"/>
              <p:cNvSpPr>
                <a:spLocks noChangeArrowheads="1"/>
              </p:cNvSpPr>
              <p:nvPr/>
            </p:nvSpPr>
            <p:spPr bwMode="auto">
              <a:xfrm>
                <a:off x="2109" y="2024"/>
                <a:ext cx="3356" cy="22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9" name="Line 39"/>
              <p:cNvSpPr>
                <a:spLocks noChangeShapeType="1"/>
              </p:cNvSpPr>
              <p:nvPr/>
            </p:nvSpPr>
            <p:spPr bwMode="auto">
              <a:xfrm>
                <a:off x="4059" y="2024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50" name="Line 40"/>
              <p:cNvSpPr>
                <a:spLocks noChangeShapeType="1"/>
              </p:cNvSpPr>
              <p:nvPr/>
            </p:nvSpPr>
            <p:spPr bwMode="auto">
              <a:xfrm>
                <a:off x="3107" y="2024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51" name="Line 41"/>
              <p:cNvSpPr>
                <a:spLocks noChangeShapeType="1"/>
              </p:cNvSpPr>
              <p:nvPr/>
            </p:nvSpPr>
            <p:spPr bwMode="auto">
              <a:xfrm>
                <a:off x="4468" y="2024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687" name="Group 42"/>
            <p:cNvGrpSpPr>
              <a:grpSpLocks/>
            </p:cNvGrpSpPr>
            <p:nvPr/>
          </p:nvGrpSpPr>
          <p:grpSpPr bwMode="auto">
            <a:xfrm>
              <a:off x="2109" y="2478"/>
              <a:ext cx="862" cy="453"/>
              <a:chOff x="3379" y="2750"/>
              <a:chExt cx="862" cy="453"/>
            </a:xfrm>
          </p:grpSpPr>
          <p:sp>
            <p:nvSpPr>
              <p:cNvPr id="28740" name="Text Box 43"/>
              <p:cNvSpPr txBox="1">
                <a:spLocks noChangeArrowheads="1"/>
              </p:cNvSpPr>
              <p:nvPr/>
            </p:nvSpPr>
            <p:spPr bwMode="auto">
              <a:xfrm>
                <a:off x="3424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1</a:t>
                </a:r>
              </a:p>
            </p:txBody>
          </p:sp>
          <p:sp>
            <p:nvSpPr>
              <p:cNvPr id="28741" name="Text Box 44"/>
              <p:cNvSpPr txBox="1">
                <a:spLocks noChangeArrowheads="1"/>
              </p:cNvSpPr>
              <p:nvPr/>
            </p:nvSpPr>
            <p:spPr bwMode="auto">
              <a:xfrm>
                <a:off x="3696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1</a:t>
                </a:r>
              </a:p>
            </p:txBody>
          </p:sp>
          <p:sp>
            <p:nvSpPr>
              <p:cNvPr id="28742" name="Text Box 45"/>
              <p:cNvSpPr txBox="1">
                <a:spLocks noChangeArrowheads="1"/>
              </p:cNvSpPr>
              <p:nvPr/>
            </p:nvSpPr>
            <p:spPr bwMode="auto">
              <a:xfrm>
                <a:off x="3969" y="2750"/>
                <a:ext cx="25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-3</a:t>
                </a:r>
              </a:p>
            </p:txBody>
          </p:sp>
          <p:sp>
            <p:nvSpPr>
              <p:cNvPr id="28743" name="Rectangle 46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862" cy="4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4" name="Line 47"/>
              <p:cNvSpPr>
                <a:spLocks noChangeShapeType="1"/>
              </p:cNvSpPr>
              <p:nvPr/>
            </p:nvSpPr>
            <p:spPr bwMode="auto">
              <a:xfrm>
                <a:off x="3379" y="2976"/>
                <a:ext cx="8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5" name="Line 48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6" name="Line 49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7" name="Line 50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88" name="Line 51"/>
            <p:cNvSpPr>
              <a:spLocks noChangeShapeType="1"/>
            </p:cNvSpPr>
            <p:nvPr/>
          </p:nvSpPr>
          <p:spPr bwMode="auto">
            <a:xfrm>
              <a:off x="1791" y="2704"/>
              <a:ext cx="31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Line 52"/>
            <p:cNvSpPr>
              <a:spLocks noChangeShapeType="1"/>
            </p:cNvSpPr>
            <p:nvPr/>
          </p:nvSpPr>
          <p:spPr bwMode="auto">
            <a:xfrm>
              <a:off x="2562" y="2115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690" name="Group 53"/>
            <p:cNvGrpSpPr>
              <a:grpSpLocks/>
            </p:cNvGrpSpPr>
            <p:nvPr/>
          </p:nvGrpSpPr>
          <p:grpSpPr bwMode="auto">
            <a:xfrm>
              <a:off x="4513" y="2478"/>
              <a:ext cx="862" cy="453"/>
              <a:chOff x="3379" y="2750"/>
              <a:chExt cx="862" cy="453"/>
            </a:xfrm>
          </p:grpSpPr>
          <p:sp>
            <p:nvSpPr>
              <p:cNvPr id="28732" name="Text Box 54"/>
              <p:cNvSpPr txBox="1">
                <a:spLocks noChangeArrowheads="1"/>
              </p:cNvSpPr>
              <p:nvPr/>
            </p:nvSpPr>
            <p:spPr bwMode="auto">
              <a:xfrm>
                <a:off x="3424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1</a:t>
                </a:r>
              </a:p>
            </p:txBody>
          </p:sp>
          <p:sp>
            <p:nvSpPr>
              <p:cNvPr id="28733" name="Text Box 55"/>
              <p:cNvSpPr txBox="1">
                <a:spLocks noChangeArrowheads="1"/>
              </p:cNvSpPr>
              <p:nvPr/>
            </p:nvSpPr>
            <p:spPr bwMode="auto">
              <a:xfrm>
                <a:off x="3696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4</a:t>
                </a:r>
              </a:p>
            </p:txBody>
          </p:sp>
          <p:sp>
            <p:nvSpPr>
              <p:cNvPr id="28734" name="Text Box 56"/>
              <p:cNvSpPr txBox="1">
                <a:spLocks noChangeArrowheads="1"/>
              </p:cNvSpPr>
              <p:nvPr/>
            </p:nvSpPr>
            <p:spPr bwMode="auto">
              <a:xfrm>
                <a:off x="3969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5</a:t>
                </a:r>
              </a:p>
            </p:txBody>
          </p:sp>
          <p:sp>
            <p:nvSpPr>
              <p:cNvPr id="28735" name="Rectangle 57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862" cy="4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6" name="Line 58"/>
              <p:cNvSpPr>
                <a:spLocks noChangeShapeType="1"/>
              </p:cNvSpPr>
              <p:nvPr/>
            </p:nvSpPr>
            <p:spPr bwMode="auto">
              <a:xfrm>
                <a:off x="3379" y="2976"/>
                <a:ext cx="8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7" name="Line 59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8" name="Line 60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9" name="Line 61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1" name="Line 62"/>
            <p:cNvSpPr>
              <a:spLocks noChangeShapeType="1"/>
            </p:cNvSpPr>
            <p:nvPr/>
          </p:nvSpPr>
          <p:spPr bwMode="auto">
            <a:xfrm>
              <a:off x="2789" y="2840"/>
              <a:ext cx="17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Line 63"/>
            <p:cNvSpPr>
              <a:spLocks noChangeShapeType="1"/>
            </p:cNvSpPr>
            <p:nvPr/>
          </p:nvSpPr>
          <p:spPr bwMode="auto">
            <a:xfrm>
              <a:off x="4967" y="2115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693" name="Group 64"/>
            <p:cNvGrpSpPr>
              <a:grpSpLocks/>
            </p:cNvGrpSpPr>
            <p:nvPr/>
          </p:nvGrpSpPr>
          <p:grpSpPr bwMode="auto">
            <a:xfrm>
              <a:off x="3198" y="3022"/>
              <a:ext cx="862" cy="453"/>
              <a:chOff x="3379" y="2750"/>
              <a:chExt cx="862" cy="453"/>
            </a:xfrm>
          </p:grpSpPr>
          <p:sp>
            <p:nvSpPr>
              <p:cNvPr id="28724" name="Text Box 65"/>
              <p:cNvSpPr txBox="1">
                <a:spLocks noChangeArrowheads="1"/>
              </p:cNvSpPr>
              <p:nvPr/>
            </p:nvSpPr>
            <p:spPr bwMode="auto">
              <a:xfrm>
                <a:off x="3424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2</a:t>
                </a:r>
              </a:p>
            </p:txBody>
          </p:sp>
          <p:sp>
            <p:nvSpPr>
              <p:cNvPr id="28725" name="Text Box 66"/>
              <p:cNvSpPr txBox="1">
                <a:spLocks noChangeArrowheads="1"/>
              </p:cNvSpPr>
              <p:nvPr/>
            </p:nvSpPr>
            <p:spPr bwMode="auto">
              <a:xfrm>
                <a:off x="3696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2</a:t>
                </a:r>
              </a:p>
            </p:txBody>
          </p:sp>
          <p:sp>
            <p:nvSpPr>
              <p:cNvPr id="28726" name="Text Box 67"/>
              <p:cNvSpPr txBox="1">
                <a:spLocks noChangeArrowheads="1"/>
              </p:cNvSpPr>
              <p:nvPr/>
            </p:nvSpPr>
            <p:spPr bwMode="auto">
              <a:xfrm>
                <a:off x="3969" y="2750"/>
                <a:ext cx="25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-1</a:t>
                </a:r>
              </a:p>
            </p:txBody>
          </p:sp>
          <p:sp>
            <p:nvSpPr>
              <p:cNvPr id="28727" name="Rectangle 68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862" cy="4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8" name="Line 69"/>
              <p:cNvSpPr>
                <a:spLocks noChangeShapeType="1"/>
              </p:cNvSpPr>
              <p:nvPr/>
            </p:nvSpPr>
            <p:spPr bwMode="auto">
              <a:xfrm>
                <a:off x="3379" y="2976"/>
                <a:ext cx="8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9" name="Line 70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0" name="Line 71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1" name="Line 72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4" name="Line 73"/>
            <p:cNvSpPr>
              <a:spLocks noChangeShapeType="1"/>
            </p:cNvSpPr>
            <p:nvPr/>
          </p:nvSpPr>
          <p:spPr bwMode="auto">
            <a:xfrm flipV="1">
              <a:off x="1837" y="3249"/>
              <a:ext cx="136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5" name="Line 74"/>
            <p:cNvSpPr>
              <a:spLocks noChangeShapeType="1"/>
            </p:cNvSpPr>
            <p:nvPr/>
          </p:nvSpPr>
          <p:spPr bwMode="auto">
            <a:xfrm>
              <a:off x="3606" y="2160"/>
              <a:ext cx="0" cy="8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Text Box 75"/>
            <p:cNvSpPr txBox="1">
              <a:spLocks noChangeArrowheads="1"/>
            </p:cNvSpPr>
            <p:nvPr/>
          </p:nvSpPr>
          <p:spPr bwMode="auto">
            <a:xfrm>
              <a:off x="5012" y="2659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  <p:sp>
          <p:nvSpPr>
            <p:cNvPr id="28697" name="Text Box 76"/>
            <p:cNvSpPr txBox="1">
              <a:spLocks noChangeArrowheads="1"/>
            </p:cNvSpPr>
            <p:nvPr/>
          </p:nvSpPr>
          <p:spPr bwMode="auto">
            <a:xfrm>
              <a:off x="3663" y="3203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  <p:grpSp>
          <p:nvGrpSpPr>
            <p:cNvPr id="28698" name="Group 77"/>
            <p:cNvGrpSpPr>
              <a:grpSpLocks/>
            </p:cNvGrpSpPr>
            <p:nvPr/>
          </p:nvGrpSpPr>
          <p:grpSpPr bwMode="auto">
            <a:xfrm>
              <a:off x="2109" y="3657"/>
              <a:ext cx="862" cy="453"/>
              <a:chOff x="3379" y="2750"/>
              <a:chExt cx="862" cy="453"/>
            </a:xfrm>
          </p:grpSpPr>
          <p:sp>
            <p:nvSpPr>
              <p:cNvPr id="28716" name="Text Box 78"/>
              <p:cNvSpPr txBox="1">
                <a:spLocks noChangeArrowheads="1"/>
              </p:cNvSpPr>
              <p:nvPr/>
            </p:nvSpPr>
            <p:spPr bwMode="auto">
              <a:xfrm>
                <a:off x="3424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3</a:t>
                </a:r>
              </a:p>
            </p:txBody>
          </p:sp>
          <p:sp>
            <p:nvSpPr>
              <p:cNvPr id="28717" name="Text Box 79"/>
              <p:cNvSpPr txBox="1">
                <a:spLocks noChangeArrowheads="1"/>
              </p:cNvSpPr>
              <p:nvPr/>
            </p:nvSpPr>
            <p:spPr bwMode="auto">
              <a:xfrm>
                <a:off x="3696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1</a:t>
                </a:r>
              </a:p>
            </p:txBody>
          </p:sp>
          <p:sp>
            <p:nvSpPr>
              <p:cNvPr id="28718" name="Text Box 80"/>
              <p:cNvSpPr txBox="1">
                <a:spLocks noChangeArrowheads="1"/>
              </p:cNvSpPr>
              <p:nvPr/>
            </p:nvSpPr>
            <p:spPr bwMode="auto">
              <a:xfrm>
                <a:off x="3969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8</a:t>
                </a:r>
              </a:p>
            </p:txBody>
          </p:sp>
          <p:sp>
            <p:nvSpPr>
              <p:cNvPr id="28719" name="Rectangle 81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862" cy="4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0" name="Line 82"/>
              <p:cNvSpPr>
                <a:spLocks noChangeShapeType="1"/>
              </p:cNvSpPr>
              <p:nvPr/>
            </p:nvSpPr>
            <p:spPr bwMode="auto">
              <a:xfrm>
                <a:off x="3379" y="2976"/>
                <a:ext cx="8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1" name="Line 83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2" name="Line 84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3" name="Line 85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9" name="Text Box 86"/>
            <p:cNvSpPr txBox="1">
              <a:spLocks noChangeArrowheads="1"/>
            </p:cNvSpPr>
            <p:nvPr/>
          </p:nvSpPr>
          <p:spPr bwMode="auto">
            <a:xfrm>
              <a:off x="3254" y="3203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  <p:sp>
          <p:nvSpPr>
            <p:cNvPr id="28700" name="Line 87"/>
            <p:cNvSpPr>
              <a:spLocks noChangeShapeType="1"/>
            </p:cNvSpPr>
            <p:nvPr/>
          </p:nvSpPr>
          <p:spPr bwMode="auto">
            <a:xfrm>
              <a:off x="1837" y="3884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1" name="Line 88"/>
            <p:cNvSpPr>
              <a:spLocks noChangeShapeType="1"/>
            </p:cNvSpPr>
            <p:nvPr/>
          </p:nvSpPr>
          <p:spPr bwMode="auto">
            <a:xfrm>
              <a:off x="2290" y="2840"/>
              <a:ext cx="0" cy="8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Text Box 89"/>
            <p:cNvSpPr txBox="1">
              <a:spLocks noChangeArrowheads="1"/>
            </p:cNvSpPr>
            <p:nvPr/>
          </p:nvSpPr>
          <p:spPr bwMode="auto">
            <a:xfrm>
              <a:off x="2166" y="3838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  <p:grpSp>
          <p:nvGrpSpPr>
            <p:cNvPr id="28703" name="Group 90"/>
            <p:cNvGrpSpPr>
              <a:grpSpLocks/>
            </p:cNvGrpSpPr>
            <p:nvPr/>
          </p:nvGrpSpPr>
          <p:grpSpPr bwMode="auto">
            <a:xfrm>
              <a:off x="4558" y="3657"/>
              <a:ext cx="862" cy="453"/>
              <a:chOff x="3379" y="2750"/>
              <a:chExt cx="862" cy="453"/>
            </a:xfrm>
          </p:grpSpPr>
          <p:sp>
            <p:nvSpPr>
              <p:cNvPr id="28708" name="Text Box 91"/>
              <p:cNvSpPr txBox="1">
                <a:spLocks noChangeArrowheads="1"/>
              </p:cNvSpPr>
              <p:nvPr/>
            </p:nvSpPr>
            <p:spPr bwMode="auto">
              <a:xfrm>
                <a:off x="3424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3</a:t>
                </a:r>
              </a:p>
            </p:txBody>
          </p:sp>
          <p:sp>
            <p:nvSpPr>
              <p:cNvPr id="28709" name="Text Box 92"/>
              <p:cNvSpPr txBox="1">
                <a:spLocks noChangeArrowheads="1"/>
              </p:cNvSpPr>
              <p:nvPr/>
            </p:nvSpPr>
            <p:spPr bwMode="auto">
              <a:xfrm>
                <a:off x="3696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4</a:t>
                </a:r>
              </a:p>
            </p:txBody>
          </p:sp>
          <p:sp>
            <p:nvSpPr>
              <p:cNvPr id="28710" name="Text Box 93"/>
              <p:cNvSpPr txBox="1">
                <a:spLocks noChangeArrowheads="1"/>
              </p:cNvSpPr>
              <p:nvPr/>
            </p:nvSpPr>
            <p:spPr bwMode="auto">
              <a:xfrm>
                <a:off x="3969" y="2750"/>
                <a:ext cx="203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7</a:t>
                </a:r>
              </a:p>
            </p:txBody>
          </p:sp>
          <p:sp>
            <p:nvSpPr>
              <p:cNvPr id="28711" name="Rectangle 94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862" cy="4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2" name="Line 95"/>
              <p:cNvSpPr>
                <a:spLocks noChangeShapeType="1"/>
              </p:cNvSpPr>
              <p:nvPr/>
            </p:nvSpPr>
            <p:spPr bwMode="auto">
              <a:xfrm>
                <a:off x="3379" y="2976"/>
                <a:ext cx="8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3" name="Line 96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4" name="Line 97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5" name="Line 98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704" name="Line 99"/>
            <p:cNvSpPr>
              <a:spLocks noChangeShapeType="1"/>
            </p:cNvSpPr>
            <p:nvPr/>
          </p:nvSpPr>
          <p:spPr bwMode="auto">
            <a:xfrm>
              <a:off x="2744" y="3974"/>
              <a:ext cx="181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Line 100"/>
            <p:cNvSpPr>
              <a:spLocks noChangeShapeType="1"/>
            </p:cNvSpPr>
            <p:nvPr/>
          </p:nvSpPr>
          <p:spPr bwMode="auto">
            <a:xfrm>
              <a:off x="4694" y="2840"/>
              <a:ext cx="0" cy="8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6" name="Text Box 101"/>
            <p:cNvSpPr txBox="1">
              <a:spLocks noChangeArrowheads="1"/>
            </p:cNvSpPr>
            <p:nvPr/>
          </p:nvSpPr>
          <p:spPr bwMode="auto">
            <a:xfrm>
              <a:off x="5023" y="3838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  <p:sp>
          <p:nvSpPr>
            <p:cNvPr id="28707" name="Text Box 102"/>
            <p:cNvSpPr txBox="1">
              <a:spLocks noChangeArrowheads="1"/>
            </p:cNvSpPr>
            <p:nvPr/>
          </p:nvSpPr>
          <p:spPr bwMode="auto">
            <a:xfrm>
              <a:off x="4614" y="3838"/>
              <a:ext cx="30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∧</a:t>
              </a:r>
            </a:p>
          </p:txBody>
        </p:sp>
      </p:grpSp>
      <p:sp>
        <p:nvSpPr>
          <p:cNvPr id="28684" name="Text Box 103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latin typeface="楷体_GB2312" pitchFamily="49" charset="-122"/>
              </a:rPr>
              <a:t>③</a:t>
            </a:r>
            <a:r>
              <a:rPr kumimoji="1" lang="zh-CN" altLang="en-US" sz="2800"/>
              <a:t>稀殊矩阵：</a:t>
            </a:r>
          </a:p>
        </p:txBody>
      </p:sp>
      <p:sp>
        <p:nvSpPr>
          <p:cNvPr id="103" name="Text Box 43"/>
          <p:cNvSpPr txBox="1">
            <a:spLocks noChangeArrowheads="1"/>
          </p:cNvSpPr>
          <p:nvPr/>
        </p:nvSpPr>
        <p:spPr bwMode="auto">
          <a:xfrm>
            <a:off x="1403078" y="2132856"/>
            <a:ext cx="324426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000" dirty="0" smtClean="0"/>
              <a:t>3</a:t>
            </a:r>
            <a:endParaRPr lang="en-US" altLang="zh-CN" sz="200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1834878" y="2132856"/>
            <a:ext cx="324426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000" dirty="0" smtClean="0"/>
              <a:t>4</a:t>
            </a:r>
            <a:endParaRPr lang="en-US" altLang="zh-CN" sz="2000" dirty="0"/>
          </a:p>
        </p:txBody>
      </p:sp>
      <p:sp>
        <p:nvSpPr>
          <p:cNvPr id="105" name="Text Box 45"/>
          <p:cNvSpPr txBox="1">
            <a:spLocks noChangeArrowheads="1"/>
          </p:cNvSpPr>
          <p:nvPr/>
        </p:nvSpPr>
        <p:spPr bwMode="auto">
          <a:xfrm>
            <a:off x="2268265" y="2132856"/>
            <a:ext cx="324426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000" dirty="0"/>
              <a:t>5</a:t>
            </a:r>
            <a:endParaRPr lang="en-US" altLang="zh-CN" sz="2000" dirty="0"/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1331640" y="2132856"/>
            <a:ext cx="1368425" cy="7191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7" name="Line 47"/>
          <p:cNvSpPr>
            <a:spLocks noChangeShapeType="1"/>
          </p:cNvSpPr>
          <p:nvPr/>
        </p:nvSpPr>
        <p:spPr bwMode="auto">
          <a:xfrm>
            <a:off x="1331640" y="2491631"/>
            <a:ext cx="1368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8" name="Line 48"/>
          <p:cNvSpPr>
            <a:spLocks noChangeShapeType="1"/>
          </p:cNvSpPr>
          <p:nvPr/>
        </p:nvSpPr>
        <p:spPr bwMode="auto">
          <a:xfrm>
            <a:off x="1763440" y="2132856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9" name="Line 49"/>
          <p:cNvSpPr>
            <a:spLocks noChangeShapeType="1"/>
          </p:cNvSpPr>
          <p:nvPr/>
        </p:nvSpPr>
        <p:spPr bwMode="auto">
          <a:xfrm>
            <a:off x="2195240" y="2132856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0" name="Line 50"/>
          <p:cNvSpPr>
            <a:spLocks noChangeShapeType="1"/>
          </p:cNvSpPr>
          <p:nvPr/>
        </p:nvSpPr>
        <p:spPr bwMode="auto">
          <a:xfrm>
            <a:off x="1979340" y="2491631"/>
            <a:ext cx="0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1" name="Line 51"/>
          <p:cNvSpPr>
            <a:spLocks noChangeShapeType="1"/>
          </p:cNvSpPr>
          <p:nvPr/>
        </p:nvSpPr>
        <p:spPr bwMode="auto">
          <a:xfrm flipV="1">
            <a:off x="2489651" y="2573338"/>
            <a:ext cx="898074" cy="11654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2" name="Line 51"/>
          <p:cNvSpPr>
            <a:spLocks noChangeShapeType="1"/>
          </p:cNvSpPr>
          <p:nvPr/>
        </p:nvSpPr>
        <p:spPr bwMode="auto">
          <a:xfrm>
            <a:off x="1727504" y="2790032"/>
            <a:ext cx="1012520" cy="2881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F1AA63-81FA-4C70-BCD6-2DDC722D6B7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331913" y="1771650"/>
            <a:ext cx="2735262" cy="1584325"/>
            <a:chOff x="839" y="1525"/>
            <a:chExt cx="1723" cy="998"/>
          </a:xfrm>
        </p:grpSpPr>
        <p:sp>
          <p:nvSpPr>
            <p:cNvPr id="29733" name="Rectangle 27"/>
            <p:cNvSpPr>
              <a:spLocks noChangeArrowheads="1"/>
            </p:cNvSpPr>
            <p:nvPr/>
          </p:nvSpPr>
          <p:spPr bwMode="auto">
            <a:xfrm>
              <a:off x="1253" y="1893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4" name="Rectangle 28"/>
            <p:cNvSpPr>
              <a:spLocks noChangeArrowheads="1"/>
            </p:cNvSpPr>
            <p:nvPr/>
          </p:nvSpPr>
          <p:spPr bwMode="auto">
            <a:xfrm>
              <a:off x="2273" y="1543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5" name="Rectangle 29"/>
            <p:cNvSpPr>
              <a:spLocks noChangeArrowheads="1"/>
            </p:cNvSpPr>
            <p:nvPr/>
          </p:nvSpPr>
          <p:spPr bwMode="auto">
            <a:xfrm>
              <a:off x="2336" y="22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6" name="Rectangle 30"/>
            <p:cNvSpPr>
              <a:spLocks noChangeArrowheads="1"/>
            </p:cNvSpPr>
            <p:nvPr/>
          </p:nvSpPr>
          <p:spPr bwMode="auto">
            <a:xfrm>
              <a:off x="1918" y="227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7" name="Rectangle 31"/>
            <p:cNvSpPr>
              <a:spLocks noChangeArrowheads="1"/>
            </p:cNvSpPr>
            <p:nvPr/>
          </p:nvSpPr>
          <p:spPr bwMode="auto">
            <a:xfrm>
              <a:off x="1654" y="22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8" name="Rectangle 32"/>
            <p:cNvSpPr>
              <a:spLocks noChangeArrowheads="1"/>
            </p:cNvSpPr>
            <p:nvPr/>
          </p:nvSpPr>
          <p:spPr bwMode="auto">
            <a:xfrm>
              <a:off x="1321" y="22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39" name="Rectangle 33"/>
            <p:cNvSpPr>
              <a:spLocks noChangeArrowheads="1"/>
            </p:cNvSpPr>
            <p:nvPr/>
          </p:nvSpPr>
          <p:spPr bwMode="auto">
            <a:xfrm>
              <a:off x="896" y="227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0" name="Rectangle 34"/>
            <p:cNvSpPr>
              <a:spLocks noChangeArrowheads="1"/>
            </p:cNvSpPr>
            <p:nvPr/>
          </p:nvSpPr>
          <p:spPr bwMode="auto">
            <a:xfrm>
              <a:off x="2336" y="1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1" name="Rectangle 35"/>
            <p:cNvSpPr>
              <a:spLocks noChangeArrowheads="1"/>
            </p:cNvSpPr>
            <p:nvPr/>
          </p:nvSpPr>
          <p:spPr bwMode="auto">
            <a:xfrm>
              <a:off x="1962" y="1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2" name="Rectangle 36"/>
            <p:cNvSpPr>
              <a:spLocks noChangeArrowheads="1"/>
            </p:cNvSpPr>
            <p:nvPr/>
          </p:nvSpPr>
          <p:spPr bwMode="auto">
            <a:xfrm>
              <a:off x="1654" y="1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3" name="Rectangle 37"/>
            <p:cNvSpPr>
              <a:spLocks noChangeArrowheads="1"/>
            </p:cNvSpPr>
            <p:nvPr/>
          </p:nvSpPr>
          <p:spPr bwMode="auto">
            <a:xfrm>
              <a:off x="1391" y="1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4" name="Rectangle 38"/>
            <p:cNvSpPr>
              <a:spLocks noChangeArrowheads="1"/>
            </p:cNvSpPr>
            <p:nvPr/>
          </p:nvSpPr>
          <p:spPr bwMode="auto">
            <a:xfrm>
              <a:off x="942" y="1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5" name="Rectangle 39"/>
            <p:cNvSpPr>
              <a:spLocks noChangeArrowheads="1"/>
            </p:cNvSpPr>
            <p:nvPr/>
          </p:nvSpPr>
          <p:spPr bwMode="auto">
            <a:xfrm>
              <a:off x="2409" y="15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6" name="Rectangle 40"/>
            <p:cNvSpPr>
              <a:spLocks noChangeArrowheads="1"/>
            </p:cNvSpPr>
            <p:nvPr/>
          </p:nvSpPr>
          <p:spPr bwMode="auto">
            <a:xfrm>
              <a:off x="1962" y="15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7" name="Rectangle 41"/>
            <p:cNvSpPr>
              <a:spLocks noChangeArrowheads="1"/>
            </p:cNvSpPr>
            <p:nvPr/>
          </p:nvSpPr>
          <p:spPr bwMode="auto">
            <a:xfrm>
              <a:off x="1654" y="15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8" name="Rectangle 42"/>
            <p:cNvSpPr>
              <a:spLocks noChangeArrowheads="1"/>
            </p:cNvSpPr>
            <p:nvPr/>
          </p:nvSpPr>
          <p:spPr bwMode="auto">
            <a:xfrm>
              <a:off x="1267" y="157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49" name="Rectangle 43"/>
            <p:cNvSpPr>
              <a:spLocks noChangeArrowheads="1"/>
            </p:cNvSpPr>
            <p:nvPr/>
          </p:nvSpPr>
          <p:spPr bwMode="auto">
            <a:xfrm>
              <a:off x="942" y="15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50" name="Line 44"/>
            <p:cNvSpPr>
              <a:spLocks noChangeShapeType="1"/>
            </p:cNvSpPr>
            <p:nvPr/>
          </p:nvSpPr>
          <p:spPr bwMode="auto">
            <a:xfrm>
              <a:off x="839" y="1525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1" name="Line 45"/>
            <p:cNvSpPr>
              <a:spLocks noChangeShapeType="1"/>
            </p:cNvSpPr>
            <p:nvPr/>
          </p:nvSpPr>
          <p:spPr bwMode="auto">
            <a:xfrm>
              <a:off x="839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2" name="Line 46"/>
            <p:cNvSpPr>
              <a:spLocks noChangeShapeType="1"/>
            </p:cNvSpPr>
            <p:nvPr/>
          </p:nvSpPr>
          <p:spPr bwMode="auto">
            <a:xfrm>
              <a:off x="839" y="2523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3" name="Line 47"/>
            <p:cNvSpPr>
              <a:spLocks noChangeShapeType="1"/>
            </p:cNvSpPr>
            <p:nvPr/>
          </p:nvSpPr>
          <p:spPr bwMode="auto">
            <a:xfrm>
              <a:off x="2472" y="1525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Line 48"/>
            <p:cNvSpPr>
              <a:spLocks noChangeShapeType="1"/>
            </p:cNvSpPr>
            <p:nvPr/>
          </p:nvSpPr>
          <p:spPr bwMode="auto">
            <a:xfrm>
              <a:off x="2562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5" name="Line 49"/>
            <p:cNvSpPr>
              <a:spLocks noChangeShapeType="1"/>
            </p:cNvSpPr>
            <p:nvPr/>
          </p:nvSpPr>
          <p:spPr bwMode="auto">
            <a:xfrm>
              <a:off x="2472" y="2523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707" name="AutoShape 51"/>
          <p:cNvSpPr>
            <a:spLocks noChangeArrowheads="1"/>
          </p:cNvSpPr>
          <p:nvPr/>
        </p:nvSpPr>
        <p:spPr bwMode="auto">
          <a:xfrm>
            <a:off x="4356100" y="241935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66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003800" y="1484313"/>
            <a:ext cx="2093913" cy="2447925"/>
            <a:chOff x="3288" y="1344"/>
            <a:chExt cx="1319" cy="1542"/>
          </a:xfrm>
        </p:grpSpPr>
        <p:sp>
          <p:nvSpPr>
            <p:cNvPr id="29709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288" y="1344"/>
              <a:ext cx="1319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Rectangle 72"/>
            <p:cNvSpPr>
              <a:spLocks noChangeArrowheads="1"/>
            </p:cNvSpPr>
            <p:nvPr/>
          </p:nvSpPr>
          <p:spPr bwMode="auto">
            <a:xfrm>
              <a:off x="3406" y="257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1" name="Rectangle 73"/>
            <p:cNvSpPr>
              <a:spLocks noChangeArrowheads="1"/>
            </p:cNvSpPr>
            <p:nvPr/>
          </p:nvSpPr>
          <p:spPr bwMode="auto">
            <a:xfrm>
              <a:off x="3839" y="1654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2" name="Rectangle 74"/>
            <p:cNvSpPr>
              <a:spLocks noChangeArrowheads="1"/>
            </p:cNvSpPr>
            <p:nvPr/>
          </p:nvSpPr>
          <p:spPr bwMode="auto">
            <a:xfrm>
              <a:off x="4331" y="260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3" name="Rectangle 75"/>
            <p:cNvSpPr>
              <a:spLocks noChangeArrowheads="1"/>
            </p:cNvSpPr>
            <p:nvPr/>
          </p:nvSpPr>
          <p:spPr bwMode="auto">
            <a:xfrm>
              <a:off x="3912" y="260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4" name="Rectangle 76"/>
            <p:cNvSpPr>
              <a:spLocks noChangeArrowheads="1"/>
            </p:cNvSpPr>
            <p:nvPr/>
          </p:nvSpPr>
          <p:spPr bwMode="auto">
            <a:xfrm>
              <a:off x="3547" y="260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5" name="Rectangle 77"/>
            <p:cNvSpPr>
              <a:spLocks noChangeArrowheads="1"/>
            </p:cNvSpPr>
            <p:nvPr/>
          </p:nvSpPr>
          <p:spPr bwMode="auto">
            <a:xfrm>
              <a:off x="4283" y="2295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6" name="Rectangle 78"/>
            <p:cNvSpPr>
              <a:spLocks noChangeArrowheads="1"/>
            </p:cNvSpPr>
            <p:nvPr/>
          </p:nvSpPr>
          <p:spPr bwMode="auto">
            <a:xfrm>
              <a:off x="3912" y="229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7" name="Rectangle 79"/>
            <p:cNvSpPr>
              <a:spLocks noChangeArrowheads="1"/>
            </p:cNvSpPr>
            <p:nvPr/>
          </p:nvSpPr>
          <p:spPr bwMode="auto">
            <a:xfrm>
              <a:off x="3473" y="229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8" name="Rectangle 80"/>
            <p:cNvSpPr>
              <a:spLocks noChangeArrowheads="1"/>
            </p:cNvSpPr>
            <p:nvPr/>
          </p:nvSpPr>
          <p:spPr bwMode="auto">
            <a:xfrm>
              <a:off x="4331" y="198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19" name="Rectangle 81"/>
            <p:cNvSpPr>
              <a:spLocks noChangeArrowheads="1"/>
            </p:cNvSpPr>
            <p:nvPr/>
          </p:nvSpPr>
          <p:spPr bwMode="auto">
            <a:xfrm>
              <a:off x="3912" y="198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0" name="Rectangle 82"/>
            <p:cNvSpPr>
              <a:spLocks noChangeArrowheads="1"/>
            </p:cNvSpPr>
            <p:nvPr/>
          </p:nvSpPr>
          <p:spPr bwMode="auto">
            <a:xfrm>
              <a:off x="3473" y="198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1" name="Rectangle 83"/>
            <p:cNvSpPr>
              <a:spLocks noChangeArrowheads="1"/>
            </p:cNvSpPr>
            <p:nvPr/>
          </p:nvSpPr>
          <p:spPr bwMode="auto">
            <a:xfrm>
              <a:off x="4331" y="167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2" name="Rectangle 84"/>
            <p:cNvSpPr>
              <a:spLocks noChangeArrowheads="1"/>
            </p:cNvSpPr>
            <p:nvPr/>
          </p:nvSpPr>
          <p:spPr bwMode="auto">
            <a:xfrm>
              <a:off x="3984" y="167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3" name="Rectangle 85"/>
            <p:cNvSpPr>
              <a:spLocks noChangeArrowheads="1"/>
            </p:cNvSpPr>
            <p:nvPr/>
          </p:nvSpPr>
          <p:spPr bwMode="auto">
            <a:xfrm>
              <a:off x="3412" y="1678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4" name="Rectangle 86"/>
            <p:cNvSpPr>
              <a:spLocks noChangeArrowheads="1"/>
            </p:cNvSpPr>
            <p:nvPr/>
          </p:nvSpPr>
          <p:spPr bwMode="auto">
            <a:xfrm>
              <a:off x="4278" y="137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5" name="Rectangle 87"/>
            <p:cNvSpPr>
              <a:spLocks noChangeArrowheads="1"/>
            </p:cNvSpPr>
            <p:nvPr/>
          </p:nvSpPr>
          <p:spPr bwMode="auto">
            <a:xfrm>
              <a:off x="3912" y="13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6" name="Rectangle 88"/>
            <p:cNvSpPr>
              <a:spLocks noChangeArrowheads="1"/>
            </p:cNvSpPr>
            <p:nvPr/>
          </p:nvSpPr>
          <p:spPr bwMode="auto">
            <a:xfrm>
              <a:off x="3473" y="13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9727" name="Line 89"/>
            <p:cNvSpPr>
              <a:spLocks noChangeShapeType="1"/>
            </p:cNvSpPr>
            <p:nvPr/>
          </p:nvSpPr>
          <p:spPr bwMode="auto">
            <a:xfrm>
              <a:off x="3334" y="1389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90"/>
            <p:cNvSpPr>
              <a:spLocks noChangeShapeType="1"/>
            </p:cNvSpPr>
            <p:nvPr/>
          </p:nvSpPr>
          <p:spPr bwMode="auto">
            <a:xfrm>
              <a:off x="333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Line 91"/>
            <p:cNvSpPr>
              <a:spLocks noChangeShapeType="1"/>
            </p:cNvSpPr>
            <p:nvPr/>
          </p:nvSpPr>
          <p:spPr bwMode="auto">
            <a:xfrm>
              <a:off x="3334" y="2750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Line 92"/>
            <p:cNvSpPr>
              <a:spLocks noChangeShapeType="1"/>
            </p:cNvSpPr>
            <p:nvPr/>
          </p:nvSpPr>
          <p:spPr bwMode="auto">
            <a:xfrm>
              <a:off x="4538" y="1389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1" name="Line 93"/>
            <p:cNvSpPr>
              <a:spLocks noChangeShapeType="1"/>
            </p:cNvSpPr>
            <p:nvPr/>
          </p:nvSpPr>
          <p:spPr bwMode="auto">
            <a:xfrm>
              <a:off x="460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94"/>
            <p:cNvSpPr>
              <a:spLocks noChangeShapeType="1"/>
            </p:cNvSpPr>
            <p:nvPr/>
          </p:nvSpPr>
          <p:spPr bwMode="auto">
            <a:xfrm>
              <a:off x="4538" y="2750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754" name="Text Box 98"/>
          <p:cNvSpPr txBox="1">
            <a:spLocks noChangeArrowheads="1"/>
          </p:cNvSpPr>
          <p:nvPr/>
        </p:nvSpPr>
        <p:spPr bwMode="auto">
          <a:xfrm>
            <a:off x="1331913" y="4581525"/>
            <a:ext cx="595630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for (row=1; row &lt;=m; ++ row )</a:t>
            </a:r>
          </a:p>
          <a:p>
            <a:pPr algn="l"/>
            <a:r>
              <a:rPr kumimoji="1" lang="en-US" altLang="zh-CN">
                <a:solidFill>
                  <a:srgbClr val="000066"/>
                </a:solidFill>
              </a:rPr>
              <a:t>        for (col =1; col &lt;=n; ++ col)</a:t>
            </a:r>
          </a:p>
          <a:p>
            <a:pPr algn="l"/>
            <a:r>
              <a:rPr kumimoji="1" lang="en-US" altLang="zh-CN">
                <a:solidFill>
                  <a:srgbClr val="000066"/>
                </a:solidFill>
              </a:rPr>
              <a:t>           </a:t>
            </a:r>
            <a:r>
              <a:rPr kumimoji="1" lang="en-US" altLang="zh-CN"/>
              <a:t>dest[col][row] = source[row][col];</a:t>
            </a:r>
          </a:p>
        </p:txBody>
      </p:sp>
      <p:sp>
        <p:nvSpPr>
          <p:cNvPr id="198755" name="Text Box 99"/>
          <p:cNvSpPr txBox="1">
            <a:spLocks noChangeArrowheads="1"/>
          </p:cNvSpPr>
          <p:nvPr/>
        </p:nvSpPr>
        <p:spPr bwMode="auto">
          <a:xfrm>
            <a:off x="1403350" y="5949950"/>
            <a:ext cx="3702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其时间复杂度为</a:t>
            </a:r>
            <a:r>
              <a:rPr kumimoji="1" lang="en-US" altLang="zh-CN">
                <a:solidFill>
                  <a:srgbClr val="000066"/>
                </a:solidFill>
              </a:rPr>
              <a:t>: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en-US" altLang="zh-CN"/>
              <a:t>O(m×n)</a:t>
            </a:r>
          </a:p>
        </p:txBody>
      </p:sp>
      <p:sp>
        <p:nvSpPr>
          <p:cNvPr id="198756" name="Text Box 100"/>
          <p:cNvSpPr txBox="1">
            <a:spLocks noChangeArrowheads="1"/>
          </p:cNvSpPr>
          <p:nvPr/>
        </p:nvSpPr>
        <p:spPr bwMode="auto">
          <a:xfrm>
            <a:off x="1042988" y="4076700"/>
            <a:ext cx="5473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用常规的</a:t>
            </a:r>
            <a:r>
              <a:rPr kumimoji="1" lang="zh-CN" altLang="en-US"/>
              <a:t>二维数组</a:t>
            </a:r>
            <a:r>
              <a:rPr kumimoji="1" lang="zh-CN" altLang="en-US">
                <a:solidFill>
                  <a:srgbClr val="000066"/>
                </a:solidFill>
              </a:rPr>
              <a:t>表示时的算法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nimBg="1"/>
      <p:bldP spid="198754" grpId="0"/>
      <p:bldP spid="198755" grpId="0"/>
      <p:bldP spid="1987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BC3908-BAE1-4009-8211-9E2380D97220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0723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755650" y="1557338"/>
            <a:ext cx="29511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三元组顺序表</a:t>
            </a: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2916238" y="15573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31913" y="2420938"/>
            <a:ext cx="2735262" cy="1279525"/>
            <a:chOff x="839" y="1525"/>
            <a:chExt cx="1723" cy="1043"/>
          </a:xfrm>
        </p:grpSpPr>
        <p:sp>
          <p:nvSpPr>
            <p:cNvPr id="30783" name="Rectangle 13"/>
            <p:cNvSpPr>
              <a:spLocks noChangeArrowheads="1"/>
            </p:cNvSpPr>
            <p:nvPr/>
          </p:nvSpPr>
          <p:spPr bwMode="auto">
            <a:xfrm>
              <a:off x="1253" y="1893"/>
              <a:ext cx="10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4" name="Rectangle 14"/>
            <p:cNvSpPr>
              <a:spLocks noChangeArrowheads="1"/>
            </p:cNvSpPr>
            <p:nvPr/>
          </p:nvSpPr>
          <p:spPr bwMode="auto">
            <a:xfrm>
              <a:off x="2273" y="1543"/>
              <a:ext cx="10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5" name="Rectangle 15"/>
            <p:cNvSpPr>
              <a:spLocks noChangeArrowheads="1"/>
            </p:cNvSpPr>
            <p:nvPr/>
          </p:nvSpPr>
          <p:spPr bwMode="auto">
            <a:xfrm>
              <a:off x="2336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6" name="Rectangle 16"/>
            <p:cNvSpPr>
              <a:spLocks noChangeArrowheads="1"/>
            </p:cNvSpPr>
            <p:nvPr/>
          </p:nvSpPr>
          <p:spPr bwMode="auto">
            <a:xfrm>
              <a:off x="1918" y="2270"/>
              <a:ext cx="1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7" name="Rectangle 17"/>
            <p:cNvSpPr>
              <a:spLocks noChangeArrowheads="1"/>
            </p:cNvSpPr>
            <p:nvPr/>
          </p:nvSpPr>
          <p:spPr bwMode="auto">
            <a:xfrm>
              <a:off x="1654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8" name="Rectangle 18"/>
            <p:cNvSpPr>
              <a:spLocks noChangeArrowheads="1"/>
            </p:cNvSpPr>
            <p:nvPr/>
          </p:nvSpPr>
          <p:spPr bwMode="auto">
            <a:xfrm>
              <a:off x="1321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89" name="Rectangle 19"/>
            <p:cNvSpPr>
              <a:spLocks noChangeArrowheads="1"/>
            </p:cNvSpPr>
            <p:nvPr/>
          </p:nvSpPr>
          <p:spPr bwMode="auto">
            <a:xfrm>
              <a:off x="896" y="2271"/>
              <a:ext cx="19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0" name="Rectangle 20"/>
            <p:cNvSpPr>
              <a:spLocks noChangeArrowheads="1"/>
            </p:cNvSpPr>
            <p:nvPr/>
          </p:nvSpPr>
          <p:spPr bwMode="auto">
            <a:xfrm>
              <a:off x="2336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1" name="Rectangle 21"/>
            <p:cNvSpPr>
              <a:spLocks noChangeArrowheads="1"/>
            </p:cNvSpPr>
            <p:nvPr/>
          </p:nvSpPr>
          <p:spPr bwMode="auto">
            <a:xfrm>
              <a:off x="1962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2" name="Rectangle 22"/>
            <p:cNvSpPr>
              <a:spLocks noChangeArrowheads="1"/>
            </p:cNvSpPr>
            <p:nvPr/>
          </p:nvSpPr>
          <p:spPr bwMode="auto">
            <a:xfrm>
              <a:off x="1654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3" name="Rectangle 23"/>
            <p:cNvSpPr>
              <a:spLocks noChangeArrowheads="1"/>
            </p:cNvSpPr>
            <p:nvPr/>
          </p:nvSpPr>
          <p:spPr bwMode="auto">
            <a:xfrm>
              <a:off x="1391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4" name="Rectangle 24"/>
            <p:cNvSpPr>
              <a:spLocks noChangeArrowheads="1"/>
            </p:cNvSpPr>
            <p:nvPr/>
          </p:nvSpPr>
          <p:spPr bwMode="auto">
            <a:xfrm>
              <a:off x="942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5" name="Rectangle 25"/>
            <p:cNvSpPr>
              <a:spLocks noChangeArrowheads="1"/>
            </p:cNvSpPr>
            <p:nvPr/>
          </p:nvSpPr>
          <p:spPr bwMode="auto">
            <a:xfrm>
              <a:off x="2409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6" name="Rectangle 26"/>
            <p:cNvSpPr>
              <a:spLocks noChangeArrowheads="1"/>
            </p:cNvSpPr>
            <p:nvPr/>
          </p:nvSpPr>
          <p:spPr bwMode="auto">
            <a:xfrm>
              <a:off x="1962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7" name="Rectangle 27"/>
            <p:cNvSpPr>
              <a:spLocks noChangeArrowheads="1"/>
            </p:cNvSpPr>
            <p:nvPr/>
          </p:nvSpPr>
          <p:spPr bwMode="auto">
            <a:xfrm>
              <a:off x="1654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8" name="Rectangle 28"/>
            <p:cNvSpPr>
              <a:spLocks noChangeArrowheads="1"/>
            </p:cNvSpPr>
            <p:nvPr/>
          </p:nvSpPr>
          <p:spPr bwMode="auto">
            <a:xfrm>
              <a:off x="1267" y="1570"/>
              <a:ext cx="1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99" name="Rectangle 29"/>
            <p:cNvSpPr>
              <a:spLocks noChangeArrowheads="1"/>
            </p:cNvSpPr>
            <p:nvPr/>
          </p:nvSpPr>
          <p:spPr bwMode="auto">
            <a:xfrm>
              <a:off x="942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800" name="Line 30"/>
            <p:cNvSpPr>
              <a:spLocks noChangeShapeType="1"/>
            </p:cNvSpPr>
            <p:nvPr/>
          </p:nvSpPr>
          <p:spPr bwMode="auto">
            <a:xfrm>
              <a:off x="839" y="1525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1" name="Line 31"/>
            <p:cNvSpPr>
              <a:spLocks noChangeShapeType="1"/>
            </p:cNvSpPr>
            <p:nvPr/>
          </p:nvSpPr>
          <p:spPr bwMode="auto">
            <a:xfrm>
              <a:off x="839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2" name="Line 32"/>
            <p:cNvSpPr>
              <a:spLocks noChangeShapeType="1"/>
            </p:cNvSpPr>
            <p:nvPr/>
          </p:nvSpPr>
          <p:spPr bwMode="auto">
            <a:xfrm>
              <a:off x="839" y="2523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3" name="Line 33"/>
            <p:cNvSpPr>
              <a:spLocks noChangeShapeType="1"/>
            </p:cNvSpPr>
            <p:nvPr/>
          </p:nvSpPr>
          <p:spPr bwMode="auto">
            <a:xfrm>
              <a:off x="2472" y="1525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4" name="Line 34"/>
            <p:cNvSpPr>
              <a:spLocks noChangeShapeType="1"/>
            </p:cNvSpPr>
            <p:nvPr/>
          </p:nvSpPr>
          <p:spPr bwMode="auto">
            <a:xfrm>
              <a:off x="2562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5" name="Line 35"/>
            <p:cNvSpPr>
              <a:spLocks noChangeShapeType="1"/>
            </p:cNvSpPr>
            <p:nvPr/>
          </p:nvSpPr>
          <p:spPr bwMode="auto">
            <a:xfrm>
              <a:off x="2472" y="2523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0740" name="AutoShape 36"/>
          <p:cNvSpPr>
            <a:spLocks noChangeArrowheads="1"/>
          </p:cNvSpPr>
          <p:nvPr/>
        </p:nvSpPr>
        <p:spPr bwMode="auto">
          <a:xfrm>
            <a:off x="4356100" y="306863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003800" y="2133600"/>
            <a:ext cx="2093913" cy="1835150"/>
            <a:chOff x="3288" y="1344"/>
            <a:chExt cx="1319" cy="1572"/>
          </a:xfrm>
        </p:grpSpPr>
        <p:sp>
          <p:nvSpPr>
            <p:cNvPr id="30759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288" y="1344"/>
              <a:ext cx="1319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Rectangle 39"/>
            <p:cNvSpPr>
              <a:spLocks noChangeArrowheads="1"/>
            </p:cNvSpPr>
            <p:nvPr/>
          </p:nvSpPr>
          <p:spPr bwMode="auto">
            <a:xfrm>
              <a:off x="3406" y="2579"/>
              <a:ext cx="10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1" name="Rectangle 40"/>
            <p:cNvSpPr>
              <a:spLocks noChangeArrowheads="1"/>
            </p:cNvSpPr>
            <p:nvPr/>
          </p:nvSpPr>
          <p:spPr bwMode="auto">
            <a:xfrm>
              <a:off x="3839" y="1654"/>
              <a:ext cx="10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2" name="Rectangle 41"/>
            <p:cNvSpPr>
              <a:spLocks noChangeArrowheads="1"/>
            </p:cNvSpPr>
            <p:nvPr/>
          </p:nvSpPr>
          <p:spPr bwMode="auto">
            <a:xfrm>
              <a:off x="4331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3" name="Rectangle 42"/>
            <p:cNvSpPr>
              <a:spLocks noChangeArrowheads="1"/>
            </p:cNvSpPr>
            <p:nvPr/>
          </p:nvSpPr>
          <p:spPr bwMode="auto">
            <a:xfrm>
              <a:off x="3912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4" name="Rectangle 43"/>
            <p:cNvSpPr>
              <a:spLocks noChangeArrowheads="1"/>
            </p:cNvSpPr>
            <p:nvPr/>
          </p:nvSpPr>
          <p:spPr bwMode="auto">
            <a:xfrm>
              <a:off x="3547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5" name="Rectangle 44"/>
            <p:cNvSpPr>
              <a:spLocks noChangeArrowheads="1"/>
            </p:cNvSpPr>
            <p:nvPr/>
          </p:nvSpPr>
          <p:spPr bwMode="auto">
            <a:xfrm>
              <a:off x="4283" y="2294"/>
              <a:ext cx="19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6" name="Rectangle 45"/>
            <p:cNvSpPr>
              <a:spLocks noChangeArrowheads="1"/>
            </p:cNvSpPr>
            <p:nvPr/>
          </p:nvSpPr>
          <p:spPr bwMode="auto">
            <a:xfrm>
              <a:off x="3912" y="2294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7" name="Rectangle 46"/>
            <p:cNvSpPr>
              <a:spLocks noChangeArrowheads="1"/>
            </p:cNvSpPr>
            <p:nvPr/>
          </p:nvSpPr>
          <p:spPr bwMode="auto">
            <a:xfrm>
              <a:off x="3473" y="2294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8" name="Rectangle 47"/>
            <p:cNvSpPr>
              <a:spLocks noChangeArrowheads="1"/>
            </p:cNvSpPr>
            <p:nvPr/>
          </p:nvSpPr>
          <p:spPr bwMode="auto">
            <a:xfrm>
              <a:off x="4331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69" name="Rectangle 48"/>
            <p:cNvSpPr>
              <a:spLocks noChangeArrowheads="1"/>
            </p:cNvSpPr>
            <p:nvPr/>
          </p:nvSpPr>
          <p:spPr bwMode="auto">
            <a:xfrm>
              <a:off x="3912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0" name="Rectangle 49"/>
            <p:cNvSpPr>
              <a:spLocks noChangeArrowheads="1"/>
            </p:cNvSpPr>
            <p:nvPr/>
          </p:nvSpPr>
          <p:spPr bwMode="auto">
            <a:xfrm>
              <a:off x="3473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1" name="Rectangle 50"/>
            <p:cNvSpPr>
              <a:spLocks noChangeArrowheads="1"/>
            </p:cNvSpPr>
            <p:nvPr/>
          </p:nvSpPr>
          <p:spPr bwMode="auto">
            <a:xfrm>
              <a:off x="4331" y="167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2" name="Rectangle 51"/>
            <p:cNvSpPr>
              <a:spLocks noChangeArrowheads="1"/>
            </p:cNvSpPr>
            <p:nvPr/>
          </p:nvSpPr>
          <p:spPr bwMode="auto">
            <a:xfrm>
              <a:off x="3984" y="167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3" name="Rectangle 52"/>
            <p:cNvSpPr>
              <a:spLocks noChangeArrowheads="1"/>
            </p:cNvSpPr>
            <p:nvPr/>
          </p:nvSpPr>
          <p:spPr bwMode="auto">
            <a:xfrm>
              <a:off x="3412" y="1679"/>
              <a:ext cx="19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4" name="Rectangle 53"/>
            <p:cNvSpPr>
              <a:spLocks noChangeArrowheads="1"/>
            </p:cNvSpPr>
            <p:nvPr/>
          </p:nvSpPr>
          <p:spPr bwMode="auto">
            <a:xfrm>
              <a:off x="4278" y="1368"/>
              <a:ext cx="19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912" y="1368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6" name="Rectangle 55"/>
            <p:cNvSpPr>
              <a:spLocks noChangeArrowheads="1"/>
            </p:cNvSpPr>
            <p:nvPr/>
          </p:nvSpPr>
          <p:spPr bwMode="auto">
            <a:xfrm>
              <a:off x="3473" y="1368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0777" name="Line 56"/>
            <p:cNvSpPr>
              <a:spLocks noChangeShapeType="1"/>
            </p:cNvSpPr>
            <p:nvPr/>
          </p:nvSpPr>
          <p:spPr bwMode="auto">
            <a:xfrm>
              <a:off x="3334" y="1389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8" name="Line 57"/>
            <p:cNvSpPr>
              <a:spLocks noChangeShapeType="1"/>
            </p:cNvSpPr>
            <p:nvPr/>
          </p:nvSpPr>
          <p:spPr bwMode="auto">
            <a:xfrm>
              <a:off x="333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9" name="Line 58"/>
            <p:cNvSpPr>
              <a:spLocks noChangeShapeType="1"/>
            </p:cNvSpPr>
            <p:nvPr/>
          </p:nvSpPr>
          <p:spPr bwMode="auto">
            <a:xfrm>
              <a:off x="3334" y="2750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0" name="Line 59"/>
            <p:cNvSpPr>
              <a:spLocks noChangeShapeType="1"/>
            </p:cNvSpPr>
            <p:nvPr/>
          </p:nvSpPr>
          <p:spPr bwMode="auto">
            <a:xfrm>
              <a:off x="4538" y="1389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1" name="Line 60"/>
            <p:cNvSpPr>
              <a:spLocks noChangeShapeType="1"/>
            </p:cNvSpPr>
            <p:nvPr/>
          </p:nvSpPr>
          <p:spPr bwMode="auto">
            <a:xfrm>
              <a:off x="460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2" name="Line 61"/>
            <p:cNvSpPr>
              <a:spLocks noChangeShapeType="1"/>
            </p:cNvSpPr>
            <p:nvPr/>
          </p:nvSpPr>
          <p:spPr bwMode="auto">
            <a:xfrm>
              <a:off x="4538" y="2750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0776" name="AutoShape 72"/>
          <p:cNvSpPr>
            <a:spLocks noChangeArrowheads="1"/>
          </p:cNvSpPr>
          <p:nvPr/>
        </p:nvSpPr>
        <p:spPr bwMode="auto">
          <a:xfrm>
            <a:off x="4356100" y="48688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0785" name="AutoShape 81"/>
          <p:cNvSpPr>
            <a:spLocks noChangeArrowheads="1"/>
          </p:cNvSpPr>
          <p:nvPr/>
        </p:nvSpPr>
        <p:spPr bwMode="auto">
          <a:xfrm>
            <a:off x="3563938" y="3284538"/>
            <a:ext cx="1508125" cy="1644650"/>
          </a:xfrm>
          <a:prstGeom prst="cloudCallout">
            <a:avLst>
              <a:gd name="adj1" fmla="val 68190"/>
              <a:gd name="adj2" fmla="val 45718"/>
            </a:avLst>
          </a:prstGeom>
          <a:solidFill>
            <a:schemeClr val="accent1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r>
              <a:rPr kumimoji="1" lang="zh-CN" altLang="en-US" sz="2000">
                <a:solidFill>
                  <a:schemeClr val="tx1"/>
                </a:solidFill>
                <a:latin typeface="楷体_GB2312" pitchFamily="49" charset="-122"/>
              </a:rPr>
              <a:t>不是按行序有序存储</a:t>
            </a:r>
            <a:r>
              <a:rPr kumimoji="1" lang="en-US" altLang="zh-CN" sz="2000">
                <a:solidFill>
                  <a:schemeClr val="tx1"/>
                </a:solidFill>
                <a:latin typeface="楷体_GB2312" pitchFamily="49" charset="-122"/>
              </a:rPr>
              <a:t>!</a:t>
            </a:r>
            <a:endParaRPr kumimoji="1" lang="en-US" altLang="zh-CN" b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00791" name="AutoShape 87"/>
          <p:cNvSpPr>
            <a:spLocks noChangeArrowheads="1"/>
          </p:cNvSpPr>
          <p:nvPr/>
        </p:nvSpPr>
        <p:spPr bwMode="auto">
          <a:xfrm>
            <a:off x="3995738" y="5300663"/>
            <a:ext cx="1081087" cy="865187"/>
          </a:xfrm>
          <a:prstGeom prst="wedgeRoundRectCallout">
            <a:avLst>
              <a:gd name="adj1" fmla="val 61745"/>
              <a:gd name="adj2" fmla="val -69634"/>
              <a:gd name="adj3" fmla="val 16667"/>
            </a:avLst>
          </a:prstGeom>
          <a:noFill/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zh-CN" altLang="en-US"/>
              <a:t>重新</a:t>
            </a:r>
          </a:p>
          <a:p>
            <a:r>
              <a:rPr lang="zh-CN" altLang="en-US"/>
              <a:t>排序</a:t>
            </a: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763713" y="3789363"/>
            <a:ext cx="1800225" cy="2908300"/>
            <a:chOff x="1111" y="2217"/>
            <a:chExt cx="1134" cy="1832"/>
          </a:xfrm>
        </p:grpSpPr>
        <p:grpSp>
          <p:nvGrpSpPr>
            <p:cNvPr id="30748" name="Group 64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0752" name="Text Box 65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0753" name="Text Box 66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0754" name="Text Box 67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0755" name="Text Box 68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0756" name="Text Box 69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30757" name="Line 70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8" name="Line 71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49" name="Text Box 88"/>
            <p:cNvSpPr txBox="1">
              <a:spLocks noChangeArrowheads="1"/>
            </p:cNvSpPr>
            <p:nvPr/>
          </p:nvSpPr>
          <p:spPr bwMode="auto">
            <a:xfrm>
              <a:off x="1190" y="2217"/>
              <a:ext cx="16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i</a:t>
              </a:r>
            </a:p>
          </p:txBody>
        </p:sp>
        <p:sp>
          <p:nvSpPr>
            <p:cNvPr id="30750" name="Text Box 89"/>
            <p:cNvSpPr txBox="1">
              <a:spLocks noChangeArrowheads="1"/>
            </p:cNvSpPr>
            <p:nvPr/>
          </p:nvSpPr>
          <p:spPr bwMode="auto">
            <a:xfrm>
              <a:off x="1553" y="2217"/>
              <a:ext cx="16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j</a:t>
              </a:r>
            </a:p>
          </p:txBody>
        </p:sp>
        <p:sp>
          <p:nvSpPr>
            <p:cNvPr id="30751" name="Text Box 90"/>
            <p:cNvSpPr txBox="1">
              <a:spLocks noChangeArrowheads="1"/>
            </p:cNvSpPr>
            <p:nvPr/>
          </p:nvSpPr>
          <p:spPr bwMode="auto">
            <a:xfrm>
              <a:off x="2007" y="2235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v</a:t>
              </a: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5249863" y="3789363"/>
            <a:ext cx="1770062" cy="2879725"/>
            <a:chOff x="3307" y="2387"/>
            <a:chExt cx="1115" cy="1814"/>
          </a:xfrm>
        </p:grpSpPr>
        <p:grpSp>
          <p:nvGrpSpPr>
            <p:cNvPr id="30737" name="Group 73"/>
            <p:cNvGrpSpPr>
              <a:grpSpLocks/>
            </p:cNvGrpSpPr>
            <p:nvPr/>
          </p:nvGrpSpPr>
          <p:grpSpPr bwMode="auto">
            <a:xfrm>
              <a:off x="3307" y="2663"/>
              <a:ext cx="1115" cy="1538"/>
              <a:chOff x="2988" y="2400"/>
              <a:chExt cx="1284" cy="1733"/>
            </a:xfrm>
          </p:grpSpPr>
          <p:sp>
            <p:nvSpPr>
              <p:cNvPr id="30741" name="Text Box 74"/>
              <p:cNvSpPr txBox="1">
                <a:spLocks noChangeArrowheads="1"/>
              </p:cNvSpPr>
              <p:nvPr/>
            </p:nvSpPr>
            <p:spPr bwMode="auto">
              <a:xfrm>
                <a:off x="2988" y="2400"/>
                <a:ext cx="1284" cy="34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ea typeface="宋体" pitchFamily="2" charset="-122"/>
                  </a:rPr>
                  <a:t>2</a:t>
                </a:r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     1     14</a:t>
                </a:r>
              </a:p>
            </p:txBody>
          </p:sp>
          <p:sp>
            <p:nvSpPr>
              <p:cNvPr id="30742" name="Text Box 75"/>
              <p:cNvSpPr txBox="1">
                <a:spLocks noChangeArrowheads="1"/>
              </p:cNvSpPr>
              <p:nvPr/>
            </p:nvSpPr>
            <p:spPr bwMode="auto">
              <a:xfrm>
                <a:off x="2988" y="3096"/>
                <a:ext cx="1284" cy="34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ea typeface="宋体" pitchFamily="2" charset="-122"/>
                  </a:rPr>
                  <a:t>2</a:t>
                </a:r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     2     -7</a:t>
                </a:r>
              </a:p>
            </p:txBody>
          </p:sp>
          <p:sp>
            <p:nvSpPr>
              <p:cNvPr id="30743" name="Text Box 76"/>
              <p:cNvSpPr txBox="1">
                <a:spLocks noChangeArrowheads="1"/>
              </p:cNvSpPr>
              <p:nvPr/>
            </p:nvSpPr>
            <p:spPr bwMode="auto">
              <a:xfrm>
                <a:off x="2988" y="3439"/>
                <a:ext cx="1284" cy="342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ea typeface="宋体" pitchFamily="2" charset="-122"/>
                  </a:rPr>
                  <a:t>1</a:t>
                </a:r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     3     36</a:t>
                </a:r>
              </a:p>
            </p:txBody>
          </p:sp>
          <p:sp>
            <p:nvSpPr>
              <p:cNvPr id="30744" name="Text Box 77"/>
              <p:cNvSpPr txBox="1">
                <a:spLocks noChangeArrowheads="1"/>
              </p:cNvSpPr>
              <p:nvPr/>
            </p:nvSpPr>
            <p:spPr bwMode="auto">
              <a:xfrm>
                <a:off x="2988" y="3790"/>
                <a:ext cx="1284" cy="34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ea typeface="宋体" pitchFamily="2" charset="-122"/>
                  </a:rPr>
                  <a:t>4</a:t>
                </a:r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     3     28</a:t>
                </a:r>
              </a:p>
            </p:txBody>
          </p:sp>
          <p:sp>
            <p:nvSpPr>
              <p:cNvPr id="30745" name="Text Box 78"/>
              <p:cNvSpPr txBox="1">
                <a:spLocks noChangeArrowheads="1"/>
              </p:cNvSpPr>
              <p:nvPr/>
            </p:nvSpPr>
            <p:spPr bwMode="auto">
              <a:xfrm>
                <a:off x="2988" y="2748"/>
                <a:ext cx="1284" cy="34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ea typeface="宋体" pitchFamily="2" charset="-122"/>
                  </a:rPr>
                  <a:t>5</a:t>
                </a:r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     1     -5</a:t>
                </a:r>
              </a:p>
            </p:txBody>
          </p:sp>
          <p:sp>
            <p:nvSpPr>
              <p:cNvPr id="30746" name="Line 79"/>
              <p:cNvSpPr>
                <a:spLocks noChangeShapeType="1"/>
              </p:cNvSpPr>
              <p:nvPr/>
            </p:nvSpPr>
            <p:spPr bwMode="auto">
              <a:xfrm>
                <a:off x="3331" y="240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7" name="Line 80"/>
              <p:cNvSpPr>
                <a:spLocks noChangeShapeType="1"/>
              </p:cNvSpPr>
              <p:nvPr/>
            </p:nvSpPr>
            <p:spPr bwMode="auto">
              <a:xfrm>
                <a:off x="3763" y="240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38" name="Text Box 92"/>
            <p:cNvSpPr txBox="1">
              <a:spLocks noChangeArrowheads="1"/>
            </p:cNvSpPr>
            <p:nvPr/>
          </p:nvSpPr>
          <p:spPr bwMode="auto">
            <a:xfrm>
              <a:off x="3367" y="2416"/>
              <a:ext cx="16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i</a:t>
              </a:r>
            </a:p>
          </p:txBody>
        </p:sp>
        <p:sp>
          <p:nvSpPr>
            <p:cNvPr id="30739" name="Text Box 93"/>
            <p:cNvSpPr txBox="1">
              <a:spLocks noChangeArrowheads="1"/>
            </p:cNvSpPr>
            <p:nvPr/>
          </p:nvSpPr>
          <p:spPr bwMode="auto">
            <a:xfrm>
              <a:off x="3730" y="2387"/>
              <a:ext cx="16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j</a:t>
              </a:r>
            </a:p>
          </p:txBody>
        </p:sp>
        <p:sp>
          <p:nvSpPr>
            <p:cNvPr id="30740" name="Text Box 94"/>
            <p:cNvSpPr txBox="1">
              <a:spLocks noChangeArrowheads="1"/>
            </p:cNvSpPr>
            <p:nvPr/>
          </p:nvSpPr>
          <p:spPr bwMode="auto">
            <a:xfrm>
              <a:off x="4093" y="2416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v</a:t>
              </a:r>
            </a:p>
          </p:txBody>
        </p:sp>
      </p:grpSp>
      <p:sp>
        <p:nvSpPr>
          <p:cNvPr id="30735" name="Text Box 96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0736" name="Line 97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0" grpId="0" animBg="1"/>
      <p:bldP spid="200776" grpId="0" animBg="1"/>
      <p:bldP spid="200785" grpId="0" animBg="1" autoUpdateAnimBg="0"/>
      <p:bldP spid="2007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BDC4375-74A0-4545-BC49-6A7B6883269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29511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三元组顺序表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16238" y="15573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1751" name="Text Box 84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1752" name="Line 85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702" name="Text Box 86"/>
          <p:cNvSpPr txBox="1">
            <a:spLocks noChangeArrowheads="1"/>
          </p:cNvSpPr>
          <p:nvPr/>
        </p:nvSpPr>
        <p:spPr bwMode="auto">
          <a:xfrm>
            <a:off x="3563938" y="2133600"/>
            <a:ext cx="2087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80808"/>
                </a:solidFill>
                <a:latin typeface="Times New Roman" pitchFamily="18" charset="0"/>
              </a:rPr>
              <a:t>步骤如下：</a:t>
            </a:r>
          </a:p>
        </p:txBody>
      </p:sp>
      <p:sp>
        <p:nvSpPr>
          <p:cNvPr id="239703" name="Rectangle 87"/>
          <p:cNvSpPr>
            <a:spLocks noChangeArrowheads="1"/>
          </p:cNvSpPr>
          <p:nvPr/>
        </p:nvSpPr>
        <p:spPr bwMode="auto">
          <a:xfrm>
            <a:off x="827088" y="2781300"/>
            <a:ext cx="8153400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80000"/>
              </a:lnSpc>
              <a:spcBef>
                <a:spcPct val="40000"/>
              </a:spcBef>
              <a:buFontTx/>
              <a:buAutoNum type="arabicPeriod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交换行列值</a:t>
            </a:r>
          </a:p>
          <a:p>
            <a:pPr marL="457200" indent="-457200" algn="l">
              <a:lnSpc>
                <a:spcPct val="80000"/>
              </a:lnSpc>
              <a:spcBef>
                <a:spcPct val="4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2.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重排三元组之间的次序（目的是让所有元素仍按行序存放）</a:t>
            </a:r>
          </a:p>
        </p:txBody>
      </p:sp>
      <p:sp>
        <p:nvSpPr>
          <p:cNvPr id="239704" name="Text Box 88"/>
          <p:cNvSpPr txBox="1">
            <a:spLocks noChangeArrowheads="1"/>
          </p:cNvSpPr>
          <p:nvPr/>
        </p:nvSpPr>
        <p:spPr bwMode="auto">
          <a:xfrm>
            <a:off x="755650" y="4221163"/>
            <a:ext cx="82089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重排三元组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之间的次序有</a:t>
            </a:r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两种方法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： </a:t>
            </a:r>
          </a:p>
          <a:p>
            <a:pPr algn="l" eaLnBrk="0" hangingPunct="0"/>
            <a:r>
              <a:rPr kumimoji="1" lang="en-US" altLang="zh-CN" sz="2800">
                <a:solidFill>
                  <a:srgbClr val="111111"/>
                </a:solidFill>
                <a:latin typeface="Times New Roman" pitchFamily="18" charset="0"/>
              </a:rPr>
              <a:t>1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、按照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的列序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进行转置</a:t>
            </a:r>
          </a:p>
          <a:p>
            <a:pPr algn="l"/>
            <a:r>
              <a:rPr kumimoji="1" lang="en-US" altLang="zh-CN" sz="2800">
                <a:solidFill>
                  <a:srgbClr val="111111"/>
                </a:solidFill>
                <a:latin typeface="Times New Roman" pitchFamily="18" charset="0"/>
              </a:rPr>
              <a:t>2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、按照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的行序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转置，但转置后的元素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按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的行序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直接填到向量</a:t>
            </a:r>
            <a:r>
              <a:rPr kumimoji="1" lang="en-US" altLang="zh-CN" sz="2800">
                <a:solidFill>
                  <a:srgbClr val="111111"/>
                </a:solidFill>
                <a:latin typeface="Times New Roman" pitchFamily="18" charset="0"/>
              </a:rPr>
              <a:t>b.data</a:t>
            </a:r>
            <a:r>
              <a:rPr kumimoji="1" lang="zh-CN" altLang="en-US" sz="2800">
                <a:solidFill>
                  <a:srgbClr val="111111"/>
                </a:solidFill>
                <a:latin typeface="Times New Roman" pitchFamily="18" charset="0"/>
              </a:rPr>
              <a:t>中恰当的位置。</a:t>
            </a:r>
          </a:p>
        </p:txBody>
      </p:sp>
      <p:sp>
        <p:nvSpPr>
          <p:cNvPr id="31756" name="Rectangle 89"/>
          <p:cNvSpPr>
            <a:spLocks noChangeArrowheads="1"/>
          </p:cNvSpPr>
          <p:nvPr/>
        </p:nvSpPr>
        <p:spPr bwMode="auto">
          <a:xfrm>
            <a:off x="827088" y="2133600"/>
            <a:ext cx="28178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>
                <a:solidFill>
                  <a:srgbClr val="080808"/>
                </a:solidFill>
                <a:latin typeface="Times New Roman" pitchFamily="18" charset="0"/>
              </a:rPr>
              <a:t>求</a:t>
            </a:r>
            <a:r>
              <a:rPr kumimoji="1" lang="en-US" altLang="zh-CN" sz="2800">
                <a:solidFill>
                  <a:srgbClr val="080808"/>
                </a:solidFill>
                <a:latin typeface="Times New Roman" pitchFamily="18" charset="0"/>
              </a:rPr>
              <a:t>A</a:t>
            </a:r>
            <a:r>
              <a:rPr kumimoji="1" lang="zh-CN" altLang="en-US" sz="2800">
                <a:solidFill>
                  <a:srgbClr val="080808"/>
                </a:solidFill>
                <a:latin typeface="Times New Roman" pitchFamily="18" charset="0"/>
              </a:rPr>
              <a:t>的转置矩阵</a:t>
            </a:r>
            <a:r>
              <a:rPr kumimoji="1" lang="en-US" altLang="zh-CN" sz="2800">
                <a:solidFill>
                  <a:srgbClr val="080808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02" grpId="0" autoUpdateAnimBg="0"/>
      <p:bldP spid="239703" grpId="0" autoUpdateAnimBg="0"/>
      <p:bldP spid="2397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EBECC9-0531-4329-941A-0B6B79694B4B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692150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990033"/>
                </a:solidFill>
                <a:latin typeface="Times New Roman" pitchFamily="18" charset="0"/>
              </a:rPr>
              <a:t>方法一</a:t>
            </a:r>
            <a:r>
              <a:rPr kumimoji="1" lang="en-US" altLang="zh-CN" sz="2800">
                <a:solidFill>
                  <a:srgbClr val="990033"/>
                </a:solidFill>
                <a:latin typeface="Times New Roman" pitchFamily="18" charset="0"/>
              </a:rPr>
              <a:t>:</a:t>
            </a:r>
            <a:r>
              <a:rPr kumimoji="1" lang="zh-CN" altLang="en-US" sz="2800">
                <a:solidFill>
                  <a:srgbClr val="111111"/>
                </a:solidFill>
                <a:latin typeface="楷体_GB2312" pitchFamily="49" charset="-122"/>
              </a:rPr>
              <a:t>找到矩阵的每一列所有元素，变成相应的行即可。为了找到矩阵的每一列的所有非零元素，需要对矩阵从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</a:rPr>
              <a:t>第一行起整个扫描一遍</a:t>
            </a:r>
            <a:r>
              <a:rPr kumimoji="1" lang="zh-CN" altLang="en-US" sz="2800">
                <a:solidFill>
                  <a:srgbClr val="111111"/>
                </a:solidFill>
                <a:latin typeface="楷体_GB2312" pitchFamily="49" charset="-122"/>
              </a:rPr>
              <a:t>。</a:t>
            </a:r>
          </a:p>
          <a:p>
            <a:pPr algn="l"/>
            <a:r>
              <a:rPr kumimoji="1" lang="zh-CN" altLang="en-US" sz="2800">
                <a:solidFill>
                  <a:srgbClr val="111111"/>
                </a:solidFill>
                <a:latin typeface="楷体_GB2312" pitchFamily="49" charset="-122"/>
              </a:rPr>
              <a:t>	具体可以如下实现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kumimoji="1" lang="zh-CN" altLang="en-US" sz="2800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900113" y="2854325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1  2  14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915988" y="36433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1  5  -5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915988" y="44307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2  2  -7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15988" y="51927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3  1  36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915988" y="59547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3  4  28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5030788" y="35925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2  1  14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5030788" y="59293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5  1  -5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030788" y="43545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2  2  -7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5030788" y="28305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1  3  36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5030788" y="5141913"/>
            <a:ext cx="1885950" cy="7874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4400" b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4  3  28</a:t>
            </a:r>
            <a:endParaRPr kumimoji="1" lang="en-US" altLang="zh-CN" sz="4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 flipV="1">
            <a:off x="2801938" y="3287713"/>
            <a:ext cx="2209800" cy="23622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2801938" y="3211513"/>
            <a:ext cx="2209800" cy="8382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2725738" y="4887913"/>
            <a:ext cx="2286000" cy="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 autoUpdateAnimBg="0"/>
      <p:bldP spid="241668" grpId="0" animBg="1" autoUpdateAnimBg="0"/>
      <p:bldP spid="241669" grpId="0" animBg="1" autoUpdateAnimBg="0"/>
      <p:bldP spid="241670" grpId="0" animBg="1" autoUpdateAnimBg="0"/>
      <p:bldP spid="241671" grpId="0" animBg="1" autoUpdateAnimBg="0"/>
      <p:bldP spid="241672" grpId="0" animBg="1" autoUpdateAnimBg="0"/>
      <p:bldP spid="241673" grpId="0" animBg="1" autoUpdateAnimBg="0"/>
      <p:bldP spid="241675" grpId="0" animBg="1" autoUpdateAnimBg="0"/>
      <p:bldP spid="241677" grpId="0" animBg="1"/>
      <p:bldP spid="241678" grpId="0" animBg="1"/>
      <p:bldP spid="2416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C9574E-030F-45E1-AD8F-AE3A98B95717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4.4 </a:t>
            </a:r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912813" y="1341438"/>
            <a:ext cx="40909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268128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5219700" y="15573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3801" name="Text Box 12"/>
          <p:cNvSpPr txBox="1">
            <a:spLocks noChangeArrowheads="1"/>
          </p:cNvSpPr>
          <p:nvPr/>
        </p:nvSpPr>
        <p:spPr bwMode="auto">
          <a:xfrm>
            <a:off x="1673225" y="2295525"/>
            <a:ext cx="27146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“</a:t>
            </a:r>
            <a:r>
              <a:rPr kumimoji="1" lang="zh-CN" altLang="en-US"/>
              <a:t>列序”递增转置法</a:t>
            </a:r>
            <a:r>
              <a:rPr kumimoji="1" lang="zh-CN" altLang="en-US">
                <a:solidFill>
                  <a:srgbClr val="111111"/>
                </a:solidFill>
              </a:rPr>
              <a:t> </a:t>
            </a:r>
          </a:p>
        </p:txBody>
      </p:sp>
      <p:sp>
        <p:nvSpPr>
          <p:cNvPr id="33802" name="Text Box 23"/>
          <p:cNvSpPr txBox="1">
            <a:spLocks noChangeArrowheads="1"/>
          </p:cNvSpPr>
          <p:nvPr/>
        </p:nvSpPr>
        <p:spPr bwMode="auto">
          <a:xfrm>
            <a:off x="4173538" y="2276475"/>
            <a:ext cx="1622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/>
              <a:t>算法实现</a:t>
            </a:r>
          </a:p>
        </p:txBody>
      </p:sp>
      <p:sp useBgFill="1">
        <p:nvSpPr>
          <p:cNvPr id="204844" name="Text Box 44"/>
          <p:cNvSpPr txBox="1">
            <a:spLocks noChangeArrowheads="1"/>
          </p:cNvSpPr>
          <p:nvPr/>
        </p:nvSpPr>
        <p:spPr bwMode="auto">
          <a:xfrm>
            <a:off x="539750" y="476250"/>
            <a:ext cx="8280400" cy="6299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80808"/>
                </a:solidFill>
              </a:rPr>
              <a:t>          </a:t>
            </a:r>
            <a:r>
              <a:rPr kumimoji="1" lang="en-US" altLang="zh-CN" sz="2000">
                <a:solidFill>
                  <a:srgbClr val="000066"/>
                </a:solidFill>
              </a:rPr>
              <a:t>void TransposeTSMatrix(TSMatrix A,TSMatrix *B)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{    int i,j,k; 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     B-&gt;m=A.n;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     B-&gt;n=A.m;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     B-&gt;len=A.len;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    if(B-&gt;len&gt;0)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    {    j=1;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80808"/>
                </a:solidFill>
              </a:rPr>
              <a:t>	     </a:t>
            </a:r>
            <a:r>
              <a:rPr kumimoji="1" lang="en-US" altLang="zh-CN" sz="2000">
                <a:solidFill>
                  <a:srgbClr val="006600"/>
                </a:solidFill>
              </a:rPr>
              <a:t>for(k=1; k&lt;=B-&gt;m; k++)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6600"/>
                </a:solidFill>
              </a:rPr>
              <a:t>   	         for(i=1; i&lt;=A.len; i++)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80808"/>
                </a:solidFill>
              </a:rPr>
              <a:t> 	       	</a:t>
            </a:r>
            <a:r>
              <a:rPr kumimoji="1" lang="en-US" altLang="zh-CN" sz="2000"/>
              <a:t>if(A.data[i].col==k)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/>
              <a:t>		{      B-&gt;data[j].row=A.data[i].col;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/>
              <a:t>		       B-&gt;data[j].col=A.data[i].row;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/>
              <a:t> 		       B-&gt;data[j].e=A.data[i].e;</a:t>
            </a:r>
            <a:r>
              <a:rPr kumimoji="1" lang="en-US" altLang="zh-CN" sz="2000">
                <a:solidFill>
                  <a:srgbClr val="CC33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CC3300"/>
                </a:solidFill>
              </a:rPr>
              <a:t>		       </a:t>
            </a:r>
            <a:r>
              <a:rPr kumimoji="1" lang="en-US" altLang="zh-CN" sz="2000">
                <a:solidFill>
                  <a:srgbClr val="006600"/>
                </a:solidFill>
              </a:rPr>
              <a:t>j++;</a:t>
            </a:r>
            <a:r>
              <a:rPr kumimoji="1" lang="en-US" altLang="zh-CN" sz="2000">
                <a:solidFill>
                  <a:srgbClr val="CC33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CC3300"/>
                </a:solidFill>
              </a:rPr>
              <a:t> 		</a:t>
            </a:r>
            <a:r>
              <a:rPr kumimoji="1" lang="en-US" altLang="zh-CN" sz="2000"/>
              <a:t>}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80808"/>
                </a:solidFill>
              </a:rPr>
              <a:t>             </a:t>
            </a:r>
            <a:r>
              <a:rPr kumimoji="1" lang="en-US" altLang="zh-CN" sz="2000">
                <a:solidFill>
                  <a:srgbClr val="000066"/>
                </a:solidFill>
              </a:rPr>
              <a:t>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66"/>
                </a:solidFill>
              </a:rPr>
              <a:t>         }</a:t>
            </a:r>
            <a:endParaRPr lang="en-US" altLang="zh-CN" sz="2000">
              <a:solidFill>
                <a:srgbClr val="000066"/>
              </a:solidFill>
            </a:endParaRPr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4932363" y="908050"/>
            <a:ext cx="3948112" cy="31654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#define MAXSIZE  1000</a:t>
            </a: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typedef struct</a:t>
            </a: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{    int     row, col;</a:t>
            </a: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     ElementType   e  ;	</a:t>
            </a: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}Triple;</a:t>
            </a:r>
          </a:p>
          <a:p>
            <a:pPr algn="l"/>
            <a:endParaRPr kumimoji="1" lang="en-US" altLang="zh-CN" sz="2000">
              <a:solidFill>
                <a:schemeClr val="tx1"/>
              </a:solidFill>
            </a:endParaRP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 typedef struct</a:t>
            </a:r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{    Triple</a:t>
            </a:r>
            <a:r>
              <a:rPr kumimoji="1" lang="en-US" altLang="zh-CN" sz="2000" b="0">
                <a:solidFill>
                  <a:schemeClr val="tx1"/>
                </a:solidFill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</a:rPr>
              <a:t>data[MAXSIZE</a:t>
            </a:r>
            <a:r>
              <a:rPr kumimoji="1" lang="en-US" altLang="zh-CN" sz="2000" b="0">
                <a:solidFill>
                  <a:schemeClr val="tx1"/>
                </a:solidFill>
              </a:rPr>
              <a:t> +1</a:t>
            </a:r>
            <a:r>
              <a:rPr kumimoji="1" lang="en-US" altLang="zh-CN" sz="2000">
                <a:solidFill>
                  <a:schemeClr val="tx1"/>
                </a:solidFill>
              </a:rPr>
              <a:t>];</a:t>
            </a:r>
            <a:endParaRPr kumimoji="1" lang="en-US" altLang="zh-CN" sz="2000"/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      int m, n, len;	</a:t>
            </a:r>
            <a:endParaRPr kumimoji="1" lang="en-US" altLang="zh-CN" sz="2000"/>
          </a:p>
          <a:p>
            <a:pPr algn="l"/>
            <a:r>
              <a:rPr kumimoji="1" lang="en-US" altLang="zh-CN" sz="2000">
                <a:solidFill>
                  <a:schemeClr val="tx1"/>
                </a:solidFill>
              </a:rPr>
              <a:t>}TSMatrix;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4" grpId="0" animBg="1"/>
      <p:bldP spid="2048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B5FB05A-E171-4BE6-88EB-0A0ACE408F64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34819" name="Rectangle 185"/>
          <p:cNvSpPr>
            <a:spLocks noChangeArrowheads="1"/>
          </p:cNvSpPr>
          <p:nvPr/>
        </p:nvSpPr>
        <p:spPr bwMode="auto">
          <a:xfrm>
            <a:off x="4140200" y="692150"/>
            <a:ext cx="4824413" cy="1223963"/>
          </a:xfrm>
          <a:prstGeom prst="rect">
            <a:avLst/>
          </a:prstGeom>
          <a:solidFill>
            <a:schemeClr val="bg2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31913" y="2420938"/>
            <a:ext cx="2735262" cy="1279525"/>
            <a:chOff x="839" y="1525"/>
            <a:chExt cx="1723" cy="1043"/>
          </a:xfrm>
        </p:grpSpPr>
        <p:sp>
          <p:nvSpPr>
            <p:cNvPr id="34905" name="Rectangle 13"/>
            <p:cNvSpPr>
              <a:spLocks noChangeArrowheads="1"/>
            </p:cNvSpPr>
            <p:nvPr/>
          </p:nvSpPr>
          <p:spPr bwMode="auto">
            <a:xfrm>
              <a:off x="1253" y="1893"/>
              <a:ext cx="10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06" name="Rectangle 14"/>
            <p:cNvSpPr>
              <a:spLocks noChangeArrowheads="1"/>
            </p:cNvSpPr>
            <p:nvPr/>
          </p:nvSpPr>
          <p:spPr bwMode="auto">
            <a:xfrm>
              <a:off x="2273" y="1543"/>
              <a:ext cx="10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07" name="Rectangle 15"/>
            <p:cNvSpPr>
              <a:spLocks noChangeArrowheads="1"/>
            </p:cNvSpPr>
            <p:nvPr/>
          </p:nvSpPr>
          <p:spPr bwMode="auto">
            <a:xfrm>
              <a:off x="2336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08" name="Rectangle 16"/>
            <p:cNvSpPr>
              <a:spLocks noChangeArrowheads="1"/>
            </p:cNvSpPr>
            <p:nvPr/>
          </p:nvSpPr>
          <p:spPr bwMode="auto">
            <a:xfrm>
              <a:off x="1918" y="2270"/>
              <a:ext cx="1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09" name="Rectangle 17"/>
            <p:cNvSpPr>
              <a:spLocks noChangeArrowheads="1"/>
            </p:cNvSpPr>
            <p:nvPr/>
          </p:nvSpPr>
          <p:spPr bwMode="auto">
            <a:xfrm>
              <a:off x="1654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0" name="Rectangle 18"/>
            <p:cNvSpPr>
              <a:spLocks noChangeArrowheads="1"/>
            </p:cNvSpPr>
            <p:nvPr/>
          </p:nvSpPr>
          <p:spPr bwMode="auto">
            <a:xfrm>
              <a:off x="1321" y="22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1" name="Rectangle 19"/>
            <p:cNvSpPr>
              <a:spLocks noChangeArrowheads="1"/>
            </p:cNvSpPr>
            <p:nvPr/>
          </p:nvSpPr>
          <p:spPr bwMode="auto">
            <a:xfrm>
              <a:off x="896" y="2271"/>
              <a:ext cx="19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2" name="Rectangle 20"/>
            <p:cNvSpPr>
              <a:spLocks noChangeArrowheads="1"/>
            </p:cNvSpPr>
            <p:nvPr/>
          </p:nvSpPr>
          <p:spPr bwMode="auto">
            <a:xfrm>
              <a:off x="2336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3" name="Rectangle 21"/>
            <p:cNvSpPr>
              <a:spLocks noChangeArrowheads="1"/>
            </p:cNvSpPr>
            <p:nvPr/>
          </p:nvSpPr>
          <p:spPr bwMode="auto">
            <a:xfrm>
              <a:off x="1962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4" name="Rectangle 22"/>
            <p:cNvSpPr>
              <a:spLocks noChangeArrowheads="1"/>
            </p:cNvSpPr>
            <p:nvPr/>
          </p:nvSpPr>
          <p:spPr bwMode="auto">
            <a:xfrm>
              <a:off x="1654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5" name="Rectangle 23"/>
            <p:cNvSpPr>
              <a:spLocks noChangeArrowheads="1"/>
            </p:cNvSpPr>
            <p:nvPr/>
          </p:nvSpPr>
          <p:spPr bwMode="auto">
            <a:xfrm>
              <a:off x="1391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6" name="Rectangle 24"/>
            <p:cNvSpPr>
              <a:spLocks noChangeArrowheads="1"/>
            </p:cNvSpPr>
            <p:nvPr/>
          </p:nvSpPr>
          <p:spPr bwMode="auto">
            <a:xfrm>
              <a:off x="942" y="192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7" name="Rectangle 25"/>
            <p:cNvSpPr>
              <a:spLocks noChangeArrowheads="1"/>
            </p:cNvSpPr>
            <p:nvPr/>
          </p:nvSpPr>
          <p:spPr bwMode="auto">
            <a:xfrm>
              <a:off x="2409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8" name="Rectangle 26"/>
            <p:cNvSpPr>
              <a:spLocks noChangeArrowheads="1"/>
            </p:cNvSpPr>
            <p:nvPr/>
          </p:nvSpPr>
          <p:spPr bwMode="auto">
            <a:xfrm>
              <a:off x="1962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19" name="Rectangle 27"/>
            <p:cNvSpPr>
              <a:spLocks noChangeArrowheads="1"/>
            </p:cNvSpPr>
            <p:nvPr/>
          </p:nvSpPr>
          <p:spPr bwMode="auto">
            <a:xfrm>
              <a:off x="1654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20" name="Rectangle 28"/>
            <p:cNvSpPr>
              <a:spLocks noChangeArrowheads="1"/>
            </p:cNvSpPr>
            <p:nvPr/>
          </p:nvSpPr>
          <p:spPr bwMode="auto">
            <a:xfrm>
              <a:off x="1267" y="1570"/>
              <a:ext cx="1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21" name="Rectangle 29"/>
            <p:cNvSpPr>
              <a:spLocks noChangeArrowheads="1"/>
            </p:cNvSpPr>
            <p:nvPr/>
          </p:nvSpPr>
          <p:spPr bwMode="auto">
            <a:xfrm>
              <a:off x="942" y="1570"/>
              <a:ext cx="9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922" name="Line 30"/>
            <p:cNvSpPr>
              <a:spLocks noChangeShapeType="1"/>
            </p:cNvSpPr>
            <p:nvPr/>
          </p:nvSpPr>
          <p:spPr bwMode="auto">
            <a:xfrm>
              <a:off x="839" y="1525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3" name="Line 31"/>
            <p:cNvSpPr>
              <a:spLocks noChangeShapeType="1"/>
            </p:cNvSpPr>
            <p:nvPr/>
          </p:nvSpPr>
          <p:spPr bwMode="auto">
            <a:xfrm>
              <a:off x="839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4" name="Line 32"/>
            <p:cNvSpPr>
              <a:spLocks noChangeShapeType="1"/>
            </p:cNvSpPr>
            <p:nvPr/>
          </p:nvSpPr>
          <p:spPr bwMode="auto">
            <a:xfrm>
              <a:off x="839" y="2523"/>
              <a:ext cx="91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5" name="Line 33"/>
            <p:cNvSpPr>
              <a:spLocks noChangeShapeType="1"/>
            </p:cNvSpPr>
            <p:nvPr/>
          </p:nvSpPr>
          <p:spPr bwMode="auto">
            <a:xfrm>
              <a:off x="2472" y="1525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6" name="Line 34"/>
            <p:cNvSpPr>
              <a:spLocks noChangeShapeType="1"/>
            </p:cNvSpPr>
            <p:nvPr/>
          </p:nvSpPr>
          <p:spPr bwMode="auto">
            <a:xfrm>
              <a:off x="2562" y="1525"/>
              <a:ext cx="0" cy="99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7" name="Line 35"/>
            <p:cNvSpPr>
              <a:spLocks noChangeShapeType="1"/>
            </p:cNvSpPr>
            <p:nvPr/>
          </p:nvSpPr>
          <p:spPr bwMode="auto">
            <a:xfrm>
              <a:off x="2472" y="2523"/>
              <a:ext cx="9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884" name="AutoShape 36"/>
          <p:cNvSpPr>
            <a:spLocks noChangeArrowheads="1"/>
          </p:cNvSpPr>
          <p:nvPr/>
        </p:nvSpPr>
        <p:spPr bwMode="auto">
          <a:xfrm>
            <a:off x="4356100" y="306863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003800" y="2133600"/>
            <a:ext cx="2093913" cy="1835150"/>
            <a:chOff x="3288" y="1344"/>
            <a:chExt cx="1319" cy="1572"/>
          </a:xfrm>
        </p:grpSpPr>
        <p:sp>
          <p:nvSpPr>
            <p:cNvPr id="34881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288" y="1344"/>
              <a:ext cx="1319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Rectangle 39"/>
            <p:cNvSpPr>
              <a:spLocks noChangeArrowheads="1"/>
            </p:cNvSpPr>
            <p:nvPr/>
          </p:nvSpPr>
          <p:spPr bwMode="auto">
            <a:xfrm>
              <a:off x="3406" y="2579"/>
              <a:ext cx="10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3" name="Rectangle 40"/>
            <p:cNvSpPr>
              <a:spLocks noChangeArrowheads="1"/>
            </p:cNvSpPr>
            <p:nvPr/>
          </p:nvSpPr>
          <p:spPr bwMode="auto">
            <a:xfrm>
              <a:off x="3839" y="1654"/>
              <a:ext cx="10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4" name="Rectangle 41"/>
            <p:cNvSpPr>
              <a:spLocks noChangeArrowheads="1"/>
            </p:cNvSpPr>
            <p:nvPr/>
          </p:nvSpPr>
          <p:spPr bwMode="auto">
            <a:xfrm>
              <a:off x="4331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5" name="Rectangle 42"/>
            <p:cNvSpPr>
              <a:spLocks noChangeArrowheads="1"/>
            </p:cNvSpPr>
            <p:nvPr/>
          </p:nvSpPr>
          <p:spPr bwMode="auto">
            <a:xfrm>
              <a:off x="3912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6" name="Rectangle 43"/>
            <p:cNvSpPr>
              <a:spLocks noChangeArrowheads="1"/>
            </p:cNvSpPr>
            <p:nvPr/>
          </p:nvSpPr>
          <p:spPr bwMode="auto">
            <a:xfrm>
              <a:off x="3547" y="2603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5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7" name="Rectangle 44"/>
            <p:cNvSpPr>
              <a:spLocks noChangeArrowheads="1"/>
            </p:cNvSpPr>
            <p:nvPr/>
          </p:nvSpPr>
          <p:spPr bwMode="auto">
            <a:xfrm>
              <a:off x="4283" y="2294"/>
              <a:ext cx="19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28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8" name="Rectangle 45"/>
            <p:cNvSpPr>
              <a:spLocks noChangeArrowheads="1"/>
            </p:cNvSpPr>
            <p:nvPr/>
          </p:nvSpPr>
          <p:spPr bwMode="auto">
            <a:xfrm>
              <a:off x="3912" y="2294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89" name="Rectangle 46"/>
            <p:cNvSpPr>
              <a:spLocks noChangeArrowheads="1"/>
            </p:cNvSpPr>
            <p:nvPr/>
          </p:nvSpPr>
          <p:spPr bwMode="auto">
            <a:xfrm>
              <a:off x="3473" y="2294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0" name="Rectangle 47"/>
            <p:cNvSpPr>
              <a:spLocks noChangeArrowheads="1"/>
            </p:cNvSpPr>
            <p:nvPr/>
          </p:nvSpPr>
          <p:spPr bwMode="auto">
            <a:xfrm>
              <a:off x="4331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1" name="Rectangle 48"/>
            <p:cNvSpPr>
              <a:spLocks noChangeArrowheads="1"/>
            </p:cNvSpPr>
            <p:nvPr/>
          </p:nvSpPr>
          <p:spPr bwMode="auto">
            <a:xfrm>
              <a:off x="3912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2" name="Rectangle 49"/>
            <p:cNvSpPr>
              <a:spLocks noChangeArrowheads="1"/>
            </p:cNvSpPr>
            <p:nvPr/>
          </p:nvSpPr>
          <p:spPr bwMode="auto">
            <a:xfrm>
              <a:off x="3473" y="198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3" name="Rectangle 50"/>
            <p:cNvSpPr>
              <a:spLocks noChangeArrowheads="1"/>
            </p:cNvSpPr>
            <p:nvPr/>
          </p:nvSpPr>
          <p:spPr bwMode="auto">
            <a:xfrm>
              <a:off x="4331" y="167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4" name="Rectangle 51"/>
            <p:cNvSpPr>
              <a:spLocks noChangeArrowheads="1"/>
            </p:cNvSpPr>
            <p:nvPr/>
          </p:nvSpPr>
          <p:spPr bwMode="auto">
            <a:xfrm>
              <a:off x="3984" y="1679"/>
              <a:ext cx="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5" name="Rectangle 52"/>
            <p:cNvSpPr>
              <a:spLocks noChangeArrowheads="1"/>
            </p:cNvSpPr>
            <p:nvPr/>
          </p:nvSpPr>
          <p:spPr bwMode="auto">
            <a:xfrm>
              <a:off x="3412" y="1679"/>
              <a:ext cx="19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14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6" name="Rectangle 53"/>
            <p:cNvSpPr>
              <a:spLocks noChangeArrowheads="1"/>
            </p:cNvSpPr>
            <p:nvPr/>
          </p:nvSpPr>
          <p:spPr bwMode="auto">
            <a:xfrm>
              <a:off x="4278" y="1368"/>
              <a:ext cx="19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36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7" name="Rectangle 54"/>
            <p:cNvSpPr>
              <a:spLocks noChangeArrowheads="1"/>
            </p:cNvSpPr>
            <p:nvPr/>
          </p:nvSpPr>
          <p:spPr bwMode="auto">
            <a:xfrm>
              <a:off x="3912" y="1368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8" name="Rectangle 55"/>
            <p:cNvSpPr>
              <a:spLocks noChangeArrowheads="1"/>
            </p:cNvSpPr>
            <p:nvPr/>
          </p:nvSpPr>
          <p:spPr bwMode="auto">
            <a:xfrm>
              <a:off x="3473" y="1368"/>
              <a:ext cx="9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34899" name="Line 56"/>
            <p:cNvSpPr>
              <a:spLocks noChangeShapeType="1"/>
            </p:cNvSpPr>
            <p:nvPr/>
          </p:nvSpPr>
          <p:spPr bwMode="auto">
            <a:xfrm>
              <a:off x="3334" y="1389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0" name="Line 57"/>
            <p:cNvSpPr>
              <a:spLocks noChangeShapeType="1"/>
            </p:cNvSpPr>
            <p:nvPr/>
          </p:nvSpPr>
          <p:spPr bwMode="auto">
            <a:xfrm>
              <a:off x="333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1" name="Line 58"/>
            <p:cNvSpPr>
              <a:spLocks noChangeShapeType="1"/>
            </p:cNvSpPr>
            <p:nvPr/>
          </p:nvSpPr>
          <p:spPr bwMode="auto">
            <a:xfrm>
              <a:off x="3334" y="2750"/>
              <a:ext cx="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2" name="Line 59"/>
            <p:cNvSpPr>
              <a:spLocks noChangeShapeType="1"/>
            </p:cNvSpPr>
            <p:nvPr/>
          </p:nvSpPr>
          <p:spPr bwMode="auto">
            <a:xfrm>
              <a:off x="4538" y="1389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3" name="Line 60"/>
            <p:cNvSpPr>
              <a:spLocks noChangeShapeType="1"/>
            </p:cNvSpPr>
            <p:nvPr/>
          </p:nvSpPr>
          <p:spPr bwMode="auto">
            <a:xfrm>
              <a:off x="4604" y="1389"/>
              <a:ext cx="0" cy="136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04" name="Line 61"/>
            <p:cNvSpPr>
              <a:spLocks noChangeShapeType="1"/>
            </p:cNvSpPr>
            <p:nvPr/>
          </p:nvSpPr>
          <p:spPr bwMode="auto">
            <a:xfrm>
              <a:off x="4538" y="2750"/>
              <a:ext cx="6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6918" name="AutoShape 70"/>
          <p:cNvSpPr>
            <a:spLocks noChangeArrowheads="1"/>
          </p:cNvSpPr>
          <p:nvPr/>
        </p:nvSpPr>
        <p:spPr bwMode="auto">
          <a:xfrm>
            <a:off x="4356100" y="48688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1763713" y="3716338"/>
            <a:ext cx="1800225" cy="2927350"/>
            <a:chOff x="1111" y="2205"/>
            <a:chExt cx="1134" cy="1844"/>
          </a:xfrm>
        </p:grpSpPr>
        <p:grpSp>
          <p:nvGrpSpPr>
            <p:cNvPr id="34869" name="Group 62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4874" name="Text Box 63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4875" name="Text Box 64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4876" name="Text Box 65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4877" name="Text Box 66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4878" name="Text Box 67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34879" name="Line 68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80" name="Line 69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70" name="Group 124"/>
            <p:cNvGrpSpPr>
              <a:grpSpLocks/>
            </p:cNvGrpSpPr>
            <p:nvPr/>
          </p:nvGrpSpPr>
          <p:grpSpPr bwMode="auto">
            <a:xfrm>
              <a:off x="1189" y="2205"/>
              <a:ext cx="920" cy="300"/>
              <a:chOff x="1171" y="2205"/>
              <a:chExt cx="920" cy="300"/>
            </a:xfrm>
          </p:grpSpPr>
          <p:sp>
            <p:nvSpPr>
              <p:cNvPr id="34871" name="Text Box 121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4872" name="Text Box 122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4873" name="Text Box 123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292725" y="3789363"/>
            <a:ext cx="1770063" cy="2781300"/>
            <a:chOff x="3334" y="2251"/>
            <a:chExt cx="1115" cy="1752"/>
          </a:xfrm>
        </p:grpSpPr>
        <p:grpSp>
          <p:nvGrpSpPr>
            <p:cNvPr id="34857" name="Group 88"/>
            <p:cNvGrpSpPr>
              <a:grpSpLocks/>
            </p:cNvGrpSpPr>
            <p:nvPr/>
          </p:nvGrpSpPr>
          <p:grpSpPr bwMode="auto">
            <a:xfrm>
              <a:off x="3334" y="2478"/>
              <a:ext cx="1115" cy="1525"/>
              <a:chOff x="3443" y="2631"/>
              <a:chExt cx="1115" cy="1525"/>
            </a:xfrm>
          </p:grpSpPr>
          <p:sp>
            <p:nvSpPr>
              <p:cNvPr id="34862" name="Text Box 81"/>
              <p:cNvSpPr txBox="1">
                <a:spLocks noChangeArrowheads="1"/>
              </p:cNvSpPr>
              <p:nvPr/>
            </p:nvSpPr>
            <p:spPr bwMode="auto">
              <a:xfrm>
                <a:off x="3443" y="2944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4863" name="Text Box 82"/>
              <p:cNvSpPr txBox="1">
                <a:spLocks noChangeArrowheads="1"/>
              </p:cNvSpPr>
              <p:nvPr/>
            </p:nvSpPr>
            <p:spPr bwMode="auto">
              <a:xfrm>
                <a:off x="3443" y="3261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4864" name="Text Box 83"/>
              <p:cNvSpPr txBox="1">
                <a:spLocks noChangeArrowheads="1"/>
              </p:cNvSpPr>
              <p:nvPr/>
            </p:nvSpPr>
            <p:spPr bwMode="auto">
              <a:xfrm>
                <a:off x="3443" y="2640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4865" name="Text Box 84"/>
              <p:cNvSpPr txBox="1">
                <a:spLocks noChangeArrowheads="1"/>
              </p:cNvSpPr>
              <p:nvPr/>
            </p:nvSpPr>
            <p:spPr bwMode="auto">
              <a:xfrm>
                <a:off x="3443" y="3550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4866" name="Text Box 85"/>
              <p:cNvSpPr txBox="1">
                <a:spLocks noChangeArrowheads="1"/>
              </p:cNvSpPr>
              <p:nvPr/>
            </p:nvSpPr>
            <p:spPr bwMode="auto">
              <a:xfrm>
                <a:off x="3443" y="3851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4867" name="Line 86"/>
              <p:cNvSpPr>
                <a:spLocks noChangeShapeType="1"/>
              </p:cNvSpPr>
              <p:nvPr/>
            </p:nvSpPr>
            <p:spPr bwMode="auto">
              <a:xfrm>
                <a:off x="3741" y="2631"/>
                <a:ext cx="0" cy="152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68" name="Line 87"/>
              <p:cNvSpPr>
                <a:spLocks noChangeShapeType="1"/>
              </p:cNvSpPr>
              <p:nvPr/>
            </p:nvSpPr>
            <p:spPr bwMode="auto">
              <a:xfrm>
                <a:off x="4116" y="2631"/>
                <a:ext cx="0" cy="152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58" name="Group 133"/>
            <p:cNvGrpSpPr>
              <a:grpSpLocks/>
            </p:cNvGrpSpPr>
            <p:nvPr/>
          </p:nvGrpSpPr>
          <p:grpSpPr bwMode="auto">
            <a:xfrm>
              <a:off x="3366" y="2251"/>
              <a:ext cx="920" cy="300"/>
              <a:chOff x="1171" y="2205"/>
              <a:chExt cx="920" cy="300"/>
            </a:xfrm>
          </p:grpSpPr>
          <p:sp>
            <p:nvSpPr>
              <p:cNvPr id="34859" name="Text Box 134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4860" name="Text Box 135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4861" name="Text Box 136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sp>
        <p:nvSpPr>
          <p:cNvPr id="206992" name="Text Box 144"/>
          <p:cNvSpPr txBox="1">
            <a:spLocks noChangeArrowheads="1"/>
          </p:cNvSpPr>
          <p:nvPr/>
        </p:nvSpPr>
        <p:spPr bwMode="auto">
          <a:xfrm>
            <a:off x="5292725" y="4675188"/>
            <a:ext cx="1770063" cy="48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宋体" pitchFamily="2" charset="-122"/>
              </a:rPr>
              <a:t>2</a:t>
            </a:r>
            <a:r>
              <a:rPr kumimoji="1" lang="en-US" altLang="zh-CN">
                <a:solidFill>
                  <a:srgbClr val="000066"/>
                </a:solidFill>
                <a:ea typeface="宋体" pitchFamily="2" charset="-122"/>
              </a:rPr>
              <a:t>     1     14</a:t>
            </a:r>
          </a:p>
        </p:txBody>
      </p:sp>
      <p:sp>
        <p:nvSpPr>
          <p:cNvPr id="206993" name="Text Box 145"/>
          <p:cNvSpPr txBox="1">
            <a:spLocks noChangeArrowheads="1"/>
          </p:cNvSpPr>
          <p:nvPr/>
        </p:nvSpPr>
        <p:spPr bwMode="auto">
          <a:xfrm>
            <a:off x="5292725" y="5178425"/>
            <a:ext cx="1770063" cy="48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宋体" pitchFamily="2" charset="-122"/>
              </a:rPr>
              <a:t>2</a:t>
            </a:r>
            <a:r>
              <a:rPr kumimoji="1" lang="en-US" altLang="zh-CN">
                <a:solidFill>
                  <a:srgbClr val="000066"/>
                </a:solidFill>
                <a:ea typeface="宋体" pitchFamily="2" charset="-122"/>
              </a:rPr>
              <a:t>     2     -7</a:t>
            </a:r>
          </a:p>
        </p:txBody>
      </p:sp>
      <p:sp>
        <p:nvSpPr>
          <p:cNvPr id="206994" name="Text Box 146"/>
          <p:cNvSpPr txBox="1">
            <a:spLocks noChangeArrowheads="1"/>
          </p:cNvSpPr>
          <p:nvPr/>
        </p:nvSpPr>
        <p:spPr bwMode="auto">
          <a:xfrm>
            <a:off x="5292725" y="4192588"/>
            <a:ext cx="1770063" cy="48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宋体" pitchFamily="2" charset="-122"/>
              </a:rPr>
              <a:t>1</a:t>
            </a:r>
            <a:r>
              <a:rPr kumimoji="1" lang="en-US" altLang="zh-CN">
                <a:solidFill>
                  <a:srgbClr val="000066"/>
                </a:solidFill>
                <a:ea typeface="宋体" pitchFamily="2" charset="-122"/>
              </a:rPr>
              <a:t>     3     36</a:t>
            </a:r>
          </a:p>
        </p:txBody>
      </p:sp>
      <p:sp>
        <p:nvSpPr>
          <p:cNvPr id="206995" name="Text Box 147"/>
          <p:cNvSpPr txBox="1">
            <a:spLocks noChangeArrowheads="1"/>
          </p:cNvSpPr>
          <p:nvPr/>
        </p:nvSpPr>
        <p:spPr bwMode="auto">
          <a:xfrm>
            <a:off x="5292725" y="5637213"/>
            <a:ext cx="1770063" cy="48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宋体" pitchFamily="2" charset="-122"/>
              </a:rPr>
              <a:t>4</a:t>
            </a:r>
            <a:r>
              <a:rPr kumimoji="1" lang="en-US" altLang="zh-CN">
                <a:solidFill>
                  <a:srgbClr val="000066"/>
                </a:solidFill>
                <a:ea typeface="宋体" pitchFamily="2" charset="-122"/>
              </a:rPr>
              <a:t>     3     28</a:t>
            </a:r>
          </a:p>
        </p:txBody>
      </p:sp>
      <p:sp>
        <p:nvSpPr>
          <p:cNvPr id="206996" name="Text Box 148"/>
          <p:cNvSpPr txBox="1">
            <a:spLocks noChangeArrowheads="1"/>
          </p:cNvSpPr>
          <p:nvPr/>
        </p:nvSpPr>
        <p:spPr bwMode="auto">
          <a:xfrm>
            <a:off x="5292725" y="6115050"/>
            <a:ext cx="1770063" cy="48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宋体" pitchFamily="2" charset="-122"/>
              </a:rPr>
              <a:t>5</a:t>
            </a:r>
            <a:r>
              <a:rPr kumimoji="1" lang="en-US" altLang="zh-CN">
                <a:solidFill>
                  <a:srgbClr val="000066"/>
                </a:solidFill>
                <a:ea typeface="宋体" pitchFamily="2" charset="-122"/>
              </a:rPr>
              <a:t>     1     -5</a:t>
            </a:r>
          </a:p>
        </p:txBody>
      </p:sp>
      <p:sp>
        <p:nvSpPr>
          <p:cNvPr id="34833" name="Text Box 149"/>
          <p:cNvSpPr txBox="1">
            <a:spLocks noChangeArrowheads="1"/>
          </p:cNvSpPr>
          <p:nvPr/>
        </p:nvSpPr>
        <p:spPr bwMode="auto">
          <a:xfrm>
            <a:off x="971550" y="836613"/>
            <a:ext cx="32400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4834" name="Line 150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152"/>
          <p:cNvSpPr>
            <a:spLocks noChangeShapeType="1"/>
          </p:cNvSpPr>
          <p:nvPr/>
        </p:nvSpPr>
        <p:spPr bwMode="auto">
          <a:xfrm flipV="1">
            <a:off x="4140200" y="1268413"/>
            <a:ext cx="482441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836" name="Line 153"/>
          <p:cNvSpPr>
            <a:spLocks noChangeShapeType="1"/>
          </p:cNvSpPr>
          <p:nvPr/>
        </p:nvSpPr>
        <p:spPr bwMode="auto">
          <a:xfrm flipH="1">
            <a:off x="6156325" y="692150"/>
            <a:ext cx="0" cy="1223963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837" name="Text Box 154"/>
          <p:cNvSpPr txBox="1">
            <a:spLocks noChangeArrowheads="1"/>
          </p:cNvSpPr>
          <p:nvPr/>
        </p:nvSpPr>
        <p:spPr bwMode="auto">
          <a:xfrm>
            <a:off x="4356100" y="763588"/>
            <a:ext cx="1704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</a:rPr>
              <a:t>转置后行号</a:t>
            </a:r>
          </a:p>
        </p:txBody>
      </p:sp>
      <p:sp>
        <p:nvSpPr>
          <p:cNvPr id="34838" name="Text Box 155"/>
          <p:cNvSpPr txBox="1">
            <a:spLocks noChangeArrowheads="1"/>
          </p:cNvSpPr>
          <p:nvPr/>
        </p:nvSpPr>
        <p:spPr bwMode="auto">
          <a:xfrm>
            <a:off x="6353175" y="8080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4839" name="Text Box 156"/>
          <p:cNvSpPr txBox="1">
            <a:spLocks noChangeArrowheads="1"/>
          </p:cNvSpPr>
          <p:nvPr/>
        </p:nvSpPr>
        <p:spPr bwMode="auto">
          <a:xfrm>
            <a:off x="6856413" y="78898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4840" name="Text Box 157"/>
          <p:cNvSpPr txBox="1">
            <a:spLocks noChangeArrowheads="1"/>
          </p:cNvSpPr>
          <p:nvPr/>
        </p:nvSpPr>
        <p:spPr bwMode="auto">
          <a:xfrm>
            <a:off x="7380288" y="78898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34841" name="Text Box 158"/>
          <p:cNvSpPr txBox="1">
            <a:spLocks noChangeArrowheads="1"/>
          </p:cNvSpPr>
          <p:nvPr/>
        </p:nvSpPr>
        <p:spPr bwMode="auto">
          <a:xfrm>
            <a:off x="7883525" y="76358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34842" name="Text Box 159"/>
          <p:cNvSpPr txBox="1">
            <a:spLocks noChangeArrowheads="1"/>
          </p:cNvSpPr>
          <p:nvPr/>
        </p:nvSpPr>
        <p:spPr bwMode="auto">
          <a:xfrm>
            <a:off x="8396288" y="76358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5</a:t>
            </a:r>
          </a:p>
        </p:txBody>
      </p:sp>
      <p:sp>
        <p:nvSpPr>
          <p:cNvPr id="34843" name="Text Box 160"/>
          <p:cNvSpPr txBox="1">
            <a:spLocks noChangeArrowheads="1"/>
          </p:cNvSpPr>
          <p:nvPr/>
        </p:nvSpPr>
        <p:spPr bwMode="auto">
          <a:xfrm>
            <a:off x="4140200" y="1339850"/>
            <a:ext cx="20097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该行起始位置</a:t>
            </a:r>
          </a:p>
        </p:txBody>
      </p:sp>
      <p:sp>
        <p:nvSpPr>
          <p:cNvPr id="34844" name="Text Box 163"/>
          <p:cNvSpPr txBox="1">
            <a:spLocks noChangeArrowheads="1"/>
          </p:cNvSpPr>
          <p:nvPr/>
        </p:nvSpPr>
        <p:spPr bwMode="auto">
          <a:xfrm>
            <a:off x="7380288" y="13652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34845" name="Text Box 169"/>
          <p:cNvSpPr txBox="1">
            <a:spLocks noChangeArrowheads="1"/>
          </p:cNvSpPr>
          <p:nvPr/>
        </p:nvSpPr>
        <p:spPr bwMode="auto">
          <a:xfrm>
            <a:off x="8388350" y="13652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34846" name="Text Box 171"/>
          <p:cNvSpPr txBox="1">
            <a:spLocks noChangeArrowheads="1"/>
          </p:cNvSpPr>
          <p:nvPr/>
        </p:nvSpPr>
        <p:spPr bwMode="auto">
          <a:xfrm>
            <a:off x="6875463" y="13652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34847" name="Text Box 173"/>
          <p:cNvSpPr txBox="1">
            <a:spLocks noChangeArrowheads="1"/>
          </p:cNvSpPr>
          <p:nvPr/>
        </p:nvSpPr>
        <p:spPr bwMode="auto">
          <a:xfrm>
            <a:off x="6372225" y="13652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34848" name="Text Box 175"/>
          <p:cNvSpPr txBox="1">
            <a:spLocks noChangeArrowheads="1"/>
          </p:cNvSpPr>
          <p:nvPr/>
        </p:nvSpPr>
        <p:spPr bwMode="auto">
          <a:xfrm>
            <a:off x="7893050" y="13652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34849" name="Line 176"/>
          <p:cNvSpPr>
            <a:spLocks noChangeShapeType="1"/>
          </p:cNvSpPr>
          <p:nvPr/>
        </p:nvSpPr>
        <p:spPr bwMode="auto">
          <a:xfrm>
            <a:off x="6154738" y="1698625"/>
            <a:ext cx="0" cy="7302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850" name="Text Box 177"/>
          <p:cNvSpPr txBox="1">
            <a:spLocks noChangeArrowheads="1"/>
          </p:cNvSpPr>
          <p:nvPr/>
        </p:nvSpPr>
        <p:spPr bwMode="auto">
          <a:xfrm>
            <a:off x="755650" y="1484313"/>
            <a:ext cx="12017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方法二</a:t>
            </a:r>
            <a:r>
              <a:rPr lang="en-US" altLang="zh-CN"/>
              <a:t>:</a:t>
            </a:r>
          </a:p>
        </p:txBody>
      </p:sp>
      <p:sp>
        <p:nvSpPr>
          <p:cNvPr id="34851" name="Text Box 178"/>
          <p:cNvSpPr txBox="1">
            <a:spLocks noChangeArrowheads="1"/>
          </p:cNvSpPr>
          <p:nvPr/>
        </p:nvSpPr>
        <p:spPr bwMode="auto">
          <a:xfrm>
            <a:off x="7577138" y="4868863"/>
            <a:ext cx="180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 useBgFill="1">
        <p:nvSpPr>
          <p:cNvPr id="207027" name="Text Box 179"/>
          <p:cNvSpPr txBox="1">
            <a:spLocks noChangeArrowheads="1"/>
          </p:cNvSpPr>
          <p:nvPr/>
        </p:nvSpPr>
        <p:spPr bwMode="auto">
          <a:xfrm>
            <a:off x="6875463" y="1339850"/>
            <a:ext cx="350837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 useBgFill="1">
        <p:nvSpPr>
          <p:cNvPr id="207028" name="Text Box 180"/>
          <p:cNvSpPr txBox="1">
            <a:spLocks noChangeArrowheads="1"/>
          </p:cNvSpPr>
          <p:nvPr/>
        </p:nvSpPr>
        <p:spPr bwMode="auto">
          <a:xfrm>
            <a:off x="8388350" y="1339850"/>
            <a:ext cx="350838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6</a:t>
            </a:r>
          </a:p>
        </p:txBody>
      </p:sp>
      <p:sp useBgFill="1">
        <p:nvSpPr>
          <p:cNvPr id="207029" name="Text Box 181"/>
          <p:cNvSpPr txBox="1">
            <a:spLocks noChangeArrowheads="1"/>
          </p:cNvSpPr>
          <p:nvPr/>
        </p:nvSpPr>
        <p:spPr bwMode="auto">
          <a:xfrm>
            <a:off x="6875463" y="1339850"/>
            <a:ext cx="350837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 useBgFill="1">
        <p:nvSpPr>
          <p:cNvPr id="207030" name="Text Box 182"/>
          <p:cNvSpPr txBox="1">
            <a:spLocks noChangeArrowheads="1"/>
          </p:cNvSpPr>
          <p:nvPr/>
        </p:nvSpPr>
        <p:spPr bwMode="auto">
          <a:xfrm>
            <a:off x="7883525" y="1387475"/>
            <a:ext cx="350838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 useBgFill="1">
        <p:nvSpPr>
          <p:cNvPr id="207031" name="Text Box 183"/>
          <p:cNvSpPr txBox="1">
            <a:spLocks noChangeArrowheads="1"/>
          </p:cNvSpPr>
          <p:nvPr/>
        </p:nvSpPr>
        <p:spPr bwMode="auto">
          <a:xfrm>
            <a:off x="6372225" y="1339850"/>
            <a:ext cx="350838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0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0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0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4" grpId="0" animBg="1"/>
      <p:bldP spid="206918" grpId="0" animBg="1"/>
      <p:bldP spid="206992" grpId="0" animBg="1"/>
      <p:bldP spid="206993" grpId="0" animBg="1"/>
      <p:bldP spid="206994" grpId="0" animBg="1"/>
      <p:bldP spid="206995" grpId="0" animBg="1"/>
      <p:bldP spid="206996" grpId="0" animBg="1"/>
      <p:bldP spid="207027" grpId="0" animBg="1"/>
      <p:bldP spid="207028" grpId="0" animBg="1"/>
      <p:bldP spid="207029" grpId="0" animBg="1"/>
      <p:bldP spid="207030" grpId="0" animBg="1"/>
      <p:bldP spid="2070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22139F-44F0-42F2-90D9-A0940BDF3D75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1196975"/>
            <a:ext cx="4392612" cy="1058863"/>
            <a:chOff x="385" y="3051"/>
            <a:chExt cx="2767" cy="667"/>
          </a:xfrm>
        </p:grpSpPr>
        <p:sp>
          <p:nvSpPr>
            <p:cNvPr id="35904" name="Line 5"/>
            <p:cNvSpPr>
              <a:spLocks noChangeShapeType="1"/>
            </p:cNvSpPr>
            <p:nvPr/>
          </p:nvSpPr>
          <p:spPr bwMode="auto">
            <a:xfrm>
              <a:off x="385" y="3339"/>
              <a:ext cx="27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5" name="Line 6"/>
            <p:cNvSpPr>
              <a:spLocks noChangeShapeType="1"/>
            </p:cNvSpPr>
            <p:nvPr/>
          </p:nvSpPr>
          <p:spPr bwMode="auto">
            <a:xfrm>
              <a:off x="1292" y="3067"/>
              <a:ext cx="0" cy="59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6" name="Text Box 7"/>
            <p:cNvSpPr txBox="1">
              <a:spLocks noChangeArrowheads="1"/>
            </p:cNvSpPr>
            <p:nvPr/>
          </p:nvSpPr>
          <p:spPr bwMode="auto">
            <a:xfrm>
              <a:off x="629" y="3067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col</a:t>
              </a:r>
            </a:p>
          </p:txBody>
        </p:sp>
        <p:sp>
          <p:nvSpPr>
            <p:cNvPr id="35907" name="Text Box 8"/>
            <p:cNvSpPr txBox="1">
              <a:spLocks noChangeArrowheads="1"/>
            </p:cNvSpPr>
            <p:nvPr/>
          </p:nvSpPr>
          <p:spPr bwMode="auto">
            <a:xfrm>
              <a:off x="1417" y="307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5908" name="Text Box 9"/>
            <p:cNvSpPr txBox="1">
              <a:spLocks noChangeArrowheads="1"/>
            </p:cNvSpPr>
            <p:nvPr/>
          </p:nvSpPr>
          <p:spPr bwMode="auto">
            <a:xfrm>
              <a:off x="1734" y="3067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35909" name="Text Box 10"/>
            <p:cNvSpPr txBox="1">
              <a:spLocks noChangeArrowheads="1"/>
            </p:cNvSpPr>
            <p:nvPr/>
          </p:nvSpPr>
          <p:spPr bwMode="auto">
            <a:xfrm>
              <a:off x="2064" y="3067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35910" name="Text Box 11"/>
            <p:cNvSpPr txBox="1">
              <a:spLocks noChangeArrowheads="1"/>
            </p:cNvSpPr>
            <p:nvPr/>
          </p:nvSpPr>
          <p:spPr bwMode="auto">
            <a:xfrm>
              <a:off x="2381" y="3051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35911" name="Text Box 12"/>
            <p:cNvSpPr txBox="1">
              <a:spLocks noChangeArrowheads="1"/>
            </p:cNvSpPr>
            <p:nvPr/>
          </p:nvSpPr>
          <p:spPr bwMode="auto">
            <a:xfrm>
              <a:off x="2704" y="3051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35912" name="Text Box 13"/>
            <p:cNvSpPr txBox="1">
              <a:spLocks noChangeArrowheads="1"/>
            </p:cNvSpPr>
            <p:nvPr/>
          </p:nvSpPr>
          <p:spPr bwMode="auto">
            <a:xfrm>
              <a:off x="385" y="3430"/>
              <a:ext cx="92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num[col]</a:t>
              </a:r>
            </a:p>
          </p:txBody>
        </p:sp>
      </p:grp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2484438" y="17986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2968625" y="17986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3492500" y="17986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3995738" y="17986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4508500" y="17986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 useBgFill="1"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2987675" y="1870075"/>
            <a:ext cx="306388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2987675" y="17986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42709" name="Text Box 21"/>
          <p:cNvSpPr txBox="1">
            <a:spLocks noChangeArrowheads="1"/>
          </p:cNvSpPr>
          <p:nvPr/>
        </p:nvSpPr>
        <p:spPr bwMode="auto">
          <a:xfrm>
            <a:off x="4500563" y="1870075"/>
            <a:ext cx="306387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42710" name="Text Box 22"/>
          <p:cNvSpPr txBox="1">
            <a:spLocks noChangeArrowheads="1"/>
          </p:cNvSpPr>
          <p:nvPr/>
        </p:nvSpPr>
        <p:spPr bwMode="auto">
          <a:xfrm>
            <a:off x="4500563" y="17986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3059113" y="1870075"/>
            <a:ext cx="215900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2987675" y="1798638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 useBgFill="1"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555875" y="1833563"/>
            <a:ext cx="180975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42714" name="Text Box 26"/>
          <p:cNvSpPr txBox="1">
            <a:spLocks noChangeArrowheads="1"/>
          </p:cNvSpPr>
          <p:nvPr/>
        </p:nvSpPr>
        <p:spPr bwMode="auto">
          <a:xfrm>
            <a:off x="2484438" y="17986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42715" name="Text Box 27"/>
          <p:cNvSpPr txBox="1">
            <a:spLocks noChangeArrowheads="1"/>
          </p:cNvSpPr>
          <p:nvPr/>
        </p:nvSpPr>
        <p:spPr bwMode="auto">
          <a:xfrm>
            <a:off x="4067175" y="1798638"/>
            <a:ext cx="244475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4005263" y="17986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62025" y="3284538"/>
            <a:ext cx="4392613" cy="1800225"/>
            <a:chOff x="1338" y="2614"/>
            <a:chExt cx="2767" cy="1134"/>
          </a:xfrm>
        </p:grpSpPr>
        <p:sp>
          <p:nvSpPr>
            <p:cNvPr id="35879" name="Line 30"/>
            <p:cNvSpPr>
              <a:spLocks noChangeShapeType="1"/>
            </p:cNvSpPr>
            <p:nvPr/>
          </p:nvSpPr>
          <p:spPr bwMode="auto">
            <a:xfrm>
              <a:off x="1338" y="2902"/>
              <a:ext cx="27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0" name="Line 31"/>
            <p:cNvSpPr>
              <a:spLocks noChangeShapeType="1"/>
            </p:cNvSpPr>
            <p:nvPr/>
          </p:nvSpPr>
          <p:spPr bwMode="auto">
            <a:xfrm>
              <a:off x="2245" y="2630"/>
              <a:ext cx="0" cy="59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1" name="Text Box 32"/>
            <p:cNvSpPr txBox="1">
              <a:spLocks noChangeArrowheads="1"/>
            </p:cNvSpPr>
            <p:nvPr/>
          </p:nvSpPr>
          <p:spPr bwMode="auto">
            <a:xfrm>
              <a:off x="1582" y="2630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col</a:t>
              </a:r>
            </a:p>
          </p:txBody>
        </p:sp>
        <p:sp>
          <p:nvSpPr>
            <p:cNvPr id="35882" name="Text Box 33"/>
            <p:cNvSpPr txBox="1">
              <a:spLocks noChangeArrowheads="1"/>
            </p:cNvSpPr>
            <p:nvPr/>
          </p:nvSpPr>
          <p:spPr bwMode="auto">
            <a:xfrm>
              <a:off x="2370" y="2642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5883" name="Text Box 34"/>
            <p:cNvSpPr txBox="1">
              <a:spLocks noChangeArrowheads="1"/>
            </p:cNvSpPr>
            <p:nvPr/>
          </p:nvSpPr>
          <p:spPr bwMode="auto">
            <a:xfrm>
              <a:off x="2687" y="2630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35884" name="Text Box 35"/>
            <p:cNvSpPr txBox="1">
              <a:spLocks noChangeArrowheads="1"/>
            </p:cNvSpPr>
            <p:nvPr/>
          </p:nvSpPr>
          <p:spPr bwMode="auto">
            <a:xfrm>
              <a:off x="3017" y="2630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35885" name="Text Box 36"/>
            <p:cNvSpPr txBox="1">
              <a:spLocks noChangeArrowheads="1"/>
            </p:cNvSpPr>
            <p:nvPr/>
          </p:nvSpPr>
          <p:spPr bwMode="auto">
            <a:xfrm>
              <a:off x="3334" y="2614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35886" name="Text Box 37"/>
            <p:cNvSpPr txBox="1">
              <a:spLocks noChangeArrowheads="1"/>
            </p:cNvSpPr>
            <p:nvPr/>
          </p:nvSpPr>
          <p:spPr bwMode="auto">
            <a:xfrm>
              <a:off x="3657" y="2614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35887" name="Text Box 38"/>
            <p:cNvSpPr txBox="1">
              <a:spLocks noChangeArrowheads="1"/>
            </p:cNvSpPr>
            <p:nvPr/>
          </p:nvSpPr>
          <p:spPr bwMode="auto">
            <a:xfrm>
              <a:off x="1338" y="2993"/>
              <a:ext cx="92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num[col]</a:t>
              </a:r>
            </a:p>
          </p:txBody>
        </p:sp>
        <p:sp>
          <p:nvSpPr>
            <p:cNvPr id="35888" name="Text Box 39"/>
            <p:cNvSpPr txBox="1">
              <a:spLocks noChangeArrowheads="1"/>
            </p:cNvSpPr>
            <p:nvPr/>
          </p:nvSpPr>
          <p:spPr bwMode="auto">
            <a:xfrm>
              <a:off x="238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5889" name="Text Box 40"/>
            <p:cNvSpPr txBox="1">
              <a:spLocks noChangeArrowheads="1"/>
            </p:cNvSpPr>
            <p:nvPr/>
          </p:nvSpPr>
          <p:spPr bwMode="auto">
            <a:xfrm>
              <a:off x="268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5890" name="Text Box 41"/>
            <p:cNvSpPr txBox="1">
              <a:spLocks noChangeArrowheads="1"/>
            </p:cNvSpPr>
            <p:nvPr/>
          </p:nvSpPr>
          <p:spPr bwMode="auto">
            <a:xfrm>
              <a:off x="301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5891" name="Text Box 42"/>
            <p:cNvSpPr txBox="1">
              <a:spLocks noChangeArrowheads="1"/>
            </p:cNvSpPr>
            <p:nvPr/>
          </p:nvSpPr>
          <p:spPr bwMode="auto">
            <a:xfrm>
              <a:off x="3334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5892" name="Text Box 43"/>
            <p:cNvSpPr txBox="1">
              <a:spLocks noChangeArrowheads="1"/>
            </p:cNvSpPr>
            <p:nvPr/>
          </p:nvSpPr>
          <p:spPr bwMode="auto">
            <a:xfrm>
              <a:off x="365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 useBgFill="1">
          <p:nvSpPr>
            <p:cNvPr id="35893" name="Text Box 44"/>
            <p:cNvSpPr txBox="1">
              <a:spLocks noChangeArrowheads="1"/>
            </p:cNvSpPr>
            <p:nvPr/>
          </p:nvSpPr>
          <p:spPr bwMode="auto">
            <a:xfrm>
              <a:off x="2699" y="3038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5894" name="Text Box 45"/>
            <p:cNvSpPr txBox="1">
              <a:spLocks noChangeArrowheads="1"/>
            </p:cNvSpPr>
            <p:nvPr/>
          </p:nvSpPr>
          <p:spPr bwMode="auto">
            <a:xfrm>
              <a:off x="2699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5895" name="Text Box 46"/>
            <p:cNvSpPr txBox="1">
              <a:spLocks noChangeArrowheads="1"/>
            </p:cNvSpPr>
            <p:nvPr/>
          </p:nvSpPr>
          <p:spPr bwMode="auto">
            <a:xfrm>
              <a:off x="3652" y="3038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5896" name="Text Box 47"/>
            <p:cNvSpPr txBox="1">
              <a:spLocks noChangeArrowheads="1"/>
            </p:cNvSpPr>
            <p:nvPr/>
          </p:nvSpPr>
          <p:spPr bwMode="auto">
            <a:xfrm>
              <a:off x="365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5897" name="Text Box 48"/>
            <p:cNvSpPr txBox="1">
              <a:spLocks noChangeArrowheads="1"/>
            </p:cNvSpPr>
            <p:nvPr/>
          </p:nvSpPr>
          <p:spPr bwMode="auto">
            <a:xfrm>
              <a:off x="2744" y="3038"/>
              <a:ext cx="136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5898" name="Text Box 49"/>
            <p:cNvSpPr txBox="1">
              <a:spLocks noChangeArrowheads="1"/>
            </p:cNvSpPr>
            <p:nvPr/>
          </p:nvSpPr>
          <p:spPr bwMode="auto">
            <a:xfrm>
              <a:off x="2699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2</a:t>
              </a:r>
            </a:p>
          </p:txBody>
        </p:sp>
        <p:sp useBgFill="1">
          <p:nvSpPr>
            <p:cNvPr id="35899" name="Text Box 50"/>
            <p:cNvSpPr txBox="1">
              <a:spLocks noChangeArrowheads="1"/>
            </p:cNvSpPr>
            <p:nvPr/>
          </p:nvSpPr>
          <p:spPr bwMode="auto">
            <a:xfrm>
              <a:off x="2427" y="3015"/>
              <a:ext cx="114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5900" name="Text Box 51"/>
            <p:cNvSpPr txBox="1">
              <a:spLocks noChangeArrowheads="1"/>
            </p:cNvSpPr>
            <p:nvPr/>
          </p:nvSpPr>
          <p:spPr bwMode="auto">
            <a:xfrm>
              <a:off x="238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5901" name="Text Box 52"/>
            <p:cNvSpPr txBox="1">
              <a:spLocks noChangeArrowheads="1"/>
            </p:cNvSpPr>
            <p:nvPr/>
          </p:nvSpPr>
          <p:spPr bwMode="auto">
            <a:xfrm>
              <a:off x="3379" y="2993"/>
              <a:ext cx="154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/>
            </a:p>
          </p:txBody>
        </p:sp>
        <p:sp>
          <p:nvSpPr>
            <p:cNvPr id="35902" name="Text Box 53"/>
            <p:cNvSpPr txBox="1">
              <a:spLocks noChangeArrowheads="1"/>
            </p:cNvSpPr>
            <p:nvPr/>
          </p:nvSpPr>
          <p:spPr bwMode="auto">
            <a:xfrm>
              <a:off x="3340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>
          <p:nvSpPr>
            <p:cNvPr id="35903" name="Line 54"/>
            <p:cNvSpPr>
              <a:spLocks noChangeShapeType="1"/>
            </p:cNvSpPr>
            <p:nvPr/>
          </p:nvSpPr>
          <p:spPr bwMode="auto">
            <a:xfrm>
              <a:off x="2245" y="3203"/>
              <a:ext cx="0" cy="545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743" name="Text Box 55"/>
          <p:cNvSpPr txBox="1">
            <a:spLocks noChangeArrowheads="1"/>
          </p:cNvSpPr>
          <p:nvPr/>
        </p:nvSpPr>
        <p:spPr bwMode="auto">
          <a:xfrm>
            <a:off x="395288" y="4435475"/>
            <a:ext cx="2006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position[col]</a:t>
            </a:r>
          </a:p>
        </p:txBody>
      </p:sp>
      <p:sp>
        <p:nvSpPr>
          <p:cNvPr id="242744" name="Text Box 56"/>
          <p:cNvSpPr txBox="1">
            <a:spLocks noChangeArrowheads="1"/>
          </p:cNvSpPr>
          <p:nvPr/>
        </p:nvSpPr>
        <p:spPr bwMode="auto">
          <a:xfrm>
            <a:off x="2627313" y="44354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242745" name="Text Box 57"/>
          <p:cNvSpPr txBox="1">
            <a:spLocks noChangeArrowheads="1"/>
          </p:cNvSpPr>
          <p:nvPr/>
        </p:nvSpPr>
        <p:spPr bwMode="auto">
          <a:xfrm>
            <a:off x="3130550" y="443547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242746" name="Text Box 58"/>
          <p:cNvSpPr txBox="1">
            <a:spLocks noChangeArrowheads="1"/>
          </p:cNvSpPr>
          <p:nvPr/>
        </p:nvSpPr>
        <p:spPr bwMode="auto">
          <a:xfrm>
            <a:off x="3625850" y="443547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42747" name="Text Box 59"/>
          <p:cNvSpPr txBox="1">
            <a:spLocks noChangeArrowheads="1"/>
          </p:cNvSpPr>
          <p:nvPr/>
        </p:nvSpPr>
        <p:spPr bwMode="auto">
          <a:xfrm>
            <a:off x="4183063" y="44354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42748" name="Text Box 60"/>
          <p:cNvSpPr txBox="1">
            <a:spLocks noChangeArrowheads="1"/>
          </p:cNvSpPr>
          <p:nvPr/>
        </p:nvSpPr>
        <p:spPr bwMode="auto">
          <a:xfrm>
            <a:off x="4643438" y="44354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659563" y="260350"/>
            <a:ext cx="1800225" cy="2927350"/>
            <a:chOff x="1111" y="2205"/>
            <a:chExt cx="1134" cy="1844"/>
          </a:xfrm>
        </p:grpSpPr>
        <p:grpSp>
          <p:nvGrpSpPr>
            <p:cNvPr id="35867" name="Group 62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5872" name="Text Box 63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5873" name="Text Box 64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5874" name="Text Box 65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5875" name="Text Box 66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5876" name="Text Box 67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35877" name="Line 68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78" name="Line 69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68" name="Group 70"/>
            <p:cNvGrpSpPr>
              <a:grpSpLocks/>
            </p:cNvGrpSpPr>
            <p:nvPr/>
          </p:nvGrpSpPr>
          <p:grpSpPr bwMode="auto">
            <a:xfrm>
              <a:off x="1189" y="2205"/>
              <a:ext cx="920" cy="300"/>
              <a:chOff x="1171" y="2205"/>
              <a:chExt cx="920" cy="300"/>
            </a:xfrm>
          </p:grpSpPr>
          <p:sp>
            <p:nvSpPr>
              <p:cNvPr id="35869" name="Text Box 71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5870" name="Text Box 72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5871" name="Text Box 73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2" grpId="0"/>
      <p:bldP spid="242703" grpId="0"/>
      <p:bldP spid="242704" grpId="0"/>
      <p:bldP spid="242705" grpId="0"/>
      <p:bldP spid="242706" grpId="0"/>
      <p:bldP spid="242707" grpId="0" animBg="1"/>
      <p:bldP spid="242708" grpId="0"/>
      <p:bldP spid="242709" grpId="0" animBg="1"/>
      <p:bldP spid="242710" grpId="0"/>
      <p:bldP spid="242711" grpId="0" animBg="1"/>
      <p:bldP spid="242712" grpId="0"/>
      <p:bldP spid="242713" grpId="0" animBg="1"/>
      <p:bldP spid="242714" grpId="0"/>
      <p:bldP spid="242715" grpId="0" animBg="1"/>
      <p:bldP spid="242716" grpId="0"/>
      <p:bldP spid="242743" grpId="0"/>
      <p:bldP spid="242744" grpId="0"/>
      <p:bldP spid="242746" grpId="0"/>
      <p:bldP spid="242747" grpId="0"/>
      <p:bldP spid="2427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08638E-67ED-4133-AF47-C6B474ACFD4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6867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3311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5219700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1042988" y="2108200"/>
            <a:ext cx="32353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一次定位快速转置</a:t>
            </a:r>
          </a:p>
        </p:txBody>
      </p:sp>
      <p:sp>
        <p:nvSpPr>
          <p:cNvPr id="36873" name="Text Box 33"/>
          <p:cNvSpPr txBox="1">
            <a:spLocks noChangeArrowheads="1"/>
          </p:cNvSpPr>
          <p:nvPr/>
        </p:nvSpPr>
        <p:spPr bwMode="auto">
          <a:xfrm>
            <a:off x="3509963" y="2108200"/>
            <a:ext cx="21050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算法步骤：</a:t>
            </a:r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357188" y="2636838"/>
            <a:ext cx="6596062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a.</a:t>
            </a:r>
            <a:r>
              <a:rPr kumimoji="1" lang="zh-CN" altLang="en-US">
                <a:solidFill>
                  <a:srgbClr val="000066"/>
                </a:solidFill>
              </a:rPr>
              <a:t>扫描矩阵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zh-CN" altLang="en-US">
                <a:solidFill>
                  <a:srgbClr val="000066"/>
                </a:solidFill>
              </a:rPr>
              <a:t>的三元组表，统计出</a:t>
            </a:r>
            <a:r>
              <a:rPr kumimoji="1" lang="en-US" altLang="zh-CN"/>
              <a:t>A</a:t>
            </a:r>
            <a:r>
              <a:rPr kumimoji="1" lang="zh-CN" altLang="en-US"/>
              <a:t>的每一列的</a:t>
            </a:r>
          </a:p>
          <a:p>
            <a:pPr algn="l"/>
            <a:r>
              <a:rPr kumimoji="1" lang="zh-CN" altLang="en-US"/>
              <a:t>   非零元素的个数</a:t>
            </a:r>
            <a:r>
              <a:rPr kumimoji="1" lang="zh-CN" altLang="en-US">
                <a:solidFill>
                  <a:srgbClr val="000066"/>
                </a:solidFill>
              </a:rPr>
              <a:t>，存放到数组</a:t>
            </a:r>
            <a:r>
              <a:rPr kumimoji="1" lang="en-US" altLang="zh-CN" i="1"/>
              <a:t>num[col]</a:t>
            </a:r>
            <a:r>
              <a:rPr kumimoji="1" lang="zh-CN" altLang="en-US">
                <a:solidFill>
                  <a:srgbClr val="000066"/>
                </a:solidFill>
              </a:rPr>
              <a:t>中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 （</a:t>
            </a:r>
            <a:r>
              <a:rPr kumimoji="1" lang="en-US" altLang="zh-CN" i="1">
                <a:solidFill>
                  <a:srgbClr val="000066"/>
                </a:solidFill>
              </a:rPr>
              <a:t>num[col] </a:t>
            </a:r>
            <a:r>
              <a:rPr kumimoji="1" lang="zh-CN" altLang="en-US">
                <a:solidFill>
                  <a:srgbClr val="000066"/>
                </a:solidFill>
              </a:rPr>
              <a:t>存放</a:t>
            </a:r>
            <a:r>
              <a:rPr kumimoji="1" lang="en-US" altLang="zh-CN">
                <a:solidFill>
                  <a:srgbClr val="000066"/>
                </a:solidFill>
              </a:rPr>
              <a:t>M</a:t>
            </a:r>
            <a:r>
              <a:rPr kumimoji="1" lang="zh-CN" altLang="en-US">
                <a:solidFill>
                  <a:srgbClr val="000066"/>
                </a:solidFill>
              </a:rPr>
              <a:t>第</a:t>
            </a:r>
            <a:r>
              <a:rPr kumimoji="1" lang="en-US" altLang="zh-CN">
                <a:solidFill>
                  <a:srgbClr val="000066"/>
                </a:solidFill>
              </a:rPr>
              <a:t>col</a:t>
            </a:r>
            <a:r>
              <a:rPr kumimoji="1" lang="zh-CN" altLang="en-US">
                <a:solidFill>
                  <a:srgbClr val="000066"/>
                </a:solidFill>
              </a:rPr>
              <a:t>列的非零元素个数）。</a:t>
            </a:r>
          </a:p>
        </p:txBody>
      </p:sp>
      <p:sp>
        <p:nvSpPr>
          <p:cNvPr id="205859" name="Text Box 35"/>
          <p:cNvSpPr txBox="1">
            <a:spLocks noChangeArrowheads="1"/>
          </p:cNvSpPr>
          <p:nvPr/>
        </p:nvSpPr>
        <p:spPr bwMode="auto">
          <a:xfrm>
            <a:off x="409575" y="3951288"/>
            <a:ext cx="6462713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b.</a:t>
            </a:r>
            <a:r>
              <a:rPr kumimoji="1" lang="zh-CN" altLang="en-US">
                <a:solidFill>
                  <a:srgbClr val="000066"/>
                </a:solidFill>
              </a:rPr>
              <a:t>计算转置矩阵</a:t>
            </a:r>
            <a:r>
              <a:rPr kumimoji="1" lang="en-US" altLang="zh-CN"/>
              <a:t>B</a:t>
            </a:r>
            <a:r>
              <a:rPr kumimoji="1" lang="zh-CN" altLang="en-US"/>
              <a:t>的每一行在三元组表中的开始</a:t>
            </a:r>
          </a:p>
          <a:p>
            <a:pPr algn="l"/>
            <a:r>
              <a:rPr kumimoji="1" lang="zh-CN" altLang="en-US"/>
              <a:t>    位置</a:t>
            </a:r>
            <a:r>
              <a:rPr kumimoji="1" lang="zh-CN" altLang="en-US">
                <a:solidFill>
                  <a:srgbClr val="000066"/>
                </a:solidFill>
              </a:rPr>
              <a:t>，并存放到数组</a:t>
            </a:r>
            <a:r>
              <a:rPr kumimoji="1" lang="en-US" altLang="zh-CN" i="1"/>
              <a:t>position[col]</a:t>
            </a:r>
            <a:r>
              <a:rPr kumimoji="1" lang="zh-CN" altLang="en-US">
                <a:solidFill>
                  <a:srgbClr val="000066"/>
                </a:solidFill>
              </a:rPr>
              <a:t>中，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 i="1">
                <a:solidFill>
                  <a:srgbClr val="000066"/>
                </a:solidFill>
              </a:rPr>
              <a:t>position[col]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  <a:r>
              <a:rPr kumimoji="1" lang="zh-CN" altLang="en-US">
                <a:solidFill>
                  <a:srgbClr val="000066"/>
                </a:solidFill>
              </a:rPr>
              <a:t>存放</a:t>
            </a:r>
            <a:r>
              <a:rPr kumimoji="1" lang="en-US" altLang="zh-CN">
                <a:solidFill>
                  <a:srgbClr val="000066"/>
                </a:solidFill>
              </a:rPr>
              <a:t>T</a:t>
            </a:r>
            <a:r>
              <a:rPr kumimoji="1" lang="zh-CN" altLang="en-US">
                <a:solidFill>
                  <a:srgbClr val="000066"/>
                </a:solidFill>
              </a:rPr>
              <a:t>第</a:t>
            </a:r>
            <a:r>
              <a:rPr kumimoji="1" lang="en-US" altLang="zh-CN">
                <a:solidFill>
                  <a:srgbClr val="000066"/>
                </a:solidFill>
              </a:rPr>
              <a:t>col</a:t>
            </a:r>
            <a:r>
              <a:rPr kumimoji="1" lang="zh-CN" altLang="en-US">
                <a:solidFill>
                  <a:srgbClr val="000066"/>
                </a:solidFill>
              </a:rPr>
              <a:t>行开始位置）。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414338" y="5143500"/>
            <a:ext cx="7800975" cy="1552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c.</a:t>
            </a:r>
            <a:r>
              <a:rPr kumimoji="1" lang="zh-CN" altLang="en-US">
                <a:solidFill>
                  <a:srgbClr val="000066"/>
                </a:solidFill>
              </a:rPr>
              <a:t>再次扫描矩阵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zh-CN" altLang="en-US">
                <a:solidFill>
                  <a:srgbClr val="000066"/>
                </a:solidFill>
              </a:rPr>
              <a:t>的三元组表，</a:t>
            </a:r>
            <a:r>
              <a:rPr kumimoji="1" lang="zh-CN" altLang="en-US"/>
              <a:t>根据非零元素的列号</a:t>
            </a:r>
            <a:r>
              <a:rPr kumimoji="1" lang="en-US" altLang="zh-CN"/>
              <a:t>col</a:t>
            </a:r>
            <a:r>
              <a:rPr kumimoji="1" lang="zh-CN" altLang="en-US"/>
              <a:t>，</a:t>
            </a:r>
          </a:p>
          <a:p>
            <a:pPr algn="l"/>
            <a:r>
              <a:rPr kumimoji="1" lang="zh-CN" altLang="en-US"/>
              <a:t>确定它转置后的行号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zh-CN" altLang="en-US"/>
              <a:t>查</a:t>
            </a:r>
            <a:r>
              <a:rPr kumimoji="1" lang="en-US" altLang="zh-CN" i="1"/>
              <a:t>position</a:t>
            </a:r>
            <a:r>
              <a:rPr kumimoji="1" lang="zh-CN" altLang="en-US"/>
              <a:t>表，按查到的位置直</a:t>
            </a:r>
          </a:p>
          <a:p>
            <a:pPr algn="l"/>
            <a:r>
              <a:rPr kumimoji="1" lang="zh-CN" altLang="en-US"/>
              <a:t>接将该项存入转置三元组表</a:t>
            </a:r>
            <a:r>
              <a:rPr kumimoji="1" lang="en-US" altLang="zh-CN"/>
              <a:t>B</a:t>
            </a:r>
            <a:r>
              <a:rPr kumimoji="1" lang="zh-CN" altLang="en-US"/>
              <a:t>中</a:t>
            </a:r>
            <a:r>
              <a:rPr kumimoji="1" lang="en-US" altLang="zh-CN">
                <a:solidFill>
                  <a:srgbClr val="000066"/>
                </a:solidFill>
              </a:rPr>
              <a:t>,</a:t>
            </a:r>
            <a:r>
              <a:rPr kumimoji="1" lang="zh-CN" altLang="en-US">
                <a:solidFill>
                  <a:srgbClr val="000066"/>
                </a:solidFill>
              </a:rPr>
              <a:t>并</a:t>
            </a:r>
            <a:r>
              <a:rPr kumimoji="1" lang="zh-CN" altLang="en-US"/>
              <a:t>修改</a:t>
            </a:r>
            <a:r>
              <a:rPr kumimoji="1" lang="en-US" altLang="zh-CN" i="1"/>
              <a:t>position[col]</a:t>
            </a:r>
            <a:r>
              <a:rPr kumimoji="1" lang="en-US" altLang="zh-CN">
                <a:solidFill>
                  <a:srgbClr val="000066"/>
                </a:solidFill>
              </a:rPr>
              <a:t> ,</a:t>
            </a:r>
            <a:r>
              <a:rPr kumimoji="1" lang="zh-CN" altLang="en-US">
                <a:solidFill>
                  <a:srgbClr val="000066"/>
                </a:solidFill>
              </a:rPr>
              <a:t>将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其</a:t>
            </a:r>
            <a:r>
              <a:rPr kumimoji="1" lang="zh-CN" altLang="en-US"/>
              <a:t>指向该行下一个元素的存储位置</a:t>
            </a:r>
            <a:r>
              <a:rPr kumimoji="1" lang="en-US" altLang="zh-CN"/>
              <a:t>(</a:t>
            </a:r>
            <a:r>
              <a:rPr kumimoji="1" lang="en-US" altLang="zh-CN" i="1"/>
              <a:t>position[col ] ++</a:t>
            </a:r>
            <a:r>
              <a:rPr kumimoji="1" lang="en-US" altLang="zh-CN" i="1">
                <a:solidFill>
                  <a:srgbClr val="000066"/>
                </a:solidFill>
              </a:rPr>
              <a:t> </a:t>
            </a:r>
            <a:r>
              <a:rPr kumimoji="1" lang="en-US" altLang="zh-CN">
                <a:solidFill>
                  <a:srgbClr val="000066"/>
                </a:solidFill>
              </a:rPr>
              <a:t>)</a:t>
            </a:r>
            <a:r>
              <a:rPr kumimoji="1"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36877" name="Text Box 38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6878" name="Line 39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8" grpId="0"/>
      <p:bldP spid="205859" grpId="0"/>
      <p:bldP spid="2058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B8C9BB3-73EF-4742-B51C-AAD0D9B788D1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7891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37894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31670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5219700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7896" name="Text Box 12"/>
          <p:cNvSpPr txBox="1">
            <a:spLocks noChangeArrowheads="1"/>
          </p:cNvSpPr>
          <p:nvPr/>
        </p:nvSpPr>
        <p:spPr bwMode="auto">
          <a:xfrm>
            <a:off x="1042988" y="2108200"/>
            <a:ext cx="30940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一次定位快速转置</a:t>
            </a:r>
          </a:p>
        </p:txBody>
      </p: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3509963" y="2108200"/>
            <a:ext cx="20145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算法实现：</a:t>
            </a: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827088" y="2708275"/>
            <a:ext cx="5400675" cy="1800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1" algn="l"/>
            <a:r>
              <a:rPr lang="en-US" altLang="zh-CN" sz="2800">
                <a:solidFill>
                  <a:srgbClr val="000066"/>
                </a:solidFill>
              </a:rPr>
              <a:t>a. </a:t>
            </a:r>
            <a:r>
              <a:rPr kumimoji="1" lang="en-US" altLang="zh-CN" sz="2800">
                <a:solidFill>
                  <a:srgbClr val="000066"/>
                </a:solidFill>
              </a:rPr>
              <a:t> for(col=1;col&lt;=A.n;col++) </a:t>
            </a:r>
          </a:p>
          <a:p>
            <a:pPr lvl="1" algn="l"/>
            <a:r>
              <a:rPr kumimoji="1" lang="en-US" altLang="zh-CN" sz="2800">
                <a:solidFill>
                  <a:srgbClr val="000066"/>
                </a:solidFill>
              </a:rPr>
              <a:t>           num[col]=0; 	</a:t>
            </a:r>
          </a:p>
          <a:p>
            <a:pPr lvl="1" algn="l"/>
            <a:r>
              <a:rPr kumimoji="1" lang="en-US" altLang="zh-CN" sz="2800">
                <a:solidFill>
                  <a:srgbClr val="000066"/>
                </a:solidFill>
              </a:rPr>
              <a:t>     for(t=1;t&lt;=A.len;t++)</a:t>
            </a:r>
          </a:p>
          <a:p>
            <a:pPr lvl="1" algn="l"/>
            <a:r>
              <a:rPr kumimoji="1" lang="en-US" altLang="zh-CN" sz="2800">
                <a:solidFill>
                  <a:srgbClr val="000066"/>
                </a:solidFill>
              </a:rPr>
              <a:t>           </a:t>
            </a:r>
            <a:r>
              <a:rPr kumimoji="1" lang="en-US" altLang="zh-CN" sz="2800"/>
              <a:t>num[A.data[t].col]++;</a:t>
            </a:r>
            <a:r>
              <a:rPr kumimoji="1" lang="en-US" altLang="zh-CN" sz="2800">
                <a:solidFill>
                  <a:srgbClr val="000066"/>
                </a:solidFill>
              </a:rPr>
              <a:t> </a:t>
            </a:r>
            <a:endParaRPr lang="en-US" altLang="zh-CN" sz="2800">
              <a:solidFill>
                <a:srgbClr val="000066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659563" y="2133600"/>
            <a:ext cx="1800225" cy="2927350"/>
            <a:chOff x="1111" y="2205"/>
            <a:chExt cx="1134" cy="1844"/>
          </a:xfrm>
        </p:grpSpPr>
        <p:grpSp>
          <p:nvGrpSpPr>
            <p:cNvPr id="37927" name="Group 27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7932" name="Text Box 28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7933" name="Text Box 29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7934" name="Text Box 30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7935" name="Text Box 31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7936" name="Text Box 32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37937" name="Line 33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8" name="Line 34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928" name="Group 35"/>
            <p:cNvGrpSpPr>
              <a:grpSpLocks/>
            </p:cNvGrpSpPr>
            <p:nvPr/>
          </p:nvGrpSpPr>
          <p:grpSpPr bwMode="auto">
            <a:xfrm>
              <a:off x="1189" y="2205"/>
              <a:ext cx="920" cy="300"/>
              <a:chOff x="1171" y="2205"/>
              <a:chExt cx="920" cy="300"/>
            </a:xfrm>
          </p:grpSpPr>
          <p:sp>
            <p:nvSpPr>
              <p:cNvPr id="37929" name="Text Box 36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7930" name="Text Box 37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7931" name="Text Box 38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1188" y="4843463"/>
            <a:ext cx="4392612" cy="1058862"/>
            <a:chOff x="385" y="3051"/>
            <a:chExt cx="2767" cy="667"/>
          </a:xfrm>
        </p:grpSpPr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385" y="3339"/>
              <a:ext cx="27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1292" y="3067"/>
              <a:ext cx="0" cy="59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0" name="Text Box 41"/>
            <p:cNvSpPr txBox="1">
              <a:spLocks noChangeArrowheads="1"/>
            </p:cNvSpPr>
            <p:nvPr/>
          </p:nvSpPr>
          <p:spPr bwMode="auto">
            <a:xfrm>
              <a:off x="629" y="3067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col</a:t>
              </a:r>
            </a:p>
          </p:txBody>
        </p:sp>
        <p:sp>
          <p:nvSpPr>
            <p:cNvPr id="37921" name="Text Box 42"/>
            <p:cNvSpPr txBox="1">
              <a:spLocks noChangeArrowheads="1"/>
            </p:cNvSpPr>
            <p:nvPr/>
          </p:nvSpPr>
          <p:spPr bwMode="auto">
            <a:xfrm>
              <a:off x="1417" y="307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7922" name="Text Box 43"/>
            <p:cNvSpPr txBox="1">
              <a:spLocks noChangeArrowheads="1"/>
            </p:cNvSpPr>
            <p:nvPr/>
          </p:nvSpPr>
          <p:spPr bwMode="auto">
            <a:xfrm>
              <a:off x="1734" y="3067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37923" name="Text Box 44"/>
            <p:cNvSpPr txBox="1">
              <a:spLocks noChangeArrowheads="1"/>
            </p:cNvSpPr>
            <p:nvPr/>
          </p:nvSpPr>
          <p:spPr bwMode="auto">
            <a:xfrm>
              <a:off x="2064" y="3067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37924" name="Text Box 45"/>
            <p:cNvSpPr txBox="1">
              <a:spLocks noChangeArrowheads="1"/>
            </p:cNvSpPr>
            <p:nvPr/>
          </p:nvSpPr>
          <p:spPr bwMode="auto">
            <a:xfrm>
              <a:off x="2381" y="3051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37925" name="Text Box 46"/>
            <p:cNvSpPr txBox="1">
              <a:spLocks noChangeArrowheads="1"/>
            </p:cNvSpPr>
            <p:nvPr/>
          </p:nvSpPr>
          <p:spPr bwMode="auto">
            <a:xfrm>
              <a:off x="2704" y="3051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37926" name="Text Box 47"/>
            <p:cNvSpPr txBox="1">
              <a:spLocks noChangeArrowheads="1"/>
            </p:cNvSpPr>
            <p:nvPr/>
          </p:nvSpPr>
          <p:spPr bwMode="auto">
            <a:xfrm>
              <a:off x="385" y="3430"/>
              <a:ext cx="92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num[col]</a:t>
              </a:r>
            </a:p>
          </p:txBody>
        </p:sp>
      </p:grp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2268538" y="54451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07921" name="Text Box 49"/>
          <p:cNvSpPr txBox="1">
            <a:spLocks noChangeArrowheads="1"/>
          </p:cNvSpPr>
          <p:nvPr/>
        </p:nvSpPr>
        <p:spPr bwMode="auto">
          <a:xfrm>
            <a:off x="2752725" y="54451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07922" name="Text Box 50"/>
          <p:cNvSpPr txBox="1">
            <a:spLocks noChangeArrowheads="1"/>
          </p:cNvSpPr>
          <p:nvPr/>
        </p:nvSpPr>
        <p:spPr bwMode="auto">
          <a:xfrm>
            <a:off x="3276600" y="54451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07923" name="Text Box 51"/>
          <p:cNvSpPr txBox="1">
            <a:spLocks noChangeArrowheads="1"/>
          </p:cNvSpPr>
          <p:nvPr/>
        </p:nvSpPr>
        <p:spPr bwMode="auto">
          <a:xfrm>
            <a:off x="3779838" y="54451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>
        <p:nvSpPr>
          <p:cNvPr id="207924" name="Text Box 52"/>
          <p:cNvSpPr txBox="1">
            <a:spLocks noChangeArrowheads="1"/>
          </p:cNvSpPr>
          <p:nvPr/>
        </p:nvSpPr>
        <p:spPr bwMode="auto">
          <a:xfrm>
            <a:off x="4292600" y="54451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0</a:t>
            </a:r>
          </a:p>
        </p:txBody>
      </p:sp>
      <p:sp useBgFill="1">
        <p:nvSpPr>
          <p:cNvPr id="207925" name="Text Box 53"/>
          <p:cNvSpPr txBox="1">
            <a:spLocks noChangeArrowheads="1"/>
          </p:cNvSpPr>
          <p:nvPr/>
        </p:nvSpPr>
        <p:spPr bwMode="auto">
          <a:xfrm>
            <a:off x="2771775" y="5516563"/>
            <a:ext cx="306388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07926" name="Text Box 54"/>
          <p:cNvSpPr txBox="1">
            <a:spLocks noChangeArrowheads="1"/>
          </p:cNvSpPr>
          <p:nvPr/>
        </p:nvSpPr>
        <p:spPr bwMode="auto">
          <a:xfrm>
            <a:off x="2771775" y="54451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07927" name="Text Box 55"/>
          <p:cNvSpPr txBox="1">
            <a:spLocks noChangeArrowheads="1"/>
          </p:cNvSpPr>
          <p:nvPr/>
        </p:nvSpPr>
        <p:spPr bwMode="auto">
          <a:xfrm>
            <a:off x="4284663" y="5516563"/>
            <a:ext cx="306387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07928" name="Text Box 56"/>
          <p:cNvSpPr txBox="1">
            <a:spLocks noChangeArrowheads="1"/>
          </p:cNvSpPr>
          <p:nvPr/>
        </p:nvSpPr>
        <p:spPr bwMode="auto">
          <a:xfrm>
            <a:off x="4284663" y="54451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07929" name="Text Box 57"/>
          <p:cNvSpPr txBox="1">
            <a:spLocks noChangeArrowheads="1"/>
          </p:cNvSpPr>
          <p:nvPr/>
        </p:nvSpPr>
        <p:spPr bwMode="auto">
          <a:xfrm>
            <a:off x="2843213" y="5516563"/>
            <a:ext cx="215900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07930" name="Text Box 58"/>
          <p:cNvSpPr txBox="1">
            <a:spLocks noChangeArrowheads="1"/>
          </p:cNvSpPr>
          <p:nvPr/>
        </p:nvSpPr>
        <p:spPr bwMode="auto">
          <a:xfrm>
            <a:off x="2771775" y="54451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 useBgFill="1">
        <p:nvSpPr>
          <p:cNvPr id="207931" name="Text Box 59"/>
          <p:cNvSpPr txBox="1">
            <a:spLocks noChangeArrowheads="1"/>
          </p:cNvSpPr>
          <p:nvPr/>
        </p:nvSpPr>
        <p:spPr bwMode="auto">
          <a:xfrm>
            <a:off x="2339975" y="5480050"/>
            <a:ext cx="180975" cy="3968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2000"/>
          </a:p>
        </p:txBody>
      </p:sp>
      <p:sp>
        <p:nvSpPr>
          <p:cNvPr id="207932" name="Text Box 60"/>
          <p:cNvSpPr txBox="1">
            <a:spLocks noChangeArrowheads="1"/>
          </p:cNvSpPr>
          <p:nvPr/>
        </p:nvSpPr>
        <p:spPr bwMode="auto">
          <a:xfrm>
            <a:off x="2268538" y="54451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 useBgFill="1">
        <p:nvSpPr>
          <p:cNvPr id="207933" name="Text Box 61"/>
          <p:cNvSpPr txBox="1">
            <a:spLocks noChangeArrowheads="1"/>
          </p:cNvSpPr>
          <p:nvPr/>
        </p:nvSpPr>
        <p:spPr bwMode="auto">
          <a:xfrm>
            <a:off x="3851275" y="5445125"/>
            <a:ext cx="244475" cy="45720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207934" name="Text Box 62"/>
          <p:cNvSpPr txBox="1">
            <a:spLocks noChangeArrowheads="1"/>
          </p:cNvSpPr>
          <p:nvPr/>
        </p:nvSpPr>
        <p:spPr bwMode="auto">
          <a:xfrm>
            <a:off x="3789363" y="54451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37916" name="Text Box 64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7917" name="Line 65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0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9" grpId="0"/>
      <p:bldP spid="207920" grpId="0"/>
      <p:bldP spid="207921" grpId="0"/>
      <p:bldP spid="207922" grpId="0"/>
      <p:bldP spid="207923" grpId="0"/>
      <p:bldP spid="207924" grpId="0"/>
      <p:bldP spid="207925" grpId="0" animBg="1"/>
      <p:bldP spid="207926" grpId="0"/>
      <p:bldP spid="207927" grpId="0" animBg="1"/>
      <p:bldP spid="207928" grpId="0"/>
      <p:bldP spid="207929" grpId="0" animBg="1"/>
      <p:bldP spid="207930" grpId="0"/>
      <p:bldP spid="207931" grpId="0" animBg="1"/>
      <p:bldP spid="207932" grpId="0"/>
      <p:bldP spid="207933" grpId="0" animBg="1"/>
      <p:bldP spid="2079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043F1A-C67D-4EE0-AC08-A90F5046AD1A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7449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5.1  </a:t>
            </a:r>
            <a:r>
              <a:rPr kumimoji="1" lang="zh-CN" altLang="en-US" sz="2800">
                <a:solidFill>
                  <a:srgbClr val="000066"/>
                </a:solidFill>
              </a:rPr>
              <a:t>数组的定义和运算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827088" y="1412875"/>
            <a:ext cx="3384550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抽象数据类型定义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1025525" y="2079625"/>
            <a:ext cx="1809750" cy="4838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ADT Array{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}ADT Array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952500" y="2511425"/>
            <a:ext cx="823595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数据对象：</a:t>
            </a:r>
            <a:r>
              <a:rPr lang="en-US" altLang="zh-CN">
                <a:solidFill>
                  <a:srgbClr val="000066"/>
                </a:solidFill>
              </a:rPr>
              <a:t>D={a</a:t>
            </a:r>
            <a:r>
              <a:rPr lang="en-US" altLang="zh-CN" baseline="-25000">
                <a:solidFill>
                  <a:srgbClr val="000066"/>
                </a:solidFill>
              </a:rPr>
              <a:t>j1j2…jn</a:t>
            </a:r>
            <a:r>
              <a:rPr lang="en-US" altLang="zh-CN">
                <a:solidFill>
                  <a:srgbClr val="000066"/>
                </a:solidFill>
              </a:rPr>
              <a:t>|n&gt;0,</a:t>
            </a:r>
            <a:r>
              <a:rPr lang="zh-CN" altLang="en-US">
                <a:solidFill>
                  <a:srgbClr val="000066"/>
                </a:solidFill>
              </a:rPr>
              <a:t>称为数组的维数，</a:t>
            </a:r>
            <a:r>
              <a:rPr lang="en-US" altLang="zh-CN">
                <a:solidFill>
                  <a:srgbClr val="000066"/>
                </a:solidFill>
              </a:rPr>
              <a:t>j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是数组的</a:t>
            </a: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                         第</a:t>
            </a:r>
            <a:r>
              <a:rPr lang="en-US" altLang="zh-CN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维下标，</a:t>
            </a:r>
            <a:r>
              <a:rPr lang="en-US" altLang="zh-CN">
                <a:solidFill>
                  <a:srgbClr val="000066"/>
                </a:solidFill>
              </a:rPr>
              <a:t>1≤j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≤b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,b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为数组第</a:t>
            </a:r>
            <a:r>
              <a:rPr lang="en-US" altLang="zh-CN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维的长度，</a:t>
            </a: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                         </a:t>
            </a:r>
            <a:r>
              <a:rPr lang="en-US" altLang="zh-CN">
                <a:solidFill>
                  <a:srgbClr val="000066"/>
                </a:solidFill>
              </a:rPr>
              <a:t>a</a:t>
            </a:r>
            <a:r>
              <a:rPr lang="en-US" altLang="zh-CN" baseline="-25000">
                <a:solidFill>
                  <a:srgbClr val="000066"/>
                </a:solidFill>
              </a:rPr>
              <a:t>j1j2…jn</a:t>
            </a:r>
            <a:r>
              <a:rPr lang="en-US" altLang="zh-CN">
                <a:solidFill>
                  <a:srgbClr val="000066"/>
                </a:solidFill>
              </a:rPr>
              <a:t>∈ElementSet}</a:t>
            </a: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1025525" y="3860800"/>
            <a:ext cx="8062913" cy="1552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数据关系：</a:t>
            </a:r>
            <a:r>
              <a:rPr lang="en-US" altLang="zh-CN">
                <a:solidFill>
                  <a:srgbClr val="000066"/>
                </a:solidFill>
              </a:rPr>
              <a:t>R={R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,R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,…,R</a:t>
            </a:r>
            <a:r>
              <a:rPr lang="en-US" altLang="zh-CN" baseline="-25000">
                <a:solidFill>
                  <a:srgbClr val="000066"/>
                </a:solidFill>
              </a:rPr>
              <a:t>n</a:t>
            </a:r>
            <a:r>
              <a:rPr lang="en-US" altLang="zh-CN">
                <a:solidFill>
                  <a:srgbClr val="000066"/>
                </a:solidFill>
              </a:rPr>
              <a:t>}</a:t>
            </a:r>
          </a:p>
          <a:p>
            <a:pPr algn="l"/>
            <a:r>
              <a:rPr lang="en-US" altLang="zh-CN">
                <a:solidFill>
                  <a:srgbClr val="000066"/>
                </a:solidFill>
              </a:rPr>
              <a:t>                  Ri={&lt;a</a:t>
            </a:r>
            <a:r>
              <a:rPr lang="en-US" altLang="zh-CN" baseline="-25000">
                <a:solidFill>
                  <a:srgbClr val="000066"/>
                </a:solidFill>
              </a:rPr>
              <a:t>j1…ji…jn</a:t>
            </a:r>
            <a:r>
              <a:rPr lang="en-US" altLang="zh-CN">
                <a:solidFill>
                  <a:srgbClr val="000066"/>
                </a:solidFill>
              </a:rPr>
              <a:t>, a</a:t>
            </a:r>
            <a:r>
              <a:rPr lang="en-US" altLang="zh-CN" baseline="-25000">
                <a:solidFill>
                  <a:srgbClr val="000066"/>
                </a:solidFill>
              </a:rPr>
              <a:t>j1…ji+1…jn</a:t>
            </a:r>
            <a:r>
              <a:rPr lang="en-US" altLang="zh-CN"/>
              <a:t> </a:t>
            </a:r>
            <a:r>
              <a:rPr lang="en-US" altLang="zh-CN">
                <a:solidFill>
                  <a:srgbClr val="000066"/>
                </a:solidFill>
              </a:rPr>
              <a:t>&gt;| 1≤j</a:t>
            </a:r>
            <a:r>
              <a:rPr lang="en-US" altLang="zh-CN" baseline="-25000">
                <a:solidFill>
                  <a:srgbClr val="000066"/>
                </a:solidFill>
              </a:rPr>
              <a:t>k</a:t>
            </a:r>
            <a:r>
              <a:rPr lang="en-US" altLang="zh-CN">
                <a:solidFill>
                  <a:srgbClr val="000066"/>
                </a:solidFill>
              </a:rPr>
              <a:t>≤b</a:t>
            </a:r>
            <a:r>
              <a:rPr lang="en-US" altLang="zh-CN" baseline="-25000">
                <a:solidFill>
                  <a:srgbClr val="000066"/>
                </a:solidFill>
              </a:rPr>
              <a:t>k</a:t>
            </a:r>
            <a:r>
              <a:rPr lang="en-US" altLang="zh-CN">
                <a:solidFill>
                  <a:srgbClr val="000066"/>
                </a:solidFill>
              </a:rPr>
              <a:t>, 1≤k≤n,</a:t>
            </a:r>
          </a:p>
          <a:p>
            <a:pPr algn="l"/>
            <a:r>
              <a:rPr lang="en-US" altLang="zh-CN">
                <a:solidFill>
                  <a:srgbClr val="000066"/>
                </a:solidFill>
              </a:rPr>
              <a:t>                          </a:t>
            </a:r>
            <a:r>
              <a:rPr lang="zh-CN" altLang="en-US">
                <a:solidFill>
                  <a:srgbClr val="000066"/>
                </a:solidFill>
              </a:rPr>
              <a:t>且</a:t>
            </a:r>
            <a:r>
              <a:rPr lang="en-US" altLang="zh-CN">
                <a:solidFill>
                  <a:srgbClr val="000066"/>
                </a:solidFill>
              </a:rPr>
              <a:t>k≠i, 1≤j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≤b</a:t>
            </a:r>
            <a:r>
              <a:rPr lang="en-US" altLang="zh-CN" baseline="-25000">
                <a:solidFill>
                  <a:srgbClr val="000066"/>
                </a:solidFill>
              </a:rPr>
              <a:t>i-1</a:t>
            </a:r>
            <a:r>
              <a:rPr lang="en-US" altLang="zh-CN">
                <a:solidFill>
                  <a:srgbClr val="000066"/>
                </a:solidFill>
              </a:rPr>
              <a:t>, a</a:t>
            </a:r>
            <a:r>
              <a:rPr lang="en-US" altLang="zh-CN" baseline="-25000">
                <a:solidFill>
                  <a:srgbClr val="000066"/>
                </a:solidFill>
              </a:rPr>
              <a:t>j1…ji…jn</a:t>
            </a:r>
            <a:r>
              <a:rPr lang="en-US" altLang="zh-CN">
                <a:solidFill>
                  <a:srgbClr val="000066"/>
                </a:solidFill>
              </a:rPr>
              <a:t>, a</a:t>
            </a:r>
            <a:r>
              <a:rPr lang="en-US" altLang="zh-CN" baseline="-25000">
                <a:solidFill>
                  <a:srgbClr val="000066"/>
                </a:solidFill>
              </a:rPr>
              <a:t>j1…ji+1…jn </a:t>
            </a:r>
            <a:r>
              <a:rPr lang="en-US" altLang="zh-CN">
                <a:solidFill>
                  <a:srgbClr val="000066"/>
                </a:solidFill>
              </a:rPr>
              <a:t>∈D,</a:t>
            </a:r>
          </a:p>
          <a:p>
            <a:pPr algn="l"/>
            <a:r>
              <a:rPr lang="en-US" altLang="zh-CN">
                <a:solidFill>
                  <a:srgbClr val="000066"/>
                </a:solidFill>
              </a:rPr>
              <a:t>                          i=1,…,n</a:t>
            </a:r>
            <a:r>
              <a:rPr lang="en-US" altLang="zh-CN"/>
              <a:t> </a:t>
            </a:r>
            <a:r>
              <a:rPr lang="en-US" altLang="zh-CN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1042988" y="5157788"/>
            <a:ext cx="7343775" cy="1371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基本操作：</a:t>
            </a:r>
          </a:p>
          <a:p>
            <a:pPr algn="l"/>
            <a:r>
              <a:rPr lang="zh-CN" altLang="en-US" sz="2000">
                <a:solidFill>
                  <a:srgbClr val="000066"/>
                </a:solidFill>
              </a:rPr>
              <a:t>                  </a:t>
            </a:r>
            <a:r>
              <a:rPr lang="en-US" altLang="zh-CN" sz="2000">
                <a:solidFill>
                  <a:srgbClr val="000066"/>
                </a:solidFill>
              </a:rPr>
              <a:t>1.InitArray(A,n,bond1,…,bondn)        2.Destroy(A)</a:t>
            </a:r>
          </a:p>
          <a:p>
            <a:pPr algn="l"/>
            <a:r>
              <a:rPr lang="en-US" altLang="zh-CN" sz="2000">
                <a:solidFill>
                  <a:srgbClr val="000066"/>
                </a:solidFill>
              </a:rPr>
              <a:t>                  3.GetValue(A,e,index1,…,indexn)     </a:t>
            </a:r>
          </a:p>
          <a:p>
            <a:pPr algn="l"/>
            <a:r>
              <a:rPr lang="en-US" altLang="zh-CN" sz="2000">
                <a:solidFill>
                  <a:srgbClr val="000066"/>
                </a:solidFill>
              </a:rPr>
              <a:t>                  4.SetValue(A,e,index1,…,indexn)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/>
      <p:bldP spid="180238" grpId="0"/>
      <p:bldP spid="180239" grpId="0"/>
      <p:bldP spid="1802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A7AB6B-FB1B-42FD-B329-99108E914677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8915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29511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38919" name="Rectangle 11"/>
          <p:cNvSpPr>
            <a:spLocks noChangeArrowheads="1"/>
          </p:cNvSpPr>
          <p:nvPr/>
        </p:nvSpPr>
        <p:spPr bwMode="auto">
          <a:xfrm>
            <a:off x="5219700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8920" name="Text Box 12"/>
          <p:cNvSpPr txBox="1">
            <a:spLocks noChangeArrowheads="1"/>
          </p:cNvSpPr>
          <p:nvPr/>
        </p:nvSpPr>
        <p:spPr bwMode="auto">
          <a:xfrm>
            <a:off x="1042988" y="2108200"/>
            <a:ext cx="28829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一次定位快速转置</a:t>
            </a:r>
          </a:p>
        </p:txBody>
      </p:sp>
      <p:sp>
        <p:nvSpPr>
          <p:cNvPr id="38921" name="Text Box 13"/>
          <p:cNvSpPr txBox="1">
            <a:spLocks noChangeArrowheads="1"/>
          </p:cNvSpPr>
          <p:nvPr/>
        </p:nvSpPr>
        <p:spPr bwMode="auto">
          <a:xfrm>
            <a:off x="3509963" y="2108200"/>
            <a:ext cx="1876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算法实现：</a:t>
            </a: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827088" y="2708275"/>
            <a:ext cx="8316912" cy="1818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800100" lvl="1" indent="-342900" algn="l">
              <a:buFontTx/>
              <a:buAutoNum type="alphaLcPeriod" startAt="2"/>
            </a:pPr>
            <a:r>
              <a:rPr kumimoji="1" lang="en-US" altLang="zh-CN" sz="2800" dirty="0">
                <a:solidFill>
                  <a:srgbClr val="000066"/>
                </a:solidFill>
              </a:rPr>
              <a:t>  position[1] = 1;</a:t>
            </a:r>
          </a:p>
          <a:p>
            <a:pPr marL="800100" lvl="1" indent="-342900" algn="l"/>
            <a:r>
              <a:rPr kumimoji="1" lang="en-US" altLang="zh-CN" sz="2800" dirty="0">
                <a:solidFill>
                  <a:srgbClr val="000066"/>
                </a:solidFill>
              </a:rPr>
              <a:t>     for(col=2;col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&lt;=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A.n;col</a:t>
            </a:r>
            <a:r>
              <a:rPr kumimoji="1" lang="en-US" altLang="zh-CN" sz="2800" dirty="0">
                <a:solidFill>
                  <a:srgbClr val="000066"/>
                </a:solidFill>
              </a:rPr>
              <a:t>++)</a:t>
            </a:r>
          </a:p>
          <a:p>
            <a:pPr marL="1714500" lvl="3" indent="-342900" algn="l"/>
            <a:r>
              <a:rPr kumimoji="1" lang="en-US" altLang="zh-CN" sz="2800" dirty="0">
                <a:solidFill>
                  <a:srgbClr val="000066"/>
                </a:solidFill>
              </a:rPr>
              <a:t>        position[col] = position[col-1]+</a:t>
            </a:r>
            <a:r>
              <a:rPr kumimoji="1" lang="en-US" altLang="zh-CN" sz="2800" dirty="0" err="1">
                <a:solidFill>
                  <a:srgbClr val="000066"/>
                </a:solidFill>
              </a:rPr>
              <a:t>num</a:t>
            </a:r>
            <a:r>
              <a:rPr kumimoji="1" lang="en-US" altLang="zh-CN" sz="2800" dirty="0">
                <a:solidFill>
                  <a:srgbClr val="000066"/>
                </a:solidFill>
              </a:rPr>
              <a:t>[col-1];  </a:t>
            </a:r>
            <a:endParaRPr lang="en-US" altLang="zh-CN" sz="2800" dirty="0">
              <a:solidFill>
                <a:srgbClr val="000066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538288" y="4581525"/>
            <a:ext cx="4392612" cy="1800225"/>
            <a:chOff x="1338" y="2614"/>
            <a:chExt cx="2767" cy="1134"/>
          </a:xfrm>
        </p:grpSpPr>
        <p:sp>
          <p:nvSpPr>
            <p:cNvPr id="38969" name="Line 29"/>
            <p:cNvSpPr>
              <a:spLocks noChangeShapeType="1"/>
            </p:cNvSpPr>
            <p:nvPr/>
          </p:nvSpPr>
          <p:spPr bwMode="auto">
            <a:xfrm>
              <a:off x="1338" y="2902"/>
              <a:ext cx="27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0" name="Line 30"/>
            <p:cNvSpPr>
              <a:spLocks noChangeShapeType="1"/>
            </p:cNvSpPr>
            <p:nvPr/>
          </p:nvSpPr>
          <p:spPr bwMode="auto">
            <a:xfrm>
              <a:off x="2245" y="2630"/>
              <a:ext cx="0" cy="59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Text Box 31"/>
            <p:cNvSpPr txBox="1">
              <a:spLocks noChangeArrowheads="1"/>
            </p:cNvSpPr>
            <p:nvPr/>
          </p:nvSpPr>
          <p:spPr bwMode="auto">
            <a:xfrm>
              <a:off x="1582" y="2630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col</a:t>
              </a:r>
            </a:p>
          </p:txBody>
        </p:sp>
        <p:sp>
          <p:nvSpPr>
            <p:cNvPr id="38972" name="Text Box 32"/>
            <p:cNvSpPr txBox="1">
              <a:spLocks noChangeArrowheads="1"/>
            </p:cNvSpPr>
            <p:nvPr/>
          </p:nvSpPr>
          <p:spPr bwMode="auto">
            <a:xfrm>
              <a:off x="2370" y="2642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8973" name="Text Box 33"/>
            <p:cNvSpPr txBox="1">
              <a:spLocks noChangeArrowheads="1"/>
            </p:cNvSpPr>
            <p:nvPr/>
          </p:nvSpPr>
          <p:spPr bwMode="auto">
            <a:xfrm>
              <a:off x="2687" y="2630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38974" name="Text Box 34"/>
            <p:cNvSpPr txBox="1">
              <a:spLocks noChangeArrowheads="1"/>
            </p:cNvSpPr>
            <p:nvPr/>
          </p:nvSpPr>
          <p:spPr bwMode="auto">
            <a:xfrm>
              <a:off x="3017" y="2630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38975" name="Text Box 35"/>
            <p:cNvSpPr txBox="1">
              <a:spLocks noChangeArrowheads="1"/>
            </p:cNvSpPr>
            <p:nvPr/>
          </p:nvSpPr>
          <p:spPr bwMode="auto">
            <a:xfrm>
              <a:off x="3334" y="2614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38976" name="Text Box 36"/>
            <p:cNvSpPr txBox="1">
              <a:spLocks noChangeArrowheads="1"/>
            </p:cNvSpPr>
            <p:nvPr/>
          </p:nvSpPr>
          <p:spPr bwMode="auto">
            <a:xfrm>
              <a:off x="3657" y="2614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38977" name="Text Box 37"/>
            <p:cNvSpPr txBox="1">
              <a:spLocks noChangeArrowheads="1"/>
            </p:cNvSpPr>
            <p:nvPr/>
          </p:nvSpPr>
          <p:spPr bwMode="auto">
            <a:xfrm>
              <a:off x="1338" y="2993"/>
              <a:ext cx="92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num[col]</a:t>
              </a:r>
            </a:p>
          </p:txBody>
        </p:sp>
        <p:sp>
          <p:nvSpPr>
            <p:cNvPr id="38978" name="Text Box 38"/>
            <p:cNvSpPr txBox="1">
              <a:spLocks noChangeArrowheads="1"/>
            </p:cNvSpPr>
            <p:nvPr/>
          </p:nvSpPr>
          <p:spPr bwMode="auto">
            <a:xfrm>
              <a:off x="238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8979" name="Text Box 39"/>
            <p:cNvSpPr txBox="1">
              <a:spLocks noChangeArrowheads="1"/>
            </p:cNvSpPr>
            <p:nvPr/>
          </p:nvSpPr>
          <p:spPr bwMode="auto">
            <a:xfrm>
              <a:off x="268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8980" name="Text Box 40"/>
            <p:cNvSpPr txBox="1">
              <a:spLocks noChangeArrowheads="1"/>
            </p:cNvSpPr>
            <p:nvPr/>
          </p:nvSpPr>
          <p:spPr bwMode="auto">
            <a:xfrm>
              <a:off x="301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8981" name="Text Box 41"/>
            <p:cNvSpPr txBox="1">
              <a:spLocks noChangeArrowheads="1"/>
            </p:cNvSpPr>
            <p:nvPr/>
          </p:nvSpPr>
          <p:spPr bwMode="auto">
            <a:xfrm>
              <a:off x="3334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8982" name="Text Box 42"/>
            <p:cNvSpPr txBox="1">
              <a:spLocks noChangeArrowheads="1"/>
            </p:cNvSpPr>
            <p:nvPr/>
          </p:nvSpPr>
          <p:spPr bwMode="auto">
            <a:xfrm>
              <a:off x="3657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 useBgFill="1">
          <p:nvSpPr>
            <p:cNvPr id="38983" name="Text Box 43"/>
            <p:cNvSpPr txBox="1">
              <a:spLocks noChangeArrowheads="1"/>
            </p:cNvSpPr>
            <p:nvPr/>
          </p:nvSpPr>
          <p:spPr bwMode="auto">
            <a:xfrm>
              <a:off x="2699" y="3038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8984" name="Text Box 44"/>
            <p:cNvSpPr txBox="1">
              <a:spLocks noChangeArrowheads="1"/>
            </p:cNvSpPr>
            <p:nvPr/>
          </p:nvSpPr>
          <p:spPr bwMode="auto">
            <a:xfrm>
              <a:off x="2699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8985" name="Text Box 45"/>
            <p:cNvSpPr txBox="1">
              <a:spLocks noChangeArrowheads="1"/>
            </p:cNvSpPr>
            <p:nvPr/>
          </p:nvSpPr>
          <p:spPr bwMode="auto">
            <a:xfrm>
              <a:off x="3652" y="3038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8986" name="Text Box 46"/>
            <p:cNvSpPr txBox="1">
              <a:spLocks noChangeArrowheads="1"/>
            </p:cNvSpPr>
            <p:nvPr/>
          </p:nvSpPr>
          <p:spPr bwMode="auto">
            <a:xfrm>
              <a:off x="365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8987" name="Text Box 47"/>
            <p:cNvSpPr txBox="1">
              <a:spLocks noChangeArrowheads="1"/>
            </p:cNvSpPr>
            <p:nvPr/>
          </p:nvSpPr>
          <p:spPr bwMode="auto">
            <a:xfrm>
              <a:off x="2744" y="3038"/>
              <a:ext cx="136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8988" name="Text Box 48"/>
            <p:cNvSpPr txBox="1">
              <a:spLocks noChangeArrowheads="1"/>
            </p:cNvSpPr>
            <p:nvPr/>
          </p:nvSpPr>
          <p:spPr bwMode="auto">
            <a:xfrm>
              <a:off x="2699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2</a:t>
              </a:r>
            </a:p>
          </p:txBody>
        </p:sp>
        <p:sp useBgFill="1">
          <p:nvSpPr>
            <p:cNvPr id="38989" name="Text Box 49"/>
            <p:cNvSpPr txBox="1">
              <a:spLocks noChangeArrowheads="1"/>
            </p:cNvSpPr>
            <p:nvPr/>
          </p:nvSpPr>
          <p:spPr bwMode="auto">
            <a:xfrm>
              <a:off x="2427" y="3015"/>
              <a:ext cx="114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38990" name="Text Box 50"/>
            <p:cNvSpPr txBox="1">
              <a:spLocks noChangeArrowheads="1"/>
            </p:cNvSpPr>
            <p:nvPr/>
          </p:nvSpPr>
          <p:spPr bwMode="auto">
            <a:xfrm>
              <a:off x="2382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38991" name="Text Box 51"/>
            <p:cNvSpPr txBox="1">
              <a:spLocks noChangeArrowheads="1"/>
            </p:cNvSpPr>
            <p:nvPr/>
          </p:nvSpPr>
          <p:spPr bwMode="auto">
            <a:xfrm>
              <a:off x="3379" y="2993"/>
              <a:ext cx="154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/>
            </a:p>
          </p:txBody>
        </p:sp>
        <p:sp>
          <p:nvSpPr>
            <p:cNvPr id="38992" name="Text Box 52"/>
            <p:cNvSpPr txBox="1">
              <a:spLocks noChangeArrowheads="1"/>
            </p:cNvSpPr>
            <p:nvPr/>
          </p:nvSpPr>
          <p:spPr bwMode="auto">
            <a:xfrm>
              <a:off x="3340" y="2993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>
          <p:nvSpPr>
            <p:cNvPr id="38993" name="Line 54"/>
            <p:cNvSpPr>
              <a:spLocks noChangeShapeType="1"/>
            </p:cNvSpPr>
            <p:nvPr/>
          </p:nvSpPr>
          <p:spPr bwMode="auto">
            <a:xfrm>
              <a:off x="2245" y="3203"/>
              <a:ext cx="0" cy="545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8952" name="Text Box 56"/>
          <p:cNvSpPr txBox="1">
            <a:spLocks noChangeArrowheads="1"/>
          </p:cNvSpPr>
          <p:nvPr/>
        </p:nvSpPr>
        <p:spPr bwMode="auto">
          <a:xfrm>
            <a:off x="971550" y="5732463"/>
            <a:ext cx="2006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</a:rPr>
              <a:t>position[col]</a:t>
            </a:r>
          </a:p>
        </p:txBody>
      </p:sp>
      <p:sp>
        <p:nvSpPr>
          <p:cNvPr id="208953" name="Text Box 57"/>
          <p:cNvSpPr txBox="1">
            <a:spLocks noChangeArrowheads="1"/>
          </p:cNvSpPr>
          <p:nvPr/>
        </p:nvSpPr>
        <p:spPr bwMode="auto">
          <a:xfrm>
            <a:off x="3203575" y="5732463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208954" name="Text Box 58"/>
          <p:cNvSpPr txBox="1">
            <a:spLocks noChangeArrowheads="1"/>
          </p:cNvSpPr>
          <p:nvPr/>
        </p:nvSpPr>
        <p:spPr bwMode="auto">
          <a:xfrm>
            <a:off x="3706813" y="5732463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208955" name="Text Box 59"/>
          <p:cNvSpPr txBox="1">
            <a:spLocks noChangeArrowheads="1"/>
          </p:cNvSpPr>
          <p:nvPr/>
        </p:nvSpPr>
        <p:spPr bwMode="auto">
          <a:xfrm>
            <a:off x="4202113" y="5732463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08956" name="Text Box 60"/>
          <p:cNvSpPr txBox="1">
            <a:spLocks noChangeArrowheads="1"/>
          </p:cNvSpPr>
          <p:nvPr/>
        </p:nvSpPr>
        <p:spPr bwMode="auto">
          <a:xfrm>
            <a:off x="4759325" y="5732463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08957" name="Text Box 61"/>
          <p:cNvSpPr txBox="1">
            <a:spLocks noChangeArrowheads="1"/>
          </p:cNvSpPr>
          <p:nvPr/>
        </p:nvSpPr>
        <p:spPr bwMode="auto">
          <a:xfrm>
            <a:off x="5219700" y="5732463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208958" name="AutoShape 62"/>
          <p:cNvSpPr>
            <a:spLocks noChangeArrowheads="1"/>
          </p:cNvSpPr>
          <p:nvPr/>
        </p:nvSpPr>
        <p:spPr bwMode="auto">
          <a:xfrm rot="5400000">
            <a:off x="7956550" y="346551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164388" y="404813"/>
            <a:ext cx="1800225" cy="2927350"/>
            <a:chOff x="1111" y="2205"/>
            <a:chExt cx="1134" cy="1844"/>
          </a:xfrm>
        </p:grpSpPr>
        <p:grpSp>
          <p:nvGrpSpPr>
            <p:cNvPr id="38957" name="Group 64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8962" name="Text Box 65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8963" name="Text Box 66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8964" name="Text Box 67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8965" name="Text Box 68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8966" name="Text Box 69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38967" name="Line 70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8" name="Line 71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58" name="Group 72"/>
            <p:cNvGrpSpPr>
              <a:grpSpLocks/>
            </p:cNvGrpSpPr>
            <p:nvPr/>
          </p:nvGrpSpPr>
          <p:grpSpPr bwMode="auto">
            <a:xfrm>
              <a:off x="1189" y="2205"/>
              <a:ext cx="920" cy="300"/>
              <a:chOff x="1171" y="2205"/>
              <a:chExt cx="920" cy="300"/>
            </a:xfrm>
          </p:grpSpPr>
          <p:sp>
            <p:nvSpPr>
              <p:cNvPr id="38959" name="Text Box 73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8960" name="Text Box 74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8961" name="Text Box 75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7194550" y="3860800"/>
            <a:ext cx="1770063" cy="2808288"/>
            <a:chOff x="4513" y="755"/>
            <a:chExt cx="1115" cy="1769"/>
          </a:xfrm>
        </p:grpSpPr>
        <p:grpSp>
          <p:nvGrpSpPr>
            <p:cNvPr id="38939" name="Group 76"/>
            <p:cNvGrpSpPr>
              <a:grpSpLocks/>
            </p:cNvGrpSpPr>
            <p:nvPr/>
          </p:nvGrpSpPr>
          <p:grpSpPr bwMode="auto">
            <a:xfrm>
              <a:off x="4513" y="755"/>
              <a:ext cx="1115" cy="1752"/>
              <a:chOff x="3334" y="2251"/>
              <a:chExt cx="1115" cy="1752"/>
            </a:xfrm>
          </p:grpSpPr>
          <p:grpSp>
            <p:nvGrpSpPr>
              <p:cNvPr id="38945" name="Group 77"/>
              <p:cNvGrpSpPr>
                <a:grpSpLocks/>
              </p:cNvGrpSpPr>
              <p:nvPr/>
            </p:nvGrpSpPr>
            <p:grpSpPr bwMode="auto">
              <a:xfrm>
                <a:off x="3334" y="2478"/>
                <a:ext cx="1115" cy="1525"/>
                <a:chOff x="3443" y="2631"/>
                <a:chExt cx="1115" cy="1525"/>
              </a:xfrm>
            </p:grpSpPr>
            <p:sp>
              <p:nvSpPr>
                <p:cNvPr id="38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43" y="2944"/>
                  <a:ext cx="1115" cy="30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kumimoji="1" lang="zh-CN" altLang="zh-CN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5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443" y="3261"/>
                  <a:ext cx="1115" cy="30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kumimoji="1" lang="zh-CN" altLang="zh-CN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443" y="2640"/>
                  <a:ext cx="1115" cy="30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kumimoji="1" lang="zh-CN" altLang="zh-CN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5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43" y="3550"/>
                  <a:ext cx="1115" cy="30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kumimoji="1" lang="zh-CN" altLang="zh-CN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443" y="3851"/>
                  <a:ext cx="1115" cy="30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kumimoji="1" lang="zh-CN" altLang="zh-CN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55" name="Line 83"/>
                <p:cNvSpPr>
                  <a:spLocks noChangeShapeType="1"/>
                </p:cNvSpPr>
                <p:nvPr/>
              </p:nvSpPr>
              <p:spPr bwMode="auto">
                <a:xfrm>
                  <a:off x="3741" y="2631"/>
                  <a:ext cx="0" cy="1525"/>
                </a:xfrm>
                <a:prstGeom prst="line">
                  <a:avLst/>
                </a:prstGeom>
                <a:noFill/>
                <a:ln w="952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56" name="Line 84"/>
                <p:cNvSpPr>
                  <a:spLocks noChangeShapeType="1"/>
                </p:cNvSpPr>
                <p:nvPr/>
              </p:nvSpPr>
              <p:spPr bwMode="auto">
                <a:xfrm>
                  <a:off x="4116" y="2631"/>
                  <a:ext cx="0" cy="1525"/>
                </a:xfrm>
                <a:prstGeom prst="line">
                  <a:avLst/>
                </a:prstGeom>
                <a:noFill/>
                <a:ln w="952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46" name="Group 85"/>
              <p:cNvGrpSpPr>
                <a:grpSpLocks/>
              </p:cNvGrpSpPr>
              <p:nvPr/>
            </p:nvGrpSpPr>
            <p:grpSpPr bwMode="auto">
              <a:xfrm>
                <a:off x="3366" y="2251"/>
                <a:ext cx="920" cy="300"/>
                <a:chOff x="1171" y="2205"/>
                <a:chExt cx="920" cy="300"/>
              </a:xfrm>
            </p:grpSpPr>
            <p:sp>
              <p:nvSpPr>
                <p:cNvPr id="3894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171" y="2205"/>
                  <a:ext cx="167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66"/>
                      </a:solidFill>
                    </a:rPr>
                    <a:t>i</a:t>
                  </a:r>
                </a:p>
              </p:txBody>
            </p:sp>
            <p:sp>
              <p:nvSpPr>
                <p:cNvPr id="3894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508" y="2217"/>
                  <a:ext cx="167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66"/>
                      </a:solidFill>
                    </a:rPr>
                    <a:t>j</a:t>
                  </a:r>
                </a:p>
              </p:txBody>
            </p:sp>
            <p:sp>
              <p:nvSpPr>
                <p:cNvPr id="38949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870" y="2205"/>
                  <a:ext cx="22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66"/>
                      </a:solidFill>
                    </a:rPr>
                    <a:t>v</a:t>
                  </a:r>
                </a:p>
              </p:txBody>
            </p:sp>
          </p:grpSp>
        </p:grpSp>
        <p:sp>
          <p:nvSpPr>
            <p:cNvPr id="38940" name="Text Box 89"/>
            <p:cNvSpPr txBox="1">
              <a:spLocks noChangeArrowheads="1"/>
            </p:cNvSpPr>
            <p:nvPr/>
          </p:nvSpPr>
          <p:spPr bwMode="auto">
            <a:xfrm>
              <a:off x="4513" y="1313"/>
              <a:ext cx="1115" cy="3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ea typeface="宋体" pitchFamily="2" charset="-122"/>
                </a:rPr>
                <a:t>2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 1     14</a:t>
              </a:r>
            </a:p>
          </p:txBody>
        </p:sp>
        <p:sp>
          <p:nvSpPr>
            <p:cNvPr id="38941" name="Text Box 90"/>
            <p:cNvSpPr txBox="1">
              <a:spLocks noChangeArrowheads="1"/>
            </p:cNvSpPr>
            <p:nvPr/>
          </p:nvSpPr>
          <p:spPr bwMode="auto">
            <a:xfrm>
              <a:off x="4513" y="1630"/>
              <a:ext cx="1115" cy="3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ea typeface="宋体" pitchFamily="2" charset="-122"/>
                </a:rPr>
                <a:t>2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 2     -7</a:t>
              </a:r>
            </a:p>
          </p:txBody>
        </p:sp>
        <p:sp>
          <p:nvSpPr>
            <p:cNvPr id="38942" name="Text Box 91"/>
            <p:cNvSpPr txBox="1">
              <a:spLocks noChangeArrowheads="1"/>
            </p:cNvSpPr>
            <p:nvPr/>
          </p:nvSpPr>
          <p:spPr bwMode="auto">
            <a:xfrm>
              <a:off x="4513" y="1009"/>
              <a:ext cx="1115" cy="3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ea typeface="宋体" pitchFamily="2" charset="-122"/>
                </a:rPr>
                <a:t>1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 3     36</a:t>
              </a:r>
            </a:p>
          </p:txBody>
        </p:sp>
        <p:sp>
          <p:nvSpPr>
            <p:cNvPr id="38943" name="Text Box 92"/>
            <p:cNvSpPr txBox="1">
              <a:spLocks noChangeArrowheads="1"/>
            </p:cNvSpPr>
            <p:nvPr/>
          </p:nvSpPr>
          <p:spPr bwMode="auto">
            <a:xfrm>
              <a:off x="4513" y="1919"/>
              <a:ext cx="1115" cy="3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ea typeface="宋体" pitchFamily="2" charset="-122"/>
                </a:rPr>
                <a:t>4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 3     28</a:t>
              </a:r>
            </a:p>
          </p:txBody>
        </p:sp>
        <p:sp>
          <p:nvSpPr>
            <p:cNvPr id="38944" name="Text Box 93"/>
            <p:cNvSpPr txBox="1">
              <a:spLocks noChangeArrowheads="1"/>
            </p:cNvSpPr>
            <p:nvPr/>
          </p:nvSpPr>
          <p:spPr bwMode="auto">
            <a:xfrm>
              <a:off x="4513" y="2220"/>
              <a:ext cx="1115" cy="3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ea typeface="宋体" pitchFamily="2" charset="-122"/>
                </a:rPr>
                <a:t>5</a:t>
              </a:r>
              <a:r>
                <a:rPr kumimoji="1" lang="en-US" altLang="zh-CN">
                  <a:solidFill>
                    <a:srgbClr val="000066"/>
                  </a:solidFill>
                  <a:ea typeface="宋体" pitchFamily="2" charset="-122"/>
                </a:rPr>
                <a:t>     1     -5</a:t>
              </a:r>
            </a:p>
          </p:txBody>
        </p:sp>
      </p:grpSp>
      <p:sp>
        <p:nvSpPr>
          <p:cNvPr id="208992" name="Line 96"/>
          <p:cNvSpPr>
            <a:spLocks noChangeShapeType="1"/>
          </p:cNvSpPr>
          <p:nvPr/>
        </p:nvSpPr>
        <p:spPr bwMode="auto">
          <a:xfrm>
            <a:off x="6804025" y="4581525"/>
            <a:ext cx="3603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8993" name="Line 97"/>
          <p:cNvSpPr>
            <a:spLocks noChangeShapeType="1"/>
          </p:cNvSpPr>
          <p:nvPr/>
        </p:nvSpPr>
        <p:spPr bwMode="auto">
          <a:xfrm>
            <a:off x="6804025" y="5013325"/>
            <a:ext cx="3603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8994" name="Line 98"/>
          <p:cNvSpPr>
            <a:spLocks noChangeShapeType="1"/>
          </p:cNvSpPr>
          <p:nvPr/>
        </p:nvSpPr>
        <p:spPr bwMode="auto">
          <a:xfrm>
            <a:off x="6877050" y="6021388"/>
            <a:ext cx="2873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8995" name="Line 99"/>
          <p:cNvSpPr>
            <a:spLocks noChangeShapeType="1"/>
          </p:cNvSpPr>
          <p:nvPr/>
        </p:nvSpPr>
        <p:spPr bwMode="auto">
          <a:xfrm>
            <a:off x="6877050" y="6453188"/>
            <a:ext cx="2873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8937" name="Text Box 100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8938" name="Line 101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8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8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0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0" grpId="0"/>
      <p:bldP spid="208952" grpId="0"/>
      <p:bldP spid="208953" grpId="0"/>
      <p:bldP spid="208955" grpId="0"/>
      <p:bldP spid="208956" grpId="0"/>
      <p:bldP spid="208957" grpId="0"/>
      <p:bldP spid="208958" grpId="0" animBg="1"/>
      <p:bldP spid="208992" grpId="0" animBg="1"/>
      <p:bldP spid="208993" grpId="0" animBg="1"/>
      <p:bldP spid="208994" grpId="0" animBg="1"/>
      <p:bldP spid="2089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2CA824-6E62-45D0-B23F-A3880FE50501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9939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29511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39943" name="Rectangle 11"/>
          <p:cNvSpPr>
            <a:spLocks noChangeArrowheads="1"/>
          </p:cNvSpPr>
          <p:nvPr/>
        </p:nvSpPr>
        <p:spPr bwMode="auto">
          <a:xfrm>
            <a:off x="5219700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1042988" y="2108200"/>
            <a:ext cx="30241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一次定位快速转置</a:t>
            </a:r>
          </a:p>
        </p:txBody>
      </p:sp>
      <p:sp>
        <p:nvSpPr>
          <p:cNvPr id="39945" name="Text Box 13"/>
          <p:cNvSpPr txBox="1">
            <a:spLocks noChangeArrowheads="1"/>
          </p:cNvSpPr>
          <p:nvPr/>
        </p:nvSpPr>
        <p:spPr bwMode="auto">
          <a:xfrm>
            <a:off x="3509963" y="2108200"/>
            <a:ext cx="19256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/>
              <a:t>算法实现：</a:t>
            </a:r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1116013" y="2565400"/>
            <a:ext cx="4968875" cy="2835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l"/>
            <a:r>
              <a:rPr kumimoji="1" lang="en-US" altLang="zh-CN" sz="2000">
                <a:solidFill>
                  <a:srgbClr val="000066"/>
                </a:solidFill>
              </a:rPr>
              <a:t>c.    for(p=1;p&lt;=A.len;p++)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{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col=A.data[p].col;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q=position[col];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B-&gt;data[q].row=A-&gt;data[p].col;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B-&gt;data[q].col=A-&gt;data[p].row;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B-&gt;data[q].e=A-&gt;data[p].e;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    position[col]++;</a:t>
            </a:r>
          </a:p>
          <a:p>
            <a:pPr marL="800100" lvl="1" indent="-342900" algn="l"/>
            <a:r>
              <a:rPr kumimoji="1" lang="en-US" altLang="zh-CN" sz="2000">
                <a:solidFill>
                  <a:srgbClr val="000066"/>
                </a:solidFill>
              </a:rPr>
              <a:t>      } 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684213" y="5229225"/>
            <a:ext cx="4959350" cy="1393825"/>
            <a:chOff x="249" y="3339"/>
            <a:chExt cx="3124" cy="878"/>
          </a:xfrm>
        </p:grpSpPr>
        <p:sp>
          <p:nvSpPr>
            <p:cNvPr id="40002" name="Line 16"/>
            <p:cNvSpPr>
              <a:spLocks noChangeShapeType="1"/>
            </p:cNvSpPr>
            <p:nvPr/>
          </p:nvSpPr>
          <p:spPr bwMode="auto">
            <a:xfrm>
              <a:off x="606" y="3627"/>
              <a:ext cx="276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3" name="Line 17"/>
            <p:cNvSpPr>
              <a:spLocks noChangeShapeType="1"/>
            </p:cNvSpPr>
            <p:nvPr/>
          </p:nvSpPr>
          <p:spPr bwMode="auto">
            <a:xfrm>
              <a:off x="1513" y="3355"/>
              <a:ext cx="0" cy="59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4" name="Text Box 18"/>
            <p:cNvSpPr txBox="1">
              <a:spLocks noChangeArrowheads="1"/>
            </p:cNvSpPr>
            <p:nvPr/>
          </p:nvSpPr>
          <p:spPr bwMode="auto">
            <a:xfrm>
              <a:off x="850" y="3355"/>
              <a:ext cx="3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col</a:t>
              </a:r>
            </a:p>
          </p:txBody>
        </p:sp>
        <p:sp>
          <p:nvSpPr>
            <p:cNvPr id="40005" name="Text Box 19"/>
            <p:cNvSpPr txBox="1">
              <a:spLocks noChangeArrowheads="1"/>
            </p:cNvSpPr>
            <p:nvPr/>
          </p:nvSpPr>
          <p:spPr bwMode="auto">
            <a:xfrm>
              <a:off x="1638" y="3367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0006" name="Text Box 20"/>
            <p:cNvSpPr txBox="1">
              <a:spLocks noChangeArrowheads="1"/>
            </p:cNvSpPr>
            <p:nvPr/>
          </p:nvSpPr>
          <p:spPr bwMode="auto">
            <a:xfrm>
              <a:off x="1955" y="3355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40007" name="Text Box 21"/>
            <p:cNvSpPr txBox="1">
              <a:spLocks noChangeArrowheads="1"/>
            </p:cNvSpPr>
            <p:nvPr/>
          </p:nvSpPr>
          <p:spPr bwMode="auto">
            <a:xfrm>
              <a:off x="2285" y="3355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40008" name="Text Box 22"/>
            <p:cNvSpPr txBox="1">
              <a:spLocks noChangeArrowheads="1"/>
            </p:cNvSpPr>
            <p:nvPr/>
          </p:nvSpPr>
          <p:spPr bwMode="auto">
            <a:xfrm>
              <a:off x="2602" y="333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40009" name="Text Box 23"/>
            <p:cNvSpPr txBox="1">
              <a:spLocks noChangeArrowheads="1"/>
            </p:cNvSpPr>
            <p:nvPr/>
          </p:nvSpPr>
          <p:spPr bwMode="auto">
            <a:xfrm>
              <a:off x="2925" y="333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40010" name="Text Box 24"/>
            <p:cNvSpPr txBox="1">
              <a:spLocks noChangeArrowheads="1"/>
            </p:cNvSpPr>
            <p:nvPr/>
          </p:nvSpPr>
          <p:spPr bwMode="auto">
            <a:xfrm>
              <a:off x="606" y="3718"/>
              <a:ext cx="92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num[col]</a:t>
              </a:r>
            </a:p>
          </p:txBody>
        </p:sp>
        <p:sp>
          <p:nvSpPr>
            <p:cNvPr id="40011" name="Text Box 25"/>
            <p:cNvSpPr txBox="1">
              <a:spLocks noChangeArrowheads="1"/>
            </p:cNvSpPr>
            <p:nvPr/>
          </p:nvSpPr>
          <p:spPr bwMode="auto">
            <a:xfrm>
              <a:off x="1650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40012" name="Text Box 26"/>
            <p:cNvSpPr txBox="1">
              <a:spLocks noChangeArrowheads="1"/>
            </p:cNvSpPr>
            <p:nvPr/>
          </p:nvSpPr>
          <p:spPr bwMode="auto">
            <a:xfrm>
              <a:off x="1955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40013" name="Text Box 27"/>
            <p:cNvSpPr txBox="1">
              <a:spLocks noChangeArrowheads="1"/>
            </p:cNvSpPr>
            <p:nvPr/>
          </p:nvSpPr>
          <p:spPr bwMode="auto">
            <a:xfrm>
              <a:off x="2285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40014" name="Text Box 28"/>
            <p:cNvSpPr txBox="1">
              <a:spLocks noChangeArrowheads="1"/>
            </p:cNvSpPr>
            <p:nvPr/>
          </p:nvSpPr>
          <p:spPr bwMode="auto">
            <a:xfrm>
              <a:off x="2602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40015" name="Text Box 29"/>
            <p:cNvSpPr txBox="1">
              <a:spLocks noChangeArrowheads="1"/>
            </p:cNvSpPr>
            <p:nvPr/>
          </p:nvSpPr>
          <p:spPr bwMode="auto">
            <a:xfrm>
              <a:off x="2925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 useBgFill="1">
          <p:nvSpPr>
            <p:cNvPr id="40016" name="Text Box 30"/>
            <p:cNvSpPr txBox="1">
              <a:spLocks noChangeArrowheads="1"/>
            </p:cNvSpPr>
            <p:nvPr/>
          </p:nvSpPr>
          <p:spPr bwMode="auto">
            <a:xfrm>
              <a:off x="1967" y="3763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40017" name="Text Box 31"/>
            <p:cNvSpPr txBox="1">
              <a:spLocks noChangeArrowheads="1"/>
            </p:cNvSpPr>
            <p:nvPr/>
          </p:nvSpPr>
          <p:spPr bwMode="auto">
            <a:xfrm>
              <a:off x="1967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40018" name="Text Box 32"/>
            <p:cNvSpPr txBox="1">
              <a:spLocks noChangeArrowheads="1"/>
            </p:cNvSpPr>
            <p:nvPr/>
          </p:nvSpPr>
          <p:spPr bwMode="auto">
            <a:xfrm>
              <a:off x="2920" y="3763"/>
              <a:ext cx="193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40019" name="Text Box 33"/>
            <p:cNvSpPr txBox="1">
              <a:spLocks noChangeArrowheads="1"/>
            </p:cNvSpPr>
            <p:nvPr/>
          </p:nvSpPr>
          <p:spPr bwMode="auto">
            <a:xfrm>
              <a:off x="2920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40020" name="Text Box 34"/>
            <p:cNvSpPr txBox="1">
              <a:spLocks noChangeArrowheads="1"/>
            </p:cNvSpPr>
            <p:nvPr/>
          </p:nvSpPr>
          <p:spPr bwMode="auto">
            <a:xfrm>
              <a:off x="2012" y="3763"/>
              <a:ext cx="136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40021" name="Text Box 35"/>
            <p:cNvSpPr txBox="1">
              <a:spLocks noChangeArrowheads="1"/>
            </p:cNvSpPr>
            <p:nvPr/>
          </p:nvSpPr>
          <p:spPr bwMode="auto">
            <a:xfrm>
              <a:off x="1967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2</a:t>
              </a:r>
            </a:p>
          </p:txBody>
        </p:sp>
        <p:sp useBgFill="1">
          <p:nvSpPr>
            <p:cNvPr id="40022" name="Text Box 36"/>
            <p:cNvSpPr txBox="1">
              <a:spLocks noChangeArrowheads="1"/>
            </p:cNvSpPr>
            <p:nvPr/>
          </p:nvSpPr>
          <p:spPr bwMode="auto">
            <a:xfrm>
              <a:off x="1695" y="3740"/>
              <a:ext cx="114" cy="25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endParaRPr lang="zh-CN" altLang="zh-CN" sz="2000"/>
            </a:p>
          </p:txBody>
        </p:sp>
        <p:sp>
          <p:nvSpPr>
            <p:cNvPr id="40023" name="Text Box 37"/>
            <p:cNvSpPr txBox="1">
              <a:spLocks noChangeArrowheads="1"/>
            </p:cNvSpPr>
            <p:nvPr/>
          </p:nvSpPr>
          <p:spPr bwMode="auto">
            <a:xfrm>
              <a:off x="1650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 useBgFill="1">
          <p:nvSpPr>
            <p:cNvPr id="40024" name="Text Box 38"/>
            <p:cNvSpPr txBox="1">
              <a:spLocks noChangeArrowheads="1"/>
            </p:cNvSpPr>
            <p:nvPr/>
          </p:nvSpPr>
          <p:spPr bwMode="auto">
            <a:xfrm>
              <a:off x="2647" y="3718"/>
              <a:ext cx="154" cy="288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endParaRPr lang="zh-CN" altLang="zh-CN"/>
            </a:p>
          </p:txBody>
        </p:sp>
        <p:sp>
          <p:nvSpPr>
            <p:cNvPr id="40025" name="Text Box 39"/>
            <p:cNvSpPr txBox="1">
              <a:spLocks noChangeArrowheads="1"/>
            </p:cNvSpPr>
            <p:nvPr/>
          </p:nvSpPr>
          <p:spPr bwMode="auto">
            <a:xfrm>
              <a:off x="2608" y="3718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>
          <p:nvSpPr>
            <p:cNvPr id="40026" name="Line 40"/>
            <p:cNvSpPr>
              <a:spLocks noChangeShapeType="1"/>
            </p:cNvSpPr>
            <p:nvPr/>
          </p:nvSpPr>
          <p:spPr bwMode="auto">
            <a:xfrm>
              <a:off x="1513" y="3928"/>
              <a:ext cx="6" cy="273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7" name="Text Box 41"/>
            <p:cNvSpPr txBox="1">
              <a:spLocks noChangeArrowheads="1"/>
            </p:cNvSpPr>
            <p:nvPr/>
          </p:nvSpPr>
          <p:spPr bwMode="auto">
            <a:xfrm>
              <a:off x="249" y="3929"/>
              <a:ext cx="126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</a:rPr>
                <a:t>position[col]</a:t>
              </a:r>
            </a:p>
          </p:txBody>
        </p:sp>
        <p:sp>
          <p:nvSpPr>
            <p:cNvPr id="40028" name="Text Box 42"/>
            <p:cNvSpPr txBox="1">
              <a:spLocks noChangeArrowheads="1"/>
            </p:cNvSpPr>
            <p:nvPr/>
          </p:nvSpPr>
          <p:spPr bwMode="auto">
            <a:xfrm>
              <a:off x="1655" y="392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1</a:t>
              </a:r>
            </a:p>
          </p:txBody>
        </p:sp>
        <p:sp>
          <p:nvSpPr>
            <p:cNvPr id="40029" name="Text Box 43"/>
            <p:cNvSpPr txBox="1">
              <a:spLocks noChangeArrowheads="1"/>
            </p:cNvSpPr>
            <p:nvPr/>
          </p:nvSpPr>
          <p:spPr bwMode="auto">
            <a:xfrm>
              <a:off x="1972" y="392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2</a:t>
              </a:r>
            </a:p>
          </p:txBody>
        </p:sp>
        <p:sp>
          <p:nvSpPr>
            <p:cNvPr id="40030" name="Text Box 44"/>
            <p:cNvSpPr txBox="1">
              <a:spLocks noChangeArrowheads="1"/>
            </p:cNvSpPr>
            <p:nvPr/>
          </p:nvSpPr>
          <p:spPr bwMode="auto">
            <a:xfrm>
              <a:off x="2284" y="392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4</a:t>
              </a:r>
            </a:p>
          </p:txBody>
        </p:sp>
        <p:sp>
          <p:nvSpPr>
            <p:cNvPr id="40031" name="Text Box 45"/>
            <p:cNvSpPr txBox="1">
              <a:spLocks noChangeArrowheads="1"/>
            </p:cNvSpPr>
            <p:nvPr/>
          </p:nvSpPr>
          <p:spPr bwMode="auto">
            <a:xfrm>
              <a:off x="2635" y="392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4</a:t>
              </a:r>
            </a:p>
          </p:txBody>
        </p:sp>
        <p:sp>
          <p:nvSpPr>
            <p:cNvPr id="40032" name="Text Box 46"/>
            <p:cNvSpPr txBox="1">
              <a:spLocks noChangeArrowheads="1"/>
            </p:cNvSpPr>
            <p:nvPr/>
          </p:nvSpPr>
          <p:spPr bwMode="auto">
            <a:xfrm>
              <a:off x="2925" y="3929"/>
              <a:ext cx="2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5</a:t>
              </a:r>
            </a:p>
          </p:txBody>
        </p:sp>
      </p:grpSp>
      <p:sp>
        <p:nvSpPr>
          <p:cNvPr id="209967" name="AutoShape 47"/>
          <p:cNvSpPr>
            <a:spLocks noChangeArrowheads="1"/>
          </p:cNvSpPr>
          <p:nvPr/>
        </p:nvSpPr>
        <p:spPr bwMode="auto">
          <a:xfrm rot="7200000">
            <a:off x="7573963" y="33909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164388" y="333375"/>
            <a:ext cx="1800225" cy="2927350"/>
            <a:chOff x="1111" y="2205"/>
            <a:chExt cx="1134" cy="1844"/>
          </a:xfrm>
        </p:grpSpPr>
        <p:grpSp>
          <p:nvGrpSpPr>
            <p:cNvPr id="39990" name="Group 49"/>
            <p:cNvGrpSpPr>
              <a:grpSpLocks/>
            </p:cNvGrpSpPr>
            <p:nvPr/>
          </p:nvGrpSpPr>
          <p:grpSpPr bwMode="auto">
            <a:xfrm>
              <a:off x="1111" y="2478"/>
              <a:ext cx="1134" cy="1571"/>
              <a:chOff x="2057" y="2360"/>
              <a:chExt cx="1284" cy="1724"/>
            </a:xfrm>
          </p:grpSpPr>
          <p:sp>
            <p:nvSpPr>
              <p:cNvPr id="39995" name="Text Box 50"/>
              <p:cNvSpPr txBox="1">
                <a:spLocks noChangeArrowheads="1"/>
              </p:cNvSpPr>
              <p:nvPr/>
            </p:nvSpPr>
            <p:spPr bwMode="auto">
              <a:xfrm>
                <a:off x="2057" y="236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1     2     14</a:t>
                </a:r>
              </a:p>
            </p:txBody>
          </p:sp>
          <p:sp>
            <p:nvSpPr>
              <p:cNvPr id="39996" name="Text Box 51"/>
              <p:cNvSpPr txBox="1">
                <a:spLocks noChangeArrowheads="1"/>
              </p:cNvSpPr>
              <p:nvPr/>
            </p:nvSpPr>
            <p:spPr bwMode="auto">
              <a:xfrm>
                <a:off x="2057" y="3056"/>
                <a:ext cx="1284" cy="333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2     2     -7</a:t>
                </a:r>
              </a:p>
            </p:txBody>
          </p:sp>
          <p:sp>
            <p:nvSpPr>
              <p:cNvPr id="39997" name="Text Box 52"/>
              <p:cNvSpPr txBox="1">
                <a:spLocks noChangeArrowheads="1"/>
              </p:cNvSpPr>
              <p:nvPr/>
            </p:nvSpPr>
            <p:spPr bwMode="auto">
              <a:xfrm>
                <a:off x="2057" y="3399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3     1     36</a:t>
                </a:r>
              </a:p>
            </p:txBody>
          </p:sp>
          <p:sp>
            <p:nvSpPr>
              <p:cNvPr id="39998" name="Text Box 53"/>
              <p:cNvSpPr txBox="1">
                <a:spLocks noChangeArrowheads="1"/>
              </p:cNvSpPr>
              <p:nvPr/>
            </p:nvSpPr>
            <p:spPr bwMode="auto">
              <a:xfrm>
                <a:off x="2057" y="3750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3     4     28</a:t>
                </a:r>
              </a:p>
            </p:txBody>
          </p:sp>
          <p:sp>
            <p:nvSpPr>
              <p:cNvPr id="39999" name="Text Box 54"/>
              <p:cNvSpPr txBox="1">
                <a:spLocks noChangeArrowheads="1"/>
              </p:cNvSpPr>
              <p:nvPr/>
            </p:nvSpPr>
            <p:spPr bwMode="auto">
              <a:xfrm>
                <a:off x="2057" y="2708"/>
                <a:ext cx="1284" cy="33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66"/>
                    </a:solidFill>
                    <a:ea typeface="宋体" pitchFamily="2" charset="-122"/>
                  </a:rPr>
                  <a:t>1     5     -5</a:t>
                </a:r>
              </a:p>
            </p:txBody>
          </p:sp>
          <p:sp>
            <p:nvSpPr>
              <p:cNvPr id="40000" name="Line 55"/>
              <p:cNvSpPr>
                <a:spLocks noChangeShapeType="1"/>
              </p:cNvSpPr>
              <p:nvPr/>
            </p:nvSpPr>
            <p:spPr bwMode="auto">
              <a:xfrm>
                <a:off x="2400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01" name="Line 56"/>
              <p:cNvSpPr>
                <a:spLocks noChangeShapeType="1"/>
              </p:cNvSpPr>
              <p:nvPr/>
            </p:nvSpPr>
            <p:spPr bwMode="auto">
              <a:xfrm>
                <a:off x="2832" y="2364"/>
                <a:ext cx="0" cy="171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91" name="Group 57"/>
            <p:cNvGrpSpPr>
              <a:grpSpLocks/>
            </p:cNvGrpSpPr>
            <p:nvPr/>
          </p:nvGrpSpPr>
          <p:grpSpPr bwMode="auto">
            <a:xfrm>
              <a:off x="1189" y="2205"/>
              <a:ext cx="920" cy="300"/>
              <a:chOff x="1171" y="2205"/>
              <a:chExt cx="920" cy="300"/>
            </a:xfrm>
          </p:grpSpPr>
          <p:sp>
            <p:nvSpPr>
              <p:cNvPr id="39992" name="Text Box 58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9993" name="Text Box 59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9994" name="Text Box 60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588125" y="3860800"/>
            <a:ext cx="1770063" cy="2781300"/>
            <a:chOff x="3334" y="2251"/>
            <a:chExt cx="1115" cy="1752"/>
          </a:xfrm>
        </p:grpSpPr>
        <p:grpSp>
          <p:nvGrpSpPr>
            <p:cNvPr id="39978" name="Group 63"/>
            <p:cNvGrpSpPr>
              <a:grpSpLocks/>
            </p:cNvGrpSpPr>
            <p:nvPr/>
          </p:nvGrpSpPr>
          <p:grpSpPr bwMode="auto">
            <a:xfrm>
              <a:off x="3334" y="2478"/>
              <a:ext cx="1115" cy="1525"/>
              <a:chOff x="3443" y="2631"/>
              <a:chExt cx="1115" cy="1525"/>
            </a:xfrm>
          </p:grpSpPr>
          <p:sp>
            <p:nvSpPr>
              <p:cNvPr id="39983" name="Text Box 64"/>
              <p:cNvSpPr txBox="1">
                <a:spLocks noChangeArrowheads="1"/>
              </p:cNvSpPr>
              <p:nvPr/>
            </p:nvSpPr>
            <p:spPr bwMode="auto">
              <a:xfrm>
                <a:off x="3443" y="2944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9984" name="Text Box 65"/>
              <p:cNvSpPr txBox="1">
                <a:spLocks noChangeArrowheads="1"/>
              </p:cNvSpPr>
              <p:nvPr/>
            </p:nvSpPr>
            <p:spPr bwMode="auto">
              <a:xfrm>
                <a:off x="3443" y="3261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9985" name="Text Box 66"/>
              <p:cNvSpPr txBox="1">
                <a:spLocks noChangeArrowheads="1"/>
              </p:cNvSpPr>
              <p:nvPr/>
            </p:nvSpPr>
            <p:spPr bwMode="auto">
              <a:xfrm>
                <a:off x="3443" y="2640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9986" name="Text Box 67"/>
              <p:cNvSpPr txBox="1">
                <a:spLocks noChangeArrowheads="1"/>
              </p:cNvSpPr>
              <p:nvPr/>
            </p:nvSpPr>
            <p:spPr bwMode="auto">
              <a:xfrm>
                <a:off x="3443" y="3550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9987" name="Text Box 68"/>
              <p:cNvSpPr txBox="1">
                <a:spLocks noChangeArrowheads="1"/>
              </p:cNvSpPr>
              <p:nvPr/>
            </p:nvSpPr>
            <p:spPr bwMode="auto">
              <a:xfrm>
                <a:off x="3443" y="3851"/>
                <a:ext cx="1115" cy="30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kumimoji="1" lang="zh-CN" altLang="zh-CN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39988" name="Line 69"/>
              <p:cNvSpPr>
                <a:spLocks noChangeShapeType="1"/>
              </p:cNvSpPr>
              <p:nvPr/>
            </p:nvSpPr>
            <p:spPr bwMode="auto">
              <a:xfrm>
                <a:off x="3741" y="2631"/>
                <a:ext cx="0" cy="152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89" name="Line 70"/>
              <p:cNvSpPr>
                <a:spLocks noChangeShapeType="1"/>
              </p:cNvSpPr>
              <p:nvPr/>
            </p:nvSpPr>
            <p:spPr bwMode="auto">
              <a:xfrm>
                <a:off x="4116" y="2631"/>
                <a:ext cx="0" cy="152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79" name="Group 71"/>
            <p:cNvGrpSpPr>
              <a:grpSpLocks/>
            </p:cNvGrpSpPr>
            <p:nvPr/>
          </p:nvGrpSpPr>
          <p:grpSpPr bwMode="auto">
            <a:xfrm>
              <a:off x="3366" y="2251"/>
              <a:ext cx="920" cy="300"/>
              <a:chOff x="1171" y="2205"/>
              <a:chExt cx="920" cy="300"/>
            </a:xfrm>
          </p:grpSpPr>
          <p:sp>
            <p:nvSpPr>
              <p:cNvPr id="39980" name="Text Box 72"/>
              <p:cNvSpPr txBox="1">
                <a:spLocks noChangeArrowheads="1"/>
              </p:cNvSpPr>
              <p:nvPr/>
            </p:nvSpPr>
            <p:spPr bwMode="auto">
              <a:xfrm>
                <a:off x="1171" y="2205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39981" name="Text Box 73"/>
              <p:cNvSpPr txBox="1">
                <a:spLocks noChangeArrowheads="1"/>
              </p:cNvSpPr>
              <p:nvPr/>
            </p:nvSpPr>
            <p:spPr bwMode="auto">
              <a:xfrm>
                <a:off x="1508" y="2217"/>
                <a:ext cx="167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j</a:t>
                </a:r>
              </a:p>
            </p:txBody>
          </p:sp>
          <p:sp>
            <p:nvSpPr>
              <p:cNvPr id="39982" name="Text Box 74"/>
              <p:cNvSpPr txBox="1">
                <a:spLocks noChangeArrowheads="1"/>
              </p:cNvSpPr>
              <p:nvPr/>
            </p:nvSpPr>
            <p:spPr bwMode="auto">
              <a:xfrm>
                <a:off x="1870" y="2205"/>
                <a:ext cx="22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sp>
        <p:nvSpPr>
          <p:cNvPr id="210007" name="Text Box 87"/>
          <p:cNvSpPr txBox="1">
            <a:spLocks noChangeArrowheads="1"/>
          </p:cNvSpPr>
          <p:nvPr/>
        </p:nvSpPr>
        <p:spPr bwMode="auto">
          <a:xfrm>
            <a:off x="6659563" y="47244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210008" name="Text Box 88"/>
          <p:cNvSpPr txBox="1">
            <a:spLocks noChangeArrowheads="1"/>
          </p:cNvSpPr>
          <p:nvPr/>
        </p:nvSpPr>
        <p:spPr bwMode="auto">
          <a:xfrm>
            <a:off x="7235825" y="47244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210009" name="Text Box 89"/>
          <p:cNvSpPr txBox="1">
            <a:spLocks noChangeArrowheads="1"/>
          </p:cNvSpPr>
          <p:nvPr/>
        </p:nvSpPr>
        <p:spPr bwMode="auto">
          <a:xfrm>
            <a:off x="7740650" y="4724400"/>
            <a:ext cx="520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14</a:t>
            </a:r>
          </a:p>
        </p:txBody>
      </p:sp>
      <p:sp useBgFill="1">
        <p:nvSpPr>
          <p:cNvPr id="210010" name="Text Box 90"/>
          <p:cNvSpPr txBox="1">
            <a:spLocks noChangeArrowheads="1"/>
          </p:cNvSpPr>
          <p:nvPr/>
        </p:nvSpPr>
        <p:spPr bwMode="auto">
          <a:xfrm>
            <a:off x="3492500" y="6230938"/>
            <a:ext cx="180975" cy="366712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1800"/>
          </a:p>
        </p:txBody>
      </p:sp>
      <p:sp>
        <p:nvSpPr>
          <p:cNvPr id="210011" name="Text Box 91"/>
          <p:cNvSpPr txBox="1">
            <a:spLocks noChangeArrowheads="1"/>
          </p:cNvSpPr>
          <p:nvPr/>
        </p:nvSpPr>
        <p:spPr bwMode="auto">
          <a:xfrm>
            <a:off x="3419475" y="61658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210012" name="Text Box 92"/>
          <p:cNvSpPr txBox="1">
            <a:spLocks noChangeArrowheads="1"/>
          </p:cNvSpPr>
          <p:nvPr/>
        </p:nvSpPr>
        <p:spPr bwMode="auto">
          <a:xfrm>
            <a:off x="6659563" y="6183313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210013" name="Text Box 93"/>
          <p:cNvSpPr txBox="1">
            <a:spLocks noChangeArrowheads="1"/>
          </p:cNvSpPr>
          <p:nvPr/>
        </p:nvSpPr>
        <p:spPr bwMode="auto">
          <a:xfrm>
            <a:off x="7245350" y="61658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210014" name="Text Box 94"/>
          <p:cNvSpPr txBox="1">
            <a:spLocks noChangeArrowheads="1"/>
          </p:cNvSpPr>
          <p:nvPr/>
        </p:nvSpPr>
        <p:spPr bwMode="auto">
          <a:xfrm>
            <a:off x="7812088" y="6165850"/>
            <a:ext cx="4524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-5</a:t>
            </a:r>
          </a:p>
        </p:txBody>
      </p:sp>
      <p:sp>
        <p:nvSpPr>
          <p:cNvPr id="210015" name="Text Box 95"/>
          <p:cNvSpPr txBox="1">
            <a:spLocks noChangeArrowheads="1"/>
          </p:cNvSpPr>
          <p:nvPr/>
        </p:nvSpPr>
        <p:spPr bwMode="auto">
          <a:xfrm>
            <a:off x="6677025" y="5229225"/>
            <a:ext cx="3429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10016" name="Text Box 96"/>
          <p:cNvSpPr txBox="1">
            <a:spLocks noChangeArrowheads="1"/>
          </p:cNvSpPr>
          <p:nvPr/>
        </p:nvSpPr>
        <p:spPr bwMode="auto">
          <a:xfrm>
            <a:off x="7245350" y="5229225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210017" name="Text Box 97"/>
          <p:cNvSpPr txBox="1">
            <a:spLocks noChangeArrowheads="1"/>
          </p:cNvSpPr>
          <p:nvPr/>
        </p:nvSpPr>
        <p:spPr bwMode="auto">
          <a:xfrm>
            <a:off x="7791450" y="5229225"/>
            <a:ext cx="4524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-7</a:t>
            </a:r>
          </a:p>
        </p:txBody>
      </p:sp>
      <p:sp useBgFill="1">
        <p:nvSpPr>
          <p:cNvPr id="210018" name="Text Box 98"/>
          <p:cNvSpPr txBox="1">
            <a:spLocks noChangeArrowheads="1"/>
          </p:cNvSpPr>
          <p:nvPr/>
        </p:nvSpPr>
        <p:spPr bwMode="auto">
          <a:xfrm>
            <a:off x="3527425" y="6240463"/>
            <a:ext cx="180975" cy="33655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1600"/>
          </a:p>
        </p:txBody>
      </p:sp>
      <p:sp>
        <p:nvSpPr>
          <p:cNvPr id="210019" name="Text Box 99"/>
          <p:cNvSpPr txBox="1">
            <a:spLocks noChangeArrowheads="1"/>
          </p:cNvSpPr>
          <p:nvPr/>
        </p:nvSpPr>
        <p:spPr bwMode="auto">
          <a:xfrm>
            <a:off x="3419475" y="61658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10020" name="Text Box 100"/>
          <p:cNvSpPr txBox="1">
            <a:spLocks noChangeArrowheads="1"/>
          </p:cNvSpPr>
          <p:nvPr/>
        </p:nvSpPr>
        <p:spPr bwMode="auto">
          <a:xfrm>
            <a:off x="6659563" y="42672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1</a:t>
            </a:r>
          </a:p>
        </p:txBody>
      </p:sp>
      <p:sp>
        <p:nvSpPr>
          <p:cNvPr id="210021" name="Text Box 101"/>
          <p:cNvSpPr txBox="1">
            <a:spLocks noChangeArrowheads="1"/>
          </p:cNvSpPr>
          <p:nvPr/>
        </p:nvSpPr>
        <p:spPr bwMode="auto">
          <a:xfrm>
            <a:off x="7164388" y="426720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210022" name="Text Box 102"/>
          <p:cNvSpPr txBox="1">
            <a:spLocks noChangeArrowheads="1"/>
          </p:cNvSpPr>
          <p:nvPr/>
        </p:nvSpPr>
        <p:spPr bwMode="auto">
          <a:xfrm>
            <a:off x="7740650" y="4292600"/>
            <a:ext cx="520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36</a:t>
            </a:r>
          </a:p>
        </p:txBody>
      </p:sp>
      <p:sp useBgFill="1">
        <p:nvSpPr>
          <p:cNvPr id="210023" name="Text Box 103"/>
          <p:cNvSpPr txBox="1">
            <a:spLocks noChangeArrowheads="1"/>
          </p:cNvSpPr>
          <p:nvPr/>
        </p:nvSpPr>
        <p:spPr bwMode="auto">
          <a:xfrm>
            <a:off x="3022600" y="6240463"/>
            <a:ext cx="180975" cy="33655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1600"/>
          </a:p>
        </p:txBody>
      </p:sp>
      <p:sp>
        <p:nvSpPr>
          <p:cNvPr id="210024" name="Text Box 104"/>
          <p:cNvSpPr txBox="1">
            <a:spLocks noChangeArrowheads="1"/>
          </p:cNvSpPr>
          <p:nvPr/>
        </p:nvSpPr>
        <p:spPr bwMode="auto">
          <a:xfrm>
            <a:off x="2916238" y="61658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</a:t>
            </a:r>
          </a:p>
        </p:txBody>
      </p:sp>
      <p:sp>
        <p:nvSpPr>
          <p:cNvPr id="210025" name="Text Box 105"/>
          <p:cNvSpPr txBox="1">
            <a:spLocks noChangeArrowheads="1"/>
          </p:cNvSpPr>
          <p:nvPr/>
        </p:nvSpPr>
        <p:spPr bwMode="auto">
          <a:xfrm>
            <a:off x="6659563" y="568007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4</a:t>
            </a:r>
          </a:p>
        </p:txBody>
      </p:sp>
      <p:sp>
        <p:nvSpPr>
          <p:cNvPr id="210026" name="Text Box 106"/>
          <p:cNvSpPr txBox="1">
            <a:spLocks noChangeArrowheads="1"/>
          </p:cNvSpPr>
          <p:nvPr/>
        </p:nvSpPr>
        <p:spPr bwMode="auto">
          <a:xfrm>
            <a:off x="7164388" y="57086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3</a:t>
            </a:r>
          </a:p>
        </p:txBody>
      </p:sp>
      <p:sp>
        <p:nvSpPr>
          <p:cNvPr id="210027" name="Text Box 107"/>
          <p:cNvSpPr txBox="1">
            <a:spLocks noChangeArrowheads="1"/>
          </p:cNvSpPr>
          <p:nvPr/>
        </p:nvSpPr>
        <p:spPr bwMode="auto">
          <a:xfrm>
            <a:off x="7740650" y="5708650"/>
            <a:ext cx="520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28</a:t>
            </a:r>
          </a:p>
        </p:txBody>
      </p:sp>
      <p:sp useBgFill="1">
        <p:nvSpPr>
          <p:cNvPr id="210028" name="Text Box 108"/>
          <p:cNvSpPr txBox="1">
            <a:spLocks noChangeArrowheads="1"/>
          </p:cNvSpPr>
          <p:nvPr/>
        </p:nvSpPr>
        <p:spPr bwMode="auto">
          <a:xfrm>
            <a:off x="5038725" y="6240463"/>
            <a:ext cx="180975" cy="336550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1600"/>
          </a:p>
        </p:txBody>
      </p:sp>
      <p:sp>
        <p:nvSpPr>
          <p:cNvPr id="210029" name="Text Box 109"/>
          <p:cNvSpPr txBox="1">
            <a:spLocks noChangeArrowheads="1"/>
          </p:cNvSpPr>
          <p:nvPr/>
        </p:nvSpPr>
        <p:spPr bwMode="auto">
          <a:xfrm>
            <a:off x="4941888" y="61658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6</a:t>
            </a:r>
          </a:p>
        </p:txBody>
      </p:sp>
      <p:sp useBgFill="1">
        <p:nvSpPr>
          <p:cNvPr id="210030" name="Text Box 110"/>
          <p:cNvSpPr txBox="1">
            <a:spLocks noChangeArrowheads="1"/>
          </p:cNvSpPr>
          <p:nvPr/>
        </p:nvSpPr>
        <p:spPr bwMode="auto">
          <a:xfrm>
            <a:off x="4535488" y="6165850"/>
            <a:ext cx="180975" cy="366713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endParaRPr lang="zh-CN" altLang="zh-CN" sz="1800"/>
          </a:p>
        </p:txBody>
      </p:sp>
      <p:sp>
        <p:nvSpPr>
          <p:cNvPr id="210031" name="Text Box 111"/>
          <p:cNvSpPr txBox="1">
            <a:spLocks noChangeArrowheads="1"/>
          </p:cNvSpPr>
          <p:nvPr/>
        </p:nvSpPr>
        <p:spPr bwMode="auto">
          <a:xfrm>
            <a:off x="4427538" y="6165850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5</a:t>
            </a:r>
          </a:p>
        </p:txBody>
      </p:sp>
      <p:sp>
        <p:nvSpPr>
          <p:cNvPr id="39976" name="Text Box 113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39977" name="Line 114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21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1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2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2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2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21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2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2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21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21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4" grpId="0"/>
      <p:bldP spid="209967" grpId="0" animBg="1"/>
      <p:bldP spid="210007" grpId="0"/>
      <p:bldP spid="210008" grpId="0"/>
      <p:bldP spid="210009" grpId="0"/>
      <p:bldP spid="210010" grpId="0" animBg="1"/>
      <p:bldP spid="210011" grpId="0"/>
      <p:bldP spid="210012" grpId="0"/>
      <p:bldP spid="210013" grpId="0"/>
      <p:bldP spid="210014" grpId="0"/>
      <p:bldP spid="210015" grpId="0"/>
      <p:bldP spid="210016" grpId="0"/>
      <p:bldP spid="210017" grpId="0"/>
      <p:bldP spid="210018" grpId="0" animBg="1"/>
      <p:bldP spid="210019" grpId="0"/>
      <p:bldP spid="210020" grpId="0"/>
      <p:bldP spid="210021" grpId="0"/>
      <p:bldP spid="210022" grpId="0"/>
      <p:bldP spid="210023" grpId="0" animBg="1"/>
      <p:bldP spid="210024" grpId="0"/>
      <p:bldP spid="210025" grpId="0"/>
      <p:bldP spid="210026" grpId="0"/>
      <p:bldP spid="210027" grpId="0"/>
      <p:bldP spid="210028" grpId="0" animBg="1"/>
      <p:bldP spid="210029" grpId="0"/>
      <p:bldP spid="210030" grpId="0" animBg="1"/>
      <p:bldP spid="2100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FE78C75-2739-4C19-A79A-8142ABE6508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40963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971550" y="1484313"/>
            <a:ext cx="2016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稀殊矩阵：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2700338" y="1557338"/>
            <a:ext cx="302418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zh-CN" sz="2800"/>
              <a:t>①</a:t>
            </a:r>
            <a:r>
              <a:rPr kumimoji="1" lang="zh-CN" altLang="en-US" sz="2800"/>
              <a:t>三元组顺序表</a:t>
            </a:r>
          </a:p>
        </p:txBody>
      </p:sp>
      <p:sp>
        <p:nvSpPr>
          <p:cNvPr id="40967" name="Rectangle 11"/>
          <p:cNvSpPr>
            <a:spLocks noChangeArrowheads="1"/>
          </p:cNvSpPr>
          <p:nvPr/>
        </p:nvSpPr>
        <p:spPr bwMode="auto">
          <a:xfrm>
            <a:off x="5219700" y="1541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/>
              <a:t>的转置运算</a:t>
            </a:r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1042988" y="2108200"/>
            <a:ext cx="26193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一次定位快速转置</a:t>
            </a:r>
          </a:p>
        </p:txBody>
      </p:sp>
      <p:sp>
        <p:nvSpPr>
          <p:cNvPr id="40969" name="Text Box 13"/>
          <p:cNvSpPr txBox="1">
            <a:spLocks noChangeArrowheads="1"/>
          </p:cNvSpPr>
          <p:nvPr/>
        </p:nvSpPr>
        <p:spPr bwMode="auto">
          <a:xfrm>
            <a:off x="3509963" y="2108200"/>
            <a:ext cx="1704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算法实现：</a:t>
            </a:r>
          </a:p>
        </p:txBody>
      </p:sp>
      <p:sp>
        <p:nvSpPr>
          <p:cNvPr id="211043" name="Text Box 99"/>
          <p:cNvSpPr txBox="1">
            <a:spLocks noChangeArrowheads="1"/>
          </p:cNvSpPr>
          <p:nvPr/>
        </p:nvSpPr>
        <p:spPr bwMode="auto">
          <a:xfrm>
            <a:off x="1547813" y="2636838"/>
            <a:ext cx="38576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该算法的总的循环次数为：</a:t>
            </a:r>
          </a:p>
        </p:txBody>
      </p:sp>
      <p:sp>
        <p:nvSpPr>
          <p:cNvPr id="211044" name="Text Box 100"/>
          <p:cNvSpPr txBox="1">
            <a:spLocks noChangeArrowheads="1"/>
          </p:cNvSpPr>
          <p:nvPr/>
        </p:nvSpPr>
        <p:spPr bwMode="auto">
          <a:xfrm>
            <a:off x="1331913" y="3213100"/>
            <a:ext cx="3708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A.n+A. len +A.n-1 +A.len</a:t>
            </a:r>
          </a:p>
        </p:txBody>
      </p:sp>
      <p:sp>
        <p:nvSpPr>
          <p:cNvPr id="211045" name="Text Box 101"/>
          <p:cNvSpPr txBox="1">
            <a:spLocks noChangeArrowheads="1"/>
          </p:cNvSpPr>
          <p:nvPr/>
        </p:nvSpPr>
        <p:spPr bwMode="auto">
          <a:xfrm>
            <a:off x="5148263" y="3213100"/>
            <a:ext cx="27527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= 2(A.n + A. len)-1</a:t>
            </a:r>
          </a:p>
        </p:txBody>
      </p:sp>
      <p:sp>
        <p:nvSpPr>
          <p:cNvPr id="211046" name="Text Box 102"/>
          <p:cNvSpPr txBox="1">
            <a:spLocks noChangeArrowheads="1"/>
          </p:cNvSpPr>
          <p:nvPr/>
        </p:nvSpPr>
        <p:spPr bwMode="auto">
          <a:xfrm>
            <a:off x="1258888" y="3933825"/>
            <a:ext cx="441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时间复杂度为</a:t>
            </a:r>
            <a:r>
              <a:rPr kumimoji="1" lang="zh-CN" altLang="en-US">
                <a:solidFill>
                  <a:srgbClr val="080808"/>
                </a:solidFill>
              </a:rPr>
              <a:t>：</a:t>
            </a:r>
            <a:r>
              <a:rPr kumimoji="1" lang="en-US" altLang="zh-CN"/>
              <a:t>O(A.n + A. len)</a:t>
            </a:r>
          </a:p>
        </p:txBody>
      </p:sp>
      <p:sp>
        <p:nvSpPr>
          <p:cNvPr id="211047" name="Text Box 103"/>
          <p:cNvSpPr txBox="1">
            <a:spLocks noChangeArrowheads="1"/>
          </p:cNvSpPr>
          <p:nvPr/>
        </p:nvSpPr>
        <p:spPr bwMode="auto">
          <a:xfrm>
            <a:off x="1258888" y="4621213"/>
            <a:ext cx="7292975" cy="968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即使非零元个数</a:t>
            </a:r>
            <a:r>
              <a:rPr kumimoji="1" lang="en-US" altLang="zh-CN"/>
              <a:t>A. len</a:t>
            </a:r>
            <a:r>
              <a:rPr kumimoji="1" lang="zh-CN" altLang="en-US">
                <a:solidFill>
                  <a:srgbClr val="000066"/>
                </a:solidFill>
              </a:rPr>
              <a:t>与</a:t>
            </a:r>
            <a:r>
              <a:rPr kumimoji="1" lang="en-US" altLang="zh-CN"/>
              <a:t>A.m*A.n</a:t>
            </a:r>
            <a:r>
              <a:rPr kumimoji="1" lang="zh-CN" altLang="en-US">
                <a:solidFill>
                  <a:srgbClr val="000066"/>
                </a:solidFill>
              </a:rPr>
              <a:t>同数量级，其时间</a:t>
            </a:r>
          </a:p>
          <a:p>
            <a:pPr algn="l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复杂度为</a:t>
            </a:r>
            <a:r>
              <a:rPr kumimoji="1" lang="en-US" altLang="zh-CN"/>
              <a:t>O(A.m*A.n)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000066"/>
                </a:solidFill>
              </a:rPr>
              <a:t>与经典算法时间复杂度相同。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40975" name="Text Box 104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矩阵的转置</a:t>
            </a:r>
          </a:p>
        </p:txBody>
      </p:sp>
      <p:sp>
        <p:nvSpPr>
          <p:cNvPr id="40976" name="Line 105"/>
          <p:cNvSpPr>
            <a:spLocks noChangeShapeType="1"/>
          </p:cNvSpPr>
          <p:nvPr/>
        </p:nvSpPr>
        <p:spPr bwMode="auto">
          <a:xfrm>
            <a:off x="912813" y="1341438"/>
            <a:ext cx="27225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6858000" y="5929313"/>
            <a:ext cx="785813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43" grpId="0"/>
      <p:bldP spid="211044" grpId="0"/>
      <p:bldP spid="211045" grpId="0"/>
      <p:bldP spid="211046" grpId="0"/>
      <p:bldP spid="211047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409ED1-8C6A-473E-A031-2A26C1098E18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1988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1368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概念：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763713" y="1633538"/>
            <a:ext cx="7216775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是</a:t>
            </a:r>
            <a:r>
              <a:rPr kumimoji="1" lang="en-US" altLang="zh-CN"/>
              <a:t>n&gt;=0</a:t>
            </a:r>
            <a:r>
              <a:rPr kumimoji="1" lang="zh-CN" altLang="en-US"/>
              <a:t>个元素的有限序列</a:t>
            </a:r>
            <a:r>
              <a:rPr kumimoji="1" lang="zh-CN" altLang="en-US">
                <a:solidFill>
                  <a:srgbClr val="000066"/>
                </a:solidFill>
              </a:rPr>
              <a:t>，记作</a:t>
            </a:r>
          </a:p>
          <a:p>
            <a:pPr algn="l"/>
            <a:r>
              <a:rPr kumimoji="1" lang="zh-CN" altLang="en-US" b="0">
                <a:solidFill>
                  <a:srgbClr val="080808"/>
                </a:solidFill>
              </a:rPr>
              <a:t>                </a:t>
            </a:r>
            <a:r>
              <a:rPr kumimoji="1" lang="en-US" altLang="zh-CN" b="0"/>
              <a:t>LS = ( </a:t>
            </a:r>
            <a:r>
              <a:rPr kumimoji="1" lang="en-US" altLang="zh-CN" b="0">
                <a:sym typeface="Symbol" pitchFamily="18" charset="2"/>
              </a:rPr>
              <a:t>d</a:t>
            </a:r>
            <a:r>
              <a:rPr kumimoji="1" lang="en-US" altLang="zh-CN" b="0"/>
              <a:t>1, </a:t>
            </a:r>
            <a:r>
              <a:rPr kumimoji="1" lang="en-US" altLang="zh-CN" b="0">
                <a:sym typeface="Symbol" pitchFamily="18" charset="2"/>
              </a:rPr>
              <a:t>d</a:t>
            </a:r>
            <a:r>
              <a:rPr kumimoji="1" lang="en-US" altLang="zh-CN" b="0"/>
              <a:t>2, </a:t>
            </a:r>
            <a:r>
              <a:rPr kumimoji="1" lang="en-US" altLang="zh-CN" b="0">
                <a:sym typeface="Symbol" pitchFamily="18" charset="2"/>
              </a:rPr>
              <a:t></a:t>
            </a:r>
            <a:r>
              <a:rPr kumimoji="1" lang="en-US" altLang="zh-CN" b="0"/>
              <a:t>,dn )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其中：</a:t>
            </a:r>
            <a:r>
              <a:rPr kumimoji="1" lang="en-US" altLang="zh-CN">
                <a:solidFill>
                  <a:srgbClr val="000066"/>
                </a:solidFill>
                <a:sym typeface="Symbol" pitchFamily="18" charset="2"/>
              </a:rPr>
              <a:t>d</a:t>
            </a:r>
            <a:r>
              <a:rPr kumimoji="1" lang="en-US" altLang="zh-CN">
                <a:solidFill>
                  <a:srgbClr val="000066"/>
                </a:solidFill>
              </a:rPr>
              <a:t>i  </a:t>
            </a:r>
            <a:r>
              <a:rPr kumimoji="1" lang="zh-CN" altLang="en-US">
                <a:solidFill>
                  <a:srgbClr val="000066"/>
                </a:solidFill>
              </a:rPr>
              <a:t>或为</a:t>
            </a:r>
            <a:r>
              <a:rPr kumimoji="1" lang="zh-CN" altLang="en-US"/>
              <a:t>原子项</a:t>
            </a:r>
            <a:r>
              <a:rPr kumimoji="1" lang="en-US" altLang="zh-CN">
                <a:solidFill>
                  <a:srgbClr val="000066"/>
                </a:solidFill>
              </a:rPr>
              <a:t>(</a:t>
            </a:r>
            <a:r>
              <a:rPr kumimoji="1" lang="zh-CN" altLang="en-US">
                <a:solidFill>
                  <a:srgbClr val="000066"/>
                </a:solidFill>
              </a:rPr>
              <a:t>原子，一般用小写字母表示</a:t>
            </a:r>
            <a:r>
              <a:rPr kumimoji="1" lang="en-US" altLang="zh-CN">
                <a:solidFill>
                  <a:srgbClr val="000066"/>
                </a:solidFill>
              </a:rPr>
              <a:t>) </a:t>
            </a:r>
          </a:p>
          <a:p>
            <a:pPr algn="l"/>
            <a:r>
              <a:rPr kumimoji="1" lang="en-US" altLang="zh-CN">
                <a:solidFill>
                  <a:srgbClr val="000066"/>
                </a:solidFill>
              </a:rPr>
              <a:t>                </a:t>
            </a:r>
            <a:r>
              <a:rPr kumimoji="1" lang="zh-CN" altLang="en-US">
                <a:solidFill>
                  <a:srgbClr val="000066"/>
                </a:solidFill>
              </a:rPr>
              <a:t>或为</a:t>
            </a:r>
            <a:r>
              <a:rPr kumimoji="1" lang="zh-CN" altLang="en-US"/>
              <a:t>广义表</a:t>
            </a:r>
            <a:r>
              <a:rPr kumimoji="1" lang="en-US" altLang="zh-CN">
                <a:solidFill>
                  <a:srgbClr val="000066"/>
                </a:solidFill>
              </a:rPr>
              <a:t>(</a:t>
            </a:r>
            <a:r>
              <a:rPr kumimoji="1" lang="zh-CN" altLang="en-US">
                <a:solidFill>
                  <a:srgbClr val="000066"/>
                </a:solidFill>
              </a:rPr>
              <a:t>子表，一般用大写字母表示</a:t>
            </a:r>
            <a:r>
              <a:rPr kumimoji="1" lang="en-US" altLang="zh-CN">
                <a:solidFill>
                  <a:srgbClr val="000066"/>
                </a:solidFill>
              </a:rPr>
              <a:t>)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                </a:t>
            </a:r>
            <a:r>
              <a:rPr kumimoji="1" lang="en-US" altLang="zh-CN">
                <a:solidFill>
                  <a:srgbClr val="000066"/>
                </a:solidFill>
              </a:rPr>
              <a:t>n </a:t>
            </a:r>
            <a:r>
              <a:rPr kumimoji="1" lang="zh-CN" altLang="en-US">
                <a:solidFill>
                  <a:srgbClr val="000066"/>
                </a:solidFill>
              </a:rPr>
              <a:t>为广义表的长度。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1187450" y="3716338"/>
            <a:ext cx="5362575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/>
              <a:t>原子：</a:t>
            </a:r>
            <a:r>
              <a:rPr kumimoji="1" lang="zh-CN" altLang="en-US">
                <a:solidFill>
                  <a:srgbClr val="000066"/>
                </a:solidFill>
              </a:rPr>
              <a:t>是作为结构上不可分割的成分，</a:t>
            </a:r>
          </a:p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            它可以是一个数或一个结构。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116013" y="4868863"/>
            <a:ext cx="7989887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表头与表尾：</a:t>
            </a:r>
            <a:r>
              <a:rPr kumimoji="1" lang="en-US" altLang="zh-CN">
                <a:solidFill>
                  <a:srgbClr val="000066"/>
                </a:solidFill>
              </a:rPr>
              <a:t>LS</a:t>
            </a:r>
            <a:r>
              <a:rPr kumimoji="1" lang="zh-CN" altLang="en-US">
                <a:solidFill>
                  <a:srgbClr val="000066"/>
                </a:solidFill>
              </a:rPr>
              <a:t>不为空时，称</a:t>
            </a:r>
            <a:r>
              <a:rPr kumimoji="1" lang="en-US" altLang="zh-CN">
                <a:sym typeface="Symbol" pitchFamily="18" charset="2"/>
              </a:rPr>
              <a:t>d</a:t>
            </a:r>
            <a:r>
              <a:rPr kumimoji="1" lang="en-US" altLang="zh-CN"/>
              <a:t>1</a:t>
            </a:r>
            <a:r>
              <a:rPr kumimoji="1" lang="zh-CN" altLang="en-US"/>
              <a:t>为表头</a:t>
            </a:r>
            <a:r>
              <a:rPr kumimoji="1" lang="en-US" altLang="zh-CN">
                <a:solidFill>
                  <a:srgbClr val="000066"/>
                </a:solidFill>
              </a:rPr>
              <a:t>(head)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</a:rPr>
              <a:t>  称</a:t>
            </a:r>
            <a:r>
              <a:rPr kumimoji="1" lang="zh-CN" altLang="en-US"/>
              <a:t>其余元素组成的子表</a:t>
            </a:r>
            <a:r>
              <a:rPr kumimoji="1" lang="en-US" altLang="zh-CN"/>
              <a:t>( </a:t>
            </a:r>
            <a:r>
              <a:rPr kumimoji="1" lang="en-US" altLang="zh-CN">
                <a:sym typeface="Symbol" pitchFamily="18" charset="2"/>
              </a:rPr>
              <a:t>d</a:t>
            </a:r>
            <a:r>
              <a:rPr kumimoji="1" lang="en-US" altLang="zh-CN"/>
              <a:t>2, </a:t>
            </a:r>
            <a:r>
              <a:rPr kumimoji="1" lang="en-US" altLang="zh-CN">
                <a:sym typeface="Symbol" pitchFamily="18" charset="2"/>
              </a:rPr>
              <a:t>d</a:t>
            </a:r>
            <a:r>
              <a:rPr kumimoji="1" lang="en-US" altLang="zh-CN"/>
              <a:t>3</a:t>
            </a:r>
            <a:r>
              <a:rPr kumimoji="1" lang="zh-CN" altLang="en-US"/>
              <a:t>，</a:t>
            </a:r>
            <a:r>
              <a:rPr kumimoji="1" lang="zh-CN" altLang="en-US">
                <a:sym typeface="Symbol" pitchFamily="18" charset="2"/>
              </a:rPr>
              <a:t></a:t>
            </a:r>
            <a:r>
              <a:rPr kumimoji="1" lang="en-US" altLang="zh-CN"/>
              <a:t>,dn ) </a:t>
            </a:r>
            <a:r>
              <a:rPr kumimoji="1" lang="zh-CN" altLang="en-US"/>
              <a:t>为表尾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tail</a:t>
            </a:r>
            <a:r>
              <a:rPr kumimoji="1" lang="zh-CN" altLang="en-US">
                <a:solidFill>
                  <a:srgbClr val="000066"/>
                </a:solidFill>
              </a:rPr>
              <a:t>）。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6" grpId="0"/>
      <p:bldP spid="216077" grpId="0"/>
      <p:bldP spid="2160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85E372-8902-4CB1-B339-AE309B100BB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1368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举例：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1744663" y="1628775"/>
            <a:ext cx="260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1</a:t>
            </a:r>
            <a:r>
              <a:rPr kumimoji="1" lang="zh-CN" altLang="en-US">
                <a:solidFill>
                  <a:srgbClr val="000066"/>
                </a:solidFill>
              </a:rPr>
              <a:t>）	</a:t>
            </a:r>
            <a:r>
              <a:rPr kumimoji="1" lang="en-US" altLang="zh-CN">
                <a:solidFill>
                  <a:srgbClr val="000066"/>
                </a:solidFill>
              </a:rPr>
              <a:t>A = (  )            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1757363" y="2217738"/>
            <a:ext cx="273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2</a:t>
            </a:r>
            <a:r>
              <a:rPr kumimoji="1" lang="zh-CN" altLang="en-US">
                <a:solidFill>
                  <a:srgbClr val="000066"/>
                </a:solidFill>
              </a:rPr>
              <a:t>）	</a:t>
            </a:r>
            <a:r>
              <a:rPr kumimoji="1" lang="en-US" altLang="zh-CN">
                <a:solidFill>
                  <a:srgbClr val="000066"/>
                </a:solidFill>
              </a:rPr>
              <a:t>F = (d, (e))             </a:t>
            </a: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6064250" y="15573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n =</a:t>
            </a:r>
            <a:endParaRPr kumimoji="1" lang="en-US" altLang="zh-CN"/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1757363" y="3070225"/>
            <a:ext cx="345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）	</a:t>
            </a:r>
            <a:r>
              <a:rPr kumimoji="1" lang="en-US" altLang="zh-CN">
                <a:solidFill>
                  <a:srgbClr val="000066"/>
                </a:solidFill>
              </a:rPr>
              <a:t>D = ((a,(b,c)), F)             </a:t>
            </a: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752600" y="3981450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4</a:t>
            </a:r>
            <a:r>
              <a:rPr kumimoji="1" lang="zh-CN" altLang="en-US">
                <a:solidFill>
                  <a:srgbClr val="000066"/>
                </a:solidFill>
              </a:rPr>
              <a:t>）	</a:t>
            </a:r>
            <a:r>
              <a:rPr kumimoji="1" lang="en-US" altLang="zh-CN">
                <a:solidFill>
                  <a:srgbClr val="000066"/>
                </a:solidFill>
              </a:rPr>
              <a:t>C = (A, D, F)           </a:t>
            </a:r>
          </a:p>
        </p:txBody>
      </p:sp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1752600" y="484505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5</a:t>
            </a:r>
            <a:r>
              <a:rPr kumimoji="1" lang="zh-CN" altLang="en-US">
                <a:solidFill>
                  <a:srgbClr val="000066"/>
                </a:solidFill>
              </a:rPr>
              <a:t>）	</a:t>
            </a:r>
            <a:r>
              <a:rPr kumimoji="1" lang="en-US" altLang="zh-CN">
                <a:solidFill>
                  <a:srgbClr val="000066"/>
                </a:solidFill>
              </a:rPr>
              <a:t>B = (a, B) = (a, (a, (a, </a:t>
            </a:r>
            <a:r>
              <a:rPr kumimoji="1" lang="en-US" altLang="zh-CN">
                <a:solidFill>
                  <a:srgbClr val="000066"/>
                </a:solidFill>
                <a:sym typeface="Symbol" pitchFamily="18" charset="2"/>
              </a:rPr>
              <a:t></a:t>
            </a:r>
            <a:r>
              <a:rPr kumimoji="1" lang="en-US" altLang="zh-CN">
                <a:solidFill>
                  <a:srgbClr val="000066"/>
                </a:solidFill>
              </a:rPr>
              <a:t> ,  ) ) )</a:t>
            </a:r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6073775" y="198913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n =</a:t>
            </a:r>
            <a:r>
              <a:rPr kumimoji="1" lang="en-US" altLang="zh-CN"/>
              <a:t>2            </a:t>
            </a:r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6121400" y="299720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n =</a:t>
            </a:r>
          </a:p>
        </p:txBody>
      </p:sp>
      <p:sp>
        <p:nvSpPr>
          <p:cNvPr id="217109" name="Text Box 21"/>
          <p:cNvSpPr txBox="1">
            <a:spLocks noChangeArrowheads="1"/>
          </p:cNvSpPr>
          <p:nvPr/>
        </p:nvSpPr>
        <p:spPr bwMode="auto">
          <a:xfrm>
            <a:off x="6145213" y="39338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n =</a:t>
            </a:r>
          </a:p>
        </p:txBody>
      </p:sp>
      <p:sp>
        <p:nvSpPr>
          <p:cNvPr id="217110" name="Text Box 22"/>
          <p:cNvSpPr txBox="1">
            <a:spLocks noChangeArrowheads="1"/>
          </p:cNvSpPr>
          <p:nvPr/>
        </p:nvSpPr>
        <p:spPr bwMode="auto">
          <a:xfrm>
            <a:off x="2689225" y="2611438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head(F)=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2689225" y="342900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head(D)=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6145213" y="33575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tail(D)=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719388" y="429418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head(C)=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2720975" y="5297488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head(B)=</a:t>
            </a: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6075363" y="2549525"/>
            <a:ext cx="122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tail(F)=</a:t>
            </a:r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6650038" y="1557338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0</a:t>
            </a:r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4006850" y="2597150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d</a:t>
            </a: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7081838" y="2525713"/>
            <a:ext cx="757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((e))</a:t>
            </a:r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6578600" y="29972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2</a:t>
            </a: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4057650" y="3429000"/>
            <a:ext cx="1196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(a,(bc))</a:t>
            </a:r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auto">
          <a:xfrm>
            <a:off x="7207250" y="3357563"/>
            <a:ext cx="5699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(F)</a:t>
            </a:r>
          </a:p>
        </p:txBody>
      </p:sp>
      <p:sp>
        <p:nvSpPr>
          <p:cNvPr id="217122" name="Text Box 34"/>
          <p:cNvSpPr txBox="1">
            <a:spLocks noChangeArrowheads="1"/>
          </p:cNvSpPr>
          <p:nvPr/>
        </p:nvSpPr>
        <p:spPr bwMode="auto">
          <a:xfrm>
            <a:off x="6650038" y="3933825"/>
            <a:ext cx="3508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3</a:t>
            </a:r>
          </a:p>
        </p:txBody>
      </p:sp>
      <p:sp>
        <p:nvSpPr>
          <p:cNvPr id="217123" name="Text Box 35"/>
          <p:cNvSpPr txBox="1">
            <a:spLocks noChangeArrowheads="1"/>
          </p:cNvSpPr>
          <p:nvPr/>
        </p:nvSpPr>
        <p:spPr bwMode="auto">
          <a:xfrm>
            <a:off x="4087813" y="4313238"/>
            <a:ext cx="4016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A</a:t>
            </a:r>
          </a:p>
        </p:txBody>
      </p:sp>
      <p:sp>
        <p:nvSpPr>
          <p:cNvPr id="217124" name="Text Box 36"/>
          <p:cNvSpPr txBox="1">
            <a:spLocks noChangeArrowheads="1"/>
          </p:cNvSpPr>
          <p:nvPr/>
        </p:nvSpPr>
        <p:spPr bwMode="auto">
          <a:xfrm>
            <a:off x="6145213" y="422275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tail(C)=</a:t>
            </a:r>
            <a:endParaRPr kumimoji="1" lang="en-US" altLang="zh-CN" b="0">
              <a:solidFill>
                <a:srgbClr val="000066"/>
              </a:solidFill>
            </a:endParaRPr>
          </a:p>
        </p:txBody>
      </p: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7226300" y="4222750"/>
            <a:ext cx="874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(D,F)</a:t>
            </a:r>
          </a:p>
        </p:txBody>
      </p:sp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4111625" y="527685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a</a:t>
            </a:r>
          </a:p>
        </p:txBody>
      </p:sp>
      <p:sp>
        <p:nvSpPr>
          <p:cNvPr id="217127" name="Text Box 39"/>
          <p:cNvSpPr txBox="1">
            <a:spLocks noChangeArrowheads="1"/>
          </p:cNvSpPr>
          <p:nvPr/>
        </p:nvSpPr>
        <p:spPr bwMode="auto">
          <a:xfrm>
            <a:off x="6186488" y="5348288"/>
            <a:ext cx="123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</a:rPr>
              <a:t>tail(B)=</a:t>
            </a:r>
            <a:endParaRPr kumimoji="1" lang="en-US" altLang="zh-CN" b="0">
              <a:solidFill>
                <a:srgbClr val="000066"/>
              </a:solidFill>
            </a:endParaRPr>
          </a:p>
        </p:txBody>
      </p:sp>
      <p:sp>
        <p:nvSpPr>
          <p:cNvPr id="217128" name="Text Box 40"/>
          <p:cNvSpPr txBox="1">
            <a:spLocks noChangeArrowheads="1"/>
          </p:cNvSpPr>
          <p:nvPr/>
        </p:nvSpPr>
        <p:spPr bwMode="auto">
          <a:xfrm>
            <a:off x="7280275" y="5348288"/>
            <a:ext cx="604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/>
              <a:t>(B)</a:t>
            </a:r>
          </a:p>
        </p:txBody>
      </p:sp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2555875" y="5805488"/>
            <a:ext cx="538956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任何一个非空广义表其</a:t>
            </a:r>
            <a:r>
              <a:rPr kumimoji="1" lang="zh-CN" altLang="en-US"/>
              <a:t>表头可能是原</a:t>
            </a:r>
          </a:p>
          <a:p>
            <a:pPr algn="l"/>
            <a:r>
              <a:rPr kumimoji="1" lang="zh-CN" altLang="en-US"/>
              <a:t>子或广义表，而其表尾必定为广义表</a:t>
            </a:r>
            <a:r>
              <a:rPr kumimoji="1"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1" grpId="0" autoUpdateAnimBg="0"/>
      <p:bldP spid="217102" grpId="0" autoUpdateAnimBg="0"/>
      <p:bldP spid="217103" grpId="0" autoUpdateAnimBg="0"/>
      <p:bldP spid="217104" grpId="0" autoUpdateAnimBg="0"/>
      <p:bldP spid="217105" grpId="0" autoUpdateAnimBg="0"/>
      <p:bldP spid="217106" grpId="0" autoUpdateAnimBg="0"/>
      <p:bldP spid="217107" grpId="0" autoUpdateAnimBg="0"/>
      <p:bldP spid="217108" grpId="0" autoUpdateAnimBg="0"/>
      <p:bldP spid="217109" grpId="0" autoUpdateAnimBg="0"/>
      <p:bldP spid="217110" grpId="0" autoUpdateAnimBg="0"/>
      <p:bldP spid="217111" grpId="0" autoUpdateAnimBg="0"/>
      <p:bldP spid="217112" grpId="0" autoUpdateAnimBg="0"/>
      <p:bldP spid="217113" grpId="0" autoUpdateAnimBg="0"/>
      <p:bldP spid="217114" grpId="0" autoUpdateAnimBg="0"/>
      <p:bldP spid="217115" grpId="0" autoUpdateAnimBg="0"/>
      <p:bldP spid="217116" grpId="0"/>
      <p:bldP spid="217117" grpId="0"/>
      <p:bldP spid="217118" grpId="0"/>
      <p:bldP spid="217119" grpId="0"/>
      <p:bldP spid="217120" grpId="0"/>
      <p:bldP spid="217121" grpId="0"/>
      <p:bldP spid="217122" grpId="0"/>
      <p:bldP spid="217123" grpId="0"/>
      <p:bldP spid="217124" grpId="0" autoUpdateAnimBg="0"/>
      <p:bldP spid="217125" grpId="0"/>
      <p:bldP spid="217126" grpId="0"/>
      <p:bldP spid="217127" grpId="0" autoUpdateAnimBg="0"/>
      <p:bldP spid="217128" grpId="0"/>
      <p:bldP spid="2171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8CAFA9-B3DB-4DCC-ABCA-580EB9A7307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2087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结构特点：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2555875" y="1628775"/>
            <a:ext cx="548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）  广义表中的数据元素有</a:t>
            </a:r>
            <a:r>
              <a:rPr kumimoji="1" lang="zh-CN" altLang="en-US">
                <a:latin typeface="Times New Roman" pitchFamily="18" charset="0"/>
              </a:rPr>
              <a:t>相对次序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2555875" y="2060575"/>
            <a:ext cx="663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）广义表的</a:t>
            </a:r>
            <a:r>
              <a:rPr kumimoji="1" lang="zh-CN" altLang="en-US">
                <a:latin typeface="Times New Roman" pitchFamily="18" charset="0"/>
              </a:rPr>
              <a:t>长度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定义为</a:t>
            </a:r>
            <a:r>
              <a:rPr kumimoji="1" lang="zh-CN" altLang="en-US">
                <a:latin typeface="Times New Roman" pitchFamily="18" charset="0"/>
              </a:rPr>
              <a:t>最外层包含元素个数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18153" name="Text Box 41"/>
          <p:cNvSpPr txBox="1">
            <a:spLocks noChangeArrowheads="1"/>
          </p:cNvSpPr>
          <p:nvPr/>
        </p:nvSpPr>
        <p:spPr bwMode="auto">
          <a:xfrm>
            <a:off x="2555875" y="2420938"/>
            <a:ext cx="63563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）  广义表的</a:t>
            </a:r>
            <a:r>
              <a:rPr kumimoji="1" lang="zh-CN" altLang="en-US">
                <a:latin typeface="Times New Roman" pitchFamily="18" charset="0"/>
              </a:rPr>
              <a:t>深度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定义为所含</a:t>
            </a:r>
            <a:r>
              <a:rPr kumimoji="1" lang="zh-CN" altLang="en-US">
                <a:latin typeface="Times New Roman" pitchFamily="18" charset="0"/>
              </a:rPr>
              <a:t>括弧的重数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18154" name="Text Box 42"/>
          <p:cNvSpPr txBox="1">
            <a:spLocks noChangeArrowheads="1"/>
          </p:cNvSpPr>
          <p:nvPr/>
        </p:nvSpPr>
        <p:spPr bwMode="auto">
          <a:xfrm>
            <a:off x="2627313" y="4076700"/>
            <a:ext cx="474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） 广义表可以</a:t>
            </a:r>
            <a:r>
              <a:rPr kumimoji="1" lang="zh-CN" altLang="en-US">
                <a:latin typeface="Times New Roman" pitchFamily="18" charset="0"/>
              </a:rPr>
              <a:t>共享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18155" name="Text Box 43"/>
          <p:cNvSpPr txBox="1">
            <a:spLocks noChangeArrowheads="1"/>
          </p:cNvSpPr>
          <p:nvPr/>
        </p:nvSpPr>
        <p:spPr bwMode="auto">
          <a:xfrm>
            <a:off x="2627313" y="4581525"/>
            <a:ext cx="6516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5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） 广义表可以是一个</a:t>
            </a:r>
            <a:r>
              <a:rPr kumimoji="1" lang="zh-CN" altLang="en-US">
                <a:latin typeface="Times New Roman" pitchFamily="18" charset="0"/>
              </a:rPr>
              <a:t>递归的表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      递归表的</a:t>
            </a:r>
            <a:r>
              <a:rPr kumimoji="1" lang="zh-CN" altLang="en-US">
                <a:latin typeface="Times New Roman" pitchFamily="18" charset="0"/>
              </a:rPr>
              <a:t>深度是无穷值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kumimoji="1" lang="zh-CN" altLang="en-US">
                <a:latin typeface="Times New Roman" pitchFamily="18" charset="0"/>
              </a:rPr>
              <a:t>长度是有限值。</a:t>
            </a:r>
          </a:p>
        </p:txBody>
      </p:sp>
      <p:sp>
        <p:nvSpPr>
          <p:cNvPr id="218156" name="Text Box 44"/>
          <p:cNvSpPr txBox="1">
            <a:spLocks noChangeArrowheads="1"/>
          </p:cNvSpPr>
          <p:nvPr/>
        </p:nvSpPr>
        <p:spPr bwMode="auto">
          <a:xfrm>
            <a:off x="3276600" y="3141663"/>
            <a:ext cx="39735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注意：“原子”的深度为 </a:t>
            </a:r>
            <a:r>
              <a:rPr kumimoji="1" lang="en-US" altLang="zh-CN"/>
              <a:t>0  </a:t>
            </a:r>
          </a:p>
          <a:p>
            <a:pPr algn="l"/>
            <a:r>
              <a:rPr kumimoji="1" lang="en-US" altLang="zh-CN"/>
              <a:t>           “</a:t>
            </a:r>
            <a:r>
              <a:rPr kumimoji="1" lang="zh-CN" altLang="en-US"/>
              <a:t>空表”的深度为 </a:t>
            </a:r>
            <a:r>
              <a:rPr kumimoji="1" lang="en-US" altLang="zh-CN"/>
              <a:t>1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51" grpId="0" autoUpdateAnimBg="0"/>
      <p:bldP spid="218152" grpId="0" autoUpdateAnimBg="0"/>
      <p:bldP spid="218153" grpId="0" autoUpdateAnimBg="0"/>
      <p:bldP spid="218154" grpId="0" autoUpdateAnimBg="0"/>
      <p:bldP spid="218155" grpId="0" autoUpdateAnimBg="0"/>
      <p:bldP spid="2181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F672CD-3A77-4E9D-9096-7690C889F561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5060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2087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存储方式：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2555875" y="1628775"/>
            <a:ext cx="6264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由于广义表</a:t>
            </a:r>
            <a:r>
              <a:rPr kumimoji="1" lang="en-US" altLang="zh-CN">
                <a:solidFill>
                  <a:srgbClr val="000066"/>
                </a:solidFill>
              </a:rPr>
              <a:t>(a1,a2,a3,…an)</a:t>
            </a:r>
            <a:r>
              <a:rPr kumimoji="1" lang="zh-CN" altLang="en-US">
                <a:solidFill>
                  <a:srgbClr val="000066"/>
                </a:solidFill>
              </a:rPr>
              <a:t>中的数据元素可以具有不同的结构，（或是原子，或是广义表），因此，难以用顺序存储结构表示，通常采用</a:t>
            </a:r>
            <a:r>
              <a:rPr kumimoji="1" lang="zh-CN" altLang="en-US"/>
              <a:t>链式存储结构</a:t>
            </a:r>
            <a:r>
              <a:rPr kumimoji="1" lang="zh-CN" altLang="en-US">
                <a:solidFill>
                  <a:srgbClr val="000066"/>
                </a:solidFill>
              </a:rPr>
              <a:t>来表示。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2484438" y="3581400"/>
            <a:ext cx="45688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800"/>
              <a:t>① </a:t>
            </a:r>
            <a:r>
              <a:rPr kumimoji="1" lang="zh-CN" altLang="en-US" sz="2800">
                <a:latin typeface="Times New Roman" pitchFamily="18" charset="0"/>
              </a:rPr>
              <a:t>头、尾链表存储结构；</a:t>
            </a:r>
          </a:p>
          <a:p>
            <a:pPr marL="457200" indent="-457200" algn="l">
              <a:lnSpc>
                <a:spcPct val="125000"/>
              </a:lnSpc>
            </a:pPr>
            <a:r>
              <a:rPr kumimoji="1" lang="zh-CN" altLang="en-US" sz="2800"/>
              <a:t>② </a:t>
            </a:r>
            <a:r>
              <a:rPr kumimoji="1" lang="zh-CN" altLang="en-US" sz="2800">
                <a:latin typeface="Times New Roman" pitchFamily="18" charset="0"/>
              </a:rPr>
              <a:t>扩展线性链表存储结构。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 autoUpdateAnimBg="0"/>
      <p:bldP spid="2191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FAB02F-EF1B-457D-937D-C1EB2EC9E12A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2087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存储方式：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555875" y="1484313"/>
            <a:ext cx="38401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800"/>
              <a:t>①</a:t>
            </a:r>
            <a:r>
              <a:rPr kumimoji="1" lang="en-US" altLang="zh-CN"/>
              <a:t> </a:t>
            </a:r>
            <a:r>
              <a:rPr kumimoji="1" lang="zh-CN" altLang="en-US" sz="2800">
                <a:latin typeface="Times New Roman" pitchFamily="18" charset="0"/>
              </a:rPr>
              <a:t>头、尾链表存储结构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900113" y="2276475"/>
            <a:ext cx="68008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每个元素用一个结点表示</a:t>
            </a:r>
            <a:r>
              <a:rPr kumimoji="1" lang="en-US" altLang="zh-CN">
                <a:solidFill>
                  <a:srgbClr val="000066"/>
                </a:solidFill>
              </a:rPr>
              <a:t>,</a:t>
            </a:r>
            <a:r>
              <a:rPr kumimoji="1" lang="zh-CN" altLang="en-US">
                <a:solidFill>
                  <a:srgbClr val="000066"/>
                </a:solidFill>
              </a:rPr>
              <a:t>需要用两种结构的结点</a:t>
            </a:r>
            <a:r>
              <a:rPr kumimoji="1" lang="en-US" altLang="zh-CN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1600200" y="3213100"/>
            <a:ext cx="11001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表结点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1619250" y="4411663"/>
            <a:ext cx="14065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原子结点</a:t>
            </a:r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>
            <a:off x="1476375" y="3403600"/>
            <a:ext cx="71438" cy="1368425"/>
          </a:xfrm>
          <a:prstGeom prst="leftBrace">
            <a:avLst>
              <a:gd name="adj1" fmla="val 1596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>
            <a:off x="2627313" y="2781300"/>
            <a:ext cx="73025" cy="1223963"/>
          </a:xfrm>
          <a:prstGeom prst="leftBrace">
            <a:avLst>
              <a:gd name="adj1" fmla="val 13967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2627313" y="2611438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标志域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2627313" y="3187700"/>
            <a:ext cx="14065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表头指针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627313" y="3692525"/>
            <a:ext cx="14065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表尾指针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522788" y="2924175"/>
            <a:ext cx="2641600" cy="574675"/>
            <a:chOff x="2849" y="1842"/>
            <a:chExt cx="1664" cy="362"/>
          </a:xfrm>
        </p:grpSpPr>
        <p:grpSp>
          <p:nvGrpSpPr>
            <p:cNvPr id="46107" name="Group 23"/>
            <p:cNvGrpSpPr>
              <a:grpSpLocks/>
            </p:cNvGrpSpPr>
            <p:nvPr/>
          </p:nvGrpSpPr>
          <p:grpSpPr bwMode="auto">
            <a:xfrm>
              <a:off x="2880" y="1842"/>
              <a:ext cx="1633" cy="362"/>
              <a:chOff x="2835" y="1979"/>
              <a:chExt cx="1633" cy="362"/>
            </a:xfrm>
          </p:grpSpPr>
          <p:sp>
            <p:nvSpPr>
              <p:cNvPr id="46111" name="Rectangle 20"/>
              <p:cNvSpPr>
                <a:spLocks noChangeArrowheads="1"/>
              </p:cNvSpPr>
              <p:nvPr/>
            </p:nvSpPr>
            <p:spPr bwMode="auto">
              <a:xfrm>
                <a:off x="2835" y="1979"/>
                <a:ext cx="1633" cy="3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12" name="Line 21"/>
              <p:cNvSpPr>
                <a:spLocks noChangeShapeType="1"/>
              </p:cNvSpPr>
              <p:nvPr/>
            </p:nvSpPr>
            <p:spPr bwMode="auto">
              <a:xfrm>
                <a:off x="3379" y="1979"/>
                <a:ext cx="0" cy="36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13" name="Line 22"/>
              <p:cNvSpPr>
                <a:spLocks noChangeShapeType="1"/>
              </p:cNvSpPr>
              <p:nvPr/>
            </p:nvSpPr>
            <p:spPr bwMode="auto">
              <a:xfrm>
                <a:off x="3923" y="1979"/>
                <a:ext cx="0" cy="36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108" name="Text Box 24"/>
            <p:cNvSpPr txBox="1">
              <a:spLocks noChangeArrowheads="1"/>
            </p:cNvSpPr>
            <p:nvPr/>
          </p:nvSpPr>
          <p:spPr bwMode="auto">
            <a:xfrm>
              <a:off x="2849" y="1888"/>
              <a:ext cx="6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tag=1</a:t>
              </a:r>
            </a:p>
          </p:txBody>
        </p:sp>
        <p:sp>
          <p:nvSpPr>
            <p:cNvPr id="46109" name="Text Box 25"/>
            <p:cNvSpPr txBox="1">
              <a:spLocks noChangeArrowheads="1"/>
            </p:cNvSpPr>
            <p:nvPr/>
          </p:nvSpPr>
          <p:spPr bwMode="auto">
            <a:xfrm>
              <a:off x="3530" y="1888"/>
              <a:ext cx="34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hp</a:t>
              </a:r>
            </a:p>
          </p:txBody>
        </p:sp>
        <p:sp>
          <p:nvSpPr>
            <p:cNvPr id="46110" name="Text Box 26"/>
            <p:cNvSpPr txBox="1">
              <a:spLocks noChangeArrowheads="1"/>
            </p:cNvSpPr>
            <p:nvPr/>
          </p:nvSpPr>
          <p:spPr bwMode="auto">
            <a:xfrm>
              <a:off x="4128" y="1872"/>
              <a:ext cx="29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tp</a:t>
              </a:r>
            </a:p>
          </p:txBody>
        </p:sp>
      </p:grpSp>
      <p:sp>
        <p:nvSpPr>
          <p:cNvPr id="220188" name="AutoShape 28"/>
          <p:cNvSpPr>
            <a:spLocks/>
          </p:cNvSpPr>
          <p:nvPr/>
        </p:nvSpPr>
        <p:spPr bwMode="auto">
          <a:xfrm>
            <a:off x="2987675" y="4365625"/>
            <a:ext cx="71438" cy="792163"/>
          </a:xfrm>
          <a:prstGeom prst="leftBrace">
            <a:avLst>
              <a:gd name="adj1" fmla="val 9240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3040063" y="4221163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标志域</a:t>
            </a: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3059113" y="4843463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值域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859338" y="4508500"/>
            <a:ext cx="2017712" cy="504825"/>
            <a:chOff x="3061" y="2840"/>
            <a:chExt cx="1271" cy="318"/>
          </a:xfrm>
        </p:grpSpPr>
        <p:sp>
          <p:nvSpPr>
            <p:cNvPr id="46103" name="Rectangle 31"/>
            <p:cNvSpPr>
              <a:spLocks noChangeArrowheads="1"/>
            </p:cNvSpPr>
            <p:nvPr/>
          </p:nvSpPr>
          <p:spPr bwMode="auto">
            <a:xfrm>
              <a:off x="3061" y="2840"/>
              <a:ext cx="1271" cy="3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4" name="Line 32"/>
            <p:cNvSpPr>
              <a:spLocks noChangeShapeType="1"/>
            </p:cNvSpPr>
            <p:nvPr/>
          </p:nvSpPr>
          <p:spPr bwMode="auto">
            <a:xfrm>
              <a:off x="3696" y="284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5" name="Text Box 34"/>
            <p:cNvSpPr txBox="1">
              <a:spLocks noChangeArrowheads="1"/>
            </p:cNvSpPr>
            <p:nvPr/>
          </p:nvSpPr>
          <p:spPr bwMode="auto">
            <a:xfrm>
              <a:off x="3061" y="2870"/>
              <a:ext cx="62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tag=0</a:t>
              </a:r>
            </a:p>
          </p:txBody>
        </p:sp>
        <p:sp>
          <p:nvSpPr>
            <p:cNvPr id="46106" name="Text Box 35"/>
            <p:cNvSpPr txBox="1">
              <a:spLocks noChangeArrowheads="1"/>
            </p:cNvSpPr>
            <p:nvPr/>
          </p:nvSpPr>
          <p:spPr bwMode="auto">
            <a:xfrm>
              <a:off x="3742" y="2870"/>
              <a:ext cx="57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atom</a:t>
              </a:r>
            </a:p>
          </p:txBody>
        </p:sp>
      </p:grpSp>
      <p:sp useBgFill="1"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1295400" y="2708275"/>
            <a:ext cx="6229350" cy="405447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000"/>
              <a:t>typedef enum {ATOM, LIST} ElemTag; </a:t>
            </a:r>
          </a:p>
          <a:p>
            <a:pPr algn="l"/>
            <a:r>
              <a:rPr kumimoji="1" lang="en-US" altLang="zh-CN" sz="2000"/>
              <a:t>typedef struct GLNode </a:t>
            </a:r>
          </a:p>
          <a:p>
            <a:pPr algn="l"/>
            <a:r>
              <a:rPr kumimoji="1" lang="en-US" altLang="zh-CN" sz="2000"/>
              <a:t>{   </a:t>
            </a:r>
          </a:p>
          <a:p>
            <a:pPr algn="l"/>
            <a:r>
              <a:rPr kumimoji="1" lang="en-US" altLang="zh-CN" sz="2000"/>
              <a:t>     ElemTag tag; </a:t>
            </a:r>
          </a:p>
          <a:p>
            <a:pPr algn="l"/>
            <a:r>
              <a:rPr kumimoji="1" lang="en-US" altLang="zh-CN" sz="2000"/>
              <a:t>     union </a:t>
            </a:r>
          </a:p>
          <a:p>
            <a:pPr algn="l"/>
            <a:r>
              <a:rPr kumimoji="1" lang="en-US" altLang="zh-CN" sz="2000"/>
              <a:t>    { 	</a:t>
            </a:r>
          </a:p>
          <a:p>
            <a:pPr algn="l"/>
            <a:r>
              <a:rPr kumimoji="1" lang="en-US" altLang="zh-CN" sz="2000"/>
              <a:t>           AtomType atom; </a:t>
            </a:r>
          </a:p>
          <a:p>
            <a:pPr algn="l"/>
            <a:r>
              <a:rPr kumimoji="1" lang="en-US" altLang="zh-CN" sz="2000"/>
              <a:t>	struct </a:t>
            </a:r>
          </a:p>
          <a:p>
            <a:pPr algn="l"/>
            <a:r>
              <a:rPr kumimoji="1" lang="en-US" altLang="zh-CN" sz="2000"/>
              <a:t>	{    </a:t>
            </a:r>
          </a:p>
          <a:p>
            <a:pPr algn="l"/>
            <a:r>
              <a:rPr kumimoji="1" lang="en-US" altLang="zh-CN" sz="2000"/>
              <a:t>              struct GLNode*hp,*tp; </a:t>
            </a:r>
          </a:p>
          <a:p>
            <a:pPr algn="l"/>
            <a:r>
              <a:rPr kumimoji="1" lang="en-US" altLang="zh-CN" sz="2000"/>
              <a:t>	}htp;</a:t>
            </a:r>
          </a:p>
          <a:p>
            <a:pPr algn="l"/>
            <a:r>
              <a:rPr kumimoji="1" lang="en-US" altLang="zh-CN" sz="2000"/>
              <a:t>    }atom_htp;</a:t>
            </a:r>
          </a:p>
          <a:p>
            <a:pPr algn="l"/>
            <a:r>
              <a:rPr kumimoji="1" lang="en-US" altLang="zh-CN" sz="2000"/>
              <a:t>}GLNode,*GList; 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1" grpId="0"/>
      <p:bldP spid="220172" grpId="0"/>
      <p:bldP spid="220173" grpId="0"/>
      <p:bldP spid="220174" grpId="0"/>
      <p:bldP spid="220175" grpId="0" animBg="1"/>
      <p:bldP spid="220176" grpId="0" animBg="1"/>
      <p:bldP spid="220177" grpId="0"/>
      <p:bldP spid="220178" grpId="0"/>
      <p:bldP spid="220179" grpId="0"/>
      <p:bldP spid="220188" grpId="0" animBg="1"/>
      <p:bldP spid="220189" grpId="0"/>
      <p:bldP spid="220190" grpId="0"/>
      <p:bldP spid="2201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2E5B1A1-E16C-49DD-9F3A-BAEE1800CCE9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2087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存储方式：</a:t>
            </a: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2555875" y="1484313"/>
            <a:ext cx="38401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800"/>
              <a:t>①</a:t>
            </a:r>
            <a:r>
              <a:rPr kumimoji="1" lang="en-US" altLang="zh-CN"/>
              <a:t> </a:t>
            </a:r>
            <a:r>
              <a:rPr kumimoji="1" lang="zh-CN" altLang="en-US" sz="2800">
                <a:latin typeface="Times New Roman" pitchFamily="18" charset="0"/>
              </a:rPr>
              <a:t>头、尾链表存储结构</a:t>
            </a:r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900113" y="2257425"/>
            <a:ext cx="17129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分析方法：</a:t>
            </a:r>
          </a:p>
        </p:txBody>
      </p:sp>
      <p:sp>
        <p:nvSpPr>
          <p:cNvPr id="221220" name="Text Box 36"/>
          <p:cNvSpPr txBox="1">
            <a:spLocks noChangeArrowheads="1"/>
          </p:cNvSpPr>
          <p:nvPr/>
        </p:nvSpPr>
        <p:spPr bwMode="auto">
          <a:xfrm>
            <a:off x="2268538" y="2276475"/>
            <a:ext cx="23256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/>
              <a:t>表头、表尾分析</a:t>
            </a:r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971550" y="4806950"/>
            <a:ext cx="4321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若表头为原子，则用</a:t>
            </a:r>
            <a:r>
              <a:rPr kumimoji="1" lang="zh-CN" altLang="en-US">
                <a:latin typeface="楷体_GB2312" pitchFamily="49" charset="-122"/>
              </a:rPr>
              <a:t>原子结点</a:t>
            </a:r>
            <a:r>
              <a:rPr kumimoji="1"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1190625" y="2852738"/>
            <a:ext cx="633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_GB2312" pitchFamily="49" charset="-122"/>
              </a:rPr>
              <a:t>空表     </a:t>
            </a:r>
            <a:r>
              <a:rPr kumimoji="1" lang="en-US" altLang="zh-CN" i="1">
                <a:latin typeface="楷体_GB2312" pitchFamily="49" charset="-122"/>
              </a:rPr>
              <a:t>L=NIL            </a:t>
            </a:r>
            <a:r>
              <a:rPr kumimoji="1" lang="en-US" altLang="zh-CN">
                <a:latin typeface="楷体_GB2312" pitchFamily="49" charset="-122"/>
              </a:rPr>
              <a:t>( </a:t>
            </a:r>
            <a:r>
              <a:rPr kumimoji="1" lang="en-US" altLang="zh-CN" i="1">
                <a:latin typeface="楷体_GB2312" pitchFamily="49" charset="-122"/>
              </a:rPr>
              <a:t>L</a:t>
            </a:r>
            <a:r>
              <a:rPr kumimoji="1" lang="zh-CN" altLang="en-US">
                <a:latin typeface="楷体_GB2312" pitchFamily="49" charset="-122"/>
              </a:rPr>
              <a:t>为头指针 </a:t>
            </a:r>
            <a:r>
              <a:rPr kumimoji="1" lang="en-US" altLang="zh-CN">
                <a:latin typeface="楷体_GB2312" pitchFamily="49" charset="-122"/>
              </a:rPr>
              <a:t>) </a:t>
            </a:r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990600" y="3357563"/>
            <a:ext cx="156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_GB2312" pitchFamily="49" charset="-122"/>
              </a:rPr>
              <a:t>非空表  </a:t>
            </a:r>
            <a:r>
              <a:rPr kumimoji="1" lang="en-US" altLang="zh-CN" i="1">
                <a:latin typeface="楷体_GB2312" pitchFamily="49" charset="-122"/>
              </a:rPr>
              <a:t>L</a:t>
            </a:r>
            <a:endParaRPr kumimoji="1" lang="en-US" altLang="zh-CN">
              <a:latin typeface="楷体_GB2312" pitchFamily="49" charset="-122"/>
            </a:endParaRPr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>
            <a:off x="5580063" y="3716338"/>
            <a:ext cx="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31" name="Line 47"/>
          <p:cNvSpPr>
            <a:spLocks noChangeShapeType="1"/>
          </p:cNvSpPr>
          <p:nvPr/>
        </p:nvSpPr>
        <p:spPr bwMode="auto">
          <a:xfrm>
            <a:off x="6443663" y="3716338"/>
            <a:ext cx="8651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32" name="Text Box 48"/>
          <p:cNvSpPr txBox="1">
            <a:spLocks noChangeArrowheads="1"/>
          </p:cNvSpPr>
          <p:nvPr/>
        </p:nvSpPr>
        <p:spPr bwMode="auto">
          <a:xfrm>
            <a:off x="4932363" y="43656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_GB2312" pitchFamily="49" charset="-122"/>
              </a:rPr>
              <a:t>指向表头</a:t>
            </a:r>
          </a:p>
        </p:txBody>
      </p:sp>
      <p:sp>
        <p:nvSpPr>
          <p:cNvPr id="221233" name="Text Box 49"/>
          <p:cNvSpPr txBox="1">
            <a:spLocks noChangeArrowheads="1"/>
          </p:cNvSpPr>
          <p:nvPr/>
        </p:nvSpPr>
        <p:spPr bwMode="auto">
          <a:xfrm>
            <a:off x="7235825" y="3429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_GB2312" pitchFamily="49" charset="-122"/>
              </a:rPr>
              <a:t>指向表尾</a:t>
            </a:r>
          </a:p>
        </p:txBody>
      </p:sp>
      <p:sp>
        <p:nvSpPr>
          <p:cNvPr id="221237" name="Rectangle 53"/>
          <p:cNvSpPr>
            <a:spLocks noChangeArrowheads="1"/>
          </p:cNvSpPr>
          <p:nvPr/>
        </p:nvSpPr>
        <p:spPr bwMode="auto">
          <a:xfrm>
            <a:off x="1049338" y="5556250"/>
            <a:ext cx="53943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否则用表结点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;</a:t>
            </a:r>
            <a:r>
              <a:rPr kumimoji="1" lang="zh-CN" altLang="en-US">
                <a:latin typeface="楷体_GB2312" pitchFamily="49" charset="-122"/>
              </a:rPr>
              <a:t>表尾总是用表结点或空</a:t>
            </a:r>
            <a:r>
              <a:rPr kumimoji="1" lang="en-US" altLang="zh-CN">
                <a:latin typeface="楷体_GB2312" pitchFamily="49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子表结构依次类推。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284663" y="3429000"/>
            <a:ext cx="2641600" cy="531813"/>
            <a:chOff x="2849" y="1842"/>
            <a:chExt cx="1664" cy="362"/>
          </a:xfrm>
        </p:grpSpPr>
        <p:grpSp>
          <p:nvGrpSpPr>
            <p:cNvPr id="47129" name="Group 56"/>
            <p:cNvGrpSpPr>
              <a:grpSpLocks/>
            </p:cNvGrpSpPr>
            <p:nvPr/>
          </p:nvGrpSpPr>
          <p:grpSpPr bwMode="auto">
            <a:xfrm>
              <a:off x="2880" y="1842"/>
              <a:ext cx="1633" cy="362"/>
              <a:chOff x="2835" y="1979"/>
              <a:chExt cx="1633" cy="362"/>
            </a:xfrm>
          </p:grpSpPr>
          <p:sp>
            <p:nvSpPr>
              <p:cNvPr id="47133" name="Rectangle 57"/>
              <p:cNvSpPr>
                <a:spLocks noChangeArrowheads="1"/>
              </p:cNvSpPr>
              <p:nvPr/>
            </p:nvSpPr>
            <p:spPr bwMode="auto">
              <a:xfrm>
                <a:off x="2835" y="1979"/>
                <a:ext cx="1633" cy="3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134" name="Line 58"/>
              <p:cNvSpPr>
                <a:spLocks noChangeShapeType="1"/>
              </p:cNvSpPr>
              <p:nvPr/>
            </p:nvSpPr>
            <p:spPr bwMode="auto">
              <a:xfrm>
                <a:off x="3379" y="1979"/>
                <a:ext cx="0" cy="36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135" name="Line 59"/>
              <p:cNvSpPr>
                <a:spLocks noChangeShapeType="1"/>
              </p:cNvSpPr>
              <p:nvPr/>
            </p:nvSpPr>
            <p:spPr bwMode="auto">
              <a:xfrm>
                <a:off x="3923" y="1979"/>
                <a:ext cx="0" cy="36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30" name="Text Box 60"/>
            <p:cNvSpPr txBox="1">
              <a:spLocks noChangeArrowheads="1"/>
            </p:cNvSpPr>
            <p:nvPr/>
          </p:nvSpPr>
          <p:spPr bwMode="auto">
            <a:xfrm>
              <a:off x="2849" y="1931"/>
              <a:ext cx="536" cy="2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/>
                <a:t>tag=1</a:t>
              </a:r>
            </a:p>
          </p:txBody>
        </p:sp>
        <p:sp>
          <p:nvSpPr>
            <p:cNvPr id="47131" name="Text Box 61"/>
            <p:cNvSpPr txBox="1">
              <a:spLocks noChangeArrowheads="1"/>
            </p:cNvSpPr>
            <p:nvPr/>
          </p:nvSpPr>
          <p:spPr bwMode="auto">
            <a:xfrm>
              <a:off x="3628" y="1921"/>
              <a:ext cx="114" cy="2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zh-CN" sz="2000"/>
            </a:p>
          </p:txBody>
        </p:sp>
        <p:sp>
          <p:nvSpPr>
            <p:cNvPr id="47132" name="Text Box 62"/>
            <p:cNvSpPr txBox="1">
              <a:spLocks noChangeArrowheads="1"/>
            </p:cNvSpPr>
            <p:nvPr/>
          </p:nvSpPr>
          <p:spPr bwMode="auto">
            <a:xfrm>
              <a:off x="4203" y="1906"/>
              <a:ext cx="114" cy="2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zh-CN" sz="2000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6443663" y="4797425"/>
            <a:ext cx="2017712" cy="504825"/>
            <a:chOff x="3061" y="2840"/>
            <a:chExt cx="1271" cy="318"/>
          </a:xfrm>
        </p:grpSpPr>
        <p:sp>
          <p:nvSpPr>
            <p:cNvPr id="47125" name="Rectangle 64"/>
            <p:cNvSpPr>
              <a:spLocks noChangeArrowheads="1"/>
            </p:cNvSpPr>
            <p:nvPr/>
          </p:nvSpPr>
          <p:spPr bwMode="auto">
            <a:xfrm>
              <a:off x="3061" y="2840"/>
              <a:ext cx="1271" cy="3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6" name="Line 65"/>
            <p:cNvSpPr>
              <a:spLocks noChangeShapeType="1"/>
            </p:cNvSpPr>
            <p:nvPr/>
          </p:nvSpPr>
          <p:spPr bwMode="auto">
            <a:xfrm>
              <a:off x="3696" y="284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7" name="Text Box 66"/>
            <p:cNvSpPr txBox="1">
              <a:spLocks noChangeArrowheads="1"/>
            </p:cNvSpPr>
            <p:nvPr/>
          </p:nvSpPr>
          <p:spPr bwMode="auto">
            <a:xfrm>
              <a:off x="3061" y="2900"/>
              <a:ext cx="53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000"/>
                <a:t>tag=0</a:t>
              </a:r>
            </a:p>
          </p:txBody>
        </p:sp>
        <p:sp>
          <p:nvSpPr>
            <p:cNvPr id="47128" name="Text Box 67"/>
            <p:cNvSpPr txBox="1">
              <a:spLocks noChangeArrowheads="1"/>
            </p:cNvSpPr>
            <p:nvPr/>
          </p:nvSpPr>
          <p:spPr bwMode="auto">
            <a:xfrm>
              <a:off x="3742" y="2900"/>
              <a:ext cx="4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000"/>
                <a:t>atom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20" grpId="0"/>
      <p:bldP spid="221222" grpId="0" autoUpdateAnimBg="0"/>
      <p:bldP spid="221223" grpId="0" autoUpdateAnimBg="0"/>
      <p:bldP spid="221224" grpId="0" autoUpdateAnimBg="0"/>
      <p:bldP spid="221230" grpId="0" animBg="1"/>
      <p:bldP spid="221231" grpId="0" animBg="1"/>
      <p:bldP spid="221232" grpId="0" autoUpdateAnimBg="0"/>
      <p:bldP spid="221233" grpId="0" autoUpdateAnimBg="0"/>
      <p:bldP spid="22123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990033"/>
                </a:solidFill>
              </a:rPr>
              <a:t>例如</a:t>
            </a:r>
            <a:r>
              <a:rPr lang="en-US" altLang="zh-CN" sz="4000">
                <a:solidFill>
                  <a:srgbClr val="990033"/>
                </a:solidFill>
              </a:rPr>
              <a:t>:</a:t>
            </a:r>
            <a:r>
              <a:rPr lang="en-US" altLang="zh-CN" sz="4000"/>
              <a:t>  </a:t>
            </a:r>
            <a:r>
              <a:rPr lang="en-US" altLang="zh-CN" sz="3200">
                <a:solidFill>
                  <a:srgbClr val="8A3E57"/>
                </a:solidFill>
              </a:rPr>
              <a:t>A = (  )       B = (e)     C = (a,(b,c,d))</a:t>
            </a:r>
          </a:p>
          <a:p>
            <a:pPr algn="l"/>
            <a:r>
              <a:rPr lang="en-US" altLang="zh-CN" sz="3200">
                <a:solidFill>
                  <a:srgbClr val="8A3E57"/>
                </a:solidFill>
              </a:rPr>
              <a:t>               D = (A, B, C)</a:t>
            </a:r>
          </a:p>
          <a:p>
            <a:pPr algn="l"/>
            <a:r>
              <a:rPr lang="en-US" altLang="zh-CN" sz="3200">
                <a:solidFill>
                  <a:srgbClr val="8A3E57"/>
                </a:solidFill>
              </a:rPr>
              <a:t>               E = (a, E) = (a, (a, (a, </a:t>
            </a:r>
            <a:r>
              <a:rPr lang="en-US" altLang="zh-CN" sz="3200">
                <a:solidFill>
                  <a:srgbClr val="8A3E57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8A3E57"/>
                </a:solidFill>
              </a:rPr>
              <a:t> ,  ) ) )</a:t>
            </a:r>
            <a:endParaRPr lang="en-US" altLang="zh-CN" sz="4000">
              <a:solidFill>
                <a:srgbClr val="8A3E57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524125"/>
            <a:ext cx="1966913" cy="1435100"/>
            <a:chOff x="144" y="1590"/>
            <a:chExt cx="1239" cy="904"/>
          </a:xfrm>
        </p:grpSpPr>
        <p:sp>
          <p:nvSpPr>
            <p:cNvPr id="48223" name="Text Box 4"/>
            <p:cNvSpPr txBox="1">
              <a:spLocks noChangeArrowheads="1"/>
            </p:cNvSpPr>
            <p:nvPr/>
          </p:nvSpPr>
          <p:spPr bwMode="auto">
            <a:xfrm>
              <a:off x="144" y="159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52BFF"/>
                  </a:solidFill>
                </a:rPr>
                <a:t>B</a:t>
              </a:r>
              <a:endParaRPr lang="en-US" altLang="zh-CN" sz="2800" b="0"/>
            </a:p>
          </p:txBody>
        </p:sp>
        <p:grpSp>
          <p:nvGrpSpPr>
            <p:cNvPr id="48224" name="Group 5"/>
            <p:cNvGrpSpPr>
              <a:grpSpLocks/>
            </p:cNvGrpSpPr>
            <p:nvPr/>
          </p:nvGrpSpPr>
          <p:grpSpPr bwMode="auto">
            <a:xfrm>
              <a:off x="684" y="1677"/>
              <a:ext cx="670" cy="339"/>
              <a:chOff x="1752" y="1536"/>
              <a:chExt cx="734" cy="339"/>
            </a:xfrm>
          </p:grpSpPr>
          <p:sp>
            <p:nvSpPr>
              <p:cNvPr id="48231" name="Rectangle 6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232" name="Line 7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33" name="Line 8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225" name="Group 9"/>
            <p:cNvGrpSpPr>
              <a:grpSpLocks/>
            </p:cNvGrpSpPr>
            <p:nvPr/>
          </p:nvGrpSpPr>
          <p:grpSpPr bwMode="auto">
            <a:xfrm>
              <a:off x="817" y="2205"/>
              <a:ext cx="498" cy="289"/>
              <a:chOff x="2016" y="2064"/>
              <a:chExt cx="498" cy="289"/>
            </a:xfrm>
          </p:grpSpPr>
          <p:sp>
            <p:nvSpPr>
              <p:cNvPr id="48229" name="Text Box 10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e</a:t>
                </a:r>
                <a:endParaRPr lang="en-US" altLang="zh-CN" sz="2800" b="0"/>
              </a:p>
            </p:txBody>
          </p:sp>
          <p:sp>
            <p:nvSpPr>
              <p:cNvPr id="48230" name="Line 11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226" name="Text Box 12"/>
            <p:cNvSpPr txBox="1">
              <a:spLocks noChangeArrowheads="1"/>
            </p:cNvSpPr>
            <p:nvPr/>
          </p:nvSpPr>
          <p:spPr bwMode="auto">
            <a:xfrm>
              <a:off x="1132" y="1659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48227" name="Line 13"/>
            <p:cNvSpPr>
              <a:spLocks noChangeShapeType="1"/>
            </p:cNvSpPr>
            <p:nvPr/>
          </p:nvSpPr>
          <p:spPr bwMode="auto">
            <a:xfrm>
              <a:off x="384" y="1824"/>
              <a:ext cx="295" cy="1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28" name="Line 14"/>
            <p:cNvSpPr>
              <a:spLocks noChangeShapeType="1"/>
            </p:cNvSpPr>
            <p:nvPr/>
          </p:nvSpPr>
          <p:spPr bwMode="auto">
            <a:xfrm>
              <a:off x="1036" y="1818"/>
              <a:ext cx="0" cy="3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95600" y="2509838"/>
            <a:ext cx="6096000" cy="2333625"/>
            <a:chOff x="1824" y="1581"/>
            <a:chExt cx="3840" cy="1470"/>
          </a:xfrm>
        </p:grpSpPr>
        <p:grpSp>
          <p:nvGrpSpPr>
            <p:cNvPr id="48179" name="Group 16"/>
            <p:cNvGrpSpPr>
              <a:grpSpLocks/>
            </p:cNvGrpSpPr>
            <p:nvPr/>
          </p:nvGrpSpPr>
          <p:grpSpPr bwMode="auto">
            <a:xfrm>
              <a:off x="2373" y="1677"/>
              <a:ext cx="670" cy="339"/>
              <a:chOff x="1752" y="1536"/>
              <a:chExt cx="734" cy="339"/>
            </a:xfrm>
          </p:grpSpPr>
          <p:sp>
            <p:nvSpPr>
              <p:cNvPr id="48220" name="Rectangle 17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221" name="Line 18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2" name="Line 19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80" name="Line 20"/>
            <p:cNvSpPr>
              <a:spLocks noChangeShapeType="1"/>
            </p:cNvSpPr>
            <p:nvPr/>
          </p:nvSpPr>
          <p:spPr bwMode="auto">
            <a:xfrm>
              <a:off x="2064" y="1824"/>
              <a:ext cx="314" cy="1"/>
            </a:xfrm>
            <a:prstGeom prst="line">
              <a:avLst/>
            </a:prstGeom>
            <a:noFill/>
            <a:ln w="2857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81" name="Group 21"/>
            <p:cNvGrpSpPr>
              <a:grpSpLocks/>
            </p:cNvGrpSpPr>
            <p:nvPr/>
          </p:nvGrpSpPr>
          <p:grpSpPr bwMode="auto">
            <a:xfrm>
              <a:off x="3238" y="1677"/>
              <a:ext cx="669" cy="339"/>
              <a:chOff x="1752" y="1536"/>
              <a:chExt cx="734" cy="339"/>
            </a:xfrm>
          </p:grpSpPr>
          <p:sp>
            <p:nvSpPr>
              <p:cNvPr id="48217" name="Rectangle 22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8218" name="Line 23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9" name="Line 24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2" name="Group 25"/>
            <p:cNvGrpSpPr>
              <a:grpSpLocks/>
            </p:cNvGrpSpPr>
            <p:nvPr/>
          </p:nvGrpSpPr>
          <p:grpSpPr bwMode="auto">
            <a:xfrm>
              <a:off x="4102" y="2193"/>
              <a:ext cx="670" cy="339"/>
              <a:chOff x="1752" y="1536"/>
              <a:chExt cx="734" cy="339"/>
            </a:xfrm>
          </p:grpSpPr>
          <p:sp>
            <p:nvSpPr>
              <p:cNvPr id="48214" name="Rectangle 26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215" name="Line 27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6" name="Line 28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3" name="Group 29"/>
            <p:cNvGrpSpPr>
              <a:grpSpLocks/>
            </p:cNvGrpSpPr>
            <p:nvPr/>
          </p:nvGrpSpPr>
          <p:grpSpPr bwMode="auto">
            <a:xfrm>
              <a:off x="3227" y="2193"/>
              <a:ext cx="669" cy="339"/>
              <a:chOff x="1752" y="1536"/>
              <a:chExt cx="734" cy="339"/>
            </a:xfrm>
          </p:grpSpPr>
          <p:sp>
            <p:nvSpPr>
              <p:cNvPr id="48211" name="Rectangle 30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212" name="Line 31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3" name="Line 32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4" name="Group 33"/>
            <p:cNvGrpSpPr>
              <a:grpSpLocks/>
            </p:cNvGrpSpPr>
            <p:nvPr/>
          </p:nvGrpSpPr>
          <p:grpSpPr bwMode="auto">
            <a:xfrm>
              <a:off x="4965" y="2193"/>
              <a:ext cx="670" cy="339"/>
              <a:chOff x="1752" y="1536"/>
              <a:chExt cx="734" cy="339"/>
            </a:xfrm>
          </p:grpSpPr>
          <p:sp>
            <p:nvSpPr>
              <p:cNvPr id="48208" name="Rectangle 34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209" name="Line 35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0" name="Line 36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85" name="Text Box 37"/>
            <p:cNvSpPr txBox="1">
              <a:spLocks noChangeArrowheads="1"/>
            </p:cNvSpPr>
            <p:nvPr/>
          </p:nvSpPr>
          <p:spPr bwMode="auto">
            <a:xfrm>
              <a:off x="1824" y="158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52BFF"/>
                  </a:solidFill>
                </a:rPr>
                <a:t>C</a:t>
              </a:r>
              <a:endParaRPr lang="en-US" altLang="zh-CN" sz="2800" b="0"/>
            </a:p>
          </p:txBody>
        </p:sp>
        <p:grpSp>
          <p:nvGrpSpPr>
            <p:cNvPr id="48186" name="Group 38"/>
            <p:cNvGrpSpPr>
              <a:grpSpLocks/>
            </p:cNvGrpSpPr>
            <p:nvPr/>
          </p:nvGrpSpPr>
          <p:grpSpPr bwMode="auto">
            <a:xfrm>
              <a:off x="2472" y="2205"/>
              <a:ext cx="498" cy="289"/>
              <a:chOff x="2016" y="2064"/>
              <a:chExt cx="498" cy="289"/>
            </a:xfrm>
          </p:grpSpPr>
          <p:sp>
            <p:nvSpPr>
              <p:cNvPr id="48206" name="Text Box 39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a</a:t>
                </a:r>
                <a:endParaRPr lang="en-US" altLang="zh-CN" sz="2800" b="0"/>
              </a:p>
            </p:txBody>
          </p:sp>
          <p:sp>
            <p:nvSpPr>
              <p:cNvPr id="48207" name="Line 40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7" name="Group 41"/>
            <p:cNvGrpSpPr>
              <a:grpSpLocks/>
            </p:cNvGrpSpPr>
            <p:nvPr/>
          </p:nvGrpSpPr>
          <p:grpSpPr bwMode="auto">
            <a:xfrm>
              <a:off x="3331" y="2761"/>
              <a:ext cx="498" cy="289"/>
              <a:chOff x="2016" y="2064"/>
              <a:chExt cx="498" cy="289"/>
            </a:xfrm>
          </p:grpSpPr>
          <p:sp>
            <p:nvSpPr>
              <p:cNvPr id="48204" name="Text Box 42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b</a:t>
                </a:r>
                <a:endParaRPr lang="en-US" altLang="zh-CN" sz="2800" b="0"/>
              </a:p>
            </p:txBody>
          </p:sp>
          <p:sp>
            <p:nvSpPr>
              <p:cNvPr id="48205" name="Line 43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8" name="Group 44"/>
            <p:cNvGrpSpPr>
              <a:grpSpLocks/>
            </p:cNvGrpSpPr>
            <p:nvPr/>
          </p:nvGrpSpPr>
          <p:grpSpPr bwMode="auto">
            <a:xfrm>
              <a:off x="4225" y="2762"/>
              <a:ext cx="498" cy="289"/>
              <a:chOff x="2016" y="2064"/>
              <a:chExt cx="498" cy="289"/>
            </a:xfrm>
          </p:grpSpPr>
          <p:sp>
            <p:nvSpPr>
              <p:cNvPr id="48202" name="Text Box 45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c</a:t>
                </a:r>
                <a:endParaRPr lang="en-US" altLang="zh-CN" sz="2800" b="0"/>
              </a:p>
            </p:txBody>
          </p:sp>
          <p:sp>
            <p:nvSpPr>
              <p:cNvPr id="48203" name="Line 46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9" name="Group 47"/>
            <p:cNvGrpSpPr>
              <a:grpSpLocks/>
            </p:cNvGrpSpPr>
            <p:nvPr/>
          </p:nvGrpSpPr>
          <p:grpSpPr bwMode="auto">
            <a:xfrm>
              <a:off x="5089" y="2762"/>
              <a:ext cx="498" cy="289"/>
              <a:chOff x="2016" y="2064"/>
              <a:chExt cx="498" cy="289"/>
            </a:xfrm>
          </p:grpSpPr>
          <p:sp>
            <p:nvSpPr>
              <p:cNvPr id="48200" name="Text Box 48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d</a:t>
                </a:r>
                <a:endParaRPr lang="en-US" altLang="zh-CN" sz="2800" b="0"/>
              </a:p>
            </p:txBody>
          </p:sp>
          <p:sp>
            <p:nvSpPr>
              <p:cNvPr id="48201" name="Line 49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90" name="Text Box 50"/>
            <p:cNvSpPr txBox="1">
              <a:spLocks noChangeArrowheads="1"/>
            </p:cNvSpPr>
            <p:nvPr/>
          </p:nvSpPr>
          <p:spPr bwMode="auto">
            <a:xfrm>
              <a:off x="3685" y="1650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48191" name="Text Box 51"/>
            <p:cNvSpPr txBox="1">
              <a:spLocks noChangeArrowheads="1"/>
            </p:cNvSpPr>
            <p:nvPr/>
          </p:nvSpPr>
          <p:spPr bwMode="auto">
            <a:xfrm>
              <a:off x="5413" y="2157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48192" name="Line 52"/>
            <p:cNvSpPr>
              <a:spLocks noChangeShapeType="1"/>
            </p:cNvSpPr>
            <p:nvPr/>
          </p:nvSpPr>
          <p:spPr bwMode="auto">
            <a:xfrm>
              <a:off x="2731" y="1811"/>
              <a:ext cx="1" cy="3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3" name="Line 53"/>
            <p:cNvSpPr>
              <a:spLocks noChangeShapeType="1"/>
            </p:cNvSpPr>
            <p:nvPr/>
          </p:nvSpPr>
          <p:spPr bwMode="auto">
            <a:xfrm flipV="1">
              <a:off x="2974" y="1829"/>
              <a:ext cx="265" cy="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4" name="Line 54"/>
            <p:cNvSpPr>
              <a:spLocks noChangeShapeType="1"/>
            </p:cNvSpPr>
            <p:nvPr/>
          </p:nvSpPr>
          <p:spPr bwMode="auto">
            <a:xfrm>
              <a:off x="4452" y="2379"/>
              <a:ext cx="1" cy="3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5" name="Line 55"/>
            <p:cNvSpPr>
              <a:spLocks noChangeShapeType="1"/>
            </p:cNvSpPr>
            <p:nvPr/>
          </p:nvSpPr>
          <p:spPr bwMode="auto">
            <a:xfrm>
              <a:off x="3571" y="2379"/>
              <a:ext cx="1" cy="3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6" name="Line 56"/>
            <p:cNvSpPr>
              <a:spLocks noChangeShapeType="1"/>
            </p:cNvSpPr>
            <p:nvPr/>
          </p:nvSpPr>
          <p:spPr bwMode="auto">
            <a:xfrm>
              <a:off x="3600" y="1811"/>
              <a:ext cx="1" cy="3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7" name="Line 57"/>
            <p:cNvSpPr>
              <a:spLocks noChangeShapeType="1"/>
            </p:cNvSpPr>
            <p:nvPr/>
          </p:nvSpPr>
          <p:spPr bwMode="auto">
            <a:xfrm>
              <a:off x="5328" y="2379"/>
              <a:ext cx="0" cy="3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8" name="Line 58"/>
            <p:cNvSpPr>
              <a:spLocks noChangeShapeType="1"/>
            </p:cNvSpPr>
            <p:nvPr/>
          </p:nvSpPr>
          <p:spPr bwMode="auto">
            <a:xfrm>
              <a:off x="3792" y="2352"/>
              <a:ext cx="310" cy="0"/>
            </a:xfrm>
            <a:prstGeom prst="line">
              <a:avLst/>
            </a:prstGeom>
            <a:noFill/>
            <a:ln w="2857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9" name="Line 59"/>
            <p:cNvSpPr>
              <a:spLocks noChangeShapeType="1"/>
            </p:cNvSpPr>
            <p:nvPr/>
          </p:nvSpPr>
          <p:spPr bwMode="auto">
            <a:xfrm flipV="1">
              <a:off x="4674" y="2345"/>
              <a:ext cx="291" cy="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228600" y="2890838"/>
            <a:ext cx="4724400" cy="2290762"/>
            <a:chOff x="144" y="1821"/>
            <a:chExt cx="2976" cy="1443"/>
          </a:xfrm>
        </p:grpSpPr>
        <p:grpSp>
          <p:nvGrpSpPr>
            <p:cNvPr id="48155" name="Group 61"/>
            <p:cNvGrpSpPr>
              <a:grpSpLocks/>
            </p:cNvGrpSpPr>
            <p:nvPr/>
          </p:nvGrpSpPr>
          <p:grpSpPr bwMode="auto">
            <a:xfrm>
              <a:off x="1559" y="2925"/>
              <a:ext cx="669" cy="339"/>
              <a:chOff x="1752" y="1536"/>
              <a:chExt cx="734" cy="339"/>
            </a:xfrm>
          </p:grpSpPr>
          <p:sp>
            <p:nvSpPr>
              <p:cNvPr id="48176" name="Rectangle 62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177" name="Line 63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8" name="Line 64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56" name="Group 65"/>
            <p:cNvGrpSpPr>
              <a:grpSpLocks/>
            </p:cNvGrpSpPr>
            <p:nvPr/>
          </p:nvGrpSpPr>
          <p:grpSpPr bwMode="auto">
            <a:xfrm>
              <a:off x="683" y="2925"/>
              <a:ext cx="670" cy="339"/>
              <a:chOff x="1752" y="1536"/>
              <a:chExt cx="734" cy="339"/>
            </a:xfrm>
          </p:grpSpPr>
          <p:sp>
            <p:nvSpPr>
              <p:cNvPr id="48173" name="Rectangle 66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174" name="Line 67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5" name="Line 68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57" name="Group 69"/>
            <p:cNvGrpSpPr>
              <a:grpSpLocks/>
            </p:cNvGrpSpPr>
            <p:nvPr/>
          </p:nvGrpSpPr>
          <p:grpSpPr bwMode="auto">
            <a:xfrm>
              <a:off x="2422" y="2925"/>
              <a:ext cx="669" cy="339"/>
              <a:chOff x="1752" y="1536"/>
              <a:chExt cx="734" cy="339"/>
            </a:xfrm>
          </p:grpSpPr>
          <p:sp>
            <p:nvSpPr>
              <p:cNvPr id="48170" name="Rectangle 70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171" name="Line 71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2" name="Line 72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8" name="Text Box 73"/>
            <p:cNvSpPr txBox="1">
              <a:spLocks noChangeArrowheads="1"/>
            </p:cNvSpPr>
            <p:nvPr/>
          </p:nvSpPr>
          <p:spPr bwMode="auto">
            <a:xfrm>
              <a:off x="2869" y="2892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48159" name="Line 74"/>
            <p:cNvSpPr>
              <a:spLocks noChangeShapeType="1"/>
            </p:cNvSpPr>
            <p:nvPr/>
          </p:nvSpPr>
          <p:spPr bwMode="auto">
            <a:xfrm>
              <a:off x="1248" y="3072"/>
              <a:ext cx="311" cy="0"/>
            </a:xfrm>
            <a:prstGeom prst="line">
              <a:avLst/>
            </a:prstGeom>
            <a:noFill/>
            <a:ln w="2857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75"/>
            <p:cNvSpPr>
              <a:spLocks noChangeShapeType="1"/>
            </p:cNvSpPr>
            <p:nvPr/>
          </p:nvSpPr>
          <p:spPr bwMode="auto">
            <a:xfrm flipV="1">
              <a:off x="2112" y="3065"/>
              <a:ext cx="292" cy="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Text Box 76"/>
            <p:cNvSpPr txBox="1">
              <a:spLocks noChangeArrowheads="1"/>
            </p:cNvSpPr>
            <p:nvPr/>
          </p:nvSpPr>
          <p:spPr bwMode="auto">
            <a:xfrm>
              <a:off x="144" y="283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52BFF"/>
                  </a:solidFill>
                </a:rPr>
                <a:t>D</a:t>
              </a:r>
              <a:endParaRPr lang="en-US" altLang="zh-CN" sz="2800" b="0"/>
            </a:p>
          </p:txBody>
        </p:sp>
        <p:sp>
          <p:nvSpPr>
            <p:cNvPr id="48162" name="Line 77"/>
            <p:cNvSpPr>
              <a:spLocks noChangeShapeType="1"/>
            </p:cNvSpPr>
            <p:nvPr/>
          </p:nvSpPr>
          <p:spPr bwMode="auto">
            <a:xfrm>
              <a:off x="384" y="3072"/>
              <a:ext cx="295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78"/>
            <p:cNvSpPr>
              <a:spLocks noChangeShapeType="1"/>
            </p:cNvSpPr>
            <p:nvPr/>
          </p:nvSpPr>
          <p:spPr bwMode="auto">
            <a:xfrm>
              <a:off x="2179" y="2829"/>
              <a:ext cx="597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4" name="Line 79"/>
            <p:cNvSpPr>
              <a:spLocks noChangeShapeType="1"/>
            </p:cNvSpPr>
            <p:nvPr/>
          </p:nvSpPr>
          <p:spPr bwMode="auto">
            <a:xfrm>
              <a:off x="2776" y="2829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5" name="Line 80"/>
            <p:cNvSpPr>
              <a:spLocks noChangeShapeType="1"/>
            </p:cNvSpPr>
            <p:nvPr/>
          </p:nvSpPr>
          <p:spPr bwMode="auto">
            <a:xfrm flipV="1">
              <a:off x="2179" y="1821"/>
              <a:ext cx="0" cy="10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6" name="Line 81"/>
            <p:cNvSpPr>
              <a:spLocks noChangeShapeType="1"/>
            </p:cNvSpPr>
            <p:nvPr/>
          </p:nvSpPr>
          <p:spPr bwMode="auto">
            <a:xfrm>
              <a:off x="499" y="2829"/>
              <a:ext cx="1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Line 82"/>
            <p:cNvSpPr>
              <a:spLocks noChangeShapeType="1"/>
            </p:cNvSpPr>
            <p:nvPr/>
          </p:nvSpPr>
          <p:spPr bwMode="auto">
            <a:xfrm>
              <a:off x="1912" y="2829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8" name="Line 83"/>
            <p:cNvSpPr>
              <a:spLocks noChangeShapeType="1"/>
            </p:cNvSpPr>
            <p:nvPr/>
          </p:nvSpPr>
          <p:spPr bwMode="auto">
            <a:xfrm flipV="1">
              <a:off x="499" y="1821"/>
              <a:ext cx="0" cy="10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9" name="Text Box 84"/>
            <p:cNvSpPr txBox="1">
              <a:spLocks noChangeArrowheads="1"/>
            </p:cNvSpPr>
            <p:nvPr/>
          </p:nvSpPr>
          <p:spPr bwMode="auto">
            <a:xfrm>
              <a:off x="903" y="2892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</p:grpSp>
      <p:grpSp>
        <p:nvGrpSpPr>
          <p:cNvPr id="19" name="Group 85"/>
          <p:cNvGrpSpPr>
            <a:grpSpLocks/>
          </p:cNvGrpSpPr>
          <p:nvPr/>
        </p:nvGrpSpPr>
        <p:grpSpPr bwMode="auto">
          <a:xfrm>
            <a:off x="5257800" y="5181600"/>
            <a:ext cx="3308350" cy="1447800"/>
            <a:chOff x="3312" y="3264"/>
            <a:chExt cx="2084" cy="912"/>
          </a:xfrm>
        </p:grpSpPr>
        <p:grpSp>
          <p:nvGrpSpPr>
            <p:cNvPr id="48136" name="Group 86"/>
            <p:cNvGrpSpPr>
              <a:grpSpLocks/>
            </p:cNvGrpSpPr>
            <p:nvPr/>
          </p:nvGrpSpPr>
          <p:grpSpPr bwMode="auto">
            <a:xfrm>
              <a:off x="3861" y="3359"/>
              <a:ext cx="670" cy="339"/>
              <a:chOff x="1752" y="1536"/>
              <a:chExt cx="734" cy="339"/>
            </a:xfrm>
          </p:grpSpPr>
          <p:sp>
            <p:nvSpPr>
              <p:cNvPr id="48152" name="Rectangle 87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153" name="Line 88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4" name="Line 89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37" name="Group 90"/>
            <p:cNvGrpSpPr>
              <a:grpSpLocks/>
            </p:cNvGrpSpPr>
            <p:nvPr/>
          </p:nvGrpSpPr>
          <p:grpSpPr bwMode="auto">
            <a:xfrm>
              <a:off x="4707" y="3359"/>
              <a:ext cx="669" cy="339"/>
              <a:chOff x="1752" y="1536"/>
              <a:chExt cx="734" cy="339"/>
            </a:xfrm>
          </p:grpSpPr>
          <p:sp>
            <p:nvSpPr>
              <p:cNvPr id="48149" name="Rectangle 91"/>
              <p:cNvSpPr>
                <a:spLocks noChangeArrowheads="1"/>
              </p:cNvSpPr>
              <p:nvPr/>
            </p:nvSpPr>
            <p:spPr bwMode="auto">
              <a:xfrm>
                <a:off x="1752" y="1536"/>
                <a:ext cx="734" cy="33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</a:rPr>
                  <a:t>1           </a:t>
                </a:r>
                <a:endParaRPr lang="en-US" altLang="zh-CN" sz="2800" b="0"/>
              </a:p>
            </p:txBody>
          </p:sp>
          <p:sp>
            <p:nvSpPr>
              <p:cNvPr id="48150" name="Line 92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1" name="Line 93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8" name="Text Box 94"/>
            <p:cNvSpPr txBox="1">
              <a:spLocks noChangeArrowheads="1"/>
            </p:cNvSpPr>
            <p:nvPr/>
          </p:nvSpPr>
          <p:spPr bwMode="auto">
            <a:xfrm>
              <a:off x="3312" y="3321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52BFF"/>
                  </a:solidFill>
                </a:rPr>
                <a:t>E</a:t>
              </a:r>
              <a:endParaRPr lang="en-US" altLang="zh-CN" sz="2800" b="0"/>
            </a:p>
          </p:txBody>
        </p:sp>
        <p:grpSp>
          <p:nvGrpSpPr>
            <p:cNvPr id="48139" name="Group 95"/>
            <p:cNvGrpSpPr>
              <a:grpSpLocks/>
            </p:cNvGrpSpPr>
            <p:nvPr/>
          </p:nvGrpSpPr>
          <p:grpSpPr bwMode="auto">
            <a:xfrm>
              <a:off x="3978" y="3887"/>
              <a:ext cx="498" cy="289"/>
              <a:chOff x="2016" y="2064"/>
              <a:chExt cx="498" cy="289"/>
            </a:xfrm>
          </p:grpSpPr>
          <p:sp>
            <p:nvSpPr>
              <p:cNvPr id="48147" name="Text Box 96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498" cy="28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>
                    <a:solidFill>
                      <a:srgbClr val="800000"/>
                    </a:solidFill>
                  </a:rPr>
                  <a:t>0  a</a:t>
                </a:r>
                <a:endParaRPr lang="en-US" altLang="zh-CN" sz="2800" b="0"/>
              </a:p>
            </p:txBody>
          </p:sp>
          <p:sp>
            <p:nvSpPr>
              <p:cNvPr id="48148" name="Line 97"/>
              <p:cNvSpPr>
                <a:spLocks noChangeShapeType="1"/>
              </p:cNvSpPr>
              <p:nvPr/>
            </p:nvSpPr>
            <p:spPr bwMode="auto">
              <a:xfrm>
                <a:off x="2246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0" name="Line 98"/>
            <p:cNvSpPr>
              <a:spLocks noChangeShapeType="1"/>
            </p:cNvSpPr>
            <p:nvPr/>
          </p:nvSpPr>
          <p:spPr bwMode="auto">
            <a:xfrm>
              <a:off x="3552" y="3504"/>
              <a:ext cx="314" cy="0"/>
            </a:xfrm>
            <a:prstGeom prst="line">
              <a:avLst/>
            </a:prstGeom>
            <a:noFill/>
            <a:ln w="2857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Line 99"/>
            <p:cNvSpPr>
              <a:spLocks noChangeShapeType="1"/>
            </p:cNvSpPr>
            <p:nvPr/>
          </p:nvSpPr>
          <p:spPr bwMode="auto">
            <a:xfrm>
              <a:off x="4219" y="3502"/>
              <a:ext cx="1" cy="3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Line 100"/>
            <p:cNvSpPr>
              <a:spLocks noChangeShapeType="1"/>
            </p:cNvSpPr>
            <p:nvPr/>
          </p:nvSpPr>
          <p:spPr bwMode="auto">
            <a:xfrm flipV="1">
              <a:off x="4437" y="3493"/>
              <a:ext cx="265" cy="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101"/>
            <p:cNvSpPr>
              <a:spLocks noChangeShapeType="1"/>
            </p:cNvSpPr>
            <p:nvPr/>
          </p:nvSpPr>
          <p:spPr bwMode="auto">
            <a:xfrm>
              <a:off x="3642" y="3264"/>
              <a:ext cx="1" cy="23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102"/>
            <p:cNvSpPr>
              <a:spLocks noChangeShapeType="1"/>
            </p:cNvSpPr>
            <p:nvPr/>
          </p:nvSpPr>
          <p:spPr bwMode="auto">
            <a:xfrm>
              <a:off x="3642" y="3264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5" name="Line 103"/>
            <p:cNvSpPr>
              <a:spLocks noChangeShapeType="1"/>
            </p:cNvSpPr>
            <p:nvPr/>
          </p:nvSpPr>
          <p:spPr bwMode="auto">
            <a:xfrm>
              <a:off x="5082" y="3264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6" name="Text Box 104"/>
            <p:cNvSpPr txBox="1">
              <a:spLocks noChangeArrowheads="1"/>
            </p:cNvSpPr>
            <p:nvPr/>
          </p:nvSpPr>
          <p:spPr bwMode="auto">
            <a:xfrm>
              <a:off x="5145" y="3318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9B37FF"/>
                  </a:solidFill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110697" name="Rectangle 105"/>
          <p:cNvSpPr>
            <a:spLocks noChangeArrowheads="1"/>
          </p:cNvSpPr>
          <p:nvPr/>
        </p:nvSpPr>
        <p:spPr bwMode="auto">
          <a:xfrm>
            <a:off x="228600" y="1843088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9933FF"/>
                </a:solidFill>
              </a:rPr>
              <a:t>A=NIL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6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8DEA947-8B08-44F9-9DF5-DF04ACBAC578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827088" y="1716088"/>
            <a:ext cx="2089150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类型特点</a:t>
            </a:r>
            <a:r>
              <a:rPr kumimoji="1" lang="en-US" altLang="zh-CN" sz="280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12292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550988" y="2895600"/>
            <a:ext cx="5616575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l">
              <a:lnSpc>
                <a:spcPct val="115000"/>
              </a:lnSpc>
            </a:pPr>
            <a:r>
              <a:rPr lang="en-US" altLang="zh-CN" sz="2800"/>
              <a:t> 1</a:t>
            </a:r>
            <a:r>
              <a:rPr lang="zh-CN" altLang="en-US" sz="2800"/>
              <a:t>）不</a:t>
            </a:r>
            <a:r>
              <a:rPr kumimoji="1" lang="zh-CN" altLang="en-US" sz="2800"/>
              <a:t>考虑插入和删除操作；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1676400" y="3733800"/>
            <a:ext cx="5334000" cy="1073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l">
              <a:lnSpc>
                <a:spcPct val="115000"/>
              </a:lnSpc>
            </a:pPr>
            <a:r>
              <a:rPr kumimoji="1" lang="en-US" altLang="zh-CN" sz="2800"/>
              <a:t>2</a:t>
            </a:r>
            <a:r>
              <a:rPr kumimoji="1" lang="zh-CN" altLang="en-US" sz="2800"/>
              <a:t>）数组是多维的结构，而存</a:t>
            </a:r>
          </a:p>
          <a:p>
            <a:pPr marL="342900" indent="-342900" algn="l">
              <a:lnSpc>
                <a:spcPct val="115000"/>
              </a:lnSpc>
            </a:pPr>
            <a:r>
              <a:rPr kumimoji="1" lang="zh-CN" altLang="en-US" sz="2800"/>
              <a:t>     储空间是一个一维的结构。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7449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5.1  </a:t>
            </a:r>
            <a:r>
              <a:rPr kumimoji="1" lang="zh-CN" altLang="en-US" sz="2800">
                <a:solidFill>
                  <a:srgbClr val="000066"/>
                </a:solidFill>
              </a:rPr>
              <a:t>数组的定义和运算</a:t>
            </a:r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8" grpId="0" autoUpdateAnimBg="0"/>
      <p:bldP spid="18125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471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AA55FF"/>
                </a:solidFill>
              </a:rPr>
              <a:t>L = ( a, ( x, y ), ( ( x ) ) )</a:t>
            </a:r>
            <a:endParaRPr lang="en-US" altLang="zh-CN" sz="3600">
              <a:solidFill>
                <a:srgbClr val="0000FF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666875" y="6858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168525" y="685800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       )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735388" y="685800"/>
            <a:ext cx="147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sz="3600">
                <a:solidFill>
                  <a:srgbClr val="0000FF"/>
                </a:solidFill>
              </a:rPr>
              <a:t>        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1828800"/>
            <a:ext cx="2209800" cy="927100"/>
            <a:chOff x="192" y="1152"/>
            <a:chExt cx="1392" cy="584"/>
          </a:xfrm>
        </p:grpSpPr>
        <p:sp>
          <p:nvSpPr>
            <p:cNvPr id="49216" name="Rectangle 7"/>
            <p:cNvSpPr>
              <a:spLocks noChangeArrowheads="1"/>
            </p:cNvSpPr>
            <p:nvPr/>
          </p:nvSpPr>
          <p:spPr bwMode="auto">
            <a:xfrm>
              <a:off x="552" y="131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217" name="Line 8"/>
            <p:cNvSpPr>
              <a:spLocks noChangeShapeType="1"/>
            </p:cNvSpPr>
            <p:nvPr/>
          </p:nvSpPr>
          <p:spPr bwMode="auto">
            <a:xfrm>
              <a:off x="936" y="1308"/>
              <a:ext cx="0" cy="4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8" name="Line 9"/>
            <p:cNvSpPr>
              <a:spLocks noChangeShapeType="1"/>
            </p:cNvSpPr>
            <p:nvPr/>
          </p:nvSpPr>
          <p:spPr bwMode="auto">
            <a:xfrm>
              <a:off x="1260" y="1314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9" name="Line 10"/>
            <p:cNvSpPr>
              <a:spLocks noChangeShapeType="1"/>
            </p:cNvSpPr>
            <p:nvPr/>
          </p:nvSpPr>
          <p:spPr bwMode="auto">
            <a:xfrm>
              <a:off x="240" y="1508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0" name="Text Box 11"/>
            <p:cNvSpPr txBox="1">
              <a:spLocks noChangeArrowheads="1"/>
            </p:cNvSpPr>
            <p:nvPr/>
          </p:nvSpPr>
          <p:spPr bwMode="auto">
            <a:xfrm>
              <a:off x="192" y="1152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609600" y="642938"/>
            <a:ext cx="5026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L = (</a:t>
            </a:r>
            <a:r>
              <a:rPr lang="en-US" altLang="zh-CN" sz="4000">
                <a:solidFill>
                  <a:srgbClr val="0000FF"/>
                </a:solidFill>
              </a:rPr>
              <a:t> </a:t>
            </a:r>
            <a:r>
              <a:rPr lang="en-US" altLang="zh-CN" sz="3600">
                <a:solidFill>
                  <a:srgbClr val="0000FF"/>
                </a:solidFill>
              </a:rPr>
              <a:t>                            )</a:t>
            </a:r>
            <a:endParaRPr lang="en-US" altLang="zh-CN" sz="3600">
              <a:solidFill>
                <a:srgbClr val="AA55FF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19200" y="2470150"/>
            <a:ext cx="1022350" cy="1447800"/>
            <a:chOff x="768" y="1556"/>
            <a:chExt cx="644" cy="912"/>
          </a:xfrm>
        </p:grpSpPr>
        <p:sp>
          <p:nvSpPr>
            <p:cNvPr id="49213" name="Line 14"/>
            <p:cNvSpPr>
              <a:spLocks noChangeShapeType="1"/>
            </p:cNvSpPr>
            <p:nvPr/>
          </p:nvSpPr>
          <p:spPr bwMode="auto">
            <a:xfrm>
              <a:off x="1104" y="1556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4" name="Text Box 15"/>
            <p:cNvSpPr txBox="1">
              <a:spLocks noChangeArrowheads="1"/>
            </p:cNvSpPr>
            <p:nvPr/>
          </p:nvSpPr>
          <p:spPr bwMode="auto">
            <a:xfrm>
              <a:off x="768" y="2087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800000"/>
                  </a:solidFill>
                </a:rPr>
                <a:t>0   a </a:t>
              </a:r>
              <a:endParaRPr lang="en-US" altLang="zh-CN" sz="3200" b="0"/>
            </a:p>
          </p:txBody>
        </p:sp>
        <p:sp>
          <p:nvSpPr>
            <p:cNvPr id="49215" name="Line 16"/>
            <p:cNvSpPr>
              <a:spLocks noChangeShapeType="1"/>
            </p:cNvSpPr>
            <p:nvPr/>
          </p:nvSpPr>
          <p:spPr bwMode="auto">
            <a:xfrm>
              <a:off x="1008" y="2084"/>
              <a:ext cx="0" cy="3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09800" y="2089150"/>
            <a:ext cx="2247900" cy="660400"/>
            <a:chOff x="1392" y="1316"/>
            <a:chExt cx="1416" cy="416"/>
          </a:xfrm>
        </p:grpSpPr>
        <p:sp>
          <p:nvSpPr>
            <p:cNvPr id="49209" name="Rectangle 18"/>
            <p:cNvSpPr>
              <a:spLocks noChangeArrowheads="1"/>
            </p:cNvSpPr>
            <p:nvPr/>
          </p:nvSpPr>
          <p:spPr bwMode="auto">
            <a:xfrm>
              <a:off x="1776" y="131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210" name="Line 19"/>
            <p:cNvSpPr>
              <a:spLocks noChangeShapeType="1"/>
            </p:cNvSpPr>
            <p:nvPr/>
          </p:nvSpPr>
          <p:spPr bwMode="auto">
            <a:xfrm>
              <a:off x="2154" y="131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20"/>
            <p:cNvSpPr>
              <a:spLocks noChangeShapeType="1"/>
            </p:cNvSpPr>
            <p:nvPr/>
          </p:nvSpPr>
          <p:spPr bwMode="auto">
            <a:xfrm>
              <a:off x="2496" y="131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Line 21"/>
            <p:cNvSpPr>
              <a:spLocks noChangeShapeType="1"/>
            </p:cNvSpPr>
            <p:nvPr/>
          </p:nvSpPr>
          <p:spPr bwMode="auto">
            <a:xfrm>
              <a:off x="1392" y="1508"/>
              <a:ext cx="406" cy="0"/>
            </a:xfrm>
            <a:prstGeom prst="line">
              <a:avLst/>
            </a:prstGeom>
            <a:noFill/>
            <a:ln w="2857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546350" y="2393950"/>
            <a:ext cx="1638300" cy="1498600"/>
            <a:chOff x="1604" y="1508"/>
            <a:chExt cx="1032" cy="944"/>
          </a:xfrm>
        </p:grpSpPr>
        <p:sp>
          <p:nvSpPr>
            <p:cNvPr id="49205" name="Rectangle 23"/>
            <p:cNvSpPr>
              <a:spLocks noChangeArrowheads="1"/>
            </p:cNvSpPr>
            <p:nvPr/>
          </p:nvSpPr>
          <p:spPr bwMode="auto">
            <a:xfrm>
              <a:off x="1604" y="203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206" name="Line 24"/>
            <p:cNvSpPr>
              <a:spLocks noChangeShapeType="1"/>
            </p:cNvSpPr>
            <p:nvPr/>
          </p:nvSpPr>
          <p:spPr bwMode="auto">
            <a:xfrm>
              <a:off x="1974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Line 25"/>
            <p:cNvSpPr>
              <a:spLocks noChangeShapeType="1"/>
            </p:cNvSpPr>
            <p:nvPr/>
          </p:nvSpPr>
          <p:spPr bwMode="auto">
            <a:xfrm>
              <a:off x="2304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26"/>
            <p:cNvSpPr>
              <a:spLocks noChangeShapeType="1"/>
            </p:cNvSpPr>
            <p:nvPr/>
          </p:nvSpPr>
          <p:spPr bwMode="auto">
            <a:xfrm>
              <a:off x="2328" y="150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29100" y="2085975"/>
            <a:ext cx="3162300" cy="663575"/>
            <a:chOff x="2664" y="1314"/>
            <a:chExt cx="1992" cy="418"/>
          </a:xfrm>
        </p:grpSpPr>
        <p:sp>
          <p:nvSpPr>
            <p:cNvPr id="49201" name="Rectangle 28"/>
            <p:cNvSpPr>
              <a:spLocks noChangeArrowheads="1"/>
            </p:cNvSpPr>
            <p:nvPr/>
          </p:nvSpPr>
          <p:spPr bwMode="auto">
            <a:xfrm>
              <a:off x="3624" y="131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202" name="Line 29"/>
            <p:cNvSpPr>
              <a:spLocks noChangeShapeType="1"/>
            </p:cNvSpPr>
            <p:nvPr/>
          </p:nvSpPr>
          <p:spPr bwMode="auto">
            <a:xfrm>
              <a:off x="4008" y="131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30"/>
            <p:cNvSpPr>
              <a:spLocks noChangeShapeType="1"/>
            </p:cNvSpPr>
            <p:nvPr/>
          </p:nvSpPr>
          <p:spPr bwMode="auto">
            <a:xfrm>
              <a:off x="4326" y="1314"/>
              <a:ext cx="0" cy="4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31"/>
            <p:cNvSpPr>
              <a:spLocks noChangeShapeType="1"/>
            </p:cNvSpPr>
            <p:nvPr/>
          </p:nvSpPr>
          <p:spPr bwMode="auto">
            <a:xfrm>
              <a:off x="2664" y="1508"/>
              <a:ext cx="984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6900863" y="2012950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4054475" y="6858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   )</a:t>
            </a:r>
          </a:p>
        </p:txBody>
      </p:sp>
      <p:sp>
        <p:nvSpPr>
          <p:cNvPr id="111650" name="Rectangle 34"/>
          <p:cNvSpPr>
            <a:spLocks noChangeArrowheads="1"/>
          </p:cNvSpPr>
          <p:nvPr/>
        </p:nvSpPr>
        <p:spPr bwMode="auto">
          <a:xfrm>
            <a:off x="4302125" y="6858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x</a:t>
            </a: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038600" y="3232150"/>
            <a:ext cx="2060575" cy="660400"/>
            <a:chOff x="2544" y="2036"/>
            <a:chExt cx="1298" cy="416"/>
          </a:xfrm>
        </p:grpSpPr>
        <p:sp>
          <p:nvSpPr>
            <p:cNvPr id="49197" name="Rectangle 36"/>
            <p:cNvSpPr>
              <a:spLocks noChangeArrowheads="1"/>
            </p:cNvSpPr>
            <p:nvPr/>
          </p:nvSpPr>
          <p:spPr bwMode="auto">
            <a:xfrm>
              <a:off x="2810" y="203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198" name="Line 37"/>
            <p:cNvSpPr>
              <a:spLocks noChangeShapeType="1"/>
            </p:cNvSpPr>
            <p:nvPr/>
          </p:nvSpPr>
          <p:spPr bwMode="auto">
            <a:xfrm>
              <a:off x="3174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Line 38"/>
            <p:cNvSpPr>
              <a:spLocks noChangeShapeType="1"/>
            </p:cNvSpPr>
            <p:nvPr/>
          </p:nvSpPr>
          <p:spPr bwMode="auto">
            <a:xfrm>
              <a:off x="3504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39"/>
            <p:cNvSpPr>
              <a:spLocks noChangeShapeType="1"/>
            </p:cNvSpPr>
            <p:nvPr/>
          </p:nvSpPr>
          <p:spPr bwMode="auto">
            <a:xfrm>
              <a:off x="2544" y="2228"/>
              <a:ext cx="268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841875" y="3536950"/>
            <a:ext cx="1022350" cy="1447800"/>
            <a:chOff x="3050" y="2228"/>
            <a:chExt cx="644" cy="912"/>
          </a:xfrm>
        </p:grpSpPr>
        <p:sp>
          <p:nvSpPr>
            <p:cNvPr id="49194" name="Text Box 41"/>
            <p:cNvSpPr txBox="1">
              <a:spLocks noChangeArrowheads="1"/>
            </p:cNvSpPr>
            <p:nvPr/>
          </p:nvSpPr>
          <p:spPr bwMode="auto">
            <a:xfrm>
              <a:off x="3050" y="2759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800000"/>
                  </a:solidFill>
                </a:rPr>
                <a:t>0   y </a:t>
              </a:r>
              <a:endParaRPr lang="en-US" altLang="zh-CN" sz="3200" b="0"/>
            </a:p>
          </p:txBody>
        </p:sp>
        <p:sp>
          <p:nvSpPr>
            <p:cNvPr id="49195" name="Line 42"/>
            <p:cNvSpPr>
              <a:spLocks noChangeShapeType="1"/>
            </p:cNvSpPr>
            <p:nvPr/>
          </p:nvSpPr>
          <p:spPr bwMode="auto">
            <a:xfrm>
              <a:off x="3290" y="2756"/>
              <a:ext cx="0" cy="3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43"/>
            <p:cNvSpPr>
              <a:spLocks noChangeShapeType="1"/>
            </p:cNvSpPr>
            <p:nvPr/>
          </p:nvSpPr>
          <p:spPr bwMode="auto">
            <a:xfrm>
              <a:off x="3350" y="222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819400" y="3536950"/>
            <a:ext cx="1022350" cy="1447800"/>
            <a:chOff x="1776" y="2228"/>
            <a:chExt cx="644" cy="912"/>
          </a:xfrm>
        </p:grpSpPr>
        <p:sp>
          <p:nvSpPr>
            <p:cNvPr id="49191" name="Text Box 45"/>
            <p:cNvSpPr txBox="1">
              <a:spLocks noChangeArrowheads="1"/>
            </p:cNvSpPr>
            <p:nvPr/>
          </p:nvSpPr>
          <p:spPr bwMode="auto">
            <a:xfrm>
              <a:off x="1776" y="2759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800000"/>
                  </a:solidFill>
                </a:rPr>
                <a:t>0   x </a:t>
              </a:r>
              <a:endParaRPr lang="en-US" altLang="zh-CN" sz="3200" b="0"/>
            </a:p>
          </p:txBody>
        </p:sp>
        <p:sp>
          <p:nvSpPr>
            <p:cNvPr id="49192" name="Line 46"/>
            <p:cNvSpPr>
              <a:spLocks noChangeShapeType="1"/>
            </p:cNvSpPr>
            <p:nvPr/>
          </p:nvSpPr>
          <p:spPr bwMode="auto">
            <a:xfrm>
              <a:off x="2016" y="2756"/>
              <a:ext cx="0" cy="3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47"/>
            <p:cNvSpPr>
              <a:spLocks noChangeShapeType="1"/>
            </p:cNvSpPr>
            <p:nvPr/>
          </p:nvSpPr>
          <p:spPr bwMode="auto">
            <a:xfrm>
              <a:off x="2144" y="222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64" name="Rectangle 48"/>
          <p:cNvSpPr>
            <a:spLocks noChangeArrowheads="1"/>
          </p:cNvSpPr>
          <p:nvPr/>
        </p:nvSpPr>
        <p:spPr bwMode="auto">
          <a:xfrm>
            <a:off x="2444750" y="6858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11665" name="Rectangle 49"/>
          <p:cNvSpPr>
            <a:spLocks noChangeArrowheads="1"/>
          </p:cNvSpPr>
          <p:nvPr/>
        </p:nvSpPr>
        <p:spPr bwMode="auto">
          <a:xfrm>
            <a:off x="2944813" y="677863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4937125" y="5326063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0">
                <a:solidFill>
                  <a:srgbClr val="800000"/>
                </a:solidFill>
              </a:rPr>
              <a:t>可共享</a:t>
            </a:r>
            <a:endParaRPr lang="zh-CN" altLang="en-US" sz="3600" b="0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438900" y="2393950"/>
            <a:ext cx="1638300" cy="1498600"/>
            <a:chOff x="4056" y="1508"/>
            <a:chExt cx="1032" cy="944"/>
          </a:xfrm>
        </p:grpSpPr>
        <p:sp>
          <p:nvSpPr>
            <p:cNvPr id="49187" name="Rectangle 52"/>
            <p:cNvSpPr>
              <a:spLocks noChangeArrowheads="1"/>
            </p:cNvSpPr>
            <p:nvPr/>
          </p:nvSpPr>
          <p:spPr bwMode="auto">
            <a:xfrm>
              <a:off x="4056" y="203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188" name="Line 53"/>
            <p:cNvSpPr>
              <a:spLocks noChangeShapeType="1"/>
            </p:cNvSpPr>
            <p:nvPr/>
          </p:nvSpPr>
          <p:spPr bwMode="auto">
            <a:xfrm>
              <a:off x="4428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54"/>
            <p:cNvSpPr>
              <a:spLocks noChangeShapeType="1"/>
            </p:cNvSpPr>
            <p:nvPr/>
          </p:nvSpPr>
          <p:spPr bwMode="auto">
            <a:xfrm>
              <a:off x="4764" y="203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55"/>
            <p:cNvSpPr>
              <a:spLocks noChangeShapeType="1"/>
            </p:cNvSpPr>
            <p:nvPr/>
          </p:nvSpPr>
          <p:spPr bwMode="auto">
            <a:xfrm>
              <a:off x="4176" y="150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7124700" y="3536950"/>
            <a:ext cx="1638300" cy="1498600"/>
            <a:chOff x="4488" y="2228"/>
            <a:chExt cx="1032" cy="944"/>
          </a:xfrm>
        </p:grpSpPr>
        <p:sp>
          <p:nvSpPr>
            <p:cNvPr id="49183" name="Rectangle 57"/>
            <p:cNvSpPr>
              <a:spLocks noChangeArrowheads="1"/>
            </p:cNvSpPr>
            <p:nvPr/>
          </p:nvSpPr>
          <p:spPr bwMode="auto">
            <a:xfrm>
              <a:off x="4488" y="275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49184" name="Line 58"/>
            <p:cNvSpPr>
              <a:spLocks noChangeShapeType="1"/>
            </p:cNvSpPr>
            <p:nvPr/>
          </p:nvSpPr>
          <p:spPr bwMode="auto">
            <a:xfrm>
              <a:off x="4848" y="275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59"/>
            <p:cNvSpPr>
              <a:spLocks noChangeShapeType="1"/>
            </p:cNvSpPr>
            <p:nvPr/>
          </p:nvSpPr>
          <p:spPr bwMode="auto">
            <a:xfrm>
              <a:off x="5184" y="275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60"/>
            <p:cNvSpPr>
              <a:spLocks noChangeShapeType="1"/>
            </p:cNvSpPr>
            <p:nvPr/>
          </p:nvSpPr>
          <p:spPr bwMode="auto">
            <a:xfrm>
              <a:off x="4608" y="222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11677" name="AutoShape 61"/>
          <p:cNvCxnSpPr>
            <a:cxnSpLocks noChangeShapeType="1"/>
          </p:cNvCxnSpPr>
          <p:nvPr/>
        </p:nvCxnSpPr>
        <p:spPr bwMode="auto">
          <a:xfrm rot="16200000" flipV="1">
            <a:off x="5487193" y="3050382"/>
            <a:ext cx="849313" cy="4114800"/>
          </a:xfrm>
          <a:prstGeom prst="bentConnector4">
            <a:avLst>
              <a:gd name="adj1" fmla="val 34579"/>
              <a:gd name="adj2" fmla="val 88384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7435850" y="4679950"/>
            <a:ext cx="1022350" cy="1447800"/>
            <a:chOff x="4684" y="2948"/>
            <a:chExt cx="644" cy="912"/>
          </a:xfrm>
        </p:grpSpPr>
        <p:sp>
          <p:nvSpPr>
            <p:cNvPr id="49180" name="Line 63"/>
            <p:cNvSpPr>
              <a:spLocks noChangeShapeType="1"/>
            </p:cNvSpPr>
            <p:nvPr/>
          </p:nvSpPr>
          <p:spPr bwMode="auto">
            <a:xfrm>
              <a:off x="5020" y="2948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Text Box 64"/>
            <p:cNvSpPr txBox="1">
              <a:spLocks noChangeArrowheads="1"/>
            </p:cNvSpPr>
            <p:nvPr/>
          </p:nvSpPr>
          <p:spPr bwMode="auto">
            <a:xfrm>
              <a:off x="4684" y="3479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800000"/>
                  </a:solidFill>
                </a:rPr>
                <a:t>0   x </a:t>
              </a:r>
              <a:endParaRPr lang="en-US" altLang="zh-CN" sz="3200" b="0"/>
            </a:p>
          </p:txBody>
        </p:sp>
        <p:sp>
          <p:nvSpPr>
            <p:cNvPr id="49182" name="Line 65"/>
            <p:cNvSpPr>
              <a:spLocks noChangeShapeType="1"/>
            </p:cNvSpPr>
            <p:nvPr/>
          </p:nvSpPr>
          <p:spPr bwMode="auto">
            <a:xfrm>
              <a:off x="4924" y="3476"/>
              <a:ext cx="0" cy="3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82" name="Text Box 66"/>
          <p:cNvSpPr txBox="1">
            <a:spLocks noChangeArrowheads="1"/>
          </p:cNvSpPr>
          <p:nvPr/>
        </p:nvSpPr>
        <p:spPr bwMode="auto">
          <a:xfrm>
            <a:off x="8253413" y="4267200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sp>
        <p:nvSpPr>
          <p:cNvPr id="111683" name="Text Box 67"/>
          <p:cNvSpPr txBox="1">
            <a:spLocks noChangeArrowheads="1"/>
          </p:cNvSpPr>
          <p:nvPr/>
        </p:nvSpPr>
        <p:spPr bwMode="auto">
          <a:xfrm>
            <a:off x="7586663" y="3140075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sp>
        <p:nvSpPr>
          <p:cNvPr id="111684" name="Text Box 68"/>
          <p:cNvSpPr txBox="1">
            <a:spLocks noChangeArrowheads="1"/>
          </p:cNvSpPr>
          <p:nvPr/>
        </p:nvSpPr>
        <p:spPr bwMode="auto">
          <a:xfrm>
            <a:off x="5614988" y="3140075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0" grpId="0" autoUpdateAnimBg="0"/>
      <p:bldP spid="111621" grpId="0" autoUpdateAnimBg="0"/>
      <p:bldP spid="111628" grpId="0" autoUpdateAnimBg="0"/>
      <p:bldP spid="111648" grpId="0" autoUpdateAnimBg="0"/>
      <p:bldP spid="111649" grpId="0" autoUpdateAnimBg="0"/>
      <p:bldP spid="111650" grpId="0" autoUpdateAnimBg="0"/>
      <p:bldP spid="111664" grpId="0" autoUpdateAnimBg="0"/>
      <p:bldP spid="111665" grpId="0" autoUpdateAnimBg="0"/>
      <p:bldP spid="111666" grpId="0" autoUpdateAnimBg="0"/>
      <p:bldP spid="111682" grpId="0" autoUpdateAnimBg="0"/>
      <p:bldP spid="111683" grpId="0" autoUpdateAnimBg="0"/>
      <p:bldP spid="11168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81000"/>
            <a:ext cx="4697413" cy="641350"/>
            <a:chOff x="528" y="192"/>
            <a:chExt cx="2959" cy="404"/>
          </a:xfrm>
        </p:grpSpPr>
        <p:sp>
          <p:nvSpPr>
            <p:cNvPr id="50226" name="Text Box 3"/>
            <p:cNvSpPr txBox="1">
              <a:spLocks noChangeArrowheads="1"/>
            </p:cNvSpPr>
            <p:nvPr/>
          </p:nvSpPr>
          <p:spPr bwMode="auto">
            <a:xfrm>
              <a:off x="2544" y="192"/>
              <a:ext cx="9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AA55FF"/>
                  </a:solidFill>
                </a:rPr>
                <a:t>L = </a:t>
              </a:r>
              <a:r>
                <a:rPr lang="en-US" altLang="zh-CN" sz="3200">
                  <a:solidFill>
                    <a:srgbClr val="9933FF"/>
                  </a:solidFill>
                </a:rPr>
                <a:t>Nil</a:t>
              </a:r>
              <a:endParaRPr lang="en-US" altLang="zh-CN" sz="3200" i="1">
                <a:solidFill>
                  <a:srgbClr val="9933FF"/>
                </a:solidFill>
              </a:endParaRPr>
            </a:p>
          </p:txBody>
        </p:sp>
        <p:sp>
          <p:nvSpPr>
            <p:cNvPr id="50227" name="Rectangle 4"/>
            <p:cNvSpPr>
              <a:spLocks noChangeArrowheads="1"/>
            </p:cNvSpPr>
            <p:nvPr/>
          </p:nvSpPr>
          <p:spPr bwMode="auto">
            <a:xfrm>
              <a:off x="528" y="192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(   )</a:t>
              </a:r>
              <a:endParaRPr lang="en-US" altLang="zh-CN" sz="3600">
                <a:solidFill>
                  <a:srgbClr val="AA55FF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38200" y="1219200"/>
            <a:ext cx="5486400" cy="920750"/>
            <a:chOff x="528" y="720"/>
            <a:chExt cx="3456" cy="580"/>
          </a:xfrm>
        </p:grpSpPr>
        <p:sp>
          <p:nvSpPr>
            <p:cNvPr id="50218" name="Text Box 6"/>
            <p:cNvSpPr txBox="1">
              <a:spLocks noChangeArrowheads="1"/>
            </p:cNvSpPr>
            <p:nvPr/>
          </p:nvSpPr>
          <p:spPr bwMode="auto">
            <a:xfrm>
              <a:off x="2529" y="72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0219" name="Line 7"/>
            <p:cNvSpPr>
              <a:spLocks noChangeShapeType="1"/>
            </p:cNvSpPr>
            <p:nvPr/>
          </p:nvSpPr>
          <p:spPr bwMode="auto">
            <a:xfrm>
              <a:off x="2618" y="1076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Rectangle 8"/>
            <p:cNvSpPr>
              <a:spLocks noChangeArrowheads="1"/>
            </p:cNvSpPr>
            <p:nvPr/>
          </p:nvSpPr>
          <p:spPr bwMode="auto">
            <a:xfrm>
              <a:off x="2952" y="88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221" name="Line 9"/>
            <p:cNvSpPr>
              <a:spLocks noChangeShapeType="1"/>
            </p:cNvSpPr>
            <p:nvPr/>
          </p:nvSpPr>
          <p:spPr bwMode="auto">
            <a:xfrm>
              <a:off x="3336" y="884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2" name="Line 10"/>
            <p:cNvSpPr>
              <a:spLocks noChangeShapeType="1"/>
            </p:cNvSpPr>
            <p:nvPr/>
          </p:nvSpPr>
          <p:spPr bwMode="auto">
            <a:xfrm flipH="1">
              <a:off x="3648" y="901"/>
              <a:ext cx="0" cy="3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3" name="Text Box 11"/>
            <p:cNvSpPr txBox="1">
              <a:spLocks noChangeArrowheads="1"/>
            </p:cNvSpPr>
            <p:nvPr/>
          </p:nvSpPr>
          <p:spPr bwMode="auto">
            <a:xfrm>
              <a:off x="3336" y="836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224" name="Text Box 12"/>
            <p:cNvSpPr txBox="1">
              <a:spLocks noChangeArrowheads="1"/>
            </p:cNvSpPr>
            <p:nvPr/>
          </p:nvSpPr>
          <p:spPr bwMode="auto">
            <a:xfrm>
              <a:off x="3657" y="838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225" name="Rectangle 13"/>
            <p:cNvSpPr>
              <a:spLocks noChangeArrowheads="1"/>
            </p:cNvSpPr>
            <p:nvPr/>
          </p:nvSpPr>
          <p:spPr bwMode="auto">
            <a:xfrm>
              <a:off x="528" y="816"/>
              <a:ext cx="7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( (  ) )</a:t>
              </a:r>
              <a:endParaRPr lang="en-US" altLang="zh-CN" sz="3600">
                <a:solidFill>
                  <a:srgbClr val="AA55FF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38200" y="2362200"/>
            <a:ext cx="7491413" cy="931863"/>
            <a:chOff x="528" y="1440"/>
            <a:chExt cx="4719" cy="587"/>
          </a:xfrm>
        </p:grpSpPr>
        <p:sp>
          <p:nvSpPr>
            <p:cNvPr id="50205" name="Rectangle 15"/>
            <p:cNvSpPr>
              <a:spLocks noChangeArrowheads="1"/>
            </p:cNvSpPr>
            <p:nvPr/>
          </p:nvSpPr>
          <p:spPr bwMode="auto">
            <a:xfrm>
              <a:off x="2943" y="160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206" name="Line 16"/>
            <p:cNvSpPr>
              <a:spLocks noChangeShapeType="1"/>
            </p:cNvSpPr>
            <p:nvPr/>
          </p:nvSpPr>
          <p:spPr bwMode="auto">
            <a:xfrm>
              <a:off x="3312" y="1606"/>
              <a:ext cx="0" cy="4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17"/>
            <p:cNvSpPr>
              <a:spLocks noChangeShapeType="1"/>
            </p:cNvSpPr>
            <p:nvPr/>
          </p:nvSpPr>
          <p:spPr bwMode="auto">
            <a:xfrm>
              <a:off x="3651" y="160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18"/>
            <p:cNvSpPr>
              <a:spLocks noChangeShapeType="1"/>
            </p:cNvSpPr>
            <p:nvPr/>
          </p:nvSpPr>
          <p:spPr bwMode="auto">
            <a:xfrm>
              <a:off x="2607" y="1796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Text Box 19"/>
            <p:cNvSpPr txBox="1">
              <a:spLocks noChangeArrowheads="1"/>
            </p:cNvSpPr>
            <p:nvPr/>
          </p:nvSpPr>
          <p:spPr bwMode="auto">
            <a:xfrm>
              <a:off x="2544" y="144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0210" name="Line 20"/>
            <p:cNvSpPr>
              <a:spLocks noChangeShapeType="1"/>
            </p:cNvSpPr>
            <p:nvPr/>
          </p:nvSpPr>
          <p:spPr bwMode="auto">
            <a:xfrm>
              <a:off x="3833" y="1796"/>
              <a:ext cx="40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Rectangle 21"/>
            <p:cNvSpPr>
              <a:spLocks noChangeArrowheads="1"/>
            </p:cNvSpPr>
            <p:nvPr/>
          </p:nvSpPr>
          <p:spPr bwMode="auto">
            <a:xfrm>
              <a:off x="4215" y="160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212" name="Line 22"/>
            <p:cNvSpPr>
              <a:spLocks noChangeShapeType="1"/>
            </p:cNvSpPr>
            <p:nvPr/>
          </p:nvSpPr>
          <p:spPr bwMode="auto">
            <a:xfrm>
              <a:off x="4599" y="1615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23"/>
            <p:cNvSpPr>
              <a:spLocks noChangeShapeType="1"/>
            </p:cNvSpPr>
            <p:nvPr/>
          </p:nvSpPr>
          <p:spPr bwMode="auto">
            <a:xfrm>
              <a:off x="4918" y="1613"/>
              <a:ext cx="0" cy="4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Text Box 24"/>
            <p:cNvSpPr txBox="1">
              <a:spLocks noChangeArrowheads="1"/>
            </p:cNvSpPr>
            <p:nvPr/>
          </p:nvSpPr>
          <p:spPr bwMode="auto">
            <a:xfrm>
              <a:off x="4599" y="1556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215" name="Text Box 25"/>
            <p:cNvSpPr txBox="1">
              <a:spLocks noChangeArrowheads="1"/>
            </p:cNvSpPr>
            <p:nvPr/>
          </p:nvSpPr>
          <p:spPr bwMode="auto">
            <a:xfrm>
              <a:off x="4920" y="1558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216" name="Rectangle 26"/>
            <p:cNvSpPr>
              <a:spLocks noChangeArrowheads="1"/>
            </p:cNvSpPr>
            <p:nvPr/>
          </p:nvSpPr>
          <p:spPr bwMode="auto">
            <a:xfrm>
              <a:off x="528" y="1524"/>
              <a:ext cx="11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( (  ),(  ) )</a:t>
              </a:r>
              <a:endParaRPr lang="en-US" altLang="zh-CN" sz="3600">
                <a:solidFill>
                  <a:srgbClr val="AA55FF"/>
                </a:solidFill>
              </a:endParaRPr>
            </a:p>
          </p:txBody>
        </p:sp>
        <p:sp>
          <p:nvSpPr>
            <p:cNvPr id="50217" name="Text Box 27"/>
            <p:cNvSpPr txBox="1">
              <a:spLocks noChangeArrowheads="1"/>
            </p:cNvSpPr>
            <p:nvPr/>
          </p:nvSpPr>
          <p:spPr bwMode="auto">
            <a:xfrm>
              <a:off x="3349" y="1544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38200" y="3505200"/>
            <a:ext cx="5472113" cy="931863"/>
            <a:chOff x="528" y="2160"/>
            <a:chExt cx="3447" cy="587"/>
          </a:xfrm>
        </p:grpSpPr>
        <p:sp>
          <p:nvSpPr>
            <p:cNvPr id="50199" name="Rectangle 29"/>
            <p:cNvSpPr>
              <a:spLocks noChangeArrowheads="1"/>
            </p:cNvSpPr>
            <p:nvPr/>
          </p:nvSpPr>
          <p:spPr bwMode="auto">
            <a:xfrm>
              <a:off x="2943" y="232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200" name="Line 30"/>
            <p:cNvSpPr>
              <a:spLocks noChangeShapeType="1"/>
            </p:cNvSpPr>
            <p:nvPr/>
          </p:nvSpPr>
          <p:spPr bwMode="auto">
            <a:xfrm>
              <a:off x="3651" y="232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31"/>
            <p:cNvSpPr>
              <a:spLocks noChangeShapeType="1"/>
            </p:cNvSpPr>
            <p:nvPr/>
          </p:nvSpPr>
          <p:spPr bwMode="auto">
            <a:xfrm>
              <a:off x="2607" y="2516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32"/>
            <p:cNvSpPr txBox="1">
              <a:spLocks noChangeArrowheads="1"/>
            </p:cNvSpPr>
            <p:nvPr/>
          </p:nvSpPr>
          <p:spPr bwMode="auto">
            <a:xfrm>
              <a:off x="2544" y="216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0203" name="Rectangle 33"/>
            <p:cNvSpPr>
              <a:spLocks noChangeArrowheads="1"/>
            </p:cNvSpPr>
            <p:nvPr/>
          </p:nvSpPr>
          <p:spPr bwMode="auto">
            <a:xfrm>
              <a:off x="528" y="2244"/>
              <a:ext cx="13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( ( a ),(  ) )</a:t>
              </a:r>
              <a:endParaRPr lang="en-US" altLang="zh-CN" sz="3600">
                <a:solidFill>
                  <a:srgbClr val="AA55FF"/>
                </a:solidFill>
              </a:endParaRPr>
            </a:p>
          </p:txBody>
        </p:sp>
        <p:sp>
          <p:nvSpPr>
            <p:cNvPr id="50204" name="Line 34"/>
            <p:cNvSpPr>
              <a:spLocks noChangeShapeType="1"/>
            </p:cNvSpPr>
            <p:nvPr/>
          </p:nvSpPr>
          <p:spPr bwMode="auto">
            <a:xfrm>
              <a:off x="3312" y="2337"/>
              <a:ext cx="0" cy="4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219700" y="4114800"/>
            <a:ext cx="1638300" cy="2438400"/>
            <a:chOff x="3288" y="2544"/>
            <a:chExt cx="1032" cy="1536"/>
          </a:xfrm>
        </p:grpSpPr>
        <p:sp>
          <p:nvSpPr>
            <p:cNvPr id="50191" name="Line 36"/>
            <p:cNvSpPr>
              <a:spLocks noChangeShapeType="1"/>
            </p:cNvSpPr>
            <p:nvPr/>
          </p:nvSpPr>
          <p:spPr bwMode="auto">
            <a:xfrm>
              <a:off x="3482" y="2544"/>
              <a:ext cx="0" cy="4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Rectangle 37"/>
            <p:cNvSpPr>
              <a:spLocks noChangeArrowheads="1"/>
            </p:cNvSpPr>
            <p:nvPr/>
          </p:nvSpPr>
          <p:spPr bwMode="auto">
            <a:xfrm>
              <a:off x="3288" y="299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193" name="Line 38"/>
            <p:cNvSpPr>
              <a:spLocks noChangeShapeType="1"/>
            </p:cNvSpPr>
            <p:nvPr/>
          </p:nvSpPr>
          <p:spPr bwMode="auto">
            <a:xfrm>
              <a:off x="3648" y="299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39"/>
            <p:cNvSpPr>
              <a:spLocks noChangeShapeType="1"/>
            </p:cNvSpPr>
            <p:nvPr/>
          </p:nvSpPr>
          <p:spPr bwMode="auto">
            <a:xfrm>
              <a:off x="3984" y="299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Text Box 40"/>
            <p:cNvSpPr txBox="1">
              <a:spLocks noChangeArrowheads="1"/>
            </p:cNvSpPr>
            <p:nvPr/>
          </p:nvSpPr>
          <p:spPr bwMode="auto">
            <a:xfrm>
              <a:off x="3999" y="2928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196" name="Text Box 41"/>
            <p:cNvSpPr txBox="1">
              <a:spLocks noChangeArrowheads="1"/>
            </p:cNvSpPr>
            <p:nvPr/>
          </p:nvSpPr>
          <p:spPr bwMode="auto">
            <a:xfrm>
              <a:off x="3484" y="3699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800000"/>
                  </a:solidFill>
                </a:rPr>
                <a:t>0   a </a:t>
              </a:r>
              <a:endParaRPr lang="en-US" altLang="zh-CN" sz="3200" b="0"/>
            </a:p>
          </p:txBody>
        </p:sp>
        <p:sp>
          <p:nvSpPr>
            <p:cNvPr id="50197" name="Line 42"/>
            <p:cNvSpPr>
              <a:spLocks noChangeShapeType="1"/>
            </p:cNvSpPr>
            <p:nvPr/>
          </p:nvSpPr>
          <p:spPr bwMode="auto">
            <a:xfrm>
              <a:off x="3744" y="3707"/>
              <a:ext cx="0" cy="37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43"/>
            <p:cNvSpPr>
              <a:spLocks noChangeShapeType="1"/>
            </p:cNvSpPr>
            <p:nvPr/>
          </p:nvSpPr>
          <p:spPr bwMode="auto">
            <a:xfrm>
              <a:off x="3818" y="3227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228600" y="5029200"/>
            <a:ext cx="495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</a:rPr>
              <a:t>每对括号对应一个空指针</a:t>
            </a:r>
          </a:p>
          <a:p>
            <a:pPr algn="l"/>
            <a:r>
              <a:rPr lang="zh-CN" altLang="en-US" sz="3200">
                <a:solidFill>
                  <a:srgbClr val="CC0000"/>
                </a:solidFill>
              </a:rPr>
              <a:t>            不对应一个表结点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084888" y="3675063"/>
            <a:ext cx="2244725" cy="762000"/>
            <a:chOff x="3833" y="2267"/>
            <a:chExt cx="1414" cy="480"/>
          </a:xfrm>
        </p:grpSpPr>
        <p:sp>
          <p:nvSpPr>
            <p:cNvPr id="50185" name="Line 46"/>
            <p:cNvSpPr>
              <a:spLocks noChangeShapeType="1"/>
            </p:cNvSpPr>
            <p:nvPr/>
          </p:nvSpPr>
          <p:spPr bwMode="auto">
            <a:xfrm>
              <a:off x="3833" y="2516"/>
              <a:ext cx="40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47"/>
            <p:cNvSpPr>
              <a:spLocks noChangeArrowheads="1"/>
            </p:cNvSpPr>
            <p:nvPr/>
          </p:nvSpPr>
          <p:spPr bwMode="auto">
            <a:xfrm>
              <a:off x="4215" y="232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0187" name="Line 48"/>
            <p:cNvSpPr>
              <a:spLocks noChangeShapeType="1"/>
            </p:cNvSpPr>
            <p:nvPr/>
          </p:nvSpPr>
          <p:spPr bwMode="auto">
            <a:xfrm>
              <a:off x="4599" y="2335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Line 49"/>
            <p:cNvSpPr>
              <a:spLocks noChangeShapeType="1"/>
            </p:cNvSpPr>
            <p:nvPr/>
          </p:nvSpPr>
          <p:spPr bwMode="auto">
            <a:xfrm>
              <a:off x="4918" y="2333"/>
              <a:ext cx="0" cy="4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Text Box 50"/>
            <p:cNvSpPr txBox="1">
              <a:spLocks noChangeArrowheads="1"/>
            </p:cNvSpPr>
            <p:nvPr/>
          </p:nvSpPr>
          <p:spPr bwMode="auto">
            <a:xfrm>
              <a:off x="4599" y="2276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0190" name="Text Box 51"/>
            <p:cNvSpPr txBox="1">
              <a:spLocks noChangeArrowheads="1"/>
            </p:cNvSpPr>
            <p:nvPr/>
          </p:nvSpPr>
          <p:spPr bwMode="auto">
            <a:xfrm>
              <a:off x="4920" y="2267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5997575" y="3362325"/>
            <a:ext cx="27654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latin typeface="楷体_GB2312" pitchFamily="49" charset="-122"/>
              </a:rPr>
              <a:t>表结点</a:t>
            </a:r>
            <a:r>
              <a:rPr lang="en-US" altLang="zh-CN" sz="3200" b="0">
                <a:latin typeface="楷体_GB2312" pitchFamily="49" charset="-122"/>
              </a:rPr>
              <a:t>:</a:t>
            </a:r>
          </a:p>
          <a:p>
            <a:pPr algn="l"/>
            <a:endParaRPr lang="en-US" altLang="zh-CN" sz="3200" b="0">
              <a:latin typeface="楷体_GB2312" pitchFamily="49" charset="-122"/>
            </a:endParaRPr>
          </a:p>
          <a:p>
            <a:pPr algn="l"/>
            <a:endParaRPr lang="en-US" altLang="zh-CN" sz="3200" b="0">
              <a:latin typeface="楷体_GB2312" pitchFamily="49" charset="-122"/>
            </a:endParaRPr>
          </a:p>
          <a:p>
            <a:pPr algn="l"/>
            <a:r>
              <a:rPr lang="zh-CN" altLang="en-US" sz="3200"/>
              <a:t>单元素结点：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5419725"/>
            <a:ext cx="2805113" cy="609600"/>
            <a:chOff x="3801" y="3022"/>
            <a:chExt cx="1719" cy="384"/>
          </a:xfrm>
        </p:grpSpPr>
        <p:sp>
          <p:nvSpPr>
            <p:cNvPr id="51219" name="Rectangle 5"/>
            <p:cNvSpPr>
              <a:spLocks noChangeArrowheads="1"/>
            </p:cNvSpPr>
            <p:nvPr/>
          </p:nvSpPr>
          <p:spPr bwMode="auto">
            <a:xfrm>
              <a:off x="3801" y="3022"/>
              <a:ext cx="1719" cy="37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990033"/>
                  </a:solidFill>
                </a:rPr>
                <a:t>tag</a:t>
              </a:r>
              <a:r>
                <a:rPr lang="en-US" altLang="zh-CN" sz="3200">
                  <a:solidFill>
                    <a:srgbClr val="990033"/>
                  </a:solidFill>
                  <a:latin typeface="楷体_GB2312" pitchFamily="49" charset="-122"/>
                </a:rPr>
                <a:t>=</a:t>
              </a:r>
              <a:r>
                <a:rPr lang="en-US" altLang="zh-CN" sz="3200">
                  <a:solidFill>
                    <a:srgbClr val="990033"/>
                  </a:solidFill>
                </a:rPr>
                <a:t>0  atom  tp</a:t>
              </a:r>
              <a:endParaRPr lang="en-US" altLang="zh-CN" sz="3200" b="0"/>
            </a:p>
          </p:txBody>
        </p:sp>
        <p:sp>
          <p:nvSpPr>
            <p:cNvPr id="51220" name="Line 6"/>
            <p:cNvSpPr>
              <a:spLocks noChangeShapeType="1"/>
            </p:cNvSpPr>
            <p:nvPr/>
          </p:nvSpPr>
          <p:spPr bwMode="auto">
            <a:xfrm flipH="1">
              <a:off x="5125" y="3022"/>
              <a:ext cx="0" cy="38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7"/>
            <p:cNvSpPr>
              <a:spLocks noChangeShapeType="1"/>
            </p:cNvSpPr>
            <p:nvPr/>
          </p:nvSpPr>
          <p:spPr bwMode="auto">
            <a:xfrm flipH="1">
              <a:off x="4523" y="3026"/>
              <a:ext cx="0" cy="38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9800" y="3968750"/>
            <a:ext cx="2667000" cy="598488"/>
            <a:chOff x="3792" y="2110"/>
            <a:chExt cx="1680" cy="377"/>
          </a:xfrm>
        </p:grpSpPr>
        <p:sp>
          <p:nvSpPr>
            <p:cNvPr id="51216" name="Rectangle 9"/>
            <p:cNvSpPr>
              <a:spLocks noChangeArrowheads="1"/>
            </p:cNvSpPr>
            <p:nvPr/>
          </p:nvSpPr>
          <p:spPr bwMode="auto">
            <a:xfrm>
              <a:off x="3792" y="2110"/>
              <a:ext cx="1680" cy="37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200">
                  <a:solidFill>
                    <a:srgbClr val="0000FF"/>
                  </a:solidFill>
                </a:rPr>
                <a:t>tag=1   hp   tp</a:t>
              </a:r>
              <a:endParaRPr lang="en-US" altLang="zh-CN" sz="3200" b="0"/>
            </a:p>
          </p:txBody>
        </p:sp>
        <p:sp>
          <p:nvSpPr>
            <p:cNvPr id="51217" name="Line 10"/>
            <p:cNvSpPr>
              <a:spLocks noChangeShapeType="1"/>
            </p:cNvSpPr>
            <p:nvPr/>
          </p:nvSpPr>
          <p:spPr bwMode="auto">
            <a:xfrm>
              <a:off x="4559" y="2112"/>
              <a:ext cx="1" cy="3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1"/>
            <p:cNvSpPr>
              <a:spLocks noChangeShapeType="1"/>
            </p:cNvSpPr>
            <p:nvPr/>
          </p:nvSpPr>
          <p:spPr bwMode="auto">
            <a:xfrm>
              <a:off x="5028" y="2110"/>
              <a:ext cx="1" cy="3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81000" y="2236788"/>
            <a:ext cx="723900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200">
                <a:solidFill>
                  <a:srgbClr val="8A3E57"/>
                </a:solidFill>
              </a:rPr>
              <a:t>typedef enum {ATOM,LIST} ElemTag;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typedef struct GLNode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   {  ElemTag   tag; 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       union                    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         {AtomType      atom;    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          struct GLNode  * hp;     </a:t>
            </a:r>
          </a:p>
          <a:p>
            <a:pPr algn="just"/>
            <a:r>
              <a:rPr lang="en-US" altLang="zh-CN" sz="3200">
                <a:solidFill>
                  <a:srgbClr val="8A3E57"/>
                </a:solidFill>
              </a:rPr>
              <a:t>          } atom_hp; </a:t>
            </a:r>
          </a:p>
          <a:p>
            <a:pPr algn="just" fontAlgn="ctr"/>
            <a:r>
              <a:rPr lang="en-US" altLang="zh-CN" sz="3200">
                <a:solidFill>
                  <a:srgbClr val="8A3E57"/>
                </a:solidFill>
              </a:rPr>
              <a:t>       struct GLNode  * tp; </a:t>
            </a:r>
            <a:r>
              <a:rPr lang="en-US" altLang="zh-CN" sz="3200">
                <a:solidFill>
                  <a:srgbClr val="3B875F"/>
                </a:solidFill>
              </a:rPr>
              <a:t>(</a:t>
            </a:r>
            <a:r>
              <a:rPr lang="zh-CN" altLang="en-US" sz="2800">
                <a:solidFill>
                  <a:srgbClr val="3B875F"/>
                </a:solidFill>
              </a:rPr>
              <a:t>后继</a:t>
            </a:r>
            <a:r>
              <a:rPr lang="en-US" altLang="zh-CN" sz="3200">
                <a:solidFill>
                  <a:srgbClr val="3B875F"/>
                </a:solidFill>
              </a:rPr>
              <a:t>)</a:t>
            </a:r>
            <a:r>
              <a:rPr lang="en-US" altLang="zh-CN" sz="3200">
                <a:solidFill>
                  <a:srgbClr val="8A3E57"/>
                </a:solidFill>
              </a:rPr>
              <a:t>       </a:t>
            </a:r>
          </a:p>
          <a:p>
            <a:pPr algn="l"/>
            <a:r>
              <a:rPr lang="en-US" altLang="zh-CN" sz="3200">
                <a:solidFill>
                  <a:srgbClr val="8A3E57"/>
                </a:solidFill>
              </a:rPr>
              <a:t>   } *GList; 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093075" y="2752725"/>
            <a:ext cx="898525" cy="2819400"/>
            <a:chOff x="5098" y="1152"/>
            <a:chExt cx="566" cy="1728"/>
          </a:xfrm>
        </p:grpSpPr>
        <p:sp>
          <p:nvSpPr>
            <p:cNvPr id="51213" name="Rectangle 14"/>
            <p:cNvSpPr>
              <a:spLocks noChangeArrowheads="1"/>
            </p:cNvSpPr>
            <p:nvPr/>
          </p:nvSpPr>
          <p:spPr bwMode="auto">
            <a:xfrm>
              <a:off x="5098" y="1152"/>
              <a:ext cx="56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3B875F"/>
                  </a:solidFill>
                </a:rPr>
                <a:t>后继</a:t>
              </a:r>
            </a:p>
          </p:txBody>
        </p:sp>
        <p:sp>
          <p:nvSpPr>
            <p:cNvPr id="51214" name="Line 15"/>
            <p:cNvSpPr>
              <a:spLocks noChangeShapeType="1"/>
            </p:cNvSpPr>
            <p:nvPr/>
          </p:nvSpPr>
          <p:spPr bwMode="auto">
            <a:xfrm flipH="1">
              <a:off x="5280" y="1440"/>
              <a:ext cx="0" cy="576"/>
            </a:xfrm>
            <a:prstGeom prst="line">
              <a:avLst/>
            </a:prstGeom>
            <a:noFill/>
            <a:ln w="38100">
              <a:solidFill>
                <a:srgbClr val="3B87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16"/>
            <p:cNvSpPr>
              <a:spLocks noChangeShapeType="1"/>
            </p:cNvSpPr>
            <p:nvPr/>
          </p:nvSpPr>
          <p:spPr bwMode="auto">
            <a:xfrm flipH="1">
              <a:off x="5520" y="1440"/>
              <a:ext cx="0" cy="1440"/>
            </a:xfrm>
            <a:prstGeom prst="line">
              <a:avLst/>
            </a:prstGeom>
            <a:noFill/>
            <a:ln w="38100">
              <a:solidFill>
                <a:srgbClr val="3B87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447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5.4  </a:t>
            </a:r>
            <a:r>
              <a:rPr kumimoji="1" lang="zh-CN" altLang="en-US" sz="2800">
                <a:solidFill>
                  <a:srgbClr val="000066"/>
                </a:solidFill>
              </a:rPr>
              <a:t>广义表</a:t>
            </a:r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>
            <a:off x="912813" y="1341438"/>
            <a:ext cx="20748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2087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存储方式：</a:t>
            </a:r>
          </a:p>
        </p:txBody>
      </p:sp>
      <p:sp>
        <p:nvSpPr>
          <p:cNvPr id="51212" name="Rectangle 10"/>
          <p:cNvSpPr>
            <a:spLocks noChangeArrowheads="1"/>
          </p:cNvSpPr>
          <p:nvPr/>
        </p:nvSpPr>
        <p:spPr bwMode="auto">
          <a:xfrm>
            <a:off x="2555875" y="1557338"/>
            <a:ext cx="4194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800"/>
              <a:t>② </a:t>
            </a:r>
            <a:r>
              <a:rPr kumimoji="1" lang="zh-CN" altLang="en-US" sz="2800"/>
              <a:t>扩展线性链表存储结构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7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23888" y="496888"/>
            <a:ext cx="48053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600" spc="-60" dirty="0">
                <a:solidFill>
                  <a:srgbClr val="AA55FF"/>
                </a:solidFill>
                <a:latin typeface="Arial" pitchFamily="34" charset="0"/>
                <a:cs typeface="Arial" pitchFamily="34" charset="0"/>
              </a:rPr>
              <a:t>L = ( a, ( x, y ), ( ( x ) ) )</a:t>
            </a:r>
            <a:endParaRPr lang="en-US" altLang="zh-CN" sz="3600" spc="-6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643063" y="50165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097088" y="500063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       )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625850" y="501650"/>
            <a:ext cx="151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</a:t>
            </a:r>
            <a:r>
              <a:rPr lang="en-US" altLang="zh-CN" sz="3600" b="0">
                <a:solidFill>
                  <a:srgbClr val="0000FF"/>
                </a:solidFill>
              </a:rPr>
              <a:t>       </a:t>
            </a:r>
            <a:r>
              <a:rPr lang="en-US" altLang="zh-CN" sz="3600">
                <a:solidFill>
                  <a:srgbClr val="0000FF"/>
                </a:solidFill>
              </a:rPr>
              <a:t> )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617538" y="500063"/>
            <a:ext cx="4883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L = (                         </a:t>
            </a:r>
            <a:r>
              <a:rPr lang="en-US" altLang="zh-CN" sz="2800">
                <a:solidFill>
                  <a:srgbClr val="0000FF"/>
                </a:solidFill>
              </a:rPr>
              <a:t>  </a:t>
            </a:r>
            <a:r>
              <a:rPr lang="en-US" altLang="zh-CN" sz="3600">
                <a:solidFill>
                  <a:srgbClr val="0000FF"/>
                </a:solidFill>
              </a:rPr>
              <a:t> )</a:t>
            </a:r>
            <a:endParaRPr lang="en-US" altLang="zh-CN" sz="3600" b="0">
              <a:solidFill>
                <a:srgbClr val="AA55FF"/>
              </a:solidFill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857625" y="501650"/>
            <a:ext cx="1004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   )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4159250" y="50165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2373313" y="50165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2873375" y="50165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y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447800"/>
            <a:ext cx="2247900" cy="836613"/>
            <a:chOff x="240" y="960"/>
            <a:chExt cx="1416" cy="527"/>
          </a:xfrm>
        </p:grpSpPr>
        <p:sp>
          <p:nvSpPr>
            <p:cNvPr id="52278" name="Line 12"/>
            <p:cNvSpPr>
              <a:spLocks noChangeShapeType="1"/>
            </p:cNvSpPr>
            <p:nvPr/>
          </p:nvSpPr>
          <p:spPr bwMode="auto">
            <a:xfrm>
              <a:off x="288" y="1316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9" name="Text Box 13"/>
            <p:cNvSpPr txBox="1">
              <a:spLocks noChangeArrowheads="1"/>
            </p:cNvSpPr>
            <p:nvPr/>
          </p:nvSpPr>
          <p:spPr bwMode="auto">
            <a:xfrm>
              <a:off x="240" y="96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2280" name="Rectangle 14"/>
            <p:cNvSpPr>
              <a:spLocks noChangeArrowheads="1"/>
            </p:cNvSpPr>
            <p:nvPr/>
          </p:nvSpPr>
          <p:spPr bwMode="auto">
            <a:xfrm>
              <a:off x="624" y="1062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2281" name="Line 15"/>
            <p:cNvSpPr>
              <a:spLocks noChangeShapeType="1"/>
            </p:cNvSpPr>
            <p:nvPr/>
          </p:nvSpPr>
          <p:spPr bwMode="auto">
            <a:xfrm>
              <a:off x="1324" y="1067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2" name="Line 16"/>
            <p:cNvSpPr>
              <a:spLocks noChangeShapeType="1"/>
            </p:cNvSpPr>
            <p:nvPr/>
          </p:nvSpPr>
          <p:spPr bwMode="auto">
            <a:xfrm>
              <a:off x="988" y="1067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Text Box 17"/>
            <p:cNvSpPr txBox="1">
              <a:spLocks noChangeArrowheads="1"/>
            </p:cNvSpPr>
            <p:nvPr/>
          </p:nvSpPr>
          <p:spPr bwMode="auto">
            <a:xfrm>
              <a:off x="1344" y="1008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1981200"/>
            <a:ext cx="1638300" cy="1522413"/>
            <a:chOff x="624" y="1296"/>
            <a:chExt cx="1032" cy="959"/>
          </a:xfrm>
        </p:grpSpPr>
        <p:sp>
          <p:nvSpPr>
            <p:cNvPr id="52274" name="Rectangle 19"/>
            <p:cNvSpPr>
              <a:spLocks noChangeArrowheads="1"/>
            </p:cNvSpPr>
            <p:nvPr/>
          </p:nvSpPr>
          <p:spPr bwMode="auto">
            <a:xfrm>
              <a:off x="624" y="1830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0   a           </a:t>
              </a:r>
              <a:endParaRPr lang="en-US" altLang="zh-CN" sz="4400" b="0"/>
            </a:p>
          </p:txBody>
        </p:sp>
        <p:sp>
          <p:nvSpPr>
            <p:cNvPr id="52275" name="Line 20"/>
            <p:cNvSpPr>
              <a:spLocks noChangeShapeType="1"/>
            </p:cNvSpPr>
            <p:nvPr/>
          </p:nvSpPr>
          <p:spPr bwMode="auto">
            <a:xfrm>
              <a:off x="1324" y="1835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Line 21"/>
            <p:cNvSpPr>
              <a:spLocks noChangeShapeType="1"/>
            </p:cNvSpPr>
            <p:nvPr/>
          </p:nvSpPr>
          <p:spPr bwMode="auto">
            <a:xfrm>
              <a:off x="988" y="1835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Line 22"/>
            <p:cNvSpPr>
              <a:spLocks noChangeShapeType="1"/>
            </p:cNvSpPr>
            <p:nvPr/>
          </p:nvSpPr>
          <p:spPr bwMode="auto">
            <a:xfrm>
              <a:off x="1146" y="1296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362200" y="2828925"/>
            <a:ext cx="2133600" cy="676275"/>
            <a:chOff x="1488" y="1830"/>
            <a:chExt cx="1344" cy="426"/>
          </a:xfrm>
        </p:grpSpPr>
        <p:sp>
          <p:nvSpPr>
            <p:cNvPr id="52270" name="Rectangle 24"/>
            <p:cNvSpPr>
              <a:spLocks noChangeArrowheads="1"/>
            </p:cNvSpPr>
            <p:nvPr/>
          </p:nvSpPr>
          <p:spPr bwMode="auto">
            <a:xfrm>
              <a:off x="1800" y="1830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2271" name="Line 25"/>
            <p:cNvSpPr>
              <a:spLocks noChangeShapeType="1"/>
            </p:cNvSpPr>
            <p:nvPr/>
          </p:nvSpPr>
          <p:spPr bwMode="auto">
            <a:xfrm>
              <a:off x="2496" y="1835"/>
              <a:ext cx="0" cy="42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Line 26"/>
            <p:cNvSpPr>
              <a:spLocks noChangeShapeType="1"/>
            </p:cNvSpPr>
            <p:nvPr/>
          </p:nvSpPr>
          <p:spPr bwMode="auto">
            <a:xfrm>
              <a:off x="2160" y="1836"/>
              <a:ext cx="0" cy="4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3" name="Line 27"/>
            <p:cNvSpPr>
              <a:spLocks noChangeShapeType="1"/>
            </p:cNvSpPr>
            <p:nvPr/>
          </p:nvSpPr>
          <p:spPr bwMode="auto">
            <a:xfrm>
              <a:off x="1488" y="2016"/>
              <a:ext cx="31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857500" y="3219450"/>
            <a:ext cx="1638300" cy="1504950"/>
            <a:chOff x="1800" y="2076"/>
            <a:chExt cx="1032" cy="948"/>
          </a:xfrm>
        </p:grpSpPr>
        <p:sp>
          <p:nvSpPr>
            <p:cNvPr id="52266" name="Line 29"/>
            <p:cNvSpPr>
              <a:spLocks noChangeShapeType="1"/>
            </p:cNvSpPr>
            <p:nvPr/>
          </p:nvSpPr>
          <p:spPr bwMode="auto">
            <a:xfrm>
              <a:off x="2324" y="2076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Rectangle 30"/>
            <p:cNvSpPr>
              <a:spLocks noChangeArrowheads="1"/>
            </p:cNvSpPr>
            <p:nvPr/>
          </p:nvSpPr>
          <p:spPr bwMode="auto">
            <a:xfrm>
              <a:off x="1800" y="2608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0   x        </a:t>
              </a:r>
              <a:endParaRPr lang="en-US" altLang="zh-CN" sz="4400" b="0"/>
            </a:p>
          </p:txBody>
        </p:sp>
        <p:sp>
          <p:nvSpPr>
            <p:cNvPr id="52268" name="Line 31"/>
            <p:cNvSpPr>
              <a:spLocks noChangeShapeType="1"/>
            </p:cNvSpPr>
            <p:nvPr/>
          </p:nvSpPr>
          <p:spPr bwMode="auto">
            <a:xfrm>
              <a:off x="2500" y="260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Line 32"/>
            <p:cNvSpPr>
              <a:spLocks noChangeShapeType="1"/>
            </p:cNvSpPr>
            <p:nvPr/>
          </p:nvSpPr>
          <p:spPr bwMode="auto">
            <a:xfrm>
              <a:off x="2164" y="260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67200" y="4054475"/>
            <a:ext cx="2133600" cy="669925"/>
            <a:chOff x="2688" y="2602"/>
            <a:chExt cx="1344" cy="422"/>
          </a:xfrm>
        </p:grpSpPr>
        <p:sp>
          <p:nvSpPr>
            <p:cNvPr id="52262" name="Rectangle 34"/>
            <p:cNvSpPr>
              <a:spLocks noChangeArrowheads="1"/>
            </p:cNvSpPr>
            <p:nvPr/>
          </p:nvSpPr>
          <p:spPr bwMode="auto">
            <a:xfrm>
              <a:off x="3000" y="2608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0   y        </a:t>
              </a:r>
              <a:endParaRPr lang="en-US" altLang="zh-CN" sz="4400" b="0"/>
            </a:p>
          </p:txBody>
        </p:sp>
        <p:sp>
          <p:nvSpPr>
            <p:cNvPr id="52263" name="Line 35"/>
            <p:cNvSpPr>
              <a:spLocks noChangeShapeType="1"/>
            </p:cNvSpPr>
            <p:nvPr/>
          </p:nvSpPr>
          <p:spPr bwMode="auto">
            <a:xfrm>
              <a:off x="3700" y="260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Line 36"/>
            <p:cNvSpPr>
              <a:spLocks noChangeShapeType="1"/>
            </p:cNvSpPr>
            <p:nvPr/>
          </p:nvSpPr>
          <p:spPr bwMode="auto">
            <a:xfrm>
              <a:off x="3364" y="260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Line 37"/>
            <p:cNvSpPr>
              <a:spLocks noChangeShapeType="1"/>
            </p:cNvSpPr>
            <p:nvPr/>
          </p:nvSpPr>
          <p:spPr bwMode="auto">
            <a:xfrm>
              <a:off x="2688" y="2784"/>
              <a:ext cx="310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381000" y="5897563"/>
            <a:ext cx="4689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</a:rPr>
              <a:t>每对括号对应一个表结点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267200" y="2743200"/>
            <a:ext cx="4000500" cy="760413"/>
            <a:chOff x="2688" y="1776"/>
            <a:chExt cx="2520" cy="479"/>
          </a:xfrm>
        </p:grpSpPr>
        <p:sp>
          <p:nvSpPr>
            <p:cNvPr id="52257" name="Rectangle 40"/>
            <p:cNvSpPr>
              <a:spLocks noChangeArrowheads="1"/>
            </p:cNvSpPr>
            <p:nvPr/>
          </p:nvSpPr>
          <p:spPr bwMode="auto">
            <a:xfrm>
              <a:off x="4176" y="1830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</a:t>
              </a:r>
              <a:endParaRPr lang="en-US" altLang="zh-CN" sz="4400" b="0"/>
            </a:p>
          </p:txBody>
        </p:sp>
        <p:sp>
          <p:nvSpPr>
            <p:cNvPr id="52258" name="Line 41"/>
            <p:cNvSpPr>
              <a:spLocks noChangeShapeType="1"/>
            </p:cNvSpPr>
            <p:nvPr/>
          </p:nvSpPr>
          <p:spPr bwMode="auto">
            <a:xfrm>
              <a:off x="4876" y="1835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42"/>
            <p:cNvSpPr>
              <a:spLocks noChangeShapeType="1"/>
            </p:cNvSpPr>
            <p:nvPr/>
          </p:nvSpPr>
          <p:spPr bwMode="auto">
            <a:xfrm>
              <a:off x="4540" y="1835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Text Box 43"/>
            <p:cNvSpPr txBox="1">
              <a:spLocks noChangeArrowheads="1"/>
            </p:cNvSpPr>
            <p:nvPr/>
          </p:nvSpPr>
          <p:spPr bwMode="auto">
            <a:xfrm>
              <a:off x="4896" y="1776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2261" name="Line 44"/>
            <p:cNvSpPr>
              <a:spLocks noChangeShapeType="1"/>
            </p:cNvSpPr>
            <p:nvPr/>
          </p:nvSpPr>
          <p:spPr bwMode="auto">
            <a:xfrm>
              <a:off x="2688" y="2016"/>
              <a:ext cx="148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781800" y="3219450"/>
            <a:ext cx="1638300" cy="1504950"/>
            <a:chOff x="4272" y="2076"/>
            <a:chExt cx="1032" cy="948"/>
          </a:xfrm>
        </p:grpSpPr>
        <p:grpSp>
          <p:nvGrpSpPr>
            <p:cNvPr id="52251" name="Group 46"/>
            <p:cNvGrpSpPr>
              <a:grpSpLocks/>
            </p:cNvGrpSpPr>
            <p:nvPr/>
          </p:nvGrpSpPr>
          <p:grpSpPr bwMode="auto">
            <a:xfrm>
              <a:off x="4272" y="2602"/>
              <a:ext cx="1032" cy="422"/>
              <a:chOff x="1748" y="1914"/>
              <a:chExt cx="1032" cy="422"/>
            </a:xfrm>
          </p:grpSpPr>
          <p:sp>
            <p:nvSpPr>
              <p:cNvPr id="52254" name="Rectangle 47"/>
              <p:cNvSpPr>
                <a:spLocks noChangeArrowheads="1"/>
              </p:cNvSpPr>
              <p:nvPr/>
            </p:nvSpPr>
            <p:spPr bwMode="auto">
              <a:xfrm>
                <a:off x="1748" y="1920"/>
                <a:ext cx="1032" cy="41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360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</a:rPr>
                  <a:t>1        </a:t>
                </a:r>
                <a:endParaRPr lang="en-US" altLang="zh-CN" sz="4400" b="0"/>
              </a:p>
            </p:txBody>
          </p:sp>
          <p:sp>
            <p:nvSpPr>
              <p:cNvPr id="52255" name="Line 48"/>
              <p:cNvSpPr>
                <a:spLocks noChangeShapeType="1"/>
              </p:cNvSpPr>
              <p:nvPr/>
            </p:nvSpPr>
            <p:spPr bwMode="auto">
              <a:xfrm>
                <a:off x="2448" y="1914"/>
                <a:ext cx="0" cy="4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9"/>
              <p:cNvSpPr>
                <a:spLocks noChangeShapeType="1"/>
              </p:cNvSpPr>
              <p:nvPr/>
            </p:nvSpPr>
            <p:spPr bwMode="auto">
              <a:xfrm>
                <a:off x="2112" y="1914"/>
                <a:ext cx="0" cy="42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52" name="Text Box 50"/>
            <p:cNvSpPr txBox="1">
              <a:spLocks noChangeArrowheads="1"/>
            </p:cNvSpPr>
            <p:nvPr/>
          </p:nvSpPr>
          <p:spPr bwMode="auto">
            <a:xfrm>
              <a:off x="4992" y="2544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2253" name="Line 51"/>
            <p:cNvSpPr>
              <a:spLocks noChangeShapeType="1"/>
            </p:cNvSpPr>
            <p:nvPr/>
          </p:nvSpPr>
          <p:spPr bwMode="auto">
            <a:xfrm>
              <a:off x="4704" y="2076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6934200" y="4362450"/>
            <a:ext cx="1638300" cy="1504950"/>
            <a:chOff x="4368" y="2796"/>
            <a:chExt cx="1032" cy="948"/>
          </a:xfrm>
        </p:grpSpPr>
        <p:sp>
          <p:nvSpPr>
            <p:cNvPr id="52246" name="Rectangle 53"/>
            <p:cNvSpPr>
              <a:spLocks noChangeArrowheads="1"/>
            </p:cNvSpPr>
            <p:nvPr/>
          </p:nvSpPr>
          <p:spPr bwMode="auto">
            <a:xfrm>
              <a:off x="4368" y="3328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0   x        </a:t>
              </a:r>
              <a:endParaRPr lang="en-US" altLang="zh-CN" sz="4400" b="0"/>
            </a:p>
          </p:txBody>
        </p:sp>
        <p:sp>
          <p:nvSpPr>
            <p:cNvPr id="52247" name="Line 54"/>
            <p:cNvSpPr>
              <a:spLocks noChangeShapeType="1"/>
            </p:cNvSpPr>
            <p:nvPr/>
          </p:nvSpPr>
          <p:spPr bwMode="auto">
            <a:xfrm>
              <a:off x="5051" y="3333"/>
              <a:ext cx="0" cy="4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55"/>
            <p:cNvSpPr>
              <a:spLocks noChangeShapeType="1"/>
            </p:cNvSpPr>
            <p:nvPr/>
          </p:nvSpPr>
          <p:spPr bwMode="auto">
            <a:xfrm>
              <a:off x="4704" y="3333"/>
              <a:ext cx="0" cy="4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56"/>
            <p:cNvSpPr txBox="1">
              <a:spLocks noChangeArrowheads="1"/>
            </p:cNvSpPr>
            <p:nvPr/>
          </p:nvSpPr>
          <p:spPr bwMode="auto">
            <a:xfrm>
              <a:off x="5088" y="3254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2250" name="Line 57"/>
            <p:cNvSpPr>
              <a:spLocks noChangeShapeType="1"/>
            </p:cNvSpPr>
            <p:nvPr/>
          </p:nvSpPr>
          <p:spPr bwMode="auto">
            <a:xfrm>
              <a:off x="4800" y="2796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46" name="Text Box 58"/>
          <p:cNvSpPr txBox="1">
            <a:spLocks noChangeArrowheads="1"/>
          </p:cNvSpPr>
          <p:nvPr/>
        </p:nvSpPr>
        <p:spPr bwMode="auto">
          <a:xfrm>
            <a:off x="5910263" y="3962400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2678113" y="5132388"/>
            <a:ext cx="3595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完全相同才可共享</a:t>
            </a:r>
            <a:r>
              <a:rPr lang="en-US" altLang="zh-CN" sz="3200">
                <a:solidFill>
                  <a:srgbClr val="800000"/>
                </a:solidFill>
              </a:rPr>
              <a:t>!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3" grpId="0" autoUpdateAnimBg="0"/>
      <p:bldP spid="114694" grpId="0" autoUpdateAnimBg="0"/>
      <p:bldP spid="114695" grpId="0" autoUpdateAnimBg="0"/>
      <p:bldP spid="114696" grpId="0" autoUpdateAnimBg="0"/>
      <p:bldP spid="114697" grpId="0" autoUpdateAnimBg="0"/>
      <p:bldP spid="114698" grpId="0" autoUpdateAnimBg="0"/>
      <p:bldP spid="114726" grpId="0" autoUpdateAnimBg="0"/>
      <p:bldP spid="114746" grpId="0" autoUpdateAnimBg="0"/>
      <p:bldP spid="1147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67188" y="304800"/>
            <a:ext cx="2309812" cy="920750"/>
            <a:chOff x="2625" y="192"/>
            <a:chExt cx="1455" cy="580"/>
          </a:xfrm>
        </p:grpSpPr>
        <p:sp>
          <p:nvSpPr>
            <p:cNvPr id="53295" name="Line 3"/>
            <p:cNvSpPr>
              <a:spLocks noChangeShapeType="1"/>
            </p:cNvSpPr>
            <p:nvPr/>
          </p:nvSpPr>
          <p:spPr bwMode="auto">
            <a:xfrm>
              <a:off x="2714" y="548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6" name="Text Box 4"/>
            <p:cNvSpPr txBox="1">
              <a:spLocks noChangeArrowheads="1"/>
            </p:cNvSpPr>
            <p:nvPr/>
          </p:nvSpPr>
          <p:spPr bwMode="auto">
            <a:xfrm>
              <a:off x="2625" y="192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3297" name="Rectangle 5"/>
            <p:cNvSpPr>
              <a:spLocks noChangeArrowheads="1"/>
            </p:cNvSpPr>
            <p:nvPr/>
          </p:nvSpPr>
          <p:spPr bwMode="auto">
            <a:xfrm>
              <a:off x="3048" y="356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98" name="Line 6"/>
            <p:cNvSpPr>
              <a:spLocks noChangeShapeType="1"/>
            </p:cNvSpPr>
            <p:nvPr/>
          </p:nvSpPr>
          <p:spPr bwMode="auto">
            <a:xfrm>
              <a:off x="3432" y="35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9" name="Line 7"/>
            <p:cNvSpPr>
              <a:spLocks noChangeShapeType="1"/>
            </p:cNvSpPr>
            <p:nvPr/>
          </p:nvSpPr>
          <p:spPr bwMode="auto">
            <a:xfrm flipH="1">
              <a:off x="3744" y="373"/>
              <a:ext cx="0" cy="3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0" name="Text Box 8"/>
            <p:cNvSpPr txBox="1">
              <a:spLocks noChangeArrowheads="1"/>
            </p:cNvSpPr>
            <p:nvPr/>
          </p:nvSpPr>
          <p:spPr bwMode="auto">
            <a:xfrm>
              <a:off x="3432" y="308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975350" y="492125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838200" y="349250"/>
            <a:ext cx="83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  )</a:t>
            </a:r>
            <a:endParaRPr lang="en-US" altLang="zh-CN" sz="3600">
              <a:solidFill>
                <a:srgbClr val="AA55FF"/>
              </a:solidFill>
            </a:endParaRP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838200" y="1447800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(  ) )</a:t>
            </a:r>
            <a:endParaRPr lang="en-US" altLang="zh-CN" sz="3600">
              <a:solidFill>
                <a:srgbClr val="AA55FF"/>
              </a:solidFill>
            </a:endParaRP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838200" y="3562350"/>
            <a:ext cx="212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( ( a ),(  ) )</a:t>
            </a:r>
            <a:endParaRPr lang="en-US" altLang="zh-CN" sz="3600">
              <a:solidFill>
                <a:srgbClr val="AA55FF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67188" y="3429000"/>
            <a:ext cx="2271712" cy="931863"/>
            <a:chOff x="2625" y="2160"/>
            <a:chExt cx="1431" cy="587"/>
          </a:xfrm>
        </p:grpSpPr>
        <p:sp>
          <p:nvSpPr>
            <p:cNvPr id="53290" name="Rectangle 14"/>
            <p:cNvSpPr>
              <a:spLocks noChangeArrowheads="1"/>
            </p:cNvSpPr>
            <p:nvPr/>
          </p:nvSpPr>
          <p:spPr bwMode="auto">
            <a:xfrm>
              <a:off x="3024" y="2324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91" name="Line 15"/>
            <p:cNvSpPr>
              <a:spLocks noChangeShapeType="1"/>
            </p:cNvSpPr>
            <p:nvPr/>
          </p:nvSpPr>
          <p:spPr bwMode="auto">
            <a:xfrm>
              <a:off x="3732" y="2322"/>
              <a:ext cx="0" cy="4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16"/>
            <p:cNvSpPr>
              <a:spLocks noChangeShapeType="1"/>
            </p:cNvSpPr>
            <p:nvPr/>
          </p:nvSpPr>
          <p:spPr bwMode="auto">
            <a:xfrm>
              <a:off x="2688" y="2516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17"/>
            <p:cNvSpPr txBox="1">
              <a:spLocks noChangeArrowheads="1"/>
            </p:cNvSpPr>
            <p:nvPr/>
          </p:nvSpPr>
          <p:spPr bwMode="auto">
            <a:xfrm>
              <a:off x="2625" y="216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3294" name="Line 18"/>
            <p:cNvSpPr>
              <a:spLocks noChangeShapeType="1"/>
            </p:cNvSpPr>
            <p:nvPr/>
          </p:nvSpPr>
          <p:spPr bwMode="auto">
            <a:xfrm>
              <a:off x="3393" y="2337"/>
              <a:ext cx="0" cy="4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762000" y="5029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</a:rPr>
              <a:t>每对括号对应一个表结点</a:t>
            </a:r>
            <a:endParaRPr lang="zh-CN" altLang="en-US" sz="320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67188" y="1295400"/>
            <a:ext cx="2309812" cy="920750"/>
            <a:chOff x="2625" y="816"/>
            <a:chExt cx="1455" cy="580"/>
          </a:xfrm>
        </p:grpSpPr>
        <p:sp>
          <p:nvSpPr>
            <p:cNvPr id="53285" name="Line 21"/>
            <p:cNvSpPr>
              <a:spLocks noChangeShapeType="1"/>
            </p:cNvSpPr>
            <p:nvPr/>
          </p:nvSpPr>
          <p:spPr bwMode="auto">
            <a:xfrm>
              <a:off x="2714" y="1172"/>
              <a:ext cx="33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Text Box 22"/>
            <p:cNvSpPr txBox="1">
              <a:spLocks noChangeArrowheads="1"/>
            </p:cNvSpPr>
            <p:nvPr/>
          </p:nvSpPr>
          <p:spPr bwMode="auto">
            <a:xfrm>
              <a:off x="2625" y="816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952BFF"/>
                  </a:solidFill>
                </a:rPr>
                <a:t>L</a:t>
              </a:r>
              <a:endParaRPr lang="en-US" altLang="zh-CN" sz="3600" b="0"/>
            </a:p>
          </p:txBody>
        </p:sp>
        <p:sp>
          <p:nvSpPr>
            <p:cNvPr id="53287" name="Rectangle 23"/>
            <p:cNvSpPr>
              <a:spLocks noChangeArrowheads="1"/>
            </p:cNvSpPr>
            <p:nvPr/>
          </p:nvSpPr>
          <p:spPr bwMode="auto">
            <a:xfrm>
              <a:off x="3048" y="980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88" name="Line 24"/>
            <p:cNvSpPr>
              <a:spLocks noChangeShapeType="1"/>
            </p:cNvSpPr>
            <p:nvPr/>
          </p:nvSpPr>
          <p:spPr bwMode="auto">
            <a:xfrm>
              <a:off x="3432" y="980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Line 25"/>
            <p:cNvSpPr>
              <a:spLocks noChangeShapeType="1"/>
            </p:cNvSpPr>
            <p:nvPr/>
          </p:nvSpPr>
          <p:spPr bwMode="auto">
            <a:xfrm flipH="1">
              <a:off x="3744" y="997"/>
              <a:ext cx="0" cy="3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5975350" y="1482725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838700" y="1905000"/>
            <a:ext cx="1638300" cy="1346200"/>
            <a:chOff x="3048" y="1200"/>
            <a:chExt cx="1032" cy="848"/>
          </a:xfrm>
        </p:grpSpPr>
        <p:sp>
          <p:nvSpPr>
            <p:cNvPr id="53279" name="Rectangle 28"/>
            <p:cNvSpPr>
              <a:spLocks noChangeArrowheads="1"/>
            </p:cNvSpPr>
            <p:nvPr/>
          </p:nvSpPr>
          <p:spPr bwMode="auto">
            <a:xfrm>
              <a:off x="3048" y="1632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80" name="Line 29"/>
            <p:cNvSpPr>
              <a:spLocks noChangeShapeType="1"/>
            </p:cNvSpPr>
            <p:nvPr/>
          </p:nvSpPr>
          <p:spPr bwMode="auto">
            <a:xfrm>
              <a:off x="3432" y="1632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Line 30"/>
            <p:cNvSpPr>
              <a:spLocks noChangeShapeType="1"/>
            </p:cNvSpPr>
            <p:nvPr/>
          </p:nvSpPr>
          <p:spPr bwMode="auto">
            <a:xfrm flipH="1">
              <a:off x="3744" y="1649"/>
              <a:ext cx="0" cy="3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Text Box 31"/>
            <p:cNvSpPr txBox="1">
              <a:spLocks noChangeArrowheads="1"/>
            </p:cNvSpPr>
            <p:nvPr/>
          </p:nvSpPr>
          <p:spPr bwMode="auto">
            <a:xfrm>
              <a:off x="3432" y="1600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3283" name="Text Box 32"/>
            <p:cNvSpPr txBox="1">
              <a:spLocks noChangeArrowheads="1"/>
            </p:cNvSpPr>
            <p:nvPr/>
          </p:nvSpPr>
          <p:spPr bwMode="auto">
            <a:xfrm>
              <a:off x="3764" y="1602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3284" name="Line 33"/>
            <p:cNvSpPr>
              <a:spLocks noChangeShapeType="1"/>
            </p:cNvSpPr>
            <p:nvPr/>
          </p:nvSpPr>
          <p:spPr bwMode="auto">
            <a:xfrm>
              <a:off x="3585" y="120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814888" y="4038600"/>
            <a:ext cx="1638300" cy="1360488"/>
            <a:chOff x="3033" y="2544"/>
            <a:chExt cx="1032" cy="857"/>
          </a:xfrm>
        </p:grpSpPr>
        <p:sp>
          <p:nvSpPr>
            <p:cNvPr id="53275" name="Rectangle 35"/>
            <p:cNvSpPr>
              <a:spLocks noChangeArrowheads="1"/>
            </p:cNvSpPr>
            <p:nvPr/>
          </p:nvSpPr>
          <p:spPr bwMode="auto">
            <a:xfrm>
              <a:off x="3033" y="2985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76" name="Line 36"/>
            <p:cNvSpPr>
              <a:spLocks noChangeShapeType="1"/>
            </p:cNvSpPr>
            <p:nvPr/>
          </p:nvSpPr>
          <p:spPr bwMode="auto">
            <a:xfrm>
              <a:off x="3393" y="2985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37"/>
            <p:cNvSpPr>
              <a:spLocks noChangeShapeType="1"/>
            </p:cNvSpPr>
            <p:nvPr/>
          </p:nvSpPr>
          <p:spPr bwMode="auto">
            <a:xfrm>
              <a:off x="3729" y="2985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38"/>
            <p:cNvSpPr>
              <a:spLocks noChangeShapeType="1"/>
            </p:cNvSpPr>
            <p:nvPr/>
          </p:nvSpPr>
          <p:spPr bwMode="auto">
            <a:xfrm>
              <a:off x="3585" y="2544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814888" y="5105400"/>
            <a:ext cx="1638300" cy="1354138"/>
            <a:chOff x="3033" y="3216"/>
            <a:chExt cx="1032" cy="853"/>
          </a:xfrm>
        </p:grpSpPr>
        <p:sp>
          <p:nvSpPr>
            <p:cNvPr id="53270" name="Rectangle 40"/>
            <p:cNvSpPr>
              <a:spLocks noChangeArrowheads="1"/>
            </p:cNvSpPr>
            <p:nvPr/>
          </p:nvSpPr>
          <p:spPr bwMode="auto">
            <a:xfrm>
              <a:off x="3033" y="3653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0   a      </a:t>
              </a:r>
              <a:endParaRPr lang="en-US" altLang="zh-CN" sz="4400" b="0"/>
            </a:p>
          </p:txBody>
        </p:sp>
        <p:sp>
          <p:nvSpPr>
            <p:cNvPr id="53271" name="Line 41"/>
            <p:cNvSpPr>
              <a:spLocks noChangeShapeType="1"/>
            </p:cNvSpPr>
            <p:nvPr/>
          </p:nvSpPr>
          <p:spPr bwMode="auto">
            <a:xfrm>
              <a:off x="3393" y="3653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Line 42"/>
            <p:cNvSpPr>
              <a:spLocks noChangeShapeType="1"/>
            </p:cNvSpPr>
            <p:nvPr/>
          </p:nvSpPr>
          <p:spPr bwMode="auto">
            <a:xfrm>
              <a:off x="3729" y="3653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43"/>
            <p:cNvSpPr>
              <a:spLocks noChangeShapeType="1"/>
            </p:cNvSpPr>
            <p:nvPr/>
          </p:nvSpPr>
          <p:spPr bwMode="auto">
            <a:xfrm>
              <a:off x="3585" y="3216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Text Box 44"/>
            <p:cNvSpPr txBox="1">
              <a:spLocks noChangeArrowheads="1"/>
            </p:cNvSpPr>
            <p:nvPr/>
          </p:nvSpPr>
          <p:spPr bwMode="auto">
            <a:xfrm>
              <a:off x="3734" y="3611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5954713" y="3605213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9B37FF"/>
                </a:solidFill>
                <a:sym typeface="Symbol" pitchFamily="18" charset="2"/>
              </a:rPr>
              <a:t></a:t>
            </a:r>
            <a:endParaRPr lang="en-US" altLang="zh-CN" sz="3600" b="0"/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213475" y="4662488"/>
            <a:ext cx="2244725" cy="747712"/>
            <a:chOff x="3914" y="2937"/>
            <a:chExt cx="1414" cy="471"/>
          </a:xfrm>
        </p:grpSpPr>
        <p:sp>
          <p:nvSpPr>
            <p:cNvPr id="53264" name="Line 47"/>
            <p:cNvSpPr>
              <a:spLocks noChangeShapeType="1"/>
            </p:cNvSpPr>
            <p:nvPr/>
          </p:nvSpPr>
          <p:spPr bwMode="auto">
            <a:xfrm>
              <a:off x="3914" y="3177"/>
              <a:ext cx="406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Rectangle 48"/>
            <p:cNvSpPr>
              <a:spLocks noChangeArrowheads="1"/>
            </p:cNvSpPr>
            <p:nvPr/>
          </p:nvSpPr>
          <p:spPr bwMode="auto">
            <a:xfrm>
              <a:off x="4296" y="2985"/>
              <a:ext cx="1032" cy="41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</a:rPr>
                <a:t>1           </a:t>
              </a:r>
              <a:endParaRPr lang="en-US" altLang="zh-CN" sz="4400" b="0"/>
            </a:p>
          </p:txBody>
        </p:sp>
        <p:sp>
          <p:nvSpPr>
            <p:cNvPr id="53266" name="Line 49"/>
            <p:cNvSpPr>
              <a:spLocks noChangeShapeType="1"/>
            </p:cNvSpPr>
            <p:nvPr/>
          </p:nvSpPr>
          <p:spPr bwMode="auto">
            <a:xfrm>
              <a:off x="4680" y="2996"/>
              <a:ext cx="0" cy="4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50"/>
            <p:cNvSpPr>
              <a:spLocks noChangeShapeType="1"/>
            </p:cNvSpPr>
            <p:nvPr/>
          </p:nvSpPr>
          <p:spPr bwMode="auto">
            <a:xfrm>
              <a:off x="4999" y="2994"/>
              <a:ext cx="0" cy="4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Text Box 51"/>
            <p:cNvSpPr txBox="1">
              <a:spLocks noChangeArrowheads="1"/>
            </p:cNvSpPr>
            <p:nvPr/>
          </p:nvSpPr>
          <p:spPr bwMode="auto">
            <a:xfrm>
              <a:off x="4680" y="2937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  <p:sp>
          <p:nvSpPr>
            <p:cNvPr id="53269" name="Text Box 52"/>
            <p:cNvSpPr txBox="1">
              <a:spLocks noChangeArrowheads="1"/>
            </p:cNvSpPr>
            <p:nvPr/>
          </p:nvSpPr>
          <p:spPr bwMode="auto">
            <a:xfrm>
              <a:off x="5001" y="2944"/>
              <a:ext cx="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9B37FF"/>
                  </a:solidFill>
                  <a:sym typeface="Symbol" pitchFamily="18" charset="2"/>
                </a:rPr>
                <a:t></a:t>
              </a:r>
              <a:endParaRPr lang="en-US" altLang="zh-CN" sz="36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 autoUpdateAnimBg="0"/>
      <p:bldP spid="115722" grpId="0" autoUpdateAnimBg="0"/>
      <p:bldP spid="115723" grpId="0" autoUpdateAnimBg="0"/>
      <p:bldP spid="115724" grpId="0" autoUpdateAnimBg="0"/>
      <p:bldP spid="115731" grpId="0" autoUpdateAnimBg="0"/>
      <p:bldP spid="115738" grpId="0" autoUpdateAnimBg="0"/>
      <p:bldP spid="1157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42D3FE-B1D6-476B-9B43-31DE2BBA5BE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54275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11525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作业</a:t>
            </a:r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>
            <a:off x="914400" y="1371600"/>
            <a:ext cx="10668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7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54279" name="Text Box 84"/>
          <p:cNvSpPr txBox="1">
            <a:spLocks noChangeArrowheads="1"/>
          </p:cNvSpPr>
          <p:nvPr/>
        </p:nvSpPr>
        <p:spPr bwMode="auto">
          <a:xfrm>
            <a:off x="1428750" y="1928813"/>
            <a:ext cx="3387725" cy="1042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15000"/>
              </a:lnSpc>
            </a:pPr>
            <a:r>
              <a:rPr kumimoji="1" lang="en-US" altLang="zh-CN" sz="2800">
                <a:solidFill>
                  <a:srgbClr val="000066"/>
                </a:solidFill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  <a:r>
              <a:rPr kumimoji="1" lang="en-US" altLang="zh-CN" sz="2800">
                <a:solidFill>
                  <a:srgbClr val="000066"/>
                </a:solidFill>
              </a:rPr>
              <a:t>4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  <a:r>
              <a:rPr kumimoji="1" lang="en-US" altLang="zh-CN" sz="2800">
                <a:solidFill>
                  <a:srgbClr val="000066"/>
                </a:solidFill>
              </a:rPr>
              <a:t>5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  <a:r>
              <a:rPr kumimoji="1" lang="en-US" altLang="zh-CN" sz="2800">
                <a:solidFill>
                  <a:srgbClr val="000066"/>
                </a:solidFill>
              </a:rPr>
              <a:t>8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  <a:r>
              <a:rPr kumimoji="1" lang="en-US" altLang="zh-CN" sz="2800">
                <a:solidFill>
                  <a:srgbClr val="000066"/>
                </a:solidFill>
              </a:rPr>
              <a:t>9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  <a:r>
              <a:rPr kumimoji="1" lang="en-US" altLang="zh-CN" sz="2800">
                <a:solidFill>
                  <a:srgbClr val="000066"/>
                </a:solidFill>
              </a:rPr>
              <a:t>10</a:t>
            </a:r>
          </a:p>
          <a:p>
            <a:pPr algn="l">
              <a:lnSpc>
                <a:spcPct val="115000"/>
              </a:lnSpc>
            </a:pPr>
            <a:endParaRPr kumimoji="1" lang="en-US" altLang="zh-CN" sz="2800">
              <a:solidFill>
                <a:srgbClr val="000066"/>
              </a:solidFill>
            </a:endParaRPr>
          </a:p>
        </p:txBody>
      </p:sp>
      <p:sp>
        <p:nvSpPr>
          <p:cNvPr id="54280" name="矩形 8"/>
          <p:cNvSpPr>
            <a:spLocks noChangeArrowheads="1"/>
          </p:cNvSpPr>
          <p:nvPr/>
        </p:nvSpPr>
        <p:spPr bwMode="auto">
          <a:xfrm>
            <a:off x="2490788" y="896938"/>
            <a:ext cx="258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66"/>
                </a:solidFill>
              </a:rPr>
              <a:t>P145——P146</a:t>
            </a:r>
            <a:endParaRPr lang="zh-CN" altLang="en-US"/>
          </a:p>
        </p:txBody>
      </p:sp>
      <p:sp>
        <p:nvSpPr>
          <p:cNvPr id="54281" name="Text Box 6"/>
          <p:cNvSpPr txBox="1">
            <a:spLocks noChangeArrowheads="1"/>
          </p:cNvSpPr>
          <p:nvPr/>
        </p:nvSpPr>
        <p:spPr bwMode="auto">
          <a:xfrm>
            <a:off x="785813" y="3500438"/>
            <a:ext cx="1443037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上机题</a:t>
            </a:r>
          </a:p>
        </p:txBody>
      </p:sp>
      <p:sp>
        <p:nvSpPr>
          <p:cNvPr id="54282" name="Line 7"/>
          <p:cNvSpPr>
            <a:spLocks noChangeShapeType="1"/>
          </p:cNvSpPr>
          <p:nvPr/>
        </p:nvSpPr>
        <p:spPr bwMode="auto">
          <a:xfrm>
            <a:off x="857250" y="4022725"/>
            <a:ext cx="10668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3" name="矩形 8"/>
          <p:cNvSpPr>
            <a:spLocks noChangeArrowheads="1"/>
          </p:cNvSpPr>
          <p:nvPr/>
        </p:nvSpPr>
        <p:spPr bwMode="auto">
          <a:xfrm>
            <a:off x="2433638" y="3548063"/>
            <a:ext cx="102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66"/>
                </a:solidFill>
              </a:rPr>
              <a:t>P146</a:t>
            </a:r>
            <a:endParaRPr lang="zh-CN" altLang="en-US"/>
          </a:p>
        </p:txBody>
      </p:sp>
      <p:sp>
        <p:nvSpPr>
          <p:cNvPr id="54284" name="矩形 11"/>
          <p:cNvSpPr>
            <a:spLocks noChangeArrowheads="1"/>
          </p:cNvSpPr>
          <p:nvPr/>
        </p:nvSpPr>
        <p:spPr bwMode="auto">
          <a:xfrm>
            <a:off x="1214438" y="4429125"/>
            <a:ext cx="1284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实习题</a:t>
            </a:r>
            <a:r>
              <a:rPr kumimoji="1" lang="en-US" altLang="zh-CN">
                <a:solidFill>
                  <a:srgbClr val="000066"/>
                </a:solidFill>
              </a:rPr>
              <a:t>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91520B-7B90-400E-B742-219A9A4CC3B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37449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5.1  </a:t>
            </a:r>
            <a:r>
              <a:rPr kumimoji="1" lang="zh-CN" altLang="en-US" sz="2800">
                <a:solidFill>
                  <a:srgbClr val="000066"/>
                </a:solidFill>
              </a:rPr>
              <a:t>数组的定义和运算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7088" y="1484313"/>
            <a:ext cx="936625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运算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762125" y="1571625"/>
            <a:ext cx="4110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获得特定位置的元素值；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833563" y="2147888"/>
            <a:ext cx="41100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修改特定位置的元素值。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285875" y="2816225"/>
            <a:ext cx="7324725" cy="1692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>
                <a:solidFill>
                  <a:srgbClr val="000066"/>
                </a:solidFill>
              </a:rPr>
              <a:t>   </a:t>
            </a:r>
            <a:r>
              <a:rPr kumimoji="1" lang="zh-CN" altLang="en-US" sz="2800">
                <a:solidFill>
                  <a:srgbClr val="000066"/>
                </a:solidFill>
              </a:rPr>
              <a:t>主要操作是</a:t>
            </a:r>
            <a:r>
              <a:rPr kumimoji="1" lang="zh-CN" altLang="en-US" sz="2800"/>
              <a:t>数据元素的定位</a:t>
            </a:r>
            <a:r>
              <a:rPr kumimoji="1" lang="zh-CN" altLang="en-US" sz="2800">
                <a:solidFill>
                  <a:srgbClr val="000066"/>
                </a:solidFill>
              </a:rPr>
              <a:t>，即给定元素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的下标，得到该元素在计算机中的存放位置。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   其本质是</a:t>
            </a:r>
            <a:r>
              <a:rPr kumimoji="1" lang="zh-CN" altLang="en-US" sz="2800"/>
              <a:t>地址计算问题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1509713" y="4648200"/>
            <a:ext cx="3871912" cy="6048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有两种顺序映象的方式</a:t>
            </a:r>
            <a:r>
              <a:rPr kumimoji="1" lang="en-US" altLang="zh-CN" sz="280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3381375" y="5238750"/>
            <a:ext cx="2681288" cy="625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/>
              <a:t>以行序为主序；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3381375" y="5905500"/>
            <a:ext cx="30956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2800"/>
              <a:t>以列序为主序。</a:t>
            </a:r>
          </a:p>
        </p:txBody>
      </p:sp>
      <p:sp>
        <p:nvSpPr>
          <p:cNvPr id="14" name="左箭头 13"/>
          <p:cNvSpPr/>
          <p:nvPr/>
        </p:nvSpPr>
        <p:spPr>
          <a:xfrm>
            <a:off x="6357938" y="5357813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4" grpId="0" autoUpdateAnimBg="0"/>
      <p:bldP spid="229385" grpId="0" autoUpdateAnimBg="0"/>
      <p:bldP spid="229386" grpId="0" autoUpdateAnimBg="0"/>
      <p:bldP spid="229387" grpId="0" autoUpdateAnimBg="0"/>
      <p:bldP spid="229388" grpId="0" autoUpdateAnimBg="0"/>
      <p:bldP spid="229389" grpId="0" autoUpdateAnimBg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055FE4-4046-4753-812E-70DFC1A5075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</a:t>
            </a:r>
            <a:r>
              <a:rPr kumimoji="1" lang="zh-CN" altLang="en-US" sz="2800">
                <a:solidFill>
                  <a:srgbClr val="000066"/>
                </a:solidFill>
              </a:rPr>
              <a:t>数组的顺序存储和实现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912813" y="1341438"/>
            <a:ext cx="43799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2736850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以行序为主序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587375" y="2179638"/>
            <a:ext cx="1338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</a:rPr>
              <a:t>例如：</a:t>
            </a:r>
            <a:r>
              <a:rPr kumimoji="1" lang="zh-CN" altLang="en-US" sz="2800" b="0">
                <a:solidFill>
                  <a:schemeClr val="tx1"/>
                </a:solidFill>
                <a:latin typeface="楷体_GB2312" pitchFamily="49" charset="-122"/>
              </a:rPr>
              <a:t>   </a:t>
            </a:r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1639888" y="2746375"/>
            <a:ext cx="746125" cy="604838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1,2</a:t>
            </a:r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915988" y="2746375"/>
            <a:ext cx="746125" cy="604838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1,1</a:t>
            </a:r>
          </a:p>
        </p:txBody>
      </p:sp>
      <p:sp>
        <p:nvSpPr>
          <p:cNvPr id="182290" name="Text Box 18"/>
          <p:cNvSpPr txBox="1">
            <a:spLocks noChangeArrowheads="1"/>
          </p:cNvSpPr>
          <p:nvPr/>
        </p:nvSpPr>
        <p:spPr bwMode="auto">
          <a:xfrm>
            <a:off x="2363788" y="2746375"/>
            <a:ext cx="746125" cy="604838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1,3</a:t>
            </a:r>
          </a:p>
        </p:txBody>
      </p:sp>
      <p:sp>
        <p:nvSpPr>
          <p:cNvPr id="182291" name="Text Box 19"/>
          <p:cNvSpPr txBox="1">
            <a:spLocks noChangeArrowheads="1"/>
          </p:cNvSpPr>
          <p:nvPr/>
        </p:nvSpPr>
        <p:spPr bwMode="auto">
          <a:xfrm>
            <a:off x="915988" y="3355975"/>
            <a:ext cx="746125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2,1</a:t>
            </a:r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1639888" y="3355975"/>
            <a:ext cx="746125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2,2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2363788" y="3355975"/>
            <a:ext cx="746125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2,3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4840288" y="2741613"/>
            <a:ext cx="746125" cy="604837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1,2</a:t>
            </a:r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4116388" y="2741613"/>
            <a:ext cx="746125" cy="604837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1,1</a:t>
            </a:r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5564188" y="2741613"/>
            <a:ext cx="746125" cy="604837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1,3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6288088" y="2741613"/>
            <a:ext cx="746125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2,1</a:t>
            </a:r>
          </a:p>
        </p:txBody>
      </p:sp>
      <p:sp>
        <p:nvSpPr>
          <p:cNvPr id="182298" name="Text Box 26"/>
          <p:cNvSpPr txBox="1">
            <a:spLocks noChangeArrowheads="1"/>
          </p:cNvSpPr>
          <p:nvPr/>
        </p:nvSpPr>
        <p:spPr bwMode="auto">
          <a:xfrm>
            <a:off x="7011988" y="2741613"/>
            <a:ext cx="746125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2,2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7735888" y="2741613"/>
            <a:ext cx="746125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2,3</a:t>
            </a:r>
          </a:p>
        </p:txBody>
      </p:sp>
      <p:sp>
        <p:nvSpPr>
          <p:cNvPr id="182300" name="AutoShape 28"/>
          <p:cNvSpPr>
            <a:spLocks/>
          </p:cNvSpPr>
          <p:nvPr/>
        </p:nvSpPr>
        <p:spPr bwMode="auto">
          <a:xfrm rot="-5270468">
            <a:off x="4248150" y="3219451"/>
            <a:ext cx="460375" cy="723900"/>
          </a:xfrm>
          <a:prstGeom prst="leftBrace">
            <a:avLst>
              <a:gd name="adj1" fmla="val 19480"/>
              <a:gd name="adj2" fmla="val 49375"/>
            </a:avLst>
          </a:prstGeom>
          <a:noFill/>
          <a:ln w="19050">
            <a:solidFill>
              <a:srgbClr val="000066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4344988" y="3692525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L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971550" y="4292600"/>
            <a:ext cx="7848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二维数组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中任一元素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i,j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的存储位置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80808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>
                <a:latin typeface="Times New Roman" pitchFamily="18" charset="0"/>
              </a:rPr>
              <a:t>LOC(i,j)=LOC(1,1) + (n×(i-1)</a:t>
            </a:r>
            <a:r>
              <a:rPr kumimoji="1" lang="zh-CN" altLang="en-US" sz="2800">
                <a:latin typeface="Times New Roman" pitchFamily="18" charset="0"/>
              </a:rPr>
              <a:t>＋</a:t>
            </a:r>
            <a:r>
              <a:rPr kumimoji="1" lang="en-US" altLang="zh-CN" sz="2800">
                <a:latin typeface="Times New Roman" pitchFamily="18" charset="0"/>
              </a:rPr>
              <a:t>(j-1))×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4114800" y="586422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称为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基地址</a:t>
            </a:r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或基址。</a:t>
            </a: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 flipV="1">
            <a:off x="4114800" y="5638800"/>
            <a:ext cx="0" cy="914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7451725" y="4854575"/>
            <a:ext cx="598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>
                <a:latin typeface="Times New Roman" pitchFamily="18" charset="0"/>
              </a:rPr>
              <a:t> 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7" grpId="0" autoUpdateAnimBg="0"/>
      <p:bldP spid="182288" grpId="0" animBg="1" autoUpdateAnimBg="0"/>
      <p:bldP spid="182289" grpId="0" animBg="1" autoUpdateAnimBg="0"/>
      <p:bldP spid="182290" grpId="0" animBg="1" autoUpdateAnimBg="0"/>
      <p:bldP spid="182291" grpId="0" animBg="1" autoUpdateAnimBg="0"/>
      <p:bldP spid="182292" grpId="0" animBg="1" autoUpdateAnimBg="0"/>
      <p:bldP spid="182293" grpId="0" animBg="1" autoUpdateAnimBg="0"/>
      <p:bldP spid="182294" grpId="0" animBg="1" autoUpdateAnimBg="0"/>
      <p:bldP spid="182295" grpId="0" animBg="1" autoUpdateAnimBg="0"/>
      <p:bldP spid="182296" grpId="0" animBg="1" autoUpdateAnimBg="0"/>
      <p:bldP spid="182297" grpId="0" animBg="1" autoUpdateAnimBg="0"/>
      <p:bldP spid="182298" grpId="0" animBg="1" autoUpdateAnimBg="0"/>
      <p:bldP spid="182299" grpId="0" animBg="1" autoUpdateAnimBg="0"/>
      <p:bldP spid="182300" grpId="0" animBg="1" autoUpdateAnimBg="0"/>
      <p:bldP spid="182301" grpId="0" autoUpdateAnimBg="0"/>
      <p:bldP spid="182302" grpId="0" autoUpdateAnimBg="0"/>
      <p:bldP spid="182303" grpId="0" autoUpdateAnimBg="0"/>
      <p:bldP spid="182304" grpId="0" animBg="1"/>
      <p:bldP spid="1823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4AC18C-6AB2-4A4A-9948-3F7206785D7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</a:t>
            </a:r>
            <a:r>
              <a:rPr kumimoji="1" lang="zh-CN" altLang="en-US" sz="2800">
                <a:solidFill>
                  <a:srgbClr val="000066"/>
                </a:solidFill>
              </a:rPr>
              <a:t>数组的顺序存储和实现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912813" y="1341438"/>
            <a:ext cx="43799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2736850" cy="625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以列序为主序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755650" y="206057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</a:rPr>
              <a:t>例如：</a:t>
            </a:r>
            <a:r>
              <a:rPr kumimoji="1" lang="zh-CN" altLang="en-US" sz="2800" b="0">
                <a:solidFill>
                  <a:schemeClr val="tx1"/>
                </a:solidFill>
                <a:latin typeface="楷体_GB2312" pitchFamily="49" charset="-122"/>
              </a:rPr>
              <a:t>  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4632325" y="357346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L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900113" y="4221163"/>
            <a:ext cx="7848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二维数组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kumimoji="1" lang="en-US" altLang="zh-CN" baseline="-25000">
                <a:solidFill>
                  <a:srgbClr val="000066"/>
                </a:solidFill>
              </a:rPr>
              <a:t>×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中任一元素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i,j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的存储位置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80808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800">
                <a:latin typeface="Times New Roman" pitchFamily="18" charset="0"/>
              </a:rPr>
              <a:t>LOC(i,j)=LOC(1,1) + (m×(j-1)</a:t>
            </a:r>
            <a:r>
              <a:rPr kumimoji="1" lang="zh-CN" altLang="en-US" sz="2800">
                <a:latin typeface="Times New Roman" pitchFamily="18" charset="0"/>
              </a:rPr>
              <a:t>＋</a:t>
            </a:r>
            <a:r>
              <a:rPr kumimoji="1" lang="en-US" altLang="zh-CN" sz="2800">
                <a:latin typeface="Times New Roman" pitchFamily="18" charset="0"/>
              </a:rPr>
              <a:t>(i-1))×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4114800" y="5864225"/>
            <a:ext cx="377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称为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基地址</a:t>
            </a:r>
            <a:r>
              <a:rPr kumimoji="1" lang="zh-CN" altLang="en-US" sz="2800">
                <a:solidFill>
                  <a:srgbClr val="CC3300"/>
                </a:solidFill>
                <a:latin typeface="Times New Roman" pitchFamily="18" charset="0"/>
              </a:rPr>
              <a:t>或基址。</a:t>
            </a:r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 flipV="1">
            <a:off x="4114800" y="5638800"/>
            <a:ext cx="0" cy="914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885113" y="4854575"/>
            <a:ext cx="598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>
                <a:latin typeface="Times New Roman" pitchFamily="18" charset="0"/>
              </a:rPr>
              <a:t> L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1928813" y="2646363"/>
            <a:ext cx="746125" cy="604837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1,2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1204913" y="2646363"/>
            <a:ext cx="746125" cy="604837"/>
          </a:xfrm>
          <a:prstGeom prst="rect">
            <a:avLst/>
          </a:prstGeom>
          <a:solidFill>
            <a:srgbClr val="B1CFF1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1,1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2652713" y="2646363"/>
            <a:ext cx="746125" cy="604837"/>
          </a:xfrm>
          <a:prstGeom prst="rect">
            <a:avLst/>
          </a:prstGeom>
          <a:solidFill>
            <a:srgbClr val="008000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1,3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1204913" y="3255963"/>
            <a:ext cx="746125" cy="604837"/>
          </a:xfrm>
          <a:prstGeom prst="rect">
            <a:avLst/>
          </a:prstGeom>
          <a:solidFill>
            <a:srgbClr val="B1CFF1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2,1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1928813" y="3255963"/>
            <a:ext cx="746125" cy="604837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2,2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2652713" y="3255963"/>
            <a:ext cx="746125" cy="604837"/>
          </a:xfrm>
          <a:prstGeom prst="rect">
            <a:avLst/>
          </a:prstGeom>
          <a:solidFill>
            <a:srgbClr val="008000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2,3</a:t>
            </a:r>
          </a:p>
        </p:txBody>
      </p:sp>
      <p:sp>
        <p:nvSpPr>
          <p:cNvPr id="183331" name="Text Box 35"/>
          <p:cNvSpPr txBox="1">
            <a:spLocks noChangeArrowheads="1"/>
          </p:cNvSpPr>
          <p:nvPr/>
        </p:nvSpPr>
        <p:spPr bwMode="auto">
          <a:xfrm>
            <a:off x="5129213" y="2641600"/>
            <a:ext cx="746125" cy="604838"/>
          </a:xfrm>
          <a:prstGeom prst="rect">
            <a:avLst/>
          </a:prstGeom>
          <a:solidFill>
            <a:srgbClr val="B1CFF1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2,1</a:t>
            </a:r>
          </a:p>
        </p:txBody>
      </p:sp>
      <p:sp>
        <p:nvSpPr>
          <p:cNvPr id="183332" name="Text Box 36"/>
          <p:cNvSpPr txBox="1">
            <a:spLocks noChangeArrowheads="1"/>
          </p:cNvSpPr>
          <p:nvPr/>
        </p:nvSpPr>
        <p:spPr bwMode="auto">
          <a:xfrm>
            <a:off x="4405313" y="2641600"/>
            <a:ext cx="746125" cy="604838"/>
          </a:xfrm>
          <a:prstGeom prst="rect">
            <a:avLst/>
          </a:prstGeom>
          <a:solidFill>
            <a:srgbClr val="B1CFF1">
              <a:alpha val="50195"/>
            </a:srgbClr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1,1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5853113" y="2641600"/>
            <a:ext cx="746125" cy="604838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1,2</a:t>
            </a:r>
          </a:p>
        </p:txBody>
      </p:sp>
      <p:sp>
        <p:nvSpPr>
          <p:cNvPr id="183334" name="Text Box 38"/>
          <p:cNvSpPr txBox="1">
            <a:spLocks noChangeArrowheads="1"/>
          </p:cNvSpPr>
          <p:nvPr/>
        </p:nvSpPr>
        <p:spPr bwMode="auto">
          <a:xfrm>
            <a:off x="6577013" y="2641600"/>
            <a:ext cx="746125" cy="604838"/>
          </a:xfrm>
          <a:prstGeom prst="rect">
            <a:avLst/>
          </a:prstGeom>
          <a:solidFill>
            <a:srgbClr val="FF6600">
              <a:alpha val="50195"/>
            </a:srgbClr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2,2</a:t>
            </a:r>
          </a:p>
        </p:txBody>
      </p:sp>
      <p:sp>
        <p:nvSpPr>
          <p:cNvPr id="183335" name="Text Box 39"/>
          <p:cNvSpPr txBox="1">
            <a:spLocks noChangeArrowheads="1"/>
          </p:cNvSpPr>
          <p:nvPr/>
        </p:nvSpPr>
        <p:spPr bwMode="auto">
          <a:xfrm>
            <a:off x="7300913" y="2641600"/>
            <a:ext cx="746125" cy="604838"/>
          </a:xfrm>
          <a:prstGeom prst="rect">
            <a:avLst/>
          </a:prstGeom>
          <a:solidFill>
            <a:srgbClr val="008000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1,3</a:t>
            </a:r>
          </a:p>
        </p:txBody>
      </p:sp>
      <p:sp>
        <p:nvSpPr>
          <p:cNvPr id="183336" name="Text Box 40"/>
          <p:cNvSpPr txBox="1">
            <a:spLocks noChangeArrowheads="1"/>
          </p:cNvSpPr>
          <p:nvPr/>
        </p:nvSpPr>
        <p:spPr bwMode="auto">
          <a:xfrm>
            <a:off x="8024813" y="2641600"/>
            <a:ext cx="746125" cy="604838"/>
          </a:xfrm>
          <a:prstGeom prst="rect">
            <a:avLst/>
          </a:prstGeom>
          <a:solidFill>
            <a:srgbClr val="008000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2,3</a:t>
            </a:r>
          </a:p>
        </p:txBody>
      </p:sp>
      <p:sp>
        <p:nvSpPr>
          <p:cNvPr id="183337" name="AutoShape 41"/>
          <p:cNvSpPr>
            <a:spLocks/>
          </p:cNvSpPr>
          <p:nvPr/>
        </p:nvSpPr>
        <p:spPr bwMode="auto">
          <a:xfrm rot="-5270468">
            <a:off x="4537075" y="3119438"/>
            <a:ext cx="460375" cy="723900"/>
          </a:xfrm>
          <a:prstGeom prst="leftBrace">
            <a:avLst>
              <a:gd name="adj1" fmla="val 19480"/>
              <a:gd name="adj2" fmla="val 50954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utoUpdateAnimBg="0"/>
      <p:bldP spid="183320" grpId="0" autoUpdateAnimBg="0"/>
      <p:bldP spid="183321" grpId="0" autoUpdateAnimBg="0"/>
      <p:bldP spid="183322" grpId="0" autoUpdateAnimBg="0"/>
      <p:bldP spid="183323" grpId="0" animBg="1"/>
      <p:bldP spid="183324" grpId="0" autoUpdateAnimBg="0"/>
      <p:bldP spid="183325" grpId="0" animBg="1" autoUpdateAnimBg="0"/>
      <p:bldP spid="183326" grpId="0" animBg="1" autoUpdateAnimBg="0"/>
      <p:bldP spid="183327" grpId="0" animBg="1" autoUpdateAnimBg="0"/>
      <p:bldP spid="183328" grpId="0" animBg="1" autoUpdateAnimBg="0"/>
      <p:bldP spid="183329" grpId="0" animBg="1" autoUpdateAnimBg="0"/>
      <p:bldP spid="183330" grpId="0" animBg="1" autoUpdateAnimBg="0"/>
      <p:bldP spid="183331" grpId="0" animBg="1" autoUpdateAnimBg="0"/>
      <p:bldP spid="183332" grpId="0" animBg="1" autoUpdateAnimBg="0"/>
      <p:bldP spid="183333" grpId="0" animBg="1" autoUpdateAnimBg="0"/>
      <p:bldP spid="183334" grpId="0" animBg="1" autoUpdateAnimBg="0"/>
      <p:bldP spid="183335" grpId="0" animBg="1" autoUpdateAnimBg="0"/>
      <p:bldP spid="183336" grpId="0" animBg="1" autoUpdateAnimBg="0"/>
      <p:bldP spid="1833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87F9013-022F-45DF-8906-F001EB7AD05D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08063" y="836613"/>
            <a:ext cx="43926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</a:t>
            </a:r>
            <a:r>
              <a:rPr kumimoji="1" lang="zh-CN" altLang="en-US" sz="2800">
                <a:solidFill>
                  <a:srgbClr val="000066"/>
                </a:solidFill>
              </a:rPr>
              <a:t>数组的顺序存储和实现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949325" y="1341438"/>
            <a:ext cx="4379913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792163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792163" y="65088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838200" y="1752600"/>
            <a:ext cx="7848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三维数组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 r × m×n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中任一元素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itchFamily="18" charset="0"/>
              </a:rPr>
              <a:t>i,j,k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</a:rPr>
              <a:t>的存储位置</a:t>
            </a:r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685800" y="2590800"/>
            <a:ext cx="8458200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LOC(i,j,k)=LOC(1,1,1) + ((i-1)×m×n </a:t>
            </a:r>
            <a:r>
              <a:rPr kumimoji="1" lang="zh-CN" altLang="en-US">
                <a:latin typeface="Times New Roman" pitchFamily="18" charset="0"/>
              </a:rPr>
              <a:t>＋</a:t>
            </a:r>
            <a:r>
              <a:rPr kumimoji="1" lang="en-US" altLang="zh-CN">
                <a:latin typeface="Times New Roman" pitchFamily="18" charset="0"/>
              </a:rPr>
              <a:t>(j-1)×n+(k-1))×L </a:t>
            </a:r>
            <a:endParaRPr lang="en-US" altLang="zh-CN"/>
          </a:p>
        </p:txBody>
      </p:sp>
      <p:sp>
        <p:nvSpPr>
          <p:cNvPr id="228380" name="Text Box 28"/>
          <p:cNvSpPr txBox="1">
            <a:spLocks noChangeArrowheads="1"/>
          </p:cNvSpPr>
          <p:nvPr/>
        </p:nvSpPr>
        <p:spPr bwMode="auto">
          <a:xfrm>
            <a:off x="428625" y="3500438"/>
            <a:ext cx="8391525" cy="12017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/>
              <a:t>j</a:t>
            </a:r>
            <a:r>
              <a:rPr lang="en-US" altLang="zh-CN" baseline="-25000"/>
              <a:t>1</a:t>
            </a:r>
            <a:r>
              <a:rPr lang="en-US" altLang="zh-CN"/>
              <a:t>,j</a:t>
            </a:r>
            <a:r>
              <a:rPr lang="en-US" altLang="zh-CN" baseline="-25000"/>
              <a:t>2</a:t>
            </a:r>
            <a:r>
              <a:rPr lang="en-US" altLang="zh-CN"/>
              <a:t>,j</a:t>
            </a:r>
            <a:r>
              <a:rPr lang="en-US" altLang="zh-CN" baseline="-25000"/>
              <a:t>3</a:t>
            </a:r>
            <a:r>
              <a:rPr lang="zh-CN" altLang="en-US">
                <a:solidFill>
                  <a:srgbClr val="000066"/>
                </a:solidFill>
              </a:rPr>
              <a:t>代替数组下标</a:t>
            </a:r>
            <a:r>
              <a:rPr lang="en-US" altLang="zh-CN">
                <a:solidFill>
                  <a:srgbClr val="000066"/>
                </a:solidFill>
              </a:rPr>
              <a:t>i,j,k</a:t>
            </a:r>
            <a:r>
              <a:rPr lang="zh-CN" altLang="en-US">
                <a:solidFill>
                  <a:srgbClr val="000066"/>
                </a:solidFill>
              </a:rPr>
              <a:t>，并且</a:t>
            </a:r>
            <a:r>
              <a:rPr lang="en-US" altLang="zh-CN">
                <a:solidFill>
                  <a:srgbClr val="000066"/>
                </a:solidFill>
              </a:rPr>
              <a:t>j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,j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,j</a:t>
            </a:r>
            <a:r>
              <a:rPr lang="en-US" altLang="zh-CN" baseline="-25000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的下限分别为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zh-CN" altLang="en-US">
                <a:solidFill>
                  <a:srgbClr val="000066"/>
                </a:solidFill>
              </a:rPr>
              <a:t>，上限为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,d</a:t>
            </a:r>
            <a:r>
              <a:rPr lang="en-US" altLang="zh-CN" baseline="-25000"/>
              <a:t>2</a:t>
            </a:r>
            <a:r>
              <a:rPr lang="en-US" altLang="zh-CN"/>
              <a:t>,d</a:t>
            </a:r>
            <a:r>
              <a:rPr lang="en-US" altLang="zh-CN" baseline="-25000"/>
              <a:t>3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每个元素占</a:t>
            </a:r>
            <a:r>
              <a:rPr lang="en-US" altLang="zh-CN"/>
              <a:t>size</a:t>
            </a:r>
            <a:r>
              <a:rPr lang="zh-CN" altLang="en-US">
                <a:solidFill>
                  <a:srgbClr val="000066"/>
                </a:solidFill>
              </a:rPr>
              <a:t>个存储单元。则</a:t>
            </a:r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</a:rPr>
              <a:t>a </a:t>
            </a:r>
            <a:r>
              <a:rPr lang="en-US" altLang="zh-CN" baseline="-25000"/>
              <a:t>j1,j2,j3</a:t>
            </a:r>
            <a:r>
              <a:rPr kumimoji="1" lang="zh-CN" altLang="en-US">
                <a:solidFill>
                  <a:srgbClr val="000066"/>
                </a:solidFill>
                <a:latin typeface="Times New Roman" pitchFamily="18" charset="0"/>
              </a:rPr>
              <a:t>的存储位置</a:t>
            </a:r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838200" y="4724400"/>
            <a:ext cx="80772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LOC(</a:t>
            </a:r>
            <a:r>
              <a:rPr lang="en-US" altLang="zh-CN"/>
              <a:t>j</a:t>
            </a:r>
            <a:r>
              <a:rPr lang="en-US" altLang="zh-CN" baseline="-25000"/>
              <a:t>1</a:t>
            </a:r>
            <a:r>
              <a:rPr lang="en-US" altLang="zh-CN"/>
              <a:t>,j</a:t>
            </a:r>
            <a:r>
              <a:rPr lang="en-US" altLang="zh-CN" baseline="-25000"/>
              <a:t>2</a:t>
            </a:r>
            <a:r>
              <a:rPr lang="en-US" altLang="zh-CN"/>
              <a:t>,j</a:t>
            </a:r>
            <a:r>
              <a:rPr lang="en-US" altLang="zh-CN" baseline="-25000"/>
              <a:t>3</a:t>
            </a:r>
            <a:r>
              <a:rPr kumimoji="1" lang="en-US" altLang="zh-CN">
                <a:latin typeface="Times New Roman" pitchFamily="18" charset="0"/>
              </a:rPr>
              <a:t>)=LOC(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kumimoji="1" lang="en-US" altLang="zh-CN">
                <a:latin typeface="Times New Roman" pitchFamily="18" charset="0"/>
              </a:rPr>
              <a:t>) + ((j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)×(d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+1)× (d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+1) </a:t>
            </a:r>
          </a:p>
          <a:p>
            <a:pPr algn="l"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                     </a:t>
            </a:r>
            <a:r>
              <a:rPr kumimoji="1" lang="zh-CN" altLang="en-US">
                <a:latin typeface="Times New Roman" pitchFamily="18" charset="0"/>
              </a:rPr>
              <a:t>＋</a:t>
            </a:r>
            <a:r>
              <a:rPr kumimoji="1" lang="en-US" altLang="zh-CN">
                <a:latin typeface="Times New Roman" pitchFamily="18" charset="0"/>
              </a:rPr>
              <a:t>(j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)× (d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+1) +(j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-c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))×size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2" grpId="0" autoUpdateAnimBg="0"/>
      <p:bldP spid="228379" grpId="0" autoUpdateAnimBg="0"/>
      <p:bldP spid="228380" grpId="0" autoUpdateAnimBg="0"/>
      <p:bldP spid="2283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654A39-6E7B-4CD2-995B-29CCF7EDA504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3926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</a:rPr>
              <a:t>5.2 </a:t>
            </a:r>
            <a:r>
              <a:rPr kumimoji="1" lang="zh-CN" altLang="en-US" sz="2800">
                <a:solidFill>
                  <a:srgbClr val="000066"/>
                </a:solidFill>
              </a:rPr>
              <a:t>数组的顺序存储和实现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912813" y="1341438"/>
            <a:ext cx="43799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8"/>
          <p:cNvSpPr>
            <a:spLocks noChangeShapeType="1"/>
          </p:cNvSpPr>
          <p:nvPr/>
        </p:nvSpPr>
        <p:spPr bwMode="auto">
          <a:xfrm>
            <a:off x="755650" y="549275"/>
            <a:ext cx="36004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</a:rPr>
              <a:t>第 </a:t>
            </a:r>
            <a:r>
              <a:rPr lang="en-US" altLang="zh-CN" sz="2800">
                <a:solidFill>
                  <a:srgbClr val="000066"/>
                </a:solidFill>
              </a:rPr>
              <a:t>5 </a:t>
            </a:r>
            <a:r>
              <a:rPr lang="zh-CN" altLang="en-US" sz="2800">
                <a:solidFill>
                  <a:srgbClr val="000066"/>
                </a:solidFill>
              </a:rPr>
              <a:t>章  数组和广义表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1600200" y="1752600"/>
            <a:ext cx="5867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推广到一般情况，可得到 </a:t>
            </a:r>
            <a:r>
              <a:rPr kumimoji="1" lang="en-US" altLang="zh-CN" sz="2800">
                <a:solidFill>
                  <a:srgbClr val="000066"/>
                </a:solidFill>
              </a:rPr>
              <a:t>n </a:t>
            </a:r>
            <a:r>
              <a:rPr kumimoji="1" lang="zh-CN" altLang="en-US" sz="2800">
                <a:solidFill>
                  <a:srgbClr val="000066"/>
                </a:solidFill>
              </a:rPr>
              <a:t>维数</a:t>
            </a:r>
          </a:p>
          <a:p>
            <a:pPr algn="l"/>
            <a:r>
              <a:rPr kumimoji="1" lang="zh-CN" altLang="en-US" sz="2800">
                <a:solidFill>
                  <a:srgbClr val="000066"/>
                </a:solidFill>
              </a:rPr>
              <a:t>组数据元素存储位置的映象关系：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11188" y="2781300"/>
            <a:ext cx="8555037" cy="942975"/>
            <a:chOff x="612" y="1838"/>
            <a:chExt cx="5389" cy="594"/>
          </a:xfrm>
        </p:grpSpPr>
        <p:sp>
          <p:nvSpPr>
            <p:cNvPr id="17423" name="Text Box 29"/>
            <p:cNvSpPr txBox="1">
              <a:spLocks noChangeArrowheads="1"/>
            </p:cNvSpPr>
            <p:nvPr/>
          </p:nvSpPr>
          <p:spPr bwMode="auto">
            <a:xfrm>
              <a:off x="612" y="1979"/>
              <a:ext cx="5389" cy="3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/>
                <a:t>Loc(A[j</a:t>
              </a:r>
              <a:r>
                <a:rPr kumimoji="1" lang="en-US" altLang="zh-CN" baseline="-25000"/>
                <a:t>1</a:t>
              </a:r>
              <a:r>
                <a:rPr kumimoji="1" lang="en-US" altLang="zh-CN"/>
                <a:t>][j</a:t>
              </a:r>
              <a:r>
                <a:rPr kumimoji="1" lang="en-US" altLang="zh-CN" baseline="-25000"/>
                <a:t>2</a:t>
              </a:r>
              <a:r>
                <a:rPr kumimoji="1" lang="en-US" altLang="zh-CN"/>
                <a:t>]…[j</a:t>
              </a:r>
              <a:r>
                <a:rPr kumimoji="1" lang="en-US" altLang="zh-CN" baseline="-25000"/>
                <a:t>n</a:t>
              </a:r>
              <a:r>
                <a:rPr kumimoji="1" lang="en-US" altLang="zh-CN"/>
                <a:t>]=Loc(A[c</a:t>
              </a:r>
              <a:r>
                <a:rPr kumimoji="1" lang="en-US" altLang="zh-CN" baseline="-25000"/>
                <a:t>1</a:t>
              </a:r>
              <a:r>
                <a:rPr kumimoji="1" lang="en-US" altLang="zh-CN"/>
                <a:t>][c</a:t>
              </a:r>
              <a:r>
                <a:rPr kumimoji="1" lang="en-US" altLang="zh-CN" baseline="-25000"/>
                <a:t>2</a:t>
              </a:r>
              <a:r>
                <a:rPr kumimoji="1" lang="en-US" altLang="zh-CN"/>
                <a:t>]…[c</a:t>
              </a:r>
              <a:r>
                <a:rPr kumimoji="1" lang="en-US" altLang="zh-CN" baseline="-25000"/>
                <a:t>n</a:t>
              </a:r>
              <a:r>
                <a:rPr kumimoji="1" lang="en-US" altLang="zh-CN"/>
                <a:t>])+    </a:t>
              </a:r>
              <a:r>
                <a:rPr kumimoji="1" lang="el-GR" altLang="zh-CN">
                  <a:cs typeface="Arial" charset="0"/>
                </a:rPr>
                <a:t>α</a:t>
              </a:r>
              <a:r>
                <a:rPr kumimoji="1" lang="el-GR" altLang="zh-CN" baseline="-25000">
                  <a:cs typeface="Arial" charset="0"/>
                </a:rPr>
                <a:t>i</a:t>
              </a:r>
              <a:r>
                <a:rPr kumimoji="1" lang="en-US" altLang="zh-CN"/>
                <a:t>×(j</a:t>
              </a:r>
              <a:r>
                <a:rPr kumimoji="1" lang="en-US" altLang="zh-CN" baseline="-25000"/>
                <a:t>i</a:t>
              </a:r>
              <a:r>
                <a:rPr kumimoji="1" lang="en-US" altLang="zh-CN"/>
                <a:t>-c</a:t>
              </a:r>
              <a:r>
                <a:rPr kumimoji="1" lang="en-US" altLang="zh-CN" baseline="-25000"/>
                <a:t>i</a:t>
              </a:r>
              <a:r>
                <a:rPr kumimoji="1" lang="en-US" altLang="zh-CN"/>
                <a:t>), 1</a:t>
              </a:r>
              <a:r>
                <a:rPr kumimoji="1" lang="en-US" altLang="en-US"/>
                <a:t>≤</a:t>
              </a:r>
              <a:r>
                <a:rPr kumimoji="1" lang="en-US" altLang="zh-CN"/>
                <a:t>i</a:t>
              </a:r>
              <a:r>
                <a:rPr kumimoji="1" lang="en-US" altLang="en-US"/>
                <a:t>≤</a:t>
              </a:r>
              <a:r>
                <a:rPr kumimoji="1" lang="en-US" altLang="zh-CN"/>
                <a:t>n</a:t>
              </a:r>
            </a:p>
          </p:txBody>
        </p:sp>
        <p:grpSp>
          <p:nvGrpSpPr>
            <p:cNvPr id="17424" name="Group 38"/>
            <p:cNvGrpSpPr>
              <a:grpSpLocks/>
            </p:cNvGrpSpPr>
            <p:nvPr/>
          </p:nvGrpSpPr>
          <p:grpSpPr bwMode="auto">
            <a:xfrm>
              <a:off x="4014" y="1838"/>
              <a:ext cx="403" cy="594"/>
              <a:chOff x="1610" y="2750"/>
              <a:chExt cx="403" cy="594"/>
            </a:xfrm>
          </p:grpSpPr>
          <p:sp>
            <p:nvSpPr>
              <p:cNvPr id="17425" name="Text Box 35"/>
              <p:cNvSpPr txBox="1">
                <a:spLocks noChangeArrowheads="1"/>
              </p:cNvSpPr>
              <p:nvPr/>
            </p:nvSpPr>
            <p:spPr bwMode="auto">
              <a:xfrm>
                <a:off x="1610" y="2840"/>
                <a:ext cx="403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3600"/>
                  <a:t>∑</a:t>
                </a:r>
              </a:p>
            </p:txBody>
          </p:sp>
          <p:sp>
            <p:nvSpPr>
              <p:cNvPr id="17426" name="Text Box 36"/>
              <p:cNvSpPr txBox="1">
                <a:spLocks noChangeArrowheads="1"/>
              </p:cNvSpPr>
              <p:nvPr/>
            </p:nvSpPr>
            <p:spPr bwMode="auto">
              <a:xfrm>
                <a:off x="1715" y="2750"/>
                <a:ext cx="21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n</a:t>
                </a:r>
              </a:p>
            </p:txBody>
          </p:sp>
          <p:sp>
            <p:nvSpPr>
              <p:cNvPr id="17427" name="Text Box 37"/>
              <p:cNvSpPr txBox="1">
                <a:spLocks noChangeArrowheads="1"/>
              </p:cNvSpPr>
              <p:nvPr/>
            </p:nvSpPr>
            <p:spPr bwMode="auto">
              <a:xfrm>
                <a:off x="1655" y="3113"/>
                <a:ext cx="31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1800"/>
                  <a:t>i=1</a:t>
                </a:r>
              </a:p>
            </p:txBody>
          </p:sp>
        </p:grp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638300" y="3789363"/>
            <a:ext cx="5381625" cy="869950"/>
            <a:chOff x="963" y="2387"/>
            <a:chExt cx="3390" cy="548"/>
          </a:xfrm>
        </p:grpSpPr>
        <p:sp>
          <p:nvSpPr>
            <p:cNvPr id="17418" name="Text Box 39"/>
            <p:cNvSpPr txBox="1">
              <a:spLocks noChangeArrowheads="1"/>
            </p:cNvSpPr>
            <p:nvPr/>
          </p:nvSpPr>
          <p:spPr bwMode="auto">
            <a:xfrm>
              <a:off x="963" y="2535"/>
              <a:ext cx="339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/>
                <a:t>其中： </a:t>
              </a:r>
              <a:r>
                <a:rPr kumimoji="1" lang="el-GR" altLang="zh-CN">
                  <a:ea typeface="宋体" pitchFamily="2" charset="-122"/>
                </a:rPr>
                <a:t>α</a:t>
              </a:r>
              <a:r>
                <a:rPr kumimoji="1" lang="el-GR" altLang="zh-CN" baseline="-25000">
                  <a:ea typeface="宋体" pitchFamily="2" charset="-122"/>
                </a:rPr>
                <a:t>i</a:t>
              </a:r>
              <a:r>
                <a:rPr kumimoji="1" lang="en-US" altLang="zh-CN">
                  <a:ea typeface="宋体" pitchFamily="2" charset="-122"/>
                </a:rPr>
                <a:t>=size</a:t>
              </a:r>
              <a:r>
                <a:rPr kumimoji="1" lang="en-US" altLang="zh-CN"/>
                <a:t>×     (d</a:t>
              </a:r>
              <a:r>
                <a:rPr kumimoji="1" lang="en-US" altLang="zh-CN" baseline="-25000"/>
                <a:t>k</a:t>
              </a:r>
              <a:r>
                <a:rPr kumimoji="1" lang="en-US" altLang="zh-CN"/>
                <a:t>-c</a:t>
              </a:r>
              <a:r>
                <a:rPr kumimoji="1" lang="en-US" altLang="zh-CN" baseline="-25000"/>
                <a:t>k</a:t>
              </a:r>
              <a:r>
                <a:rPr kumimoji="1" lang="en-US" altLang="zh-CN"/>
                <a:t>+1),1</a:t>
              </a:r>
              <a:r>
                <a:rPr kumimoji="1" lang="en-US" altLang="en-US"/>
                <a:t>≤</a:t>
              </a:r>
              <a:r>
                <a:rPr kumimoji="1" lang="en-US" altLang="zh-CN"/>
                <a:t>i</a:t>
              </a:r>
              <a:r>
                <a:rPr kumimoji="1" lang="en-US" altLang="en-US"/>
                <a:t>≤</a:t>
              </a:r>
              <a:r>
                <a:rPr kumimoji="1" lang="en-US" altLang="zh-CN"/>
                <a:t>n)</a:t>
              </a:r>
            </a:p>
          </p:txBody>
        </p:sp>
        <p:grpSp>
          <p:nvGrpSpPr>
            <p:cNvPr id="17419" name="Group 44"/>
            <p:cNvGrpSpPr>
              <a:grpSpLocks/>
            </p:cNvGrpSpPr>
            <p:nvPr/>
          </p:nvGrpSpPr>
          <p:grpSpPr bwMode="auto">
            <a:xfrm>
              <a:off x="2353" y="2387"/>
              <a:ext cx="482" cy="548"/>
              <a:chOff x="1791" y="2886"/>
              <a:chExt cx="482" cy="548"/>
            </a:xfrm>
          </p:grpSpPr>
          <p:sp>
            <p:nvSpPr>
              <p:cNvPr id="17420" name="Text Box 41"/>
              <p:cNvSpPr txBox="1">
                <a:spLocks noChangeArrowheads="1"/>
              </p:cNvSpPr>
              <p:nvPr/>
            </p:nvSpPr>
            <p:spPr bwMode="auto">
              <a:xfrm>
                <a:off x="1825" y="2989"/>
                <a:ext cx="339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800"/>
                  <a:t>∏</a:t>
                </a:r>
              </a:p>
            </p:txBody>
          </p:sp>
          <p:sp>
            <p:nvSpPr>
              <p:cNvPr id="17421" name="Text Box 42"/>
              <p:cNvSpPr txBox="1">
                <a:spLocks noChangeArrowheads="1"/>
              </p:cNvSpPr>
              <p:nvPr/>
            </p:nvSpPr>
            <p:spPr bwMode="auto">
              <a:xfrm>
                <a:off x="1882" y="2886"/>
                <a:ext cx="21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2000"/>
                  <a:t>n</a:t>
                </a:r>
              </a:p>
            </p:txBody>
          </p:sp>
          <p:sp>
            <p:nvSpPr>
              <p:cNvPr id="17422" name="Text Box 43"/>
              <p:cNvSpPr txBox="1">
                <a:spLocks noChangeArrowheads="1"/>
              </p:cNvSpPr>
              <p:nvPr/>
            </p:nvSpPr>
            <p:spPr bwMode="auto">
              <a:xfrm>
                <a:off x="1791" y="3203"/>
                <a:ext cx="48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altLang="zh-CN" sz="1800"/>
                  <a:t>k=i+1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4150</TotalTime>
  <Words>3871</Words>
  <Application>Microsoft Office PowerPoint</Application>
  <PresentationFormat>全屏显示(4:3)</PresentationFormat>
  <Paragraphs>1212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zhangshj</dc:creator>
  <cp:lastModifiedBy>China</cp:lastModifiedBy>
  <cp:revision>317</cp:revision>
  <dcterms:created xsi:type="dcterms:W3CDTF">2006-08-04T11:10:54Z</dcterms:created>
  <dcterms:modified xsi:type="dcterms:W3CDTF">2017-10-12T02:16:02Z</dcterms:modified>
</cp:coreProperties>
</file>