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sldIdLst>
    <p:sldId id="384" r:id="rId2"/>
    <p:sldId id="387" r:id="rId3"/>
    <p:sldId id="314" r:id="rId4"/>
    <p:sldId id="355" r:id="rId5"/>
    <p:sldId id="315" r:id="rId6"/>
    <p:sldId id="316" r:id="rId7"/>
    <p:sldId id="317" r:id="rId8"/>
    <p:sldId id="318" r:id="rId9"/>
    <p:sldId id="354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57" r:id="rId25"/>
    <p:sldId id="333" r:id="rId26"/>
    <p:sldId id="394" r:id="rId27"/>
    <p:sldId id="395" r:id="rId28"/>
    <p:sldId id="396" r:id="rId29"/>
    <p:sldId id="397" r:id="rId30"/>
    <p:sldId id="362" r:id="rId31"/>
    <p:sldId id="334" r:id="rId32"/>
    <p:sldId id="335" r:id="rId33"/>
    <p:sldId id="364" r:id="rId34"/>
    <p:sldId id="365" r:id="rId35"/>
    <p:sldId id="337" r:id="rId36"/>
    <p:sldId id="338" r:id="rId37"/>
    <p:sldId id="339" r:id="rId38"/>
    <p:sldId id="388" r:id="rId39"/>
    <p:sldId id="385" r:id="rId40"/>
    <p:sldId id="386" r:id="rId41"/>
    <p:sldId id="343" r:id="rId42"/>
    <p:sldId id="376" r:id="rId43"/>
    <p:sldId id="344" r:id="rId44"/>
    <p:sldId id="346" r:id="rId45"/>
    <p:sldId id="347" r:id="rId46"/>
    <p:sldId id="348" r:id="rId47"/>
    <p:sldId id="380" r:id="rId48"/>
    <p:sldId id="381" r:id="rId49"/>
    <p:sldId id="389" r:id="rId50"/>
    <p:sldId id="382" r:id="rId51"/>
    <p:sldId id="349" r:id="rId52"/>
    <p:sldId id="390" r:id="rId53"/>
    <p:sldId id="383" r:id="rId54"/>
    <p:sldId id="351" r:id="rId55"/>
    <p:sldId id="352" r:id="rId56"/>
    <p:sldId id="353" r:id="rId57"/>
    <p:sldId id="377" r:id="rId58"/>
    <p:sldId id="391" r:id="rId59"/>
    <p:sldId id="379" r:id="rId60"/>
    <p:sldId id="398" r:id="rId61"/>
    <p:sldId id="359" r:id="rId62"/>
    <p:sldId id="399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3FF"/>
    <a:srgbClr val="B1CFF1"/>
    <a:srgbClr val="286DDC"/>
    <a:srgbClr val="162BEE"/>
    <a:srgbClr val="207FCE"/>
    <a:srgbClr val="000066"/>
    <a:srgbClr val="FF0000"/>
    <a:srgbClr val="D8E7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9975" autoAdjust="0"/>
    <p:restoredTop sz="87603" autoAdjust="0"/>
  </p:normalViewPr>
  <p:slideViewPr>
    <p:cSldViewPr>
      <p:cViewPr varScale="1">
        <p:scale>
          <a:sx n="110" d="100"/>
          <a:sy n="110" d="100"/>
        </p:scale>
        <p:origin x="-9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pPr>
              <a:defRPr/>
            </a:pPr>
            <a:fld id="{E4929E11-7CC3-4606-92E2-6968A0C7F5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45369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A419-D0FA-449A-B55E-A427C0C45755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02F89-7C33-40B4-B357-FD8169E0E0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82F6-89F3-49FE-AE21-967A8A1AE22C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2259-3B24-44A9-9F37-BE2CF29C6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D722-2792-463C-AAD6-E28AD80004B1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11D0A-17F2-4FCC-A0A0-9B9901424F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E3E6-9BCA-48FE-8BD7-793FCC138037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CA5A-5FD3-4CEF-8F97-616A742D6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E904A4-4A2D-469D-9EB1-6B184C62687E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CE14CC7-DF0B-4FB8-BB7C-8D7E8428B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2C3A5-4384-4ECC-B71A-A7EE5D4539BC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42BAB-9F5A-4E1E-B502-ADDD058F5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C16A0-BB85-40E2-B900-D36971C3F8F5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6B570-FDDA-49B2-996D-CBAC29C5D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AFFB3-4BEB-4BB8-BD18-E6E49B359EEA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63BC-6734-4C52-9F40-C1D1FDC8F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4EC13F-C278-4B2D-8259-A656A1C48031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8DC5B52-80EC-47A0-920B-97044E779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977E3-C20A-4294-A5F1-A0D7CC846955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2E79A-AA62-4CF7-A54E-19C212DAEB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FFF40D-FE16-4B19-A2F8-F9FD450EB0B4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0E51D4-832A-40AD-95C8-647FD974F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2B32451-938D-49F2-94E0-B04C87917D00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6F53605-B997-4257-B347-8DC5C1EC5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E0058A-2983-425D-A280-02D759EAAB40}" type="datetime1">
              <a:rPr lang="en-US"/>
              <a:pPr>
                <a:defRPr/>
              </a:pPr>
              <a:t>9/14/2014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1AC13E-4907-4ED0-A8CA-0700AF3DA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3" r:id="rId4"/>
    <p:sldLayoutId id="2147483672" r:id="rId5"/>
    <p:sldLayoutId id="2147483677" r:id="rId6"/>
    <p:sldLayoutId id="2147483671" r:id="rId7"/>
    <p:sldLayoutId id="2147483678" r:id="rId8"/>
    <p:sldLayoutId id="2147483679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华文楷体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42938" y="5048250"/>
            <a:ext cx="5233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</a:rPr>
              <a:t>栈和队列是两种常用的</a:t>
            </a:r>
            <a:r>
              <a:rPr lang="zh-CN" altLang="en-US" sz="2800" dirty="0">
                <a:solidFill>
                  <a:srgbClr val="C00000"/>
                </a:solidFill>
              </a:rPr>
              <a:t>数据类型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00062" y="1928813"/>
            <a:ext cx="810438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400" dirty="0">
                <a:solidFill>
                  <a:srgbClr val="800000"/>
                </a:solidFill>
              </a:rPr>
              <a:t> </a:t>
            </a:r>
            <a:r>
              <a:rPr lang="zh-CN" altLang="en-US" sz="2800" u="sng" dirty="0">
                <a:solidFill>
                  <a:srgbClr val="C00000"/>
                </a:solidFill>
              </a:rPr>
              <a:t>栈</a:t>
            </a:r>
            <a:r>
              <a:rPr lang="zh-CN" altLang="en-US" sz="2800" dirty="0">
                <a:solidFill>
                  <a:srgbClr val="000066"/>
                </a:solidFill>
              </a:rPr>
              <a:t>是限定仅在</a:t>
            </a:r>
            <a:r>
              <a:rPr lang="zh-CN" altLang="en-US" sz="2800" dirty="0" smtClean="0">
                <a:solidFill>
                  <a:srgbClr val="C00000"/>
                </a:solidFill>
              </a:rPr>
              <a:t>表的一端进行</a:t>
            </a:r>
            <a:r>
              <a:rPr lang="zh-CN" altLang="en-US" sz="2800" dirty="0">
                <a:solidFill>
                  <a:srgbClr val="C00000"/>
                </a:solidFill>
              </a:rPr>
              <a:t>插入和删除</a:t>
            </a:r>
            <a:r>
              <a:rPr lang="zh-CN" altLang="en-US" sz="2800" dirty="0">
                <a:solidFill>
                  <a:srgbClr val="000066"/>
                </a:solidFill>
              </a:rPr>
              <a:t>的</a:t>
            </a:r>
            <a:r>
              <a:rPr lang="zh-CN" altLang="en-US" sz="2800" u="sng" dirty="0">
                <a:solidFill>
                  <a:srgbClr val="000066"/>
                </a:solidFill>
              </a:rPr>
              <a:t>线性表</a:t>
            </a:r>
            <a:r>
              <a:rPr lang="zh-CN" altLang="en-US" sz="2800" dirty="0">
                <a:solidFill>
                  <a:srgbClr val="000066"/>
                </a:solidFill>
              </a:rPr>
              <a:t>。</a:t>
            </a:r>
            <a:r>
              <a:rPr lang="zh-CN" altLang="en-US" sz="3400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42938" y="3286125"/>
            <a:ext cx="865505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u="sng" dirty="0">
                <a:solidFill>
                  <a:srgbClr val="C00000"/>
                </a:solidFill>
              </a:rPr>
              <a:t>队列</a:t>
            </a:r>
            <a:r>
              <a:rPr lang="zh-CN" altLang="en-US" sz="2800" dirty="0">
                <a:solidFill>
                  <a:srgbClr val="000066"/>
                </a:solidFill>
              </a:rPr>
              <a:t>是限定仅在</a:t>
            </a:r>
            <a:r>
              <a:rPr lang="zh-CN" altLang="en-US" sz="2800" dirty="0" smtClean="0">
                <a:solidFill>
                  <a:srgbClr val="C00000"/>
                </a:solidFill>
              </a:rPr>
              <a:t>表的一端进行</a:t>
            </a:r>
            <a:r>
              <a:rPr lang="zh-CN" altLang="en-US" sz="2800" dirty="0">
                <a:solidFill>
                  <a:srgbClr val="C00000"/>
                </a:solidFill>
              </a:rPr>
              <a:t>插入</a:t>
            </a:r>
            <a:r>
              <a:rPr lang="zh-CN" altLang="en-US" sz="2800" dirty="0" smtClean="0">
                <a:solidFill>
                  <a:srgbClr val="000066"/>
                </a:solidFill>
              </a:rPr>
              <a:t>、</a:t>
            </a:r>
            <a:endParaRPr lang="en-US" altLang="zh-CN" sz="2800" dirty="0" smtClean="0">
              <a:solidFill>
                <a:srgbClr val="000066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0066"/>
                </a:solidFill>
              </a:rPr>
              <a:t>                      </a:t>
            </a:r>
            <a:r>
              <a:rPr lang="zh-CN" altLang="en-US" sz="2800" dirty="0" smtClean="0">
                <a:solidFill>
                  <a:srgbClr val="000066"/>
                </a:solidFill>
              </a:rPr>
              <a:t>在</a:t>
            </a:r>
            <a:r>
              <a:rPr lang="zh-CN" altLang="en-US" sz="2800" dirty="0" smtClean="0">
                <a:solidFill>
                  <a:srgbClr val="C00000"/>
                </a:solidFill>
              </a:rPr>
              <a:t>表的另一端进行删除</a:t>
            </a:r>
            <a:r>
              <a:rPr lang="zh-CN" altLang="en-US" sz="2800" dirty="0">
                <a:solidFill>
                  <a:srgbClr val="000066"/>
                </a:solidFill>
              </a:rPr>
              <a:t>的</a:t>
            </a:r>
            <a:r>
              <a:rPr lang="zh-CN" altLang="en-US" sz="2800" u="sng" dirty="0">
                <a:solidFill>
                  <a:srgbClr val="000066"/>
                </a:solidFill>
              </a:rPr>
              <a:t>线性表</a:t>
            </a:r>
            <a:r>
              <a:rPr lang="zh-CN" altLang="en-US" sz="2800" dirty="0">
                <a:solidFill>
                  <a:srgbClr val="000066"/>
                </a:solidFill>
              </a:rPr>
              <a:t>。 </a:t>
            </a:r>
          </a:p>
        </p:txBody>
      </p:sp>
      <p:grpSp>
        <p:nvGrpSpPr>
          <p:cNvPr id="15364" name="组合 9"/>
          <p:cNvGrpSpPr>
            <a:grpSpLocks/>
          </p:cNvGrpSpPr>
          <p:nvPr/>
        </p:nvGrpSpPr>
        <p:grpSpPr bwMode="auto">
          <a:xfrm>
            <a:off x="1571625" y="142875"/>
            <a:ext cx="5959475" cy="523875"/>
            <a:chOff x="1612906" y="65088"/>
            <a:chExt cx="5959490" cy="523220"/>
          </a:xfrm>
        </p:grpSpPr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612906" y="65088"/>
              <a:ext cx="595949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66"/>
                  </a:solidFill>
                </a:rPr>
                <a:t>第 </a:t>
              </a:r>
              <a:r>
                <a:rPr lang="en-US" altLang="zh-CN" sz="2800" dirty="0">
                  <a:solidFill>
                    <a:srgbClr val="000066"/>
                  </a:solidFill>
                </a:rPr>
                <a:t>3 </a:t>
              </a:r>
              <a:r>
                <a:rPr lang="zh-CN" altLang="en-US" sz="2800" dirty="0">
                  <a:solidFill>
                    <a:srgbClr val="000066"/>
                  </a:solidFill>
                </a:rPr>
                <a:t>章  </a:t>
              </a:r>
              <a:r>
                <a:rPr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lang="zh-CN" altLang="en-US" sz="2800" dirty="0">
                  <a:solidFill>
                    <a:srgbClr val="000066"/>
                  </a:solidFill>
                </a:rPr>
                <a:t>和</a:t>
              </a:r>
              <a:r>
                <a:rPr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lang="en-US" altLang="zh-CN" sz="2800" dirty="0" smtClean="0">
                  <a:solidFill>
                    <a:srgbClr val="000066"/>
                  </a:solidFill>
                </a:rPr>
                <a:t>——</a:t>
              </a:r>
              <a:r>
                <a:rPr lang="zh-CN" altLang="en-US" sz="2800" dirty="0" smtClean="0">
                  <a:solidFill>
                    <a:srgbClr val="000066"/>
                  </a:solidFill>
                </a:rPr>
                <a:t>限定性线性表</a:t>
              </a:r>
              <a:endParaRPr lang="zh-CN" altLang="en-US" sz="2800" dirty="0">
                <a:solidFill>
                  <a:srgbClr val="000066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785944" y="570868"/>
              <a:ext cx="5643576" cy="15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6C19C7-D0BE-4A33-A10D-67AB45A646A1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utoUpdateAnimBg="0"/>
      <p:bldP spid="2057" grpId="0" autoUpdateAnimBg="0"/>
      <p:bldP spid="20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A2F1E41-BFB6-4DCA-9C04-DD3CB939D52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602" name="Text Box 9"/>
          <p:cNvSpPr txBox="1">
            <a:spLocks noChangeArrowheads="1"/>
          </p:cNvSpPr>
          <p:nvPr/>
        </p:nvSpPr>
        <p:spPr bwMode="auto">
          <a:xfrm>
            <a:off x="611188" y="1484313"/>
            <a:ext cx="33988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顺序栈的基本操作：</a:t>
            </a:r>
          </a:p>
        </p:txBody>
      </p:sp>
      <p:sp>
        <p:nvSpPr>
          <p:cNvPr id="25603" name="Text Box 11"/>
          <p:cNvSpPr txBox="1">
            <a:spLocks noChangeArrowheads="1"/>
          </p:cNvSpPr>
          <p:nvPr/>
        </p:nvSpPr>
        <p:spPr bwMode="auto">
          <a:xfrm>
            <a:off x="3779838" y="1524000"/>
            <a:ext cx="223996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① </a:t>
            </a:r>
            <a:r>
              <a:rPr kumimoji="1" lang="zh-CN" altLang="en-US" sz="2800"/>
              <a:t>初始化</a:t>
            </a:r>
          </a:p>
        </p:txBody>
      </p:sp>
      <p:sp>
        <p:nvSpPr>
          <p:cNvPr id="127019" name="Text Box 43"/>
          <p:cNvSpPr txBox="1">
            <a:spLocks noChangeArrowheads="1"/>
          </p:cNvSpPr>
          <p:nvPr/>
        </p:nvSpPr>
        <p:spPr bwMode="auto">
          <a:xfrm>
            <a:off x="1857356" y="2000240"/>
            <a:ext cx="5370381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 smtClean="0"/>
              <a:t>SeqStack</a:t>
            </a:r>
            <a:r>
              <a:rPr kumimoji="1" lang="en-US" altLang="zh-CN" sz="2800" dirty="0" smtClean="0"/>
              <a:t> *  </a:t>
            </a:r>
            <a:r>
              <a:rPr kumimoji="1" lang="en-US" altLang="zh-CN" sz="2800" dirty="0" err="1"/>
              <a:t>InitStack</a:t>
            </a:r>
            <a:r>
              <a:rPr kumimoji="1" lang="en-US" altLang="zh-CN" sz="2800" dirty="0" smtClean="0"/>
              <a:t>()</a:t>
            </a:r>
            <a:endParaRPr kumimoji="1" lang="en-US" altLang="zh-CN" sz="2800" dirty="0"/>
          </a:p>
          <a:p>
            <a:r>
              <a:rPr kumimoji="1" lang="en-US" altLang="zh-CN" sz="2800" dirty="0"/>
              <a:t>{</a:t>
            </a:r>
          </a:p>
          <a:p>
            <a:r>
              <a:rPr kumimoji="1" lang="en-US" altLang="zh-CN" sz="2800" dirty="0"/>
              <a:t>   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SeqStack</a:t>
            </a:r>
            <a:r>
              <a:rPr kumimoji="1" lang="en-US" altLang="zh-CN" sz="2800" dirty="0" smtClean="0"/>
              <a:t> *s;</a:t>
            </a:r>
          </a:p>
          <a:p>
            <a:r>
              <a:rPr kumimoji="1" lang="en-US" altLang="zh-CN" sz="2800" dirty="0" smtClean="0"/>
              <a:t>    s=</a:t>
            </a:r>
            <a:r>
              <a:rPr kumimoji="1" lang="en-US" altLang="zh-CN" sz="2800" dirty="0" err="1" smtClean="0"/>
              <a:t>malloc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sizeof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SeqStack</a:t>
            </a:r>
            <a:r>
              <a:rPr kumimoji="1" lang="en-US" altLang="zh-CN" sz="2800" dirty="0" smtClean="0"/>
              <a:t>));</a:t>
            </a:r>
          </a:p>
          <a:p>
            <a:r>
              <a:rPr kumimoji="1" lang="en-US" altLang="zh-CN" sz="2800" dirty="0" smtClean="0"/>
              <a:t>    s-&gt;top=-1;</a:t>
            </a:r>
          </a:p>
          <a:p>
            <a:r>
              <a:rPr kumimoji="1" lang="en-US" altLang="zh-CN" sz="2800" dirty="0" smtClean="0"/>
              <a:t>    return s;</a:t>
            </a:r>
            <a:endParaRPr kumimoji="1" lang="en-US" altLang="zh-CN" sz="2800" dirty="0"/>
          </a:p>
          <a:p>
            <a:r>
              <a:rPr kumimoji="1" lang="en-US" altLang="zh-CN" sz="2800" dirty="0"/>
              <a:t>}</a:t>
            </a:r>
            <a:endParaRPr lang="en-US" altLang="zh-CN" sz="2800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500298" y="4786322"/>
            <a:ext cx="4884671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50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 </a:t>
            </a:r>
            <a:r>
              <a:rPr kumimoji="1" lang="en-US" altLang="zh-CN" dirty="0" err="1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  <a:r>
              <a:rPr kumimoji="1"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top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SeqStack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5606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5609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5610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9" grpId="0"/>
      <p:bldP spid="1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4323B8F-1C7A-4A5F-821E-E17FA513165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626" name="Text Box 9"/>
          <p:cNvSpPr txBox="1">
            <a:spLocks noChangeArrowheads="1"/>
          </p:cNvSpPr>
          <p:nvPr/>
        </p:nvSpPr>
        <p:spPr bwMode="auto">
          <a:xfrm>
            <a:off x="611188" y="1484313"/>
            <a:ext cx="33988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顺序栈的基本操作：</a:t>
            </a:r>
          </a:p>
        </p:txBody>
      </p:sp>
      <p:sp>
        <p:nvSpPr>
          <p:cNvPr id="26627" name="Text Box 10"/>
          <p:cNvSpPr txBox="1">
            <a:spLocks noChangeArrowheads="1"/>
          </p:cNvSpPr>
          <p:nvPr/>
        </p:nvSpPr>
        <p:spPr bwMode="auto">
          <a:xfrm>
            <a:off x="3779838" y="1520825"/>
            <a:ext cx="16129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②</a:t>
            </a:r>
            <a:r>
              <a:rPr kumimoji="1" lang="zh-CN" altLang="en-US" sz="2800"/>
              <a:t>判栈空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1908175" y="2492375"/>
            <a:ext cx="6186488" cy="1800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IsEmpty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SeqStack</a:t>
            </a:r>
            <a:r>
              <a:rPr kumimoji="1" lang="en-US" altLang="zh-CN" sz="2800" dirty="0"/>
              <a:t> *S)     </a:t>
            </a:r>
          </a:p>
          <a:p>
            <a:r>
              <a:rPr kumimoji="1" lang="en-US" altLang="zh-CN" sz="2800" dirty="0"/>
              <a:t>{</a:t>
            </a:r>
          </a:p>
          <a:p>
            <a:r>
              <a:rPr kumimoji="1" lang="en-US" altLang="zh-CN" sz="2800" dirty="0"/>
              <a:t>   return(S-&gt;top==-1?TRUE:FALSE);</a:t>
            </a:r>
          </a:p>
          <a:p>
            <a:r>
              <a:rPr kumimoji="1" lang="en-US" altLang="zh-CN" sz="2800" dirty="0"/>
              <a:t>}</a:t>
            </a:r>
          </a:p>
        </p:txBody>
      </p:sp>
      <p:grpSp>
        <p:nvGrpSpPr>
          <p:cNvPr id="26630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6633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6634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500298" y="4786322"/>
            <a:ext cx="4884671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50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 </a:t>
            </a:r>
            <a:r>
              <a:rPr kumimoji="1" lang="en-US" altLang="zh-CN" dirty="0" err="1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  <a:r>
              <a:rPr kumimoji="1"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top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SeqStack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/>
      <p:bldP spid="1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F94B61-E5D0-4AEB-A775-BF5658BED68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650" name="Text Box 9"/>
          <p:cNvSpPr txBox="1">
            <a:spLocks noChangeArrowheads="1"/>
          </p:cNvSpPr>
          <p:nvPr/>
        </p:nvSpPr>
        <p:spPr bwMode="auto">
          <a:xfrm>
            <a:off x="611188" y="1484313"/>
            <a:ext cx="33988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顺序栈的基本操作：</a:t>
            </a:r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3779838" y="1520825"/>
            <a:ext cx="16129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③</a:t>
            </a:r>
            <a:r>
              <a:rPr kumimoji="1" lang="zh-CN" altLang="en-US" sz="2800"/>
              <a:t>判栈满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36650" y="2492375"/>
            <a:ext cx="8145463" cy="1800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int IsFull(SeqStack *S)</a:t>
            </a:r>
          </a:p>
          <a:p>
            <a:r>
              <a:rPr kumimoji="1" lang="en-US" altLang="zh-CN" sz="2800"/>
              <a:t>{</a:t>
            </a:r>
          </a:p>
          <a:p>
            <a:r>
              <a:rPr kumimoji="1" lang="en-US" altLang="zh-CN" sz="2800"/>
              <a:t>   return(S-&gt;top== Stack_Size-1?TRUE:FALSE);</a:t>
            </a:r>
          </a:p>
          <a:p>
            <a:r>
              <a:rPr kumimoji="1" lang="en-US" altLang="zh-CN" sz="2800"/>
              <a:t>}</a:t>
            </a:r>
          </a:p>
        </p:txBody>
      </p:sp>
      <p:grpSp>
        <p:nvGrpSpPr>
          <p:cNvPr id="27654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7657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7658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500298" y="4786322"/>
            <a:ext cx="4884671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50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 </a:t>
            </a:r>
            <a:r>
              <a:rPr kumimoji="1" lang="en-US" altLang="zh-CN" dirty="0" err="1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  <a:r>
              <a:rPr kumimoji="1"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top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SeqStack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5" grpId="0"/>
      <p:bldP spid="1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974131-8838-4F4F-8266-6213479DCA0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674" name="Text Box 9"/>
          <p:cNvSpPr txBox="1">
            <a:spLocks noChangeArrowheads="1"/>
          </p:cNvSpPr>
          <p:nvPr/>
        </p:nvSpPr>
        <p:spPr bwMode="auto">
          <a:xfrm>
            <a:off x="285750" y="1428750"/>
            <a:ext cx="33988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顺序栈的基本操作：</a:t>
            </a:r>
          </a:p>
        </p:txBody>
      </p:sp>
      <p:sp>
        <p:nvSpPr>
          <p:cNvPr id="28675" name="Text Box 10"/>
          <p:cNvSpPr txBox="1">
            <a:spLocks noChangeArrowheads="1"/>
          </p:cNvSpPr>
          <p:nvPr/>
        </p:nvSpPr>
        <p:spPr bwMode="auto">
          <a:xfrm>
            <a:off x="785813" y="2143125"/>
            <a:ext cx="13541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④ </a:t>
            </a:r>
            <a:r>
              <a:rPr kumimoji="1" lang="zh-CN" altLang="en-US" sz="2800"/>
              <a:t>进栈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285750" y="3349625"/>
            <a:ext cx="6327951" cy="35394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Push(</a:t>
            </a:r>
            <a:r>
              <a:rPr kumimoji="1" lang="en-US" altLang="zh-CN" sz="2800" dirty="0" err="1"/>
              <a:t>SeqStack</a:t>
            </a:r>
            <a:r>
              <a:rPr kumimoji="1" lang="en-US" altLang="zh-CN" sz="2800" dirty="0"/>
              <a:t> * S, </a:t>
            </a:r>
            <a:r>
              <a:rPr kumimoji="1" lang="en-US" altLang="zh-CN" sz="2800" dirty="0" err="1" smtClean="0"/>
              <a:t>ElemType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x)</a:t>
            </a:r>
          </a:p>
          <a:p>
            <a:r>
              <a:rPr kumimoji="1" lang="en-US" altLang="zh-CN" sz="2800" dirty="0"/>
              <a:t>{</a:t>
            </a:r>
          </a:p>
          <a:p>
            <a:r>
              <a:rPr kumimoji="1" lang="en-US" altLang="zh-CN" sz="2800" dirty="0"/>
              <a:t>     if(S-&gt;top== Stack_Size-1)  </a:t>
            </a:r>
          </a:p>
          <a:p>
            <a:r>
              <a:rPr kumimoji="1" lang="en-US" altLang="zh-CN" sz="2800" dirty="0"/>
              <a:t>         return(FALSE); </a:t>
            </a:r>
          </a:p>
          <a:p>
            <a:r>
              <a:rPr kumimoji="1" lang="en-US" altLang="zh-CN" sz="2800" dirty="0"/>
              <a:t>     S-&gt;top++;</a:t>
            </a:r>
          </a:p>
          <a:p>
            <a:r>
              <a:rPr kumimoji="1" lang="en-US" altLang="zh-CN" sz="2800" dirty="0"/>
              <a:t>     S-&gt;</a:t>
            </a:r>
            <a:r>
              <a:rPr kumimoji="1" lang="en-US" altLang="zh-CN" sz="2800" dirty="0" err="1"/>
              <a:t>elem</a:t>
            </a:r>
            <a:r>
              <a:rPr kumimoji="1" lang="en-US" altLang="zh-CN" sz="2800" dirty="0"/>
              <a:t>[S-&gt;top]=x;</a:t>
            </a:r>
          </a:p>
          <a:p>
            <a:r>
              <a:rPr kumimoji="1" lang="en-US" altLang="zh-CN" sz="2800" dirty="0"/>
              <a:t>     return(TRUE);</a:t>
            </a:r>
          </a:p>
          <a:p>
            <a:r>
              <a:rPr kumimoji="1" lang="en-US" altLang="zh-CN" sz="2800" dirty="0"/>
              <a:t>}</a:t>
            </a:r>
          </a:p>
        </p:txBody>
      </p:sp>
      <p:grpSp>
        <p:nvGrpSpPr>
          <p:cNvPr id="28678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8681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8682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643306" y="1357298"/>
            <a:ext cx="4884671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50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 </a:t>
            </a:r>
            <a:r>
              <a:rPr kumimoji="1" lang="en-US" altLang="zh-CN" dirty="0" err="1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  <a:r>
              <a:rPr kumimoji="1"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top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SeqStack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3B2D363-B4F5-44E4-ACB1-95A3726D462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698" name="Text Box 9"/>
          <p:cNvSpPr txBox="1">
            <a:spLocks noChangeArrowheads="1"/>
          </p:cNvSpPr>
          <p:nvPr/>
        </p:nvSpPr>
        <p:spPr bwMode="auto">
          <a:xfrm>
            <a:off x="428625" y="1428750"/>
            <a:ext cx="54578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顺序栈的基本操作：</a:t>
            </a:r>
          </a:p>
        </p:txBody>
      </p:sp>
      <p:sp>
        <p:nvSpPr>
          <p:cNvPr id="29699" name="Text Box 10"/>
          <p:cNvSpPr txBox="1">
            <a:spLocks noChangeArrowheads="1"/>
          </p:cNvSpPr>
          <p:nvPr/>
        </p:nvSpPr>
        <p:spPr bwMode="auto">
          <a:xfrm>
            <a:off x="428625" y="2143125"/>
            <a:ext cx="20161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⑤</a:t>
            </a:r>
            <a:r>
              <a:rPr kumimoji="1" lang="zh-CN" altLang="en-US" sz="2800"/>
              <a:t>出栈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214313" y="2887663"/>
            <a:ext cx="6267037" cy="39703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Pop(</a:t>
            </a:r>
            <a:r>
              <a:rPr kumimoji="1" lang="en-US" altLang="zh-CN" sz="2800" dirty="0" err="1"/>
              <a:t>SeqStack</a:t>
            </a:r>
            <a:r>
              <a:rPr kumimoji="1" lang="en-US" altLang="zh-CN" sz="2800" dirty="0"/>
              <a:t> * S, </a:t>
            </a:r>
            <a:r>
              <a:rPr kumimoji="1" lang="en-US" altLang="zh-CN" sz="2800" dirty="0" err="1" smtClean="0"/>
              <a:t>ElemType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*x)</a:t>
            </a:r>
          </a:p>
          <a:p>
            <a:r>
              <a:rPr kumimoji="1" lang="en-US" altLang="zh-CN" sz="2800" dirty="0"/>
              <a:t>{     if(S-&gt;top==-1)     </a:t>
            </a:r>
          </a:p>
          <a:p>
            <a:r>
              <a:rPr kumimoji="1" lang="en-US" altLang="zh-CN" sz="2800" dirty="0"/>
              <a:t>          return(FALSE);</a:t>
            </a:r>
          </a:p>
          <a:p>
            <a:r>
              <a:rPr kumimoji="1" lang="en-US" altLang="zh-CN" sz="2800" dirty="0"/>
              <a:t>      else</a:t>
            </a:r>
          </a:p>
          <a:p>
            <a:r>
              <a:rPr kumimoji="1" lang="en-US" altLang="zh-CN" sz="2800" dirty="0"/>
              <a:t>     {   *x= S-&gt;</a:t>
            </a:r>
            <a:r>
              <a:rPr kumimoji="1" lang="en-US" altLang="zh-CN" sz="2800" dirty="0" err="1"/>
              <a:t>elem</a:t>
            </a:r>
            <a:r>
              <a:rPr kumimoji="1" lang="en-US" altLang="zh-CN" sz="2800" dirty="0"/>
              <a:t>[S-&gt;top];</a:t>
            </a:r>
          </a:p>
          <a:p>
            <a:r>
              <a:rPr kumimoji="1" lang="en-US" altLang="zh-CN" sz="2800" dirty="0"/>
              <a:t>          S-&gt;top--;    </a:t>
            </a:r>
          </a:p>
          <a:p>
            <a:r>
              <a:rPr kumimoji="1" lang="en-US" altLang="zh-CN" sz="2800" dirty="0"/>
              <a:t>          return(TRUE);</a:t>
            </a:r>
          </a:p>
          <a:p>
            <a:r>
              <a:rPr kumimoji="1" lang="en-US" altLang="zh-CN" sz="2800" dirty="0"/>
              <a:t>      }</a:t>
            </a:r>
          </a:p>
          <a:p>
            <a:r>
              <a:rPr kumimoji="1" lang="en-US" altLang="zh-CN" sz="2800" dirty="0"/>
              <a:t>}</a:t>
            </a:r>
          </a:p>
        </p:txBody>
      </p:sp>
      <p:grpSp>
        <p:nvGrpSpPr>
          <p:cNvPr id="29702" name="组合 15"/>
          <p:cNvGrpSpPr>
            <a:grpSpLocks/>
          </p:cNvGrpSpPr>
          <p:nvPr/>
        </p:nvGrpSpPr>
        <p:grpSpPr bwMode="auto">
          <a:xfrm>
            <a:off x="642938" y="0"/>
            <a:ext cx="5959475" cy="1355725"/>
            <a:chOff x="714348" y="0"/>
            <a:chExt cx="5959490" cy="1355725"/>
          </a:xfrm>
        </p:grpSpPr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9705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9706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3" y="571501"/>
                <a:ext cx="5643577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928662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14744" y="857232"/>
            <a:ext cx="4884671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50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 </a:t>
            </a:r>
            <a:r>
              <a:rPr kumimoji="1" lang="en-US" altLang="zh-CN" dirty="0" err="1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  <a:r>
              <a:rPr kumimoji="1"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top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SeqStack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5C09C8E-2D67-4912-BD47-154E6CEFF70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611188" y="1484313"/>
            <a:ext cx="452278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顺序栈的基本操作：</a:t>
            </a:r>
          </a:p>
        </p:txBody>
      </p:sp>
      <p:sp>
        <p:nvSpPr>
          <p:cNvPr id="30723" name="Text Box 10"/>
          <p:cNvSpPr txBox="1">
            <a:spLocks noChangeArrowheads="1"/>
          </p:cNvSpPr>
          <p:nvPr/>
        </p:nvSpPr>
        <p:spPr bwMode="auto">
          <a:xfrm>
            <a:off x="1000100" y="2000240"/>
            <a:ext cx="3097212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dirty="0"/>
              <a:t>⑥</a:t>
            </a:r>
            <a:r>
              <a:rPr kumimoji="1" lang="zh-CN" altLang="en-US" sz="2800" dirty="0"/>
              <a:t>取栈顶元素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00063" y="2495550"/>
            <a:ext cx="7059497" cy="44012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GetTop</a:t>
            </a:r>
            <a:r>
              <a:rPr kumimoji="1" lang="zh-CN" altLang="en-US" sz="2800" dirty="0"/>
              <a:t>（</a:t>
            </a:r>
            <a:r>
              <a:rPr kumimoji="1" lang="en-US" altLang="zh-CN" sz="2800" dirty="0" err="1"/>
              <a:t>SeqStack</a:t>
            </a:r>
            <a:r>
              <a:rPr kumimoji="1" lang="en-US" altLang="zh-CN" sz="2800" dirty="0"/>
              <a:t> S, </a:t>
            </a:r>
            <a:r>
              <a:rPr kumimoji="1" lang="en-US" altLang="zh-CN" sz="2800" dirty="0" err="1" smtClean="0"/>
              <a:t>ElemType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*x</a:t>
            </a:r>
            <a:r>
              <a:rPr kumimoji="1" lang="zh-CN" altLang="en-US" sz="2800" dirty="0"/>
              <a:t>）</a:t>
            </a:r>
          </a:p>
          <a:p>
            <a:r>
              <a:rPr kumimoji="1" lang="en-US" altLang="zh-CN" sz="2800" dirty="0"/>
              <a:t>{  </a:t>
            </a:r>
          </a:p>
          <a:p>
            <a:r>
              <a:rPr kumimoji="1" lang="en-US" altLang="zh-CN" sz="2800" dirty="0"/>
              <a:t>      if(S-&gt;top==-1)</a:t>
            </a:r>
          </a:p>
          <a:p>
            <a:r>
              <a:rPr kumimoji="1" lang="en-US" altLang="zh-CN" sz="2800" dirty="0"/>
              <a:t>            return(FALSE);</a:t>
            </a:r>
          </a:p>
          <a:p>
            <a:r>
              <a:rPr kumimoji="1" lang="en-US" altLang="zh-CN" sz="2800" dirty="0"/>
              <a:t>      else</a:t>
            </a:r>
          </a:p>
          <a:p>
            <a:r>
              <a:rPr kumimoji="1" lang="en-US" altLang="zh-CN" sz="2800" dirty="0"/>
              <a:t>      {</a:t>
            </a:r>
          </a:p>
          <a:p>
            <a:r>
              <a:rPr kumimoji="1" lang="en-US" altLang="zh-CN" sz="2800" dirty="0"/>
              <a:t>          *x = S-&gt;</a:t>
            </a:r>
            <a:r>
              <a:rPr kumimoji="1" lang="en-US" altLang="zh-CN" sz="2800" dirty="0" err="1"/>
              <a:t>elem</a:t>
            </a:r>
            <a:r>
              <a:rPr kumimoji="1" lang="en-US" altLang="zh-CN" sz="2800" dirty="0"/>
              <a:t>[S-&gt;top];</a:t>
            </a:r>
          </a:p>
          <a:p>
            <a:r>
              <a:rPr kumimoji="1" lang="en-US" altLang="zh-CN" sz="2800" dirty="0"/>
              <a:t>          return(TRUE);</a:t>
            </a:r>
          </a:p>
          <a:p>
            <a:r>
              <a:rPr kumimoji="1" lang="en-US" altLang="zh-CN" sz="2800" dirty="0"/>
              <a:t>      }	</a:t>
            </a:r>
          </a:p>
          <a:p>
            <a:r>
              <a:rPr kumimoji="1" lang="en-US" altLang="zh-CN" sz="2800" dirty="0"/>
              <a:t>}</a:t>
            </a:r>
          </a:p>
        </p:txBody>
      </p:sp>
      <p:grpSp>
        <p:nvGrpSpPr>
          <p:cNvPr id="30726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0729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0730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259329" y="571480"/>
            <a:ext cx="4884671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50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 </a:t>
            </a:r>
            <a:r>
              <a:rPr kumimoji="1" lang="en-US" altLang="zh-CN" dirty="0" err="1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</a:t>
            </a:r>
            <a:r>
              <a:rPr kumimoji="1"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Stack_Size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</a:t>
            </a:r>
            <a:r>
              <a:rPr kumimoji="1"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top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dirty="0" err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SeqStack</a:t>
            </a:r>
            <a:r>
              <a:rPr kumimoji="1" lang="en-US" altLang="zh-CN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altLang="zh-CN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/>
      <p:bldP spid="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215313" y="5786438"/>
            <a:ext cx="500062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E9D8B34-B286-44A7-BA9F-E9248B2E3BA0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31746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315118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两栈共享技术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3132138" y="1504950"/>
            <a:ext cx="26638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——</a:t>
            </a:r>
            <a:r>
              <a:rPr kumimoji="1" lang="zh-CN" altLang="en-US" sz="2800"/>
              <a:t>双端栈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900113" y="2205038"/>
            <a:ext cx="7278687" cy="1662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</a:rPr>
              <a:t>主要利用了栈“</a:t>
            </a:r>
            <a:r>
              <a:rPr kumimoji="1" lang="zh-CN" altLang="en-US"/>
              <a:t>栈底位置不变，而栈顶位置动态变化</a:t>
            </a:r>
            <a:r>
              <a:rPr kumimoji="1" lang="zh-CN" altLang="en-US">
                <a:solidFill>
                  <a:srgbClr val="000066"/>
                </a:solidFill>
              </a:rPr>
              <a:t>”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</a:rPr>
              <a:t>的特性。首先为两个栈申请一个共享的</a:t>
            </a:r>
            <a:r>
              <a:rPr kumimoji="1" lang="zh-CN" altLang="en-US"/>
              <a:t>一维数组</a:t>
            </a:r>
            <a:r>
              <a:rPr kumimoji="1" lang="zh-CN" altLang="en-US">
                <a:solidFill>
                  <a:srgbClr val="000066"/>
                </a:solidFill>
              </a:rPr>
              <a:t>空间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</a:rPr>
              <a:t>S[M]</a:t>
            </a:r>
            <a:r>
              <a:rPr kumimoji="1" lang="zh-CN" altLang="en-US">
                <a:solidFill>
                  <a:srgbClr val="000066"/>
                </a:solidFill>
              </a:rPr>
              <a:t>，将两个栈的</a:t>
            </a:r>
            <a:r>
              <a:rPr kumimoji="1" lang="zh-CN" altLang="en-US"/>
              <a:t>栈底</a:t>
            </a:r>
            <a:r>
              <a:rPr kumimoji="1" lang="zh-CN" altLang="en-US">
                <a:solidFill>
                  <a:srgbClr val="000066"/>
                </a:solidFill>
              </a:rPr>
              <a:t>分别放在一维</a:t>
            </a:r>
            <a:r>
              <a:rPr kumimoji="1" lang="zh-CN" altLang="en-US"/>
              <a:t>数组的两端</a:t>
            </a:r>
            <a:r>
              <a:rPr kumimoji="1" lang="zh-CN" altLang="en-US">
                <a:solidFill>
                  <a:srgbClr val="000066"/>
                </a:solidFill>
              </a:rPr>
              <a:t>，分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</a:rPr>
              <a:t>别是</a:t>
            </a:r>
            <a:r>
              <a:rPr kumimoji="1" lang="en-US" altLang="zh-CN"/>
              <a:t>0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en-US" altLang="zh-CN"/>
              <a:t>M-1</a:t>
            </a:r>
            <a:r>
              <a:rPr kumimoji="1" lang="zh-CN" altLang="en-US">
                <a:solidFill>
                  <a:srgbClr val="000066"/>
                </a:solidFill>
              </a:rPr>
              <a:t>。 </a:t>
            </a:r>
          </a:p>
        </p:txBody>
      </p:sp>
      <p:grpSp>
        <p:nvGrpSpPr>
          <p:cNvPr id="133165" name="Group 45"/>
          <p:cNvGrpSpPr>
            <a:grpSpLocks/>
          </p:cNvGrpSpPr>
          <p:nvPr/>
        </p:nvGrpSpPr>
        <p:grpSpPr bwMode="auto">
          <a:xfrm>
            <a:off x="684213" y="4005263"/>
            <a:ext cx="8229600" cy="896937"/>
            <a:chOff x="431" y="2568"/>
            <a:chExt cx="5184" cy="565"/>
          </a:xfrm>
        </p:grpSpPr>
        <p:grpSp>
          <p:nvGrpSpPr>
            <p:cNvPr id="31760" name="Group 44"/>
            <p:cNvGrpSpPr>
              <a:grpSpLocks/>
            </p:cNvGrpSpPr>
            <p:nvPr/>
          </p:nvGrpSpPr>
          <p:grpSpPr bwMode="auto">
            <a:xfrm>
              <a:off x="431" y="2795"/>
              <a:ext cx="5184" cy="338"/>
              <a:chOff x="431" y="2795"/>
              <a:chExt cx="5184" cy="338"/>
            </a:xfrm>
          </p:grpSpPr>
          <p:sp>
            <p:nvSpPr>
              <p:cNvPr id="31763" name="Rectangle 13"/>
              <p:cNvSpPr>
                <a:spLocks noChangeArrowheads="1"/>
              </p:cNvSpPr>
              <p:nvPr/>
            </p:nvSpPr>
            <p:spPr bwMode="auto">
              <a:xfrm>
                <a:off x="5097" y="2795"/>
                <a:ext cx="518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64" name="Rectangle 14"/>
              <p:cNvSpPr>
                <a:spLocks noChangeArrowheads="1"/>
              </p:cNvSpPr>
              <p:nvPr/>
            </p:nvSpPr>
            <p:spPr bwMode="auto">
              <a:xfrm>
                <a:off x="4578" y="2795"/>
                <a:ext cx="519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65" name="Rectangle 15"/>
              <p:cNvSpPr>
                <a:spLocks noChangeArrowheads="1"/>
              </p:cNvSpPr>
              <p:nvPr/>
            </p:nvSpPr>
            <p:spPr bwMode="auto">
              <a:xfrm>
                <a:off x="4060" y="2795"/>
                <a:ext cx="518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66" name="Rectangle 16"/>
              <p:cNvSpPr>
                <a:spLocks noChangeArrowheads="1"/>
              </p:cNvSpPr>
              <p:nvPr/>
            </p:nvSpPr>
            <p:spPr bwMode="auto">
              <a:xfrm>
                <a:off x="3541" y="2795"/>
                <a:ext cx="519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67" name="Rectangle 17"/>
              <p:cNvSpPr>
                <a:spLocks noChangeArrowheads="1"/>
              </p:cNvSpPr>
              <p:nvPr/>
            </p:nvSpPr>
            <p:spPr bwMode="auto">
              <a:xfrm>
                <a:off x="3023" y="2795"/>
                <a:ext cx="5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68" name="Rectangle 18"/>
              <p:cNvSpPr>
                <a:spLocks noChangeArrowheads="1"/>
              </p:cNvSpPr>
              <p:nvPr/>
            </p:nvSpPr>
            <p:spPr bwMode="auto">
              <a:xfrm>
                <a:off x="2505" y="2795"/>
                <a:ext cx="5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69" name="Rectangle 19"/>
              <p:cNvSpPr>
                <a:spLocks noChangeArrowheads="1"/>
              </p:cNvSpPr>
              <p:nvPr/>
            </p:nvSpPr>
            <p:spPr bwMode="auto">
              <a:xfrm>
                <a:off x="1986" y="2795"/>
                <a:ext cx="519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70" name="Rectangle 20"/>
              <p:cNvSpPr>
                <a:spLocks noChangeArrowheads="1"/>
              </p:cNvSpPr>
              <p:nvPr/>
            </p:nvSpPr>
            <p:spPr bwMode="auto">
              <a:xfrm>
                <a:off x="1468" y="2795"/>
                <a:ext cx="518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71" name="Rectangle 21"/>
              <p:cNvSpPr>
                <a:spLocks noChangeArrowheads="1"/>
              </p:cNvSpPr>
              <p:nvPr/>
            </p:nvSpPr>
            <p:spPr bwMode="auto">
              <a:xfrm>
                <a:off x="949" y="2795"/>
                <a:ext cx="519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72" name="Rectangle 22"/>
              <p:cNvSpPr>
                <a:spLocks noChangeArrowheads="1"/>
              </p:cNvSpPr>
              <p:nvPr/>
            </p:nvSpPr>
            <p:spPr bwMode="auto">
              <a:xfrm>
                <a:off x="431" y="2795"/>
                <a:ext cx="518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sp>
            <p:nvSpPr>
              <p:cNvPr id="31773" name="Line 23"/>
              <p:cNvSpPr>
                <a:spLocks noChangeShapeType="1"/>
              </p:cNvSpPr>
              <p:nvPr/>
            </p:nvSpPr>
            <p:spPr bwMode="auto">
              <a:xfrm>
                <a:off x="431" y="2795"/>
                <a:ext cx="51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4" name="Line 24"/>
              <p:cNvSpPr>
                <a:spLocks noChangeShapeType="1"/>
              </p:cNvSpPr>
              <p:nvPr/>
            </p:nvSpPr>
            <p:spPr bwMode="auto">
              <a:xfrm>
                <a:off x="431" y="3133"/>
                <a:ext cx="51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5" name="Line 25"/>
              <p:cNvSpPr>
                <a:spLocks noChangeShapeType="1"/>
              </p:cNvSpPr>
              <p:nvPr/>
            </p:nvSpPr>
            <p:spPr bwMode="auto">
              <a:xfrm>
                <a:off x="431" y="2795"/>
                <a:ext cx="0" cy="33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6" name="Line 26"/>
              <p:cNvSpPr>
                <a:spLocks noChangeShapeType="1"/>
              </p:cNvSpPr>
              <p:nvPr/>
            </p:nvSpPr>
            <p:spPr bwMode="auto">
              <a:xfrm>
                <a:off x="949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7" name="Line 27"/>
              <p:cNvSpPr>
                <a:spLocks noChangeShapeType="1"/>
              </p:cNvSpPr>
              <p:nvPr/>
            </p:nvSpPr>
            <p:spPr bwMode="auto">
              <a:xfrm>
                <a:off x="1468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8" name="Line 28"/>
              <p:cNvSpPr>
                <a:spLocks noChangeShapeType="1"/>
              </p:cNvSpPr>
              <p:nvPr/>
            </p:nvSpPr>
            <p:spPr bwMode="auto">
              <a:xfrm>
                <a:off x="1986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9" name="Line 29"/>
              <p:cNvSpPr>
                <a:spLocks noChangeShapeType="1"/>
              </p:cNvSpPr>
              <p:nvPr/>
            </p:nvSpPr>
            <p:spPr bwMode="auto">
              <a:xfrm>
                <a:off x="2505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0" name="Line 30"/>
              <p:cNvSpPr>
                <a:spLocks noChangeShapeType="1"/>
              </p:cNvSpPr>
              <p:nvPr/>
            </p:nvSpPr>
            <p:spPr bwMode="auto">
              <a:xfrm>
                <a:off x="3023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1" name="Line 31"/>
              <p:cNvSpPr>
                <a:spLocks noChangeShapeType="1"/>
              </p:cNvSpPr>
              <p:nvPr/>
            </p:nvSpPr>
            <p:spPr bwMode="auto">
              <a:xfrm>
                <a:off x="3541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2" name="Line 32"/>
              <p:cNvSpPr>
                <a:spLocks noChangeShapeType="1"/>
              </p:cNvSpPr>
              <p:nvPr/>
            </p:nvSpPr>
            <p:spPr bwMode="auto">
              <a:xfrm>
                <a:off x="4060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3" name="Line 33"/>
              <p:cNvSpPr>
                <a:spLocks noChangeShapeType="1"/>
              </p:cNvSpPr>
              <p:nvPr/>
            </p:nvSpPr>
            <p:spPr bwMode="auto">
              <a:xfrm>
                <a:off x="4578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4" name="Line 34"/>
              <p:cNvSpPr>
                <a:spLocks noChangeShapeType="1"/>
              </p:cNvSpPr>
              <p:nvPr/>
            </p:nvSpPr>
            <p:spPr bwMode="auto">
              <a:xfrm>
                <a:off x="5097" y="2795"/>
                <a:ext cx="0" cy="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5" name="Line 35"/>
              <p:cNvSpPr>
                <a:spLocks noChangeShapeType="1"/>
              </p:cNvSpPr>
              <p:nvPr/>
            </p:nvSpPr>
            <p:spPr bwMode="auto">
              <a:xfrm>
                <a:off x="5615" y="2795"/>
                <a:ext cx="0" cy="33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567" y="256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ea typeface="宋体" charset="-122"/>
                </a:rPr>
                <a:t>0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5133" y="2568"/>
              <a:ext cx="4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ea typeface="宋体" charset="-122"/>
                </a:rPr>
                <a:t>M-1</a:t>
              </a:r>
            </a:p>
          </p:txBody>
        </p:sp>
      </p:grp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2865438" y="501332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 flipV="1">
            <a:off x="5813425" y="501332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62" name="Text Box 42"/>
          <p:cNvSpPr txBox="1">
            <a:spLocks noChangeArrowheads="1"/>
          </p:cNvSpPr>
          <p:nvPr/>
        </p:nvSpPr>
        <p:spPr bwMode="auto">
          <a:xfrm>
            <a:off x="2484438" y="5470525"/>
            <a:ext cx="12303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FF3300"/>
                </a:solidFill>
                <a:ea typeface="宋体" charset="-122"/>
              </a:rPr>
              <a:t>Ltop</a:t>
            </a:r>
            <a:endParaRPr kumimoji="1" lang="en-US" altLang="zh-CN" sz="2000" dirty="0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133163" name="Text Box 43"/>
          <p:cNvSpPr txBox="1">
            <a:spLocks noChangeArrowheads="1"/>
          </p:cNvSpPr>
          <p:nvPr/>
        </p:nvSpPr>
        <p:spPr bwMode="auto">
          <a:xfrm>
            <a:off x="5508624" y="5470525"/>
            <a:ext cx="14208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FF3300"/>
                </a:solidFill>
                <a:ea typeface="宋体" charset="-122"/>
              </a:rPr>
              <a:t>Rtop</a:t>
            </a:r>
            <a:endParaRPr kumimoji="1" lang="en-US" altLang="zh-CN" sz="2000" dirty="0">
              <a:solidFill>
                <a:srgbClr val="FF3300"/>
              </a:solidFill>
              <a:ea typeface="宋体" charset="-122"/>
            </a:endParaRPr>
          </a:p>
        </p:txBody>
      </p:sp>
      <p:grpSp>
        <p:nvGrpSpPr>
          <p:cNvPr id="31754" name="组合 4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175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dirty="0" smtClean="0">
                  <a:solidFill>
                    <a:srgbClr val="000066"/>
                  </a:solidFill>
                </a:rPr>
                <a:t> </a:t>
              </a:r>
              <a:r>
                <a:rPr kumimoji="1" lang="zh-CN" altLang="en-US" sz="2800" dirty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>
                  <a:solidFill>
                    <a:srgbClr val="000066"/>
                  </a:solidFill>
                </a:rPr>
                <a:t> </a:t>
              </a:r>
            </a:p>
          </p:txBody>
        </p:sp>
        <p:grpSp>
          <p:nvGrpSpPr>
            <p:cNvPr id="31757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1758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直接连接符 42"/>
          <p:cNvCxnSpPr/>
          <p:nvPr/>
        </p:nvCxnSpPr>
        <p:spPr bwMode="auto">
          <a:xfrm flipV="1">
            <a:off x="1052442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utoUpdateAnimBg="0"/>
      <p:bldP spid="133131" grpId="0" autoUpdateAnimBg="0"/>
      <p:bldP spid="133160" grpId="0" animBg="1"/>
      <p:bldP spid="133161" grpId="0" animBg="1"/>
      <p:bldP spid="133162" grpId="0" autoUpdateAnimBg="0"/>
      <p:bldP spid="133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231995-B1D8-4C58-8D9F-73CA00917CA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770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9891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两栈共享</a:t>
            </a:r>
          </a:p>
        </p:txBody>
      </p:sp>
      <p:sp>
        <p:nvSpPr>
          <p:cNvPr id="32771" name="Text Box 10"/>
          <p:cNvSpPr txBox="1">
            <a:spLocks noChangeArrowheads="1"/>
          </p:cNvSpPr>
          <p:nvPr/>
        </p:nvSpPr>
        <p:spPr bwMode="auto">
          <a:xfrm>
            <a:off x="2339975" y="1484313"/>
            <a:ext cx="33115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/>
              <a:t>数据结构定义：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1619250" y="2420938"/>
            <a:ext cx="4072525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#define M 100</a:t>
            </a:r>
          </a:p>
          <a:p>
            <a:r>
              <a:rPr kumimoji="1" lang="en-US" altLang="zh-CN" sz="2800" dirty="0" err="1"/>
              <a:t>typedef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struct</a:t>
            </a:r>
            <a:endParaRPr kumimoji="1" lang="en-US" altLang="zh-CN" sz="2800" dirty="0"/>
          </a:p>
          <a:p>
            <a:r>
              <a:rPr kumimoji="1" lang="en-US" altLang="zh-CN" sz="2800" dirty="0"/>
              <a:t>{</a:t>
            </a:r>
          </a:p>
          <a:p>
            <a:r>
              <a:rPr kumimoji="1" lang="en-US" altLang="zh-CN" sz="2800" dirty="0"/>
              <a:t>     </a:t>
            </a:r>
            <a:r>
              <a:rPr kumimoji="1" lang="en-US" altLang="zh-CN" sz="2800" dirty="0" err="1"/>
              <a:t>ElemType</a:t>
            </a:r>
            <a:r>
              <a:rPr kumimoji="1" lang="en-US" altLang="zh-CN" sz="2800" dirty="0"/>
              <a:t> Stack[M];</a:t>
            </a:r>
          </a:p>
          <a:p>
            <a:r>
              <a:rPr kumimoji="1" lang="en-US" altLang="zh-CN" sz="2800" dirty="0"/>
              <a:t>     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 smtClean="0"/>
              <a:t>Ltop</a:t>
            </a:r>
            <a:r>
              <a:rPr kumimoji="1" lang="en-US" altLang="zh-CN" sz="2800" dirty="0" smtClean="0"/>
              <a:t>;</a:t>
            </a:r>
          </a:p>
          <a:p>
            <a:r>
              <a:rPr kumimoji="1" lang="en-US" altLang="zh-CN" sz="2800" dirty="0" smtClean="0"/>
              <a:t>     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Rtop</a:t>
            </a:r>
            <a:r>
              <a:rPr kumimoji="1" lang="en-US" altLang="zh-CN" sz="2800" dirty="0" smtClean="0"/>
              <a:t>;</a:t>
            </a:r>
            <a:endParaRPr kumimoji="1" lang="en-US" altLang="zh-CN" sz="2800" dirty="0"/>
          </a:p>
          <a:p>
            <a:r>
              <a:rPr kumimoji="1" lang="en-US" altLang="zh-CN" sz="2800" dirty="0"/>
              <a:t> }</a:t>
            </a:r>
            <a:r>
              <a:rPr kumimoji="1" lang="en-US" altLang="zh-CN" sz="2800" dirty="0" err="1"/>
              <a:t>DqStack</a:t>
            </a:r>
            <a:r>
              <a:rPr kumimoji="1" lang="en-US" altLang="zh-CN" sz="2800" dirty="0"/>
              <a:t>;</a:t>
            </a:r>
          </a:p>
        </p:txBody>
      </p:sp>
      <p:grpSp>
        <p:nvGrpSpPr>
          <p:cNvPr id="32773" name="组合 14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2776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2777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92A1D86-EF0D-4C25-A568-70C42B7ABD0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20875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两栈共享</a:t>
            </a:r>
          </a:p>
        </p:txBody>
      </p:sp>
      <p:sp>
        <p:nvSpPr>
          <p:cNvPr id="33795" name="Text Box 10"/>
          <p:cNvSpPr txBox="1">
            <a:spLocks noChangeArrowheads="1"/>
          </p:cNvSpPr>
          <p:nvPr/>
        </p:nvSpPr>
        <p:spPr bwMode="auto">
          <a:xfrm>
            <a:off x="2339975" y="1484313"/>
            <a:ext cx="20875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zh-CN" sz="2800"/>
              <a:t>①</a:t>
            </a:r>
            <a:r>
              <a:rPr kumimoji="1" lang="zh-CN" altLang="en-US" sz="2800"/>
              <a:t>初始化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785786" y="3429000"/>
            <a:ext cx="5588389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 smtClean="0">
                <a:solidFill>
                  <a:srgbClr val="000066"/>
                </a:solidFill>
              </a:rPr>
              <a:t>DqStack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 * 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InitStack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()</a:t>
            </a:r>
            <a:endParaRPr kumimoji="1" lang="en-US" altLang="zh-CN" sz="2800" dirty="0">
              <a:solidFill>
                <a:srgbClr val="000066"/>
              </a:solidFill>
            </a:endParaRPr>
          </a:p>
          <a:p>
            <a:r>
              <a:rPr kumimoji="1" lang="en-US" altLang="zh-CN" sz="2800" dirty="0" smtClean="0">
                <a:solidFill>
                  <a:srgbClr val="000066"/>
                </a:solidFill>
              </a:rPr>
              <a:t>{        </a:t>
            </a:r>
          </a:p>
          <a:p>
            <a:r>
              <a:rPr kumimoji="1" lang="en-US" altLang="zh-CN" sz="2800" dirty="0" smtClean="0">
                <a:solidFill>
                  <a:srgbClr val="000066"/>
                </a:solidFill>
              </a:rPr>
              <a:t>        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DqStack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 *s;</a:t>
            </a:r>
          </a:p>
          <a:p>
            <a:r>
              <a:rPr kumimoji="1" lang="en-US" altLang="zh-CN" sz="2800" dirty="0" smtClean="0">
                <a:solidFill>
                  <a:srgbClr val="000066"/>
                </a:solidFill>
              </a:rPr>
              <a:t>        s=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malloc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(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sizeof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(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DqStack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));</a:t>
            </a:r>
            <a:endParaRPr kumimoji="1" lang="en-US" altLang="zh-CN" sz="2800" dirty="0">
              <a:solidFill>
                <a:srgbClr val="000066"/>
              </a:solidFill>
            </a:endParaRP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       s-&gt;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Ltop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=-</a:t>
            </a:r>
            <a:r>
              <a:rPr kumimoji="1" lang="en-US" altLang="zh-CN" sz="2800" dirty="0">
                <a:solidFill>
                  <a:srgbClr val="000066"/>
                </a:solidFill>
              </a:rPr>
              <a:t>1;</a:t>
            </a:r>
          </a:p>
          <a:p>
            <a:r>
              <a:rPr kumimoji="1" lang="en-US" altLang="zh-CN" sz="2800" dirty="0" smtClean="0">
                <a:solidFill>
                  <a:srgbClr val="000066"/>
                </a:solidFill>
              </a:rPr>
              <a:t>        s-&gt;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Rtop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=M</a:t>
            </a:r>
            <a:r>
              <a:rPr kumimoji="1" lang="en-US" altLang="zh-CN" sz="2800" dirty="0">
                <a:solidFill>
                  <a:srgbClr val="000066"/>
                </a:solidFill>
              </a:rPr>
              <a:t>;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429125" y="571500"/>
            <a:ext cx="3898900" cy="2678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M 100</a:t>
            </a:r>
          </a:p>
          <a:p>
            <a:pPr>
              <a:defRPr/>
            </a:pP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Stack[M];</a:t>
            </a: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Ltop,Rtop</a:t>
            </a:r>
            <a:r>
              <a:rPr kumimoji="1"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kumimoji="1"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DqStack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</p:txBody>
      </p:sp>
      <p:grpSp>
        <p:nvGrpSpPr>
          <p:cNvPr id="33798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3801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3802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55CC31-45F2-4E80-9819-57444A48A78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818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21447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两栈共享</a:t>
            </a:r>
          </a:p>
        </p:txBody>
      </p:sp>
      <p:sp>
        <p:nvSpPr>
          <p:cNvPr id="34819" name="Text Box 10"/>
          <p:cNvSpPr txBox="1">
            <a:spLocks noChangeArrowheads="1"/>
          </p:cNvSpPr>
          <p:nvPr/>
        </p:nvSpPr>
        <p:spPr bwMode="auto">
          <a:xfrm>
            <a:off x="2339975" y="1504950"/>
            <a:ext cx="18002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zh-CN" sz="2800"/>
              <a:t>②</a:t>
            </a:r>
            <a:r>
              <a:rPr kumimoji="1" lang="en-US" altLang="zh-CN" sz="2800"/>
              <a:t> </a:t>
            </a:r>
            <a:r>
              <a:rPr kumimoji="1" lang="zh-CN" altLang="en-US" sz="2800"/>
              <a:t>进栈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57188" y="2500313"/>
            <a:ext cx="7129462" cy="417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CN" dirty="0" err="1">
                <a:solidFill>
                  <a:srgbClr val="000066"/>
                </a:solidFill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</a:rPr>
              <a:t> Push(</a:t>
            </a:r>
            <a:r>
              <a:rPr kumimoji="1" lang="en-US" altLang="zh-CN" dirty="0" err="1">
                <a:solidFill>
                  <a:srgbClr val="000066"/>
                </a:solidFill>
              </a:rPr>
              <a:t>DqStack</a:t>
            </a:r>
            <a:r>
              <a:rPr kumimoji="1" lang="en-US" altLang="zh-CN" dirty="0">
                <a:solidFill>
                  <a:srgbClr val="000066"/>
                </a:solidFill>
              </a:rPr>
              <a:t> *S,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</a:rPr>
              <a:t>x, </a:t>
            </a:r>
            <a:r>
              <a:rPr kumimoji="1" lang="en-US" altLang="zh-CN" dirty="0" smtClean="0">
                <a:solidFill>
                  <a:srgbClr val="000066"/>
                </a:solidFill>
              </a:rPr>
              <a:t>char status)</a:t>
            </a:r>
            <a:endParaRPr kumimoji="1" lang="en-US" altLang="zh-CN" dirty="0">
              <a:solidFill>
                <a:srgbClr val="000066"/>
              </a:solidFill>
            </a:endParaRP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{   if(S-</a:t>
            </a:r>
            <a:r>
              <a:rPr kumimoji="1" lang="en-US" altLang="zh-CN" dirty="0" smtClean="0">
                <a:solidFill>
                  <a:srgbClr val="000066"/>
                </a:solidFill>
              </a:rPr>
              <a:t>&gt;Ltop+1</a:t>
            </a:r>
            <a:r>
              <a:rPr kumimoji="1" lang="en-US" altLang="zh-CN" dirty="0">
                <a:solidFill>
                  <a:srgbClr val="000066"/>
                </a:solidFill>
              </a:rPr>
              <a:t>==S-</a:t>
            </a:r>
            <a:r>
              <a:rPr kumimoji="1" lang="en-US" altLang="zh-CN" dirty="0" smtClean="0">
                <a:solidFill>
                  <a:srgbClr val="000066"/>
                </a:solidFill>
              </a:rPr>
              <a:t>&gt;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Rtop</a:t>
            </a:r>
            <a:r>
              <a:rPr kumimoji="1" lang="en-US" altLang="zh-CN" dirty="0" smtClean="0">
                <a:solidFill>
                  <a:srgbClr val="000066"/>
                </a:solidFill>
              </a:rPr>
              <a:t>)     </a:t>
            </a:r>
            <a:r>
              <a:rPr kumimoji="1" lang="en-US" altLang="zh-CN" dirty="0">
                <a:solidFill>
                  <a:srgbClr val="000066"/>
                </a:solidFill>
              </a:rPr>
              <a:t>return(FALSE);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</a:t>
            </a:r>
            <a:r>
              <a:rPr kumimoji="1" lang="en-US" altLang="zh-CN" dirty="0" smtClean="0">
                <a:solidFill>
                  <a:srgbClr val="000066"/>
                </a:solidFill>
              </a:rPr>
              <a:t>switch(status)</a:t>
            </a:r>
            <a:endParaRPr kumimoji="1" lang="en-US" altLang="zh-CN" dirty="0">
              <a:solidFill>
                <a:srgbClr val="000066"/>
              </a:solidFill>
            </a:endParaRP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{    case </a:t>
            </a:r>
            <a:r>
              <a:rPr kumimoji="1" lang="en-US" altLang="zh-CN" dirty="0" smtClean="0">
                <a:solidFill>
                  <a:srgbClr val="000066"/>
                </a:solidFill>
              </a:rPr>
              <a:t>‘L’:</a:t>
            </a:r>
            <a:r>
              <a:rPr kumimoji="1" lang="en-US" altLang="zh-CN" dirty="0"/>
              <a:t>S-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Ltop</a:t>
            </a:r>
            <a:r>
              <a:rPr kumimoji="1" lang="en-US" altLang="zh-CN" dirty="0" smtClean="0"/>
              <a:t>++; </a:t>
            </a:r>
            <a:endParaRPr kumimoji="1" lang="en-US" altLang="zh-CN" dirty="0"/>
          </a:p>
          <a:p>
            <a:pPr>
              <a:lnSpc>
                <a:spcPct val="85000"/>
              </a:lnSpc>
            </a:pPr>
            <a:r>
              <a:rPr kumimoji="1" lang="en-US" altLang="zh-CN" dirty="0"/>
              <a:t>                     </a:t>
            </a:r>
            <a:r>
              <a:rPr kumimoji="1" lang="en-US" altLang="zh-CN" dirty="0">
                <a:solidFill>
                  <a:srgbClr val="000066"/>
                </a:solidFill>
              </a:rPr>
              <a:t>S-&gt;Stack[S-</a:t>
            </a:r>
            <a:r>
              <a:rPr kumimoji="1" lang="en-US" altLang="zh-CN" dirty="0" smtClean="0">
                <a:solidFill>
                  <a:srgbClr val="000066"/>
                </a:solidFill>
              </a:rPr>
              <a:t>&gt;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Ltop</a:t>
            </a:r>
            <a:r>
              <a:rPr kumimoji="1" lang="en-US" altLang="zh-CN" dirty="0" smtClean="0">
                <a:solidFill>
                  <a:srgbClr val="000066"/>
                </a:solidFill>
              </a:rPr>
              <a:t>]=</a:t>
            </a:r>
            <a:r>
              <a:rPr kumimoji="1" lang="en-US" altLang="zh-CN" dirty="0">
                <a:solidFill>
                  <a:srgbClr val="000066"/>
                </a:solidFill>
              </a:rPr>
              <a:t>x; 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                 break;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     case </a:t>
            </a:r>
            <a:r>
              <a:rPr kumimoji="1" lang="en-US" altLang="zh-CN" dirty="0" smtClean="0">
                <a:solidFill>
                  <a:srgbClr val="000066"/>
                </a:solidFill>
              </a:rPr>
              <a:t>‘R’: </a:t>
            </a:r>
            <a:r>
              <a:rPr kumimoji="1" lang="en-US" altLang="zh-CN" dirty="0"/>
              <a:t>S-</a:t>
            </a:r>
            <a:r>
              <a:rPr kumimoji="1" lang="en-US" altLang="zh-CN" dirty="0" smtClean="0"/>
              <a:t>&gt;</a:t>
            </a:r>
            <a:r>
              <a:rPr kumimoji="1" lang="en-US" altLang="zh-CN" dirty="0" err="1" smtClean="0"/>
              <a:t>Rtop</a:t>
            </a:r>
            <a:r>
              <a:rPr kumimoji="1" lang="en-US" altLang="zh-CN" dirty="0" smtClean="0"/>
              <a:t>--; </a:t>
            </a:r>
            <a:endParaRPr kumimoji="1" lang="en-US" altLang="zh-CN" dirty="0"/>
          </a:p>
          <a:p>
            <a:pPr>
              <a:lnSpc>
                <a:spcPct val="85000"/>
              </a:lnSpc>
            </a:pPr>
            <a:r>
              <a:rPr kumimoji="1" lang="en-US" altLang="zh-CN" dirty="0"/>
              <a:t>                     </a:t>
            </a:r>
            <a:r>
              <a:rPr kumimoji="1" lang="en-US" altLang="zh-CN" dirty="0">
                <a:solidFill>
                  <a:srgbClr val="000066"/>
                </a:solidFill>
              </a:rPr>
              <a:t>S-&gt;Stack[S-</a:t>
            </a:r>
            <a:r>
              <a:rPr kumimoji="1" lang="en-US" altLang="zh-CN" dirty="0" smtClean="0">
                <a:solidFill>
                  <a:srgbClr val="000066"/>
                </a:solidFill>
              </a:rPr>
              <a:t>&gt;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Rtop</a:t>
            </a:r>
            <a:r>
              <a:rPr kumimoji="1" lang="en-US" altLang="zh-CN" dirty="0" smtClean="0">
                <a:solidFill>
                  <a:srgbClr val="000066"/>
                </a:solidFill>
              </a:rPr>
              <a:t>]=</a:t>
            </a:r>
            <a:r>
              <a:rPr kumimoji="1" lang="en-US" altLang="zh-CN" dirty="0">
                <a:solidFill>
                  <a:srgbClr val="000066"/>
                </a:solidFill>
              </a:rPr>
              <a:t>x; 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                 break;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     default: return(FALSE);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 }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return(TRUE);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}</a:t>
            </a:r>
          </a:p>
        </p:txBody>
      </p:sp>
      <p:grpSp>
        <p:nvGrpSpPr>
          <p:cNvPr id="34822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4825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4826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72066" y="142852"/>
            <a:ext cx="3361818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M 100</a:t>
            </a:r>
          </a:p>
          <a:p>
            <a:pPr>
              <a:defRPr/>
            </a:pP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Stack[M];</a:t>
            </a: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Ltop,Rtop</a:t>
            </a:r>
            <a:r>
              <a:rPr kumimoji="1"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kumimoji="1"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DqStack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87FC95-F539-4640-89AF-9753B785A3BA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17410" name="组合 4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17418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17419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2505075" y="1898650"/>
            <a:ext cx="3748088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solidFill>
                  <a:srgbClr val="000066"/>
                </a:solidFill>
                <a:hlinkClick r:id="rId2" action="ppaction://hlinksldjump"/>
              </a:rPr>
              <a:t>栈</a:t>
            </a:r>
            <a:r>
              <a:rPr kumimoji="1" lang="zh-CN" altLang="en-US" sz="2800" dirty="0">
                <a:solidFill>
                  <a:srgbClr val="000066"/>
                </a:solidFill>
                <a:hlinkClick r:id="rId2" action="ppaction://hlinksldjump"/>
              </a:rPr>
              <a:t>的定义  </a:t>
            </a:r>
            <a:endParaRPr kumimoji="1"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2500313" y="2547938"/>
            <a:ext cx="3719512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66"/>
                </a:solidFill>
                <a:hlinkClick r:id="rId3" action="ppaction://hlinksldjump"/>
              </a:rPr>
              <a:t>栈</a:t>
            </a:r>
            <a:r>
              <a:rPr lang="zh-CN" altLang="en-US" sz="2800" dirty="0">
                <a:solidFill>
                  <a:srgbClr val="000066"/>
                </a:solidFill>
                <a:hlinkClick r:id="rId3" action="ppaction://hlinksldjump"/>
              </a:rPr>
              <a:t>的表示和实现</a:t>
            </a:r>
            <a:endParaRPr kumimoji="1"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505075" y="3214688"/>
            <a:ext cx="4000500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66"/>
                </a:solidFill>
                <a:hlinkClick r:id="rId4" action="ppaction://hlinksldjump"/>
              </a:rPr>
              <a:t>栈</a:t>
            </a:r>
            <a:r>
              <a:rPr lang="zh-CN" altLang="en-US" sz="2800" dirty="0">
                <a:solidFill>
                  <a:srgbClr val="000066"/>
                </a:solidFill>
                <a:hlinkClick r:id="rId4" action="ppaction://hlinksldjump"/>
              </a:rPr>
              <a:t>的应用举例</a:t>
            </a:r>
            <a:r>
              <a:rPr kumimoji="1" lang="zh-CN" altLang="en-US" sz="2800" dirty="0">
                <a:solidFill>
                  <a:srgbClr val="000066"/>
                </a:solidFill>
                <a:hlinkClick r:id="rId4" action="ppaction://hlinksldjump"/>
              </a:rPr>
              <a:t> </a:t>
            </a:r>
            <a:endParaRPr kumimoji="1"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6357938" y="5357813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5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4" name="直接连接符 13"/>
          <p:cNvCxnSpPr>
            <a:endCxn id="17416" idx="2"/>
          </p:cNvCxnSpPr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188E683-A3EA-4F90-A1C3-B205FE07B16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240188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两栈共享</a:t>
            </a:r>
          </a:p>
        </p:txBody>
      </p:sp>
      <p:sp>
        <p:nvSpPr>
          <p:cNvPr id="35843" name="Text Box 10"/>
          <p:cNvSpPr txBox="1">
            <a:spLocks noChangeArrowheads="1"/>
          </p:cNvSpPr>
          <p:nvPr/>
        </p:nvSpPr>
        <p:spPr bwMode="auto">
          <a:xfrm>
            <a:off x="2339975" y="1504950"/>
            <a:ext cx="20161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zh-CN" sz="2800"/>
              <a:t>③</a:t>
            </a:r>
            <a:r>
              <a:rPr kumimoji="1" lang="en-US" altLang="zh-CN" sz="2800"/>
              <a:t> </a:t>
            </a:r>
            <a:r>
              <a:rPr kumimoji="1" lang="zh-CN" altLang="en-US" sz="2800"/>
              <a:t>出栈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928688" y="2457450"/>
            <a:ext cx="5947718" cy="44012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 err="1">
                <a:solidFill>
                  <a:srgbClr val="000066"/>
                </a:solidFill>
              </a:rPr>
              <a:t>int</a:t>
            </a:r>
            <a:r>
              <a:rPr kumimoji="1" lang="en-US" altLang="zh-CN" sz="2000" dirty="0">
                <a:solidFill>
                  <a:srgbClr val="000066"/>
                </a:solidFill>
              </a:rPr>
              <a:t> Pop(</a:t>
            </a:r>
            <a:r>
              <a:rPr kumimoji="1" lang="en-US" altLang="zh-CN" sz="2000" dirty="0" err="1">
                <a:solidFill>
                  <a:srgbClr val="000066"/>
                </a:solidFill>
              </a:rPr>
              <a:t>DqStack</a:t>
            </a:r>
            <a:r>
              <a:rPr kumimoji="1" lang="en-US" altLang="zh-CN" sz="2000" dirty="0">
                <a:solidFill>
                  <a:srgbClr val="000066"/>
                </a:solidFill>
              </a:rPr>
              <a:t> *S, </a:t>
            </a:r>
            <a:r>
              <a:rPr kumimoji="1" lang="en-US" altLang="zh-CN" sz="2000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sz="2000" dirty="0">
                <a:solidFill>
                  <a:srgbClr val="000066"/>
                </a:solidFill>
              </a:rPr>
              <a:t>*x, 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char status)</a:t>
            </a:r>
            <a:endParaRPr kumimoji="1" lang="en-US" altLang="zh-CN" sz="2000" dirty="0">
              <a:solidFill>
                <a:srgbClr val="000066"/>
              </a:solidFill>
            </a:endParaRP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{    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switch(status)</a:t>
            </a:r>
            <a:endParaRPr kumimoji="1" lang="en-US" altLang="zh-CN" sz="2000" dirty="0">
              <a:solidFill>
                <a:srgbClr val="000066"/>
              </a:solidFill>
            </a:endParaRP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{  case </a:t>
            </a:r>
            <a:r>
              <a:rPr kumimoji="1" lang="en-US" altLang="zh-CN" sz="2000" dirty="0" smtClean="0"/>
              <a:t>‘L’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: </a:t>
            </a:r>
            <a:r>
              <a:rPr kumimoji="1" lang="en-US" altLang="zh-CN" sz="2000" dirty="0">
                <a:solidFill>
                  <a:srgbClr val="000066"/>
                </a:solidFill>
              </a:rPr>
              <a:t>if(S-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&gt;</a:t>
            </a:r>
            <a:r>
              <a:rPr kumimoji="1" lang="en-US" altLang="zh-CN" sz="2000" dirty="0" err="1" smtClean="0">
                <a:solidFill>
                  <a:srgbClr val="000066"/>
                </a:solidFill>
              </a:rPr>
              <a:t>Ltop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==-</a:t>
            </a:r>
            <a:r>
              <a:rPr kumimoji="1" lang="en-US" altLang="zh-CN" sz="2000" dirty="0">
                <a:solidFill>
                  <a:srgbClr val="000066"/>
                </a:solidFill>
              </a:rPr>
              <a:t>1)      return(FALSE);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                *x=S-&gt;Stack[S-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&gt;</a:t>
            </a:r>
            <a:r>
              <a:rPr kumimoji="1" lang="en-US" altLang="zh-CN" sz="2000" dirty="0" err="1" smtClean="0">
                <a:solidFill>
                  <a:srgbClr val="000066"/>
                </a:solidFill>
              </a:rPr>
              <a:t>Ltop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]; </a:t>
            </a:r>
            <a:endParaRPr kumimoji="1" lang="en-US" altLang="zh-CN" sz="2000" dirty="0">
              <a:solidFill>
                <a:srgbClr val="000066"/>
              </a:solidFill>
            </a:endParaRP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                </a:t>
            </a:r>
            <a:r>
              <a:rPr kumimoji="1" lang="en-US" altLang="zh-CN" sz="2000" dirty="0"/>
              <a:t>S-</a:t>
            </a:r>
            <a:r>
              <a:rPr kumimoji="1" lang="en-US" altLang="zh-CN" sz="2000" dirty="0" smtClean="0"/>
              <a:t>&gt;</a:t>
            </a:r>
            <a:r>
              <a:rPr kumimoji="1" lang="en-US" altLang="zh-CN" sz="2000" dirty="0" err="1" smtClean="0"/>
              <a:t>Ltop</a:t>
            </a:r>
            <a:r>
              <a:rPr kumimoji="1" lang="en-US" altLang="zh-CN" sz="2000" dirty="0" smtClean="0"/>
              <a:t>- </a:t>
            </a:r>
            <a:r>
              <a:rPr kumimoji="1" lang="en-US" altLang="zh-CN" sz="2000" dirty="0"/>
              <a:t>-;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                break;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   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case ‘R’: </a:t>
            </a:r>
            <a:r>
              <a:rPr kumimoji="1" lang="en-US" altLang="zh-CN" sz="2000" dirty="0">
                <a:solidFill>
                  <a:srgbClr val="000066"/>
                </a:solidFill>
              </a:rPr>
              <a:t>if(S-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&gt;</a:t>
            </a:r>
            <a:r>
              <a:rPr kumimoji="1" lang="en-US" altLang="zh-CN" sz="2000" dirty="0" err="1" smtClean="0">
                <a:solidFill>
                  <a:srgbClr val="000066"/>
                </a:solidFill>
              </a:rPr>
              <a:t>Rtop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==</a:t>
            </a:r>
            <a:r>
              <a:rPr kumimoji="1" lang="en-US" altLang="zh-CN" sz="2000" dirty="0">
                <a:solidFill>
                  <a:srgbClr val="000066"/>
                </a:solidFill>
              </a:rPr>
              <a:t>M)      return(FALSE);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	         *x=S-&gt;Stack[S-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&gt;</a:t>
            </a:r>
            <a:r>
              <a:rPr kumimoji="1" lang="en-US" altLang="zh-CN" sz="2000" dirty="0" err="1" smtClean="0">
                <a:solidFill>
                  <a:srgbClr val="000066"/>
                </a:solidFill>
              </a:rPr>
              <a:t>Rtop</a:t>
            </a:r>
            <a:r>
              <a:rPr kumimoji="1" lang="en-US" altLang="zh-CN" sz="2000" dirty="0" smtClean="0">
                <a:solidFill>
                  <a:srgbClr val="000066"/>
                </a:solidFill>
              </a:rPr>
              <a:t>];</a:t>
            </a:r>
            <a:endParaRPr kumimoji="1" lang="en-US" altLang="zh-CN" sz="2000" dirty="0">
              <a:solidFill>
                <a:srgbClr val="000066"/>
              </a:solidFill>
            </a:endParaRP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               </a:t>
            </a:r>
            <a:r>
              <a:rPr kumimoji="1" lang="en-US" altLang="zh-CN" sz="2000" dirty="0"/>
              <a:t>S-</a:t>
            </a:r>
            <a:r>
              <a:rPr kumimoji="1" lang="en-US" altLang="zh-CN" sz="2000" dirty="0" smtClean="0"/>
              <a:t>&gt;</a:t>
            </a:r>
            <a:r>
              <a:rPr kumimoji="1" lang="en-US" altLang="zh-CN" sz="2000" dirty="0" err="1" smtClean="0"/>
              <a:t>Rtop</a:t>
            </a:r>
            <a:r>
              <a:rPr kumimoji="1" lang="en-US" altLang="zh-CN" sz="2000" dirty="0" smtClean="0"/>
              <a:t>++;</a:t>
            </a:r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               break;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   default:  return(FALSE);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}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   return(TRUE);</a:t>
            </a:r>
          </a:p>
          <a:p>
            <a:r>
              <a:rPr kumimoji="1" lang="en-US" altLang="zh-CN" sz="2000" dirty="0">
                <a:solidFill>
                  <a:srgbClr val="000066"/>
                </a:solidFill>
              </a:rPr>
              <a:t>  }</a:t>
            </a:r>
          </a:p>
        </p:txBody>
      </p:sp>
      <p:grpSp>
        <p:nvGrpSpPr>
          <p:cNvPr id="35846" name="组合 15"/>
          <p:cNvGrpSpPr>
            <a:grpSpLocks/>
          </p:cNvGrpSpPr>
          <p:nvPr/>
        </p:nvGrpSpPr>
        <p:grpSpPr bwMode="auto">
          <a:xfrm>
            <a:off x="642938" y="0"/>
            <a:ext cx="5959475" cy="1355725"/>
            <a:chOff x="714348" y="0"/>
            <a:chExt cx="5959490" cy="1355725"/>
          </a:xfrm>
        </p:grpSpPr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5849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5850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3" y="571501"/>
                <a:ext cx="5643577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928662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572132" y="214290"/>
            <a:ext cx="3361818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M 100</a:t>
            </a:r>
          </a:p>
          <a:p>
            <a:pPr>
              <a:defRPr/>
            </a:pP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endParaRPr kumimoji="1"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Stack[M];</a:t>
            </a: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Ltop,Rtop</a:t>
            </a:r>
            <a:r>
              <a:rPr kumimoji="1"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kumimoji="1"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}</a:t>
            </a:r>
            <a:r>
              <a:rPr kumimoji="1"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DqStack</a:t>
            </a:r>
            <a:r>
              <a:rPr kumimoji="1"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05CEED9-8A7A-4572-B8CA-DD1FDE05F5B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866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727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②</a:t>
            </a:r>
            <a:r>
              <a:rPr kumimoji="1" lang="zh-CN" altLang="en-US" sz="2800"/>
              <a:t>链栈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258888" y="2060575"/>
            <a:ext cx="6842125" cy="1662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</a:rPr>
              <a:t>采用</a:t>
            </a:r>
            <a:r>
              <a:rPr kumimoji="1" lang="zh-CN" altLang="en-US"/>
              <a:t>链表</a:t>
            </a:r>
            <a:r>
              <a:rPr kumimoji="1" lang="zh-CN" altLang="en-US">
                <a:solidFill>
                  <a:srgbClr val="000066"/>
                </a:solidFill>
              </a:rPr>
              <a:t>作为存储结构实现的栈。为便于操作，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</a:rPr>
              <a:t>采用</a:t>
            </a:r>
            <a:r>
              <a:rPr kumimoji="1" lang="zh-CN" altLang="en-US"/>
              <a:t>带头结点的单链表实现栈</a:t>
            </a:r>
            <a:r>
              <a:rPr kumimoji="1" lang="zh-CN" altLang="en-US">
                <a:solidFill>
                  <a:srgbClr val="000066"/>
                </a:solidFill>
              </a:rPr>
              <a:t>。因为栈的插入和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</a:rPr>
              <a:t>删除操作仅限制在表头位置进行，所以</a:t>
            </a:r>
            <a:r>
              <a:rPr kumimoji="1" lang="zh-CN" altLang="en-US"/>
              <a:t>链表的表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/>
              <a:t>头指针就作为栈顶指针</a:t>
            </a:r>
            <a:r>
              <a:rPr kumimoji="1" lang="zh-CN" altLang="en-US">
                <a:solidFill>
                  <a:srgbClr val="000066"/>
                </a:solidFill>
              </a:rPr>
              <a:t>。 </a:t>
            </a:r>
          </a:p>
        </p:txBody>
      </p:sp>
      <p:sp>
        <p:nvSpPr>
          <p:cNvPr id="139307" name="Text Box 43"/>
          <p:cNvSpPr txBox="1">
            <a:spLocks noChangeArrowheads="1"/>
          </p:cNvSpPr>
          <p:nvPr/>
        </p:nvSpPr>
        <p:spPr bwMode="auto">
          <a:xfrm>
            <a:off x="1763713" y="4724400"/>
            <a:ext cx="49215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66"/>
                </a:solidFill>
              </a:rPr>
              <a:t>若</a:t>
            </a:r>
            <a:r>
              <a:rPr kumimoji="1" lang="en-US" altLang="zh-CN" dirty="0" smtClean="0"/>
              <a:t>s-</a:t>
            </a:r>
            <a:r>
              <a:rPr kumimoji="1" lang="en-US" altLang="zh-CN" dirty="0"/>
              <a:t>&gt;next=NULL</a:t>
            </a:r>
            <a:r>
              <a:rPr kumimoji="1" lang="zh-CN" altLang="en-US" dirty="0">
                <a:solidFill>
                  <a:srgbClr val="000066"/>
                </a:solidFill>
              </a:rPr>
              <a:t>，则代表</a:t>
            </a:r>
            <a:r>
              <a:rPr kumimoji="1" lang="zh-CN" altLang="en-US" dirty="0"/>
              <a:t>空栈</a:t>
            </a:r>
            <a:r>
              <a:rPr kumimoji="1" lang="zh-CN" altLang="en-US" dirty="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39308" name="Text Box 44"/>
          <p:cNvSpPr txBox="1">
            <a:spLocks noChangeArrowheads="1"/>
          </p:cNvSpPr>
          <p:nvPr/>
        </p:nvSpPr>
        <p:spPr bwMode="auto">
          <a:xfrm>
            <a:off x="1258888" y="5300663"/>
            <a:ext cx="73279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/>
              <a:t>注意：链栈在使用完毕时，应该释放其空间。</a:t>
            </a:r>
          </a:p>
        </p:txBody>
      </p:sp>
      <p:grpSp>
        <p:nvGrpSpPr>
          <p:cNvPr id="139310" name="Group 46"/>
          <p:cNvGrpSpPr>
            <a:grpSpLocks/>
          </p:cNvGrpSpPr>
          <p:nvPr/>
        </p:nvGrpSpPr>
        <p:grpSpPr bwMode="auto">
          <a:xfrm>
            <a:off x="2143126" y="4000496"/>
            <a:ext cx="5019675" cy="444499"/>
            <a:chOff x="1350" y="2520"/>
            <a:chExt cx="3162" cy="280"/>
          </a:xfrm>
        </p:grpSpPr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2199" y="266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426" y="2528"/>
              <a:ext cx="408" cy="272"/>
              <a:chOff x="975" y="3748"/>
              <a:chExt cx="408" cy="272"/>
            </a:xfrm>
          </p:grpSpPr>
          <p:sp>
            <p:nvSpPr>
              <p:cNvPr id="36904" name="Text Box 15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66"/>
                    </a:solidFill>
                  </a:rPr>
                  <a:t>d</a:t>
                </a:r>
              </a:p>
            </p:txBody>
          </p:sp>
          <p:sp>
            <p:nvSpPr>
              <p:cNvPr id="36905" name="Line 16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2744" y="2664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0" name="Group 18"/>
            <p:cNvGrpSpPr>
              <a:grpSpLocks/>
            </p:cNvGrpSpPr>
            <p:nvPr/>
          </p:nvGrpSpPr>
          <p:grpSpPr bwMode="auto">
            <a:xfrm>
              <a:off x="2970" y="2528"/>
              <a:ext cx="408" cy="272"/>
              <a:chOff x="975" y="3748"/>
              <a:chExt cx="408" cy="272"/>
            </a:xfrm>
          </p:grpSpPr>
          <p:sp>
            <p:nvSpPr>
              <p:cNvPr id="36902" name="Text Box 19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36903" name="Line 20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1" name="Line 21"/>
            <p:cNvSpPr>
              <a:spLocks noChangeShapeType="1"/>
            </p:cNvSpPr>
            <p:nvPr/>
          </p:nvSpPr>
          <p:spPr bwMode="auto">
            <a:xfrm>
              <a:off x="3288" y="266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2" name="Group 22"/>
            <p:cNvGrpSpPr>
              <a:grpSpLocks/>
            </p:cNvGrpSpPr>
            <p:nvPr/>
          </p:nvGrpSpPr>
          <p:grpSpPr bwMode="auto">
            <a:xfrm>
              <a:off x="3515" y="2528"/>
              <a:ext cx="408" cy="272"/>
              <a:chOff x="975" y="3748"/>
              <a:chExt cx="408" cy="272"/>
            </a:xfrm>
          </p:grpSpPr>
          <p:sp>
            <p:nvSpPr>
              <p:cNvPr id="36900" name="Text Box 23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36901" name="Line 24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3" name="Group 26"/>
            <p:cNvGrpSpPr>
              <a:grpSpLocks/>
            </p:cNvGrpSpPr>
            <p:nvPr/>
          </p:nvGrpSpPr>
          <p:grpSpPr bwMode="auto">
            <a:xfrm>
              <a:off x="4059" y="2528"/>
              <a:ext cx="453" cy="272"/>
              <a:chOff x="4740" y="3748"/>
              <a:chExt cx="453" cy="272"/>
            </a:xfrm>
          </p:grpSpPr>
          <p:grpSp>
            <p:nvGrpSpPr>
              <p:cNvPr id="36896" name="Group 27"/>
              <p:cNvGrpSpPr>
                <a:grpSpLocks/>
              </p:cNvGrpSpPr>
              <p:nvPr/>
            </p:nvGrpSpPr>
            <p:grpSpPr bwMode="auto">
              <a:xfrm>
                <a:off x="4740" y="3748"/>
                <a:ext cx="408" cy="272"/>
                <a:chOff x="975" y="3748"/>
                <a:chExt cx="408" cy="272"/>
              </a:xfrm>
            </p:grpSpPr>
            <p:sp>
              <p:nvSpPr>
                <p:cNvPr id="3689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  <p:sp>
              <p:nvSpPr>
                <p:cNvPr id="36899" name="Line 29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97" name="Rectangle 30"/>
              <p:cNvSpPr>
                <a:spLocks noChangeArrowheads="1"/>
              </p:cNvSpPr>
              <p:nvPr/>
            </p:nvSpPr>
            <p:spPr bwMode="auto">
              <a:xfrm>
                <a:off x="4916" y="3748"/>
                <a:ext cx="277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0066"/>
                    </a:solidFill>
                  </a:rPr>
                  <a:t>∧</a:t>
                </a:r>
              </a:p>
            </p:txBody>
          </p:sp>
        </p:grpSp>
        <p:sp>
          <p:nvSpPr>
            <p:cNvPr id="36884" name="Text Box 31"/>
            <p:cNvSpPr txBox="1">
              <a:spLocks noChangeArrowheads="1"/>
            </p:cNvSpPr>
            <p:nvPr/>
          </p:nvSpPr>
          <p:spPr bwMode="auto">
            <a:xfrm>
              <a:off x="1350" y="2520"/>
              <a:ext cx="19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s</a:t>
              </a:r>
              <a:endParaRPr lang="en-US" altLang="zh-CN" sz="2000" dirty="0"/>
            </a:p>
          </p:txBody>
        </p:sp>
        <p:sp>
          <p:nvSpPr>
            <p:cNvPr id="36885" name="Line 32"/>
            <p:cNvSpPr>
              <a:spLocks noChangeShapeType="1"/>
            </p:cNvSpPr>
            <p:nvPr/>
          </p:nvSpPr>
          <p:spPr bwMode="auto">
            <a:xfrm>
              <a:off x="1564" y="2659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6" name="Group 33"/>
            <p:cNvGrpSpPr>
              <a:grpSpLocks/>
            </p:cNvGrpSpPr>
            <p:nvPr/>
          </p:nvGrpSpPr>
          <p:grpSpPr bwMode="auto">
            <a:xfrm>
              <a:off x="1836" y="2523"/>
              <a:ext cx="416" cy="277"/>
              <a:chOff x="2418" y="1339"/>
              <a:chExt cx="416" cy="277"/>
            </a:xfrm>
          </p:grpSpPr>
          <p:grpSp>
            <p:nvGrpSpPr>
              <p:cNvPr id="36888" name="Group 34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3689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20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6895" name="Line 36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889" name="Freeform 37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0" name="Freeform 38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1" name="Freeform 39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2" name="Freeform 40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3" name="Freeform 41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7" name="Line 45"/>
            <p:cNvSpPr>
              <a:spLocks noChangeShapeType="1"/>
            </p:cNvSpPr>
            <p:nvPr/>
          </p:nvSpPr>
          <p:spPr bwMode="auto">
            <a:xfrm>
              <a:off x="3840" y="2663"/>
              <a:ext cx="2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871" name="组合 4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6874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6875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直接连接符 4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4" grpId="0" autoUpdateAnimBg="0"/>
      <p:bldP spid="139307" grpId="0" autoUpdateAnimBg="0"/>
      <p:bldP spid="1393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94E9EE-EF56-4604-820C-F8E4363DBC4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890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0668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37891" name="Text Box 10"/>
          <p:cNvSpPr txBox="1">
            <a:spLocks noChangeArrowheads="1"/>
          </p:cNvSpPr>
          <p:nvPr/>
        </p:nvSpPr>
        <p:spPr bwMode="auto">
          <a:xfrm>
            <a:off x="1671638" y="1484313"/>
            <a:ext cx="31877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/>
              <a:t>数据结构定义：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1619250" y="2420938"/>
            <a:ext cx="5032375" cy="22272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/>
              <a:t>typedef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struct</a:t>
            </a:r>
            <a:r>
              <a:rPr kumimoji="1" lang="en-US" altLang="zh-CN" sz="2800" dirty="0"/>
              <a:t> node</a:t>
            </a:r>
          </a:p>
          <a:p>
            <a:r>
              <a:rPr kumimoji="1" lang="en-US" altLang="zh-CN" sz="2800" dirty="0"/>
              <a:t>{</a:t>
            </a:r>
          </a:p>
          <a:p>
            <a:r>
              <a:rPr kumimoji="1" lang="en-US" altLang="zh-CN" sz="2800" dirty="0" smtClean="0"/>
              <a:t>    </a:t>
            </a:r>
            <a:r>
              <a:rPr kumimoji="1" lang="en-US" altLang="zh-CN" sz="2800" dirty="0" err="1" smtClean="0"/>
              <a:t>ElemType</a:t>
            </a:r>
            <a:r>
              <a:rPr kumimoji="1" lang="en-US" altLang="zh-CN" sz="2800" dirty="0" smtClean="0"/>
              <a:t>  </a:t>
            </a:r>
            <a:r>
              <a:rPr kumimoji="1" lang="en-US" altLang="zh-CN" sz="2800" dirty="0"/>
              <a:t>data;</a:t>
            </a:r>
          </a:p>
          <a:p>
            <a:r>
              <a:rPr kumimoji="1" lang="en-US" altLang="zh-CN" sz="2800" dirty="0"/>
              <a:t>    </a:t>
            </a:r>
            <a:r>
              <a:rPr kumimoji="1" lang="en-US" altLang="zh-CN" sz="2800" dirty="0" err="1"/>
              <a:t>struct</a:t>
            </a:r>
            <a:r>
              <a:rPr kumimoji="1" lang="en-US" altLang="zh-CN" sz="2800" dirty="0"/>
              <a:t> node *next;</a:t>
            </a:r>
          </a:p>
          <a:p>
            <a:r>
              <a:rPr kumimoji="1" lang="en-US" altLang="zh-CN" sz="2800" dirty="0"/>
              <a:t>}</a:t>
            </a:r>
            <a:r>
              <a:rPr kumimoji="1" lang="en-US" altLang="zh-CN" sz="2800" dirty="0" err="1"/>
              <a:t>LinkStackNode</a:t>
            </a:r>
            <a:r>
              <a:rPr kumimoji="1" lang="en-US" altLang="zh-CN" sz="2800" dirty="0"/>
              <a:t>, *</a:t>
            </a:r>
            <a:r>
              <a:rPr kumimoji="1" lang="en-US" altLang="zh-CN" sz="2800" dirty="0" err="1"/>
              <a:t>LinkStack</a:t>
            </a:r>
            <a:r>
              <a:rPr kumimoji="1" lang="en-US" altLang="zh-CN" sz="2800" dirty="0"/>
              <a:t>;</a:t>
            </a:r>
          </a:p>
        </p:txBody>
      </p:sp>
      <p:grpSp>
        <p:nvGrpSpPr>
          <p:cNvPr id="37893" name="组合 14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7896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7897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2067BD-6AB1-4EE5-8567-462E32B5CDD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8914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7335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38915" name="Text Box 10"/>
          <p:cNvSpPr txBox="1">
            <a:spLocks noChangeArrowheads="1"/>
          </p:cNvSpPr>
          <p:nvPr/>
        </p:nvSpPr>
        <p:spPr bwMode="auto">
          <a:xfrm>
            <a:off x="1671638" y="1504950"/>
            <a:ext cx="26130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① </a:t>
            </a:r>
            <a:r>
              <a:rPr kumimoji="1" lang="zh-CN" altLang="en-US" sz="2800"/>
              <a:t>进栈</a:t>
            </a:r>
          </a:p>
        </p:txBody>
      </p:sp>
      <p:grpSp>
        <p:nvGrpSpPr>
          <p:cNvPr id="141327" name="Group 15"/>
          <p:cNvGrpSpPr>
            <a:grpSpLocks/>
          </p:cNvGrpSpPr>
          <p:nvPr/>
        </p:nvGrpSpPr>
        <p:grpSpPr bwMode="auto">
          <a:xfrm>
            <a:off x="5029200" y="2895600"/>
            <a:ext cx="647700" cy="431800"/>
            <a:chOff x="975" y="3748"/>
            <a:chExt cx="408" cy="272"/>
          </a:xfrm>
        </p:grpSpPr>
        <p:sp>
          <p:nvSpPr>
            <p:cNvPr id="38957" name="Text Box 16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38958" name="Line 17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331" name="Group 19"/>
          <p:cNvGrpSpPr>
            <a:grpSpLocks/>
          </p:cNvGrpSpPr>
          <p:nvPr/>
        </p:nvGrpSpPr>
        <p:grpSpPr bwMode="auto">
          <a:xfrm>
            <a:off x="4343400" y="4267200"/>
            <a:ext cx="647700" cy="431800"/>
            <a:chOff x="975" y="3748"/>
            <a:chExt cx="408" cy="272"/>
          </a:xfrm>
        </p:grpSpPr>
        <p:sp>
          <p:nvSpPr>
            <p:cNvPr id="38955" name="Text Box 20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38956" name="Line 21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360" name="Group 48"/>
          <p:cNvGrpSpPr>
            <a:grpSpLocks/>
          </p:cNvGrpSpPr>
          <p:nvPr/>
        </p:nvGrpSpPr>
        <p:grpSpPr bwMode="auto">
          <a:xfrm>
            <a:off x="2857500" y="2887663"/>
            <a:ext cx="1468438" cy="439737"/>
            <a:chOff x="1176" y="1819"/>
            <a:chExt cx="925" cy="277"/>
          </a:xfrm>
        </p:grpSpPr>
        <p:sp>
          <p:nvSpPr>
            <p:cNvPr id="38943" name="Rectangle 30"/>
            <p:cNvSpPr>
              <a:spLocks noChangeArrowheads="1"/>
            </p:cNvSpPr>
            <p:nvPr/>
          </p:nvSpPr>
          <p:spPr bwMode="auto">
            <a:xfrm>
              <a:off x="1824" y="1824"/>
              <a:ext cx="27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∧</a:t>
              </a:r>
            </a:p>
          </p:txBody>
        </p:sp>
        <p:sp>
          <p:nvSpPr>
            <p:cNvPr id="38944" name="Text Box 31"/>
            <p:cNvSpPr txBox="1">
              <a:spLocks noChangeArrowheads="1"/>
            </p:cNvSpPr>
            <p:nvPr/>
          </p:nvSpPr>
          <p:spPr bwMode="auto">
            <a:xfrm>
              <a:off x="1176" y="1845"/>
              <a:ext cx="21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s</a:t>
              </a:r>
              <a:endParaRPr lang="en-US" altLang="zh-CN" sz="2000" dirty="0"/>
            </a:p>
          </p:txBody>
        </p:sp>
        <p:sp>
          <p:nvSpPr>
            <p:cNvPr id="38945" name="Line 32"/>
            <p:cNvSpPr>
              <a:spLocks noChangeShapeType="1"/>
            </p:cNvSpPr>
            <p:nvPr/>
          </p:nvSpPr>
          <p:spPr bwMode="auto">
            <a:xfrm>
              <a:off x="1373" y="1955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46" name="Group 33"/>
            <p:cNvGrpSpPr>
              <a:grpSpLocks/>
            </p:cNvGrpSpPr>
            <p:nvPr/>
          </p:nvGrpSpPr>
          <p:grpSpPr bwMode="auto">
            <a:xfrm>
              <a:off x="1645" y="1819"/>
              <a:ext cx="416" cy="277"/>
              <a:chOff x="2418" y="1339"/>
              <a:chExt cx="416" cy="277"/>
            </a:xfrm>
          </p:grpSpPr>
          <p:grpSp>
            <p:nvGrpSpPr>
              <p:cNvPr id="38947" name="Group 34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389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20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8954" name="Line 36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48" name="Freeform 37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9" name="Freeform 38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0" name="Freeform 39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1" name="Freeform 40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2" name="Freeform 41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4927600" y="2133600"/>
            <a:ext cx="787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temp</a:t>
            </a:r>
          </a:p>
        </p:txBody>
      </p:sp>
      <p:sp>
        <p:nvSpPr>
          <p:cNvPr id="141356" name="Line 44"/>
          <p:cNvSpPr>
            <a:spLocks noChangeShapeType="1"/>
          </p:cNvSpPr>
          <p:nvPr/>
        </p:nvSpPr>
        <p:spPr bwMode="auto">
          <a:xfrm>
            <a:off x="5181600" y="2438400"/>
            <a:ext cx="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013325" y="2867025"/>
            <a:ext cx="4143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a</a:t>
            </a:r>
            <a:r>
              <a:rPr lang="en-US" altLang="zh-CN" sz="2000" baseline="-25000"/>
              <a:t>1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5300663" y="2895600"/>
            <a:ext cx="4397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∧</a:t>
            </a:r>
          </a:p>
        </p:txBody>
      </p:sp>
      <p:sp useBgFill="1">
        <p:nvSpPr>
          <p:cNvPr id="141361" name="Text Box 49"/>
          <p:cNvSpPr txBox="1">
            <a:spLocks noChangeArrowheads="1"/>
          </p:cNvSpPr>
          <p:nvPr/>
        </p:nvSpPr>
        <p:spPr bwMode="auto">
          <a:xfrm>
            <a:off x="4038600" y="2971800"/>
            <a:ext cx="152400" cy="274638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200"/>
          </a:p>
        </p:txBody>
      </p:sp>
      <p:sp>
        <p:nvSpPr>
          <p:cNvPr id="141362" name="Line 50"/>
          <p:cNvSpPr>
            <a:spLocks noChangeShapeType="1"/>
          </p:cNvSpPr>
          <p:nvPr/>
        </p:nvSpPr>
        <p:spPr bwMode="auto">
          <a:xfrm>
            <a:off x="4191000" y="3124200"/>
            <a:ext cx="8382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63" name="Text Box 51"/>
          <p:cNvSpPr txBox="1">
            <a:spLocks noChangeArrowheads="1"/>
          </p:cNvSpPr>
          <p:nvPr/>
        </p:nvSpPr>
        <p:spPr bwMode="auto">
          <a:xfrm>
            <a:off x="4267200" y="3565525"/>
            <a:ext cx="787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temp</a:t>
            </a:r>
          </a:p>
        </p:txBody>
      </p:sp>
      <p:sp>
        <p:nvSpPr>
          <p:cNvPr id="141364" name="Line 52"/>
          <p:cNvSpPr>
            <a:spLocks noChangeShapeType="1"/>
          </p:cNvSpPr>
          <p:nvPr/>
        </p:nvSpPr>
        <p:spPr bwMode="auto">
          <a:xfrm>
            <a:off x="4521200" y="3886200"/>
            <a:ext cx="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66" name="Text Box 54"/>
          <p:cNvSpPr txBox="1">
            <a:spLocks noChangeArrowheads="1"/>
          </p:cNvSpPr>
          <p:nvPr/>
        </p:nvSpPr>
        <p:spPr bwMode="auto">
          <a:xfrm>
            <a:off x="4329113" y="4267200"/>
            <a:ext cx="4143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a</a:t>
            </a:r>
            <a:r>
              <a:rPr lang="en-US" altLang="zh-CN" sz="2000" baseline="-25000"/>
              <a:t>2</a:t>
            </a:r>
          </a:p>
        </p:txBody>
      </p:sp>
      <p:sp useBgFill="1">
        <p:nvSpPr>
          <p:cNvPr id="141367" name="Text Box 55"/>
          <p:cNvSpPr txBox="1">
            <a:spLocks noChangeArrowheads="1"/>
          </p:cNvSpPr>
          <p:nvPr/>
        </p:nvSpPr>
        <p:spPr bwMode="auto">
          <a:xfrm>
            <a:off x="4800600" y="2057400"/>
            <a:ext cx="914400" cy="822325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141368" name="Line 56"/>
          <p:cNvSpPr>
            <a:spLocks noChangeShapeType="1"/>
          </p:cNvSpPr>
          <p:nvPr/>
        </p:nvSpPr>
        <p:spPr bwMode="auto">
          <a:xfrm>
            <a:off x="4876800" y="4495800"/>
            <a:ext cx="4572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69" name="Line 57"/>
          <p:cNvSpPr>
            <a:spLocks noChangeShapeType="1"/>
          </p:cNvSpPr>
          <p:nvPr/>
        </p:nvSpPr>
        <p:spPr bwMode="auto">
          <a:xfrm flipH="1" flipV="1">
            <a:off x="5181600" y="3276600"/>
            <a:ext cx="152400" cy="12192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70" name="Line 58"/>
          <p:cNvSpPr>
            <a:spLocks noChangeShapeType="1"/>
          </p:cNvSpPr>
          <p:nvPr/>
        </p:nvSpPr>
        <p:spPr bwMode="auto">
          <a:xfrm>
            <a:off x="4191000" y="3124200"/>
            <a:ext cx="838200" cy="0"/>
          </a:xfrm>
          <a:prstGeom prst="line">
            <a:avLst/>
          </a:prstGeom>
          <a:noFill/>
          <a:ln w="25400">
            <a:solidFill>
              <a:srgbClr val="D8E7F8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71" name="Line 59"/>
          <p:cNvSpPr>
            <a:spLocks noChangeShapeType="1"/>
          </p:cNvSpPr>
          <p:nvPr/>
        </p:nvSpPr>
        <p:spPr bwMode="auto">
          <a:xfrm flipH="1">
            <a:off x="3657600" y="3200400"/>
            <a:ext cx="457200" cy="12954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72" name="Line 60"/>
          <p:cNvSpPr>
            <a:spLocks noChangeShapeType="1"/>
          </p:cNvSpPr>
          <p:nvPr/>
        </p:nvSpPr>
        <p:spPr bwMode="auto">
          <a:xfrm>
            <a:off x="3657600" y="4495800"/>
            <a:ext cx="6858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1377" name="Text Box 65"/>
          <p:cNvSpPr txBox="1">
            <a:spLocks noChangeArrowheads="1"/>
          </p:cNvSpPr>
          <p:nvPr/>
        </p:nvSpPr>
        <p:spPr bwMode="auto">
          <a:xfrm>
            <a:off x="5280025" y="3744913"/>
            <a:ext cx="2950144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000" dirty="0"/>
              <a:t>①temp-&gt;</a:t>
            </a:r>
            <a:r>
              <a:rPr kumimoji="1" lang="en-US" altLang="zh-CN" sz="2000" dirty="0" smtClean="0"/>
              <a:t>next=s-</a:t>
            </a:r>
            <a:r>
              <a:rPr kumimoji="1" lang="en-US" altLang="zh-CN" sz="2000" dirty="0"/>
              <a:t>&gt;next;</a:t>
            </a:r>
          </a:p>
        </p:txBody>
      </p:sp>
      <p:sp>
        <p:nvSpPr>
          <p:cNvPr id="141378" name="Text Box 66"/>
          <p:cNvSpPr txBox="1">
            <a:spLocks noChangeArrowheads="1"/>
          </p:cNvSpPr>
          <p:nvPr/>
        </p:nvSpPr>
        <p:spPr bwMode="auto">
          <a:xfrm>
            <a:off x="1371600" y="3794125"/>
            <a:ext cx="2259250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000" dirty="0"/>
              <a:t>②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s-</a:t>
            </a:r>
            <a:r>
              <a:rPr lang="en-US" altLang="zh-CN" sz="2000" dirty="0"/>
              <a:t>&gt;next=temp;</a:t>
            </a:r>
          </a:p>
        </p:txBody>
      </p:sp>
      <p:sp>
        <p:nvSpPr>
          <p:cNvPr id="38936" name="Text Box 68"/>
          <p:cNvSpPr txBox="1">
            <a:spLocks noChangeArrowheads="1"/>
          </p:cNvSpPr>
          <p:nvPr/>
        </p:nvSpPr>
        <p:spPr bwMode="auto">
          <a:xfrm>
            <a:off x="3719513" y="5507038"/>
            <a:ext cx="1809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grpSp>
        <p:nvGrpSpPr>
          <p:cNvPr id="38937" name="组合 53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8938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8940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8941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直接连接符 47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55" grpId="0" autoUpdateAnimBg="0"/>
      <p:bldP spid="141356" grpId="0" animBg="1"/>
      <p:bldP spid="141357" grpId="0" autoUpdateAnimBg="0"/>
      <p:bldP spid="141359" grpId="0" autoUpdateAnimBg="0"/>
      <p:bldP spid="141361" grpId="0" animBg="1" autoUpdateAnimBg="0"/>
      <p:bldP spid="141362" grpId="0" animBg="1"/>
      <p:bldP spid="141363" grpId="0" autoUpdateAnimBg="0"/>
      <p:bldP spid="141364" grpId="0" animBg="1"/>
      <p:bldP spid="141366" grpId="0" autoUpdateAnimBg="0"/>
      <p:bldP spid="141367" grpId="0" animBg="1" autoUpdateAnimBg="0"/>
      <p:bldP spid="141368" grpId="0" animBg="1"/>
      <p:bldP spid="141369" grpId="0" animBg="1"/>
      <p:bldP spid="141370" grpId="0" animBg="1"/>
      <p:bldP spid="141371" grpId="0" animBg="1"/>
      <p:bldP spid="141372" grpId="0" animBg="1"/>
      <p:bldP spid="141377" grpId="0" autoUpdateAnimBg="0"/>
      <p:bldP spid="14137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10A5E0-EBC3-475D-BACD-4692AE05E4A7}" type="slidenum">
              <a:rPr lang="en-US" altLang="zh-CN"/>
              <a:pPr/>
              <a:t>24</a:t>
            </a:fld>
            <a:endParaRPr lang="en-US" altLang="zh-CN"/>
          </a:p>
        </p:txBody>
      </p:sp>
      <p:sp useBgFill="1"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404813" y="2500313"/>
            <a:ext cx="8823547" cy="3787833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dirty="0" err="1">
                <a:solidFill>
                  <a:srgbClr val="000066"/>
                </a:solidFill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</a:rPr>
              <a:t> Push(</a:t>
            </a:r>
            <a:r>
              <a:rPr kumimoji="1" lang="en-US" altLang="zh-CN" dirty="0" err="1">
                <a:solidFill>
                  <a:srgbClr val="000066"/>
                </a:solidFill>
              </a:rPr>
              <a:t>LinkStack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s,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</a:rPr>
              <a:t>x)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{  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</a:t>
            </a:r>
            <a:r>
              <a:rPr kumimoji="1" lang="en-US" altLang="zh-CN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dirty="0">
                <a:solidFill>
                  <a:srgbClr val="000066"/>
                </a:solidFill>
              </a:rPr>
              <a:t> * temp;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temp=(</a:t>
            </a:r>
            <a:r>
              <a:rPr kumimoji="1" lang="en-US" altLang="zh-CN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dirty="0">
                <a:solidFill>
                  <a:srgbClr val="000066"/>
                </a:solidFill>
              </a:rPr>
              <a:t> * )</a:t>
            </a:r>
            <a:r>
              <a:rPr kumimoji="1" lang="en-US" altLang="zh-CN" dirty="0" err="1">
                <a:solidFill>
                  <a:srgbClr val="000066"/>
                </a:solidFill>
              </a:rPr>
              <a:t>malloc</a:t>
            </a:r>
            <a:r>
              <a:rPr kumimoji="1" lang="en-US" altLang="zh-CN" dirty="0">
                <a:solidFill>
                  <a:srgbClr val="000066"/>
                </a:solidFill>
              </a:rPr>
              <a:t>(</a:t>
            </a:r>
            <a:r>
              <a:rPr kumimoji="1" lang="en-US" altLang="zh-CN" dirty="0" err="1">
                <a:solidFill>
                  <a:srgbClr val="000066"/>
                </a:solidFill>
              </a:rPr>
              <a:t>sizeof</a:t>
            </a:r>
            <a:r>
              <a:rPr kumimoji="1" lang="en-US" altLang="zh-CN" dirty="0">
                <a:solidFill>
                  <a:srgbClr val="000066"/>
                </a:solidFill>
              </a:rPr>
              <a:t>(</a:t>
            </a:r>
            <a:r>
              <a:rPr kumimoji="1" lang="en-US" altLang="zh-CN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dirty="0">
                <a:solidFill>
                  <a:srgbClr val="000066"/>
                </a:solidFill>
              </a:rPr>
              <a:t>));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if(temp==NULL)     return(FALSE); 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</a:t>
            </a:r>
            <a:r>
              <a:rPr kumimoji="1" lang="en-US" altLang="zh-CN" dirty="0"/>
              <a:t>temp-&gt;data=x; </a:t>
            </a:r>
          </a:p>
          <a:p>
            <a:r>
              <a:rPr kumimoji="1" lang="en-US" altLang="zh-CN" dirty="0"/>
              <a:t>     temp-&gt;</a:t>
            </a:r>
            <a:r>
              <a:rPr kumimoji="1" lang="en-US" altLang="zh-CN" dirty="0" smtClean="0"/>
              <a:t>next=s-</a:t>
            </a:r>
            <a:r>
              <a:rPr kumimoji="1" lang="en-US" altLang="zh-CN" dirty="0"/>
              <a:t>&gt;next;</a:t>
            </a:r>
          </a:p>
          <a:p>
            <a:r>
              <a:rPr kumimoji="1" lang="en-US" altLang="zh-CN" dirty="0"/>
              <a:t>     </a:t>
            </a:r>
            <a:r>
              <a:rPr kumimoji="1" lang="en-US" altLang="zh-CN" dirty="0" smtClean="0"/>
              <a:t>s-</a:t>
            </a:r>
            <a:r>
              <a:rPr kumimoji="1" lang="en-US" altLang="zh-CN" dirty="0"/>
              <a:t>&gt;next=temp;   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return(TRUE);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}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86188" y="714375"/>
            <a:ext cx="4722812" cy="1816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node</a:t>
            </a:r>
          </a:p>
          <a:p>
            <a:pPr>
              <a:defRPr/>
            </a:pPr>
            <a:r>
              <a:rPr kumimoji="1"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</a:t>
            </a:r>
            <a:r>
              <a:rPr kumimoji="1"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8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node *</a:t>
            </a:r>
            <a:r>
              <a:rPr kumimoji="1" lang="en-US" altLang="zh-CN" sz="28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next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sz="28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LinkStackNode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*</a:t>
            </a:r>
            <a:r>
              <a:rPr kumimoji="1" lang="en-US" altLang="zh-CN" sz="28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LinkStack</a:t>
            </a:r>
            <a:r>
              <a:rPr kumimoji="1" lang="en-US" altLang="zh-CN" sz="28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</p:txBody>
      </p:sp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7335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1671638" y="1504950"/>
            <a:ext cx="26130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① </a:t>
            </a:r>
            <a:r>
              <a:rPr kumimoji="1" lang="zh-CN" altLang="en-US" sz="2800"/>
              <a:t>进栈</a:t>
            </a:r>
          </a:p>
        </p:txBody>
      </p:sp>
      <p:grpSp>
        <p:nvGrpSpPr>
          <p:cNvPr id="39942" name="组合 12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39945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39946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D2E612-7E03-4F5D-9652-74771C69B6C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0962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8985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40963" name="Text Box 10"/>
          <p:cNvSpPr txBox="1">
            <a:spLocks noChangeArrowheads="1"/>
          </p:cNvSpPr>
          <p:nvPr/>
        </p:nvSpPr>
        <p:spPr bwMode="auto">
          <a:xfrm>
            <a:off x="1671638" y="1504950"/>
            <a:ext cx="13541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② </a:t>
            </a:r>
            <a:r>
              <a:rPr kumimoji="1" lang="zh-CN" altLang="en-US" sz="2800"/>
              <a:t>出栈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28688" y="2286000"/>
            <a:ext cx="6434197" cy="44012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 err="1">
                <a:solidFill>
                  <a:srgbClr val="000066"/>
                </a:solidFill>
              </a:rPr>
              <a:t>int</a:t>
            </a:r>
            <a:r>
              <a:rPr kumimoji="1" lang="en-US" altLang="zh-CN" sz="2800" dirty="0">
                <a:solidFill>
                  <a:srgbClr val="000066"/>
                </a:solidFill>
              </a:rPr>
              <a:t> Pop(</a:t>
            </a:r>
            <a:r>
              <a:rPr kumimoji="1" lang="en-US" altLang="zh-CN" sz="2800" dirty="0" err="1">
                <a:solidFill>
                  <a:srgbClr val="000066"/>
                </a:solidFill>
              </a:rPr>
              <a:t>LinkStack</a:t>
            </a:r>
            <a:r>
              <a:rPr kumimoji="1" lang="en-US" altLang="zh-CN" sz="2800" dirty="0">
                <a:solidFill>
                  <a:srgbClr val="000066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s, </a:t>
            </a:r>
            <a:r>
              <a:rPr kumimoji="1" lang="en-US" altLang="zh-CN" sz="2800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sz="2800" dirty="0">
                <a:solidFill>
                  <a:srgbClr val="000066"/>
                </a:solidFill>
              </a:rPr>
              <a:t>*x)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{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    </a:t>
            </a:r>
            <a:r>
              <a:rPr kumimoji="1" lang="en-US" altLang="zh-CN" sz="2800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sz="2800" dirty="0">
                <a:solidFill>
                  <a:srgbClr val="000066"/>
                </a:solidFill>
              </a:rPr>
              <a:t> * temp; 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    </a:t>
            </a:r>
            <a:r>
              <a:rPr kumimoji="1" lang="en-US" altLang="zh-CN" sz="2800" dirty="0" smtClean="0">
                <a:solidFill>
                  <a:srgbClr val="000066"/>
                </a:solidFill>
              </a:rPr>
              <a:t>temp=s-</a:t>
            </a:r>
            <a:r>
              <a:rPr kumimoji="1" lang="en-US" altLang="zh-CN" sz="2800" dirty="0">
                <a:solidFill>
                  <a:srgbClr val="000066"/>
                </a:solidFill>
              </a:rPr>
              <a:t>&gt;next;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    if(temp==NULL) 	return(FALSE);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    </a:t>
            </a:r>
            <a:r>
              <a:rPr kumimoji="1" lang="en-US" altLang="zh-CN" sz="2800" dirty="0" smtClean="0"/>
              <a:t>s-</a:t>
            </a:r>
            <a:r>
              <a:rPr kumimoji="1" lang="en-US" altLang="zh-CN" sz="2800" dirty="0"/>
              <a:t>&gt;next=temp-&gt;next; </a:t>
            </a:r>
          </a:p>
          <a:p>
            <a:r>
              <a:rPr kumimoji="1" lang="en-US" altLang="zh-CN" sz="2800" dirty="0"/>
              <a:t>    *x=temp-&gt;data;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    free(temp);   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    return(TRUE);</a:t>
            </a:r>
          </a:p>
          <a:p>
            <a:r>
              <a:rPr kumimoji="1" lang="en-US" altLang="zh-CN" sz="2800" dirty="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857625" y="500063"/>
            <a:ext cx="4722813" cy="1816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node</a:t>
            </a:r>
          </a:p>
          <a:p>
            <a:pPr>
              <a:defRPr/>
            </a:pPr>
            <a:r>
              <a:rPr kumimoji="1"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</a:t>
            </a:r>
            <a:r>
              <a:rPr kumimoji="1" lang="en-US" altLang="zh-CN" sz="2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1"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8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node *</a:t>
            </a:r>
            <a:r>
              <a:rPr kumimoji="1" lang="en-US" altLang="zh-CN" sz="28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next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kumimoji="1" lang="en-US" altLang="zh-CN" sz="28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LinkStackNode</a:t>
            </a:r>
            <a:r>
              <a:rPr kumimoji="1"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*</a:t>
            </a:r>
            <a:r>
              <a:rPr kumimoji="1" lang="en-US" altLang="zh-CN" sz="28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LinkStack</a:t>
            </a:r>
            <a:r>
              <a:rPr kumimoji="1" lang="en-US" altLang="zh-CN" sz="28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</p:txBody>
      </p:sp>
      <p:grpSp>
        <p:nvGrpSpPr>
          <p:cNvPr id="40966" name="组合 15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40968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0970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0971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左箭头 12"/>
          <p:cNvSpPr/>
          <p:nvPr/>
        </p:nvSpPr>
        <p:spPr>
          <a:xfrm>
            <a:off x="7858125" y="6286500"/>
            <a:ext cx="785813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7172C-E131-4117-929E-1FD354620F5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5603" name="Line 11"/>
          <p:cNvSpPr>
            <a:spLocks noChangeShapeType="1"/>
          </p:cNvSpPr>
          <p:nvPr/>
        </p:nvSpPr>
        <p:spPr bwMode="auto">
          <a:xfrm>
            <a:off x="792163" y="549275"/>
            <a:ext cx="29527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792163" y="6508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第 </a:t>
            </a:r>
            <a:r>
              <a:rPr lang="en-US" altLang="zh-CN">
                <a:solidFill>
                  <a:srgbClr val="000066"/>
                </a:solidFill>
              </a:rPr>
              <a:t>3 </a:t>
            </a:r>
            <a:r>
              <a:rPr lang="zh-CN" altLang="en-US">
                <a:solidFill>
                  <a:srgbClr val="000066"/>
                </a:solidFill>
              </a:rPr>
              <a:t>章  栈和队列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1022350" y="836613"/>
            <a:ext cx="120967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rgbClr val="000066"/>
                </a:solidFill>
              </a:rPr>
              <a:t>栈</a:t>
            </a:r>
            <a:r>
              <a:rPr kumimoji="1" lang="zh-CN" altLang="en-US" b="0" dirty="0" smtClean="0">
                <a:solidFill>
                  <a:srgbClr val="000066"/>
                </a:solidFill>
              </a:rPr>
              <a:t> </a:t>
            </a:r>
            <a:endParaRPr kumimoji="1" lang="zh-CN" altLang="en-US" b="0" dirty="0">
              <a:solidFill>
                <a:srgbClr val="000066"/>
              </a:solidFill>
            </a:endParaRPr>
          </a:p>
        </p:txBody>
      </p:sp>
      <p:sp>
        <p:nvSpPr>
          <p:cNvPr id="25607" name="Text Box 15"/>
          <p:cNvSpPr txBox="1">
            <a:spLocks noChangeArrowheads="1"/>
          </p:cNvSpPr>
          <p:nvPr/>
        </p:nvSpPr>
        <p:spPr bwMode="auto">
          <a:xfrm>
            <a:off x="936625" y="1484313"/>
            <a:ext cx="104298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1708150" y="1484313"/>
            <a:ext cx="228758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③</a:t>
            </a:r>
            <a:r>
              <a:rPr kumimoji="1" lang="zh-CN" altLang="en-US"/>
              <a:t>多栈运算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1095375" y="2112963"/>
            <a:ext cx="54927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</a:rPr>
              <a:t>采用多个</a:t>
            </a:r>
            <a:r>
              <a:rPr kumimoji="1" lang="zh-CN" altLang="en-US"/>
              <a:t>单链表</a:t>
            </a:r>
            <a:r>
              <a:rPr kumimoji="1" lang="zh-CN" altLang="en-US">
                <a:solidFill>
                  <a:srgbClr val="000066"/>
                </a:solidFill>
              </a:rPr>
              <a:t>来实现多个链栈</a:t>
            </a:r>
          </a:p>
        </p:txBody>
      </p:sp>
      <p:grpSp>
        <p:nvGrpSpPr>
          <p:cNvPr id="2" name="Group 252"/>
          <p:cNvGrpSpPr>
            <a:grpSpLocks/>
          </p:cNvGrpSpPr>
          <p:nvPr/>
        </p:nvGrpSpPr>
        <p:grpSpPr bwMode="auto">
          <a:xfrm>
            <a:off x="1970088" y="2754313"/>
            <a:ext cx="5497512" cy="3165475"/>
            <a:chOff x="1241" y="1735"/>
            <a:chExt cx="3463" cy="1994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619" y="2080"/>
              <a:ext cx="635" cy="1637"/>
              <a:chOff x="3016" y="1570"/>
              <a:chExt cx="635" cy="1637"/>
            </a:xfrm>
          </p:grpSpPr>
          <p:sp>
            <p:nvSpPr>
              <p:cNvPr id="25708" name="Rectangle 33"/>
              <p:cNvSpPr>
                <a:spLocks noChangeArrowheads="1"/>
              </p:cNvSpPr>
              <p:nvPr/>
            </p:nvSpPr>
            <p:spPr bwMode="auto">
              <a:xfrm>
                <a:off x="3016" y="1570"/>
                <a:ext cx="635" cy="1633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09" name="Line 34"/>
              <p:cNvSpPr>
                <a:spLocks noChangeShapeType="1"/>
              </p:cNvSpPr>
              <p:nvPr/>
            </p:nvSpPr>
            <p:spPr bwMode="auto">
              <a:xfrm>
                <a:off x="3407" y="1570"/>
                <a:ext cx="0" cy="163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10" name="Line 35"/>
              <p:cNvSpPr>
                <a:spLocks noChangeShapeType="1"/>
              </p:cNvSpPr>
              <p:nvPr/>
            </p:nvSpPr>
            <p:spPr bwMode="auto">
              <a:xfrm>
                <a:off x="3016" y="1842"/>
                <a:ext cx="63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11" name="Line 36"/>
              <p:cNvSpPr>
                <a:spLocks noChangeShapeType="1"/>
              </p:cNvSpPr>
              <p:nvPr/>
            </p:nvSpPr>
            <p:spPr bwMode="auto">
              <a:xfrm>
                <a:off x="3016" y="2115"/>
                <a:ext cx="63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12" name="Line 37"/>
              <p:cNvSpPr>
                <a:spLocks noChangeShapeType="1"/>
              </p:cNvSpPr>
              <p:nvPr/>
            </p:nvSpPr>
            <p:spPr bwMode="auto">
              <a:xfrm>
                <a:off x="3016" y="2387"/>
                <a:ext cx="63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13" name="Line 38"/>
              <p:cNvSpPr>
                <a:spLocks noChangeShapeType="1"/>
              </p:cNvSpPr>
              <p:nvPr/>
            </p:nvSpPr>
            <p:spPr bwMode="auto">
              <a:xfrm>
                <a:off x="3016" y="2659"/>
                <a:ext cx="63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14" name="Line 39"/>
              <p:cNvSpPr>
                <a:spLocks noChangeShapeType="1"/>
              </p:cNvSpPr>
              <p:nvPr/>
            </p:nvSpPr>
            <p:spPr bwMode="auto">
              <a:xfrm>
                <a:off x="3016" y="2931"/>
                <a:ext cx="63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15" name="Text Box 40"/>
              <p:cNvSpPr txBox="1">
                <a:spLocks noChangeArrowheads="1"/>
              </p:cNvSpPr>
              <p:nvPr/>
            </p:nvSpPr>
            <p:spPr bwMode="auto">
              <a:xfrm>
                <a:off x="3107" y="1570"/>
                <a:ext cx="116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716" name="Text Box 41"/>
              <p:cNvSpPr txBox="1">
                <a:spLocks noChangeArrowheads="1"/>
              </p:cNvSpPr>
              <p:nvPr/>
            </p:nvSpPr>
            <p:spPr bwMode="auto">
              <a:xfrm>
                <a:off x="3107" y="1830"/>
                <a:ext cx="116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717" name="Text Box 42"/>
              <p:cNvSpPr txBox="1">
                <a:spLocks noChangeArrowheads="1"/>
              </p:cNvSpPr>
              <p:nvPr/>
            </p:nvSpPr>
            <p:spPr bwMode="auto">
              <a:xfrm>
                <a:off x="3107" y="2087"/>
                <a:ext cx="116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718" name="Text Box 43"/>
              <p:cNvSpPr txBox="1">
                <a:spLocks noChangeArrowheads="1"/>
              </p:cNvSpPr>
              <p:nvPr/>
            </p:nvSpPr>
            <p:spPr bwMode="auto">
              <a:xfrm>
                <a:off x="3107" y="2375"/>
                <a:ext cx="116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719" name="Text Box 44"/>
              <p:cNvSpPr txBox="1">
                <a:spLocks noChangeArrowheads="1"/>
              </p:cNvSpPr>
              <p:nvPr/>
            </p:nvSpPr>
            <p:spPr bwMode="auto">
              <a:xfrm>
                <a:off x="3107" y="2647"/>
                <a:ext cx="116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720" name="Text Box 45"/>
              <p:cNvSpPr txBox="1">
                <a:spLocks noChangeArrowheads="1"/>
              </p:cNvSpPr>
              <p:nvPr/>
            </p:nvSpPr>
            <p:spPr bwMode="auto">
              <a:xfrm>
                <a:off x="3107" y="2919"/>
                <a:ext cx="116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5613" name="Text Box 47"/>
            <p:cNvSpPr txBox="1">
              <a:spLocks noChangeArrowheads="1"/>
            </p:cNvSpPr>
            <p:nvPr/>
          </p:nvSpPr>
          <p:spPr bwMode="auto">
            <a:xfrm>
              <a:off x="1392" y="2122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25614" name="Text Box 48"/>
            <p:cNvSpPr txBox="1">
              <a:spLocks noChangeArrowheads="1"/>
            </p:cNvSpPr>
            <p:nvPr/>
          </p:nvSpPr>
          <p:spPr bwMode="auto">
            <a:xfrm>
              <a:off x="1392" y="2382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25615" name="Text Box 49"/>
            <p:cNvSpPr txBox="1">
              <a:spLocks noChangeArrowheads="1"/>
            </p:cNvSpPr>
            <p:nvPr/>
          </p:nvSpPr>
          <p:spPr bwMode="auto">
            <a:xfrm>
              <a:off x="1392" y="2639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25616" name="Text Box 50"/>
            <p:cNvSpPr txBox="1">
              <a:spLocks noChangeArrowheads="1"/>
            </p:cNvSpPr>
            <p:nvPr/>
          </p:nvSpPr>
          <p:spPr bwMode="auto">
            <a:xfrm>
              <a:off x="1392" y="2927"/>
              <a:ext cx="205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25617" name="Text Box 51"/>
            <p:cNvSpPr txBox="1">
              <a:spLocks noChangeArrowheads="1"/>
            </p:cNvSpPr>
            <p:nvPr/>
          </p:nvSpPr>
          <p:spPr bwMode="auto">
            <a:xfrm>
              <a:off x="1760" y="3176"/>
              <a:ext cx="160" cy="2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kumimoji="1" lang="en-US" altLang="zh-CN" sz="2000">
                  <a:solidFill>
                    <a:srgbClr val="000066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kumimoji="1" lang="en-US" altLang="zh-CN" sz="2000">
                  <a:solidFill>
                    <a:srgbClr val="000066"/>
                  </a:solidFill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kumimoji="1" lang="en-US" altLang="zh-CN" sz="2000">
                  <a:solidFill>
                    <a:srgbClr val="000066"/>
                  </a:solidFill>
                </a:rPr>
                <a:t>.</a:t>
              </a:r>
            </a:p>
          </p:txBody>
        </p:sp>
        <p:sp>
          <p:nvSpPr>
            <p:cNvPr id="25618" name="Text Box 52"/>
            <p:cNvSpPr txBox="1">
              <a:spLocks noChangeArrowheads="1"/>
            </p:cNvSpPr>
            <p:nvPr/>
          </p:nvSpPr>
          <p:spPr bwMode="auto">
            <a:xfrm>
              <a:off x="1241" y="3471"/>
              <a:ext cx="391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</a:rPr>
                <a:t>M-1</a:t>
              </a:r>
            </a:p>
          </p:txBody>
        </p:sp>
        <p:sp>
          <p:nvSpPr>
            <p:cNvPr id="25619" name="Line 53"/>
            <p:cNvSpPr>
              <a:spLocks noChangeShapeType="1"/>
            </p:cNvSpPr>
            <p:nvPr/>
          </p:nvSpPr>
          <p:spPr bwMode="auto">
            <a:xfrm>
              <a:off x="2692" y="2216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964" y="2064"/>
              <a:ext cx="453" cy="288"/>
              <a:chOff x="3787" y="1554"/>
              <a:chExt cx="453" cy="288"/>
            </a:xfrm>
          </p:grpSpPr>
          <p:sp>
            <p:nvSpPr>
              <p:cNvPr id="25705" name="Rectangle 55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06" name="Line 56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07" name="Text Box 57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8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a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1</a:t>
                </a:r>
              </a:p>
            </p:txBody>
          </p:sp>
        </p:grpSp>
        <p:sp>
          <p:nvSpPr>
            <p:cNvPr id="25621" name="Line 58"/>
            <p:cNvSpPr>
              <a:spLocks noChangeShapeType="1"/>
            </p:cNvSpPr>
            <p:nvPr/>
          </p:nvSpPr>
          <p:spPr bwMode="auto">
            <a:xfrm>
              <a:off x="3327" y="2216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3599" y="2064"/>
              <a:ext cx="453" cy="288"/>
              <a:chOff x="3787" y="1554"/>
              <a:chExt cx="453" cy="288"/>
            </a:xfrm>
          </p:grpSpPr>
          <p:sp>
            <p:nvSpPr>
              <p:cNvPr id="25702" name="Rectangle 60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03" name="Line 61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04" name="Text Box 62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8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a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</p:grpSp>
        <p:sp>
          <p:nvSpPr>
            <p:cNvPr id="25623" name="Text Box 63"/>
            <p:cNvSpPr txBox="1">
              <a:spLocks noChangeArrowheads="1"/>
            </p:cNvSpPr>
            <p:nvPr/>
          </p:nvSpPr>
          <p:spPr bwMode="auto">
            <a:xfrm>
              <a:off x="3801" y="2064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∧</a:t>
              </a:r>
            </a:p>
          </p:txBody>
        </p:sp>
        <p:sp>
          <p:nvSpPr>
            <p:cNvPr id="25624" name="Line 64"/>
            <p:cNvSpPr>
              <a:spLocks noChangeShapeType="1"/>
            </p:cNvSpPr>
            <p:nvPr/>
          </p:nvSpPr>
          <p:spPr bwMode="auto">
            <a:xfrm>
              <a:off x="2692" y="2489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2964" y="2352"/>
              <a:ext cx="453" cy="288"/>
              <a:chOff x="3787" y="1554"/>
              <a:chExt cx="453" cy="288"/>
            </a:xfrm>
          </p:grpSpPr>
          <p:sp>
            <p:nvSpPr>
              <p:cNvPr id="25699" name="Rectangle 66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00" name="Line 67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01" name="Text Box 68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9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b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1</a:t>
                </a:r>
              </a:p>
            </p:txBody>
          </p:sp>
        </p:grpSp>
        <p:sp>
          <p:nvSpPr>
            <p:cNvPr id="25626" name="Text Box 90"/>
            <p:cNvSpPr txBox="1">
              <a:spLocks noChangeArrowheads="1"/>
            </p:cNvSpPr>
            <p:nvPr/>
          </p:nvSpPr>
          <p:spPr bwMode="auto">
            <a:xfrm>
              <a:off x="2571" y="2640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∧</a:t>
              </a:r>
            </a:p>
          </p:txBody>
        </p:sp>
        <p:sp>
          <p:nvSpPr>
            <p:cNvPr id="25627" name="Line 91"/>
            <p:cNvSpPr>
              <a:spLocks noChangeShapeType="1"/>
            </p:cNvSpPr>
            <p:nvPr/>
          </p:nvSpPr>
          <p:spPr bwMode="auto">
            <a:xfrm>
              <a:off x="2692" y="3033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92"/>
            <p:cNvGrpSpPr>
              <a:grpSpLocks/>
            </p:cNvGrpSpPr>
            <p:nvPr/>
          </p:nvGrpSpPr>
          <p:grpSpPr bwMode="auto">
            <a:xfrm>
              <a:off x="2964" y="2897"/>
              <a:ext cx="453" cy="288"/>
              <a:chOff x="3787" y="1554"/>
              <a:chExt cx="453" cy="288"/>
            </a:xfrm>
          </p:grpSpPr>
          <p:sp>
            <p:nvSpPr>
              <p:cNvPr id="25696" name="Rectangle 93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97" name="Line 94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98" name="Text Box 95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8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c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1</a:t>
                </a:r>
              </a:p>
            </p:txBody>
          </p:sp>
        </p:grpSp>
        <p:sp>
          <p:nvSpPr>
            <p:cNvPr id="25629" name="Line 96"/>
            <p:cNvSpPr>
              <a:spLocks noChangeShapeType="1"/>
            </p:cNvSpPr>
            <p:nvPr/>
          </p:nvSpPr>
          <p:spPr bwMode="auto">
            <a:xfrm>
              <a:off x="3327" y="3033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" name="Group 97"/>
            <p:cNvGrpSpPr>
              <a:grpSpLocks/>
            </p:cNvGrpSpPr>
            <p:nvPr/>
          </p:nvGrpSpPr>
          <p:grpSpPr bwMode="auto">
            <a:xfrm>
              <a:off x="3599" y="2897"/>
              <a:ext cx="453" cy="288"/>
              <a:chOff x="3787" y="1554"/>
              <a:chExt cx="453" cy="288"/>
            </a:xfrm>
          </p:grpSpPr>
          <p:sp>
            <p:nvSpPr>
              <p:cNvPr id="25693" name="Rectangle 98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94" name="Line 99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95" name="Text Box 100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8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c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</p:grpSp>
        <p:sp>
          <p:nvSpPr>
            <p:cNvPr id="25631" name="Line 113"/>
            <p:cNvSpPr>
              <a:spLocks noChangeShapeType="1"/>
            </p:cNvSpPr>
            <p:nvPr/>
          </p:nvSpPr>
          <p:spPr bwMode="auto">
            <a:xfrm>
              <a:off x="2692" y="3577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2964" y="3441"/>
              <a:ext cx="453" cy="288"/>
              <a:chOff x="3787" y="1554"/>
              <a:chExt cx="453" cy="288"/>
            </a:xfrm>
          </p:grpSpPr>
          <p:sp>
            <p:nvSpPr>
              <p:cNvPr id="25690" name="Rectangle 115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91" name="Line 116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92" name="Text Box 117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9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n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1</a:t>
                </a:r>
              </a:p>
            </p:txBody>
          </p:sp>
        </p:grpSp>
        <p:sp>
          <p:nvSpPr>
            <p:cNvPr id="25633" name="Line 118"/>
            <p:cNvSpPr>
              <a:spLocks noChangeShapeType="1"/>
            </p:cNvSpPr>
            <p:nvPr/>
          </p:nvSpPr>
          <p:spPr bwMode="auto">
            <a:xfrm>
              <a:off x="3327" y="3593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19"/>
            <p:cNvGrpSpPr>
              <a:grpSpLocks/>
            </p:cNvGrpSpPr>
            <p:nvPr/>
          </p:nvGrpSpPr>
          <p:grpSpPr bwMode="auto">
            <a:xfrm>
              <a:off x="3600" y="3441"/>
              <a:ext cx="453" cy="288"/>
              <a:chOff x="3787" y="1554"/>
              <a:chExt cx="453" cy="288"/>
            </a:xfrm>
          </p:grpSpPr>
          <p:sp>
            <p:nvSpPr>
              <p:cNvPr id="25687" name="Rectangle 120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88" name="Line 121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89" name="Text Box 122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9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n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2</a:t>
                </a:r>
              </a:p>
            </p:txBody>
          </p:sp>
        </p:grpSp>
        <p:sp>
          <p:nvSpPr>
            <p:cNvPr id="25635" name="Line 123"/>
            <p:cNvSpPr>
              <a:spLocks noChangeShapeType="1"/>
            </p:cNvSpPr>
            <p:nvPr/>
          </p:nvSpPr>
          <p:spPr bwMode="auto">
            <a:xfrm>
              <a:off x="3962" y="3032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124"/>
            <p:cNvGrpSpPr>
              <a:grpSpLocks/>
            </p:cNvGrpSpPr>
            <p:nvPr/>
          </p:nvGrpSpPr>
          <p:grpSpPr bwMode="auto">
            <a:xfrm>
              <a:off x="4189" y="2895"/>
              <a:ext cx="453" cy="288"/>
              <a:chOff x="3787" y="1554"/>
              <a:chExt cx="453" cy="288"/>
            </a:xfrm>
          </p:grpSpPr>
          <p:sp>
            <p:nvSpPr>
              <p:cNvPr id="25684" name="Rectangle 125"/>
              <p:cNvSpPr>
                <a:spLocks noChangeArrowheads="1"/>
              </p:cNvSpPr>
              <p:nvPr/>
            </p:nvSpPr>
            <p:spPr bwMode="auto">
              <a:xfrm>
                <a:off x="3787" y="1586"/>
                <a:ext cx="453" cy="226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85" name="Line 126"/>
              <p:cNvSpPr>
                <a:spLocks noChangeShapeType="1"/>
              </p:cNvSpPr>
              <p:nvPr/>
            </p:nvSpPr>
            <p:spPr bwMode="auto">
              <a:xfrm>
                <a:off x="4059" y="1586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86" name="Text Box 127"/>
              <p:cNvSpPr txBox="1">
                <a:spLocks noChangeArrowheads="1"/>
              </p:cNvSpPr>
              <p:nvPr/>
            </p:nvSpPr>
            <p:spPr bwMode="auto">
              <a:xfrm>
                <a:off x="3808" y="1554"/>
                <a:ext cx="281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c</a:t>
                </a:r>
                <a:r>
                  <a:rPr kumimoji="1" lang="en-US" altLang="zh-CN" sz="2000" baseline="-25000">
                    <a:solidFill>
                      <a:srgbClr val="000066"/>
                    </a:solidFill>
                  </a:rPr>
                  <a:t>3</a:t>
                </a:r>
              </a:p>
            </p:txBody>
          </p:sp>
        </p:grpSp>
        <p:sp>
          <p:nvSpPr>
            <p:cNvPr id="25637" name="Text Box 128"/>
            <p:cNvSpPr txBox="1">
              <a:spLocks noChangeArrowheads="1"/>
            </p:cNvSpPr>
            <p:nvPr/>
          </p:nvSpPr>
          <p:spPr bwMode="auto">
            <a:xfrm>
              <a:off x="4395" y="2880"/>
              <a:ext cx="30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∧</a:t>
              </a:r>
            </a:p>
          </p:txBody>
        </p:sp>
        <p:sp>
          <p:nvSpPr>
            <p:cNvPr id="25638" name="Text Box 129"/>
            <p:cNvSpPr txBox="1">
              <a:spLocks noChangeArrowheads="1"/>
            </p:cNvSpPr>
            <p:nvPr/>
          </p:nvSpPr>
          <p:spPr bwMode="auto">
            <a:xfrm>
              <a:off x="1335" y="173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 dirty="0" smtClean="0"/>
                <a:t>s</a:t>
              </a:r>
              <a:endParaRPr lang="en-US" altLang="zh-CN" sz="2000" dirty="0"/>
            </a:p>
          </p:txBody>
        </p:sp>
        <p:sp>
          <p:nvSpPr>
            <p:cNvPr id="25639" name="Line 130"/>
            <p:cNvSpPr>
              <a:spLocks noChangeShapeType="1"/>
            </p:cNvSpPr>
            <p:nvPr/>
          </p:nvSpPr>
          <p:spPr bwMode="auto">
            <a:xfrm>
              <a:off x="2128" y="2208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0" name="Line 131"/>
            <p:cNvSpPr>
              <a:spLocks noChangeShapeType="1"/>
            </p:cNvSpPr>
            <p:nvPr/>
          </p:nvSpPr>
          <p:spPr bwMode="auto">
            <a:xfrm>
              <a:off x="2128" y="2481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1" name="Line 132"/>
            <p:cNvSpPr>
              <a:spLocks noChangeShapeType="1"/>
            </p:cNvSpPr>
            <p:nvPr/>
          </p:nvSpPr>
          <p:spPr bwMode="auto">
            <a:xfrm>
              <a:off x="2128" y="2753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2" name="Line 133"/>
            <p:cNvSpPr>
              <a:spLocks noChangeShapeType="1"/>
            </p:cNvSpPr>
            <p:nvPr/>
          </p:nvSpPr>
          <p:spPr bwMode="auto">
            <a:xfrm>
              <a:off x="2128" y="3025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3" name="Line 135"/>
            <p:cNvSpPr>
              <a:spLocks noChangeShapeType="1"/>
            </p:cNvSpPr>
            <p:nvPr/>
          </p:nvSpPr>
          <p:spPr bwMode="auto">
            <a:xfrm>
              <a:off x="2128" y="3569"/>
              <a:ext cx="2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" name="Group 211"/>
            <p:cNvGrpSpPr>
              <a:grpSpLocks/>
            </p:cNvGrpSpPr>
            <p:nvPr/>
          </p:nvGrpSpPr>
          <p:grpSpPr bwMode="auto">
            <a:xfrm>
              <a:off x="2400" y="3504"/>
              <a:ext cx="416" cy="192"/>
              <a:chOff x="2400" y="3552"/>
              <a:chExt cx="416" cy="192"/>
            </a:xfrm>
          </p:grpSpPr>
          <p:sp>
            <p:nvSpPr>
              <p:cNvPr id="25677" name="Text Box 204"/>
              <p:cNvSpPr txBox="1">
                <a:spLocks noChangeArrowheads="1"/>
              </p:cNvSpPr>
              <p:nvPr/>
            </p:nvSpPr>
            <p:spPr bwMode="auto">
              <a:xfrm>
                <a:off x="2408" y="3555"/>
                <a:ext cx="408" cy="18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2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678" name="Line 205"/>
              <p:cNvSpPr>
                <a:spLocks noChangeShapeType="1"/>
              </p:cNvSpPr>
              <p:nvPr/>
            </p:nvSpPr>
            <p:spPr bwMode="auto">
              <a:xfrm>
                <a:off x="2635" y="3556"/>
                <a:ext cx="5" cy="1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9" name="Freeform 206"/>
              <p:cNvSpPr>
                <a:spLocks/>
              </p:cNvSpPr>
              <p:nvPr/>
            </p:nvSpPr>
            <p:spPr bwMode="auto">
              <a:xfrm>
                <a:off x="2400" y="3552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Freeform 207"/>
              <p:cNvSpPr>
                <a:spLocks/>
              </p:cNvSpPr>
              <p:nvPr/>
            </p:nvSpPr>
            <p:spPr bwMode="auto">
              <a:xfrm>
                <a:off x="2408" y="3555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Freeform 208"/>
              <p:cNvSpPr>
                <a:spLocks/>
              </p:cNvSpPr>
              <p:nvPr/>
            </p:nvSpPr>
            <p:spPr bwMode="auto">
              <a:xfrm>
                <a:off x="2408" y="3555"/>
                <a:ext cx="228" cy="18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Freeform 209"/>
              <p:cNvSpPr>
                <a:spLocks/>
              </p:cNvSpPr>
              <p:nvPr/>
            </p:nvSpPr>
            <p:spPr bwMode="auto">
              <a:xfrm>
                <a:off x="2489" y="3608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3" name="Freeform 210"/>
              <p:cNvSpPr>
                <a:spLocks/>
              </p:cNvSpPr>
              <p:nvPr/>
            </p:nvSpPr>
            <p:spPr bwMode="auto">
              <a:xfrm>
                <a:off x="2538" y="3666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2"/>
            <p:cNvGrpSpPr>
              <a:grpSpLocks/>
            </p:cNvGrpSpPr>
            <p:nvPr/>
          </p:nvGrpSpPr>
          <p:grpSpPr bwMode="auto">
            <a:xfrm>
              <a:off x="2400" y="2928"/>
              <a:ext cx="416" cy="192"/>
              <a:chOff x="2400" y="3552"/>
              <a:chExt cx="416" cy="192"/>
            </a:xfrm>
          </p:grpSpPr>
          <p:sp>
            <p:nvSpPr>
              <p:cNvPr id="25670" name="Text Box 213"/>
              <p:cNvSpPr txBox="1">
                <a:spLocks noChangeArrowheads="1"/>
              </p:cNvSpPr>
              <p:nvPr/>
            </p:nvSpPr>
            <p:spPr bwMode="auto">
              <a:xfrm>
                <a:off x="2408" y="3555"/>
                <a:ext cx="408" cy="18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2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671" name="Line 214"/>
              <p:cNvSpPr>
                <a:spLocks noChangeShapeType="1"/>
              </p:cNvSpPr>
              <p:nvPr/>
            </p:nvSpPr>
            <p:spPr bwMode="auto">
              <a:xfrm>
                <a:off x="2635" y="3556"/>
                <a:ext cx="5" cy="1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2" name="Freeform 215"/>
              <p:cNvSpPr>
                <a:spLocks/>
              </p:cNvSpPr>
              <p:nvPr/>
            </p:nvSpPr>
            <p:spPr bwMode="auto">
              <a:xfrm>
                <a:off x="2400" y="3552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3" name="Freeform 216"/>
              <p:cNvSpPr>
                <a:spLocks/>
              </p:cNvSpPr>
              <p:nvPr/>
            </p:nvSpPr>
            <p:spPr bwMode="auto">
              <a:xfrm>
                <a:off x="2408" y="3555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4" name="Freeform 217"/>
              <p:cNvSpPr>
                <a:spLocks/>
              </p:cNvSpPr>
              <p:nvPr/>
            </p:nvSpPr>
            <p:spPr bwMode="auto">
              <a:xfrm>
                <a:off x="2408" y="3555"/>
                <a:ext cx="228" cy="18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5" name="Freeform 218"/>
              <p:cNvSpPr>
                <a:spLocks/>
              </p:cNvSpPr>
              <p:nvPr/>
            </p:nvSpPr>
            <p:spPr bwMode="auto">
              <a:xfrm>
                <a:off x="2489" y="3608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6" name="Freeform 219"/>
              <p:cNvSpPr>
                <a:spLocks/>
              </p:cNvSpPr>
              <p:nvPr/>
            </p:nvSpPr>
            <p:spPr bwMode="auto">
              <a:xfrm>
                <a:off x="2538" y="3666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20"/>
            <p:cNvGrpSpPr>
              <a:grpSpLocks/>
            </p:cNvGrpSpPr>
            <p:nvPr/>
          </p:nvGrpSpPr>
          <p:grpSpPr bwMode="auto">
            <a:xfrm>
              <a:off x="2400" y="2688"/>
              <a:ext cx="416" cy="192"/>
              <a:chOff x="2400" y="3552"/>
              <a:chExt cx="416" cy="192"/>
            </a:xfrm>
          </p:grpSpPr>
          <p:sp>
            <p:nvSpPr>
              <p:cNvPr id="25663" name="Text Box 221"/>
              <p:cNvSpPr txBox="1">
                <a:spLocks noChangeArrowheads="1"/>
              </p:cNvSpPr>
              <p:nvPr/>
            </p:nvSpPr>
            <p:spPr bwMode="auto">
              <a:xfrm>
                <a:off x="2408" y="3555"/>
                <a:ext cx="408" cy="18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2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664" name="Line 222"/>
              <p:cNvSpPr>
                <a:spLocks noChangeShapeType="1"/>
              </p:cNvSpPr>
              <p:nvPr/>
            </p:nvSpPr>
            <p:spPr bwMode="auto">
              <a:xfrm>
                <a:off x="2635" y="3556"/>
                <a:ext cx="5" cy="1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5" name="Freeform 223"/>
              <p:cNvSpPr>
                <a:spLocks/>
              </p:cNvSpPr>
              <p:nvPr/>
            </p:nvSpPr>
            <p:spPr bwMode="auto">
              <a:xfrm>
                <a:off x="2400" y="3552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6" name="Freeform 224"/>
              <p:cNvSpPr>
                <a:spLocks/>
              </p:cNvSpPr>
              <p:nvPr/>
            </p:nvSpPr>
            <p:spPr bwMode="auto">
              <a:xfrm>
                <a:off x="2408" y="3555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Freeform 225"/>
              <p:cNvSpPr>
                <a:spLocks/>
              </p:cNvSpPr>
              <p:nvPr/>
            </p:nvSpPr>
            <p:spPr bwMode="auto">
              <a:xfrm>
                <a:off x="2408" y="3555"/>
                <a:ext cx="228" cy="18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8" name="Freeform 226"/>
              <p:cNvSpPr>
                <a:spLocks/>
              </p:cNvSpPr>
              <p:nvPr/>
            </p:nvSpPr>
            <p:spPr bwMode="auto">
              <a:xfrm>
                <a:off x="2489" y="3608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Freeform 227"/>
              <p:cNvSpPr>
                <a:spLocks/>
              </p:cNvSpPr>
              <p:nvPr/>
            </p:nvSpPr>
            <p:spPr bwMode="auto">
              <a:xfrm>
                <a:off x="2538" y="3666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28"/>
            <p:cNvGrpSpPr>
              <a:grpSpLocks/>
            </p:cNvGrpSpPr>
            <p:nvPr/>
          </p:nvGrpSpPr>
          <p:grpSpPr bwMode="auto">
            <a:xfrm>
              <a:off x="2400" y="2400"/>
              <a:ext cx="416" cy="192"/>
              <a:chOff x="2400" y="3552"/>
              <a:chExt cx="416" cy="192"/>
            </a:xfrm>
          </p:grpSpPr>
          <p:sp>
            <p:nvSpPr>
              <p:cNvPr id="25656" name="Text Box 229"/>
              <p:cNvSpPr txBox="1">
                <a:spLocks noChangeArrowheads="1"/>
              </p:cNvSpPr>
              <p:nvPr/>
            </p:nvSpPr>
            <p:spPr bwMode="auto">
              <a:xfrm>
                <a:off x="2408" y="3555"/>
                <a:ext cx="408" cy="18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2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657" name="Line 230"/>
              <p:cNvSpPr>
                <a:spLocks noChangeShapeType="1"/>
              </p:cNvSpPr>
              <p:nvPr/>
            </p:nvSpPr>
            <p:spPr bwMode="auto">
              <a:xfrm>
                <a:off x="2635" y="3556"/>
                <a:ext cx="5" cy="1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8" name="Freeform 231"/>
              <p:cNvSpPr>
                <a:spLocks/>
              </p:cNvSpPr>
              <p:nvPr/>
            </p:nvSpPr>
            <p:spPr bwMode="auto">
              <a:xfrm>
                <a:off x="2400" y="3552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9" name="Freeform 232"/>
              <p:cNvSpPr>
                <a:spLocks/>
              </p:cNvSpPr>
              <p:nvPr/>
            </p:nvSpPr>
            <p:spPr bwMode="auto">
              <a:xfrm>
                <a:off x="2408" y="3555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0" name="Freeform 233"/>
              <p:cNvSpPr>
                <a:spLocks/>
              </p:cNvSpPr>
              <p:nvPr/>
            </p:nvSpPr>
            <p:spPr bwMode="auto">
              <a:xfrm>
                <a:off x="2408" y="3555"/>
                <a:ext cx="228" cy="18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Freeform 234"/>
              <p:cNvSpPr>
                <a:spLocks/>
              </p:cNvSpPr>
              <p:nvPr/>
            </p:nvSpPr>
            <p:spPr bwMode="auto">
              <a:xfrm>
                <a:off x="2489" y="3608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Freeform 235"/>
              <p:cNvSpPr>
                <a:spLocks/>
              </p:cNvSpPr>
              <p:nvPr/>
            </p:nvSpPr>
            <p:spPr bwMode="auto">
              <a:xfrm>
                <a:off x="2538" y="3666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236"/>
            <p:cNvGrpSpPr>
              <a:grpSpLocks/>
            </p:cNvGrpSpPr>
            <p:nvPr/>
          </p:nvGrpSpPr>
          <p:grpSpPr bwMode="auto">
            <a:xfrm>
              <a:off x="2400" y="2112"/>
              <a:ext cx="416" cy="192"/>
              <a:chOff x="2400" y="3552"/>
              <a:chExt cx="416" cy="192"/>
            </a:xfrm>
          </p:grpSpPr>
          <p:sp>
            <p:nvSpPr>
              <p:cNvPr id="25649" name="Text Box 237"/>
              <p:cNvSpPr txBox="1">
                <a:spLocks noChangeArrowheads="1"/>
              </p:cNvSpPr>
              <p:nvPr/>
            </p:nvSpPr>
            <p:spPr bwMode="auto">
              <a:xfrm>
                <a:off x="2408" y="3555"/>
                <a:ext cx="408" cy="18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200">
                  <a:solidFill>
                    <a:srgbClr val="000066"/>
                  </a:solidFill>
                </a:endParaRPr>
              </a:p>
            </p:txBody>
          </p:sp>
          <p:sp>
            <p:nvSpPr>
              <p:cNvPr id="25650" name="Line 238"/>
              <p:cNvSpPr>
                <a:spLocks noChangeShapeType="1"/>
              </p:cNvSpPr>
              <p:nvPr/>
            </p:nvSpPr>
            <p:spPr bwMode="auto">
              <a:xfrm>
                <a:off x="2635" y="3556"/>
                <a:ext cx="5" cy="1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1" name="Freeform 239"/>
              <p:cNvSpPr>
                <a:spLocks/>
              </p:cNvSpPr>
              <p:nvPr/>
            </p:nvSpPr>
            <p:spPr bwMode="auto">
              <a:xfrm>
                <a:off x="2400" y="3552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2" name="Freeform 240"/>
              <p:cNvSpPr>
                <a:spLocks/>
              </p:cNvSpPr>
              <p:nvPr/>
            </p:nvSpPr>
            <p:spPr bwMode="auto">
              <a:xfrm>
                <a:off x="2408" y="3555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3" name="Freeform 241"/>
              <p:cNvSpPr>
                <a:spLocks/>
              </p:cNvSpPr>
              <p:nvPr/>
            </p:nvSpPr>
            <p:spPr bwMode="auto">
              <a:xfrm>
                <a:off x="2408" y="3555"/>
                <a:ext cx="228" cy="18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4" name="Freeform 242"/>
              <p:cNvSpPr>
                <a:spLocks/>
              </p:cNvSpPr>
              <p:nvPr/>
            </p:nvSpPr>
            <p:spPr bwMode="auto">
              <a:xfrm>
                <a:off x="2489" y="3608"/>
                <a:ext cx="154" cy="124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5" name="Freeform 243"/>
              <p:cNvSpPr>
                <a:spLocks/>
              </p:cNvSpPr>
              <p:nvPr/>
            </p:nvSpPr>
            <p:spPr bwMode="auto">
              <a:xfrm>
                <a:off x="2538" y="3666"/>
                <a:ext cx="97" cy="78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21" name="直接连接符 120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404E7-27CE-4174-86A3-E3551BA8E6F2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792163" y="549275"/>
            <a:ext cx="29527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92163" y="6508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第 </a:t>
            </a:r>
            <a:r>
              <a:rPr lang="en-US" altLang="zh-CN">
                <a:solidFill>
                  <a:srgbClr val="000066"/>
                </a:solidFill>
              </a:rPr>
              <a:t>3 </a:t>
            </a:r>
            <a:r>
              <a:rPr lang="zh-CN" altLang="en-US">
                <a:solidFill>
                  <a:srgbClr val="000066"/>
                </a:solidFill>
              </a:rPr>
              <a:t>章  栈和队列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22350" y="836613"/>
            <a:ext cx="120967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rgbClr val="000066"/>
                </a:solidFill>
              </a:rPr>
              <a:t>栈</a:t>
            </a:r>
            <a:r>
              <a:rPr kumimoji="1" lang="zh-CN" altLang="en-US" b="0" dirty="0" smtClean="0">
                <a:solidFill>
                  <a:srgbClr val="000066"/>
                </a:solidFill>
              </a:rPr>
              <a:t> </a:t>
            </a:r>
            <a:endParaRPr kumimoji="1" lang="zh-CN" altLang="en-US" b="0" dirty="0">
              <a:solidFill>
                <a:srgbClr val="000066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36625" y="1484313"/>
            <a:ext cx="102393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708150" y="1484313"/>
            <a:ext cx="22447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③</a:t>
            </a:r>
            <a:r>
              <a:rPr kumimoji="1" lang="zh-CN" altLang="en-US"/>
              <a:t>多栈运算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3505200" y="1462088"/>
            <a:ext cx="26511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数据结构描述</a:t>
            </a:r>
          </a:p>
        </p:txBody>
      </p:sp>
      <p:sp>
        <p:nvSpPr>
          <p:cNvPr id="166028" name="Text Box 140"/>
          <p:cNvSpPr txBox="1">
            <a:spLocks noChangeArrowheads="1"/>
          </p:cNvSpPr>
          <p:nvPr/>
        </p:nvSpPr>
        <p:spPr bwMode="auto">
          <a:xfrm>
            <a:off x="2078038" y="2173288"/>
            <a:ext cx="4287049" cy="26798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</a:rPr>
              <a:t>#define M 10</a:t>
            </a:r>
          </a:p>
          <a:p>
            <a:r>
              <a:rPr lang="en-US" altLang="zh-CN" sz="2400" dirty="0" err="1">
                <a:solidFill>
                  <a:srgbClr val="000066"/>
                </a:solidFill>
              </a:rPr>
              <a:t>typedef</a:t>
            </a:r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</a:rPr>
              <a:t>struct</a:t>
            </a:r>
            <a:r>
              <a:rPr lang="en-US" altLang="zh-CN" sz="2400" dirty="0">
                <a:solidFill>
                  <a:srgbClr val="000066"/>
                </a:solidFill>
              </a:rPr>
              <a:t> node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66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ElemType</a:t>
            </a:r>
            <a:r>
              <a:rPr lang="en-US" altLang="zh-CN" sz="2400" dirty="0" smtClean="0">
                <a:solidFill>
                  <a:srgbClr val="000066"/>
                </a:solidFill>
              </a:rPr>
              <a:t> </a:t>
            </a:r>
            <a:r>
              <a:rPr lang="en-US" altLang="zh-CN" sz="2400" dirty="0">
                <a:solidFill>
                  <a:srgbClr val="000066"/>
                </a:solidFill>
              </a:rPr>
              <a:t>data;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</a:t>
            </a:r>
            <a:r>
              <a:rPr lang="en-US" altLang="zh-CN" sz="2400" dirty="0" err="1">
                <a:solidFill>
                  <a:srgbClr val="000066"/>
                </a:solidFill>
              </a:rPr>
              <a:t>struct</a:t>
            </a:r>
            <a:r>
              <a:rPr lang="en-US" altLang="zh-CN" sz="2400" dirty="0">
                <a:solidFill>
                  <a:srgbClr val="000066"/>
                </a:solidFill>
              </a:rPr>
              <a:t> node *next;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}</a:t>
            </a:r>
            <a:r>
              <a:rPr lang="en-US" altLang="zh-CN" sz="2400" dirty="0" err="1">
                <a:solidFill>
                  <a:srgbClr val="000066"/>
                </a:solidFill>
              </a:rPr>
              <a:t>LinkStackNode</a:t>
            </a:r>
            <a:r>
              <a:rPr lang="en-US" altLang="zh-CN" sz="2400" dirty="0">
                <a:solidFill>
                  <a:srgbClr val="000066"/>
                </a:solidFill>
              </a:rPr>
              <a:t>,*</a:t>
            </a:r>
            <a:r>
              <a:rPr lang="en-US" altLang="zh-CN" sz="2400" dirty="0" err="1">
                <a:solidFill>
                  <a:srgbClr val="000066"/>
                </a:solidFill>
              </a:rPr>
              <a:t>LinkStack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r>
              <a:rPr lang="en-US" altLang="zh-CN" sz="2400" dirty="0" err="1"/>
              <a:t>LinkStack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s[M</a:t>
            </a:r>
            <a:r>
              <a:rPr lang="en-US" altLang="zh-CN" sz="2400" dirty="0"/>
              <a:t>];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 autoUpdateAnimBg="0"/>
      <p:bldP spid="16602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8F820-E830-4BAD-9CCF-0EEE5EA6FE97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792163" y="549275"/>
            <a:ext cx="29527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92163" y="6508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第 </a:t>
            </a:r>
            <a:r>
              <a:rPr lang="en-US" altLang="zh-CN">
                <a:solidFill>
                  <a:srgbClr val="000066"/>
                </a:solidFill>
              </a:rPr>
              <a:t>3 </a:t>
            </a:r>
            <a:r>
              <a:rPr lang="zh-CN" altLang="en-US">
                <a:solidFill>
                  <a:srgbClr val="000066"/>
                </a:solidFill>
              </a:rPr>
              <a:t>章  栈和队列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22350" y="836613"/>
            <a:ext cx="120967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rgbClr val="000066"/>
                </a:solidFill>
              </a:rPr>
              <a:t>栈</a:t>
            </a:r>
            <a:r>
              <a:rPr kumimoji="1" lang="zh-CN" altLang="en-US" b="0" dirty="0" smtClean="0">
                <a:solidFill>
                  <a:srgbClr val="000066"/>
                </a:solidFill>
              </a:rPr>
              <a:t> </a:t>
            </a:r>
            <a:endParaRPr kumimoji="1" lang="zh-CN" altLang="en-US" b="0" dirty="0">
              <a:solidFill>
                <a:srgbClr val="000066"/>
              </a:solidFill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36625" y="1484313"/>
            <a:ext cx="101123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708150" y="1484313"/>
            <a:ext cx="22161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③</a:t>
            </a:r>
            <a:r>
              <a:rPr kumimoji="1" lang="zh-CN" altLang="en-US"/>
              <a:t>多栈运算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3505200" y="1482725"/>
            <a:ext cx="35877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:</a:t>
            </a:r>
            <a:r>
              <a:rPr kumimoji="1" lang="zh-CN" altLang="en-US"/>
              <a:t>第</a:t>
            </a:r>
            <a:r>
              <a:rPr kumimoji="1" lang="en-US" altLang="zh-CN"/>
              <a:t>i</a:t>
            </a:r>
            <a:r>
              <a:rPr kumimoji="1" lang="zh-CN" altLang="en-US"/>
              <a:t>号栈的进栈操作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33400" y="2133600"/>
            <a:ext cx="8823547" cy="37878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dirty="0" err="1">
                <a:solidFill>
                  <a:srgbClr val="000066"/>
                </a:solidFill>
              </a:rPr>
              <a:t>int</a:t>
            </a:r>
            <a:r>
              <a:rPr kumimoji="1" lang="en-US" altLang="zh-CN" sz="2400" dirty="0">
                <a:solidFill>
                  <a:srgbClr val="000066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Pushi</a:t>
            </a:r>
            <a:r>
              <a:rPr kumimoji="1" lang="en-US" altLang="zh-CN" sz="2400" dirty="0">
                <a:solidFill>
                  <a:srgbClr val="000066"/>
                </a:solidFill>
              </a:rPr>
              <a:t>(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LinkStack</a:t>
            </a:r>
            <a:r>
              <a:rPr kumimoji="1" lang="en-US" altLang="zh-CN" sz="2400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s[ ], </a:t>
            </a:r>
            <a:r>
              <a:rPr kumimoji="1" lang="en-US" altLang="zh-CN" sz="2400" dirty="0" err="1" smtClean="0">
                <a:solidFill>
                  <a:srgbClr val="000066"/>
                </a:solidFill>
              </a:rPr>
              <a:t>int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sz="2400" dirty="0" err="1" smtClean="0">
                <a:solidFill>
                  <a:srgbClr val="000066"/>
                </a:solidFill>
              </a:rPr>
              <a:t>i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, </a:t>
            </a:r>
            <a:r>
              <a:rPr kumimoji="1" lang="en-US" altLang="zh-CN" sz="2400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sz="2400" dirty="0">
                <a:solidFill>
                  <a:srgbClr val="000066"/>
                </a:solidFill>
              </a:rPr>
              <a:t>x)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{  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     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sz="2400" dirty="0">
                <a:solidFill>
                  <a:srgbClr val="000066"/>
                </a:solidFill>
              </a:rPr>
              <a:t> * temp;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     temp=(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sz="2400" dirty="0">
                <a:solidFill>
                  <a:srgbClr val="000066"/>
                </a:solidFill>
              </a:rPr>
              <a:t> * )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malloc</a:t>
            </a:r>
            <a:r>
              <a:rPr kumimoji="1" lang="en-US" altLang="zh-CN" sz="2400" dirty="0">
                <a:solidFill>
                  <a:srgbClr val="000066"/>
                </a:solidFill>
              </a:rPr>
              <a:t>(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sizeof</a:t>
            </a:r>
            <a:r>
              <a:rPr kumimoji="1" lang="en-US" altLang="zh-CN" sz="2400" dirty="0">
                <a:solidFill>
                  <a:srgbClr val="000066"/>
                </a:solidFill>
              </a:rPr>
              <a:t>(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sz="2400" dirty="0">
                <a:solidFill>
                  <a:srgbClr val="000066"/>
                </a:solidFill>
              </a:rPr>
              <a:t>));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     if(temp==NULL)     return(FALSE); 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     temp-&gt;data=x; 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     temp-&gt;</a:t>
            </a:r>
            <a:r>
              <a:rPr kumimoji="1" lang="en-US" altLang="zh-CN" dirty="0" smtClean="0">
                <a:solidFill>
                  <a:srgbClr val="000066"/>
                </a:solidFill>
              </a:rPr>
              <a:t>next=s[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i</a:t>
            </a:r>
            <a:r>
              <a:rPr kumimoji="1" lang="en-US" altLang="zh-CN" dirty="0">
                <a:solidFill>
                  <a:srgbClr val="000066"/>
                </a:solidFill>
              </a:rPr>
              <a:t>]-&gt;next;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</a:t>
            </a:r>
            <a:r>
              <a:rPr kumimoji="1" lang="en-US" altLang="zh-CN" dirty="0" smtClean="0">
                <a:solidFill>
                  <a:srgbClr val="000066"/>
                </a:solidFill>
              </a:rPr>
              <a:t>s[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i</a:t>
            </a:r>
            <a:r>
              <a:rPr kumimoji="1" lang="en-US" altLang="zh-CN" dirty="0">
                <a:solidFill>
                  <a:srgbClr val="000066"/>
                </a:solidFill>
              </a:rPr>
              <a:t>]-&gt;next=temp</a:t>
            </a:r>
            <a:r>
              <a:rPr kumimoji="1" lang="en-US" altLang="zh-CN" sz="2400" dirty="0">
                <a:solidFill>
                  <a:srgbClr val="000066"/>
                </a:solidFill>
              </a:rPr>
              <a:t>;   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    return(TRUE);</a:t>
            </a:r>
          </a:p>
          <a:p>
            <a:r>
              <a:rPr kumimoji="1" lang="en-US" altLang="zh-CN" sz="2400" dirty="0">
                <a:solidFill>
                  <a:srgbClr val="000066"/>
                </a:solidFill>
              </a:rPr>
              <a:t>}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533D7-FC11-4770-9D0F-0C3A79252673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792163" y="549275"/>
            <a:ext cx="29527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92163" y="6508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第 </a:t>
            </a:r>
            <a:r>
              <a:rPr lang="en-US" altLang="zh-CN">
                <a:solidFill>
                  <a:srgbClr val="000066"/>
                </a:solidFill>
              </a:rPr>
              <a:t>3 </a:t>
            </a:r>
            <a:r>
              <a:rPr lang="zh-CN" altLang="en-US">
                <a:solidFill>
                  <a:srgbClr val="000066"/>
                </a:solidFill>
              </a:rPr>
              <a:t>章  栈和队列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22350" y="836613"/>
            <a:ext cx="120967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rgbClr val="000066"/>
                </a:solidFill>
              </a:rPr>
              <a:t>栈</a:t>
            </a:r>
            <a:r>
              <a:rPr kumimoji="1" lang="zh-CN" altLang="en-US" b="0" dirty="0" smtClean="0">
                <a:solidFill>
                  <a:srgbClr val="000066"/>
                </a:solidFill>
              </a:rPr>
              <a:t> </a:t>
            </a:r>
            <a:endParaRPr kumimoji="1" lang="zh-CN" altLang="en-US" b="0" dirty="0">
              <a:solidFill>
                <a:srgbClr val="000066"/>
              </a:solidFill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936625" y="1484313"/>
            <a:ext cx="98901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</a:rPr>
              <a:t>链栈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08150" y="1484313"/>
            <a:ext cx="21685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③</a:t>
            </a:r>
            <a:r>
              <a:rPr kumimoji="1" lang="zh-CN" altLang="en-US"/>
              <a:t>多栈运算</a:t>
            </a: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3505200" y="1482725"/>
            <a:ext cx="35877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:</a:t>
            </a:r>
            <a:r>
              <a:rPr kumimoji="1" lang="zh-CN" altLang="en-US"/>
              <a:t>第</a:t>
            </a:r>
            <a:r>
              <a:rPr kumimoji="1" lang="en-US" altLang="zh-CN"/>
              <a:t>i</a:t>
            </a:r>
            <a:r>
              <a:rPr kumimoji="1" lang="zh-CN" altLang="en-US"/>
              <a:t>号栈的出栈操作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685800" y="2133600"/>
            <a:ext cx="8391525" cy="37878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dirty="0" err="1">
                <a:solidFill>
                  <a:srgbClr val="000066"/>
                </a:solidFill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</a:rPr>
              <a:t>Popi</a:t>
            </a:r>
            <a:r>
              <a:rPr kumimoji="1" lang="en-US" altLang="zh-CN" dirty="0">
                <a:solidFill>
                  <a:srgbClr val="000066"/>
                </a:solidFill>
              </a:rPr>
              <a:t>(</a:t>
            </a:r>
            <a:r>
              <a:rPr kumimoji="1" lang="en-US" altLang="zh-CN" dirty="0" err="1">
                <a:solidFill>
                  <a:srgbClr val="000066"/>
                </a:solidFill>
              </a:rPr>
              <a:t>LinkStack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s</a:t>
            </a:r>
            <a:r>
              <a:rPr kumimoji="1" lang="en-US" altLang="zh-CN" dirty="0" smtClean="0"/>
              <a:t>[ ]</a:t>
            </a:r>
            <a:r>
              <a:rPr kumimoji="1" lang="en-US" altLang="zh-CN" dirty="0" smtClean="0">
                <a:solidFill>
                  <a:srgbClr val="000066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int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i</a:t>
            </a:r>
            <a:r>
              <a:rPr kumimoji="1" lang="en-US" altLang="zh-CN" dirty="0" smtClean="0">
                <a:solidFill>
                  <a:srgbClr val="000066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</a:rPr>
              <a:t>*x)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</a:t>
            </a:r>
            <a:r>
              <a:rPr kumimoji="1" lang="en-US" altLang="zh-CN" dirty="0" err="1">
                <a:solidFill>
                  <a:srgbClr val="000066"/>
                </a:solidFill>
              </a:rPr>
              <a:t>LinkStackNode</a:t>
            </a:r>
            <a:r>
              <a:rPr kumimoji="1" lang="en-US" altLang="zh-CN" dirty="0">
                <a:solidFill>
                  <a:srgbClr val="000066"/>
                </a:solidFill>
              </a:rPr>
              <a:t> * temp; 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</a:t>
            </a:r>
            <a:r>
              <a:rPr kumimoji="1" lang="en-US" altLang="zh-CN" dirty="0" smtClean="0">
                <a:solidFill>
                  <a:srgbClr val="000066"/>
                </a:solidFill>
              </a:rPr>
              <a:t>temp=s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]</a:t>
            </a:r>
            <a:r>
              <a:rPr kumimoji="1" lang="en-US" altLang="zh-CN" dirty="0">
                <a:solidFill>
                  <a:srgbClr val="000066"/>
                </a:solidFill>
              </a:rPr>
              <a:t>-&gt;next;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if(temp==NULL) 	return(FALSE);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</a:t>
            </a:r>
            <a:r>
              <a:rPr kumimoji="1" lang="en-US" altLang="zh-CN" dirty="0" smtClean="0">
                <a:solidFill>
                  <a:srgbClr val="000066"/>
                </a:solidFill>
              </a:rPr>
              <a:t>s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]</a:t>
            </a:r>
            <a:r>
              <a:rPr kumimoji="1" lang="en-US" altLang="zh-CN" dirty="0">
                <a:solidFill>
                  <a:srgbClr val="000066"/>
                </a:solidFill>
              </a:rPr>
              <a:t>-&gt;next=temp-&gt;next; 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*x=temp-&gt;data;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free(temp);   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return(TRUE);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}</a:t>
            </a:r>
            <a:endParaRPr lang="en-US" altLang="zh-CN" sz="2400" dirty="0"/>
          </a:p>
        </p:txBody>
      </p:sp>
      <p:cxnSp>
        <p:nvCxnSpPr>
          <p:cNvPr id="12" name="直接连接符 11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utoUpdateAnimBg="0"/>
      <p:bldP spid="1679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AF19D84-445E-4590-BBBE-34D36745896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434" name="Text Box 9"/>
          <p:cNvSpPr txBox="1">
            <a:spLocks noChangeArrowheads="1"/>
          </p:cNvSpPr>
          <p:nvPr/>
        </p:nvSpPr>
        <p:spPr bwMode="auto">
          <a:xfrm>
            <a:off x="827088" y="1576388"/>
            <a:ext cx="15843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/>
              <a:t>定义</a:t>
            </a:r>
            <a:r>
              <a:rPr lang="zh-CN" altLang="en-US" sz="2800"/>
              <a:t>：</a:t>
            </a:r>
            <a:endParaRPr kumimoji="1" lang="zh-CN" altLang="en-US" sz="2800" b="0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778000" y="1619250"/>
            <a:ext cx="73660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作为一种限定性线性表，是将线性表的</a:t>
            </a:r>
          </a:p>
          <a:p>
            <a:r>
              <a:rPr kumimoji="1" lang="zh-CN" altLang="en-US" sz="2800">
                <a:solidFill>
                  <a:srgbClr val="000066"/>
                </a:solidFill>
              </a:rPr>
              <a:t>插入和删除运算限制为</a:t>
            </a:r>
            <a:r>
              <a:rPr kumimoji="1" lang="zh-CN" altLang="en-US" sz="2800"/>
              <a:t>仅在表的一端</a:t>
            </a:r>
            <a:r>
              <a:rPr kumimoji="1" lang="zh-CN" altLang="en-US" sz="2800">
                <a:solidFill>
                  <a:srgbClr val="000066"/>
                </a:solidFill>
              </a:rPr>
              <a:t>进行。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1042988" y="2590800"/>
            <a:ext cx="77343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通常将表中</a:t>
            </a:r>
            <a:r>
              <a:rPr kumimoji="1" lang="zh-CN" altLang="en-US" sz="2800"/>
              <a:t>允许进行插入、删除操作的一端称为</a:t>
            </a:r>
          </a:p>
          <a:p>
            <a:r>
              <a:rPr kumimoji="1" lang="zh-CN" altLang="en-US" sz="2800"/>
              <a:t>栈顶 </a:t>
            </a:r>
            <a:r>
              <a:rPr kumimoji="1" lang="en-US" altLang="zh-CN" sz="2800"/>
              <a:t>(Top)</a:t>
            </a:r>
            <a:r>
              <a:rPr kumimoji="1" lang="zh-CN" altLang="en-US" sz="2800">
                <a:solidFill>
                  <a:srgbClr val="000066"/>
                </a:solidFill>
              </a:rPr>
              <a:t>，表的</a:t>
            </a:r>
            <a:r>
              <a:rPr kumimoji="1" lang="zh-CN" altLang="en-US" sz="2800"/>
              <a:t>另一端被称为栈底 </a:t>
            </a:r>
            <a:r>
              <a:rPr kumimoji="1" lang="en-US" altLang="zh-CN" sz="2800"/>
              <a:t>(Bottom)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2819400" y="3975100"/>
            <a:ext cx="51847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当栈中没有元素时称为</a:t>
            </a:r>
            <a:r>
              <a:rPr kumimoji="1" lang="zh-CN" altLang="en-US" sz="2800"/>
              <a:t>空栈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2819400" y="4622800"/>
            <a:ext cx="68405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栈的</a:t>
            </a:r>
            <a:r>
              <a:rPr kumimoji="1" lang="zh-CN" altLang="en-US" sz="2800"/>
              <a:t>插入</a:t>
            </a:r>
            <a:r>
              <a:rPr kumimoji="1" lang="zh-CN" altLang="en-US" sz="2800">
                <a:solidFill>
                  <a:srgbClr val="000066"/>
                </a:solidFill>
              </a:rPr>
              <a:t>操作被形象地称为</a:t>
            </a:r>
            <a:r>
              <a:rPr kumimoji="1" lang="zh-CN" altLang="en-US" sz="2800"/>
              <a:t>进栈</a:t>
            </a:r>
            <a:r>
              <a:rPr kumimoji="1" lang="zh-CN" altLang="en-US" sz="2800">
                <a:solidFill>
                  <a:srgbClr val="000066"/>
                </a:solidFill>
              </a:rPr>
              <a:t>或</a:t>
            </a:r>
            <a:r>
              <a:rPr kumimoji="1" lang="zh-CN" altLang="en-US" sz="2800"/>
              <a:t>入栈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2790825" y="5286375"/>
            <a:ext cx="56673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</a:rPr>
              <a:t>栈的</a:t>
            </a:r>
            <a:r>
              <a:rPr kumimoji="1" lang="zh-CN" altLang="en-US" sz="2800"/>
              <a:t>删除</a:t>
            </a:r>
            <a:r>
              <a:rPr kumimoji="1" lang="zh-CN" altLang="en-US" sz="2800">
                <a:solidFill>
                  <a:srgbClr val="000066"/>
                </a:solidFill>
              </a:rPr>
              <a:t>操作称为</a:t>
            </a:r>
            <a:r>
              <a:rPr kumimoji="1" lang="zh-CN" altLang="en-US" sz="2800"/>
              <a:t>出栈</a:t>
            </a:r>
            <a:r>
              <a:rPr kumimoji="1" lang="zh-CN" altLang="en-US" sz="2800">
                <a:solidFill>
                  <a:srgbClr val="000066"/>
                </a:solidFill>
              </a:rPr>
              <a:t>或</a:t>
            </a:r>
            <a:r>
              <a:rPr kumimoji="1" lang="zh-CN" altLang="en-US" sz="2800"/>
              <a:t>退栈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21909" name="Text Box 53"/>
          <p:cNvSpPr txBox="1">
            <a:spLocks noChangeArrowheads="1"/>
          </p:cNvSpPr>
          <p:nvPr/>
        </p:nvSpPr>
        <p:spPr bwMode="auto">
          <a:xfrm>
            <a:off x="3730625" y="6096000"/>
            <a:ext cx="41941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特点：后进先出（</a:t>
            </a:r>
            <a:r>
              <a:rPr lang="en-US" altLang="zh-CN" sz="2800"/>
              <a:t>LIFO</a:t>
            </a:r>
            <a:r>
              <a:rPr lang="zh-CN" altLang="en-US" sz="2800"/>
              <a:t>）</a:t>
            </a:r>
          </a:p>
        </p:txBody>
      </p:sp>
      <p:sp>
        <p:nvSpPr>
          <p:cNvPr id="121910" name="Arc 54"/>
          <p:cNvSpPr>
            <a:spLocks/>
          </p:cNvSpPr>
          <p:nvPr/>
        </p:nvSpPr>
        <p:spPr bwMode="auto">
          <a:xfrm flipH="1">
            <a:off x="1444625" y="3673475"/>
            <a:ext cx="442913" cy="503238"/>
          </a:xfrm>
          <a:custGeom>
            <a:avLst/>
            <a:gdLst>
              <a:gd name="T0" fmla="*/ 0 w 27734"/>
              <a:gd name="T1" fmla="*/ 20712 h 21600"/>
              <a:gd name="T2" fmla="*/ 442913 w 27734"/>
              <a:gd name="T3" fmla="*/ 503238 h 21600"/>
              <a:gd name="T4" fmla="*/ 97960 w 27734"/>
              <a:gd name="T5" fmla="*/ 503238 h 21600"/>
              <a:gd name="T6" fmla="*/ 0 60000 65536"/>
              <a:gd name="T7" fmla="*/ 0 60000 65536"/>
              <a:gd name="T8" fmla="*/ 0 60000 65536"/>
              <a:gd name="T9" fmla="*/ 0 w 27734"/>
              <a:gd name="T10" fmla="*/ 0 h 21600"/>
              <a:gd name="T11" fmla="*/ 27734 w 277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34" h="21600" fill="none" extrusionOk="0">
                <a:moveTo>
                  <a:pt x="0" y="889"/>
                </a:moveTo>
                <a:cubicBezTo>
                  <a:pt x="1991" y="299"/>
                  <a:pt x="4057" y="-1"/>
                  <a:pt x="6134" y="0"/>
                </a:cubicBezTo>
                <a:cubicBezTo>
                  <a:pt x="18063" y="0"/>
                  <a:pt x="27734" y="9670"/>
                  <a:pt x="27734" y="21600"/>
                </a:cubicBezTo>
              </a:path>
              <a:path w="27734" h="21600" stroke="0" extrusionOk="0">
                <a:moveTo>
                  <a:pt x="0" y="889"/>
                </a:moveTo>
                <a:cubicBezTo>
                  <a:pt x="1991" y="299"/>
                  <a:pt x="4057" y="-1"/>
                  <a:pt x="6134" y="0"/>
                </a:cubicBezTo>
                <a:cubicBezTo>
                  <a:pt x="18063" y="0"/>
                  <a:pt x="27734" y="9670"/>
                  <a:pt x="27734" y="21600"/>
                </a:cubicBezTo>
                <a:lnTo>
                  <a:pt x="6134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911" name="Text Box 55"/>
          <p:cNvSpPr txBox="1">
            <a:spLocks noChangeArrowheads="1"/>
          </p:cNvSpPr>
          <p:nvPr/>
        </p:nvSpPr>
        <p:spPr bwMode="auto">
          <a:xfrm>
            <a:off x="1517650" y="3719513"/>
            <a:ext cx="793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进栈</a:t>
            </a:r>
          </a:p>
        </p:txBody>
      </p:sp>
      <p:sp>
        <p:nvSpPr>
          <p:cNvPr id="121912" name="Arc 56"/>
          <p:cNvSpPr>
            <a:spLocks/>
          </p:cNvSpPr>
          <p:nvPr/>
        </p:nvSpPr>
        <p:spPr bwMode="auto">
          <a:xfrm>
            <a:off x="798513" y="3744913"/>
            <a:ext cx="419100" cy="358775"/>
          </a:xfrm>
          <a:custGeom>
            <a:avLst/>
            <a:gdLst>
              <a:gd name="T0" fmla="*/ 27979 w 21600"/>
              <a:gd name="T1" fmla="*/ 0 h 26884"/>
              <a:gd name="T2" fmla="*/ 406120 w 21600"/>
              <a:gd name="T3" fmla="*/ 358775 h 26884"/>
              <a:gd name="T4" fmla="*/ 0 w 21600"/>
              <a:gd name="T5" fmla="*/ 287618 h 26884"/>
              <a:gd name="T6" fmla="*/ 0 60000 65536"/>
              <a:gd name="T7" fmla="*/ 0 60000 65536"/>
              <a:gd name="T8" fmla="*/ 0 60000 65536"/>
              <a:gd name="T9" fmla="*/ 0 w 21600"/>
              <a:gd name="T10" fmla="*/ 0 h 26884"/>
              <a:gd name="T11" fmla="*/ 21600 w 21600"/>
              <a:gd name="T12" fmla="*/ 26884 h 268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884" fill="none" extrusionOk="0">
                <a:moveTo>
                  <a:pt x="1441" y="0"/>
                </a:moveTo>
                <a:cubicBezTo>
                  <a:pt x="12786" y="759"/>
                  <a:pt x="21600" y="10182"/>
                  <a:pt x="21600" y="21552"/>
                </a:cubicBezTo>
                <a:cubicBezTo>
                  <a:pt x="21600" y="23350"/>
                  <a:pt x="21375" y="25141"/>
                  <a:pt x="20931" y="26884"/>
                </a:cubicBezTo>
              </a:path>
              <a:path w="21600" h="26884" stroke="0" extrusionOk="0">
                <a:moveTo>
                  <a:pt x="1441" y="0"/>
                </a:moveTo>
                <a:cubicBezTo>
                  <a:pt x="12786" y="759"/>
                  <a:pt x="21600" y="10182"/>
                  <a:pt x="21600" y="21552"/>
                </a:cubicBezTo>
                <a:cubicBezTo>
                  <a:pt x="21600" y="23350"/>
                  <a:pt x="21375" y="25141"/>
                  <a:pt x="20931" y="26884"/>
                </a:cubicBezTo>
                <a:lnTo>
                  <a:pt x="0" y="21552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sm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913" name="Text Box 57"/>
          <p:cNvSpPr txBox="1">
            <a:spLocks noChangeArrowheads="1"/>
          </p:cNvSpPr>
          <p:nvPr/>
        </p:nvSpPr>
        <p:spPr bwMode="auto">
          <a:xfrm>
            <a:off x="360363" y="3744913"/>
            <a:ext cx="793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946150" y="4078288"/>
            <a:ext cx="1797050" cy="2773362"/>
            <a:chOff x="4649" y="2573"/>
            <a:chExt cx="1132" cy="1747"/>
          </a:xfrm>
        </p:grpSpPr>
        <p:grpSp>
          <p:nvGrpSpPr>
            <p:cNvPr id="18452" name="Group 59"/>
            <p:cNvGrpSpPr>
              <a:grpSpLocks/>
            </p:cNvGrpSpPr>
            <p:nvPr/>
          </p:nvGrpSpPr>
          <p:grpSpPr bwMode="auto">
            <a:xfrm>
              <a:off x="4649" y="2573"/>
              <a:ext cx="680" cy="1747"/>
              <a:chOff x="1837" y="1752"/>
              <a:chExt cx="680" cy="1747"/>
            </a:xfrm>
          </p:grpSpPr>
          <p:sp>
            <p:nvSpPr>
              <p:cNvPr id="18459" name="Text Box 60"/>
              <p:cNvSpPr txBox="1">
                <a:spLocks noChangeArrowheads="1"/>
              </p:cNvSpPr>
              <p:nvPr/>
            </p:nvSpPr>
            <p:spPr bwMode="auto">
              <a:xfrm>
                <a:off x="1837" y="3249"/>
                <a:ext cx="680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</a:rPr>
                  <a:t>示意图</a:t>
                </a:r>
                <a:endParaRPr kumimoji="1" lang="zh-CN" altLang="en-US" sz="2000" b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18460" name="Group 61"/>
              <p:cNvGrpSpPr>
                <a:grpSpLocks/>
              </p:cNvGrpSpPr>
              <p:nvPr/>
            </p:nvGrpSpPr>
            <p:grpSpPr bwMode="auto">
              <a:xfrm>
                <a:off x="1882" y="1752"/>
                <a:ext cx="499" cy="1497"/>
                <a:chOff x="1882" y="1752"/>
                <a:chExt cx="499" cy="1497"/>
              </a:xfrm>
            </p:grpSpPr>
            <p:grpSp>
              <p:nvGrpSpPr>
                <p:cNvPr id="18461" name="Group 62"/>
                <p:cNvGrpSpPr>
                  <a:grpSpLocks/>
                </p:cNvGrpSpPr>
                <p:nvPr/>
              </p:nvGrpSpPr>
              <p:grpSpPr bwMode="auto">
                <a:xfrm>
                  <a:off x="1882" y="1752"/>
                  <a:ext cx="454" cy="1497"/>
                  <a:chOff x="1882" y="1752"/>
                  <a:chExt cx="454" cy="1497"/>
                </a:xfrm>
              </p:grpSpPr>
              <p:sp>
                <p:nvSpPr>
                  <p:cNvPr id="1846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1752"/>
                    <a:ext cx="0" cy="14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336" y="1752"/>
                    <a:ext cx="0" cy="14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3249"/>
                    <a:ext cx="45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3022"/>
                    <a:ext cx="45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2795"/>
                    <a:ext cx="45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2160"/>
                    <a:ext cx="45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1979"/>
                    <a:ext cx="45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6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982" y="2999"/>
                  <a:ext cx="263" cy="25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0066"/>
                      </a:solidFill>
                    </a:rPr>
                    <a:t>a</a:t>
                  </a:r>
                  <a:r>
                    <a:rPr lang="en-US" altLang="zh-CN" sz="2000" baseline="-25000">
                      <a:solidFill>
                        <a:srgbClr val="000066"/>
                      </a:solidFill>
                    </a:rPr>
                    <a:t>1</a:t>
                  </a:r>
                </a:p>
              </p:txBody>
            </p:sp>
            <p:sp>
              <p:nvSpPr>
                <p:cNvPr id="1846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996" y="2341"/>
                  <a:ext cx="385" cy="28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000066"/>
                      </a:solidFill>
                    </a:rPr>
                    <a:t>…</a:t>
                  </a:r>
                </a:p>
              </p:txBody>
            </p:sp>
            <p:sp>
              <p:nvSpPr>
                <p:cNvPr id="1846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82" y="2750"/>
                  <a:ext cx="263" cy="25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0066"/>
                      </a:solidFill>
                    </a:rPr>
                    <a:t>a</a:t>
                  </a:r>
                  <a:r>
                    <a:rPr lang="en-US" altLang="zh-CN" sz="2000" baseline="-25000">
                      <a:solidFill>
                        <a:srgbClr val="000066"/>
                      </a:solidFill>
                    </a:rPr>
                    <a:t>2</a:t>
                  </a:r>
                </a:p>
              </p:txBody>
            </p:sp>
            <p:sp>
              <p:nvSpPr>
                <p:cNvPr id="1846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973" y="1933"/>
                  <a:ext cx="269" cy="25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000066"/>
                      </a:solidFill>
                    </a:rPr>
                    <a:t>a</a:t>
                  </a:r>
                  <a:r>
                    <a:rPr lang="en-US" altLang="zh-CN" sz="2000" baseline="-25000">
                      <a:solidFill>
                        <a:srgbClr val="000066"/>
                      </a:solidFill>
                    </a:rPr>
                    <a:t>n</a:t>
                  </a:r>
                </a:p>
              </p:txBody>
            </p:sp>
          </p:grpSp>
        </p:grpSp>
        <p:grpSp>
          <p:nvGrpSpPr>
            <p:cNvPr id="18453" name="Group 74"/>
            <p:cNvGrpSpPr>
              <a:grpSpLocks/>
            </p:cNvGrpSpPr>
            <p:nvPr/>
          </p:nvGrpSpPr>
          <p:grpSpPr bwMode="auto">
            <a:xfrm>
              <a:off x="5148" y="3860"/>
              <a:ext cx="633" cy="250"/>
              <a:chOff x="5148" y="3860"/>
              <a:chExt cx="633" cy="250"/>
            </a:xfrm>
          </p:grpSpPr>
          <p:sp>
            <p:nvSpPr>
              <p:cNvPr id="18457" name="Text Box 75"/>
              <p:cNvSpPr txBox="1">
                <a:spLocks noChangeArrowheads="1"/>
              </p:cNvSpPr>
              <p:nvPr/>
            </p:nvSpPr>
            <p:spPr bwMode="auto">
              <a:xfrm>
                <a:off x="5345" y="3860"/>
                <a:ext cx="436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0066"/>
                    </a:solidFill>
                  </a:rPr>
                  <a:t>栈底</a:t>
                </a:r>
              </a:p>
            </p:txBody>
          </p:sp>
          <p:sp>
            <p:nvSpPr>
              <p:cNvPr id="18458" name="Line 76"/>
              <p:cNvSpPr>
                <a:spLocks noChangeShapeType="1"/>
              </p:cNvSpPr>
              <p:nvPr/>
            </p:nvSpPr>
            <p:spPr bwMode="auto">
              <a:xfrm flipH="1">
                <a:off x="5148" y="3974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4" name="Group 77"/>
            <p:cNvGrpSpPr>
              <a:grpSpLocks/>
            </p:cNvGrpSpPr>
            <p:nvPr/>
          </p:nvGrpSpPr>
          <p:grpSpPr bwMode="auto">
            <a:xfrm>
              <a:off x="5148" y="2795"/>
              <a:ext cx="633" cy="250"/>
              <a:chOff x="5148" y="3860"/>
              <a:chExt cx="633" cy="250"/>
            </a:xfrm>
          </p:grpSpPr>
          <p:sp>
            <p:nvSpPr>
              <p:cNvPr id="18455" name="Text Box 78"/>
              <p:cNvSpPr txBox="1">
                <a:spLocks noChangeArrowheads="1"/>
              </p:cNvSpPr>
              <p:nvPr/>
            </p:nvSpPr>
            <p:spPr bwMode="auto">
              <a:xfrm>
                <a:off x="5345" y="3860"/>
                <a:ext cx="436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0066"/>
                    </a:solidFill>
                  </a:rPr>
                  <a:t>栈顶</a:t>
                </a:r>
              </a:p>
            </p:txBody>
          </p:sp>
          <p:sp>
            <p:nvSpPr>
              <p:cNvPr id="18456" name="Line 79"/>
              <p:cNvSpPr>
                <a:spLocks noChangeShapeType="1"/>
              </p:cNvSpPr>
              <p:nvPr/>
            </p:nvSpPr>
            <p:spPr bwMode="auto">
              <a:xfrm flipH="1">
                <a:off x="5148" y="3974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446" name="组合 45"/>
          <p:cNvGrpSpPr>
            <a:grpSpLocks/>
          </p:cNvGrpSpPr>
          <p:nvPr/>
        </p:nvGrpSpPr>
        <p:grpSpPr bwMode="auto">
          <a:xfrm>
            <a:off x="714375" y="0"/>
            <a:ext cx="5959475" cy="1359833"/>
            <a:chOff x="714348" y="0"/>
            <a:chExt cx="5959490" cy="1359833"/>
          </a:xfrm>
        </p:grpSpPr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728752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18449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18450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直接连接符 41"/>
          <p:cNvCxnSpPr/>
          <p:nvPr/>
        </p:nvCxnSpPr>
        <p:spPr bwMode="auto">
          <a:xfrm flipV="1">
            <a:off x="1000100" y="1357298"/>
            <a:ext cx="50006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6" grpId="0" autoUpdateAnimBg="0"/>
      <p:bldP spid="121867" grpId="0" autoUpdateAnimBg="0"/>
      <p:bldP spid="121880" grpId="0" autoUpdateAnimBg="0"/>
      <p:bldP spid="121881" grpId="0" autoUpdateAnimBg="0"/>
      <p:bldP spid="121882" grpId="0" autoUpdateAnimBg="0"/>
      <p:bldP spid="121909" grpId="0" autoUpdateAnimBg="0"/>
      <p:bldP spid="121910" grpId="0" animBg="1"/>
      <p:bldP spid="121911" grpId="0" autoUpdateAnimBg="0"/>
      <p:bldP spid="121912" grpId="0" animBg="1"/>
      <p:bldP spid="1219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42938" y="4786313"/>
            <a:ext cx="74295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3200">
                <a:solidFill>
                  <a:schemeClr val="tx1"/>
                </a:solidFill>
              </a:rPr>
              <a:t>则 </a:t>
            </a:r>
            <a:r>
              <a:rPr lang="zh-CN" altLang="en-US" sz="3200"/>
              <a:t>检验括号是否匹配</a:t>
            </a:r>
            <a:r>
              <a:rPr lang="zh-CN" altLang="en-US" sz="3200">
                <a:solidFill>
                  <a:schemeClr val="tx1"/>
                </a:solidFill>
              </a:rPr>
              <a:t>可用栈来实现。</a:t>
            </a:r>
            <a:endParaRPr lang="zh-CN" altLang="en-US" sz="320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42938" y="2286000"/>
            <a:ext cx="8763000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假设在表达式中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（［］（））或［（［ ］［ ］）］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等为正确的格式，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［（ ］）或（［（ ））或 （（）］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均为不正确的格式。</a:t>
            </a:r>
          </a:p>
        </p:txBody>
      </p:sp>
      <p:grpSp>
        <p:nvGrpSpPr>
          <p:cNvPr id="41987" name="组合 5"/>
          <p:cNvGrpSpPr>
            <a:grpSpLocks/>
          </p:cNvGrpSpPr>
          <p:nvPr/>
        </p:nvGrpSpPr>
        <p:grpSpPr bwMode="auto">
          <a:xfrm>
            <a:off x="714375" y="0"/>
            <a:ext cx="5959475" cy="1359833"/>
            <a:chOff x="714348" y="0"/>
            <a:chExt cx="5959490" cy="1359833"/>
          </a:xfrm>
        </p:grpSpPr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943067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1993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1994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988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2557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000066"/>
                </a:solidFill>
              </a:rPr>
              <a:t>应用：</a:t>
            </a:r>
          </a:p>
        </p:txBody>
      </p:sp>
      <p:sp>
        <p:nvSpPr>
          <p:cNvPr id="41989" name="Text Box 10"/>
          <p:cNvSpPr txBox="1">
            <a:spLocks noChangeArrowheads="1"/>
          </p:cNvSpPr>
          <p:nvPr/>
        </p:nvSpPr>
        <p:spPr bwMode="auto">
          <a:xfrm>
            <a:off x="2143125" y="1500188"/>
            <a:ext cx="315277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① </a:t>
            </a:r>
            <a:r>
              <a:rPr kumimoji="1" lang="zh-CN" altLang="en-US" sz="2800"/>
              <a:t>括号匹配问题</a:t>
            </a: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AB1F4A-C50C-4743-B67B-8EC44D211267}" type="slidenum">
              <a:rPr lang="en-US" altLang="zh-CN"/>
              <a:pPr/>
              <a:t>30</a:t>
            </a:fld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00100" y="1357298"/>
            <a:ext cx="57150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  <p:bldP spid="7066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C628D1F-8971-4862-A43B-6141E0F2995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1357313" y="2928938"/>
            <a:ext cx="677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zh-CN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）凡出现</a:t>
            </a:r>
            <a:r>
              <a:rPr kumimoji="1" lang="zh-CN" altLang="zh-CN">
                <a:latin typeface="楷体_GB2312" pitchFamily="49" charset="-122"/>
              </a:rPr>
              <a:t>左括弧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，则</a:t>
            </a:r>
            <a:r>
              <a:rPr kumimoji="1" lang="zh-CN" altLang="zh-CN">
                <a:latin typeface="楷体_GB2312" pitchFamily="49" charset="-122"/>
              </a:rPr>
              <a:t>进栈</a:t>
            </a: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1357313" y="3400425"/>
            <a:ext cx="650398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）凡出现</a:t>
            </a:r>
            <a:r>
              <a:rPr kumimoji="1" lang="zh-CN" altLang="zh-CN">
                <a:latin typeface="楷体_GB2312" pitchFamily="49" charset="-122"/>
              </a:rPr>
              <a:t>右括弧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，首先检查栈是否空</a:t>
            </a:r>
          </a:p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   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若</a:t>
            </a:r>
            <a:r>
              <a:rPr kumimoji="1" lang="zh-CN" altLang="zh-CN">
                <a:latin typeface="楷体_GB2312" pitchFamily="49" charset="-122"/>
              </a:rPr>
              <a:t>栈空</a:t>
            </a: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，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则表明该</a:t>
            </a:r>
            <a:r>
              <a:rPr kumimoji="1" lang="zh-CN" altLang="zh-CN">
                <a:latin typeface="Times New Roman" pitchFamily="18" charset="0"/>
              </a:rPr>
              <a:t>“</a:t>
            </a:r>
            <a:r>
              <a:rPr kumimoji="1" lang="zh-CN" altLang="zh-CN">
                <a:latin typeface="楷体_GB2312" pitchFamily="49" charset="-122"/>
              </a:rPr>
              <a:t>右括弧</a:t>
            </a:r>
            <a:r>
              <a:rPr kumimoji="1" lang="zh-CN" altLang="zh-CN">
                <a:latin typeface="Times New Roman" pitchFamily="18" charset="0"/>
              </a:rPr>
              <a:t>”</a:t>
            </a:r>
            <a:r>
              <a:rPr kumimoji="1" lang="zh-CN" altLang="zh-CN">
                <a:latin typeface="楷体_GB2312" pitchFamily="49" charset="-122"/>
              </a:rPr>
              <a:t>多余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，</a:t>
            </a:r>
          </a:p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   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否则</a:t>
            </a:r>
            <a:r>
              <a:rPr kumimoji="1" lang="zh-CN" altLang="zh-CN">
                <a:latin typeface="楷体_GB2312" pitchFamily="49" charset="-122"/>
              </a:rPr>
              <a:t>和栈顶元素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比较，</a:t>
            </a:r>
          </a:p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       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若</a:t>
            </a:r>
            <a:r>
              <a:rPr kumimoji="1" lang="zh-CN" altLang="zh-CN">
                <a:latin typeface="楷体_GB2312" pitchFamily="49" charset="-122"/>
              </a:rPr>
              <a:t>相匹配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，则</a:t>
            </a:r>
            <a:r>
              <a:rPr kumimoji="1" lang="zh-CN" altLang="zh-CN">
                <a:latin typeface="Times New Roman" pitchFamily="18" charset="0"/>
              </a:rPr>
              <a:t>“</a:t>
            </a:r>
            <a:r>
              <a:rPr kumimoji="1" lang="zh-CN" altLang="zh-CN">
                <a:latin typeface="楷体_GB2312" pitchFamily="49" charset="-122"/>
              </a:rPr>
              <a:t>左括弧出栈</a:t>
            </a:r>
            <a:r>
              <a:rPr kumimoji="1" lang="zh-CN" altLang="zh-CN">
                <a:latin typeface="Times New Roman" pitchFamily="18" charset="0"/>
              </a:rPr>
              <a:t>”</a:t>
            </a:r>
            <a:r>
              <a:rPr kumimoji="1" lang="zh-CN" altLang="zh-CN">
                <a:solidFill>
                  <a:srgbClr val="660033"/>
                </a:solidFill>
                <a:latin typeface="楷体_GB2312" pitchFamily="49" charset="-122"/>
              </a:rPr>
              <a:t> </a:t>
            </a: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，</a:t>
            </a:r>
          </a:p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       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否则表明</a:t>
            </a:r>
            <a:r>
              <a:rPr kumimoji="1" lang="zh-CN" altLang="zh-CN">
                <a:latin typeface="楷体_GB2312" pitchFamily="49" charset="-122"/>
              </a:rPr>
              <a:t>不匹配</a:t>
            </a: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1452563" y="5418138"/>
            <a:ext cx="631825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）表达式检验结束时，</a:t>
            </a:r>
          </a:p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   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若</a:t>
            </a:r>
            <a:r>
              <a:rPr kumimoji="1" lang="zh-CN" altLang="zh-CN">
                <a:latin typeface="楷体_GB2312" pitchFamily="49" charset="-122"/>
              </a:rPr>
              <a:t>栈空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，则表明表达式中</a:t>
            </a:r>
            <a:r>
              <a:rPr kumimoji="1" lang="zh-CN" altLang="zh-CN">
                <a:latin typeface="楷体_GB2312" pitchFamily="49" charset="-122"/>
              </a:rPr>
              <a:t>匹配正确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，</a:t>
            </a:r>
          </a:p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A50021"/>
                </a:solidFill>
                <a:latin typeface="楷体_GB2312" pitchFamily="49" charset="-122"/>
              </a:rPr>
              <a:t>   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否则表明</a:t>
            </a:r>
            <a:r>
              <a:rPr kumimoji="1" lang="zh-CN" altLang="zh-CN">
                <a:latin typeface="Times New Roman" pitchFamily="18" charset="0"/>
              </a:rPr>
              <a:t>“</a:t>
            </a:r>
            <a:r>
              <a:rPr kumimoji="1" lang="zh-CN" altLang="zh-CN">
                <a:latin typeface="楷体_GB2312" pitchFamily="49" charset="-122"/>
              </a:rPr>
              <a:t>左括弧</a:t>
            </a:r>
            <a:r>
              <a:rPr kumimoji="1" lang="zh-CN" altLang="zh-CN">
                <a:latin typeface="Times New Roman" pitchFamily="18" charset="0"/>
              </a:rPr>
              <a:t>”</a:t>
            </a:r>
            <a:r>
              <a:rPr kumimoji="1" lang="zh-CN" altLang="zh-CN">
                <a:latin typeface="楷体_GB2312" pitchFamily="49" charset="-122"/>
              </a:rPr>
              <a:t>有余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。</a:t>
            </a:r>
            <a:endParaRPr kumimoji="1" lang="zh-CN" altLang="en-US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42938" y="2441575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latin typeface="楷体_GB2312" pitchFamily="49" charset="-122"/>
              </a:rPr>
              <a:t>算法的设计思想:</a:t>
            </a:r>
            <a:endParaRPr lang="en-US" altLang="zh-CN">
              <a:solidFill>
                <a:srgbClr val="A50021"/>
              </a:solidFill>
              <a:latin typeface="楷体_GB2312" pitchFamily="49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57813" y="1373188"/>
            <a:ext cx="3276600" cy="1066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600">
              <a:solidFill>
                <a:schemeClr val="tx1"/>
              </a:solidFill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514350" y="1373188"/>
            <a:ext cx="4343400" cy="1066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>
                <a:solidFill>
                  <a:schemeClr val="tx1"/>
                </a:solidFill>
              </a:rPr>
              <a:t> [  (   [   ]  [   ]   )  ]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542925" y="159226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 [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035050" y="15922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(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92263" y="15922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[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143125" y="1589088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]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592513" y="1597025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)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2520950" y="15922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[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071813" y="1592263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]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021138" y="1589088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]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5759450" y="1589088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 [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6261100" y="1587500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(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643688" y="1589088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[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6673850" y="1516063"/>
            <a:ext cx="541338" cy="7762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6642100" y="1587500"/>
            <a:ext cx="358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/>
              <a:t>[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6673850" y="1516063"/>
            <a:ext cx="4699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6292850" y="1539875"/>
            <a:ext cx="304800" cy="762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5911850" y="1539875"/>
            <a:ext cx="304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5"/>
          <p:cNvGrpSpPr>
            <a:grpSpLocks/>
          </p:cNvGrpSpPr>
          <p:nvPr/>
        </p:nvGrpSpPr>
        <p:grpSpPr bwMode="auto">
          <a:xfrm>
            <a:off x="714375" y="0"/>
            <a:ext cx="5959475" cy="1359833"/>
            <a:chOff x="714348" y="0"/>
            <a:chExt cx="5959490" cy="1359833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943067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6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直接连接符 48"/>
          <p:cNvCxnSpPr/>
          <p:nvPr/>
        </p:nvCxnSpPr>
        <p:spPr bwMode="auto">
          <a:xfrm>
            <a:off x="1000100" y="1357298"/>
            <a:ext cx="500066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 autoUpdateAnimBg="0"/>
      <p:bldP spid="143374" grpId="0" autoUpdateAnimBg="0"/>
      <p:bldP spid="143375" grpId="0" autoUpdateAnimBg="0"/>
      <p:bldP spid="18" grpId="0" autoUpdateAnimBg="0"/>
      <p:bldP spid="19" grpId="0" animBg="1" autoUpdateAnimBg="0"/>
      <p:bldP spid="20" grpId="0" animBg="1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nimBg="1"/>
      <p:bldP spid="33" grpId="0" autoUpdateAnimBg="0"/>
      <p:bldP spid="34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AC87F1-6F41-4F56-9D9B-38E5EC7476D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800225" y="1541463"/>
            <a:ext cx="340518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① </a:t>
            </a:r>
            <a:r>
              <a:rPr kumimoji="1" lang="zh-CN" altLang="en-US" sz="2800"/>
              <a:t>括号匹配问题</a:t>
            </a: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4427538" y="1541463"/>
            <a:ext cx="19732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/>
              <a:t>算法实现</a:t>
            </a: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714375" y="0"/>
            <a:ext cx="5959475" cy="1359833"/>
            <a:chOff x="714348" y="0"/>
            <a:chExt cx="5959490" cy="1359833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943067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13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连接符 15"/>
          <p:cNvCxnSpPr/>
          <p:nvPr/>
        </p:nvCxnSpPr>
        <p:spPr bwMode="auto">
          <a:xfrm>
            <a:off x="1000100" y="1357298"/>
            <a:ext cx="57150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2557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000066"/>
                </a:solidFill>
              </a:rPr>
              <a:t>应用：</a:t>
            </a:r>
          </a:p>
        </p:txBody>
      </p:sp>
      <p:sp useBgFill="1"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357158" y="-7938"/>
            <a:ext cx="8643938" cy="6865938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200" dirty="0">
                <a:solidFill>
                  <a:schemeClr val="tx1"/>
                </a:solidFill>
              </a:rPr>
              <a:t>void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BracketMatch</a:t>
            </a:r>
            <a:r>
              <a:rPr kumimoji="1" lang="en-US" altLang="zh-CN" sz="2200" dirty="0">
                <a:solidFill>
                  <a:schemeClr val="tx1"/>
                </a:solidFill>
              </a:rPr>
              <a:t>(char *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str</a:t>
            </a:r>
            <a:r>
              <a:rPr kumimoji="1" lang="en-US" altLang="zh-CN" sz="2200" dirty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{     Stack S;      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200" dirty="0">
                <a:solidFill>
                  <a:schemeClr val="tx1"/>
                </a:solidFill>
              </a:rPr>
              <a:t>;           char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ch</a:t>
            </a:r>
            <a:r>
              <a:rPr kumimoji="1" lang="en-US" altLang="zh-CN" sz="2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InitStack</a:t>
            </a:r>
            <a:r>
              <a:rPr kumimoji="1" lang="en-US" altLang="zh-CN" sz="2200" dirty="0">
                <a:solidFill>
                  <a:schemeClr val="tx1"/>
                </a:solidFill>
              </a:rPr>
              <a:t>(&amp;S);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for(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200" dirty="0">
                <a:solidFill>
                  <a:schemeClr val="tx1"/>
                </a:solidFill>
              </a:rPr>
              <a:t>=0;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str</a:t>
            </a:r>
            <a:r>
              <a:rPr kumimoji="1" lang="en-US" altLang="zh-CN" sz="2200" dirty="0">
                <a:solidFill>
                  <a:schemeClr val="tx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200" dirty="0">
                <a:solidFill>
                  <a:schemeClr val="tx1"/>
                </a:solidFill>
              </a:rPr>
              <a:t>]!='\0';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200" dirty="0">
                <a:solidFill>
                  <a:schemeClr val="tx1"/>
                </a:solidFill>
              </a:rPr>
              <a:t>++) 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{    switch(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str</a:t>
            </a:r>
            <a:r>
              <a:rPr kumimoji="1" lang="en-US" altLang="zh-CN" sz="2200" dirty="0">
                <a:solidFill>
                  <a:schemeClr val="tx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200" dirty="0">
                <a:solidFill>
                  <a:schemeClr val="tx1"/>
                </a:solidFill>
              </a:rPr>
              <a:t>])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{  case '(':    case '[':   case '{': 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     Push(&amp;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S,str</a:t>
            </a:r>
            <a:r>
              <a:rPr kumimoji="1" lang="en-US" altLang="zh-CN" sz="2200" dirty="0">
                <a:solidFill>
                  <a:schemeClr val="tx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200" dirty="0">
                <a:solidFill>
                  <a:schemeClr val="tx1"/>
                </a:solidFill>
              </a:rPr>
              <a:t>]); break;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case ')':     case ']':          case '}': 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 if(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IsEmpty</a:t>
            </a:r>
            <a:r>
              <a:rPr kumimoji="1" lang="en-US" altLang="zh-CN" sz="2200" dirty="0">
                <a:solidFill>
                  <a:schemeClr val="tx1"/>
                </a:solidFill>
              </a:rPr>
              <a:t>(S))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     {  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200" dirty="0">
                <a:solidFill>
                  <a:schemeClr val="tx1"/>
                </a:solidFill>
              </a:rPr>
              <a:t>("\n</a:t>
            </a:r>
            <a:r>
              <a:rPr kumimoji="1" lang="zh-CN" altLang="en-US" sz="2200" dirty="0">
                <a:solidFill>
                  <a:schemeClr val="tx1"/>
                </a:solidFill>
              </a:rPr>
              <a:t>右括号多余</a:t>
            </a:r>
            <a:r>
              <a:rPr kumimoji="1" lang="en-US" altLang="zh-CN" sz="2200" dirty="0">
                <a:solidFill>
                  <a:schemeClr val="tx1"/>
                </a:solidFill>
              </a:rPr>
              <a:t>!");   return; }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else  { 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GetTop</a:t>
            </a:r>
            <a:r>
              <a:rPr kumimoji="1" lang="en-US" altLang="zh-CN" sz="2200" dirty="0">
                <a:solidFill>
                  <a:schemeClr val="tx1"/>
                </a:solidFill>
              </a:rPr>
              <a:t> (&amp;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S,&amp;ch</a:t>
            </a:r>
            <a:r>
              <a:rPr kumimoji="1" lang="en-US" altLang="zh-CN" sz="2200" dirty="0">
                <a:solidFill>
                  <a:schemeClr val="tx1"/>
                </a:solidFill>
              </a:rPr>
              <a:t>);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             if(Match(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ch,str</a:t>
            </a:r>
            <a:r>
              <a:rPr kumimoji="1" lang="en-US" altLang="zh-CN" sz="2200" dirty="0">
                <a:solidFill>
                  <a:schemeClr val="tx1"/>
                </a:solidFill>
              </a:rPr>
              <a:t>[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200" dirty="0">
                <a:solidFill>
                  <a:schemeClr val="tx1"/>
                </a:solidFill>
              </a:rPr>
              <a:t>]))    Pop(&amp;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S,&amp;ch</a:t>
            </a:r>
            <a:r>
              <a:rPr kumimoji="1" lang="en-US" altLang="zh-CN" sz="2200" dirty="0">
                <a:solidFill>
                  <a:schemeClr val="tx1"/>
                </a:solidFill>
              </a:rPr>
              <a:t>); 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            else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           {   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200" dirty="0">
                <a:solidFill>
                  <a:schemeClr val="tx1"/>
                </a:solidFill>
              </a:rPr>
              <a:t>("\n</a:t>
            </a:r>
            <a:r>
              <a:rPr kumimoji="1" lang="zh-CN" altLang="en-US" sz="2200" dirty="0">
                <a:solidFill>
                  <a:schemeClr val="tx1"/>
                </a:solidFill>
              </a:rPr>
              <a:t>对应的左右括号不同类</a:t>
            </a:r>
            <a:r>
              <a:rPr kumimoji="1" lang="en-US" altLang="zh-CN" sz="2200" dirty="0">
                <a:solidFill>
                  <a:schemeClr val="tx1"/>
                </a:solidFill>
              </a:rPr>
              <a:t>!"); return; }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     }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     }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}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if(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IsEmpty</a:t>
            </a:r>
            <a:r>
              <a:rPr kumimoji="1" lang="en-US" altLang="zh-CN" sz="2200" dirty="0">
                <a:solidFill>
                  <a:schemeClr val="tx1"/>
                </a:solidFill>
              </a:rPr>
              <a:t>(S))         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200" dirty="0">
                <a:solidFill>
                  <a:schemeClr val="tx1"/>
                </a:solidFill>
              </a:rPr>
              <a:t>("\n</a:t>
            </a:r>
            <a:r>
              <a:rPr kumimoji="1" lang="zh-CN" altLang="en-US" sz="2200" dirty="0">
                <a:solidFill>
                  <a:schemeClr val="tx1"/>
                </a:solidFill>
              </a:rPr>
              <a:t>括号匹配</a:t>
            </a:r>
            <a:r>
              <a:rPr kumimoji="1" lang="en-US" altLang="zh-CN" sz="2200" dirty="0">
                <a:solidFill>
                  <a:schemeClr val="tx1"/>
                </a:solidFill>
              </a:rPr>
              <a:t>!");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       else                      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200" dirty="0">
                <a:solidFill>
                  <a:schemeClr val="tx1"/>
                </a:solidFill>
              </a:rPr>
              <a:t>("\n</a:t>
            </a:r>
            <a:r>
              <a:rPr kumimoji="1" lang="zh-CN" altLang="en-US" sz="2200" dirty="0">
                <a:solidFill>
                  <a:schemeClr val="tx1"/>
                </a:solidFill>
              </a:rPr>
              <a:t>左括号多余</a:t>
            </a:r>
            <a:r>
              <a:rPr kumimoji="1" lang="en-US" altLang="zh-CN" sz="2200" dirty="0">
                <a:solidFill>
                  <a:schemeClr val="tx1"/>
                </a:solidFill>
              </a:rPr>
              <a:t>!");</a:t>
            </a:r>
          </a:p>
          <a:p>
            <a:r>
              <a:rPr kumimoji="1" lang="en-US" altLang="zh-CN" sz="2200" dirty="0">
                <a:solidFill>
                  <a:schemeClr val="tx1"/>
                </a:solidFill>
              </a:rPr>
              <a:t> }</a:t>
            </a:r>
            <a:endParaRPr lang="en-US" altLang="zh-CN" sz="22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00063" y="2214563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算法基于原理：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3200"/>
              <a:t>           </a:t>
            </a:r>
            <a:r>
              <a:rPr lang="en-US" altLang="zh-CN" sz="3200"/>
              <a:t>N = (N div d)×d + N mod d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1928813" y="3986213"/>
            <a:ext cx="0" cy="2514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 flipV="1">
            <a:off x="6572250" y="3986213"/>
            <a:ext cx="0" cy="25146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143000" y="4338638"/>
            <a:ext cx="733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3600"/>
              <a:t>计算顺序</a:t>
            </a:r>
            <a:endParaRPr lang="zh-CN" alt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6630988" y="4338638"/>
            <a:ext cx="733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3600"/>
              <a:t>输出顺序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357438" y="3357563"/>
            <a:ext cx="4187825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例如：（</a:t>
            </a:r>
            <a:r>
              <a:rPr lang="en-US" altLang="zh-CN">
                <a:solidFill>
                  <a:schemeClr val="tx1"/>
                </a:solidFill>
              </a:rPr>
              <a:t>1348)</a:t>
            </a:r>
            <a:r>
              <a:rPr lang="en-US" altLang="zh-CN" baseline="-25000">
                <a:solidFill>
                  <a:schemeClr val="tx1"/>
                </a:solidFill>
              </a:rPr>
              <a:t>10</a:t>
            </a:r>
            <a:r>
              <a:rPr lang="en-US" altLang="zh-CN">
                <a:solidFill>
                  <a:schemeClr val="tx1"/>
                </a:solidFill>
              </a:rPr>
              <a:t> = (2504)</a:t>
            </a:r>
            <a:r>
              <a:rPr lang="en-US" altLang="zh-CN" baseline="-25000">
                <a:solidFill>
                  <a:schemeClr val="tx1"/>
                </a:solidFill>
              </a:rPr>
              <a:t>8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</a:p>
          <a:p>
            <a:r>
              <a:rPr lang="zh-CN" altLang="en-US">
                <a:solidFill>
                  <a:schemeClr val="tx1"/>
                </a:solidFill>
              </a:rPr>
              <a:t>其运算过程如下：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/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     </a:t>
            </a:r>
            <a:r>
              <a:rPr lang="en-US" altLang="zh-CN">
                <a:solidFill>
                  <a:srgbClr val="996633"/>
                </a:solidFill>
              </a:rPr>
              <a:t>N        N div 8    N mod 8</a:t>
            </a:r>
            <a:r>
              <a:rPr lang="en-US" altLang="zh-CN">
                <a:solidFill>
                  <a:srgbClr val="0000FF"/>
                </a:solidFill>
              </a:rPr>
              <a:t/>
            </a:r>
            <a:br>
              <a:rPr lang="en-US" altLang="zh-CN">
                <a:solidFill>
                  <a:srgbClr val="0000FF"/>
                </a:solidFill>
              </a:rPr>
            </a:b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1348          168            4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   168            21            0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     21              2            5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       2              0            2</a:t>
            </a:r>
          </a:p>
        </p:txBody>
      </p:sp>
      <p:grpSp>
        <p:nvGrpSpPr>
          <p:cNvPr id="45063" name="组合 8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45067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5069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5070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2557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应用：</a:t>
            </a: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2143125" y="1500188"/>
            <a:ext cx="315277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②</a:t>
            </a:r>
            <a:r>
              <a:rPr lang="zh-CN" altLang="en-US" sz="2800">
                <a:solidFill>
                  <a:srgbClr val="FF5050"/>
                </a:solidFill>
              </a:rPr>
              <a:t>数制转换</a:t>
            </a:r>
            <a:endParaRPr kumimoji="1" lang="zh-CN" altLang="en-US" sz="2800"/>
          </a:p>
        </p:txBody>
      </p:sp>
      <p:sp>
        <p:nvSpPr>
          <p:cNvPr id="4506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785002-6036-4352-AF91-A83FDA736220}" type="slidenum">
              <a:rPr lang="en-US" altLang="zh-CN"/>
              <a:pPr/>
              <a:t>33</a:t>
            </a:fld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000100" y="1357298"/>
            <a:ext cx="500066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3" grpId="0" animBg="1"/>
      <p:bldP spid="73734" grpId="0" animBg="1"/>
      <p:bldP spid="73735" grpId="0" autoUpdateAnimBg="0"/>
      <p:bldP spid="73736" grpId="0" autoUpdateAnimBg="0"/>
      <p:bldP spid="737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5"/>
          <p:cNvSpPr txBox="1">
            <a:spLocks noChangeArrowheads="1"/>
          </p:cNvSpPr>
          <p:nvPr/>
        </p:nvSpPr>
        <p:spPr bwMode="auto">
          <a:xfrm>
            <a:off x="428625" y="1357313"/>
            <a:ext cx="84582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zh-CN" altLang="en-US" sz="3600" dirty="0">
                <a:solidFill>
                  <a:srgbClr val="FF3300"/>
                </a:solidFill>
              </a:rPr>
              <a:t>数制转换算法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void Conversion(</a:t>
            </a:r>
            <a:r>
              <a:rPr lang="en-US" altLang="zh-CN" sz="2800" dirty="0" err="1">
                <a:solidFill>
                  <a:schemeClr val="tx2"/>
                </a:solidFill>
              </a:rPr>
              <a:t>int</a:t>
            </a:r>
            <a:r>
              <a:rPr lang="en-US" altLang="zh-CN" sz="2800" dirty="0">
                <a:solidFill>
                  <a:schemeClr val="tx2"/>
                </a:solidFill>
              </a:rPr>
              <a:t> N)  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      </a:t>
            </a:r>
            <a:r>
              <a:rPr lang="en-US" altLang="zh-CN" sz="2800" dirty="0">
                <a:solidFill>
                  <a:srgbClr val="319B69"/>
                </a:solidFill>
              </a:rPr>
              <a:t>/*</a:t>
            </a:r>
            <a:r>
              <a:rPr lang="zh-CN" altLang="en-US" sz="2800" dirty="0">
                <a:solidFill>
                  <a:srgbClr val="319B69"/>
                </a:solidFill>
              </a:rPr>
              <a:t>对任意非负十进制数</a:t>
            </a:r>
            <a:r>
              <a:rPr lang="en-US" altLang="zh-CN" sz="2800" dirty="0">
                <a:solidFill>
                  <a:srgbClr val="319B69"/>
                </a:solidFill>
              </a:rPr>
              <a:t>N</a:t>
            </a:r>
            <a:r>
              <a:rPr lang="zh-CN" altLang="en-US" sz="2800" dirty="0">
                <a:solidFill>
                  <a:srgbClr val="319B69"/>
                </a:solidFill>
              </a:rPr>
              <a:t>，打印等值的八进制数*</a:t>
            </a:r>
            <a:r>
              <a:rPr lang="en-US" altLang="zh-CN" sz="2800" dirty="0">
                <a:solidFill>
                  <a:srgbClr val="319B69"/>
                </a:solidFill>
              </a:rPr>
              <a:t>/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{  Stack S; </a:t>
            </a:r>
            <a:r>
              <a:rPr lang="en-US" altLang="zh-CN" sz="2800" dirty="0" err="1">
                <a:solidFill>
                  <a:schemeClr val="tx2"/>
                </a:solidFill>
              </a:rPr>
              <a:t>int</a:t>
            </a:r>
            <a:r>
              <a:rPr lang="en-US" altLang="zh-CN" sz="2800" dirty="0">
                <a:solidFill>
                  <a:schemeClr val="tx2"/>
                </a:solidFill>
              </a:rPr>
              <a:t> x;                  </a:t>
            </a:r>
            <a:r>
              <a:rPr lang="en-US" altLang="zh-CN" sz="2800" dirty="0">
                <a:solidFill>
                  <a:srgbClr val="319B69"/>
                </a:solidFill>
              </a:rPr>
              <a:t>/*S</a:t>
            </a:r>
            <a:r>
              <a:rPr lang="zh-CN" altLang="en-US" sz="2800" dirty="0">
                <a:solidFill>
                  <a:srgbClr val="319B69"/>
                </a:solidFill>
              </a:rPr>
              <a:t>为顺序栈或链栈*</a:t>
            </a:r>
            <a:r>
              <a:rPr lang="en-US" altLang="zh-CN" sz="2800" dirty="0">
                <a:solidFill>
                  <a:srgbClr val="319B69"/>
                </a:solidFill>
              </a:rPr>
              <a:t>/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   </a:t>
            </a:r>
            <a:r>
              <a:rPr lang="en-US" altLang="zh-CN" sz="2800" dirty="0" err="1">
                <a:solidFill>
                  <a:schemeClr val="tx2"/>
                </a:solidFill>
              </a:rPr>
              <a:t>InitStack</a:t>
            </a:r>
            <a:r>
              <a:rPr lang="en-US" altLang="zh-CN" sz="2800" dirty="0">
                <a:solidFill>
                  <a:schemeClr val="tx2"/>
                </a:solidFill>
              </a:rPr>
              <a:t>(&amp;S);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	while(N&gt;0)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	{ x=N%</a:t>
            </a:r>
            <a:r>
              <a:rPr lang="en-US" altLang="zh-CN" sz="2800" dirty="0">
                <a:solidFill>
                  <a:srgbClr val="FF3300"/>
                </a:solidFill>
              </a:rPr>
              <a:t>8</a:t>
            </a:r>
            <a:r>
              <a:rPr lang="en-US" altLang="zh-CN" sz="2800" dirty="0">
                <a:solidFill>
                  <a:schemeClr val="tx2"/>
                </a:solidFill>
              </a:rPr>
              <a:t>; Push(&amp;S, x); N=N/</a:t>
            </a:r>
            <a:r>
              <a:rPr lang="en-US" altLang="zh-CN" sz="2800" dirty="0">
                <a:solidFill>
                  <a:srgbClr val="FF3300"/>
                </a:solidFill>
              </a:rPr>
              <a:t>8</a:t>
            </a:r>
            <a:r>
              <a:rPr lang="en-US" altLang="zh-CN" sz="2800" dirty="0">
                <a:solidFill>
                  <a:schemeClr val="tx2"/>
                </a:solidFill>
              </a:rPr>
              <a:t>; 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	 while(</a:t>
            </a:r>
            <a:r>
              <a:rPr lang="zh-CN" altLang="en-US" sz="2800" dirty="0">
                <a:solidFill>
                  <a:schemeClr val="tx2"/>
                </a:solidFill>
              </a:rPr>
              <a:t>！</a:t>
            </a:r>
            <a:r>
              <a:rPr lang="en-US" altLang="zh-CN" sz="2800" dirty="0" err="1">
                <a:solidFill>
                  <a:schemeClr val="tx2"/>
                </a:solidFill>
              </a:rPr>
              <a:t>IsEmpty</a:t>
            </a:r>
            <a:r>
              <a:rPr lang="en-US" altLang="zh-CN" sz="2800" dirty="0">
                <a:solidFill>
                  <a:schemeClr val="tx2"/>
                </a:solidFill>
              </a:rPr>
              <a:t>(S))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	{ Pop(&amp;</a:t>
            </a:r>
            <a:r>
              <a:rPr lang="en-US" altLang="zh-CN" sz="2800" dirty="0" err="1">
                <a:solidFill>
                  <a:schemeClr val="tx2"/>
                </a:solidFill>
              </a:rPr>
              <a:t>S,&amp;x</a:t>
            </a:r>
            <a:r>
              <a:rPr lang="en-US" altLang="zh-CN" sz="2800" dirty="0">
                <a:solidFill>
                  <a:schemeClr val="tx2"/>
                </a:solidFill>
              </a:rPr>
              <a:t>); </a:t>
            </a:r>
            <a:r>
              <a:rPr lang="en-US" altLang="zh-CN" sz="2800" dirty="0" err="1">
                <a:solidFill>
                  <a:schemeClr val="tx2"/>
                </a:solidFill>
              </a:rPr>
              <a:t>printf</a:t>
            </a:r>
            <a:r>
              <a:rPr lang="en-US" altLang="zh-CN" sz="2800" dirty="0">
                <a:solidFill>
                  <a:schemeClr val="tx2"/>
                </a:solidFill>
              </a:rPr>
              <a:t>(“%</a:t>
            </a:r>
            <a:r>
              <a:rPr lang="en-US" altLang="zh-CN" sz="2800" dirty="0" err="1">
                <a:solidFill>
                  <a:schemeClr val="tx2"/>
                </a:solidFill>
              </a:rPr>
              <a:t>d”,x</a:t>
            </a:r>
            <a:r>
              <a:rPr lang="en-US" altLang="zh-CN" sz="2800" dirty="0">
                <a:solidFill>
                  <a:schemeClr val="tx2"/>
                </a:solidFill>
              </a:rPr>
              <a:t>); 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	}</a:t>
            </a:r>
          </a:p>
        </p:txBody>
      </p:sp>
      <p:grpSp>
        <p:nvGrpSpPr>
          <p:cNvPr id="46082" name="组合 2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46084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6086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6087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083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29588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ED8BD13-E5DB-4817-824C-7914464C2E01}" type="slidenum">
              <a:rPr lang="en-US" altLang="zh-CN"/>
              <a:pPr/>
              <a:t>34</a:t>
            </a:fld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000100" y="1357298"/>
            <a:ext cx="500066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5E3CE43-79FD-4FBC-BD2D-B1882FA6F55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7106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3255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应用：</a:t>
            </a:r>
          </a:p>
        </p:txBody>
      </p:sp>
      <p:sp>
        <p:nvSpPr>
          <p:cNvPr id="47107" name="Text Box 10"/>
          <p:cNvSpPr txBox="1">
            <a:spLocks noChangeArrowheads="1"/>
          </p:cNvSpPr>
          <p:nvPr/>
        </p:nvSpPr>
        <p:spPr bwMode="auto">
          <a:xfrm>
            <a:off x="1822450" y="1484313"/>
            <a:ext cx="24574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dirty="0"/>
              <a:t>③</a:t>
            </a:r>
            <a:r>
              <a:rPr kumimoji="1" lang="zh-CN" altLang="en-US" sz="2800" dirty="0"/>
              <a:t>表达式求值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827088" y="2420938"/>
            <a:ext cx="2159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问题分析：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2916238" y="2420938"/>
            <a:ext cx="4608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dirty="0"/>
              <a:t>Exp</a:t>
            </a:r>
            <a:r>
              <a:rPr kumimoji="1" lang="en-US" altLang="zh-CN" sz="2800" b="0" dirty="0"/>
              <a:t> = a </a:t>
            </a:r>
            <a:r>
              <a:rPr kumimoji="1" lang="en-US" altLang="zh-CN" sz="2800" b="0" dirty="0">
                <a:sym typeface="Symbol" pitchFamily="18" charset="2"/>
              </a:rPr>
              <a:t></a:t>
            </a:r>
            <a:r>
              <a:rPr kumimoji="1" lang="en-US" altLang="zh-CN" sz="2800" b="0" dirty="0"/>
              <a:t> b </a:t>
            </a:r>
            <a:r>
              <a:rPr kumimoji="1" lang="en-US" altLang="zh-CN" sz="2800" dirty="0"/>
              <a:t>+</a:t>
            </a:r>
            <a:r>
              <a:rPr kumimoji="1" lang="en-US" altLang="zh-CN" sz="2800" b="0" dirty="0"/>
              <a:t> c </a:t>
            </a:r>
            <a:r>
              <a:rPr kumimoji="1" lang="en-US" altLang="zh-CN" sz="2800" b="0" dirty="0">
                <a:sym typeface="Symbol" pitchFamily="18" charset="2"/>
              </a:rPr>
              <a:t></a:t>
            </a:r>
            <a:r>
              <a:rPr kumimoji="1" lang="en-US" altLang="zh-CN" sz="2800" b="0" dirty="0"/>
              <a:t> d / e </a:t>
            </a:r>
            <a:r>
              <a:rPr kumimoji="1" lang="en-US" altLang="zh-CN" sz="2800" b="0" dirty="0">
                <a:sym typeface="Symbol" pitchFamily="18" charset="2"/>
              </a:rPr>
              <a:t></a:t>
            </a:r>
            <a:r>
              <a:rPr kumimoji="1" lang="en-US" altLang="zh-CN" sz="2800" b="0" dirty="0"/>
              <a:t> f</a:t>
            </a:r>
            <a:endParaRPr kumimoji="1" lang="zh-CN" altLang="zh-CN" sz="2800" b="0" dirty="0"/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827088" y="3690938"/>
            <a:ext cx="68945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66"/>
                </a:solidFill>
              </a:rPr>
              <a:t>确定计算规则，即明确运算符的优先级；</a:t>
            </a:r>
            <a:endParaRPr kumimoji="1" lang="zh-CN" altLang="zh-CN">
              <a:solidFill>
                <a:srgbClr val="000066"/>
              </a:solidFill>
            </a:endParaRP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827088" y="4303713"/>
            <a:ext cx="66976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zh-CN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kumimoji="1" lang="zh-CN" altLang="zh-CN">
                <a:solidFill>
                  <a:srgbClr val="000066"/>
                </a:solidFill>
                <a:latin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66"/>
                </a:solidFill>
              </a:rPr>
              <a:t>确定当前处理字符是运算符还是操作数；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3851275" y="1531938"/>
            <a:ext cx="43926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zh-CN" altLang="en-US" dirty="0">
                <a:solidFill>
                  <a:srgbClr val="000066"/>
                </a:solidFill>
              </a:rPr>
              <a:t>（限于二元运算符的表达式）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46451" name="Text Box 19"/>
          <p:cNvSpPr txBox="1">
            <a:spLocks noChangeArrowheads="1"/>
          </p:cNvSpPr>
          <p:nvPr/>
        </p:nvSpPr>
        <p:spPr bwMode="auto">
          <a:xfrm>
            <a:off x="827088" y="4916488"/>
            <a:ext cx="80660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</a:rPr>
              <a:t>3</a:t>
            </a:r>
            <a:r>
              <a:rPr kumimoji="1" lang="zh-CN" altLang="en-US">
                <a:solidFill>
                  <a:srgbClr val="000066"/>
                </a:solidFill>
              </a:rPr>
              <a:t>）每个运算符的运算次序要由它之后的一个运算符来定。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25571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应用：</a:t>
            </a:r>
          </a:p>
        </p:txBody>
      </p:sp>
      <p:grpSp>
        <p:nvGrpSpPr>
          <p:cNvPr id="47115" name="组合 27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47116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7118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7119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接连接符 17"/>
          <p:cNvCxnSpPr/>
          <p:nvPr/>
        </p:nvCxnSpPr>
        <p:spPr bwMode="auto">
          <a:xfrm>
            <a:off x="1000100" y="1357298"/>
            <a:ext cx="500066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3" grpId="0" autoUpdateAnimBg="0"/>
      <p:bldP spid="146444" grpId="0" autoUpdateAnimBg="0"/>
      <p:bldP spid="146445" grpId="0" autoUpdateAnimBg="0"/>
      <p:bldP spid="146446" grpId="0" autoUpdateAnimBg="0"/>
      <p:bldP spid="146447" grpId="0" autoUpdateAnimBg="0"/>
      <p:bldP spid="14645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D785CBE-8F41-4957-9C74-EAFEECD8C6A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8130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4398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应用：</a:t>
            </a:r>
          </a:p>
        </p:txBody>
      </p:sp>
      <p:sp>
        <p:nvSpPr>
          <p:cNvPr id="48131" name="Text Box 10"/>
          <p:cNvSpPr txBox="1">
            <a:spLocks noChangeArrowheads="1"/>
          </p:cNvSpPr>
          <p:nvPr/>
        </p:nvSpPr>
        <p:spPr bwMode="auto">
          <a:xfrm>
            <a:off x="1822450" y="1484313"/>
            <a:ext cx="25336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③</a:t>
            </a:r>
            <a:r>
              <a:rPr kumimoji="1" lang="zh-CN" altLang="en-US" sz="2800"/>
              <a:t>表达式求值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936625" y="3886200"/>
            <a:ext cx="73072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</a:rPr>
              <a:t>3</a:t>
            </a:r>
            <a:r>
              <a:rPr kumimoji="1" lang="zh-CN" altLang="en-US">
                <a:solidFill>
                  <a:srgbClr val="000066"/>
                </a:solidFill>
              </a:rPr>
              <a:t>）</a:t>
            </a:r>
            <a:r>
              <a:rPr kumimoji="1" lang="zh-CN" altLang="en-US">
                <a:solidFill>
                  <a:schemeClr val="tx1"/>
                </a:solidFill>
              </a:rPr>
              <a:t>  </a:t>
            </a:r>
            <a:r>
              <a:rPr kumimoji="1" lang="zh-CN" altLang="en-US"/>
              <a:t>若</a:t>
            </a:r>
            <a:r>
              <a:rPr kumimoji="1" lang="zh-CN" altLang="en-US">
                <a:solidFill>
                  <a:srgbClr val="000066"/>
                </a:solidFill>
              </a:rPr>
              <a:t>当前字符是</a:t>
            </a:r>
            <a:r>
              <a:rPr kumimoji="1" lang="zh-CN" altLang="en-US"/>
              <a:t>操作数</a:t>
            </a:r>
            <a:r>
              <a:rPr kumimoji="1" lang="zh-CN" altLang="en-US">
                <a:solidFill>
                  <a:srgbClr val="CC3300"/>
                </a:solidFill>
              </a:rPr>
              <a:t>，</a:t>
            </a:r>
            <a:r>
              <a:rPr kumimoji="1" lang="zh-CN" altLang="en-US">
                <a:solidFill>
                  <a:schemeClr val="tx1"/>
                </a:solidFill>
              </a:rPr>
              <a:t>   </a:t>
            </a:r>
            <a:r>
              <a:rPr kumimoji="1" lang="zh-CN" altLang="en-US">
                <a:solidFill>
                  <a:srgbClr val="000066"/>
                </a:solidFill>
              </a:rPr>
              <a:t>则直接压入</a:t>
            </a:r>
            <a:r>
              <a:rPr kumimoji="1" lang="zh-CN" altLang="en-US"/>
              <a:t>操作数栈</a:t>
            </a:r>
            <a:r>
              <a:rPr kumimoji="1" lang="zh-CN" altLang="en-US">
                <a:solidFill>
                  <a:schemeClr val="tx1"/>
                </a:solidFill>
              </a:rPr>
              <a:t>；</a:t>
            </a:r>
            <a:endParaRPr kumimoji="1" lang="zh-CN" altLang="en-US">
              <a:solidFill>
                <a:srgbClr val="000066"/>
              </a:solidFill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971550" y="4318000"/>
            <a:ext cx="8172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1" lang="en-US" altLang="zh-CN" b="0">
                <a:solidFill>
                  <a:srgbClr val="000066"/>
                </a:solidFill>
              </a:rPr>
              <a:t>4</a:t>
            </a:r>
            <a:r>
              <a:rPr kumimoji="1" lang="zh-CN" altLang="en-US">
                <a:solidFill>
                  <a:srgbClr val="000066"/>
                </a:solidFill>
              </a:rPr>
              <a:t>）</a:t>
            </a:r>
            <a:r>
              <a:rPr kumimoji="1" lang="zh-CN" altLang="en-US" b="0">
                <a:solidFill>
                  <a:schemeClr val="tx1"/>
                </a:solidFill>
              </a:rPr>
              <a:t>  </a:t>
            </a:r>
            <a:r>
              <a:rPr kumimoji="1" lang="zh-CN" altLang="en-US"/>
              <a:t>若</a:t>
            </a:r>
            <a:r>
              <a:rPr kumimoji="1" lang="zh-CN" altLang="en-US">
                <a:solidFill>
                  <a:srgbClr val="000066"/>
                </a:solidFill>
              </a:rPr>
              <a:t>当前字符是</a:t>
            </a:r>
            <a:r>
              <a:rPr kumimoji="1" lang="zh-CN" altLang="en-US"/>
              <a:t>操作符</a:t>
            </a:r>
            <a:r>
              <a:rPr kumimoji="1" lang="zh-CN" altLang="en-US">
                <a:solidFill>
                  <a:srgbClr val="000066"/>
                </a:solidFill>
              </a:rPr>
              <a:t>，且运算符的</a:t>
            </a:r>
            <a:r>
              <a:rPr kumimoji="1" lang="zh-CN" altLang="en-US"/>
              <a:t>优先级高于</a:t>
            </a:r>
            <a:r>
              <a:rPr kumimoji="1" lang="zh-CN" altLang="en-US">
                <a:solidFill>
                  <a:srgbClr val="000066"/>
                </a:solidFill>
              </a:rPr>
              <a:t>栈顶运</a:t>
            </a:r>
          </a:p>
          <a:p>
            <a:pPr eaLnBrk="0" hangingPunct="0">
              <a:lnSpc>
                <a:spcPct val="125000"/>
              </a:lnSpc>
            </a:pPr>
            <a:r>
              <a:rPr kumimoji="1" lang="zh-CN" altLang="en-US">
                <a:solidFill>
                  <a:srgbClr val="000066"/>
                </a:solidFill>
              </a:rPr>
              <a:t>       算符则</a:t>
            </a:r>
            <a:r>
              <a:rPr kumimoji="1" lang="zh-CN" altLang="en-US"/>
              <a:t>进栈</a:t>
            </a:r>
            <a:r>
              <a:rPr kumimoji="1" lang="zh-CN" altLang="en-US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971550" y="5230813"/>
            <a:ext cx="8101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1" lang="en-US" altLang="zh-CN">
                <a:solidFill>
                  <a:srgbClr val="000066"/>
                </a:solidFill>
              </a:rPr>
              <a:t>5</a:t>
            </a:r>
            <a:r>
              <a:rPr kumimoji="1" lang="zh-CN" altLang="en-US">
                <a:solidFill>
                  <a:srgbClr val="000066"/>
                </a:solidFill>
              </a:rPr>
              <a:t>）</a:t>
            </a:r>
            <a:r>
              <a:rPr kumimoji="1" lang="zh-CN" altLang="en-US">
                <a:solidFill>
                  <a:schemeClr val="tx1"/>
                </a:solidFill>
              </a:rPr>
              <a:t>  </a:t>
            </a:r>
            <a:r>
              <a:rPr kumimoji="1" lang="zh-CN" altLang="en-US"/>
              <a:t>否则</a:t>
            </a:r>
            <a:r>
              <a:rPr kumimoji="1" lang="zh-CN" altLang="en-US">
                <a:solidFill>
                  <a:srgbClr val="000066"/>
                </a:solidFill>
              </a:rPr>
              <a:t>，从</a:t>
            </a:r>
            <a:r>
              <a:rPr kumimoji="1" lang="zh-CN" altLang="en-US"/>
              <a:t>操作数栈</a:t>
            </a:r>
            <a:r>
              <a:rPr kumimoji="1" lang="zh-CN" altLang="en-US">
                <a:solidFill>
                  <a:srgbClr val="000066"/>
                </a:solidFill>
              </a:rPr>
              <a:t>中弹出两个操作数并弹出</a:t>
            </a:r>
            <a:r>
              <a:rPr kumimoji="1" lang="zh-CN" altLang="en-US"/>
              <a:t>操作符栈</a:t>
            </a:r>
          </a:p>
          <a:p>
            <a:pPr eaLnBrk="0" hangingPunct="0">
              <a:lnSpc>
                <a:spcPct val="125000"/>
              </a:lnSpc>
            </a:pPr>
            <a:r>
              <a:rPr kumimoji="1" lang="zh-CN" altLang="en-US">
                <a:solidFill>
                  <a:srgbClr val="CC3300"/>
                </a:solidFill>
              </a:rPr>
              <a:t>        </a:t>
            </a:r>
            <a:r>
              <a:rPr kumimoji="1" lang="zh-CN" altLang="en-US">
                <a:solidFill>
                  <a:srgbClr val="000066"/>
                </a:solidFill>
              </a:rPr>
              <a:t>的栈顶运算符，经计算后将结果压入</a:t>
            </a:r>
            <a:r>
              <a:rPr kumimoji="1" lang="zh-CN" altLang="en-US"/>
              <a:t>操作数栈</a:t>
            </a:r>
            <a:r>
              <a:rPr kumimoji="1" lang="zh-CN" altLang="en-US">
                <a:solidFill>
                  <a:srgbClr val="000066"/>
                </a:solidFill>
              </a:rPr>
              <a:t>。</a:t>
            </a:r>
            <a:endParaRPr kumimoji="1" lang="zh-CN" altLang="zh-CN">
              <a:solidFill>
                <a:srgbClr val="000066"/>
              </a:solidFill>
            </a:endParaRPr>
          </a:p>
        </p:txBody>
      </p:sp>
      <p:sp>
        <p:nvSpPr>
          <p:cNvPr id="48135" name="Text Box 15"/>
          <p:cNvSpPr txBox="1">
            <a:spLocks noChangeArrowheads="1"/>
          </p:cNvSpPr>
          <p:nvPr/>
        </p:nvSpPr>
        <p:spPr bwMode="auto">
          <a:xfrm>
            <a:off x="3786188" y="1571625"/>
            <a:ext cx="43211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66"/>
                </a:solidFill>
              </a:rPr>
              <a:t>（限于二元运算符的表达式）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48136" name="Text Box 16"/>
          <p:cNvSpPr txBox="1">
            <a:spLocks noChangeArrowheads="1"/>
          </p:cNvSpPr>
          <p:nvPr/>
        </p:nvSpPr>
        <p:spPr bwMode="auto">
          <a:xfrm>
            <a:off x="900113" y="2324100"/>
            <a:ext cx="20875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rgbClr val="000066"/>
                </a:solidFill>
              </a:rPr>
              <a:t>算法思路：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933450" y="2781300"/>
            <a:ext cx="4502150" cy="603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kumimoji="1" lang="en-US" altLang="zh-CN">
                <a:solidFill>
                  <a:srgbClr val="000066"/>
                </a:solidFill>
              </a:rPr>
              <a:t>1</a:t>
            </a:r>
            <a:r>
              <a:rPr kumimoji="1" lang="zh-CN" altLang="en-US">
                <a:solidFill>
                  <a:srgbClr val="000066"/>
                </a:solidFill>
              </a:rPr>
              <a:t>）  设立</a:t>
            </a:r>
            <a:r>
              <a:rPr kumimoji="1" lang="zh-CN" altLang="en-US"/>
              <a:t>操作数栈</a:t>
            </a:r>
            <a:r>
              <a:rPr kumimoji="1" lang="zh-CN" altLang="en-US">
                <a:solidFill>
                  <a:srgbClr val="000066"/>
                </a:solidFill>
              </a:rPr>
              <a:t>与</a:t>
            </a:r>
            <a:r>
              <a:rPr kumimoji="1" lang="zh-CN" altLang="en-US"/>
              <a:t>操作符栈；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936625" y="3381375"/>
            <a:ext cx="8531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</a:rPr>
              <a:t>2</a:t>
            </a:r>
            <a:r>
              <a:rPr kumimoji="1" lang="zh-CN" altLang="en-US">
                <a:solidFill>
                  <a:srgbClr val="000066"/>
                </a:solidFill>
              </a:rPr>
              <a:t>）  设表达式的结束符为</a:t>
            </a:r>
            <a:r>
              <a:rPr kumimoji="1" lang="zh-CN" altLang="en-US">
                <a:solidFill>
                  <a:schemeClr val="tx1"/>
                </a:solidFill>
              </a:rPr>
              <a:t>“</a:t>
            </a:r>
            <a:r>
              <a:rPr kumimoji="1" lang="en-US" altLang="zh-CN"/>
              <a:t>#</a:t>
            </a:r>
            <a:r>
              <a:rPr kumimoji="1" lang="en-US" altLang="zh-CN">
                <a:solidFill>
                  <a:schemeClr val="tx1"/>
                </a:solidFill>
              </a:rPr>
              <a:t>”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zh-CN" altLang="en-US">
                <a:solidFill>
                  <a:srgbClr val="000066"/>
                </a:solidFill>
              </a:rPr>
              <a:t>预设</a:t>
            </a:r>
            <a:r>
              <a:rPr kumimoji="1" lang="zh-CN" altLang="en-US"/>
              <a:t>运算符栈的栈底为“</a:t>
            </a:r>
            <a:r>
              <a:rPr kumimoji="1" lang="en-US" altLang="zh-CN"/>
              <a:t>#”</a:t>
            </a:r>
            <a:r>
              <a:rPr kumimoji="1" lang="zh-CN" altLang="en-US">
                <a:solidFill>
                  <a:srgbClr val="000066"/>
                </a:solidFill>
              </a:rPr>
              <a:t>；</a:t>
            </a:r>
          </a:p>
        </p:txBody>
      </p:sp>
      <p:grpSp>
        <p:nvGrpSpPr>
          <p:cNvPr id="48139" name="组合 20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48140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8142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8143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接连接符 17"/>
          <p:cNvCxnSpPr/>
          <p:nvPr/>
        </p:nvCxnSpPr>
        <p:spPr bwMode="auto">
          <a:xfrm>
            <a:off x="1000100" y="1357298"/>
            <a:ext cx="500066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7" grpId="0"/>
      <p:bldP spid="147468" grpId="0" autoUpdateAnimBg="0"/>
      <p:bldP spid="147469" grpId="0" autoUpdateAnimBg="0"/>
      <p:bldP spid="147473" grpId="0"/>
      <p:bldP spid="1474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187A68B-307F-4929-A4F4-7A3A8E95F47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9154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3668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应用：</a:t>
            </a:r>
          </a:p>
        </p:txBody>
      </p:sp>
      <p:sp>
        <p:nvSpPr>
          <p:cNvPr id="49155" name="Text Box 10"/>
          <p:cNvSpPr txBox="1">
            <a:spLocks noChangeArrowheads="1"/>
          </p:cNvSpPr>
          <p:nvPr/>
        </p:nvSpPr>
        <p:spPr bwMode="auto">
          <a:xfrm>
            <a:off x="1822450" y="1484313"/>
            <a:ext cx="25336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③</a:t>
            </a:r>
            <a:r>
              <a:rPr kumimoji="1" lang="zh-CN" altLang="en-US" sz="2800"/>
              <a:t>表达式求值</a:t>
            </a:r>
          </a:p>
        </p:txBody>
      </p:sp>
      <p:sp>
        <p:nvSpPr>
          <p:cNvPr id="49156" name="Text Box 14"/>
          <p:cNvSpPr txBox="1">
            <a:spLocks noChangeArrowheads="1"/>
          </p:cNvSpPr>
          <p:nvPr/>
        </p:nvSpPr>
        <p:spPr bwMode="auto">
          <a:xfrm>
            <a:off x="3851275" y="1531938"/>
            <a:ext cx="472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000066"/>
                </a:solidFill>
              </a:rPr>
              <a:t>（限于二元运算符的表达式）</a:t>
            </a: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49157" name="Text Box 15"/>
          <p:cNvSpPr txBox="1">
            <a:spLocks noChangeArrowheads="1"/>
          </p:cNvSpPr>
          <p:nvPr/>
        </p:nvSpPr>
        <p:spPr bwMode="auto">
          <a:xfrm>
            <a:off x="1042988" y="2133600"/>
            <a:ext cx="31686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例如：</a:t>
            </a:r>
            <a:r>
              <a:rPr kumimoji="1" lang="en-US" altLang="zh-CN">
                <a:solidFill>
                  <a:schemeClr val="tx1"/>
                </a:solidFill>
              </a:rPr>
              <a:t>A/B</a:t>
            </a:r>
            <a:r>
              <a:rPr kumimoji="1" lang="en-US" altLang="zh-CN" sz="2800">
                <a:solidFill>
                  <a:schemeClr val="tx1"/>
                </a:solidFill>
              </a:rPr>
              <a:t>↑</a:t>
            </a:r>
            <a:r>
              <a:rPr kumimoji="1" lang="en-US" altLang="zh-CN">
                <a:solidFill>
                  <a:schemeClr val="tx1"/>
                </a:solidFill>
              </a:rPr>
              <a:t>C+D*E</a:t>
            </a:r>
          </a:p>
        </p:txBody>
      </p:sp>
      <p:sp>
        <p:nvSpPr>
          <p:cNvPr id="49158" name="Text Box 18"/>
          <p:cNvSpPr txBox="1">
            <a:spLocks noChangeArrowheads="1"/>
          </p:cNvSpPr>
          <p:nvPr/>
        </p:nvSpPr>
        <p:spPr bwMode="auto">
          <a:xfrm>
            <a:off x="3851275" y="2184400"/>
            <a:ext cx="3508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#</a:t>
            </a:r>
          </a:p>
        </p:txBody>
      </p:sp>
      <p:grpSp>
        <p:nvGrpSpPr>
          <p:cNvPr id="148506" name="Group 26"/>
          <p:cNvGrpSpPr>
            <a:grpSpLocks/>
          </p:cNvGrpSpPr>
          <p:nvPr/>
        </p:nvGrpSpPr>
        <p:grpSpPr bwMode="auto">
          <a:xfrm>
            <a:off x="2079625" y="3213100"/>
            <a:ext cx="1203325" cy="2197100"/>
            <a:chOff x="884" y="2432"/>
            <a:chExt cx="677" cy="1384"/>
          </a:xfrm>
        </p:grpSpPr>
        <p:sp>
          <p:nvSpPr>
            <p:cNvPr id="49212" name="Line 19"/>
            <p:cNvSpPr>
              <a:spLocks noChangeShapeType="1"/>
            </p:cNvSpPr>
            <p:nvPr/>
          </p:nvSpPr>
          <p:spPr bwMode="auto">
            <a:xfrm>
              <a:off x="975" y="2432"/>
              <a:ext cx="0" cy="1134"/>
            </a:xfrm>
            <a:prstGeom prst="line">
              <a:avLst/>
            </a:prstGeom>
            <a:noFill/>
            <a:ln w="22225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13" name="Line 20"/>
            <p:cNvSpPr>
              <a:spLocks noChangeShapeType="1"/>
            </p:cNvSpPr>
            <p:nvPr/>
          </p:nvSpPr>
          <p:spPr bwMode="auto">
            <a:xfrm>
              <a:off x="974" y="3565"/>
              <a:ext cx="545" cy="1"/>
            </a:xfrm>
            <a:prstGeom prst="line">
              <a:avLst/>
            </a:prstGeom>
            <a:noFill/>
            <a:ln w="22225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14" name="Line 21"/>
            <p:cNvSpPr>
              <a:spLocks noChangeShapeType="1"/>
            </p:cNvSpPr>
            <p:nvPr/>
          </p:nvSpPr>
          <p:spPr bwMode="auto">
            <a:xfrm>
              <a:off x="1519" y="2432"/>
              <a:ext cx="0" cy="1134"/>
            </a:xfrm>
            <a:prstGeom prst="line">
              <a:avLst/>
            </a:prstGeom>
            <a:noFill/>
            <a:ln w="22225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15" name="Text Box 22"/>
            <p:cNvSpPr txBox="1">
              <a:spLocks noChangeArrowheads="1"/>
            </p:cNvSpPr>
            <p:nvPr/>
          </p:nvSpPr>
          <p:spPr bwMode="auto">
            <a:xfrm>
              <a:off x="884" y="3566"/>
              <a:ext cx="677" cy="2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操作数栈</a:t>
              </a:r>
            </a:p>
          </p:txBody>
        </p:sp>
        <p:sp>
          <p:nvSpPr>
            <p:cNvPr id="49216" name="Line 23"/>
            <p:cNvSpPr>
              <a:spLocks noChangeShapeType="1"/>
            </p:cNvSpPr>
            <p:nvPr/>
          </p:nvSpPr>
          <p:spPr bwMode="auto">
            <a:xfrm>
              <a:off x="975" y="3294"/>
              <a:ext cx="544" cy="0"/>
            </a:xfrm>
            <a:prstGeom prst="line">
              <a:avLst/>
            </a:prstGeom>
            <a:noFill/>
            <a:ln w="22225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17" name="Line 24"/>
            <p:cNvSpPr>
              <a:spLocks noChangeShapeType="1"/>
            </p:cNvSpPr>
            <p:nvPr/>
          </p:nvSpPr>
          <p:spPr bwMode="auto">
            <a:xfrm>
              <a:off x="975" y="3022"/>
              <a:ext cx="544" cy="0"/>
            </a:xfrm>
            <a:prstGeom prst="line">
              <a:avLst/>
            </a:prstGeom>
            <a:noFill/>
            <a:ln w="22225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18" name="Line 25"/>
            <p:cNvSpPr>
              <a:spLocks noChangeShapeType="1"/>
            </p:cNvSpPr>
            <p:nvPr/>
          </p:nvSpPr>
          <p:spPr bwMode="auto">
            <a:xfrm>
              <a:off x="975" y="2750"/>
              <a:ext cx="544" cy="0"/>
            </a:xfrm>
            <a:prstGeom prst="line">
              <a:avLst/>
            </a:prstGeom>
            <a:noFill/>
            <a:ln w="22225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8516" name="Group 36"/>
          <p:cNvGrpSpPr>
            <a:grpSpLocks/>
          </p:cNvGrpSpPr>
          <p:nvPr/>
        </p:nvGrpSpPr>
        <p:grpSpPr bwMode="auto">
          <a:xfrm>
            <a:off x="6032500" y="3248025"/>
            <a:ext cx="1203325" cy="2197100"/>
            <a:chOff x="3033" y="2046"/>
            <a:chExt cx="677" cy="1384"/>
          </a:xfrm>
        </p:grpSpPr>
        <p:grpSp>
          <p:nvGrpSpPr>
            <p:cNvPr id="49203" name="Group 27"/>
            <p:cNvGrpSpPr>
              <a:grpSpLocks/>
            </p:cNvGrpSpPr>
            <p:nvPr/>
          </p:nvGrpSpPr>
          <p:grpSpPr bwMode="auto">
            <a:xfrm>
              <a:off x="3033" y="2046"/>
              <a:ext cx="677" cy="1384"/>
              <a:chOff x="884" y="2432"/>
              <a:chExt cx="677" cy="1384"/>
            </a:xfrm>
          </p:grpSpPr>
          <p:sp>
            <p:nvSpPr>
              <p:cNvPr id="49205" name="Line 28"/>
              <p:cNvSpPr>
                <a:spLocks noChangeShapeType="1"/>
              </p:cNvSpPr>
              <p:nvPr/>
            </p:nvSpPr>
            <p:spPr bwMode="auto">
              <a:xfrm>
                <a:off x="975" y="2432"/>
                <a:ext cx="0" cy="1134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6" name="Line 29"/>
              <p:cNvSpPr>
                <a:spLocks noChangeShapeType="1"/>
              </p:cNvSpPr>
              <p:nvPr/>
            </p:nvSpPr>
            <p:spPr bwMode="auto">
              <a:xfrm>
                <a:off x="974" y="3565"/>
                <a:ext cx="545" cy="1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7" name="Line 30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0" cy="1134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8" name="Text Box 31"/>
              <p:cNvSpPr txBox="1">
                <a:spLocks noChangeArrowheads="1"/>
              </p:cNvSpPr>
              <p:nvPr/>
            </p:nvSpPr>
            <p:spPr bwMode="auto">
              <a:xfrm>
                <a:off x="884" y="3566"/>
                <a:ext cx="677" cy="25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sz="2000">
                    <a:solidFill>
                      <a:srgbClr val="000066"/>
                    </a:solidFill>
                  </a:rPr>
                  <a:t>操作符栈</a:t>
                </a:r>
              </a:p>
            </p:txBody>
          </p:sp>
          <p:sp>
            <p:nvSpPr>
              <p:cNvPr id="49209" name="Line 32"/>
              <p:cNvSpPr>
                <a:spLocks noChangeShapeType="1"/>
              </p:cNvSpPr>
              <p:nvPr/>
            </p:nvSpPr>
            <p:spPr bwMode="auto">
              <a:xfrm>
                <a:off x="975" y="3294"/>
                <a:ext cx="544" cy="0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0" name="Line 33"/>
              <p:cNvSpPr>
                <a:spLocks noChangeShapeType="1"/>
              </p:cNvSpPr>
              <p:nvPr/>
            </p:nvSpPr>
            <p:spPr bwMode="auto">
              <a:xfrm>
                <a:off x="975" y="3022"/>
                <a:ext cx="544" cy="0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1" name="Line 34"/>
              <p:cNvSpPr>
                <a:spLocks noChangeShapeType="1"/>
              </p:cNvSpPr>
              <p:nvPr/>
            </p:nvSpPr>
            <p:spPr bwMode="auto">
              <a:xfrm>
                <a:off x="975" y="2750"/>
                <a:ext cx="544" cy="0"/>
              </a:xfrm>
              <a:prstGeom prst="line">
                <a:avLst/>
              </a:prstGeom>
              <a:noFill/>
              <a:ln w="22225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204" name="Text Box 35"/>
            <p:cNvSpPr txBox="1">
              <a:spLocks noChangeArrowheads="1"/>
            </p:cNvSpPr>
            <p:nvPr/>
          </p:nvSpPr>
          <p:spPr bwMode="auto">
            <a:xfrm>
              <a:off x="3277" y="2886"/>
              <a:ext cx="197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#</a:t>
              </a:r>
            </a:p>
          </p:txBody>
        </p:sp>
      </p:grp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2441575" y="4556125"/>
            <a:ext cx="40163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6446838" y="4133850"/>
            <a:ext cx="27940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/>
              <a:t>/</a:t>
            </a:r>
          </a:p>
        </p:txBody>
      </p:sp>
      <p:sp>
        <p:nvSpPr>
          <p:cNvPr id="148519" name="Text Box 39"/>
          <p:cNvSpPr txBox="1">
            <a:spLocks noChangeArrowheads="1"/>
          </p:cNvSpPr>
          <p:nvPr/>
        </p:nvSpPr>
        <p:spPr bwMode="auto">
          <a:xfrm>
            <a:off x="2441575" y="4124325"/>
            <a:ext cx="40163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6365875" y="3716338"/>
            <a:ext cx="487363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↑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2441575" y="3663950"/>
            <a:ext cx="401638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C</a:t>
            </a:r>
          </a:p>
        </p:txBody>
      </p:sp>
      <p:sp useBgFill="1"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6429375" y="3789363"/>
            <a:ext cx="296863" cy="371475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800"/>
          </a:p>
        </p:txBody>
      </p:sp>
      <p:sp useBgFill="1">
        <p:nvSpPr>
          <p:cNvPr id="148525" name="Text Box 45"/>
          <p:cNvSpPr txBox="1">
            <a:spLocks noChangeArrowheads="1"/>
          </p:cNvSpPr>
          <p:nvPr/>
        </p:nvSpPr>
        <p:spPr bwMode="auto">
          <a:xfrm>
            <a:off x="2555875" y="3743325"/>
            <a:ext cx="180975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zh-CN" sz="1600"/>
          </a:p>
        </p:txBody>
      </p:sp>
      <p:sp useBgFill="1"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2555875" y="4221163"/>
            <a:ext cx="180975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zh-CN" sz="1600"/>
          </a:p>
        </p:txBody>
      </p:sp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3995738" y="4195763"/>
            <a:ext cx="928687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B↑C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3203575" y="4176713"/>
            <a:ext cx="9175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T(1)=</a:t>
            </a:r>
          </a:p>
        </p:txBody>
      </p:sp>
      <p:sp>
        <p:nvSpPr>
          <p:cNvPr id="148529" name="Text Box 49"/>
          <p:cNvSpPr txBox="1">
            <a:spLocks noChangeArrowheads="1"/>
          </p:cNvSpPr>
          <p:nvPr/>
        </p:nvSpPr>
        <p:spPr bwMode="auto">
          <a:xfrm>
            <a:off x="2247900" y="4149725"/>
            <a:ext cx="7397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T(1)</a:t>
            </a:r>
          </a:p>
        </p:txBody>
      </p:sp>
      <p:sp useBgFill="1">
        <p:nvSpPr>
          <p:cNvPr id="148530" name="Text Box 50"/>
          <p:cNvSpPr txBox="1">
            <a:spLocks noChangeArrowheads="1"/>
          </p:cNvSpPr>
          <p:nvPr/>
        </p:nvSpPr>
        <p:spPr bwMode="auto">
          <a:xfrm>
            <a:off x="6478588" y="4214813"/>
            <a:ext cx="180975" cy="366712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zh-CN" sz="1800"/>
          </a:p>
        </p:txBody>
      </p:sp>
      <p:sp useBgFill="1">
        <p:nvSpPr>
          <p:cNvPr id="148531" name="Text Box 51"/>
          <p:cNvSpPr txBox="1">
            <a:spLocks noChangeArrowheads="1"/>
          </p:cNvSpPr>
          <p:nvPr/>
        </p:nvSpPr>
        <p:spPr bwMode="auto">
          <a:xfrm>
            <a:off x="2339975" y="4221163"/>
            <a:ext cx="576263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600"/>
          </a:p>
        </p:txBody>
      </p:sp>
      <p:sp useBgFill="1">
        <p:nvSpPr>
          <p:cNvPr id="148532" name="Text Box 52"/>
          <p:cNvSpPr txBox="1">
            <a:spLocks noChangeArrowheads="1"/>
          </p:cNvSpPr>
          <p:nvPr/>
        </p:nvSpPr>
        <p:spPr bwMode="auto">
          <a:xfrm>
            <a:off x="2484438" y="4605338"/>
            <a:ext cx="358775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600"/>
          </a:p>
        </p:txBody>
      </p:sp>
      <p:sp>
        <p:nvSpPr>
          <p:cNvPr id="148533" name="Text Box 53"/>
          <p:cNvSpPr txBox="1">
            <a:spLocks noChangeArrowheads="1"/>
          </p:cNvSpPr>
          <p:nvPr/>
        </p:nvSpPr>
        <p:spPr bwMode="auto">
          <a:xfrm>
            <a:off x="3995738" y="4652963"/>
            <a:ext cx="10445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A/T(1)</a:t>
            </a:r>
          </a:p>
        </p:txBody>
      </p:sp>
      <p:sp>
        <p:nvSpPr>
          <p:cNvPr id="148534" name="Text Box 54"/>
          <p:cNvSpPr txBox="1">
            <a:spLocks noChangeArrowheads="1"/>
          </p:cNvSpPr>
          <p:nvPr/>
        </p:nvSpPr>
        <p:spPr bwMode="auto">
          <a:xfrm>
            <a:off x="3203575" y="4672013"/>
            <a:ext cx="9175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T(2)=</a:t>
            </a:r>
          </a:p>
        </p:txBody>
      </p:sp>
      <p:sp>
        <p:nvSpPr>
          <p:cNvPr id="148535" name="Text Box 55"/>
          <p:cNvSpPr txBox="1">
            <a:spLocks noChangeArrowheads="1"/>
          </p:cNvSpPr>
          <p:nvPr/>
        </p:nvSpPr>
        <p:spPr bwMode="auto">
          <a:xfrm>
            <a:off x="2214563" y="4581525"/>
            <a:ext cx="7397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T(2)</a:t>
            </a:r>
          </a:p>
        </p:txBody>
      </p:sp>
      <p:sp>
        <p:nvSpPr>
          <p:cNvPr id="148536" name="Text Box 56"/>
          <p:cNvSpPr txBox="1">
            <a:spLocks noChangeArrowheads="1"/>
          </p:cNvSpPr>
          <p:nvPr/>
        </p:nvSpPr>
        <p:spPr bwMode="auto">
          <a:xfrm>
            <a:off x="6443663" y="4149725"/>
            <a:ext cx="3587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+</a:t>
            </a:r>
          </a:p>
        </p:txBody>
      </p:sp>
      <p:sp>
        <p:nvSpPr>
          <p:cNvPr id="148537" name="Text Box 57"/>
          <p:cNvSpPr txBox="1">
            <a:spLocks noChangeArrowheads="1"/>
          </p:cNvSpPr>
          <p:nvPr/>
        </p:nvSpPr>
        <p:spPr bwMode="auto">
          <a:xfrm>
            <a:off x="2411413" y="4149725"/>
            <a:ext cx="401637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D</a:t>
            </a:r>
          </a:p>
        </p:txBody>
      </p:sp>
      <p:sp>
        <p:nvSpPr>
          <p:cNvPr id="148538" name="Text Box 58"/>
          <p:cNvSpPr txBox="1">
            <a:spLocks noChangeArrowheads="1"/>
          </p:cNvSpPr>
          <p:nvPr/>
        </p:nvSpPr>
        <p:spPr bwMode="auto">
          <a:xfrm>
            <a:off x="6500813" y="3786188"/>
            <a:ext cx="285750" cy="37147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8539" name="Text Box 59"/>
          <p:cNvSpPr txBox="1">
            <a:spLocks noChangeArrowheads="1"/>
          </p:cNvSpPr>
          <p:nvPr/>
        </p:nvSpPr>
        <p:spPr bwMode="auto">
          <a:xfrm>
            <a:off x="2411413" y="3716338"/>
            <a:ext cx="3841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E</a:t>
            </a:r>
          </a:p>
        </p:txBody>
      </p:sp>
      <p:sp useBgFill="1">
        <p:nvSpPr>
          <p:cNvPr id="148540" name="Text Box 60"/>
          <p:cNvSpPr txBox="1">
            <a:spLocks noChangeArrowheads="1"/>
          </p:cNvSpPr>
          <p:nvPr/>
        </p:nvSpPr>
        <p:spPr bwMode="auto">
          <a:xfrm>
            <a:off x="6429375" y="3786188"/>
            <a:ext cx="339725" cy="34131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zh-CN" sz="1600"/>
          </a:p>
        </p:txBody>
      </p:sp>
      <p:sp useBgFill="1">
        <p:nvSpPr>
          <p:cNvPr id="148541" name="Text Box 61"/>
          <p:cNvSpPr txBox="1">
            <a:spLocks noChangeArrowheads="1"/>
          </p:cNvSpPr>
          <p:nvPr/>
        </p:nvSpPr>
        <p:spPr bwMode="auto">
          <a:xfrm>
            <a:off x="2411413" y="3740150"/>
            <a:ext cx="431800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600"/>
          </a:p>
        </p:txBody>
      </p:sp>
      <p:sp useBgFill="1">
        <p:nvSpPr>
          <p:cNvPr id="148542" name="Text Box 62"/>
          <p:cNvSpPr txBox="1">
            <a:spLocks noChangeArrowheads="1"/>
          </p:cNvSpPr>
          <p:nvPr/>
        </p:nvSpPr>
        <p:spPr bwMode="auto">
          <a:xfrm>
            <a:off x="2411413" y="4221163"/>
            <a:ext cx="431800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600"/>
          </a:p>
        </p:txBody>
      </p:sp>
      <p:sp>
        <p:nvSpPr>
          <p:cNvPr id="148543" name="Text Box 63"/>
          <p:cNvSpPr txBox="1">
            <a:spLocks noChangeArrowheads="1"/>
          </p:cNvSpPr>
          <p:nvPr/>
        </p:nvSpPr>
        <p:spPr bwMode="auto">
          <a:xfrm>
            <a:off x="3995738" y="3716338"/>
            <a:ext cx="72390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D*E</a:t>
            </a:r>
          </a:p>
        </p:txBody>
      </p:sp>
      <p:sp>
        <p:nvSpPr>
          <p:cNvPr id="148544" name="Text Box 64"/>
          <p:cNvSpPr txBox="1">
            <a:spLocks noChangeArrowheads="1"/>
          </p:cNvSpPr>
          <p:nvPr/>
        </p:nvSpPr>
        <p:spPr bwMode="auto">
          <a:xfrm>
            <a:off x="3203575" y="3692525"/>
            <a:ext cx="9175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T(3)=</a:t>
            </a:r>
          </a:p>
        </p:txBody>
      </p:sp>
      <p:sp>
        <p:nvSpPr>
          <p:cNvPr id="148545" name="Text Box 65"/>
          <p:cNvSpPr txBox="1">
            <a:spLocks noChangeArrowheads="1"/>
          </p:cNvSpPr>
          <p:nvPr/>
        </p:nvSpPr>
        <p:spPr bwMode="auto">
          <a:xfrm>
            <a:off x="2195513" y="4149725"/>
            <a:ext cx="7397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T(3)</a:t>
            </a:r>
          </a:p>
        </p:txBody>
      </p:sp>
      <p:sp useBgFill="1"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6516688" y="4221163"/>
            <a:ext cx="180975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zh-CN" sz="1600"/>
          </a:p>
        </p:txBody>
      </p:sp>
      <p:sp useBgFill="1">
        <p:nvSpPr>
          <p:cNvPr id="148547" name="Text Box 67"/>
          <p:cNvSpPr txBox="1">
            <a:spLocks noChangeArrowheads="1"/>
          </p:cNvSpPr>
          <p:nvPr/>
        </p:nvSpPr>
        <p:spPr bwMode="auto">
          <a:xfrm>
            <a:off x="2268538" y="4221163"/>
            <a:ext cx="666750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600"/>
          </a:p>
        </p:txBody>
      </p:sp>
      <p:sp useBgFill="1">
        <p:nvSpPr>
          <p:cNvPr id="148548" name="Text Box 68"/>
          <p:cNvSpPr txBox="1">
            <a:spLocks noChangeArrowheads="1"/>
          </p:cNvSpPr>
          <p:nvPr/>
        </p:nvSpPr>
        <p:spPr bwMode="auto">
          <a:xfrm>
            <a:off x="2320925" y="4652963"/>
            <a:ext cx="666750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600"/>
          </a:p>
        </p:txBody>
      </p:sp>
      <p:sp>
        <p:nvSpPr>
          <p:cNvPr id="148549" name="Text Box 69"/>
          <p:cNvSpPr txBox="1">
            <a:spLocks noChangeArrowheads="1"/>
          </p:cNvSpPr>
          <p:nvPr/>
        </p:nvSpPr>
        <p:spPr bwMode="auto">
          <a:xfrm>
            <a:off x="3959225" y="3259138"/>
            <a:ext cx="14763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T(3)+T(2)</a:t>
            </a:r>
          </a:p>
        </p:txBody>
      </p:sp>
      <p:sp>
        <p:nvSpPr>
          <p:cNvPr id="148550" name="Text Box 70"/>
          <p:cNvSpPr txBox="1">
            <a:spLocks noChangeArrowheads="1"/>
          </p:cNvSpPr>
          <p:nvPr/>
        </p:nvSpPr>
        <p:spPr bwMode="auto">
          <a:xfrm>
            <a:off x="3203575" y="3259138"/>
            <a:ext cx="9175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T(4)=</a:t>
            </a:r>
          </a:p>
        </p:txBody>
      </p:sp>
      <p:sp>
        <p:nvSpPr>
          <p:cNvPr id="148551" name="Text Box 71"/>
          <p:cNvSpPr txBox="1">
            <a:spLocks noChangeArrowheads="1"/>
          </p:cNvSpPr>
          <p:nvPr/>
        </p:nvSpPr>
        <p:spPr bwMode="auto">
          <a:xfrm>
            <a:off x="2247900" y="4556125"/>
            <a:ext cx="739775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T(4)</a:t>
            </a:r>
          </a:p>
        </p:txBody>
      </p:sp>
      <p:sp useBgFill="1"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6478588" y="4652963"/>
            <a:ext cx="254000" cy="336550"/>
          </a:xfrm>
          <a:prstGeom prst="rect">
            <a:avLst/>
          </a:prstGeom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zh-CN" sz="1600"/>
          </a:p>
        </p:txBody>
      </p:sp>
      <p:sp>
        <p:nvSpPr>
          <p:cNvPr id="148553" name="Text Box 73"/>
          <p:cNvSpPr txBox="1">
            <a:spLocks noChangeArrowheads="1"/>
          </p:cNvSpPr>
          <p:nvPr/>
        </p:nvSpPr>
        <p:spPr bwMode="auto">
          <a:xfrm>
            <a:off x="2195513" y="5661025"/>
            <a:ext cx="56959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操作数的栈底中存着最终的表达式结果。</a:t>
            </a:r>
          </a:p>
        </p:txBody>
      </p:sp>
      <p:sp>
        <p:nvSpPr>
          <p:cNvPr id="148554" name="Line 74"/>
          <p:cNvSpPr>
            <a:spLocks noChangeShapeType="1"/>
          </p:cNvSpPr>
          <p:nvPr/>
        </p:nvSpPr>
        <p:spPr bwMode="auto">
          <a:xfrm>
            <a:off x="2051050" y="2636838"/>
            <a:ext cx="21605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49197" name="组合 66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49198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49200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49201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直接连接符 67"/>
          <p:cNvCxnSpPr/>
          <p:nvPr/>
        </p:nvCxnSpPr>
        <p:spPr bwMode="auto">
          <a:xfrm>
            <a:off x="1000100" y="1357298"/>
            <a:ext cx="500066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4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4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4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4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1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1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1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1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1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1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1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1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7" grpId="0"/>
      <p:bldP spid="148518" grpId="0"/>
      <p:bldP spid="148519" grpId="0"/>
      <p:bldP spid="148520" grpId="0"/>
      <p:bldP spid="148521" grpId="0"/>
      <p:bldP spid="148524" grpId="0" animBg="1"/>
      <p:bldP spid="148525" grpId="0" animBg="1"/>
      <p:bldP spid="148526" grpId="0" animBg="1"/>
      <p:bldP spid="148527" grpId="0"/>
      <p:bldP spid="148528" grpId="0"/>
      <p:bldP spid="148529" grpId="0"/>
      <p:bldP spid="148530" grpId="0" animBg="1"/>
      <p:bldP spid="148531" grpId="0" animBg="1"/>
      <p:bldP spid="148532" grpId="0" animBg="1"/>
      <p:bldP spid="148533" grpId="0"/>
      <p:bldP spid="148534" grpId="0"/>
      <p:bldP spid="148535" grpId="0"/>
      <p:bldP spid="148536" grpId="0"/>
      <p:bldP spid="148537" grpId="0"/>
      <p:bldP spid="148538" grpId="0" animBg="1"/>
      <p:bldP spid="148539" grpId="0"/>
      <p:bldP spid="148540" grpId="0" animBg="1"/>
      <p:bldP spid="148541" grpId="0" animBg="1"/>
      <p:bldP spid="148542" grpId="0" animBg="1"/>
      <p:bldP spid="148543" grpId="0"/>
      <p:bldP spid="148544" grpId="0"/>
      <p:bldP spid="148545" grpId="0"/>
      <p:bldP spid="148546" grpId="0" animBg="1"/>
      <p:bldP spid="148547" grpId="0" animBg="1"/>
      <p:bldP spid="148548" grpId="0" animBg="1"/>
      <p:bldP spid="148549" grpId="0"/>
      <p:bldP spid="148550" grpId="0"/>
      <p:bldP spid="148551" grpId="0"/>
      <p:bldP spid="148552" grpId="0" animBg="1"/>
      <p:bldP spid="148553" grpId="0"/>
      <p:bldP spid="1485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628B24-239C-4639-94F2-646EEEC65C4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0418" name="Text Box 7"/>
          <p:cNvSpPr txBox="1">
            <a:spLocks noChangeArrowheads="1"/>
          </p:cNvSpPr>
          <p:nvPr/>
        </p:nvSpPr>
        <p:spPr bwMode="auto">
          <a:xfrm>
            <a:off x="2505075" y="2233613"/>
            <a:ext cx="3748088" cy="5222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66"/>
                </a:solidFill>
                <a:hlinkClick r:id="rId2" action="ppaction://hlinksldjump"/>
              </a:rPr>
              <a:t>队列</a:t>
            </a:r>
            <a:r>
              <a:rPr kumimoji="1" lang="zh-CN" altLang="en-US" sz="2800" dirty="0">
                <a:solidFill>
                  <a:srgbClr val="000066"/>
                </a:solidFill>
                <a:hlinkClick r:id="rId2" action="ppaction://hlinksldjump"/>
              </a:rPr>
              <a:t>的定义  </a:t>
            </a:r>
            <a:endParaRPr kumimoji="1"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60419" name="Text Box 8"/>
          <p:cNvSpPr txBox="1">
            <a:spLocks noChangeArrowheads="1"/>
          </p:cNvSpPr>
          <p:nvPr/>
        </p:nvSpPr>
        <p:spPr bwMode="auto">
          <a:xfrm>
            <a:off x="2500313" y="2882900"/>
            <a:ext cx="4357687" cy="5222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66"/>
                </a:solidFill>
                <a:hlinkClick r:id="rId3" action="ppaction://hlinksldjump"/>
              </a:rPr>
              <a:t>队列</a:t>
            </a:r>
            <a:r>
              <a:rPr lang="zh-CN" altLang="en-US" sz="2800" dirty="0">
                <a:solidFill>
                  <a:srgbClr val="000066"/>
                </a:solidFill>
                <a:hlinkClick r:id="rId3" action="ppaction://hlinksldjump"/>
              </a:rPr>
              <a:t>的表示和实现</a:t>
            </a:r>
            <a:endParaRPr kumimoji="1"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60420" name="Text Box 8"/>
          <p:cNvSpPr txBox="1">
            <a:spLocks noChangeArrowheads="1"/>
          </p:cNvSpPr>
          <p:nvPr/>
        </p:nvSpPr>
        <p:spPr bwMode="auto">
          <a:xfrm>
            <a:off x="2505075" y="3548063"/>
            <a:ext cx="4000500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66"/>
                </a:solidFill>
                <a:hlinkClick r:id="rId4" action="ppaction://hlinksldjump"/>
              </a:rPr>
              <a:t>队列</a:t>
            </a:r>
            <a:r>
              <a:rPr lang="zh-CN" altLang="en-US" sz="2800" dirty="0">
                <a:solidFill>
                  <a:srgbClr val="000066"/>
                </a:solidFill>
                <a:hlinkClick r:id="rId4" action="ppaction://hlinksldjump"/>
              </a:rPr>
              <a:t>的应用举例</a:t>
            </a:r>
            <a:r>
              <a:rPr kumimoji="1" lang="zh-CN" altLang="en-US" sz="2800" dirty="0">
                <a:solidFill>
                  <a:srgbClr val="000066"/>
                </a:solidFill>
                <a:hlinkClick r:id="rId4" action="ppaction://hlinksldjump"/>
              </a:rPr>
              <a:t> </a:t>
            </a:r>
            <a:endParaRPr kumimoji="1" lang="zh-CN" altLang="en-US" sz="2800" dirty="0">
              <a:solidFill>
                <a:srgbClr val="000066"/>
              </a:solidFill>
            </a:endParaRPr>
          </a:p>
        </p:txBody>
      </p:sp>
      <p:grpSp>
        <p:nvGrpSpPr>
          <p:cNvPr id="60421" name="组合 41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0425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0426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左箭头 13"/>
          <p:cNvSpPr/>
          <p:nvPr/>
        </p:nvSpPr>
        <p:spPr>
          <a:xfrm>
            <a:off x="6357938" y="5357813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5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" name="直接连接符 14"/>
          <p:cNvCxnSpPr>
            <a:endCxn id="60423" idx="2"/>
          </p:cNvCxnSpPr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9F54E4-CB9C-466F-BDED-8BFC714361A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1442" name="Text Box 59"/>
          <p:cNvSpPr txBox="1">
            <a:spLocks noChangeArrowheads="1"/>
          </p:cNvSpPr>
          <p:nvPr/>
        </p:nvSpPr>
        <p:spPr bwMode="auto">
          <a:xfrm>
            <a:off x="827088" y="1576388"/>
            <a:ext cx="15843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/>
              <a:t>定义</a:t>
            </a:r>
            <a:r>
              <a:rPr lang="zh-CN" altLang="en-US" sz="2800"/>
              <a:t>：</a:t>
            </a:r>
            <a:endParaRPr kumimoji="1" lang="zh-CN" altLang="en-US" sz="2800" b="0"/>
          </a:p>
        </p:txBody>
      </p:sp>
      <p:sp>
        <p:nvSpPr>
          <p:cNvPr id="150588" name="Text Box 60"/>
          <p:cNvSpPr txBox="1">
            <a:spLocks noChangeArrowheads="1"/>
          </p:cNvSpPr>
          <p:nvPr/>
        </p:nvSpPr>
        <p:spPr bwMode="auto">
          <a:xfrm>
            <a:off x="1778000" y="1619250"/>
            <a:ext cx="682625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000066"/>
                </a:solidFill>
              </a:rPr>
              <a:t>限定所有的</a:t>
            </a:r>
            <a:r>
              <a:rPr kumimoji="1" lang="zh-CN" altLang="en-US" sz="2800" dirty="0"/>
              <a:t>插入操作在表的一端</a:t>
            </a:r>
            <a:r>
              <a:rPr kumimoji="1" lang="zh-CN" altLang="en-US" sz="2800" dirty="0">
                <a:solidFill>
                  <a:srgbClr val="000066"/>
                </a:solidFill>
              </a:rPr>
              <a:t>进行，而</a:t>
            </a:r>
            <a:r>
              <a:rPr kumimoji="1" lang="zh-CN" altLang="en-US" sz="2800" dirty="0"/>
              <a:t>删除操作在表的另一端进行</a:t>
            </a:r>
            <a:r>
              <a:rPr kumimoji="1" lang="zh-CN" altLang="en-US" sz="2800" dirty="0">
                <a:solidFill>
                  <a:srgbClr val="000066"/>
                </a:solidFill>
              </a:rPr>
              <a:t>的</a:t>
            </a:r>
            <a:r>
              <a:rPr kumimoji="1" lang="zh-CN" altLang="en-US" sz="2800" dirty="0"/>
              <a:t>线性表</a:t>
            </a:r>
            <a:r>
              <a:rPr kumimoji="1" lang="zh-CN" altLang="en-US" sz="2800" dirty="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50589" name="Text Box 61"/>
          <p:cNvSpPr txBox="1">
            <a:spLocks noChangeArrowheads="1"/>
          </p:cNvSpPr>
          <p:nvPr/>
        </p:nvSpPr>
        <p:spPr bwMode="auto">
          <a:xfrm>
            <a:off x="557213" y="2698750"/>
            <a:ext cx="8694737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通常将表中</a:t>
            </a:r>
            <a:r>
              <a:rPr kumimoji="1" lang="zh-CN" altLang="en-US" sz="2800"/>
              <a:t>允许进行插入操作的一端</a:t>
            </a:r>
            <a:r>
              <a:rPr kumimoji="1" lang="zh-CN" altLang="en-US" sz="2800">
                <a:solidFill>
                  <a:srgbClr val="000066"/>
                </a:solidFill>
              </a:rPr>
              <a:t>称为</a:t>
            </a:r>
            <a:r>
              <a:rPr kumimoji="1" lang="zh-CN" altLang="en-US" sz="2800"/>
              <a:t>队尾 </a:t>
            </a:r>
            <a:r>
              <a:rPr kumimoji="1" lang="en-US" altLang="zh-CN" sz="2800"/>
              <a:t>(rear)</a:t>
            </a:r>
            <a:r>
              <a:rPr kumimoji="1" lang="zh-CN" altLang="en-US" sz="2800">
                <a:solidFill>
                  <a:srgbClr val="000066"/>
                </a:solidFill>
              </a:rPr>
              <a:t>，</a:t>
            </a:r>
          </a:p>
          <a:p>
            <a:r>
              <a:rPr kumimoji="1" lang="zh-CN" altLang="en-US" sz="2800"/>
              <a:t>允许进行删除操作的一端</a:t>
            </a:r>
            <a:r>
              <a:rPr kumimoji="1" lang="zh-CN" altLang="en-US" sz="2800">
                <a:solidFill>
                  <a:srgbClr val="000066"/>
                </a:solidFill>
              </a:rPr>
              <a:t>称为</a:t>
            </a:r>
            <a:r>
              <a:rPr kumimoji="1" lang="zh-CN" altLang="en-US" sz="2800"/>
              <a:t>队头</a:t>
            </a:r>
            <a:r>
              <a:rPr kumimoji="1" lang="en-US" altLang="zh-CN" sz="2800"/>
              <a:t>(front)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50590" name="Text Box 62"/>
          <p:cNvSpPr txBox="1">
            <a:spLocks noChangeArrowheads="1"/>
          </p:cNvSpPr>
          <p:nvPr/>
        </p:nvSpPr>
        <p:spPr bwMode="auto">
          <a:xfrm>
            <a:off x="762000" y="3975100"/>
            <a:ext cx="51847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当队列中没有元素时称为</a:t>
            </a:r>
            <a:r>
              <a:rPr kumimoji="1" lang="zh-CN" altLang="en-US" sz="2800"/>
              <a:t>空队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50591" name="Text Box 63"/>
          <p:cNvSpPr txBox="1">
            <a:spLocks noChangeArrowheads="1"/>
          </p:cNvSpPr>
          <p:nvPr/>
        </p:nvSpPr>
        <p:spPr bwMode="auto">
          <a:xfrm>
            <a:off x="762000" y="4622800"/>
            <a:ext cx="439261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队列的</a:t>
            </a:r>
            <a:r>
              <a:rPr kumimoji="1" lang="zh-CN" altLang="en-US" sz="2800"/>
              <a:t>插入</a:t>
            </a:r>
            <a:r>
              <a:rPr kumimoji="1" lang="zh-CN" altLang="en-US" sz="2800">
                <a:solidFill>
                  <a:srgbClr val="000066"/>
                </a:solidFill>
              </a:rPr>
              <a:t>操作称为</a:t>
            </a:r>
            <a:r>
              <a:rPr kumimoji="1" lang="zh-CN" altLang="en-US" sz="2800"/>
              <a:t>入队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50592" name="Text Box 64"/>
          <p:cNvSpPr txBox="1">
            <a:spLocks noChangeArrowheads="1"/>
          </p:cNvSpPr>
          <p:nvPr/>
        </p:nvSpPr>
        <p:spPr bwMode="auto">
          <a:xfrm>
            <a:off x="782638" y="5286375"/>
            <a:ext cx="415607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</a:rPr>
              <a:t>队列的</a:t>
            </a:r>
            <a:r>
              <a:rPr kumimoji="1" lang="zh-CN" altLang="en-US" sz="2800"/>
              <a:t>删除</a:t>
            </a:r>
            <a:r>
              <a:rPr kumimoji="1" lang="zh-CN" altLang="en-US" sz="2800">
                <a:solidFill>
                  <a:srgbClr val="000066"/>
                </a:solidFill>
              </a:rPr>
              <a:t>操作称为</a:t>
            </a:r>
            <a:r>
              <a:rPr kumimoji="1" lang="zh-CN" altLang="en-US" sz="2800"/>
              <a:t>出队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50619" name="Text Box 91"/>
          <p:cNvSpPr txBox="1">
            <a:spLocks noChangeArrowheads="1"/>
          </p:cNvSpPr>
          <p:nvPr/>
        </p:nvSpPr>
        <p:spPr bwMode="auto">
          <a:xfrm>
            <a:off x="1841500" y="5949950"/>
            <a:ext cx="42084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特点：先进先出（</a:t>
            </a:r>
            <a:r>
              <a:rPr lang="en-US" altLang="zh-CN" sz="2800"/>
              <a:t>FIFO</a:t>
            </a:r>
            <a:r>
              <a:rPr lang="zh-CN" altLang="en-US" sz="2800"/>
              <a:t>）</a:t>
            </a:r>
          </a:p>
        </p:txBody>
      </p:sp>
      <p:sp>
        <p:nvSpPr>
          <p:cNvPr id="150650" name="Arc 122"/>
          <p:cNvSpPr>
            <a:spLocks/>
          </p:cNvSpPr>
          <p:nvPr/>
        </p:nvSpPr>
        <p:spPr bwMode="auto">
          <a:xfrm flipH="1">
            <a:off x="7381875" y="3284538"/>
            <a:ext cx="442913" cy="503237"/>
          </a:xfrm>
          <a:custGeom>
            <a:avLst/>
            <a:gdLst>
              <a:gd name="T0" fmla="*/ 0 w 27734"/>
              <a:gd name="T1" fmla="*/ 20712 h 21600"/>
              <a:gd name="T2" fmla="*/ 442913 w 27734"/>
              <a:gd name="T3" fmla="*/ 503237 h 21600"/>
              <a:gd name="T4" fmla="*/ 97960 w 27734"/>
              <a:gd name="T5" fmla="*/ 503237 h 21600"/>
              <a:gd name="T6" fmla="*/ 0 60000 65536"/>
              <a:gd name="T7" fmla="*/ 0 60000 65536"/>
              <a:gd name="T8" fmla="*/ 0 60000 65536"/>
              <a:gd name="T9" fmla="*/ 0 w 27734"/>
              <a:gd name="T10" fmla="*/ 0 h 21600"/>
              <a:gd name="T11" fmla="*/ 27734 w 277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34" h="21600" fill="none" extrusionOk="0">
                <a:moveTo>
                  <a:pt x="0" y="889"/>
                </a:moveTo>
                <a:cubicBezTo>
                  <a:pt x="1991" y="299"/>
                  <a:pt x="4057" y="-1"/>
                  <a:pt x="6134" y="0"/>
                </a:cubicBezTo>
                <a:cubicBezTo>
                  <a:pt x="18063" y="0"/>
                  <a:pt x="27734" y="9670"/>
                  <a:pt x="27734" y="21600"/>
                </a:cubicBezTo>
              </a:path>
              <a:path w="27734" h="21600" stroke="0" extrusionOk="0">
                <a:moveTo>
                  <a:pt x="0" y="889"/>
                </a:moveTo>
                <a:cubicBezTo>
                  <a:pt x="1991" y="299"/>
                  <a:pt x="4057" y="-1"/>
                  <a:pt x="6134" y="0"/>
                </a:cubicBezTo>
                <a:cubicBezTo>
                  <a:pt x="18063" y="0"/>
                  <a:pt x="27734" y="9670"/>
                  <a:pt x="27734" y="21600"/>
                </a:cubicBezTo>
                <a:lnTo>
                  <a:pt x="6134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651" name="Text Box 123"/>
          <p:cNvSpPr txBox="1">
            <a:spLocks noChangeArrowheads="1"/>
          </p:cNvSpPr>
          <p:nvPr/>
        </p:nvSpPr>
        <p:spPr bwMode="auto">
          <a:xfrm>
            <a:off x="7524750" y="3357563"/>
            <a:ext cx="793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入队</a:t>
            </a:r>
          </a:p>
        </p:txBody>
      </p:sp>
      <p:sp>
        <p:nvSpPr>
          <p:cNvPr id="150652" name="Text Box 124"/>
          <p:cNvSpPr txBox="1">
            <a:spLocks noChangeArrowheads="1"/>
          </p:cNvSpPr>
          <p:nvPr/>
        </p:nvSpPr>
        <p:spPr bwMode="auto">
          <a:xfrm>
            <a:off x="7451725" y="6310313"/>
            <a:ext cx="793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出队</a:t>
            </a:r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6103938" y="3762375"/>
            <a:ext cx="2732087" cy="2773363"/>
            <a:chOff x="3845" y="2370"/>
            <a:chExt cx="1721" cy="1747"/>
          </a:xfrm>
        </p:grpSpPr>
        <p:sp>
          <p:nvSpPr>
            <p:cNvPr id="61460" name="Text Box 120"/>
            <p:cNvSpPr txBox="1">
              <a:spLocks noChangeArrowheads="1"/>
            </p:cNvSpPr>
            <p:nvPr/>
          </p:nvSpPr>
          <p:spPr bwMode="auto">
            <a:xfrm>
              <a:off x="3845" y="2977"/>
              <a:ext cx="68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>
                  <a:solidFill>
                    <a:srgbClr val="000066"/>
                  </a:solidFill>
                </a:rPr>
                <a:t>示意图</a:t>
              </a:r>
              <a:endParaRPr kumimoji="1" lang="zh-CN" altLang="en-US" sz="2000" b="0">
                <a:solidFill>
                  <a:srgbClr val="000066"/>
                </a:solidFill>
              </a:endParaRPr>
            </a:p>
          </p:txBody>
        </p:sp>
        <p:sp>
          <p:nvSpPr>
            <p:cNvPr id="61461" name="Line 125"/>
            <p:cNvSpPr>
              <a:spLocks noChangeShapeType="1"/>
            </p:cNvSpPr>
            <p:nvPr/>
          </p:nvSpPr>
          <p:spPr bwMode="auto">
            <a:xfrm>
              <a:off x="4479" y="2370"/>
              <a:ext cx="0" cy="174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126"/>
            <p:cNvSpPr>
              <a:spLocks noChangeShapeType="1"/>
            </p:cNvSpPr>
            <p:nvPr/>
          </p:nvSpPr>
          <p:spPr bwMode="auto">
            <a:xfrm>
              <a:off x="4933" y="2370"/>
              <a:ext cx="0" cy="174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Line 127"/>
            <p:cNvSpPr>
              <a:spLocks noChangeShapeType="1"/>
            </p:cNvSpPr>
            <p:nvPr/>
          </p:nvSpPr>
          <p:spPr bwMode="auto">
            <a:xfrm>
              <a:off x="4479" y="386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Line 128"/>
            <p:cNvSpPr>
              <a:spLocks noChangeShapeType="1"/>
            </p:cNvSpPr>
            <p:nvPr/>
          </p:nvSpPr>
          <p:spPr bwMode="auto">
            <a:xfrm>
              <a:off x="4479" y="3640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Line 129"/>
            <p:cNvSpPr>
              <a:spLocks noChangeShapeType="1"/>
            </p:cNvSpPr>
            <p:nvPr/>
          </p:nvSpPr>
          <p:spPr bwMode="auto">
            <a:xfrm>
              <a:off x="4479" y="3413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Line 130"/>
            <p:cNvSpPr>
              <a:spLocks noChangeShapeType="1"/>
            </p:cNvSpPr>
            <p:nvPr/>
          </p:nvSpPr>
          <p:spPr bwMode="auto">
            <a:xfrm>
              <a:off x="4479" y="2778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Line 131"/>
            <p:cNvSpPr>
              <a:spLocks noChangeShapeType="1"/>
            </p:cNvSpPr>
            <p:nvPr/>
          </p:nvSpPr>
          <p:spPr bwMode="auto">
            <a:xfrm>
              <a:off x="4479" y="259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8" name="Text Box 132"/>
            <p:cNvSpPr txBox="1">
              <a:spLocks noChangeArrowheads="1"/>
            </p:cNvSpPr>
            <p:nvPr/>
          </p:nvSpPr>
          <p:spPr bwMode="auto">
            <a:xfrm>
              <a:off x="4579" y="3617"/>
              <a:ext cx="26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61469" name="Text Box 133"/>
            <p:cNvSpPr txBox="1">
              <a:spLocks noChangeArrowheads="1"/>
            </p:cNvSpPr>
            <p:nvPr/>
          </p:nvSpPr>
          <p:spPr bwMode="auto">
            <a:xfrm>
              <a:off x="4593" y="2959"/>
              <a:ext cx="385" cy="2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CN" sz="2800">
                  <a:solidFill>
                    <a:srgbClr val="000066"/>
                  </a:solidFill>
                </a:rPr>
                <a:t>…</a:t>
              </a:r>
            </a:p>
          </p:txBody>
        </p:sp>
        <p:sp>
          <p:nvSpPr>
            <p:cNvPr id="61470" name="Text Box 134"/>
            <p:cNvSpPr txBox="1">
              <a:spLocks noChangeArrowheads="1"/>
            </p:cNvSpPr>
            <p:nvPr/>
          </p:nvSpPr>
          <p:spPr bwMode="auto">
            <a:xfrm>
              <a:off x="4579" y="3368"/>
              <a:ext cx="26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1471" name="Text Box 135"/>
            <p:cNvSpPr txBox="1">
              <a:spLocks noChangeArrowheads="1"/>
            </p:cNvSpPr>
            <p:nvPr/>
          </p:nvSpPr>
          <p:spPr bwMode="auto">
            <a:xfrm>
              <a:off x="4570" y="2551"/>
              <a:ext cx="26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n</a:t>
              </a:r>
            </a:p>
          </p:txBody>
        </p:sp>
        <p:grpSp>
          <p:nvGrpSpPr>
            <p:cNvPr id="61472" name="Group 136"/>
            <p:cNvGrpSpPr>
              <a:grpSpLocks/>
            </p:cNvGrpSpPr>
            <p:nvPr/>
          </p:nvGrpSpPr>
          <p:grpSpPr bwMode="auto">
            <a:xfrm>
              <a:off x="4933" y="3657"/>
              <a:ext cx="633" cy="250"/>
              <a:chOff x="5148" y="3860"/>
              <a:chExt cx="633" cy="250"/>
            </a:xfrm>
          </p:grpSpPr>
          <p:sp>
            <p:nvSpPr>
              <p:cNvPr id="61476" name="Text Box 137"/>
              <p:cNvSpPr txBox="1">
                <a:spLocks noChangeArrowheads="1"/>
              </p:cNvSpPr>
              <p:nvPr/>
            </p:nvSpPr>
            <p:spPr bwMode="auto">
              <a:xfrm>
                <a:off x="5345" y="3860"/>
                <a:ext cx="436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0066"/>
                    </a:solidFill>
                  </a:rPr>
                  <a:t>队头</a:t>
                </a:r>
              </a:p>
            </p:txBody>
          </p:sp>
          <p:sp>
            <p:nvSpPr>
              <p:cNvPr id="61477" name="Line 138"/>
              <p:cNvSpPr>
                <a:spLocks noChangeShapeType="1"/>
              </p:cNvSpPr>
              <p:nvPr/>
            </p:nvSpPr>
            <p:spPr bwMode="auto">
              <a:xfrm flipH="1">
                <a:off x="5148" y="3974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3" name="Group 139"/>
            <p:cNvGrpSpPr>
              <a:grpSpLocks/>
            </p:cNvGrpSpPr>
            <p:nvPr/>
          </p:nvGrpSpPr>
          <p:grpSpPr bwMode="auto">
            <a:xfrm>
              <a:off x="4933" y="2592"/>
              <a:ext cx="633" cy="250"/>
              <a:chOff x="5148" y="3860"/>
              <a:chExt cx="633" cy="250"/>
            </a:xfrm>
          </p:grpSpPr>
          <p:sp>
            <p:nvSpPr>
              <p:cNvPr id="61474" name="Text Box 140"/>
              <p:cNvSpPr txBox="1">
                <a:spLocks noChangeArrowheads="1"/>
              </p:cNvSpPr>
              <p:nvPr/>
            </p:nvSpPr>
            <p:spPr bwMode="auto">
              <a:xfrm>
                <a:off x="5345" y="3860"/>
                <a:ext cx="436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0066"/>
                    </a:solidFill>
                  </a:rPr>
                  <a:t>队尾</a:t>
                </a:r>
              </a:p>
            </p:txBody>
          </p:sp>
          <p:sp>
            <p:nvSpPr>
              <p:cNvPr id="61475" name="Line 141"/>
              <p:cNvSpPr>
                <a:spLocks noChangeShapeType="1"/>
              </p:cNvSpPr>
              <p:nvPr/>
            </p:nvSpPr>
            <p:spPr bwMode="auto">
              <a:xfrm flipH="1">
                <a:off x="5148" y="3974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0670" name="Arc 142"/>
          <p:cNvSpPr>
            <a:spLocks/>
          </p:cNvSpPr>
          <p:nvPr/>
        </p:nvSpPr>
        <p:spPr bwMode="auto">
          <a:xfrm flipH="1">
            <a:off x="7235825" y="6310313"/>
            <a:ext cx="442913" cy="503237"/>
          </a:xfrm>
          <a:custGeom>
            <a:avLst/>
            <a:gdLst>
              <a:gd name="T0" fmla="*/ 0 w 27734"/>
              <a:gd name="T1" fmla="*/ 20712 h 21600"/>
              <a:gd name="T2" fmla="*/ 442913 w 27734"/>
              <a:gd name="T3" fmla="*/ 503237 h 21600"/>
              <a:gd name="T4" fmla="*/ 97960 w 27734"/>
              <a:gd name="T5" fmla="*/ 503237 h 21600"/>
              <a:gd name="T6" fmla="*/ 0 60000 65536"/>
              <a:gd name="T7" fmla="*/ 0 60000 65536"/>
              <a:gd name="T8" fmla="*/ 0 60000 65536"/>
              <a:gd name="T9" fmla="*/ 0 w 27734"/>
              <a:gd name="T10" fmla="*/ 0 h 21600"/>
              <a:gd name="T11" fmla="*/ 27734 w 277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34" h="21600" fill="none" extrusionOk="0">
                <a:moveTo>
                  <a:pt x="0" y="889"/>
                </a:moveTo>
                <a:cubicBezTo>
                  <a:pt x="1991" y="299"/>
                  <a:pt x="4057" y="-1"/>
                  <a:pt x="6134" y="0"/>
                </a:cubicBezTo>
                <a:cubicBezTo>
                  <a:pt x="18063" y="0"/>
                  <a:pt x="27734" y="9670"/>
                  <a:pt x="27734" y="21600"/>
                </a:cubicBezTo>
              </a:path>
              <a:path w="27734" h="21600" stroke="0" extrusionOk="0">
                <a:moveTo>
                  <a:pt x="0" y="889"/>
                </a:moveTo>
                <a:cubicBezTo>
                  <a:pt x="1991" y="299"/>
                  <a:pt x="4057" y="-1"/>
                  <a:pt x="6134" y="0"/>
                </a:cubicBezTo>
                <a:cubicBezTo>
                  <a:pt x="18063" y="0"/>
                  <a:pt x="27734" y="9670"/>
                  <a:pt x="27734" y="21600"/>
                </a:cubicBezTo>
                <a:lnTo>
                  <a:pt x="6134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454" name="组合 41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145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1457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1458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直接连接符 38"/>
          <p:cNvCxnSpPr>
            <a:endCxn id="61455" idx="2"/>
          </p:cNvCxnSpPr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8" grpId="0" autoUpdateAnimBg="0"/>
      <p:bldP spid="150589" grpId="0" autoUpdateAnimBg="0"/>
      <p:bldP spid="150590" grpId="0" autoUpdateAnimBg="0"/>
      <p:bldP spid="150591" grpId="0" autoUpdateAnimBg="0"/>
      <p:bldP spid="150592" grpId="0" autoUpdateAnimBg="0"/>
      <p:bldP spid="150619" grpId="0" autoUpdateAnimBg="0"/>
      <p:bldP spid="150650" grpId="0" animBg="1"/>
      <p:bldP spid="150651" grpId="0"/>
      <p:bldP spid="150652" grpId="0"/>
      <p:bldP spid="1506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071563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练习题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625" y="2428875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设有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4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个元素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、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、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、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4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依次进栈，而出栈操作可随时进行（</a:t>
            </a:r>
            <a:r>
              <a:rPr kumimoji="1" lang="zh-CN" altLang="en-US" sz="2800" b="1" cap="small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进出栈可任意交错进行，但要保证进栈次序不破坏</a:t>
            </a:r>
            <a:r>
              <a:rPr kumimoji="1" lang="en-US" altLang="zh-CN" sz="2800" b="1" cap="small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1234</a:t>
            </a:r>
            <a:r>
              <a:rPr kumimoji="1" lang="zh-CN" altLang="en-US" sz="2800" b="1" cap="small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的相对次序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），请写出所有不可能的出栈次序和所有可能的出栈次序。</a:t>
            </a:r>
          </a:p>
          <a:p>
            <a:pPr marL="274320" indent="-274320" fontAlgn="auto">
              <a:spcBef>
                <a:spcPct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如入栈序列为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123456,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则能否得到出栈序列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435612</a:t>
            </a:r>
            <a:r>
              <a:rPr kumimoji="1" lang="zh-CN" altLang="en-US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kumimoji="1" lang="en-US" altLang="zh-CN" sz="2800" b="1" cap="small" dirty="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135426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D7E387E-B71D-4A41-8CC6-246AC402BB53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19460" name="组合 11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19461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19463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19464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3405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3002549-1329-49A5-8D49-776AEDEB838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2466" name="Text Box 9"/>
          <p:cNvSpPr txBox="1">
            <a:spLocks noChangeArrowheads="1"/>
          </p:cNvSpPr>
          <p:nvPr/>
        </p:nvSpPr>
        <p:spPr bwMode="auto">
          <a:xfrm>
            <a:off x="165100" y="1503363"/>
            <a:ext cx="29003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抽象数据类型：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328613" y="1989138"/>
            <a:ext cx="7993062" cy="4838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en-US" altLang="zh-CN"/>
              <a:t>ADT Queue {</a:t>
            </a:r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r>
              <a:rPr kumimoji="1" lang="en-US" altLang="zh-CN" b="0"/>
              <a:t>      </a:t>
            </a:r>
            <a:endParaRPr kumimoji="1" lang="en-US" altLang="zh-CN">
              <a:solidFill>
                <a:srgbClr val="000066"/>
              </a:solidFill>
            </a:endParaRPr>
          </a:p>
          <a:p>
            <a:pPr marL="342900" indent="-342900"/>
            <a:r>
              <a:rPr kumimoji="1" lang="en-US" altLang="zh-CN" b="0"/>
              <a:t>      </a:t>
            </a:r>
            <a:endParaRPr kumimoji="1" lang="en-US" altLang="zh-CN">
              <a:solidFill>
                <a:srgbClr val="000066"/>
              </a:solidFill>
            </a:endParaRPr>
          </a:p>
          <a:p>
            <a:pPr marL="342900" indent="-342900"/>
            <a:r>
              <a:rPr kumimoji="1" lang="en-US" altLang="zh-CN"/>
              <a:t>} ADT  Queue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15950" y="2535238"/>
            <a:ext cx="65516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数据对象</a:t>
            </a:r>
            <a:r>
              <a:rPr kumimoji="1" lang="zh-CN" altLang="en-US" b="0"/>
              <a:t>：</a:t>
            </a:r>
          </a:p>
          <a:p>
            <a:r>
              <a:rPr kumimoji="1" lang="zh-CN" altLang="en-US" b="0"/>
              <a:t>         </a:t>
            </a:r>
            <a:r>
              <a:rPr kumimoji="1" lang="en-US" altLang="zh-CN">
                <a:solidFill>
                  <a:srgbClr val="000066"/>
                </a:solidFill>
              </a:rPr>
              <a:t>D</a:t>
            </a:r>
            <a:r>
              <a:rPr kumimoji="1" lang="zh-CN" altLang="en-US">
                <a:solidFill>
                  <a:srgbClr val="000066"/>
                </a:solidFill>
              </a:rPr>
              <a:t>＝</a:t>
            </a:r>
            <a:r>
              <a:rPr kumimoji="1" lang="en-US" altLang="zh-CN">
                <a:solidFill>
                  <a:srgbClr val="000066"/>
                </a:solidFill>
              </a:rPr>
              <a:t>{ a</a:t>
            </a:r>
            <a:r>
              <a:rPr kumimoji="1" lang="en-US" altLang="zh-CN" baseline="-25000">
                <a:solidFill>
                  <a:srgbClr val="000066"/>
                </a:solidFill>
              </a:rPr>
              <a:t>i</a:t>
            </a:r>
            <a:r>
              <a:rPr kumimoji="1" lang="en-US" altLang="zh-CN">
                <a:solidFill>
                  <a:srgbClr val="000066"/>
                </a:solidFill>
              </a:rPr>
              <a:t> | a</a:t>
            </a:r>
            <a:r>
              <a:rPr kumimoji="1" lang="en-US" altLang="zh-CN" baseline="-25000">
                <a:solidFill>
                  <a:srgbClr val="000066"/>
                </a:solidFill>
              </a:rPr>
              <a:t>i</a:t>
            </a:r>
            <a:r>
              <a:rPr kumimoji="1" lang="en-US" altLang="zh-CN">
                <a:solidFill>
                  <a:srgbClr val="000066"/>
                </a:solidFill>
              </a:rPr>
              <a:t> ∈ElemSet, i=1,2,...,n,  n≥0 }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544513" y="3357563"/>
            <a:ext cx="6203950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数据关系</a:t>
            </a:r>
            <a:r>
              <a:rPr kumimoji="1" lang="zh-CN" altLang="en-US" b="0"/>
              <a:t>：</a:t>
            </a:r>
          </a:p>
          <a:p>
            <a:r>
              <a:rPr kumimoji="1" lang="zh-CN" altLang="en-US" b="0"/>
              <a:t>         </a:t>
            </a:r>
            <a:r>
              <a:rPr kumimoji="1" lang="en-US" altLang="zh-CN">
                <a:solidFill>
                  <a:srgbClr val="000066"/>
                </a:solidFill>
              </a:rPr>
              <a:t>R1</a:t>
            </a:r>
            <a:r>
              <a:rPr kumimoji="1" lang="zh-CN" altLang="en-US">
                <a:solidFill>
                  <a:srgbClr val="000066"/>
                </a:solidFill>
              </a:rPr>
              <a:t>＝</a:t>
            </a:r>
            <a:r>
              <a:rPr kumimoji="1" lang="en-US" altLang="zh-CN">
                <a:solidFill>
                  <a:srgbClr val="000066"/>
                </a:solidFill>
              </a:rPr>
              <a:t>{ &lt;a</a:t>
            </a:r>
            <a:r>
              <a:rPr kumimoji="1" lang="en-US" altLang="zh-CN" baseline="-25000">
                <a:solidFill>
                  <a:srgbClr val="000066"/>
                </a:solidFill>
              </a:rPr>
              <a:t>i-1</a:t>
            </a:r>
            <a:r>
              <a:rPr kumimoji="1" lang="en-US" altLang="zh-CN">
                <a:solidFill>
                  <a:srgbClr val="000066"/>
                </a:solidFill>
              </a:rPr>
              <a:t>, a</a:t>
            </a:r>
            <a:r>
              <a:rPr kumimoji="1" lang="en-US" altLang="zh-CN" baseline="-25000">
                <a:solidFill>
                  <a:srgbClr val="000066"/>
                </a:solidFill>
              </a:rPr>
              <a:t>i</a:t>
            </a:r>
            <a:r>
              <a:rPr kumimoji="1" lang="en-US" altLang="zh-CN">
                <a:solidFill>
                  <a:srgbClr val="000066"/>
                </a:solidFill>
              </a:rPr>
              <a:t> &gt;| a</a:t>
            </a:r>
            <a:r>
              <a:rPr kumimoji="1" lang="en-US" altLang="zh-CN" baseline="-25000">
                <a:solidFill>
                  <a:srgbClr val="000066"/>
                </a:solidFill>
              </a:rPr>
              <a:t>i-1</a:t>
            </a:r>
            <a:r>
              <a:rPr kumimoji="1" lang="en-US" altLang="zh-CN">
                <a:solidFill>
                  <a:srgbClr val="000066"/>
                </a:solidFill>
              </a:rPr>
              <a:t>, a</a:t>
            </a:r>
            <a:r>
              <a:rPr kumimoji="1" lang="en-US" altLang="zh-CN" baseline="-25000">
                <a:solidFill>
                  <a:srgbClr val="000066"/>
                </a:solidFill>
              </a:rPr>
              <a:t>i</a:t>
            </a:r>
            <a:r>
              <a:rPr kumimoji="1" lang="en-US" altLang="zh-CN">
                <a:solidFill>
                  <a:srgbClr val="000066"/>
                </a:solidFill>
              </a:rPr>
              <a:t>∈D, i=2,...,n }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                   </a:t>
            </a:r>
            <a:r>
              <a:rPr kumimoji="1" lang="zh-CN" altLang="en-US">
                <a:solidFill>
                  <a:srgbClr val="000066"/>
                </a:solidFill>
              </a:rPr>
              <a:t>约定</a:t>
            </a:r>
            <a:r>
              <a:rPr kumimoji="1" lang="en-US" altLang="zh-CN">
                <a:solidFill>
                  <a:srgbClr val="000066"/>
                </a:solidFill>
              </a:rPr>
              <a:t>a</a:t>
            </a:r>
            <a:r>
              <a:rPr kumimoji="1" lang="en-US" altLang="zh-CN" baseline="-25000">
                <a:solidFill>
                  <a:srgbClr val="000066"/>
                </a:solidFill>
              </a:rPr>
              <a:t>n</a:t>
            </a:r>
            <a:r>
              <a:rPr kumimoji="1" lang="en-US" altLang="zh-CN">
                <a:solidFill>
                  <a:srgbClr val="000066"/>
                </a:solidFill>
              </a:rPr>
              <a:t> </a:t>
            </a:r>
            <a:r>
              <a:rPr kumimoji="1" lang="zh-CN" altLang="en-US">
                <a:solidFill>
                  <a:srgbClr val="000066"/>
                </a:solidFill>
              </a:rPr>
              <a:t>端为队尾，</a:t>
            </a:r>
            <a:r>
              <a:rPr kumimoji="1" lang="en-US" altLang="zh-CN">
                <a:solidFill>
                  <a:srgbClr val="000066"/>
                </a:solidFill>
              </a:rPr>
              <a:t>a</a:t>
            </a:r>
            <a:r>
              <a:rPr kumimoji="1" lang="en-US" altLang="zh-CN" baseline="-25000">
                <a:solidFill>
                  <a:srgbClr val="000066"/>
                </a:solidFill>
              </a:rPr>
              <a:t>1</a:t>
            </a:r>
            <a:r>
              <a:rPr kumimoji="1" lang="en-US" altLang="zh-CN">
                <a:solidFill>
                  <a:srgbClr val="000066"/>
                </a:solidFill>
              </a:rPr>
              <a:t> </a:t>
            </a:r>
            <a:r>
              <a:rPr kumimoji="1" lang="zh-CN" altLang="en-US">
                <a:solidFill>
                  <a:srgbClr val="000066"/>
                </a:solidFill>
              </a:rPr>
              <a:t>端为队头。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00050" y="4437063"/>
            <a:ext cx="8101013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  </a:t>
            </a:r>
            <a:r>
              <a:rPr kumimoji="1" lang="zh-CN" altLang="en-US"/>
              <a:t>基本操作：</a:t>
            </a:r>
            <a:endParaRPr kumimoji="1" lang="zh-CN" altLang="en-US">
              <a:solidFill>
                <a:srgbClr val="000066"/>
              </a:solidFill>
            </a:endParaRPr>
          </a:p>
          <a:p>
            <a:r>
              <a:rPr kumimoji="1" lang="zh-CN" altLang="en-US">
                <a:solidFill>
                  <a:srgbClr val="000066"/>
                </a:solidFill>
              </a:rPr>
              <a:t>   </a:t>
            </a:r>
            <a:r>
              <a:rPr kumimoji="1" lang="en-US" altLang="zh-CN">
                <a:solidFill>
                  <a:srgbClr val="000066"/>
                </a:solidFill>
              </a:rPr>
              <a:t>1. InitQueue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&amp;Q</a:t>
            </a:r>
            <a:r>
              <a:rPr kumimoji="1" lang="zh-CN" altLang="en-US">
                <a:solidFill>
                  <a:srgbClr val="000066"/>
                </a:solidFill>
              </a:rPr>
              <a:t>）             </a:t>
            </a:r>
            <a:r>
              <a:rPr kumimoji="1" lang="en-US" altLang="zh-CN">
                <a:solidFill>
                  <a:srgbClr val="000066"/>
                </a:solidFill>
              </a:rPr>
              <a:t>2. ClearQueue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&amp;Q</a:t>
            </a:r>
            <a:r>
              <a:rPr kumimoji="1" lang="zh-CN" altLang="en-US">
                <a:solidFill>
                  <a:srgbClr val="000066"/>
                </a:solidFill>
              </a:rPr>
              <a:t>）</a:t>
            </a:r>
          </a:p>
          <a:p>
            <a:r>
              <a:rPr kumimoji="1" lang="zh-CN" altLang="en-US">
                <a:solidFill>
                  <a:srgbClr val="000066"/>
                </a:solidFill>
              </a:rPr>
              <a:t>   </a:t>
            </a:r>
            <a:r>
              <a:rPr kumimoji="1" lang="en-US" altLang="zh-CN">
                <a:solidFill>
                  <a:srgbClr val="000066"/>
                </a:solidFill>
              </a:rPr>
              <a:t>3. IsEmpty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Q</a:t>
            </a:r>
            <a:r>
              <a:rPr kumimoji="1" lang="zh-CN" altLang="en-US">
                <a:solidFill>
                  <a:srgbClr val="000066"/>
                </a:solidFill>
              </a:rPr>
              <a:t>）                  </a:t>
            </a:r>
            <a:r>
              <a:rPr kumimoji="1" lang="en-US" altLang="zh-CN">
                <a:solidFill>
                  <a:srgbClr val="000066"/>
                </a:solidFill>
              </a:rPr>
              <a:t>4. IsFull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Q</a:t>
            </a:r>
            <a:r>
              <a:rPr kumimoji="1" lang="zh-CN" altLang="en-US">
                <a:solidFill>
                  <a:srgbClr val="000066"/>
                </a:solidFill>
              </a:rPr>
              <a:t>）    </a:t>
            </a:r>
          </a:p>
          <a:p>
            <a:r>
              <a:rPr kumimoji="1" lang="zh-CN" altLang="en-US">
                <a:solidFill>
                  <a:srgbClr val="000066"/>
                </a:solidFill>
              </a:rPr>
              <a:t>   </a:t>
            </a:r>
            <a:r>
              <a:rPr kumimoji="1" lang="en-US" altLang="zh-CN">
                <a:solidFill>
                  <a:srgbClr val="000066"/>
                </a:solidFill>
              </a:rPr>
              <a:t>5. EnterQueue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&amp;Q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en-US" altLang="zh-CN">
                <a:solidFill>
                  <a:srgbClr val="000066"/>
                </a:solidFill>
              </a:rPr>
              <a:t>x</a:t>
            </a:r>
            <a:r>
              <a:rPr kumimoji="1" lang="zh-CN" altLang="en-US">
                <a:solidFill>
                  <a:srgbClr val="000066"/>
                </a:solidFill>
              </a:rPr>
              <a:t>）   </a:t>
            </a:r>
            <a:r>
              <a:rPr kumimoji="1" lang="en-US" altLang="zh-CN">
                <a:solidFill>
                  <a:srgbClr val="000066"/>
                </a:solidFill>
              </a:rPr>
              <a:t>6. DeleteQueue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&amp;Q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en-US" altLang="zh-CN">
                <a:solidFill>
                  <a:srgbClr val="000066"/>
                </a:solidFill>
              </a:rPr>
              <a:t>x</a:t>
            </a:r>
            <a:r>
              <a:rPr kumimoji="1" lang="zh-CN" altLang="en-US">
                <a:solidFill>
                  <a:srgbClr val="000066"/>
                </a:solidFill>
              </a:rPr>
              <a:t>）        </a:t>
            </a:r>
          </a:p>
          <a:p>
            <a:r>
              <a:rPr kumimoji="1" lang="zh-CN" altLang="en-US">
                <a:solidFill>
                  <a:srgbClr val="000066"/>
                </a:solidFill>
              </a:rPr>
              <a:t>   </a:t>
            </a:r>
            <a:r>
              <a:rPr kumimoji="1" lang="en-US" altLang="zh-CN">
                <a:solidFill>
                  <a:srgbClr val="000066"/>
                </a:solidFill>
              </a:rPr>
              <a:t>7. GetHead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Q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en-US" altLang="zh-CN">
                <a:solidFill>
                  <a:srgbClr val="000066"/>
                </a:solidFill>
              </a:rPr>
              <a:t>&amp;x</a:t>
            </a:r>
            <a:r>
              <a:rPr kumimoji="1" lang="zh-CN" altLang="en-US">
                <a:solidFill>
                  <a:srgbClr val="000066"/>
                </a:solidFill>
              </a:rPr>
              <a:t>）         </a:t>
            </a:r>
            <a:r>
              <a:rPr kumimoji="1" lang="en-US" altLang="zh-CN">
                <a:solidFill>
                  <a:srgbClr val="000066"/>
                </a:solidFill>
              </a:rPr>
              <a:t>8.DestoryQueue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&amp;Q</a:t>
            </a:r>
            <a:r>
              <a:rPr kumimoji="1" lang="zh-CN" altLang="en-US">
                <a:solidFill>
                  <a:srgbClr val="000066"/>
                </a:solidFill>
              </a:rPr>
              <a:t>）</a:t>
            </a:r>
          </a:p>
        </p:txBody>
      </p:sp>
      <p:grpSp>
        <p:nvGrpSpPr>
          <p:cNvPr id="62471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2473" name="Text Box 7"/>
            <p:cNvSpPr txBox="1">
              <a:spLocks noChangeArrowheads="1"/>
            </p:cNvSpPr>
            <p:nvPr/>
          </p:nvSpPr>
          <p:spPr bwMode="auto">
            <a:xfrm>
              <a:off x="1000074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2475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2476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左箭头 13"/>
          <p:cNvSpPr/>
          <p:nvPr/>
        </p:nvSpPr>
        <p:spPr>
          <a:xfrm>
            <a:off x="7358063" y="6286500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/>
      <p:bldP spid="151563" grpId="0"/>
      <p:bldP spid="151564" grpId="0"/>
      <p:bldP spid="151565" grpId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57285C6-75E4-47C2-8F93-4AAEFDCCE64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679700" y="2100263"/>
            <a:ext cx="22526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① </a:t>
            </a:r>
            <a:r>
              <a:rPr lang="zh-CN" altLang="en-US" sz="2800"/>
              <a:t>链</a:t>
            </a:r>
            <a:r>
              <a:rPr kumimoji="1" lang="zh-CN" altLang="en-US" sz="2800"/>
              <a:t>队列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4284663" y="2057400"/>
            <a:ext cx="23145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>
                <a:solidFill>
                  <a:srgbClr val="000066"/>
                </a:solidFill>
              </a:rPr>
              <a:t>——</a:t>
            </a:r>
            <a:r>
              <a:rPr kumimoji="1" lang="zh-CN" altLang="en-US" sz="2800">
                <a:solidFill>
                  <a:srgbClr val="000066"/>
                </a:solidFill>
              </a:rPr>
              <a:t>链式映象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4643438" y="2705100"/>
            <a:ext cx="23145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>
                <a:solidFill>
                  <a:srgbClr val="000066"/>
                </a:solidFill>
              </a:rPr>
              <a:t>——</a:t>
            </a:r>
            <a:r>
              <a:rPr kumimoji="1" lang="zh-CN" altLang="en-US" sz="2800">
                <a:solidFill>
                  <a:srgbClr val="000066"/>
                </a:solidFill>
              </a:rPr>
              <a:t>顺序映象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2627313" y="2730500"/>
            <a:ext cx="2057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grpSp>
        <p:nvGrpSpPr>
          <p:cNvPr id="63494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349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3497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3498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连接符 12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5" grpId="0"/>
      <p:bldP spid="152586" grpId="0"/>
      <p:bldP spid="152587" grpId="0"/>
      <p:bldP spid="152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828800" y="3138488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828800" y="3748088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1981200" y="3443288"/>
            <a:ext cx="7620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2970213"/>
            <a:ext cx="5943600" cy="777875"/>
            <a:chOff x="1728" y="2208"/>
            <a:chExt cx="3744" cy="490"/>
          </a:xfrm>
        </p:grpSpPr>
        <p:sp>
          <p:nvSpPr>
            <p:cNvPr id="64541" name="Rectangle 7"/>
            <p:cNvSpPr>
              <a:spLocks noChangeArrowheads="1"/>
            </p:cNvSpPr>
            <p:nvPr/>
          </p:nvSpPr>
          <p:spPr bwMode="auto">
            <a:xfrm>
              <a:off x="2160" y="231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Rectangle 8"/>
            <p:cNvSpPr>
              <a:spLocks noChangeArrowheads="1"/>
            </p:cNvSpPr>
            <p:nvPr/>
          </p:nvSpPr>
          <p:spPr bwMode="auto">
            <a:xfrm>
              <a:off x="1728" y="2314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9"/>
            <p:cNvSpPr>
              <a:spLocks noChangeArrowheads="1"/>
            </p:cNvSpPr>
            <p:nvPr/>
          </p:nvSpPr>
          <p:spPr bwMode="auto">
            <a:xfrm>
              <a:off x="3120" y="231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Rectangle 10"/>
            <p:cNvSpPr>
              <a:spLocks noChangeArrowheads="1"/>
            </p:cNvSpPr>
            <p:nvPr/>
          </p:nvSpPr>
          <p:spPr bwMode="auto">
            <a:xfrm>
              <a:off x="2688" y="2314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tx1"/>
                  </a:solidFill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4545" name="Rectangle 11"/>
            <p:cNvSpPr>
              <a:spLocks noChangeArrowheads="1"/>
            </p:cNvSpPr>
            <p:nvPr/>
          </p:nvSpPr>
          <p:spPr bwMode="auto">
            <a:xfrm>
              <a:off x="5280" y="231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64546" name="Rectangle 12"/>
            <p:cNvSpPr>
              <a:spLocks noChangeArrowheads="1"/>
            </p:cNvSpPr>
            <p:nvPr/>
          </p:nvSpPr>
          <p:spPr bwMode="auto">
            <a:xfrm>
              <a:off x="4848" y="2314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tx1"/>
                  </a:solidFill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</a:rPr>
                <a:t>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4547" name="Line 13"/>
            <p:cNvSpPr>
              <a:spLocks noChangeShapeType="1"/>
            </p:cNvSpPr>
            <p:nvPr/>
          </p:nvSpPr>
          <p:spPr bwMode="auto">
            <a:xfrm>
              <a:off x="2256" y="250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Line 14"/>
            <p:cNvSpPr>
              <a:spLocks noChangeShapeType="1"/>
            </p:cNvSpPr>
            <p:nvPr/>
          </p:nvSpPr>
          <p:spPr bwMode="auto">
            <a:xfrm>
              <a:off x="3216" y="250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15"/>
            <p:cNvSpPr>
              <a:spLocks noChangeShapeType="1"/>
            </p:cNvSpPr>
            <p:nvPr/>
          </p:nvSpPr>
          <p:spPr bwMode="auto">
            <a:xfrm>
              <a:off x="4368" y="250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Text Box 16"/>
            <p:cNvSpPr txBox="1">
              <a:spLocks noChangeArrowheads="1"/>
            </p:cNvSpPr>
            <p:nvPr/>
          </p:nvSpPr>
          <p:spPr bwMode="auto">
            <a:xfrm>
              <a:off x="3840" y="2208"/>
              <a:ext cx="5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1981200" y="4052888"/>
            <a:ext cx="60960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V="1">
            <a:off x="8077200" y="3748088"/>
            <a:ext cx="0" cy="304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441325" y="3138488"/>
            <a:ext cx="12779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q.front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q.rear</a:t>
            </a: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4038600" y="506730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4038600" y="567690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2651125" y="5067300"/>
            <a:ext cx="12779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q.front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A50021"/>
                </a:solidFill>
              </a:rPr>
              <a:t>q.rear</a:t>
            </a: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4191000" y="5372100"/>
            <a:ext cx="762000" cy="152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 flipV="1">
            <a:off x="4191000" y="5829300"/>
            <a:ext cx="762000" cy="152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953000" y="5372100"/>
            <a:ext cx="990600" cy="609600"/>
            <a:chOff x="3120" y="3418"/>
            <a:chExt cx="624" cy="384"/>
          </a:xfrm>
        </p:grpSpPr>
        <p:sp>
          <p:nvSpPr>
            <p:cNvPr id="64538" name="Rectangle 26"/>
            <p:cNvSpPr>
              <a:spLocks noChangeArrowheads="1"/>
            </p:cNvSpPr>
            <p:nvPr/>
          </p:nvSpPr>
          <p:spPr bwMode="auto">
            <a:xfrm>
              <a:off x="3552" y="3418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Rectangle 27"/>
            <p:cNvSpPr>
              <a:spLocks noChangeArrowheads="1"/>
            </p:cNvSpPr>
            <p:nvPr/>
          </p:nvSpPr>
          <p:spPr bwMode="auto">
            <a:xfrm>
              <a:off x="3120" y="3418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Rectangle 28"/>
            <p:cNvSpPr>
              <a:spLocks noChangeArrowheads="1"/>
            </p:cNvSpPr>
            <p:nvPr/>
          </p:nvSpPr>
          <p:spPr bwMode="auto">
            <a:xfrm>
              <a:off x="3552" y="3418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>
                  <a:solidFill>
                    <a:schemeClr val="tx1"/>
                  </a:solidFill>
                </a:rPr>
                <a:t>∧</a:t>
              </a:r>
            </a:p>
          </p:txBody>
        </p:sp>
      </p:grp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571500" y="5510213"/>
            <a:ext cx="1806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66"/>
                </a:solidFill>
              </a:rPr>
              <a:t>空的链队列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5429250" y="4143375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0066FF"/>
                </a:solidFill>
              </a:rPr>
              <a:t>LinkQueue   q</a:t>
            </a:r>
            <a:endParaRPr lang="en-US" altLang="zh-CN">
              <a:solidFill>
                <a:srgbClr val="0066FF"/>
              </a:solidFill>
            </a:endParaRPr>
          </a:p>
        </p:txBody>
      </p:sp>
      <p:grpSp>
        <p:nvGrpSpPr>
          <p:cNvPr id="64529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4533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4535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4536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4530" name="Text Box 43"/>
          <p:cNvSpPr txBox="1">
            <a:spLocks noChangeArrowheads="1"/>
          </p:cNvSpPr>
          <p:nvPr/>
        </p:nvSpPr>
        <p:spPr bwMode="auto">
          <a:xfrm>
            <a:off x="755650" y="1557338"/>
            <a:ext cx="18208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① </a:t>
            </a:r>
            <a:r>
              <a:rPr lang="zh-CN" altLang="en-US" sz="2800" dirty="0"/>
              <a:t>链</a:t>
            </a:r>
            <a:r>
              <a:rPr kumimoji="1" lang="zh-CN" altLang="en-US" sz="2800" dirty="0"/>
              <a:t>队列</a:t>
            </a: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857250" y="2214563"/>
            <a:ext cx="1714500" cy="396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000066"/>
                </a:solidFill>
              </a:rPr>
              <a:t>非空的链队列</a:t>
            </a:r>
          </a:p>
        </p:txBody>
      </p:sp>
      <p:sp>
        <p:nvSpPr>
          <p:cNvPr id="6453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686793-C55A-4640-BF70-68E98E0F888C}" type="slidenum">
              <a:rPr lang="en-US" altLang="zh-CN"/>
              <a:pPr/>
              <a:t>42</a:t>
            </a:fld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/>
      <p:bldP spid="104452" grpId="0" animBg="1"/>
      <p:bldP spid="104453" grpId="0" animBg="1"/>
      <p:bldP spid="104465" grpId="0" animBg="1"/>
      <p:bldP spid="104466" grpId="0" animBg="1"/>
      <p:bldP spid="104467" grpId="0" autoUpdateAnimBg="0"/>
      <p:bldP spid="104468" grpId="0" animBg="1"/>
      <p:bldP spid="104469" grpId="0" animBg="1"/>
      <p:bldP spid="104470" grpId="0" autoUpdateAnimBg="0"/>
      <p:bldP spid="104471" grpId="0" animBg="1"/>
      <p:bldP spid="104472" grpId="0" animBg="1"/>
      <p:bldP spid="104477" grpId="0" autoUpdateAnimBg="0"/>
      <p:bldP spid="104478" grpId="0" autoUpdateAnimBg="0"/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9EAC6F5-09AC-426E-954A-23A89877AF2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5538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18208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66"/>
                </a:solidFill>
              </a:rPr>
              <a:t>① </a:t>
            </a:r>
            <a:r>
              <a:rPr lang="zh-CN" altLang="en-US" sz="2800">
                <a:solidFill>
                  <a:srgbClr val="000066"/>
                </a:solidFill>
              </a:rPr>
              <a:t>链</a:t>
            </a:r>
            <a:r>
              <a:rPr kumimoji="1" lang="zh-CN" altLang="en-US" sz="2800">
                <a:solidFill>
                  <a:srgbClr val="000066"/>
                </a:solidFill>
              </a:rPr>
              <a:t>队列</a:t>
            </a: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1285875" y="2286000"/>
            <a:ext cx="6500813" cy="415766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kumimoji="1" lang="en-US" altLang="zh-CN" dirty="0" err="1">
                <a:solidFill>
                  <a:srgbClr val="000066"/>
                </a:solidFill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node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{     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</a:rPr>
              <a:t>data;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   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node      *next;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}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kumimoji="1" lang="en-US" altLang="zh-CN" dirty="0">
                <a:solidFill>
                  <a:srgbClr val="000066"/>
                </a:solidFill>
              </a:rPr>
              <a:t>;</a:t>
            </a:r>
          </a:p>
          <a:p>
            <a:endParaRPr kumimoji="1" lang="en-US" altLang="zh-CN" dirty="0">
              <a:solidFill>
                <a:srgbClr val="000066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</a:t>
            </a:r>
            <a:r>
              <a:rPr kumimoji="1" lang="en-US" altLang="zh-CN" dirty="0" err="1">
                <a:solidFill>
                  <a:schemeClr val="tx1"/>
                </a:solidFill>
              </a:rPr>
              <a:t>typedef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struct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{</a:t>
            </a:r>
            <a:r>
              <a:rPr kumimoji="1" lang="en-US" altLang="zh-CN" dirty="0"/>
              <a:t>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*front;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*rear;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} </a:t>
            </a:r>
            <a:r>
              <a:rPr kumimoji="1" lang="en-US" altLang="zh-CN" dirty="0" err="1">
                <a:solidFill>
                  <a:schemeClr val="tx1"/>
                </a:solidFill>
              </a:rPr>
              <a:t>LinkQueue</a:t>
            </a:r>
            <a:r>
              <a:rPr kumimoji="1" lang="en-US" altLang="zh-CN" dirty="0">
                <a:solidFill>
                  <a:schemeClr val="tx1"/>
                </a:solidFill>
              </a:rPr>
              <a:t>;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/>
              <a:t> </a:t>
            </a:r>
            <a:r>
              <a:rPr kumimoji="1" lang="en-US" altLang="zh-CN" dirty="0" err="1"/>
              <a:t>LinkQueue</a:t>
            </a:r>
            <a:r>
              <a:rPr kumimoji="1" lang="en-US" altLang="zh-CN" dirty="0"/>
              <a:t>  *Q;</a:t>
            </a:r>
            <a:endParaRPr lang="en-US" altLang="zh-CN" dirty="0"/>
          </a:p>
        </p:txBody>
      </p:sp>
      <p:sp>
        <p:nvSpPr>
          <p:cNvPr id="65540" name="Text Box 13"/>
          <p:cNvSpPr txBox="1">
            <a:spLocks noChangeArrowheads="1"/>
          </p:cNvSpPr>
          <p:nvPr/>
        </p:nvSpPr>
        <p:spPr bwMode="auto">
          <a:xfrm>
            <a:off x="2319338" y="1541463"/>
            <a:ext cx="232410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/>
              <a:t>数据结构定义</a:t>
            </a:r>
          </a:p>
        </p:txBody>
      </p:sp>
      <p:grpSp>
        <p:nvGrpSpPr>
          <p:cNvPr id="65541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5542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5544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5545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0F6C4D-8E82-46F1-ABB0-43C0D3059B8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6562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18208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链</a:t>
            </a:r>
            <a:r>
              <a:rPr kumimoji="1" lang="zh-CN" altLang="en-US" sz="2800">
                <a:solidFill>
                  <a:srgbClr val="000066"/>
                </a:solidFill>
              </a:rPr>
              <a:t>队列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250825" y="2276475"/>
            <a:ext cx="7579617" cy="415716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lang="en-US" altLang="zh-CN" dirty="0" err="1">
                <a:solidFill>
                  <a:srgbClr val="000066"/>
                </a:solidFill>
              </a:rPr>
              <a:t>int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en-US" altLang="zh-CN" dirty="0" err="1">
                <a:solidFill>
                  <a:srgbClr val="000066"/>
                </a:solidFill>
              </a:rPr>
              <a:t>InitQueue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 err="1">
                <a:solidFill>
                  <a:srgbClr val="000066"/>
                </a:solidFill>
              </a:rPr>
              <a:t>LinkQueue</a:t>
            </a:r>
            <a:r>
              <a:rPr lang="en-US" altLang="zh-CN" dirty="0">
                <a:solidFill>
                  <a:srgbClr val="000066"/>
                </a:solidFill>
              </a:rPr>
              <a:t> *Q)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{</a:t>
            </a:r>
          </a:p>
          <a:p>
            <a:r>
              <a:rPr lang="en-US" altLang="zh-CN" dirty="0" smtClean="0">
                <a:solidFill>
                  <a:srgbClr val="000066"/>
                </a:solidFill>
              </a:rPr>
              <a:t>     Q-</a:t>
            </a:r>
            <a:r>
              <a:rPr lang="en-US" altLang="zh-CN" dirty="0">
                <a:solidFill>
                  <a:srgbClr val="000066"/>
                </a:solidFill>
              </a:rPr>
              <a:t>&gt;front=(</a:t>
            </a:r>
            <a:r>
              <a:rPr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*)</a:t>
            </a:r>
            <a:r>
              <a:rPr lang="en-US" altLang="zh-CN" dirty="0" err="1" smtClean="0">
                <a:solidFill>
                  <a:srgbClr val="000066"/>
                </a:solidFill>
              </a:rPr>
              <a:t>malloc</a:t>
            </a:r>
            <a:r>
              <a:rPr lang="en-US" altLang="zh-CN" dirty="0" smtClean="0">
                <a:solidFill>
                  <a:srgbClr val="000066"/>
                </a:solidFill>
              </a:rPr>
              <a:t>(</a:t>
            </a:r>
            <a:r>
              <a:rPr lang="en-US" altLang="zh-CN" dirty="0" err="1" smtClean="0">
                <a:solidFill>
                  <a:srgbClr val="000066"/>
                </a:solidFill>
              </a:rPr>
              <a:t>sizeof</a:t>
            </a:r>
            <a:r>
              <a:rPr lang="en-US" altLang="zh-CN" dirty="0" smtClean="0">
                <a:solidFill>
                  <a:srgbClr val="000066"/>
                </a:solidFill>
              </a:rPr>
              <a:t>(</a:t>
            </a:r>
            <a:r>
              <a:rPr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lang="en-US" altLang="zh-CN" dirty="0">
                <a:solidFill>
                  <a:srgbClr val="000066"/>
                </a:solidFill>
              </a:rPr>
              <a:t>));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if(Q-&gt;front!=NULL)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{</a:t>
            </a:r>
          </a:p>
          <a:p>
            <a:r>
              <a:rPr lang="en-US" altLang="zh-CN" dirty="0"/>
              <a:t>          Q-&gt;rear=Q-&gt;front;</a:t>
            </a:r>
          </a:p>
          <a:p>
            <a:r>
              <a:rPr lang="en-US" altLang="zh-CN" dirty="0"/>
              <a:t>          Q-&gt;front-&gt;next=NULL;</a:t>
            </a:r>
          </a:p>
          <a:p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0066"/>
                </a:solidFill>
              </a:rPr>
              <a:t>return(TRUE);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 }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 else return(FALSE);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6564" name="Text Box 11"/>
          <p:cNvSpPr txBox="1">
            <a:spLocks noChangeArrowheads="1"/>
          </p:cNvSpPr>
          <p:nvPr/>
        </p:nvSpPr>
        <p:spPr bwMode="auto">
          <a:xfrm>
            <a:off x="1908175" y="1541463"/>
            <a:ext cx="1609725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/>
              <a:t>①</a:t>
            </a:r>
            <a:r>
              <a:rPr lang="zh-CN" altLang="en-US" sz="2800"/>
              <a:t>初始化</a:t>
            </a:r>
          </a:p>
        </p:txBody>
      </p:sp>
      <p:grpSp>
        <p:nvGrpSpPr>
          <p:cNvPr id="66565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6566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6568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6569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357818" y="3439499"/>
            <a:ext cx="3643338" cy="3418501"/>
          </a:xfrm>
          <a:prstGeom prst="rect">
            <a:avLst/>
          </a:prstGeom>
          <a:solidFill>
            <a:srgbClr val="E1F3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kumimoji="1" lang="en-US" altLang="zh-CN" dirty="0" err="1">
                <a:solidFill>
                  <a:srgbClr val="000066"/>
                </a:solidFill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node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{     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</a:rPr>
              <a:t>data;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   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node </a:t>
            </a:r>
            <a:r>
              <a:rPr kumimoji="1" lang="en-US" altLang="zh-CN" dirty="0">
                <a:solidFill>
                  <a:srgbClr val="000066"/>
                </a:solidFill>
              </a:rPr>
              <a:t>*next;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}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kumimoji="1" lang="en-US" altLang="zh-CN" dirty="0">
                <a:solidFill>
                  <a:srgbClr val="000066"/>
                </a:solidFill>
              </a:rPr>
              <a:t>;</a:t>
            </a:r>
          </a:p>
          <a:p>
            <a:endParaRPr kumimoji="1" lang="en-US" altLang="zh-CN" dirty="0">
              <a:solidFill>
                <a:srgbClr val="000066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</a:t>
            </a:r>
            <a:r>
              <a:rPr kumimoji="1" lang="en-US" altLang="zh-CN" dirty="0" err="1">
                <a:solidFill>
                  <a:schemeClr val="tx1"/>
                </a:solidFill>
              </a:rPr>
              <a:t>typedef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struct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{</a:t>
            </a:r>
            <a:r>
              <a:rPr kumimoji="1" lang="en-US" altLang="zh-CN" dirty="0"/>
              <a:t>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*front;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*rear;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} </a:t>
            </a:r>
            <a:r>
              <a:rPr kumimoji="1" lang="en-US" altLang="zh-CN" dirty="0" err="1">
                <a:solidFill>
                  <a:schemeClr val="tx1"/>
                </a:solidFill>
              </a:rPr>
              <a:t>LinkQueue</a:t>
            </a:r>
            <a:r>
              <a:rPr kumimoji="1" lang="en-US" altLang="zh-CN" dirty="0" smtClean="0">
                <a:solidFill>
                  <a:schemeClr val="tx1"/>
                </a:solidFill>
              </a:rPr>
              <a:t>;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8B293E1-36F6-4A73-B149-73043A5E4A5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7586" name="Text Box 9"/>
          <p:cNvSpPr txBox="1">
            <a:spLocks noChangeArrowheads="1"/>
          </p:cNvSpPr>
          <p:nvPr/>
        </p:nvSpPr>
        <p:spPr bwMode="auto">
          <a:xfrm>
            <a:off x="714375" y="1571625"/>
            <a:ext cx="18208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链</a:t>
            </a:r>
            <a:r>
              <a:rPr kumimoji="1" lang="zh-CN" altLang="en-US" sz="2800">
                <a:solidFill>
                  <a:srgbClr val="000066"/>
                </a:solidFill>
              </a:rPr>
              <a:t>队列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0" y="2214563"/>
            <a:ext cx="7024978" cy="452649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000" dirty="0"/>
              <a:t>  </a:t>
            </a:r>
            <a:r>
              <a:rPr lang="en-US" altLang="zh-CN" dirty="0" err="1">
                <a:solidFill>
                  <a:srgbClr val="000066"/>
                </a:solidFill>
              </a:rPr>
              <a:t>int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en-US" altLang="zh-CN" dirty="0" err="1">
                <a:solidFill>
                  <a:srgbClr val="000066"/>
                </a:solidFill>
              </a:rPr>
              <a:t>EnterQueue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 err="1">
                <a:solidFill>
                  <a:srgbClr val="000066"/>
                </a:solidFill>
              </a:rPr>
              <a:t>LinkQueue</a:t>
            </a:r>
            <a:r>
              <a:rPr lang="en-US" altLang="zh-CN" dirty="0">
                <a:solidFill>
                  <a:srgbClr val="000066"/>
                </a:solidFill>
              </a:rPr>
              <a:t> *Q</a:t>
            </a:r>
            <a:r>
              <a:rPr lang="zh-CN" altLang="en-US" dirty="0" smtClean="0">
                <a:solidFill>
                  <a:srgbClr val="000066"/>
                </a:solidFill>
              </a:rPr>
              <a:t>，</a:t>
            </a:r>
            <a:r>
              <a:rPr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x)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{   </a:t>
            </a:r>
            <a:r>
              <a:rPr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* N</a:t>
            </a:r>
            <a:r>
              <a:rPr lang="zh-CN" altLang="en-US" dirty="0">
                <a:solidFill>
                  <a:srgbClr val="000066"/>
                </a:solidFill>
              </a:rPr>
              <a:t>；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     </a:t>
            </a:r>
            <a:r>
              <a:rPr lang="en-US" altLang="zh-CN" dirty="0">
                <a:solidFill>
                  <a:srgbClr val="000066"/>
                </a:solidFill>
              </a:rPr>
              <a:t>N =(</a:t>
            </a:r>
            <a:r>
              <a:rPr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*)</a:t>
            </a:r>
            <a:r>
              <a:rPr lang="en-US" altLang="zh-CN" dirty="0" err="1" smtClean="0">
                <a:solidFill>
                  <a:srgbClr val="000066"/>
                </a:solidFill>
              </a:rPr>
              <a:t>malloc</a:t>
            </a:r>
            <a:r>
              <a:rPr lang="en-US" altLang="zh-CN" dirty="0" smtClean="0">
                <a:solidFill>
                  <a:srgbClr val="000066"/>
                </a:solidFill>
              </a:rPr>
              <a:t>(</a:t>
            </a:r>
            <a:r>
              <a:rPr lang="en-US" altLang="zh-CN" dirty="0" err="1" smtClean="0">
                <a:solidFill>
                  <a:srgbClr val="000066"/>
                </a:solidFill>
              </a:rPr>
              <a:t>sizeof</a:t>
            </a:r>
            <a:r>
              <a:rPr lang="en-US" altLang="zh-CN" dirty="0" smtClean="0">
                <a:solidFill>
                  <a:srgbClr val="000066"/>
                </a:solidFill>
              </a:rPr>
              <a:t>(</a:t>
            </a:r>
            <a:r>
              <a:rPr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lang="en-US" altLang="zh-CN" dirty="0">
                <a:solidFill>
                  <a:srgbClr val="000066"/>
                </a:solidFill>
              </a:rPr>
              <a:t>));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if(N!=NULL)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{</a:t>
            </a:r>
            <a:r>
              <a:rPr lang="en-US" altLang="zh-CN" dirty="0"/>
              <a:t>   N-&gt;data=x;</a:t>
            </a:r>
          </a:p>
          <a:p>
            <a:r>
              <a:rPr lang="en-US" altLang="zh-CN" dirty="0"/>
              <a:t>         N-&gt;next=NULL;</a:t>
            </a:r>
          </a:p>
          <a:p>
            <a:r>
              <a:rPr lang="en-US" altLang="zh-CN" dirty="0"/>
              <a:t>         Q-&gt;rear-&gt;next=N;</a:t>
            </a:r>
          </a:p>
          <a:p>
            <a:r>
              <a:rPr lang="en-US" altLang="zh-CN" dirty="0"/>
              <a:t>         Q-&gt;rear=N;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000066"/>
                </a:solidFill>
              </a:rPr>
              <a:t>return(TRUE);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 }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    else return(FALSE);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7588" name="Text Box 11"/>
          <p:cNvSpPr txBox="1">
            <a:spLocks noChangeArrowheads="1"/>
          </p:cNvSpPr>
          <p:nvPr/>
        </p:nvSpPr>
        <p:spPr bwMode="auto">
          <a:xfrm>
            <a:off x="2071688" y="1571625"/>
            <a:ext cx="12477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/>
              <a:t>②</a:t>
            </a:r>
            <a:r>
              <a:rPr lang="zh-CN" altLang="en-US" sz="2800"/>
              <a:t>入队</a:t>
            </a:r>
          </a:p>
        </p:txBody>
      </p:sp>
      <p:grpSp>
        <p:nvGrpSpPr>
          <p:cNvPr id="67589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7590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7592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7593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357818" y="3439499"/>
            <a:ext cx="3643338" cy="3418501"/>
          </a:xfrm>
          <a:prstGeom prst="rect">
            <a:avLst/>
          </a:prstGeom>
          <a:solidFill>
            <a:srgbClr val="E1F3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kumimoji="1" lang="en-US" altLang="zh-CN" dirty="0" err="1">
                <a:solidFill>
                  <a:srgbClr val="000066"/>
                </a:solidFill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node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{     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</a:rPr>
              <a:t>data;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   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node </a:t>
            </a:r>
            <a:r>
              <a:rPr kumimoji="1" lang="en-US" altLang="zh-CN" dirty="0">
                <a:solidFill>
                  <a:srgbClr val="000066"/>
                </a:solidFill>
              </a:rPr>
              <a:t>*next;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}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kumimoji="1" lang="en-US" altLang="zh-CN" dirty="0">
                <a:solidFill>
                  <a:srgbClr val="000066"/>
                </a:solidFill>
              </a:rPr>
              <a:t>;</a:t>
            </a:r>
          </a:p>
          <a:p>
            <a:endParaRPr kumimoji="1" lang="en-US" altLang="zh-CN" dirty="0">
              <a:solidFill>
                <a:srgbClr val="000066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</a:t>
            </a:r>
            <a:r>
              <a:rPr kumimoji="1" lang="en-US" altLang="zh-CN" dirty="0" err="1">
                <a:solidFill>
                  <a:schemeClr val="tx1"/>
                </a:solidFill>
              </a:rPr>
              <a:t>typedef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struct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{</a:t>
            </a:r>
            <a:r>
              <a:rPr kumimoji="1" lang="en-US" altLang="zh-CN" dirty="0"/>
              <a:t>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*front;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*rear;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} </a:t>
            </a:r>
            <a:r>
              <a:rPr kumimoji="1" lang="en-US" altLang="zh-CN" dirty="0" err="1">
                <a:solidFill>
                  <a:schemeClr val="tx1"/>
                </a:solidFill>
              </a:rPr>
              <a:t>LinkQueue</a:t>
            </a:r>
            <a:r>
              <a:rPr kumimoji="1" lang="en-US" altLang="zh-CN" dirty="0" smtClean="0">
                <a:solidFill>
                  <a:schemeClr val="tx1"/>
                </a:solidFill>
              </a:rPr>
              <a:t>;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2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3550E4-CCC8-4C80-BE26-13F0522D585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8610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18208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链</a:t>
            </a:r>
            <a:r>
              <a:rPr kumimoji="1" lang="zh-CN" altLang="en-US" sz="2800">
                <a:solidFill>
                  <a:srgbClr val="000066"/>
                </a:solidFill>
              </a:rPr>
              <a:t>队列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571472" y="2143116"/>
            <a:ext cx="7047035" cy="452649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lang="en-US" altLang="zh-CN" dirty="0" err="1">
                <a:solidFill>
                  <a:srgbClr val="000066"/>
                </a:solidFill>
              </a:rPr>
              <a:t>int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en-US" altLang="zh-CN" dirty="0" err="1">
                <a:solidFill>
                  <a:srgbClr val="000066"/>
                </a:solidFill>
              </a:rPr>
              <a:t>DeleteQueue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 err="1">
                <a:solidFill>
                  <a:srgbClr val="000066"/>
                </a:solidFill>
              </a:rPr>
              <a:t>LinkQueue</a:t>
            </a:r>
            <a:r>
              <a:rPr lang="en-US" altLang="zh-CN" dirty="0">
                <a:solidFill>
                  <a:srgbClr val="000066"/>
                </a:solidFill>
              </a:rPr>
              <a:t> *Q</a:t>
            </a:r>
            <a:r>
              <a:rPr lang="zh-CN" altLang="en-US" dirty="0" smtClean="0">
                <a:solidFill>
                  <a:srgbClr val="000066"/>
                </a:solidFill>
              </a:rPr>
              <a:t>，</a:t>
            </a:r>
            <a:r>
              <a:rPr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*x)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en-US" altLang="zh-CN" dirty="0" smtClean="0">
                <a:solidFill>
                  <a:srgbClr val="000066"/>
                </a:solidFill>
              </a:rPr>
              <a:t>{   </a:t>
            </a:r>
            <a:r>
              <a:rPr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* p</a:t>
            </a:r>
            <a:r>
              <a:rPr lang="zh-CN" altLang="en-US" dirty="0">
                <a:solidFill>
                  <a:srgbClr val="000066"/>
                </a:solidFill>
              </a:rPr>
              <a:t>；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     </a:t>
            </a:r>
            <a:r>
              <a:rPr lang="en-US" altLang="zh-CN" dirty="0">
                <a:solidFill>
                  <a:srgbClr val="000066"/>
                </a:solidFill>
              </a:rPr>
              <a:t>if(Q-&gt;front==Q-&gt;rear) 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r>
              <a:rPr lang="en-US" altLang="zh-CN" dirty="0" smtClean="0">
                <a:solidFill>
                  <a:srgbClr val="000066"/>
                </a:solidFill>
              </a:rPr>
              <a:t>             </a:t>
            </a:r>
            <a:r>
              <a:rPr lang="en-US" altLang="zh-CN" dirty="0">
                <a:solidFill>
                  <a:srgbClr val="000066"/>
                </a:solidFill>
              </a:rPr>
              <a:t>return(FALSE);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p=Q-&gt;front-&gt;next;</a:t>
            </a:r>
          </a:p>
          <a:p>
            <a:r>
              <a:rPr lang="en-US" altLang="zh-CN" dirty="0"/>
              <a:t>     Q-&gt;front-&gt;next=p-&gt;next;</a:t>
            </a:r>
          </a:p>
          <a:p>
            <a:r>
              <a:rPr lang="en-US" altLang="zh-CN" dirty="0"/>
              <a:t>     *x=p-&gt;data;</a:t>
            </a:r>
          </a:p>
          <a:p>
            <a:r>
              <a:rPr lang="en-US" altLang="zh-CN" dirty="0"/>
              <a:t>      if(p==Q-&gt;rear)  </a:t>
            </a:r>
            <a:endParaRPr lang="en-US" altLang="zh-CN" dirty="0" smtClean="0"/>
          </a:p>
          <a:p>
            <a:r>
              <a:rPr lang="en-US" altLang="zh-CN" dirty="0" smtClean="0"/>
              <a:t>            Q-</a:t>
            </a:r>
            <a:r>
              <a:rPr lang="en-US" altLang="zh-CN" dirty="0"/>
              <a:t>&gt;rear=Q-&gt;front;</a:t>
            </a:r>
          </a:p>
          <a:p>
            <a:r>
              <a:rPr lang="en-US" altLang="zh-CN" dirty="0"/>
              <a:t>     free(p);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0066"/>
                </a:solidFill>
              </a:rPr>
              <a:t>return(TRUE);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}</a:t>
            </a:r>
          </a:p>
        </p:txBody>
      </p:sp>
      <p:sp>
        <p:nvSpPr>
          <p:cNvPr id="68612" name="Text Box 11"/>
          <p:cNvSpPr txBox="1">
            <a:spLocks noChangeArrowheads="1"/>
          </p:cNvSpPr>
          <p:nvPr/>
        </p:nvSpPr>
        <p:spPr bwMode="auto">
          <a:xfrm>
            <a:off x="1908175" y="1541463"/>
            <a:ext cx="1252538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/>
              <a:t>③</a:t>
            </a:r>
            <a:r>
              <a:rPr lang="zh-CN" altLang="en-US" sz="2800"/>
              <a:t>出队</a:t>
            </a:r>
          </a:p>
        </p:txBody>
      </p:sp>
      <p:grpSp>
        <p:nvGrpSpPr>
          <p:cNvPr id="68613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8614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8616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8617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43504" y="2714620"/>
            <a:ext cx="3643338" cy="3418501"/>
          </a:xfrm>
          <a:prstGeom prst="rect">
            <a:avLst/>
          </a:prstGeom>
          <a:solidFill>
            <a:srgbClr val="E1F3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kumimoji="1" lang="en-US" altLang="zh-CN" dirty="0" err="1">
                <a:solidFill>
                  <a:srgbClr val="000066"/>
                </a:solidFill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node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{     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</a:rPr>
              <a:t>data;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       </a:t>
            </a:r>
            <a:r>
              <a:rPr kumimoji="1" lang="en-US" altLang="zh-CN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  <a:r>
              <a:rPr kumimoji="1" lang="en-US" altLang="zh-CN" dirty="0" smtClean="0">
                <a:solidFill>
                  <a:srgbClr val="000066"/>
                </a:solidFill>
              </a:rPr>
              <a:t>node </a:t>
            </a:r>
            <a:r>
              <a:rPr kumimoji="1" lang="en-US" altLang="zh-CN" dirty="0">
                <a:solidFill>
                  <a:srgbClr val="000066"/>
                </a:solidFill>
              </a:rPr>
              <a:t>*next;</a:t>
            </a:r>
          </a:p>
          <a:p>
            <a:r>
              <a:rPr kumimoji="1" lang="en-US" altLang="zh-CN" dirty="0">
                <a:solidFill>
                  <a:srgbClr val="000066"/>
                </a:solidFill>
              </a:rPr>
              <a:t>  }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LinkNode</a:t>
            </a:r>
            <a:r>
              <a:rPr kumimoji="1" lang="en-US" altLang="zh-CN" dirty="0">
                <a:solidFill>
                  <a:srgbClr val="000066"/>
                </a:solidFill>
              </a:rPr>
              <a:t>;</a:t>
            </a:r>
          </a:p>
          <a:p>
            <a:endParaRPr kumimoji="1" lang="en-US" altLang="zh-CN" dirty="0">
              <a:solidFill>
                <a:srgbClr val="000066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 </a:t>
            </a:r>
            <a:r>
              <a:rPr kumimoji="1" lang="en-US" altLang="zh-CN" dirty="0" err="1">
                <a:solidFill>
                  <a:schemeClr val="tx1"/>
                </a:solidFill>
              </a:rPr>
              <a:t>typedef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struct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 {</a:t>
            </a:r>
            <a:r>
              <a:rPr kumimoji="1" lang="en-US" altLang="zh-CN" dirty="0"/>
              <a:t>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*front;</a:t>
            </a: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LinkNode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*rear;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} </a:t>
            </a:r>
            <a:r>
              <a:rPr kumimoji="1" lang="en-US" altLang="zh-CN" dirty="0" err="1">
                <a:solidFill>
                  <a:schemeClr val="tx1"/>
                </a:solidFill>
              </a:rPr>
              <a:t>LinkQueue</a:t>
            </a:r>
            <a:r>
              <a:rPr kumimoji="1" lang="en-US" altLang="zh-CN" dirty="0" smtClean="0">
                <a:solidFill>
                  <a:schemeClr val="tx1"/>
                </a:solidFill>
              </a:rPr>
              <a:t>;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14313" y="2071688"/>
            <a:ext cx="8501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>
                <a:solidFill>
                  <a:srgbClr val="782C33"/>
                </a:solidFill>
              </a:rPr>
              <a:t>       </a:t>
            </a:r>
            <a:r>
              <a:rPr kumimoji="1" lang="zh-CN" altLang="en-US" sz="2800">
                <a:solidFill>
                  <a:srgbClr val="000066"/>
                </a:solidFill>
              </a:rPr>
              <a:t>尽管链队列使用方便</a:t>
            </a:r>
            <a:r>
              <a:rPr kumimoji="1" lang="en-US" altLang="zh-CN" sz="2800">
                <a:solidFill>
                  <a:srgbClr val="000066"/>
                </a:solidFill>
              </a:rPr>
              <a:t>,</a:t>
            </a:r>
            <a:r>
              <a:rPr kumimoji="1" lang="zh-CN" altLang="en-US" sz="2800">
                <a:solidFill>
                  <a:srgbClr val="000066"/>
                </a:solidFill>
              </a:rPr>
              <a:t>但由于其指针多占存储空间</a:t>
            </a:r>
            <a:r>
              <a:rPr kumimoji="1" lang="en-US" altLang="zh-CN" sz="2800">
                <a:solidFill>
                  <a:srgbClr val="000066"/>
                </a:solidFill>
              </a:rPr>
              <a:t>,</a:t>
            </a:r>
            <a:r>
              <a:rPr kumimoji="1" lang="zh-CN" altLang="en-US" sz="2800">
                <a:solidFill>
                  <a:srgbClr val="000066"/>
                </a:solidFill>
              </a:rPr>
              <a:t>有时仍需要用</a:t>
            </a:r>
            <a:r>
              <a:rPr kumimoji="1" lang="zh-CN" altLang="en-US" sz="2800">
                <a:solidFill>
                  <a:srgbClr val="C00000"/>
                </a:solidFill>
              </a:rPr>
              <a:t>顺序结构</a:t>
            </a:r>
            <a:r>
              <a:rPr kumimoji="1" lang="zh-CN" altLang="en-US" sz="2800">
                <a:solidFill>
                  <a:srgbClr val="000066"/>
                </a:solidFill>
              </a:rPr>
              <a:t>来表示队列。       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28600" y="3643313"/>
            <a:ext cx="89154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800">
                <a:solidFill>
                  <a:srgbClr val="C00000"/>
                </a:solidFill>
              </a:rPr>
              <a:t>顺序队列</a:t>
            </a:r>
            <a:r>
              <a:rPr kumimoji="1" lang="zh-CN" altLang="en-US" sz="2800">
                <a:solidFill>
                  <a:srgbClr val="000066"/>
                </a:solidFill>
              </a:rPr>
              <a:t>中也需要两个“指针”：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             </a:t>
            </a:r>
            <a:r>
              <a:rPr kumimoji="1" lang="zh-CN" altLang="en-US" sz="2800">
                <a:solidFill>
                  <a:srgbClr val="C00000"/>
                </a:solidFill>
              </a:rPr>
              <a:t>头指针</a:t>
            </a:r>
            <a:r>
              <a:rPr kumimoji="1" lang="zh-CN" altLang="en-US" sz="2800">
                <a:solidFill>
                  <a:srgbClr val="000066"/>
                </a:solidFill>
              </a:rPr>
              <a:t>指示队头元素的当前位置；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800">
                <a:solidFill>
                  <a:srgbClr val="000066"/>
                </a:solidFill>
              </a:rPr>
              <a:t>             </a:t>
            </a:r>
            <a:r>
              <a:rPr kumimoji="1" lang="zh-CN" altLang="en-US" sz="2800">
                <a:solidFill>
                  <a:srgbClr val="C00000"/>
                </a:solidFill>
              </a:rPr>
              <a:t>尾指针</a:t>
            </a:r>
            <a:r>
              <a:rPr kumimoji="1" lang="zh-CN" altLang="en-US" sz="2800">
                <a:solidFill>
                  <a:srgbClr val="000066"/>
                </a:solidFill>
              </a:rPr>
              <a:t>指示队尾元素的后一个位置。</a:t>
            </a:r>
          </a:p>
        </p:txBody>
      </p:sp>
      <p:grpSp>
        <p:nvGrpSpPr>
          <p:cNvPr id="69635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69638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69640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69641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9636" name="Text Box 9"/>
          <p:cNvSpPr txBox="1">
            <a:spLocks noChangeArrowheads="1"/>
          </p:cNvSpPr>
          <p:nvPr/>
        </p:nvSpPr>
        <p:spPr bwMode="auto">
          <a:xfrm>
            <a:off x="3143250" y="857250"/>
            <a:ext cx="21605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sp>
        <p:nvSpPr>
          <p:cNvPr id="69637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49FBEC9-5C71-4D71-9035-96DBCC9E2D1D}" type="slidenum">
              <a:rPr lang="en-US" altLang="zh-CN"/>
              <a:pPr/>
              <a:t>47</a:t>
            </a:fld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utoUpdateAnimBg="0"/>
      <p:bldP spid="12288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500188"/>
            <a:ext cx="2428875" cy="5048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存储</a:t>
            </a:r>
            <a:r>
              <a:rPr kumimoji="1" lang="zh-CN" altLang="en-US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结构定义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57188" y="1928813"/>
            <a:ext cx="8643937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  #define  </a:t>
            </a:r>
            <a:r>
              <a:rPr lang="en-US" altLang="zh-CN" dirty="0" err="1">
                <a:solidFill>
                  <a:srgbClr val="782C33"/>
                </a:solidFill>
              </a:rPr>
              <a:t>maxsize</a:t>
            </a:r>
            <a:r>
              <a:rPr lang="en-US" altLang="zh-CN" dirty="0">
                <a:solidFill>
                  <a:srgbClr val="782C33"/>
                </a:solidFill>
              </a:rPr>
              <a:t> 50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 </a:t>
            </a:r>
            <a:r>
              <a:rPr lang="en-US" altLang="zh-CN" dirty="0" err="1"/>
              <a:t>typedef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>
                <a:solidFill>
                  <a:srgbClr val="782C33"/>
                </a:solidFill>
              </a:rPr>
              <a:t>struct</a:t>
            </a:r>
            <a:endParaRPr lang="en-US" altLang="zh-CN" dirty="0">
              <a:solidFill>
                <a:srgbClr val="782C33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   </a:t>
            </a:r>
            <a:r>
              <a:rPr lang="en-US" altLang="zh-CN" dirty="0" smtClean="0">
                <a:solidFill>
                  <a:srgbClr val="782C33"/>
                </a:solidFill>
              </a:rPr>
              <a:t>{ </a:t>
            </a:r>
            <a:r>
              <a:rPr lang="en-US" altLang="zh-CN" dirty="0" err="1" smtClean="0">
                <a:solidFill>
                  <a:srgbClr val="782C33"/>
                </a:solidFill>
              </a:rPr>
              <a:t>ElemType</a:t>
            </a:r>
            <a:r>
              <a:rPr lang="en-US" altLang="zh-CN" dirty="0" smtClean="0">
                <a:solidFill>
                  <a:srgbClr val="782C33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lang="en-US" altLang="zh-CN" dirty="0" smtClean="0">
                <a:solidFill>
                  <a:srgbClr val="782C33"/>
                </a:solidFill>
              </a:rPr>
              <a:t>[</a:t>
            </a:r>
            <a:r>
              <a:rPr lang="en-US" altLang="zh-CN" dirty="0" err="1" smtClean="0">
                <a:solidFill>
                  <a:srgbClr val="782C33"/>
                </a:solidFill>
              </a:rPr>
              <a:t>maxsize</a:t>
            </a:r>
            <a:r>
              <a:rPr lang="en-US" altLang="zh-CN" dirty="0">
                <a:solidFill>
                  <a:srgbClr val="782C33"/>
                </a:solidFill>
              </a:rPr>
              <a:t>];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      </a:t>
            </a:r>
            <a:r>
              <a:rPr lang="en-US" altLang="zh-CN" dirty="0" err="1">
                <a:solidFill>
                  <a:srgbClr val="782C33"/>
                </a:solidFill>
              </a:rPr>
              <a:t>int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front</a:t>
            </a:r>
            <a:r>
              <a:rPr lang="en-US" altLang="zh-CN" dirty="0">
                <a:solidFill>
                  <a:srgbClr val="782C33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      </a:t>
            </a:r>
            <a:r>
              <a:rPr lang="en-US" altLang="zh-CN" dirty="0" err="1">
                <a:solidFill>
                  <a:srgbClr val="782C33"/>
                </a:solidFill>
              </a:rPr>
              <a:t>int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rear</a:t>
            </a:r>
            <a:r>
              <a:rPr lang="en-US" altLang="zh-CN" dirty="0">
                <a:solidFill>
                  <a:srgbClr val="782C33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     </a:t>
            </a:r>
            <a:r>
              <a:rPr lang="en-US" altLang="zh-CN" dirty="0" smtClean="0">
                <a:solidFill>
                  <a:srgbClr val="782C33"/>
                </a:solidFill>
              </a:rPr>
              <a:t>}</a:t>
            </a:r>
            <a:r>
              <a:rPr lang="en-US" altLang="zh-CN" dirty="0" err="1" smtClean="0"/>
              <a:t>SeqQueue</a:t>
            </a:r>
            <a:r>
              <a:rPr lang="en-US" altLang="zh-CN" dirty="0">
                <a:solidFill>
                  <a:srgbClr val="782C33"/>
                </a:solidFill>
              </a:rPr>
              <a:t>;</a:t>
            </a:r>
          </a:p>
        </p:txBody>
      </p:sp>
      <p:grpSp>
        <p:nvGrpSpPr>
          <p:cNvPr id="70659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0667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0669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0670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660" name="Text Box 9"/>
          <p:cNvSpPr txBox="1">
            <a:spLocks noChangeArrowheads="1"/>
          </p:cNvSpPr>
          <p:nvPr/>
        </p:nvSpPr>
        <p:spPr bwMode="auto">
          <a:xfrm>
            <a:off x="3143250" y="857250"/>
            <a:ext cx="21605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sp>
        <p:nvSpPr>
          <p:cNvPr id="70661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F2E53D9-9357-4641-AEC5-BDE1CB7CB55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5750" y="5000625"/>
            <a:ext cx="80772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此时</a:t>
            </a:r>
            <a:r>
              <a:rPr kumimoji="1" lang="zh-CN" altLang="en-US" dirty="0">
                <a:solidFill>
                  <a:srgbClr val="C00000"/>
                </a:solidFill>
              </a:rPr>
              <a:t>入队</a:t>
            </a:r>
            <a:r>
              <a:rPr kumimoji="1" lang="zh-CN" altLang="en-US" dirty="0">
                <a:solidFill>
                  <a:srgbClr val="000066"/>
                </a:solidFill>
              </a:rPr>
              <a:t>操作为： </a:t>
            </a:r>
            <a:r>
              <a:rPr kumimoji="1" lang="en-US" altLang="zh-CN" dirty="0">
                <a:solidFill>
                  <a:srgbClr val="000066"/>
                </a:solidFill>
              </a:rPr>
              <a:t>sq.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kumimoji="1" lang="en-US" altLang="zh-CN" dirty="0" smtClean="0">
                <a:solidFill>
                  <a:srgbClr val="000066"/>
                </a:solidFill>
              </a:rPr>
              <a:t>[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sq.rear</a:t>
            </a:r>
            <a:r>
              <a:rPr kumimoji="1" lang="en-US" altLang="zh-CN" dirty="0">
                <a:solidFill>
                  <a:srgbClr val="000066"/>
                </a:solidFill>
              </a:rPr>
              <a:t>] </a:t>
            </a:r>
            <a:r>
              <a:rPr kumimoji="1" lang="en-US" altLang="zh-CN" dirty="0" smtClean="0">
                <a:solidFill>
                  <a:srgbClr val="000066"/>
                </a:solidFill>
              </a:rPr>
              <a:t>= x</a:t>
            </a:r>
            <a:r>
              <a:rPr kumimoji="1" lang="en-US" altLang="zh-CN" dirty="0">
                <a:solidFill>
                  <a:srgbClr val="000066"/>
                </a:solidFill>
              </a:rPr>
              <a:t>; 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                           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sq.rear</a:t>
            </a:r>
            <a:r>
              <a:rPr kumimoji="1" lang="en-US" altLang="zh-CN" dirty="0" smtClean="0">
                <a:solidFill>
                  <a:srgbClr val="000066"/>
                </a:solidFill>
              </a:rPr>
              <a:t> = </a:t>
            </a:r>
            <a:r>
              <a:rPr kumimoji="1" lang="en-US" altLang="zh-CN" dirty="0">
                <a:solidFill>
                  <a:srgbClr val="000066"/>
                </a:solidFill>
              </a:rPr>
              <a:t>sq.rear+1;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4313" y="5922963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出队</a:t>
            </a:r>
            <a:r>
              <a:rPr kumimoji="1" lang="zh-CN" altLang="en-US" dirty="0">
                <a:solidFill>
                  <a:srgbClr val="000066"/>
                </a:solidFill>
              </a:rPr>
              <a:t>操作为：        </a:t>
            </a:r>
            <a:r>
              <a:rPr kumimoji="1" lang="en-US" altLang="zh-CN" dirty="0" smtClean="0">
                <a:solidFill>
                  <a:srgbClr val="000066"/>
                </a:solidFill>
              </a:rPr>
              <a:t>x = sq</a:t>
            </a:r>
            <a:r>
              <a:rPr kumimoji="1" lang="en-US" altLang="zh-CN" dirty="0">
                <a:solidFill>
                  <a:srgbClr val="000066"/>
                </a:solidFill>
              </a:rPr>
              <a:t>.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kumimoji="1" lang="en-US" altLang="zh-CN" dirty="0" smtClean="0">
                <a:solidFill>
                  <a:srgbClr val="000066"/>
                </a:solidFill>
              </a:rPr>
              <a:t>[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sq.front</a:t>
            </a:r>
            <a:r>
              <a:rPr kumimoji="1" lang="en-US" altLang="zh-CN" dirty="0">
                <a:solidFill>
                  <a:srgbClr val="000066"/>
                </a:solidFill>
              </a:rPr>
              <a:t>]</a:t>
            </a:r>
            <a:r>
              <a:rPr kumimoji="1" lang="zh-CN" altLang="en-US" dirty="0">
                <a:solidFill>
                  <a:srgbClr val="000066"/>
                </a:solidFill>
              </a:rPr>
              <a:t>；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                                   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sq.front</a:t>
            </a:r>
            <a:r>
              <a:rPr kumimoji="1" lang="en-US" altLang="zh-CN" dirty="0" smtClean="0">
                <a:solidFill>
                  <a:srgbClr val="000066"/>
                </a:solidFill>
              </a:rPr>
              <a:t> = </a:t>
            </a:r>
            <a:r>
              <a:rPr kumimoji="1" lang="en-US" altLang="zh-CN" dirty="0">
                <a:solidFill>
                  <a:srgbClr val="000066"/>
                </a:solidFill>
              </a:rPr>
              <a:t>sq.front+1</a:t>
            </a:r>
            <a:r>
              <a:rPr kumimoji="1" lang="zh-CN" altLang="en-US" dirty="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00313" y="3181350"/>
            <a:ext cx="482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C00000"/>
                </a:solidFill>
              </a:rPr>
              <a:t>头指针</a:t>
            </a:r>
            <a:r>
              <a:rPr kumimoji="1" lang="zh-CN" altLang="en-US">
                <a:solidFill>
                  <a:srgbClr val="000066"/>
                </a:solidFill>
              </a:rPr>
              <a:t>指示队头元素的当前位置；</a:t>
            </a: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00313" y="3500438"/>
            <a:ext cx="6215062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>
                <a:solidFill>
                  <a:srgbClr val="C00000"/>
                </a:solidFill>
              </a:rPr>
              <a:t>尾指针</a:t>
            </a:r>
            <a:r>
              <a:rPr kumimoji="1" lang="zh-CN" altLang="en-US">
                <a:solidFill>
                  <a:srgbClr val="000066"/>
                </a:solidFill>
              </a:rPr>
              <a:t>指示队尾元素的后一个位置。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714625" y="4500563"/>
            <a:ext cx="2371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</a:rPr>
              <a:t>seqQueue   sq;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  <p:bldP spid="13" grpId="0"/>
      <p:bldP spid="14" grpId="0"/>
      <p:bldP spid="15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83C28B-43AD-487B-B738-DBAAE72A708E}" type="slidenum">
              <a:rPr lang="en-US" altLang="zh-CN"/>
              <a:pPr/>
              <a:t>49</a:t>
            </a:fld>
            <a:endParaRPr lang="en-US" altLang="zh-CN"/>
          </a:p>
        </p:txBody>
      </p:sp>
      <p:grpSp>
        <p:nvGrpSpPr>
          <p:cNvPr id="71682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1734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1736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1737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1683" name="Text Box 9"/>
          <p:cNvSpPr txBox="1">
            <a:spLocks noChangeArrowheads="1"/>
          </p:cNvSpPr>
          <p:nvPr/>
        </p:nvSpPr>
        <p:spPr bwMode="auto">
          <a:xfrm>
            <a:off x="2928938" y="857250"/>
            <a:ext cx="216058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sp>
        <p:nvSpPr>
          <p:cNvPr id="71684" name="TextBox 11"/>
          <p:cNvSpPr txBox="1">
            <a:spLocks noChangeArrowheads="1"/>
          </p:cNvSpPr>
          <p:nvPr/>
        </p:nvSpPr>
        <p:spPr bwMode="auto">
          <a:xfrm>
            <a:off x="1071563" y="1571625"/>
            <a:ext cx="485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假溢出现象描述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14438" y="3429000"/>
          <a:ext cx="4876800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429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14438" y="3071813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14" name="TextBox 15"/>
          <p:cNvSpPr txBox="1">
            <a:spLocks noChangeArrowheads="1"/>
          </p:cNvSpPr>
          <p:nvPr/>
        </p:nvSpPr>
        <p:spPr bwMode="auto">
          <a:xfrm>
            <a:off x="785813" y="4714875"/>
            <a:ext cx="104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q.rear</a:t>
            </a:r>
            <a:endParaRPr lang="zh-CN" altLang="en-US"/>
          </a:p>
        </p:txBody>
      </p:sp>
      <p:sp>
        <p:nvSpPr>
          <p:cNvPr id="71715" name="TextBox 16"/>
          <p:cNvSpPr txBox="1">
            <a:spLocks noChangeArrowheads="1"/>
          </p:cNvSpPr>
          <p:nvPr/>
        </p:nvSpPr>
        <p:spPr bwMode="auto">
          <a:xfrm>
            <a:off x="785813" y="2214563"/>
            <a:ext cx="1157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q.front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286668" y="2856707"/>
            <a:ext cx="569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1250950" y="4535488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285875" y="3538538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78013" y="3533775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00313" y="353853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92450" y="353377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714750" y="3538538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306888" y="3533775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F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929188" y="353853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521325" y="353377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H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 flipH="1" flipV="1">
            <a:off x="1820863" y="453548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2393950" y="4535488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 flipH="1" flipV="1">
            <a:off x="3035300" y="4535488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6037263" y="453548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1857375" y="2855913"/>
            <a:ext cx="56991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2501106" y="2856707"/>
            <a:ext cx="569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>
            <a:off x="3071812" y="2855913"/>
            <a:ext cx="5699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3608388" y="453548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9BA7927-6A53-4525-A7DD-DF7A3697FE6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2" name="Text Box 38"/>
          <p:cNvSpPr txBox="1">
            <a:spLocks noChangeArrowheads="1"/>
          </p:cNvSpPr>
          <p:nvPr/>
        </p:nvSpPr>
        <p:spPr bwMode="auto">
          <a:xfrm>
            <a:off x="808038" y="1503363"/>
            <a:ext cx="2900362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抽象数据类型：</a:t>
            </a:r>
          </a:p>
        </p:txBody>
      </p:sp>
      <p:sp>
        <p:nvSpPr>
          <p:cNvPr id="122919" name="Text Box 39"/>
          <p:cNvSpPr txBox="1">
            <a:spLocks noChangeArrowheads="1"/>
          </p:cNvSpPr>
          <p:nvPr/>
        </p:nvSpPr>
        <p:spPr bwMode="auto">
          <a:xfrm>
            <a:off x="971550" y="2039938"/>
            <a:ext cx="7993063" cy="4838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en-US" altLang="zh-CN"/>
              <a:t>ADT Stack</a:t>
            </a:r>
            <a:r>
              <a:rPr kumimoji="1" lang="en-US" altLang="zh-CN" b="0"/>
              <a:t> </a:t>
            </a:r>
            <a:r>
              <a:rPr kumimoji="1" lang="en-US" altLang="zh-CN"/>
              <a:t>{</a:t>
            </a:r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endParaRPr kumimoji="1" lang="en-US" altLang="zh-CN" b="0"/>
          </a:p>
          <a:p>
            <a:pPr marL="342900" indent="-342900"/>
            <a:r>
              <a:rPr kumimoji="1" lang="en-US" altLang="zh-CN" b="0"/>
              <a:t>      </a:t>
            </a:r>
            <a:endParaRPr kumimoji="1" lang="en-US" altLang="zh-CN">
              <a:solidFill>
                <a:srgbClr val="000066"/>
              </a:solidFill>
            </a:endParaRPr>
          </a:p>
          <a:p>
            <a:pPr marL="342900" indent="-342900"/>
            <a:r>
              <a:rPr kumimoji="1" lang="en-US" altLang="zh-CN" b="0"/>
              <a:t>      </a:t>
            </a:r>
            <a:endParaRPr kumimoji="1" lang="en-US" altLang="zh-CN">
              <a:solidFill>
                <a:srgbClr val="000066"/>
              </a:solidFill>
            </a:endParaRPr>
          </a:p>
          <a:p>
            <a:pPr marL="342900" indent="-342900"/>
            <a:r>
              <a:rPr kumimoji="1" lang="en-US" altLang="zh-CN"/>
              <a:t>} ADT Stack</a:t>
            </a:r>
          </a:p>
        </p:txBody>
      </p:sp>
      <p:sp>
        <p:nvSpPr>
          <p:cNvPr id="122920" name="Text Box 40"/>
          <p:cNvSpPr txBox="1">
            <a:spLocks noChangeArrowheads="1"/>
          </p:cNvSpPr>
          <p:nvPr/>
        </p:nvSpPr>
        <p:spPr bwMode="auto">
          <a:xfrm>
            <a:off x="1258888" y="2535238"/>
            <a:ext cx="6519862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数据对象</a:t>
            </a:r>
            <a:r>
              <a:rPr kumimoji="1" lang="zh-CN" altLang="en-US" b="0"/>
              <a:t>：</a:t>
            </a:r>
          </a:p>
          <a:p>
            <a:r>
              <a:rPr kumimoji="1" lang="zh-CN" altLang="en-US" b="0"/>
              <a:t>         </a:t>
            </a:r>
            <a:r>
              <a:rPr kumimoji="1" lang="en-US" altLang="zh-CN">
                <a:solidFill>
                  <a:srgbClr val="000066"/>
                </a:solidFill>
              </a:rPr>
              <a:t>D</a:t>
            </a:r>
            <a:r>
              <a:rPr kumimoji="1" lang="zh-CN" altLang="en-US">
                <a:solidFill>
                  <a:srgbClr val="000066"/>
                </a:solidFill>
              </a:rPr>
              <a:t>＝</a:t>
            </a:r>
            <a:r>
              <a:rPr kumimoji="1" lang="en-US" altLang="zh-CN">
                <a:solidFill>
                  <a:srgbClr val="000066"/>
                </a:solidFill>
              </a:rPr>
              <a:t>{ a</a:t>
            </a:r>
            <a:r>
              <a:rPr kumimoji="1" lang="en-US" altLang="zh-CN" baseline="-25000">
                <a:solidFill>
                  <a:srgbClr val="000066"/>
                </a:solidFill>
              </a:rPr>
              <a:t>i</a:t>
            </a:r>
            <a:r>
              <a:rPr kumimoji="1" lang="en-US" altLang="zh-CN">
                <a:solidFill>
                  <a:srgbClr val="000066"/>
                </a:solidFill>
              </a:rPr>
              <a:t> | a</a:t>
            </a:r>
            <a:r>
              <a:rPr kumimoji="1" lang="en-US" altLang="zh-CN" baseline="-25000">
                <a:solidFill>
                  <a:srgbClr val="000066"/>
                </a:solidFill>
              </a:rPr>
              <a:t>i </a:t>
            </a:r>
            <a:r>
              <a:rPr kumimoji="1" lang="en-US" altLang="zh-CN">
                <a:solidFill>
                  <a:srgbClr val="000066"/>
                </a:solidFill>
              </a:rPr>
              <a:t>∈ElemSet, i=1,2,...,n,  n≥0 }</a:t>
            </a:r>
          </a:p>
        </p:txBody>
      </p:sp>
      <p:sp>
        <p:nvSpPr>
          <p:cNvPr id="122921" name="Text Box 41"/>
          <p:cNvSpPr txBox="1">
            <a:spLocks noChangeArrowheads="1"/>
          </p:cNvSpPr>
          <p:nvPr/>
        </p:nvSpPr>
        <p:spPr bwMode="auto">
          <a:xfrm>
            <a:off x="1187450" y="3357563"/>
            <a:ext cx="6184900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数据关系</a:t>
            </a:r>
            <a:r>
              <a:rPr kumimoji="1" lang="zh-CN" altLang="en-US" b="0"/>
              <a:t>：</a:t>
            </a:r>
          </a:p>
          <a:p>
            <a:r>
              <a:rPr kumimoji="1" lang="zh-CN" altLang="en-US" b="0"/>
              <a:t>         </a:t>
            </a:r>
            <a:r>
              <a:rPr kumimoji="1" lang="en-US" altLang="zh-CN">
                <a:solidFill>
                  <a:srgbClr val="000066"/>
                </a:solidFill>
              </a:rPr>
              <a:t>R1</a:t>
            </a:r>
            <a:r>
              <a:rPr kumimoji="1" lang="zh-CN" altLang="en-US">
                <a:solidFill>
                  <a:srgbClr val="000066"/>
                </a:solidFill>
              </a:rPr>
              <a:t>＝</a:t>
            </a:r>
            <a:r>
              <a:rPr kumimoji="1" lang="en-US" altLang="zh-CN">
                <a:solidFill>
                  <a:srgbClr val="000066"/>
                </a:solidFill>
              </a:rPr>
              <a:t>{ &lt;a</a:t>
            </a:r>
            <a:r>
              <a:rPr kumimoji="1" lang="en-US" altLang="zh-CN" baseline="-25000">
                <a:solidFill>
                  <a:srgbClr val="000066"/>
                </a:solidFill>
              </a:rPr>
              <a:t>i-1</a:t>
            </a:r>
            <a:r>
              <a:rPr kumimoji="1" lang="en-US" altLang="zh-CN">
                <a:solidFill>
                  <a:srgbClr val="000066"/>
                </a:solidFill>
              </a:rPr>
              <a:t>, a</a:t>
            </a:r>
            <a:r>
              <a:rPr kumimoji="1" lang="en-US" altLang="zh-CN" baseline="-25000">
                <a:solidFill>
                  <a:srgbClr val="000066"/>
                </a:solidFill>
              </a:rPr>
              <a:t>i </a:t>
            </a:r>
            <a:r>
              <a:rPr kumimoji="1" lang="en-US" altLang="zh-CN">
                <a:solidFill>
                  <a:srgbClr val="000066"/>
                </a:solidFill>
              </a:rPr>
              <a:t>&gt;| a</a:t>
            </a:r>
            <a:r>
              <a:rPr kumimoji="1" lang="en-US" altLang="zh-CN" baseline="-25000">
                <a:solidFill>
                  <a:srgbClr val="000066"/>
                </a:solidFill>
              </a:rPr>
              <a:t>i-1</a:t>
            </a:r>
            <a:r>
              <a:rPr kumimoji="1" lang="en-US" altLang="zh-CN">
                <a:solidFill>
                  <a:srgbClr val="000066"/>
                </a:solidFill>
              </a:rPr>
              <a:t>, a</a:t>
            </a:r>
            <a:r>
              <a:rPr kumimoji="1" lang="en-US" altLang="zh-CN" baseline="-25000">
                <a:solidFill>
                  <a:srgbClr val="000066"/>
                </a:solidFill>
              </a:rPr>
              <a:t>i</a:t>
            </a:r>
            <a:r>
              <a:rPr kumimoji="1" lang="en-US" altLang="zh-CN">
                <a:solidFill>
                  <a:srgbClr val="000066"/>
                </a:solidFill>
              </a:rPr>
              <a:t>∈D, i=2,...,n }</a:t>
            </a:r>
          </a:p>
          <a:p>
            <a:r>
              <a:rPr kumimoji="1" lang="en-US" altLang="zh-CN">
                <a:solidFill>
                  <a:srgbClr val="000066"/>
                </a:solidFill>
              </a:rPr>
              <a:t>                   </a:t>
            </a:r>
            <a:r>
              <a:rPr kumimoji="1" lang="zh-CN" altLang="en-US">
                <a:solidFill>
                  <a:srgbClr val="000066"/>
                </a:solidFill>
              </a:rPr>
              <a:t>约定</a:t>
            </a:r>
            <a:r>
              <a:rPr kumimoji="1" lang="en-US" altLang="zh-CN">
                <a:solidFill>
                  <a:srgbClr val="000066"/>
                </a:solidFill>
              </a:rPr>
              <a:t>a</a:t>
            </a:r>
            <a:r>
              <a:rPr kumimoji="1" lang="en-US" altLang="zh-CN" baseline="-25000">
                <a:solidFill>
                  <a:srgbClr val="000066"/>
                </a:solidFill>
              </a:rPr>
              <a:t>n</a:t>
            </a:r>
            <a:r>
              <a:rPr kumimoji="1" lang="en-US" altLang="zh-CN">
                <a:solidFill>
                  <a:srgbClr val="000066"/>
                </a:solidFill>
              </a:rPr>
              <a:t> </a:t>
            </a:r>
            <a:r>
              <a:rPr kumimoji="1" lang="zh-CN" altLang="en-US">
                <a:solidFill>
                  <a:srgbClr val="000066"/>
                </a:solidFill>
              </a:rPr>
              <a:t>端为栈顶，</a:t>
            </a:r>
            <a:r>
              <a:rPr kumimoji="1" lang="en-US" altLang="zh-CN">
                <a:solidFill>
                  <a:srgbClr val="000066"/>
                </a:solidFill>
              </a:rPr>
              <a:t>a</a:t>
            </a:r>
            <a:r>
              <a:rPr kumimoji="1" lang="en-US" altLang="zh-CN" baseline="-25000">
                <a:solidFill>
                  <a:srgbClr val="000066"/>
                </a:solidFill>
              </a:rPr>
              <a:t>1</a:t>
            </a:r>
            <a:r>
              <a:rPr kumimoji="1" lang="en-US" altLang="zh-CN">
                <a:solidFill>
                  <a:srgbClr val="000066"/>
                </a:solidFill>
              </a:rPr>
              <a:t> </a:t>
            </a:r>
            <a:r>
              <a:rPr kumimoji="1" lang="zh-CN" altLang="en-US">
                <a:solidFill>
                  <a:srgbClr val="000066"/>
                </a:solidFill>
              </a:rPr>
              <a:t>端为栈底。</a:t>
            </a:r>
          </a:p>
        </p:txBody>
      </p:sp>
      <p:sp>
        <p:nvSpPr>
          <p:cNvPr id="122922" name="Text Box 42"/>
          <p:cNvSpPr txBox="1">
            <a:spLocks noChangeArrowheads="1"/>
          </p:cNvSpPr>
          <p:nvPr/>
        </p:nvSpPr>
        <p:spPr bwMode="auto">
          <a:xfrm>
            <a:off x="1116013" y="4437063"/>
            <a:ext cx="7531100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基本操作：</a:t>
            </a:r>
            <a:endParaRPr kumimoji="1" lang="zh-CN" altLang="en-US">
              <a:solidFill>
                <a:srgbClr val="000066"/>
              </a:solidFill>
            </a:endParaRPr>
          </a:p>
          <a:p>
            <a:r>
              <a:rPr kumimoji="1" lang="zh-CN" altLang="en-US">
                <a:solidFill>
                  <a:srgbClr val="000066"/>
                </a:solidFill>
              </a:rPr>
              <a:t>           </a:t>
            </a:r>
            <a:r>
              <a:rPr kumimoji="1" lang="en-US" altLang="zh-CN">
                <a:solidFill>
                  <a:srgbClr val="000066"/>
                </a:solidFill>
              </a:rPr>
              <a:t>1. InitStack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S</a:t>
            </a:r>
            <a:r>
              <a:rPr kumimoji="1" lang="zh-CN" altLang="en-US">
                <a:solidFill>
                  <a:srgbClr val="000066"/>
                </a:solidFill>
              </a:rPr>
              <a:t>）             </a:t>
            </a:r>
            <a:r>
              <a:rPr kumimoji="1" lang="en-US" altLang="zh-CN">
                <a:solidFill>
                  <a:srgbClr val="000066"/>
                </a:solidFill>
              </a:rPr>
              <a:t>2. ClearStack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S</a:t>
            </a:r>
            <a:r>
              <a:rPr kumimoji="1" lang="zh-CN" altLang="en-US">
                <a:solidFill>
                  <a:srgbClr val="000066"/>
                </a:solidFill>
              </a:rPr>
              <a:t>）</a:t>
            </a:r>
          </a:p>
          <a:p>
            <a:r>
              <a:rPr kumimoji="1" lang="zh-CN" altLang="en-US">
                <a:solidFill>
                  <a:srgbClr val="000066"/>
                </a:solidFill>
              </a:rPr>
              <a:t>           </a:t>
            </a:r>
            <a:r>
              <a:rPr kumimoji="1" lang="en-US" altLang="zh-CN">
                <a:solidFill>
                  <a:srgbClr val="000066"/>
                </a:solidFill>
              </a:rPr>
              <a:t>3. IsEmpty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S</a:t>
            </a:r>
            <a:r>
              <a:rPr kumimoji="1" lang="zh-CN" altLang="en-US">
                <a:solidFill>
                  <a:srgbClr val="000066"/>
                </a:solidFill>
              </a:rPr>
              <a:t>）              </a:t>
            </a:r>
            <a:r>
              <a:rPr kumimoji="1" lang="en-US" altLang="zh-CN">
                <a:solidFill>
                  <a:srgbClr val="000066"/>
                </a:solidFill>
              </a:rPr>
              <a:t>4. IsFull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S</a:t>
            </a:r>
            <a:r>
              <a:rPr kumimoji="1" lang="zh-CN" altLang="en-US">
                <a:solidFill>
                  <a:srgbClr val="000066"/>
                </a:solidFill>
              </a:rPr>
              <a:t>）    </a:t>
            </a:r>
          </a:p>
          <a:p>
            <a:r>
              <a:rPr kumimoji="1" lang="zh-CN" altLang="en-US">
                <a:solidFill>
                  <a:srgbClr val="000066"/>
                </a:solidFill>
              </a:rPr>
              <a:t>           </a:t>
            </a:r>
            <a:r>
              <a:rPr kumimoji="1" lang="en-US" altLang="zh-CN">
                <a:solidFill>
                  <a:srgbClr val="000066"/>
                </a:solidFill>
              </a:rPr>
              <a:t>5. Push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S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en-US" altLang="zh-CN">
                <a:solidFill>
                  <a:srgbClr val="000066"/>
                </a:solidFill>
              </a:rPr>
              <a:t>x</a:t>
            </a:r>
            <a:r>
              <a:rPr kumimoji="1" lang="zh-CN" altLang="en-US">
                <a:solidFill>
                  <a:srgbClr val="000066"/>
                </a:solidFill>
              </a:rPr>
              <a:t>）              </a:t>
            </a:r>
            <a:r>
              <a:rPr kumimoji="1" lang="en-US" altLang="zh-CN">
                <a:solidFill>
                  <a:srgbClr val="000066"/>
                </a:solidFill>
              </a:rPr>
              <a:t>6. Pop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S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en-US" altLang="zh-CN">
                <a:solidFill>
                  <a:srgbClr val="000066"/>
                </a:solidFill>
              </a:rPr>
              <a:t>x</a:t>
            </a:r>
            <a:r>
              <a:rPr kumimoji="1" lang="zh-CN" altLang="en-US">
                <a:solidFill>
                  <a:srgbClr val="000066"/>
                </a:solidFill>
              </a:rPr>
              <a:t>）        </a:t>
            </a:r>
          </a:p>
          <a:p>
            <a:r>
              <a:rPr kumimoji="1" lang="zh-CN" altLang="en-US">
                <a:solidFill>
                  <a:srgbClr val="000066"/>
                </a:solidFill>
              </a:rPr>
              <a:t>           </a:t>
            </a:r>
            <a:r>
              <a:rPr kumimoji="1" lang="en-US" altLang="zh-CN">
                <a:solidFill>
                  <a:srgbClr val="000066"/>
                </a:solidFill>
              </a:rPr>
              <a:t>7. GetTop</a:t>
            </a:r>
            <a:r>
              <a:rPr kumimoji="1" lang="zh-CN" altLang="en-US">
                <a:solidFill>
                  <a:srgbClr val="000066"/>
                </a:solidFill>
              </a:rPr>
              <a:t>（</a:t>
            </a:r>
            <a:r>
              <a:rPr kumimoji="1" lang="en-US" altLang="zh-CN">
                <a:solidFill>
                  <a:srgbClr val="000066"/>
                </a:solidFill>
              </a:rPr>
              <a:t>S</a:t>
            </a:r>
            <a:r>
              <a:rPr kumimoji="1" lang="zh-CN" altLang="en-US">
                <a:solidFill>
                  <a:srgbClr val="000066"/>
                </a:solidFill>
              </a:rPr>
              <a:t>，</a:t>
            </a:r>
            <a:r>
              <a:rPr kumimoji="1" lang="en-US" altLang="zh-CN">
                <a:solidFill>
                  <a:srgbClr val="000066"/>
                </a:solidFill>
              </a:rPr>
              <a:t>x</a:t>
            </a:r>
            <a:r>
              <a:rPr kumimoji="1" lang="zh-CN" altLang="en-US">
                <a:solidFill>
                  <a:srgbClr val="000066"/>
                </a:solidFill>
              </a:rPr>
              <a:t>）</a:t>
            </a:r>
            <a:endParaRPr lang="zh-CN" altLang="en-US">
              <a:solidFill>
                <a:srgbClr val="000066"/>
              </a:solidFill>
            </a:endParaRPr>
          </a:p>
        </p:txBody>
      </p:sp>
      <p:grpSp>
        <p:nvGrpSpPr>
          <p:cNvPr id="20487" name="组合 16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0491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0492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左箭头 13"/>
          <p:cNvSpPr/>
          <p:nvPr/>
        </p:nvSpPr>
        <p:spPr>
          <a:xfrm>
            <a:off x="6786563" y="6143625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9" grpId="0"/>
      <p:bldP spid="122920" grpId="0"/>
      <p:bldP spid="122921" grpId="0"/>
      <p:bldP spid="122922" grpId="0"/>
      <p:bldP spid="1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533400" y="2071688"/>
            <a:ext cx="8110538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en-US" altLang="zh-CN" sz="3200" dirty="0">
                <a:solidFill>
                  <a:srgbClr val="800000"/>
                </a:solidFill>
              </a:rPr>
              <a:t>      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当 </a:t>
            </a:r>
            <a:r>
              <a:rPr lang="en-US" altLang="zh-CN" sz="3200" dirty="0" err="1">
                <a:solidFill>
                  <a:srgbClr val="782C33"/>
                </a:solidFill>
              </a:rPr>
              <a:t>sq.rear&gt;maxsize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时</a:t>
            </a:r>
            <a:r>
              <a:rPr kumimoji="1" lang="en-US" altLang="zh-CN" sz="2700" cap="small" dirty="0">
                <a:solidFill>
                  <a:srgbClr val="000066"/>
                </a:solidFill>
              </a:rPr>
              <a:t>,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队列满 </a:t>
            </a:r>
            <a:r>
              <a:rPr kumimoji="1" lang="en-US" altLang="zh-CN" sz="2700" cap="small" dirty="0">
                <a:solidFill>
                  <a:srgbClr val="000066"/>
                </a:solidFill>
              </a:rPr>
              <a:t>(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即上溢</a:t>
            </a:r>
            <a:r>
              <a:rPr kumimoji="1" lang="en-US" altLang="zh-CN" sz="2700" cap="small" dirty="0">
                <a:solidFill>
                  <a:srgbClr val="000066"/>
                </a:solidFill>
              </a:rPr>
              <a:t>),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但此时头指针指示的元素之前可能还有空单元</a:t>
            </a:r>
            <a:r>
              <a:rPr kumimoji="1" lang="en-US" altLang="zh-CN" sz="2700" cap="small" dirty="0">
                <a:solidFill>
                  <a:srgbClr val="000066"/>
                </a:solidFill>
              </a:rPr>
              <a:t>,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此现象称为</a:t>
            </a:r>
            <a:r>
              <a:rPr kumimoji="1" lang="zh-CN" altLang="en-US" sz="2700" cap="small" dirty="0">
                <a:solidFill>
                  <a:srgbClr val="C00000"/>
                </a:solidFill>
              </a:rPr>
              <a:t>假溢出</a:t>
            </a:r>
            <a:r>
              <a:rPr kumimoji="1" lang="en-US" altLang="zh-CN" sz="2700" cap="small" dirty="0">
                <a:solidFill>
                  <a:srgbClr val="000066"/>
                </a:solidFill>
              </a:rPr>
              <a:t>;       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533400" y="3857625"/>
            <a:ext cx="8181975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      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解决假溢出的方法可以是：把顺序结构设想为一个循环表</a:t>
            </a:r>
            <a:r>
              <a:rPr kumimoji="1" lang="en-US" altLang="zh-CN" sz="2700" cap="small" dirty="0">
                <a:solidFill>
                  <a:srgbClr val="000066"/>
                </a:solidFill>
              </a:rPr>
              <a:t>,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这样就可以利用头指针前的空单元</a:t>
            </a:r>
            <a:r>
              <a:rPr kumimoji="1" lang="en-US" altLang="zh-CN" sz="2700" cap="small" dirty="0">
                <a:solidFill>
                  <a:srgbClr val="000066"/>
                </a:solidFill>
              </a:rPr>
              <a:t>, 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这就构成了</a:t>
            </a:r>
            <a:r>
              <a:rPr kumimoji="1" lang="zh-CN" altLang="en-US" sz="2700" cap="small" dirty="0">
                <a:solidFill>
                  <a:srgbClr val="C00000"/>
                </a:solidFill>
              </a:rPr>
              <a:t>循环队列</a:t>
            </a:r>
            <a:r>
              <a:rPr kumimoji="1" lang="zh-CN" altLang="en-US" sz="2700" cap="small" dirty="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57500" y="1571625"/>
            <a:ext cx="2428875" cy="504825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endParaRPr kumimoji="1" lang="zh-CN" altLang="en-US" sz="2800" cap="small" dirty="0">
              <a:solidFill>
                <a:srgbClr val="000066"/>
              </a:solidFill>
            </a:endParaRPr>
          </a:p>
        </p:txBody>
      </p:sp>
      <p:grpSp>
        <p:nvGrpSpPr>
          <p:cNvPr id="72708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2714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2715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2709" name="Text Box 9"/>
          <p:cNvSpPr txBox="1">
            <a:spLocks noChangeArrowheads="1"/>
          </p:cNvSpPr>
          <p:nvPr/>
        </p:nvSpPr>
        <p:spPr bwMode="auto">
          <a:xfrm>
            <a:off x="2928938" y="857250"/>
            <a:ext cx="216058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125" y="1643063"/>
            <a:ext cx="20415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cap="small" dirty="0">
                <a:solidFill>
                  <a:srgbClr val="C00000"/>
                </a:solidFill>
              </a:rPr>
              <a:t>假溢出现象：</a:t>
            </a:r>
            <a:endParaRPr lang="zh-CN" altLang="en-US" dirty="0"/>
          </a:p>
        </p:txBody>
      </p:sp>
      <p:sp>
        <p:nvSpPr>
          <p:cNvPr id="72711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3348771-927C-4E19-AE88-239E650E10F5}" type="slidenum">
              <a:rPr lang="en-US" altLang="zh-CN"/>
              <a:pPr/>
              <a:t>50</a:t>
            </a:fld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0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4AA6D10-86AA-4AA8-96EA-F46971F40B8E}" type="slidenum">
              <a:rPr lang="en-US" altLang="zh-CN"/>
              <a:pPr/>
              <a:t>51</a:t>
            </a:fld>
            <a:endParaRPr lang="en-US" altLang="zh-CN"/>
          </a:p>
        </p:txBody>
      </p:sp>
      <p:grpSp>
        <p:nvGrpSpPr>
          <p:cNvPr id="158844" name="Group 124"/>
          <p:cNvGrpSpPr>
            <a:grpSpLocks/>
          </p:cNvGrpSpPr>
          <p:nvPr/>
        </p:nvGrpSpPr>
        <p:grpSpPr bwMode="auto">
          <a:xfrm>
            <a:off x="1258888" y="2349500"/>
            <a:ext cx="2066925" cy="2735263"/>
            <a:chOff x="1020" y="1480"/>
            <a:chExt cx="1302" cy="1723"/>
          </a:xfrm>
        </p:grpSpPr>
        <p:grpSp>
          <p:nvGrpSpPr>
            <p:cNvPr id="73801" name="Group 79"/>
            <p:cNvGrpSpPr>
              <a:grpSpLocks/>
            </p:cNvGrpSpPr>
            <p:nvPr/>
          </p:nvGrpSpPr>
          <p:grpSpPr bwMode="auto">
            <a:xfrm>
              <a:off x="1020" y="1922"/>
              <a:ext cx="998" cy="998"/>
              <a:chOff x="657" y="1570"/>
              <a:chExt cx="998" cy="998"/>
            </a:xfrm>
          </p:grpSpPr>
          <p:sp>
            <p:nvSpPr>
              <p:cNvPr id="73807" name="Oval 61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08" name="Oval 62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09" name="Line 63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0" name="Line 64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1" name="Line 65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2" name="Line 66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3" name="Freeform 67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4" name="Freeform 68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5" name="Freeform 69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6" name="Freeform 70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817" name="Text Box 71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73818" name="Text Box 72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73819" name="Text Box 73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73820" name="Text Box 74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73821" name="Text Box 75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73822" name="Text Box 76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73823" name="Text Box 77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73824" name="Text Box 78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73802" name="Text Box 82"/>
            <p:cNvSpPr txBox="1">
              <a:spLocks noChangeArrowheads="1"/>
            </p:cNvSpPr>
            <p:nvPr/>
          </p:nvSpPr>
          <p:spPr bwMode="auto">
            <a:xfrm>
              <a:off x="1519" y="1480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73803" name="Text Box 83"/>
            <p:cNvSpPr txBox="1">
              <a:spLocks noChangeArrowheads="1"/>
            </p:cNvSpPr>
            <p:nvPr/>
          </p:nvSpPr>
          <p:spPr bwMode="auto">
            <a:xfrm>
              <a:off x="1916" y="1620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73804" name="Line 84"/>
            <p:cNvSpPr>
              <a:spLocks noChangeShapeType="1"/>
            </p:cNvSpPr>
            <p:nvPr/>
          </p:nvSpPr>
          <p:spPr bwMode="auto">
            <a:xfrm flipH="1">
              <a:off x="1701" y="1605"/>
              <a:ext cx="136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805" name="Line 85"/>
            <p:cNvSpPr>
              <a:spLocks noChangeShapeType="1"/>
            </p:cNvSpPr>
            <p:nvPr/>
          </p:nvSpPr>
          <p:spPr bwMode="auto">
            <a:xfrm flipH="1">
              <a:off x="1791" y="1650"/>
              <a:ext cx="136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806" name="Text Box 86"/>
            <p:cNvSpPr txBox="1">
              <a:spLocks noChangeArrowheads="1"/>
            </p:cNvSpPr>
            <p:nvPr/>
          </p:nvSpPr>
          <p:spPr bwMode="auto">
            <a:xfrm>
              <a:off x="1145" y="2953"/>
              <a:ext cx="91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空循环队列</a:t>
              </a:r>
            </a:p>
          </p:txBody>
        </p:sp>
      </p:grpSp>
      <p:grpSp>
        <p:nvGrpSpPr>
          <p:cNvPr id="158843" name="Group 123"/>
          <p:cNvGrpSpPr>
            <a:grpSpLocks/>
          </p:cNvGrpSpPr>
          <p:nvPr/>
        </p:nvGrpSpPr>
        <p:grpSpPr bwMode="auto">
          <a:xfrm>
            <a:off x="3276600" y="2995613"/>
            <a:ext cx="2674938" cy="2138362"/>
            <a:chOff x="2290" y="1887"/>
            <a:chExt cx="1685" cy="1347"/>
          </a:xfrm>
        </p:grpSpPr>
        <p:grpSp>
          <p:nvGrpSpPr>
            <p:cNvPr id="73769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73783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4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5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6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7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8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89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90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91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92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93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73794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73795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73796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73797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73798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73799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73800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73770" name="Text Box 110"/>
            <p:cNvSpPr txBox="1">
              <a:spLocks noChangeArrowheads="1"/>
            </p:cNvSpPr>
            <p:nvPr/>
          </p:nvSpPr>
          <p:spPr bwMode="auto">
            <a:xfrm>
              <a:off x="2290" y="2840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73771" name="Text Box 111"/>
            <p:cNvSpPr txBox="1">
              <a:spLocks noChangeArrowheads="1"/>
            </p:cNvSpPr>
            <p:nvPr/>
          </p:nvSpPr>
          <p:spPr bwMode="auto">
            <a:xfrm>
              <a:off x="2562" y="3022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73772" name="Line 112"/>
            <p:cNvSpPr>
              <a:spLocks noChangeShapeType="1"/>
            </p:cNvSpPr>
            <p:nvPr/>
          </p:nvSpPr>
          <p:spPr bwMode="auto">
            <a:xfrm flipV="1">
              <a:off x="2608" y="2795"/>
              <a:ext cx="227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3" name="Line 113"/>
            <p:cNvSpPr>
              <a:spLocks noChangeShapeType="1"/>
            </p:cNvSpPr>
            <p:nvPr/>
          </p:nvSpPr>
          <p:spPr bwMode="auto">
            <a:xfrm flipV="1">
              <a:off x="2744" y="2840"/>
              <a:ext cx="227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4" name="Text Box 114"/>
            <p:cNvSpPr txBox="1">
              <a:spLocks noChangeArrowheads="1"/>
            </p:cNvSpPr>
            <p:nvPr/>
          </p:nvSpPr>
          <p:spPr bwMode="auto">
            <a:xfrm>
              <a:off x="3061" y="2931"/>
              <a:ext cx="91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满循环队列</a:t>
              </a:r>
            </a:p>
          </p:txBody>
        </p:sp>
        <p:sp>
          <p:nvSpPr>
            <p:cNvPr id="73775" name="Text Box 115"/>
            <p:cNvSpPr txBox="1">
              <a:spLocks noChangeArrowheads="1"/>
            </p:cNvSpPr>
            <p:nvPr/>
          </p:nvSpPr>
          <p:spPr bwMode="auto">
            <a:xfrm>
              <a:off x="2925" y="2568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73776" name="Text Box 116"/>
            <p:cNvSpPr txBox="1">
              <a:spLocks noChangeArrowheads="1"/>
            </p:cNvSpPr>
            <p:nvPr/>
          </p:nvSpPr>
          <p:spPr bwMode="auto">
            <a:xfrm>
              <a:off x="3424" y="2387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7</a:t>
              </a:r>
            </a:p>
          </p:txBody>
        </p:sp>
        <p:sp>
          <p:nvSpPr>
            <p:cNvPr id="73777" name="Text Box 117"/>
            <p:cNvSpPr txBox="1">
              <a:spLocks noChangeArrowheads="1"/>
            </p:cNvSpPr>
            <p:nvPr/>
          </p:nvSpPr>
          <p:spPr bwMode="auto">
            <a:xfrm>
              <a:off x="3424" y="2115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73778" name="Text Box 118"/>
            <p:cNvSpPr txBox="1">
              <a:spLocks noChangeArrowheads="1"/>
            </p:cNvSpPr>
            <p:nvPr/>
          </p:nvSpPr>
          <p:spPr bwMode="auto">
            <a:xfrm>
              <a:off x="3209" y="1888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73779" name="Text Box 119"/>
            <p:cNvSpPr txBox="1">
              <a:spLocks noChangeArrowheads="1"/>
            </p:cNvSpPr>
            <p:nvPr/>
          </p:nvSpPr>
          <p:spPr bwMode="auto">
            <a:xfrm>
              <a:off x="2925" y="1933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73780" name="Text Box 120"/>
            <p:cNvSpPr txBox="1">
              <a:spLocks noChangeArrowheads="1"/>
            </p:cNvSpPr>
            <p:nvPr/>
          </p:nvSpPr>
          <p:spPr bwMode="auto">
            <a:xfrm>
              <a:off x="2744" y="2115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73781" name="Text Box 121"/>
            <p:cNvSpPr txBox="1">
              <a:spLocks noChangeArrowheads="1"/>
            </p:cNvSpPr>
            <p:nvPr/>
          </p:nvSpPr>
          <p:spPr bwMode="auto">
            <a:xfrm flipH="1">
              <a:off x="2744" y="2364"/>
              <a:ext cx="27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73782" name="Text Box 122"/>
            <p:cNvSpPr txBox="1">
              <a:spLocks noChangeArrowheads="1"/>
            </p:cNvSpPr>
            <p:nvPr/>
          </p:nvSpPr>
          <p:spPr bwMode="auto">
            <a:xfrm>
              <a:off x="3209" y="2590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8</a:t>
              </a:r>
            </a:p>
          </p:txBody>
        </p:sp>
      </p:grpSp>
      <p:grpSp>
        <p:nvGrpSpPr>
          <p:cNvPr id="158878" name="Group 158"/>
          <p:cNvGrpSpPr>
            <a:grpSpLocks/>
          </p:cNvGrpSpPr>
          <p:nvPr/>
        </p:nvGrpSpPr>
        <p:grpSpPr bwMode="auto">
          <a:xfrm>
            <a:off x="6443663" y="2571750"/>
            <a:ext cx="2479675" cy="2478088"/>
            <a:chOff x="4059" y="1620"/>
            <a:chExt cx="1562" cy="1561"/>
          </a:xfrm>
        </p:grpSpPr>
        <p:grpSp>
          <p:nvGrpSpPr>
            <p:cNvPr id="73740" name="Group 126"/>
            <p:cNvGrpSpPr>
              <a:grpSpLocks/>
            </p:cNvGrpSpPr>
            <p:nvPr/>
          </p:nvGrpSpPr>
          <p:grpSpPr bwMode="auto">
            <a:xfrm>
              <a:off x="4345" y="1842"/>
              <a:ext cx="998" cy="998"/>
              <a:chOff x="657" y="1570"/>
              <a:chExt cx="998" cy="998"/>
            </a:xfrm>
          </p:grpSpPr>
          <p:sp>
            <p:nvSpPr>
              <p:cNvPr id="73751" name="Oval 127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2" name="Oval 128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3" name="Line 129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4" name="Line 130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5" name="Line 131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6" name="Line 132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7" name="Freeform 133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8" name="Freeform 134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59" name="Freeform 135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0" name="Freeform 136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61" name="Text Box 137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73762" name="Text Box 138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73763" name="Text Box 139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73764" name="Text Box 140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73765" name="Text Box 141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73766" name="Text Box 142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73767" name="Text Box 143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73768" name="Text Box 144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73741" name="Text Box 145"/>
            <p:cNvSpPr txBox="1">
              <a:spLocks noChangeArrowheads="1"/>
            </p:cNvSpPr>
            <p:nvPr/>
          </p:nvSpPr>
          <p:spPr bwMode="auto">
            <a:xfrm>
              <a:off x="5265" y="1620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73742" name="Text Box 146"/>
            <p:cNvSpPr txBox="1">
              <a:spLocks noChangeArrowheads="1"/>
            </p:cNvSpPr>
            <p:nvPr/>
          </p:nvSpPr>
          <p:spPr bwMode="auto">
            <a:xfrm>
              <a:off x="4059" y="2795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73743" name="Line 147"/>
            <p:cNvSpPr>
              <a:spLocks noChangeShapeType="1"/>
            </p:cNvSpPr>
            <p:nvPr/>
          </p:nvSpPr>
          <p:spPr bwMode="auto">
            <a:xfrm flipH="1">
              <a:off x="5265" y="1800"/>
              <a:ext cx="135" cy="2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4" name="Line 148"/>
            <p:cNvSpPr>
              <a:spLocks noChangeShapeType="1"/>
            </p:cNvSpPr>
            <p:nvPr/>
          </p:nvSpPr>
          <p:spPr bwMode="auto">
            <a:xfrm flipV="1">
              <a:off x="4377" y="2795"/>
              <a:ext cx="227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5" name="Text Box 149"/>
            <p:cNvSpPr txBox="1">
              <a:spLocks noChangeArrowheads="1"/>
            </p:cNvSpPr>
            <p:nvPr/>
          </p:nvSpPr>
          <p:spPr bwMode="auto">
            <a:xfrm>
              <a:off x="4513" y="2931"/>
              <a:ext cx="107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一般循环队列</a:t>
              </a:r>
            </a:p>
          </p:txBody>
        </p:sp>
        <p:sp>
          <p:nvSpPr>
            <p:cNvPr id="73746" name="Text Box 150"/>
            <p:cNvSpPr txBox="1">
              <a:spLocks noChangeArrowheads="1"/>
            </p:cNvSpPr>
            <p:nvPr/>
          </p:nvSpPr>
          <p:spPr bwMode="auto">
            <a:xfrm>
              <a:off x="4558" y="2523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73747" name="Text Box 153"/>
            <p:cNvSpPr txBox="1">
              <a:spLocks noChangeArrowheads="1"/>
            </p:cNvSpPr>
            <p:nvPr/>
          </p:nvSpPr>
          <p:spPr bwMode="auto">
            <a:xfrm>
              <a:off x="4842" y="1843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73748" name="Text Box 154"/>
            <p:cNvSpPr txBox="1">
              <a:spLocks noChangeArrowheads="1"/>
            </p:cNvSpPr>
            <p:nvPr/>
          </p:nvSpPr>
          <p:spPr bwMode="auto">
            <a:xfrm>
              <a:off x="4558" y="1888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73749" name="Text Box 155"/>
            <p:cNvSpPr txBox="1">
              <a:spLocks noChangeArrowheads="1"/>
            </p:cNvSpPr>
            <p:nvPr/>
          </p:nvSpPr>
          <p:spPr bwMode="auto">
            <a:xfrm>
              <a:off x="4377" y="2070"/>
              <a:ext cx="2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73750" name="Text Box 156"/>
            <p:cNvSpPr txBox="1">
              <a:spLocks noChangeArrowheads="1"/>
            </p:cNvSpPr>
            <p:nvPr/>
          </p:nvSpPr>
          <p:spPr bwMode="auto">
            <a:xfrm flipH="1">
              <a:off x="4377" y="2319"/>
              <a:ext cx="27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73733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3737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3738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3000375" y="857250"/>
            <a:ext cx="21605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5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5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5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F9A671-A495-4D04-ADE3-0ACB35890AAB}" type="slidenum">
              <a:rPr lang="en-US" altLang="zh-CN"/>
              <a:pPr/>
              <a:t>52</a:t>
            </a:fld>
            <a:endParaRPr lang="en-US" altLang="zh-CN"/>
          </a:p>
        </p:txBody>
      </p:sp>
      <p:grpSp>
        <p:nvGrpSpPr>
          <p:cNvPr id="74754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4762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4764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4765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4755" name="Text Box 9"/>
          <p:cNvSpPr txBox="1">
            <a:spLocks noChangeArrowheads="1"/>
          </p:cNvSpPr>
          <p:nvPr/>
        </p:nvSpPr>
        <p:spPr bwMode="auto">
          <a:xfrm>
            <a:off x="2928938" y="857250"/>
            <a:ext cx="216058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313" y="1500188"/>
            <a:ext cx="81819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       </a:t>
            </a:r>
            <a:r>
              <a:rPr kumimoji="1" lang="zh-CN" altLang="en-US" sz="2700" cap="small" dirty="0">
                <a:solidFill>
                  <a:srgbClr val="C00000"/>
                </a:solidFill>
              </a:rPr>
              <a:t>循环队列需解决的两个问题</a:t>
            </a:r>
            <a:r>
              <a:rPr kumimoji="1" lang="en-US" altLang="zh-CN" sz="2700" cap="small" dirty="0">
                <a:solidFill>
                  <a:srgbClr val="C00000"/>
                </a:solidFill>
              </a:rPr>
              <a:t>:</a:t>
            </a:r>
            <a:endParaRPr kumimoji="1" lang="zh-CN" altLang="en-US" sz="2700" cap="small" dirty="0">
              <a:solidFill>
                <a:srgbClr val="000066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50" y="2143125"/>
            <a:ext cx="81819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       </a:t>
            </a:r>
            <a:r>
              <a:rPr kumimoji="1" lang="zh-CN" altLang="en-US" sz="2700" cap="small" dirty="0">
                <a:solidFill>
                  <a:srgbClr val="C00000"/>
                </a:solidFill>
              </a:rPr>
              <a:t>一</a:t>
            </a:r>
            <a:r>
              <a:rPr kumimoji="1" lang="en-US" altLang="zh-CN" sz="2700" cap="small" dirty="0">
                <a:solidFill>
                  <a:srgbClr val="C00000"/>
                </a:solidFill>
              </a:rPr>
              <a:t>.</a:t>
            </a:r>
            <a:r>
              <a:rPr kumimoji="1" lang="zh-CN" altLang="en-US" sz="2700" cap="small" dirty="0">
                <a:solidFill>
                  <a:srgbClr val="C00000"/>
                </a:solidFill>
              </a:rPr>
              <a:t>下标计算问题</a:t>
            </a:r>
            <a:endParaRPr kumimoji="1" lang="zh-CN" altLang="en-US" sz="2700" cap="small" dirty="0">
              <a:solidFill>
                <a:srgbClr val="000066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7188" y="2857500"/>
            <a:ext cx="80772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>
                <a:solidFill>
                  <a:srgbClr val="000066"/>
                </a:solidFill>
              </a:rPr>
              <a:t>以前</a:t>
            </a:r>
            <a:endParaRPr kumimoji="1" lang="en-US" altLang="zh-CN">
              <a:solidFill>
                <a:srgbClr val="000066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>
                <a:solidFill>
                  <a:srgbClr val="C00000"/>
                </a:solidFill>
              </a:rPr>
              <a:t>入队</a:t>
            </a:r>
            <a:r>
              <a:rPr kumimoji="1" lang="zh-CN" altLang="en-US">
                <a:solidFill>
                  <a:srgbClr val="000066"/>
                </a:solidFill>
              </a:rPr>
              <a:t>操作为： </a:t>
            </a:r>
            <a:r>
              <a:rPr kumimoji="1" lang="en-US" altLang="zh-CN">
                <a:solidFill>
                  <a:srgbClr val="000066"/>
                </a:solidFill>
              </a:rPr>
              <a:t>sq.</a:t>
            </a:r>
            <a:r>
              <a:rPr lang="en-US" altLang="zh-CN">
                <a:solidFill>
                  <a:srgbClr val="782C33"/>
                </a:solidFill>
              </a:rPr>
              <a:t> </a:t>
            </a:r>
            <a:r>
              <a:rPr lang="en-US" altLang="zh-CN">
                <a:solidFill>
                  <a:srgbClr val="002060"/>
                </a:solidFill>
              </a:rPr>
              <a:t>element</a:t>
            </a:r>
            <a:r>
              <a:rPr kumimoji="1" lang="en-US" altLang="zh-CN">
                <a:solidFill>
                  <a:srgbClr val="000066"/>
                </a:solidFill>
              </a:rPr>
              <a:t>[sq.rear] =x; 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000066"/>
                </a:solidFill>
              </a:rPr>
              <a:t>                                sq.rear= </a:t>
            </a:r>
            <a:r>
              <a:rPr kumimoji="1" lang="en-US" altLang="zh-CN"/>
              <a:t>sq.rear+1;</a:t>
            </a:r>
            <a:r>
              <a:rPr kumimoji="1" lang="en-US" altLang="zh-CN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14313" y="4286250"/>
            <a:ext cx="8382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rgbClr val="782C33"/>
                </a:solidFill>
              </a:rPr>
              <a:t> </a:t>
            </a:r>
            <a:r>
              <a:rPr kumimoji="1" lang="zh-CN" altLang="en-US">
                <a:solidFill>
                  <a:srgbClr val="C00000"/>
                </a:solidFill>
              </a:rPr>
              <a:t>出队</a:t>
            </a:r>
            <a:r>
              <a:rPr kumimoji="1" lang="zh-CN" altLang="en-US">
                <a:solidFill>
                  <a:srgbClr val="000066"/>
                </a:solidFill>
              </a:rPr>
              <a:t>操作为：        </a:t>
            </a:r>
            <a:r>
              <a:rPr kumimoji="1" lang="en-US" altLang="zh-CN">
                <a:solidFill>
                  <a:srgbClr val="000066"/>
                </a:solidFill>
              </a:rPr>
              <a:t>x=sq.</a:t>
            </a:r>
            <a:r>
              <a:rPr lang="en-US" altLang="zh-CN">
                <a:solidFill>
                  <a:srgbClr val="782C33"/>
                </a:solidFill>
              </a:rPr>
              <a:t> </a:t>
            </a:r>
            <a:r>
              <a:rPr lang="en-US" altLang="zh-CN">
                <a:solidFill>
                  <a:srgbClr val="002060"/>
                </a:solidFill>
              </a:rPr>
              <a:t>element</a:t>
            </a:r>
            <a:r>
              <a:rPr kumimoji="1" lang="en-US" altLang="zh-CN">
                <a:solidFill>
                  <a:srgbClr val="000066"/>
                </a:solidFill>
              </a:rPr>
              <a:t>[sq.front]</a:t>
            </a:r>
            <a:r>
              <a:rPr kumimoji="1" lang="zh-CN" altLang="en-US">
                <a:solidFill>
                  <a:srgbClr val="000066"/>
                </a:solidFill>
              </a:rPr>
              <a:t>；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>
                <a:solidFill>
                  <a:srgbClr val="000066"/>
                </a:solidFill>
              </a:rPr>
              <a:t>                                   </a:t>
            </a:r>
            <a:r>
              <a:rPr kumimoji="1" lang="en-US" altLang="zh-CN">
                <a:solidFill>
                  <a:srgbClr val="000066"/>
                </a:solidFill>
              </a:rPr>
              <a:t>sq.front= </a:t>
            </a:r>
            <a:r>
              <a:rPr kumimoji="1" lang="en-US" altLang="zh-CN"/>
              <a:t>sq.front+1</a:t>
            </a:r>
            <a:r>
              <a:rPr kumimoji="1" lang="zh-CN" altLang="en-US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57188" y="2857500"/>
            <a:ext cx="8077200" cy="142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现在</a:t>
            </a:r>
            <a:endParaRPr kumimoji="1" lang="en-US" altLang="zh-CN" dirty="0">
              <a:solidFill>
                <a:srgbClr val="000066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入队</a:t>
            </a:r>
            <a:r>
              <a:rPr kumimoji="1" lang="zh-CN" altLang="en-US" dirty="0">
                <a:solidFill>
                  <a:srgbClr val="000066"/>
                </a:solidFill>
              </a:rPr>
              <a:t>操作为： </a:t>
            </a:r>
            <a:r>
              <a:rPr kumimoji="1" lang="en-US" altLang="zh-CN" dirty="0">
                <a:solidFill>
                  <a:srgbClr val="000066"/>
                </a:solidFill>
              </a:rPr>
              <a:t>sq.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kumimoji="1" lang="en-US" altLang="zh-CN" dirty="0" smtClean="0">
                <a:solidFill>
                  <a:srgbClr val="000066"/>
                </a:solidFill>
              </a:rPr>
              <a:t>[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sq.rear</a:t>
            </a:r>
            <a:r>
              <a:rPr kumimoji="1" lang="en-US" altLang="zh-CN" dirty="0">
                <a:solidFill>
                  <a:srgbClr val="000066"/>
                </a:solidFill>
              </a:rPr>
              <a:t>] =x; 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000066"/>
                </a:solidFill>
              </a:rPr>
              <a:t>                                </a:t>
            </a:r>
            <a:r>
              <a:rPr kumimoji="1" lang="en-US" altLang="zh-CN" dirty="0" err="1">
                <a:solidFill>
                  <a:srgbClr val="000066"/>
                </a:solidFill>
              </a:rPr>
              <a:t>sq.rear</a:t>
            </a:r>
            <a:r>
              <a:rPr kumimoji="1" lang="en-US" altLang="zh-CN" dirty="0">
                <a:solidFill>
                  <a:srgbClr val="000066"/>
                </a:solidFill>
              </a:rPr>
              <a:t>=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sq.rear+1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%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>
                <a:solidFill>
                  <a:srgbClr val="782C33"/>
                </a:solidFill>
              </a:rPr>
              <a:t>maxsize</a:t>
            </a:r>
            <a:r>
              <a:rPr kumimoji="1" lang="en-US" altLang="zh-CN" dirty="0"/>
              <a:t>;</a:t>
            </a:r>
            <a:r>
              <a:rPr kumimoji="1"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4313" y="4286250"/>
            <a:ext cx="8382000" cy="9787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出队</a:t>
            </a:r>
            <a:r>
              <a:rPr kumimoji="1" lang="zh-CN" altLang="en-US" dirty="0">
                <a:solidFill>
                  <a:srgbClr val="000066"/>
                </a:solidFill>
              </a:rPr>
              <a:t>操作为：        </a:t>
            </a:r>
            <a:r>
              <a:rPr kumimoji="1" lang="en-US" altLang="zh-CN" dirty="0">
                <a:solidFill>
                  <a:srgbClr val="000066"/>
                </a:solidFill>
              </a:rPr>
              <a:t>x=sq.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kumimoji="1" lang="en-US" altLang="zh-CN" dirty="0" smtClean="0">
                <a:solidFill>
                  <a:srgbClr val="000066"/>
                </a:solidFill>
              </a:rPr>
              <a:t>[</a:t>
            </a:r>
            <a:r>
              <a:rPr kumimoji="1" lang="en-US" altLang="zh-CN" dirty="0" err="1" smtClean="0">
                <a:solidFill>
                  <a:srgbClr val="000066"/>
                </a:solidFill>
              </a:rPr>
              <a:t>sq.front</a:t>
            </a:r>
            <a:r>
              <a:rPr kumimoji="1" lang="en-US" altLang="zh-CN" dirty="0">
                <a:solidFill>
                  <a:srgbClr val="000066"/>
                </a:solidFill>
              </a:rPr>
              <a:t>]</a:t>
            </a:r>
            <a:r>
              <a:rPr kumimoji="1" lang="zh-CN" altLang="en-US" dirty="0">
                <a:solidFill>
                  <a:srgbClr val="000066"/>
                </a:solidFill>
              </a:rPr>
              <a:t>；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                                   </a:t>
            </a:r>
            <a:r>
              <a:rPr kumimoji="1" lang="en-US" altLang="zh-CN" dirty="0" err="1">
                <a:solidFill>
                  <a:srgbClr val="000066"/>
                </a:solidFill>
              </a:rPr>
              <a:t>sq.front</a:t>
            </a:r>
            <a:r>
              <a:rPr kumimoji="1" lang="en-US" altLang="zh-CN" dirty="0">
                <a:solidFill>
                  <a:srgbClr val="000066"/>
                </a:solidFill>
              </a:rPr>
              <a:t>= </a:t>
            </a:r>
            <a:r>
              <a:rPr kumimoji="1" lang="en-US" altLang="zh-CN" dirty="0"/>
              <a:t>(sq.front+1)%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782C33"/>
                </a:solidFill>
              </a:rPr>
              <a:t>maxsize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kumimoji="1" lang="zh-CN" altLang="en-US" dirty="0">
                <a:solidFill>
                  <a:srgbClr val="000066"/>
                </a:solidFill>
              </a:rPr>
              <a:t>；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/>
      <p:bldP spid="15" grpId="0"/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071688"/>
            <a:ext cx="7772400" cy="7191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2700" b="1" dirty="0" smtClean="0">
                <a:solidFill>
                  <a:srgbClr val="C00000"/>
                </a:solidFill>
                <a:latin typeface="Arial" charset="0"/>
                <a:ea typeface="楷体_GB2312" pitchFamily="49" charset="-122"/>
                <a:cs typeface="+mn-cs"/>
              </a:rPr>
              <a:t>二、</a:t>
            </a:r>
            <a:r>
              <a:rPr kumimoji="1" lang="zh-CN" altLang="en-US" sz="2700" b="1" dirty="0">
                <a:solidFill>
                  <a:srgbClr val="C00000"/>
                </a:solidFill>
                <a:latin typeface="Arial" charset="0"/>
                <a:ea typeface="楷体_GB2312" pitchFamily="49" charset="-122"/>
                <a:cs typeface="+mn-cs"/>
              </a:rPr>
              <a:t>循环队列“空”与“满”的判定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785813" y="2857500"/>
            <a:ext cx="7467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chemeClr val="accent2"/>
                </a:solidFill>
              </a:rPr>
              <a:t> </a:t>
            </a:r>
            <a:r>
              <a:rPr lang="en-US" altLang="zh-CN" sz="3200" dirty="0" err="1">
                <a:solidFill>
                  <a:srgbClr val="782C33"/>
                </a:solidFill>
              </a:rPr>
              <a:t>cq.front</a:t>
            </a:r>
            <a:r>
              <a:rPr lang="en-US" altLang="zh-CN" sz="3200" dirty="0">
                <a:solidFill>
                  <a:srgbClr val="782C33"/>
                </a:solidFill>
              </a:rPr>
              <a:t>==</a:t>
            </a:r>
            <a:r>
              <a:rPr lang="en-US" altLang="zh-CN" sz="3200" dirty="0" err="1">
                <a:solidFill>
                  <a:srgbClr val="782C33"/>
                </a:solidFill>
              </a:rPr>
              <a:t>cq.rear</a:t>
            </a:r>
            <a:r>
              <a:rPr kumimoji="1" lang="en-US" altLang="zh-CN" sz="2800" cap="small" dirty="0">
                <a:solidFill>
                  <a:srgbClr val="000066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 </a:t>
            </a:r>
            <a:r>
              <a:rPr kumimoji="1" lang="zh-CN" altLang="en-US" sz="2800" cap="small" dirty="0">
                <a:solidFill>
                  <a:srgbClr val="000066"/>
                </a:solidFill>
              </a:rPr>
              <a:t>队“空”？ 队“满”？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642938" y="4071938"/>
            <a:ext cx="80010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cap="small" dirty="0">
                <a:solidFill>
                  <a:srgbClr val="000066"/>
                </a:solidFill>
              </a:rPr>
              <a:t>解决办法</a:t>
            </a:r>
            <a:r>
              <a:rPr kumimoji="1" lang="en-US" altLang="zh-CN" sz="2800" cap="small" dirty="0">
                <a:solidFill>
                  <a:srgbClr val="000066"/>
                </a:solidFill>
              </a:rPr>
              <a:t>1:  </a:t>
            </a:r>
            <a:r>
              <a:rPr kumimoji="1" lang="zh-CN" altLang="en-US" sz="2800" cap="small" dirty="0">
                <a:solidFill>
                  <a:srgbClr val="000066"/>
                </a:solidFill>
              </a:rPr>
              <a:t>设队“空” 、队“满” 标志；</a:t>
            </a:r>
          </a:p>
          <a:p>
            <a:pPr>
              <a:defRPr/>
            </a:pPr>
            <a:r>
              <a:rPr kumimoji="1" lang="zh-CN" altLang="en-US" sz="2800" cap="small" dirty="0">
                <a:solidFill>
                  <a:srgbClr val="000066"/>
                </a:solidFill>
              </a:rPr>
              <a:t>解决办法</a:t>
            </a:r>
            <a:r>
              <a:rPr kumimoji="1" lang="en-US" altLang="zh-CN" sz="2800" cap="small" dirty="0">
                <a:solidFill>
                  <a:srgbClr val="000066"/>
                </a:solidFill>
              </a:rPr>
              <a:t>2:  </a:t>
            </a:r>
            <a:r>
              <a:rPr kumimoji="1" lang="zh-CN" altLang="en-US" sz="2800" cap="small" dirty="0">
                <a:solidFill>
                  <a:srgbClr val="000066"/>
                </a:solidFill>
              </a:rPr>
              <a:t>少用一个元素空间</a:t>
            </a:r>
            <a:r>
              <a:rPr kumimoji="1" lang="en-US" altLang="zh-CN" sz="2800" cap="small" dirty="0">
                <a:solidFill>
                  <a:srgbClr val="000066"/>
                </a:solidFill>
              </a:rPr>
              <a:t>, </a:t>
            </a:r>
            <a:r>
              <a:rPr kumimoji="1" lang="zh-CN" altLang="en-US" sz="2800" cap="small" dirty="0">
                <a:solidFill>
                  <a:srgbClr val="000066"/>
                </a:solidFill>
              </a:rPr>
              <a:t>则：</a:t>
            </a:r>
          </a:p>
          <a:p>
            <a:pPr>
              <a:defRPr/>
            </a:pPr>
            <a:r>
              <a:rPr kumimoji="1" lang="zh-CN" altLang="en-US" sz="2800" cap="small" dirty="0">
                <a:solidFill>
                  <a:srgbClr val="000066"/>
                </a:solidFill>
              </a:rPr>
              <a:t> </a:t>
            </a:r>
            <a:r>
              <a:rPr lang="en-US" altLang="zh-CN" sz="3200" dirty="0" err="1">
                <a:solidFill>
                  <a:srgbClr val="782C33"/>
                </a:solidFill>
              </a:rPr>
              <a:t>cq.front</a:t>
            </a:r>
            <a:r>
              <a:rPr lang="en-US" altLang="zh-CN" sz="3200" dirty="0">
                <a:solidFill>
                  <a:srgbClr val="782C33"/>
                </a:solidFill>
              </a:rPr>
              <a:t>==</a:t>
            </a:r>
            <a:r>
              <a:rPr lang="zh-CN" altLang="en-US" sz="3200" dirty="0">
                <a:solidFill>
                  <a:srgbClr val="782C33"/>
                </a:solidFill>
              </a:rPr>
              <a:t>（</a:t>
            </a:r>
            <a:r>
              <a:rPr lang="en-US" altLang="zh-CN" sz="3200" dirty="0">
                <a:solidFill>
                  <a:srgbClr val="782C33"/>
                </a:solidFill>
              </a:rPr>
              <a:t>cq.rear+1</a:t>
            </a:r>
            <a:r>
              <a:rPr lang="zh-CN" altLang="en-US" sz="3200" dirty="0">
                <a:solidFill>
                  <a:srgbClr val="782C33"/>
                </a:solidFill>
              </a:rPr>
              <a:t>）</a:t>
            </a:r>
            <a:r>
              <a:rPr lang="en-US" altLang="zh-CN" sz="3200" dirty="0">
                <a:solidFill>
                  <a:srgbClr val="782C33"/>
                </a:solidFill>
              </a:rPr>
              <a:t>% </a:t>
            </a:r>
            <a:r>
              <a:rPr lang="en-US" altLang="zh-CN" sz="3200" dirty="0" err="1">
                <a:solidFill>
                  <a:srgbClr val="782C33"/>
                </a:solidFill>
              </a:rPr>
              <a:t>maxsize</a:t>
            </a:r>
            <a:r>
              <a:rPr lang="en-US" altLang="zh-CN" sz="3200" dirty="0">
                <a:solidFill>
                  <a:srgbClr val="782C33"/>
                </a:solidFill>
              </a:rPr>
              <a:t>  </a:t>
            </a:r>
            <a:r>
              <a:rPr kumimoji="1" lang="zh-CN" altLang="en-US" sz="2800" cap="small" dirty="0">
                <a:solidFill>
                  <a:srgbClr val="000066"/>
                </a:solidFill>
              </a:rPr>
              <a:t>为满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57500" y="1571625"/>
            <a:ext cx="2428875" cy="504825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endParaRPr kumimoji="1" lang="zh-CN" altLang="en-US" sz="2800" cap="small" dirty="0">
              <a:solidFill>
                <a:srgbClr val="000066"/>
              </a:solidFill>
            </a:endParaRPr>
          </a:p>
        </p:txBody>
      </p:sp>
      <p:grpSp>
        <p:nvGrpSpPr>
          <p:cNvPr id="75781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578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5787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5788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3000375" y="857250"/>
            <a:ext cx="21605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② </a:t>
            </a:r>
            <a:r>
              <a:rPr lang="zh-CN" altLang="en-US" sz="2800"/>
              <a:t>循环</a:t>
            </a:r>
            <a:r>
              <a:rPr kumimoji="1" lang="zh-CN" altLang="en-US" sz="2800"/>
              <a:t>队列</a:t>
            </a:r>
          </a:p>
        </p:txBody>
      </p:sp>
      <p:sp>
        <p:nvSpPr>
          <p:cNvPr id="75783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C6FBCD-DA63-4576-A9DB-21981DB9F2F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14313" y="1500188"/>
            <a:ext cx="81819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accent2"/>
                </a:solidFill>
              </a:rPr>
              <a:t>       </a:t>
            </a:r>
            <a:r>
              <a:rPr kumimoji="1" lang="zh-CN" altLang="en-US" sz="2700" cap="small" dirty="0">
                <a:solidFill>
                  <a:srgbClr val="C00000"/>
                </a:solidFill>
              </a:rPr>
              <a:t>循环队列需解决的两个问题</a:t>
            </a:r>
            <a:r>
              <a:rPr kumimoji="1" lang="en-US" altLang="zh-CN" sz="2700" cap="small" dirty="0">
                <a:solidFill>
                  <a:srgbClr val="C00000"/>
                </a:solidFill>
              </a:rPr>
              <a:t>:</a:t>
            </a:r>
            <a:endParaRPr kumimoji="1" lang="zh-CN" altLang="en-US" sz="2700" cap="small" dirty="0">
              <a:solidFill>
                <a:srgbClr val="000066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  <p:bldP spid="12595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0958D4-53D0-4725-AA9C-2DAAABFF8A6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6802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18716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</a:rPr>
              <a:t>循环</a:t>
            </a:r>
            <a:r>
              <a:rPr kumimoji="1" lang="zh-CN" altLang="en-US" sz="2800" dirty="0">
                <a:solidFill>
                  <a:srgbClr val="000066"/>
                </a:solidFill>
              </a:rPr>
              <a:t>队列</a:t>
            </a:r>
            <a:r>
              <a:rPr kumimoji="1" lang="en-US" altLang="zh-CN" sz="2800" dirty="0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76803" name="Text Box 11"/>
          <p:cNvSpPr txBox="1">
            <a:spLocks noChangeArrowheads="1"/>
          </p:cNvSpPr>
          <p:nvPr/>
        </p:nvSpPr>
        <p:spPr bwMode="auto">
          <a:xfrm>
            <a:off x="2411413" y="1541463"/>
            <a:ext cx="16097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 sz="2800"/>
              <a:t>①初始化</a:t>
            </a:r>
            <a:endParaRPr lang="zh-CN" altLang="en-US" sz="2800"/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1000100" y="3286124"/>
            <a:ext cx="5042063" cy="23105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dirty="0"/>
              <a:t> </a:t>
            </a:r>
            <a:r>
              <a:rPr lang="en-US" altLang="zh-CN" dirty="0" err="1" smtClean="0"/>
              <a:t>SeqQueue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InitQueue</a:t>
            </a:r>
            <a:r>
              <a:rPr lang="en-US" altLang="zh-CN" dirty="0" smtClean="0"/>
              <a:t>( )</a:t>
            </a:r>
            <a:endParaRPr lang="en-US" altLang="zh-CN" dirty="0"/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  </a:t>
            </a:r>
            <a:r>
              <a:rPr kumimoji="1" lang="en-US" altLang="zh-CN" dirty="0" smtClean="0"/>
              <a:t> </a:t>
            </a:r>
            <a:r>
              <a:rPr lang="en-US" altLang="zh-CN" dirty="0" err="1" smtClean="0"/>
              <a:t>SeqQueue</a:t>
            </a:r>
            <a:r>
              <a:rPr lang="en-US" altLang="zh-CN" dirty="0" smtClean="0"/>
              <a:t> * Q;</a:t>
            </a:r>
          </a:p>
          <a:p>
            <a:r>
              <a:rPr lang="en-US" altLang="zh-CN" dirty="0" smtClean="0"/>
              <a:t>       Q=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seqQueue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Q-</a:t>
            </a:r>
            <a:r>
              <a:rPr lang="en-US" altLang="zh-CN" dirty="0"/>
              <a:t>&gt;front=Q-&gt;rear=0;</a:t>
            </a:r>
          </a:p>
          <a:p>
            <a:r>
              <a:rPr lang="en-US" altLang="zh-CN" dirty="0"/>
              <a:t>  }</a:t>
            </a:r>
          </a:p>
        </p:txBody>
      </p:sp>
      <p:grpSp>
        <p:nvGrpSpPr>
          <p:cNvPr id="76805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6806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6808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6809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1997" y="642918"/>
            <a:ext cx="4572003" cy="2530475"/>
          </a:xfrm>
          <a:prstGeom prst="rect">
            <a:avLst/>
          </a:prstGeom>
          <a:solidFill>
            <a:srgbClr val="E1F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#define  </a:t>
            </a:r>
            <a:r>
              <a:rPr lang="en-US" altLang="zh-CN" dirty="0" err="1">
                <a:solidFill>
                  <a:srgbClr val="002060"/>
                </a:solidFill>
              </a:rPr>
              <a:t>maxsize</a:t>
            </a:r>
            <a:r>
              <a:rPr lang="en-US" altLang="zh-CN" dirty="0">
                <a:solidFill>
                  <a:srgbClr val="002060"/>
                </a:solidFill>
              </a:rPr>
              <a:t> 50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typedef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struct</a:t>
            </a:r>
            <a:endParaRPr lang="en-US" altLang="zh-CN" dirty="0">
              <a:solidFill>
                <a:srgbClr val="002060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dirty="0" smtClean="0">
                <a:solidFill>
                  <a:srgbClr val="002060"/>
                </a:solidFill>
              </a:rPr>
              <a:t>{ </a:t>
            </a:r>
            <a:r>
              <a:rPr lang="en-US" altLang="zh-CN" dirty="0" err="1" smtClean="0">
                <a:solidFill>
                  <a:srgbClr val="002060"/>
                </a:solidFill>
              </a:rPr>
              <a:t>ElemType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[</a:t>
            </a:r>
            <a:r>
              <a:rPr lang="en-US" altLang="zh-CN" dirty="0" err="1">
                <a:solidFill>
                  <a:srgbClr val="002060"/>
                </a:solidFill>
              </a:rPr>
              <a:t>maxsize</a:t>
            </a:r>
            <a:r>
              <a:rPr lang="en-US" altLang="zh-CN" dirty="0">
                <a:solidFill>
                  <a:srgbClr val="002060"/>
                </a:solidFill>
              </a:rPr>
              <a:t>];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front;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rear;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</a:t>
            </a:r>
            <a:r>
              <a:rPr lang="en-US" altLang="zh-CN" dirty="0" smtClean="0">
                <a:solidFill>
                  <a:srgbClr val="002060"/>
                </a:solidFill>
              </a:rPr>
              <a:t>}</a:t>
            </a:r>
            <a:r>
              <a:rPr lang="en-US" altLang="zh-CN" dirty="0" err="1" smtClean="0">
                <a:solidFill>
                  <a:srgbClr val="002060"/>
                </a:solidFill>
              </a:rPr>
              <a:t>SeqQueue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0" grpId="0"/>
      <p:bldP spid="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75A7BB-88E0-4F28-97E0-9B4216534E3F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77826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18716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</a:rPr>
              <a:t>循环</a:t>
            </a:r>
            <a:r>
              <a:rPr kumimoji="1" lang="zh-CN" altLang="en-US" sz="2800" dirty="0">
                <a:solidFill>
                  <a:srgbClr val="000066"/>
                </a:solidFill>
              </a:rPr>
              <a:t>队列</a:t>
            </a:r>
            <a:r>
              <a:rPr kumimoji="1" lang="en-US" altLang="zh-CN" sz="2800" dirty="0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77827" name="Text Box 10"/>
          <p:cNvSpPr txBox="1">
            <a:spLocks noChangeArrowheads="1"/>
          </p:cNvSpPr>
          <p:nvPr/>
        </p:nvSpPr>
        <p:spPr bwMode="auto">
          <a:xfrm>
            <a:off x="2411413" y="1541463"/>
            <a:ext cx="12525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 sz="2800"/>
              <a:t>②入队</a:t>
            </a:r>
            <a:endParaRPr lang="zh-CN" altLang="en-US" sz="2800"/>
          </a:p>
        </p:txBody>
      </p:sp>
      <p:sp>
        <p:nvSpPr>
          <p:cNvPr id="77828" name="Text Box 11"/>
          <p:cNvSpPr txBox="1">
            <a:spLocks noChangeArrowheads="1"/>
          </p:cNvSpPr>
          <p:nvPr/>
        </p:nvSpPr>
        <p:spPr bwMode="auto">
          <a:xfrm>
            <a:off x="714348" y="3214686"/>
            <a:ext cx="6686359" cy="30491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lang="en-US" altLang="zh-CN" dirty="0" err="1">
                <a:solidFill>
                  <a:srgbClr val="000066"/>
                </a:solidFill>
              </a:rPr>
              <a:t>int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en-US" altLang="zh-CN" dirty="0" err="1">
                <a:solidFill>
                  <a:srgbClr val="000066"/>
                </a:solidFill>
              </a:rPr>
              <a:t>EnterQueue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 err="1">
                <a:solidFill>
                  <a:srgbClr val="000066"/>
                </a:solidFill>
              </a:rPr>
              <a:t>SeqQueue</a:t>
            </a:r>
            <a:r>
              <a:rPr lang="en-US" altLang="zh-CN" dirty="0">
                <a:solidFill>
                  <a:srgbClr val="000066"/>
                </a:solidFill>
              </a:rPr>
              <a:t> *Q</a:t>
            </a:r>
            <a:r>
              <a:rPr lang="en-US" altLang="zh-CN" dirty="0" smtClean="0">
                <a:solidFill>
                  <a:srgbClr val="000066"/>
                </a:solidFill>
              </a:rPr>
              <a:t>, </a:t>
            </a:r>
            <a:r>
              <a:rPr lang="en-US" altLang="zh-CN" dirty="0" err="1" smtClean="0">
                <a:solidFill>
                  <a:srgbClr val="000066"/>
                </a:solidFill>
              </a:rPr>
              <a:t>ElemType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x)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{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0066"/>
                </a:solidFill>
              </a:rPr>
              <a:t>if(</a:t>
            </a:r>
            <a:r>
              <a:rPr lang="en-US" altLang="zh-CN" dirty="0"/>
              <a:t>(Q-&gt;rear+1)%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>
                <a:solidFill>
                  <a:srgbClr val="782C33"/>
                </a:solidFill>
              </a:rPr>
              <a:t>maxsize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/>
              <a:t>==Q-&gt;front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000066"/>
                </a:solidFill>
              </a:rPr>
              <a:t>return(FALSE);</a:t>
            </a:r>
          </a:p>
          <a:p>
            <a:r>
              <a:rPr lang="en-US" altLang="zh-CN" dirty="0"/>
              <a:t>     Q-&gt;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[Q-</a:t>
            </a:r>
            <a:r>
              <a:rPr lang="en-US" altLang="zh-CN" dirty="0"/>
              <a:t>&gt;rear]=x;</a:t>
            </a:r>
          </a:p>
          <a:p>
            <a:r>
              <a:rPr lang="en-US" altLang="zh-CN" dirty="0"/>
              <a:t>     Q-&gt;rear=(Q-&gt;rear+1)%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>
                <a:solidFill>
                  <a:srgbClr val="782C33"/>
                </a:solidFill>
              </a:rPr>
              <a:t>maxsize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0066"/>
                </a:solidFill>
              </a:rPr>
              <a:t>return(TRUE);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000066"/>
                </a:solidFill>
              </a:rPr>
              <a:t>}</a:t>
            </a:r>
          </a:p>
        </p:txBody>
      </p:sp>
      <p:grpSp>
        <p:nvGrpSpPr>
          <p:cNvPr id="77829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7830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7832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7833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连接符 11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571997" y="642918"/>
            <a:ext cx="4572003" cy="2530475"/>
          </a:xfrm>
          <a:prstGeom prst="rect">
            <a:avLst/>
          </a:prstGeom>
          <a:solidFill>
            <a:srgbClr val="E1F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#define  </a:t>
            </a:r>
            <a:r>
              <a:rPr lang="en-US" altLang="zh-CN" dirty="0" err="1">
                <a:solidFill>
                  <a:srgbClr val="002060"/>
                </a:solidFill>
              </a:rPr>
              <a:t>maxsize</a:t>
            </a:r>
            <a:r>
              <a:rPr lang="en-US" altLang="zh-CN" dirty="0">
                <a:solidFill>
                  <a:srgbClr val="002060"/>
                </a:solidFill>
              </a:rPr>
              <a:t> 50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typedef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struct</a:t>
            </a:r>
            <a:endParaRPr lang="en-US" altLang="zh-CN" dirty="0">
              <a:solidFill>
                <a:srgbClr val="002060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dirty="0" smtClean="0">
                <a:solidFill>
                  <a:srgbClr val="002060"/>
                </a:solidFill>
              </a:rPr>
              <a:t>{ </a:t>
            </a:r>
            <a:r>
              <a:rPr lang="en-US" altLang="zh-CN" dirty="0" err="1" smtClean="0">
                <a:solidFill>
                  <a:srgbClr val="002060"/>
                </a:solidFill>
              </a:rPr>
              <a:t>ElemType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[</a:t>
            </a:r>
            <a:r>
              <a:rPr lang="en-US" altLang="zh-CN" dirty="0" err="1">
                <a:solidFill>
                  <a:srgbClr val="002060"/>
                </a:solidFill>
              </a:rPr>
              <a:t>maxsize</a:t>
            </a:r>
            <a:r>
              <a:rPr lang="en-US" altLang="zh-CN" dirty="0">
                <a:solidFill>
                  <a:srgbClr val="002060"/>
                </a:solidFill>
              </a:rPr>
              <a:t>];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front;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rear;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</a:t>
            </a:r>
            <a:r>
              <a:rPr lang="en-US" altLang="zh-CN" dirty="0" smtClean="0">
                <a:solidFill>
                  <a:srgbClr val="002060"/>
                </a:solidFill>
              </a:rPr>
              <a:t>}</a:t>
            </a:r>
            <a:r>
              <a:rPr lang="en-US" altLang="zh-CN" dirty="0" err="1" smtClean="0">
                <a:solidFill>
                  <a:srgbClr val="002060"/>
                </a:solidFill>
              </a:rPr>
              <a:t>SeqQueue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3FB91CF-7D65-4E51-88EA-A37209D390F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78850" name="Text Box 10"/>
          <p:cNvSpPr txBox="1">
            <a:spLocks noChangeArrowheads="1"/>
          </p:cNvSpPr>
          <p:nvPr/>
        </p:nvSpPr>
        <p:spPr bwMode="auto">
          <a:xfrm>
            <a:off x="755650" y="1557338"/>
            <a:ext cx="18716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循环</a:t>
            </a:r>
            <a:r>
              <a:rPr kumimoji="1" lang="zh-CN" altLang="en-US" sz="2800">
                <a:solidFill>
                  <a:srgbClr val="000066"/>
                </a:solidFill>
              </a:rPr>
              <a:t>队列</a:t>
            </a:r>
            <a:r>
              <a:rPr kumimoji="1" lang="en-US" altLang="zh-CN" sz="2800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78851" name="Text Box 11"/>
          <p:cNvSpPr txBox="1">
            <a:spLocks noChangeArrowheads="1"/>
          </p:cNvSpPr>
          <p:nvPr/>
        </p:nvSpPr>
        <p:spPr bwMode="auto">
          <a:xfrm>
            <a:off x="2411413" y="1541463"/>
            <a:ext cx="12525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 sz="2800"/>
              <a:t>③出队</a:t>
            </a:r>
            <a:endParaRPr lang="zh-CN" altLang="en-US" sz="2800"/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571472" y="3143248"/>
            <a:ext cx="6756891" cy="26798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dirty="0"/>
              <a:t>  </a:t>
            </a:r>
            <a:r>
              <a:rPr lang="en-US" altLang="zh-CN" dirty="0" err="1">
                <a:solidFill>
                  <a:srgbClr val="000066"/>
                </a:solidFill>
              </a:rPr>
              <a:t>int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en-US" altLang="zh-CN" dirty="0" err="1">
                <a:solidFill>
                  <a:srgbClr val="000066"/>
                </a:solidFill>
              </a:rPr>
              <a:t>DeleteQueue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 err="1">
                <a:solidFill>
                  <a:srgbClr val="000066"/>
                </a:solidFill>
              </a:rPr>
              <a:t>SeqQueue</a:t>
            </a:r>
            <a:r>
              <a:rPr lang="en-US" altLang="zh-CN" dirty="0">
                <a:solidFill>
                  <a:srgbClr val="000066"/>
                </a:solidFill>
              </a:rPr>
              <a:t> *</a:t>
            </a:r>
            <a:r>
              <a:rPr lang="en-US" altLang="zh-CN" dirty="0" err="1" smtClean="0">
                <a:solidFill>
                  <a:srgbClr val="000066"/>
                </a:solidFill>
              </a:rPr>
              <a:t>Q,ElemType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r>
              <a:rPr lang="en-US" altLang="zh-CN" dirty="0">
                <a:solidFill>
                  <a:srgbClr val="000066"/>
                </a:solidFill>
              </a:rPr>
              <a:t>*x)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{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0066"/>
                </a:solidFill>
              </a:rPr>
              <a:t>if(</a:t>
            </a:r>
            <a:r>
              <a:rPr lang="en-US" altLang="zh-CN" dirty="0"/>
              <a:t>Q-&gt;front== Q-&gt;rear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66"/>
                </a:solidFill>
              </a:rPr>
              <a:t>return(FALSE);</a:t>
            </a:r>
          </a:p>
          <a:p>
            <a:r>
              <a:rPr lang="en-US" altLang="zh-CN" dirty="0"/>
              <a:t>     *x=Q-&gt;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[Q-</a:t>
            </a:r>
            <a:r>
              <a:rPr lang="en-US" altLang="zh-CN" dirty="0"/>
              <a:t>&gt;front];</a:t>
            </a:r>
          </a:p>
          <a:p>
            <a:r>
              <a:rPr lang="en-US" altLang="zh-CN" dirty="0"/>
              <a:t>     Q-&gt;front=(Q-&gt;front+1)%</a:t>
            </a:r>
            <a:r>
              <a:rPr lang="en-US" altLang="zh-CN" dirty="0">
                <a:solidFill>
                  <a:srgbClr val="782C33"/>
                </a:solidFill>
              </a:rPr>
              <a:t> </a:t>
            </a:r>
            <a:r>
              <a:rPr lang="en-US" altLang="zh-CN" dirty="0" err="1">
                <a:solidFill>
                  <a:srgbClr val="782C33"/>
                </a:solidFill>
              </a:rPr>
              <a:t>maxsize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0066"/>
                </a:solidFill>
              </a:rPr>
              <a:t>return(TRUE);</a:t>
            </a:r>
          </a:p>
          <a:p>
            <a:r>
              <a:rPr lang="en-US" altLang="zh-CN" dirty="0">
                <a:solidFill>
                  <a:srgbClr val="000066"/>
                </a:solidFill>
              </a:rPr>
              <a:t>  }</a:t>
            </a:r>
          </a:p>
        </p:txBody>
      </p:sp>
      <p:grpSp>
        <p:nvGrpSpPr>
          <p:cNvPr id="78853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8857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8858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左箭头 11"/>
          <p:cNvSpPr/>
          <p:nvPr/>
        </p:nvSpPr>
        <p:spPr>
          <a:xfrm>
            <a:off x="8001000" y="6286500"/>
            <a:ext cx="785813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571997" y="642918"/>
            <a:ext cx="4572003" cy="2530475"/>
          </a:xfrm>
          <a:prstGeom prst="rect">
            <a:avLst/>
          </a:prstGeom>
          <a:solidFill>
            <a:srgbClr val="E1F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#define  </a:t>
            </a:r>
            <a:r>
              <a:rPr lang="en-US" altLang="zh-CN" dirty="0" err="1">
                <a:solidFill>
                  <a:srgbClr val="002060"/>
                </a:solidFill>
              </a:rPr>
              <a:t>maxsize</a:t>
            </a:r>
            <a:r>
              <a:rPr lang="en-US" altLang="zh-CN" dirty="0">
                <a:solidFill>
                  <a:srgbClr val="002060"/>
                </a:solidFill>
              </a:rPr>
              <a:t> 50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</a:t>
            </a:r>
            <a:r>
              <a:rPr lang="en-US" altLang="zh-CN" dirty="0" err="1">
                <a:solidFill>
                  <a:srgbClr val="002060"/>
                </a:solidFill>
              </a:rPr>
              <a:t>typedef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struct</a:t>
            </a:r>
            <a:endParaRPr lang="en-US" altLang="zh-CN" dirty="0">
              <a:solidFill>
                <a:srgbClr val="002060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dirty="0" smtClean="0">
                <a:solidFill>
                  <a:srgbClr val="002060"/>
                </a:solidFill>
              </a:rPr>
              <a:t>{ </a:t>
            </a:r>
            <a:r>
              <a:rPr lang="en-US" altLang="zh-CN" dirty="0" err="1" smtClean="0">
                <a:solidFill>
                  <a:srgbClr val="002060"/>
                </a:solidFill>
              </a:rPr>
              <a:t>ElemType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elem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[</a:t>
            </a:r>
            <a:r>
              <a:rPr lang="en-US" altLang="zh-CN" dirty="0" err="1">
                <a:solidFill>
                  <a:srgbClr val="002060"/>
                </a:solidFill>
              </a:rPr>
              <a:t>maxsize</a:t>
            </a:r>
            <a:r>
              <a:rPr lang="en-US" altLang="zh-CN" dirty="0">
                <a:solidFill>
                  <a:srgbClr val="002060"/>
                </a:solidFill>
              </a:rPr>
              <a:t>];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front;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 </a:t>
            </a:r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rear;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      </a:t>
            </a:r>
            <a:r>
              <a:rPr lang="en-US" altLang="zh-CN" dirty="0" smtClean="0">
                <a:solidFill>
                  <a:srgbClr val="002060"/>
                </a:solidFill>
              </a:rPr>
              <a:t>}</a:t>
            </a:r>
            <a:r>
              <a:rPr lang="en-US" altLang="zh-CN" dirty="0" err="1" smtClean="0">
                <a:solidFill>
                  <a:srgbClr val="002060"/>
                </a:solidFill>
              </a:rPr>
              <a:t>SeqQueue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071563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队列</a:t>
            </a:r>
            <a:r>
              <a:rPr kumimoji="1" lang="zh-CN" altLang="en-US" sz="2800" b="1" dirty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的应用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举例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:</a:t>
            </a:r>
            <a:endParaRPr kumimoji="1" lang="zh-CN" altLang="en-US" sz="2800" b="1" dirty="0">
              <a:solidFill>
                <a:srgbClr val="000066"/>
              </a:solidFill>
              <a:latin typeface="Arial" charset="0"/>
              <a:ea typeface="楷体_GB2312" pitchFamily="49" charset="-122"/>
              <a:cs typeface="+mn-cs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714750" y="1714500"/>
            <a:ext cx="3430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cap="small" dirty="0">
                <a:solidFill>
                  <a:srgbClr val="000066"/>
                </a:solidFill>
              </a:rPr>
              <a:t>打印杨辉三角问题：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285875" y="2928938"/>
            <a:ext cx="6196013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0066FF"/>
                </a:solidFill>
              </a:rPr>
              <a:t>第 </a:t>
            </a:r>
            <a:r>
              <a:rPr lang="en-US" altLang="zh-CN" sz="3200" dirty="0">
                <a:solidFill>
                  <a:srgbClr val="0066FF"/>
                </a:solidFill>
              </a:rPr>
              <a:t>1 </a:t>
            </a:r>
            <a:r>
              <a:rPr lang="zh-CN" altLang="en-US" sz="3200" dirty="0">
                <a:solidFill>
                  <a:srgbClr val="0066FF"/>
                </a:solidFill>
              </a:rPr>
              <a:t>行                   </a:t>
            </a:r>
            <a:r>
              <a:rPr lang="en-US" altLang="zh-CN" sz="3200" dirty="0">
                <a:solidFill>
                  <a:srgbClr val="0066FF"/>
                </a:solidFill>
              </a:rPr>
              <a:t>1</a:t>
            </a:r>
            <a:endParaRPr kumimoji="1" lang="en-US" altLang="zh-CN" sz="2800" cap="small" dirty="0">
              <a:solidFill>
                <a:srgbClr val="000066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0066FF"/>
                </a:solidFill>
              </a:rPr>
              <a:t>第 </a:t>
            </a:r>
            <a:r>
              <a:rPr lang="en-US" altLang="zh-CN" sz="3200" dirty="0">
                <a:solidFill>
                  <a:srgbClr val="0066FF"/>
                </a:solidFill>
              </a:rPr>
              <a:t>2 </a:t>
            </a:r>
            <a:r>
              <a:rPr lang="zh-CN" altLang="en-US" sz="3200" dirty="0">
                <a:solidFill>
                  <a:srgbClr val="0066FF"/>
                </a:solidFill>
              </a:rPr>
              <a:t>行                </a:t>
            </a:r>
            <a:r>
              <a:rPr lang="en-US" altLang="zh-CN" sz="3200" dirty="0">
                <a:solidFill>
                  <a:srgbClr val="0066FF"/>
                </a:solidFill>
              </a:rPr>
              <a:t>1     1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0066FF"/>
                </a:solidFill>
              </a:rPr>
              <a:t>第 </a:t>
            </a:r>
            <a:r>
              <a:rPr lang="en-US" altLang="zh-CN" sz="3200" dirty="0">
                <a:solidFill>
                  <a:srgbClr val="0066FF"/>
                </a:solidFill>
              </a:rPr>
              <a:t>3 </a:t>
            </a:r>
            <a:r>
              <a:rPr lang="zh-CN" altLang="en-US" sz="3200" dirty="0">
                <a:solidFill>
                  <a:srgbClr val="0066FF"/>
                </a:solidFill>
              </a:rPr>
              <a:t>行             </a:t>
            </a:r>
            <a:r>
              <a:rPr lang="en-US" altLang="zh-CN" sz="3200" dirty="0">
                <a:solidFill>
                  <a:srgbClr val="0066FF"/>
                </a:solidFill>
              </a:rPr>
              <a:t>1    2     1  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0066FF"/>
                </a:solidFill>
              </a:rPr>
              <a:t>第 </a:t>
            </a:r>
            <a:r>
              <a:rPr lang="en-US" altLang="zh-CN" sz="3200" dirty="0">
                <a:solidFill>
                  <a:srgbClr val="0066FF"/>
                </a:solidFill>
              </a:rPr>
              <a:t>4 </a:t>
            </a:r>
            <a:r>
              <a:rPr lang="zh-CN" altLang="en-US" sz="3200" dirty="0">
                <a:solidFill>
                  <a:srgbClr val="0066FF"/>
                </a:solidFill>
              </a:rPr>
              <a:t>行         </a:t>
            </a:r>
            <a:r>
              <a:rPr lang="en-US" altLang="zh-CN" sz="3200" dirty="0">
                <a:solidFill>
                  <a:srgbClr val="0066FF"/>
                </a:solidFill>
              </a:rPr>
              <a:t>1     3     3     1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0066FF"/>
                </a:solidFill>
              </a:rPr>
              <a:t>第 </a:t>
            </a:r>
            <a:r>
              <a:rPr lang="en-US" altLang="zh-CN" sz="3200" dirty="0">
                <a:solidFill>
                  <a:srgbClr val="0066FF"/>
                </a:solidFill>
              </a:rPr>
              <a:t>5 </a:t>
            </a:r>
            <a:r>
              <a:rPr lang="zh-CN" altLang="en-US" sz="3200" dirty="0">
                <a:solidFill>
                  <a:srgbClr val="0066FF"/>
                </a:solidFill>
              </a:rPr>
              <a:t>行     </a:t>
            </a:r>
            <a:r>
              <a:rPr lang="en-US" altLang="zh-CN" sz="3200" dirty="0">
                <a:solidFill>
                  <a:srgbClr val="0066FF"/>
                </a:solidFill>
              </a:rPr>
              <a:t>1     4     6     4      1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428625" y="2428875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cap="small" dirty="0">
                <a:solidFill>
                  <a:srgbClr val="000066"/>
                </a:solidFill>
              </a:rPr>
              <a:t>杨辉三角（二项式系数值）：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42938" y="5572125"/>
            <a:ext cx="6335712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2060"/>
                </a:solidFill>
              </a:rPr>
              <a:t>设第 </a:t>
            </a:r>
            <a:r>
              <a:rPr lang="en-US" altLang="zh-CN">
                <a:solidFill>
                  <a:srgbClr val="002060"/>
                </a:solidFill>
              </a:rPr>
              <a:t>i</a:t>
            </a:r>
            <a:r>
              <a:rPr lang="zh-CN" altLang="en-US">
                <a:solidFill>
                  <a:srgbClr val="002060"/>
                </a:solidFill>
              </a:rPr>
              <a:t>行的值：</a:t>
            </a:r>
            <a:r>
              <a:rPr lang="en-US" altLang="zh-CN">
                <a:solidFill>
                  <a:srgbClr val="002060"/>
                </a:solidFill>
              </a:rPr>
              <a:t>(a[0]=0) a[1]..a[i] (a[i+1]=0)</a:t>
            </a: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2060"/>
                </a:solidFill>
              </a:rPr>
              <a:t>则第</a:t>
            </a:r>
            <a:r>
              <a:rPr lang="en-US" altLang="zh-CN">
                <a:solidFill>
                  <a:srgbClr val="002060"/>
                </a:solidFill>
              </a:rPr>
              <a:t>i+1 </a:t>
            </a:r>
            <a:r>
              <a:rPr lang="zh-CN" altLang="en-US">
                <a:solidFill>
                  <a:srgbClr val="002060"/>
                </a:solidFill>
              </a:rPr>
              <a:t>行的值</a:t>
            </a:r>
            <a:r>
              <a:rPr lang="en-US" altLang="zh-CN">
                <a:solidFill>
                  <a:srgbClr val="002060"/>
                </a:solidFill>
              </a:rPr>
              <a:t>:b[j] = a[j-1]+a[j], j=1,2,…,i+1</a:t>
            </a:r>
          </a:p>
        </p:txBody>
      </p:sp>
      <p:grpSp>
        <p:nvGrpSpPr>
          <p:cNvPr id="79878" name="组合 16"/>
          <p:cNvGrpSpPr>
            <a:grpSpLocks/>
          </p:cNvGrpSpPr>
          <p:nvPr/>
        </p:nvGrpSpPr>
        <p:grpSpPr bwMode="auto">
          <a:xfrm>
            <a:off x="714375" y="0"/>
            <a:ext cx="5959475" cy="1360488"/>
            <a:chOff x="714348" y="0"/>
            <a:chExt cx="5959490" cy="1359833"/>
          </a:xfrm>
        </p:grpSpPr>
        <p:sp>
          <p:nvSpPr>
            <p:cNvPr id="79880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657336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队列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79882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79883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1785944" y="571257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879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30500C5-9C5C-405D-B68A-338D12C40375}" type="slidenum">
              <a:rPr lang="en-US" altLang="zh-CN"/>
              <a:pPr/>
              <a:t>57</a:t>
            </a:fld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000100" y="1357298"/>
            <a:ext cx="814430" cy="3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autoUpdateAnimBg="0"/>
      <p:bldP spid="129030" grpId="0" autoUpdateAnimBg="0"/>
      <p:bldP spid="12903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9EC405-1390-466E-8905-61C7EA080E94}" type="slidenum">
              <a:rPr lang="en-US" altLang="zh-CN"/>
              <a:pPr/>
              <a:t>58</a:t>
            </a:fld>
            <a:endParaRPr lang="en-US" altLang="zh-CN"/>
          </a:p>
        </p:txBody>
      </p: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214313" y="214313"/>
            <a:ext cx="1708150" cy="2765425"/>
            <a:chOff x="2712" y="1527"/>
            <a:chExt cx="1076" cy="1742"/>
          </a:xfrm>
        </p:grpSpPr>
        <p:grpSp>
          <p:nvGrpSpPr>
            <p:cNvPr id="81106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1115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16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17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18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19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20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21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22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23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24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125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1126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1127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1128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1129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1130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1131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1132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1107" name="Text Box 110"/>
            <p:cNvSpPr txBox="1">
              <a:spLocks noChangeArrowheads="1"/>
            </p:cNvSpPr>
            <p:nvPr/>
          </p:nvSpPr>
          <p:spPr bwMode="auto">
            <a:xfrm>
              <a:off x="3432" y="3057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1108" name="Text Box 111"/>
            <p:cNvSpPr txBox="1">
              <a:spLocks noChangeArrowheads="1"/>
            </p:cNvSpPr>
            <p:nvPr/>
          </p:nvSpPr>
          <p:spPr bwMode="auto">
            <a:xfrm>
              <a:off x="3325" y="1527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1109" name="Line 112"/>
            <p:cNvSpPr>
              <a:spLocks noChangeShapeType="1"/>
            </p:cNvSpPr>
            <p:nvPr/>
          </p:nvSpPr>
          <p:spPr bwMode="auto">
            <a:xfrm flipH="1" flipV="1">
              <a:off x="3432" y="2877"/>
              <a:ext cx="135" cy="2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110" name="Line 113"/>
            <p:cNvSpPr>
              <a:spLocks noChangeShapeType="1"/>
            </p:cNvSpPr>
            <p:nvPr/>
          </p:nvSpPr>
          <p:spPr bwMode="auto">
            <a:xfrm flipH="1">
              <a:off x="3415" y="1707"/>
              <a:ext cx="17" cy="2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111" name="Text Box 115"/>
            <p:cNvSpPr txBox="1">
              <a:spLocks noChangeArrowheads="1"/>
            </p:cNvSpPr>
            <p:nvPr/>
          </p:nvSpPr>
          <p:spPr bwMode="auto">
            <a:xfrm>
              <a:off x="2712" y="3057"/>
              <a:ext cx="547" cy="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baseline="-25000">
                  <a:solidFill>
                    <a:srgbClr val="000066"/>
                  </a:solidFill>
                </a:rPr>
                <a:t>初始状态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112" name="Text Box 116"/>
            <p:cNvSpPr txBox="1">
              <a:spLocks noChangeArrowheads="1"/>
            </p:cNvSpPr>
            <p:nvPr/>
          </p:nvSpPr>
          <p:spPr bwMode="auto">
            <a:xfrm>
              <a:off x="3424" y="2387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113" name="Text Box 117"/>
            <p:cNvSpPr txBox="1">
              <a:spLocks noChangeArrowheads="1"/>
            </p:cNvSpPr>
            <p:nvPr/>
          </p:nvSpPr>
          <p:spPr bwMode="auto">
            <a:xfrm>
              <a:off x="3424" y="211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114" name="Text Box 118"/>
            <p:cNvSpPr txBox="1">
              <a:spLocks noChangeArrowheads="1"/>
            </p:cNvSpPr>
            <p:nvPr/>
          </p:nvSpPr>
          <p:spPr bwMode="auto">
            <a:xfrm>
              <a:off x="3209" y="1888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1928813" y="142875"/>
            <a:ext cx="2001837" cy="2908300"/>
            <a:chOff x="2667" y="1482"/>
            <a:chExt cx="1261" cy="1832"/>
          </a:xfrm>
        </p:grpSpPr>
        <p:grpSp>
          <p:nvGrpSpPr>
            <p:cNvPr id="81078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1088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89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0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1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2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3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4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5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6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7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98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1099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1100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1101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1102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1103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1104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1105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1079" name="Text Box 110"/>
            <p:cNvSpPr txBox="1">
              <a:spLocks noChangeArrowheads="1"/>
            </p:cNvSpPr>
            <p:nvPr/>
          </p:nvSpPr>
          <p:spPr bwMode="auto">
            <a:xfrm>
              <a:off x="2757" y="3102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1080" name="Text Box 111"/>
            <p:cNvSpPr txBox="1">
              <a:spLocks noChangeArrowheads="1"/>
            </p:cNvSpPr>
            <p:nvPr/>
          </p:nvSpPr>
          <p:spPr bwMode="auto">
            <a:xfrm>
              <a:off x="3522" y="1572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1081" name="Line 112"/>
            <p:cNvSpPr>
              <a:spLocks noChangeShapeType="1"/>
            </p:cNvSpPr>
            <p:nvPr/>
          </p:nvSpPr>
          <p:spPr bwMode="auto">
            <a:xfrm flipV="1">
              <a:off x="2937" y="2877"/>
              <a:ext cx="90" cy="2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82" name="Line 113"/>
            <p:cNvSpPr>
              <a:spLocks noChangeShapeType="1"/>
            </p:cNvSpPr>
            <p:nvPr/>
          </p:nvSpPr>
          <p:spPr bwMode="auto">
            <a:xfrm flipH="1">
              <a:off x="3657" y="1797"/>
              <a:ext cx="135" cy="3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83" name="Text Box 115"/>
            <p:cNvSpPr txBox="1">
              <a:spLocks noChangeArrowheads="1"/>
            </p:cNvSpPr>
            <p:nvPr/>
          </p:nvSpPr>
          <p:spPr bwMode="auto">
            <a:xfrm>
              <a:off x="2667" y="1482"/>
              <a:ext cx="765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baseline="-25000">
                  <a:solidFill>
                    <a:srgbClr val="000066"/>
                  </a:solidFill>
                </a:rPr>
                <a:t>出队元素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s=0;</a:t>
              </a:r>
            </a:p>
            <a:p>
              <a:r>
                <a:rPr lang="zh-CN" altLang="en-US" sz="2000" baseline="-25000">
                  <a:solidFill>
                    <a:srgbClr val="000066"/>
                  </a:solidFill>
                </a:rPr>
                <a:t>队首元素</a:t>
              </a:r>
              <a:r>
                <a:rPr lang="en-US" altLang="zh-CN" sz="2000" baseline="-25000">
                  <a:solidFill>
                    <a:srgbClr val="000066"/>
                  </a:solidFill>
                </a:rPr>
                <a:t>e=1</a:t>
              </a:r>
            </a:p>
          </p:txBody>
        </p:sp>
        <p:sp>
          <p:nvSpPr>
            <p:cNvPr id="81084" name="Text Box 116"/>
            <p:cNvSpPr txBox="1">
              <a:spLocks noChangeArrowheads="1"/>
            </p:cNvSpPr>
            <p:nvPr/>
          </p:nvSpPr>
          <p:spPr bwMode="auto">
            <a:xfrm>
              <a:off x="3424" y="2387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85" name="Text Box 117"/>
            <p:cNvSpPr txBox="1">
              <a:spLocks noChangeArrowheads="1"/>
            </p:cNvSpPr>
            <p:nvPr/>
          </p:nvSpPr>
          <p:spPr bwMode="auto">
            <a:xfrm>
              <a:off x="3424" y="211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86" name="Text Box 121"/>
            <p:cNvSpPr txBox="1">
              <a:spLocks noChangeArrowheads="1"/>
            </p:cNvSpPr>
            <p:nvPr/>
          </p:nvSpPr>
          <p:spPr bwMode="auto">
            <a:xfrm flipH="1">
              <a:off x="3072" y="2877"/>
              <a:ext cx="720" cy="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 baseline="-25000">
                  <a:solidFill>
                    <a:srgbClr val="000066"/>
                  </a:solidFill>
                </a:rPr>
                <a:t>s+e</a:t>
              </a:r>
              <a:r>
                <a:rPr lang="zh-CN" altLang="en-US" sz="2000" baseline="-25000">
                  <a:solidFill>
                    <a:srgbClr val="000066"/>
                  </a:solidFill>
                </a:rPr>
                <a:t>入队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87" name="Text Box 122"/>
            <p:cNvSpPr txBox="1">
              <a:spLocks noChangeArrowheads="1"/>
            </p:cNvSpPr>
            <p:nvPr/>
          </p:nvSpPr>
          <p:spPr bwMode="auto">
            <a:xfrm>
              <a:off x="3209" y="2590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69" name="Group 123"/>
          <p:cNvGrpSpPr>
            <a:grpSpLocks/>
          </p:cNvGrpSpPr>
          <p:nvPr/>
        </p:nvGrpSpPr>
        <p:grpSpPr bwMode="auto">
          <a:xfrm>
            <a:off x="3857625" y="857250"/>
            <a:ext cx="2430463" cy="2051050"/>
            <a:chOff x="2397" y="1887"/>
            <a:chExt cx="1531" cy="1292"/>
          </a:xfrm>
        </p:grpSpPr>
        <p:grpSp>
          <p:nvGrpSpPr>
            <p:cNvPr id="81052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1060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1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2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3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4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5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6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7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8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69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70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1071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1072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1073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1074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1075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1076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1077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1053" name="Text Box 110"/>
            <p:cNvSpPr txBox="1">
              <a:spLocks noChangeArrowheads="1"/>
            </p:cNvSpPr>
            <p:nvPr/>
          </p:nvSpPr>
          <p:spPr bwMode="auto">
            <a:xfrm>
              <a:off x="2397" y="2877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1054" name="Text Box 111"/>
            <p:cNvSpPr txBox="1">
              <a:spLocks noChangeArrowheads="1"/>
            </p:cNvSpPr>
            <p:nvPr/>
          </p:nvSpPr>
          <p:spPr bwMode="auto">
            <a:xfrm>
              <a:off x="3522" y="2967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1055" name="Line 112"/>
            <p:cNvSpPr>
              <a:spLocks noChangeShapeType="1"/>
            </p:cNvSpPr>
            <p:nvPr/>
          </p:nvSpPr>
          <p:spPr bwMode="auto">
            <a:xfrm flipV="1">
              <a:off x="2577" y="2652"/>
              <a:ext cx="180" cy="1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56" name="Line 113"/>
            <p:cNvSpPr>
              <a:spLocks noChangeShapeType="1"/>
            </p:cNvSpPr>
            <p:nvPr/>
          </p:nvSpPr>
          <p:spPr bwMode="auto">
            <a:xfrm flipH="1" flipV="1">
              <a:off x="3657" y="2652"/>
              <a:ext cx="90" cy="3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57" name="Text Box 115"/>
            <p:cNvSpPr txBox="1">
              <a:spLocks noChangeArrowheads="1"/>
            </p:cNvSpPr>
            <p:nvPr/>
          </p:nvSpPr>
          <p:spPr bwMode="auto">
            <a:xfrm>
              <a:off x="2925" y="2568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58" name="Text Box 116"/>
            <p:cNvSpPr txBox="1">
              <a:spLocks noChangeArrowheads="1"/>
            </p:cNvSpPr>
            <p:nvPr/>
          </p:nvSpPr>
          <p:spPr bwMode="auto">
            <a:xfrm>
              <a:off x="3424" y="2387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59" name="Text Box 122"/>
            <p:cNvSpPr txBox="1">
              <a:spLocks noChangeArrowheads="1"/>
            </p:cNvSpPr>
            <p:nvPr/>
          </p:nvSpPr>
          <p:spPr bwMode="auto">
            <a:xfrm>
              <a:off x="3209" y="2590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101" name="Group 123"/>
          <p:cNvGrpSpPr>
            <a:grpSpLocks/>
          </p:cNvGrpSpPr>
          <p:nvPr/>
        </p:nvGrpSpPr>
        <p:grpSpPr bwMode="auto">
          <a:xfrm>
            <a:off x="5857875" y="571500"/>
            <a:ext cx="2859088" cy="1908175"/>
            <a:chOff x="2263" y="1752"/>
            <a:chExt cx="1801" cy="1202"/>
          </a:xfrm>
        </p:grpSpPr>
        <p:grpSp>
          <p:nvGrpSpPr>
            <p:cNvPr id="81025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1034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35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36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37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38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39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40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41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42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43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44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1045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1046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1047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1048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1049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1050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1051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1026" name="Text Box 110"/>
            <p:cNvSpPr txBox="1">
              <a:spLocks noChangeArrowheads="1"/>
            </p:cNvSpPr>
            <p:nvPr/>
          </p:nvSpPr>
          <p:spPr bwMode="auto">
            <a:xfrm>
              <a:off x="2263" y="1752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1027" name="Text Box 111"/>
            <p:cNvSpPr txBox="1">
              <a:spLocks noChangeArrowheads="1"/>
            </p:cNvSpPr>
            <p:nvPr/>
          </p:nvSpPr>
          <p:spPr bwMode="auto">
            <a:xfrm>
              <a:off x="3658" y="2742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1028" name="Line 112"/>
            <p:cNvSpPr>
              <a:spLocks noChangeShapeType="1"/>
            </p:cNvSpPr>
            <p:nvPr/>
          </p:nvSpPr>
          <p:spPr bwMode="auto">
            <a:xfrm>
              <a:off x="2533" y="1977"/>
              <a:ext cx="135" cy="2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29" name="Line 113"/>
            <p:cNvSpPr>
              <a:spLocks noChangeShapeType="1"/>
            </p:cNvSpPr>
            <p:nvPr/>
          </p:nvSpPr>
          <p:spPr bwMode="auto">
            <a:xfrm flipH="1" flipV="1">
              <a:off x="3702" y="2562"/>
              <a:ext cx="136" cy="1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30" name="Text Box 115"/>
            <p:cNvSpPr txBox="1">
              <a:spLocks noChangeArrowheads="1"/>
            </p:cNvSpPr>
            <p:nvPr/>
          </p:nvSpPr>
          <p:spPr bwMode="auto">
            <a:xfrm>
              <a:off x="2925" y="2568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31" name="Text Box 116"/>
            <p:cNvSpPr txBox="1">
              <a:spLocks noChangeArrowheads="1"/>
            </p:cNvSpPr>
            <p:nvPr/>
          </p:nvSpPr>
          <p:spPr bwMode="auto">
            <a:xfrm>
              <a:off x="3424" y="2387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32" name="Text Box 121"/>
            <p:cNvSpPr txBox="1">
              <a:spLocks noChangeArrowheads="1"/>
            </p:cNvSpPr>
            <p:nvPr/>
          </p:nvSpPr>
          <p:spPr bwMode="auto">
            <a:xfrm flipH="1">
              <a:off x="2744" y="2364"/>
              <a:ext cx="27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33" name="Text Box 122"/>
            <p:cNvSpPr txBox="1">
              <a:spLocks noChangeArrowheads="1"/>
            </p:cNvSpPr>
            <p:nvPr/>
          </p:nvSpPr>
          <p:spPr bwMode="auto">
            <a:xfrm>
              <a:off x="3209" y="2590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133" name="Text Box 115"/>
          <p:cNvSpPr txBox="1">
            <a:spLocks noChangeArrowheads="1"/>
          </p:cNvSpPr>
          <p:nvPr/>
        </p:nvSpPr>
        <p:spPr bwMode="auto">
          <a:xfrm>
            <a:off x="4357688" y="214313"/>
            <a:ext cx="1214437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baseline="-25000">
                <a:solidFill>
                  <a:srgbClr val="000066"/>
                </a:solidFill>
              </a:rPr>
              <a:t>出队元素</a:t>
            </a:r>
            <a:r>
              <a:rPr lang="en-US" altLang="zh-CN" sz="2000" baseline="-25000">
                <a:solidFill>
                  <a:srgbClr val="000066"/>
                </a:solidFill>
              </a:rPr>
              <a:t>s=1;</a:t>
            </a:r>
          </a:p>
          <a:p>
            <a:r>
              <a:rPr lang="zh-CN" altLang="en-US" sz="2000" baseline="-25000">
                <a:solidFill>
                  <a:srgbClr val="000066"/>
                </a:solidFill>
              </a:rPr>
              <a:t>队首元素</a:t>
            </a:r>
            <a:r>
              <a:rPr lang="en-US" altLang="zh-CN" sz="2000" baseline="-25000">
                <a:solidFill>
                  <a:srgbClr val="000066"/>
                </a:solidFill>
              </a:rPr>
              <a:t>e=0</a:t>
            </a:r>
          </a:p>
        </p:txBody>
      </p:sp>
      <p:sp>
        <p:nvSpPr>
          <p:cNvPr id="134" name="Text Box 121"/>
          <p:cNvSpPr txBox="1">
            <a:spLocks noChangeArrowheads="1"/>
          </p:cNvSpPr>
          <p:nvPr/>
        </p:nvSpPr>
        <p:spPr bwMode="auto">
          <a:xfrm flipH="1">
            <a:off x="4429125" y="2428875"/>
            <a:ext cx="1143000" cy="300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aseline="-25000">
                <a:solidFill>
                  <a:srgbClr val="000066"/>
                </a:solidFill>
              </a:rPr>
              <a:t>s+e</a:t>
            </a:r>
            <a:r>
              <a:rPr lang="zh-CN" altLang="en-US" sz="2000" baseline="-25000">
                <a:solidFill>
                  <a:srgbClr val="000066"/>
                </a:solidFill>
              </a:rPr>
              <a:t>入队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sp>
        <p:nvSpPr>
          <p:cNvPr id="135" name="Text Box 115"/>
          <p:cNvSpPr txBox="1">
            <a:spLocks noChangeArrowheads="1"/>
          </p:cNvSpPr>
          <p:nvPr/>
        </p:nvSpPr>
        <p:spPr bwMode="auto">
          <a:xfrm>
            <a:off x="6715125" y="2428875"/>
            <a:ext cx="1562100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aseline="-25000">
                <a:solidFill>
                  <a:srgbClr val="000066"/>
                </a:solidFill>
              </a:rPr>
              <a:t>0</a:t>
            </a:r>
            <a:r>
              <a:rPr lang="zh-CN" altLang="en-US" sz="2000" baseline="-25000">
                <a:solidFill>
                  <a:srgbClr val="000066"/>
                </a:solidFill>
              </a:rPr>
              <a:t>入队，</a:t>
            </a:r>
            <a:endParaRPr lang="en-US" altLang="zh-CN" sz="2000" baseline="-25000">
              <a:solidFill>
                <a:srgbClr val="000066"/>
              </a:solidFill>
            </a:endParaRPr>
          </a:p>
          <a:p>
            <a:r>
              <a:rPr lang="zh-CN" altLang="en-US" sz="2000" baseline="-25000">
                <a:solidFill>
                  <a:srgbClr val="000066"/>
                </a:solidFill>
              </a:rPr>
              <a:t>队中为第</a:t>
            </a:r>
            <a:r>
              <a:rPr lang="en-US" altLang="zh-CN" sz="2000" baseline="-25000">
                <a:solidFill>
                  <a:srgbClr val="000066"/>
                </a:solidFill>
              </a:rPr>
              <a:t>2</a:t>
            </a:r>
            <a:r>
              <a:rPr lang="zh-CN" altLang="en-US" sz="2000" baseline="-25000">
                <a:solidFill>
                  <a:srgbClr val="000066"/>
                </a:solidFill>
              </a:rPr>
              <a:t>行数据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grpSp>
        <p:nvGrpSpPr>
          <p:cNvPr id="136" name="Group 123"/>
          <p:cNvGrpSpPr>
            <a:grpSpLocks/>
          </p:cNvGrpSpPr>
          <p:nvPr/>
        </p:nvGrpSpPr>
        <p:grpSpPr bwMode="auto">
          <a:xfrm>
            <a:off x="214313" y="3357563"/>
            <a:ext cx="1870075" cy="2908300"/>
            <a:chOff x="2532" y="1572"/>
            <a:chExt cx="1178" cy="1832"/>
          </a:xfrm>
        </p:grpSpPr>
        <p:grpSp>
          <p:nvGrpSpPr>
            <p:cNvPr id="80998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1007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08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09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0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1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2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3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4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5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6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017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1018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1019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1020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1021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1022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1023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1024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0999" name="Text Box 110"/>
            <p:cNvSpPr txBox="1">
              <a:spLocks noChangeArrowheads="1"/>
            </p:cNvSpPr>
            <p:nvPr/>
          </p:nvSpPr>
          <p:spPr bwMode="auto">
            <a:xfrm>
              <a:off x="2532" y="1572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1000" name="Text Box 111"/>
            <p:cNvSpPr txBox="1">
              <a:spLocks noChangeArrowheads="1"/>
            </p:cNvSpPr>
            <p:nvPr/>
          </p:nvSpPr>
          <p:spPr bwMode="auto">
            <a:xfrm>
              <a:off x="3297" y="3192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1001" name="Line 112"/>
            <p:cNvSpPr>
              <a:spLocks noChangeShapeType="1"/>
            </p:cNvSpPr>
            <p:nvPr/>
          </p:nvSpPr>
          <p:spPr bwMode="auto">
            <a:xfrm>
              <a:off x="2757" y="1752"/>
              <a:ext cx="135" cy="2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02" name="Line 113"/>
            <p:cNvSpPr>
              <a:spLocks noChangeShapeType="1"/>
            </p:cNvSpPr>
            <p:nvPr/>
          </p:nvSpPr>
          <p:spPr bwMode="auto">
            <a:xfrm flipH="1" flipV="1">
              <a:off x="3432" y="2877"/>
              <a:ext cx="45" cy="3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003" name="Text Box 115"/>
            <p:cNvSpPr txBox="1">
              <a:spLocks noChangeArrowheads="1"/>
            </p:cNvSpPr>
            <p:nvPr/>
          </p:nvSpPr>
          <p:spPr bwMode="auto">
            <a:xfrm>
              <a:off x="2925" y="2568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04" name="Text Box 120"/>
            <p:cNvSpPr txBox="1">
              <a:spLocks noChangeArrowheads="1"/>
            </p:cNvSpPr>
            <p:nvPr/>
          </p:nvSpPr>
          <p:spPr bwMode="auto">
            <a:xfrm>
              <a:off x="2744" y="211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05" name="Text Box 121"/>
            <p:cNvSpPr txBox="1">
              <a:spLocks noChangeArrowheads="1"/>
            </p:cNvSpPr>
            <p:nvPr/>
          </p:nvSpPr>
          <p:spPr bwMode="auto">
            <a:xfrm flipH="1">
              <a:off x="2744" y="2364"/>
              <a:ext cx="27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1006" name="Text Box 122"/>
            <p:cNvSpPr txBox="1">
              <a:spLocks noChangeArrowheads="1"/>
            </p:cNvSpPr>
            <p:nvPr/>
          </p:nvSpPr>
          <p:spPr bwMode="auto">
            <a:xfrm>
              <a:off x="3209" y="2590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168" name="Text Box 115"/>
          <p:cNvSpPr txBox="1">
            <a:spLocks noChangeArrowheads="1"/>
          </p:cNvSpPr>
          <p:nvPr/>
        </p:nvSpPr>
        <p:spPr bwMode="auto">
          <a:xfrm>
            <a:off x="285750" y="5572125"/>
            <a:ext cx="1214438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baseline="-25000">
                <a:solidFill>
                  <a:srgbClr val="000066"/>
                </a:solidFill>
              </a:rPr>
              <a:t>出队元素</a:t>
            </a:r>
            <a:r>
              <a:rPr lang="en-US" altLang="zh-CN" sz="2000" baseline="-25000">
                <a:solidFill>
                  <a:srgbClr val="000066"/>
                </a:solidFill>
              </a:rPr>
              <a:t>s=0;</a:t>
            </a:r>
          </a:p>
          <a:p>
            <a:r>
              <a:rPr lang="zh-CN" altLang="en-US" sz="2000" baseline="-25000">
                <a:solidFill>
                  <a:srgbClr val="000066"/>
                </a:solidFill>
              </a:rPr>
              <a:t>队首元素</a:t>
            </a:r>
            <a:r>
              <a:rPr lang="en-US" altLang="zh-CN" sz="2000" baseline="-25000">
                <a:solidFill>
                  <a:srgbClr val="000066"/>
                </a:solidFill>
              </a:rPr>
              <a:t>e=1</a:t>
            </a:r>
          </a:p>
        </p:txBody>
      </p:sp>
      <p:sp>
        <p:nvSpPr>
          <p:cNvPr id="169" name="Text Box 121"/>
          <p:cNvSpPr txBox="1">
            <a:spLocks noChangeArrowheads="1"/>
          </p:cNvSpPr>
          <p:nvPr/>
        </p:nvSpPr>
        <p:spPr bwMode="auto">
          <a:xfrm flipH="1">
            <a:off x="0" y="3786188"/>
            <a:ext cx="1143000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aseline="-25000">
                <a:solidFill>
                  <a:srgbClr val="000066"/>
                </a:solidFill>
              </a:rPr>
              <a:t>s+e</a:t>
            </a:r>
            <a:r>
              <a:rPr lang="zh-CN" altLang="en-US" sz="2000" baseline="-25000">
                <a:solidFill>
                  <a:srgbClr val="000066"/>
                </a:solidFill>
              </a:rPr>
              <a:t>入队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grpSp>
        <p:nvGrpSpPr>
          <p:cNvPr id="170" name="Group 123"/>
          <p:cNvGrpSpPr>
            <a:grpSpLocks/>
          </p:cNvGrpSpPr>
          <p:nvPr/>
        </p:nvGrpSpPr>
        <p:grpSpPr bwMode="auto">
          <a:xfrm>
            <a:off x="2357438" y="3214688"/>
            <a:ext cx="1643062" cy="2979737"/>
            <a:chOff x="2675" y="1482"/>
            <a:chExt cx="1035" cy="1877"/>
          </a:xfrm>
        </p:grpSpPr>
        <p:grpSp>
          <p:nvGrpSpPr>
            <p:cNvPr id="80971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0980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1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2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3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4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5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6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7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8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89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90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0991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0992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0993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0994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0995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0996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0997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0972" name="Text Box 110"/>
            <p:cNvSpPr txBox="1">
              <a:spLocks noChangeArrowheads="1"/>
            </p:cNvSpPr>
            <p:nvPr/>
          </p:nvSpPr>
          <p:spPr bwMode="auto">
            <a:xfrm>
              <a:off x="3260" y="1482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0973" name="Text Box 111"/>
            <p:cNvSpPr txBox="1">
              <a:spLocks noChangeArrowheads="1"/>
            </p:cNvSpPr>
            <p:nvPr/>
          </p:nvSpPr>
          <p:spPr bwMode="auto">
            <a:xfrm>
              <a:off x="2675" y="3147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0974" name="Line 112"/>
            <p:cNvSpPr>
              <a:spLocks noChangeShapeType="1"/>
            </p:cNvSpPr>
            <p:nvPr/>
          </p:nvSpPr>
          <p:spPr bwMode="auto">
            <a:xfrm flipH="1">
              <a:off x="3395" y="1662"/>
              <a:ext cx="45" cy="2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5" name="Line 113"/>
            <p:cNvSpPr>
              <a:spLocks noChangeShapeType="1"/>
            </p:cNvSpPr>
            <p:nvPr/>
          </p:nvSpPr>
          <p:spPr bwMode="auto">
            <a:xfrm flipV="1">
              <a:off x="2855" y="2832"/>
              <a:ext cx="135" cy="2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6" name="Text Box 115"/>
            <p:cNvSpPr txBox="1">
              <a:spLocks noChangeArrowheads="1"/>
            </p:cNvSpPr>
            <p:nvPr/>
          </p:nvSpPr>
          <p:spPr bwMode="auto">
            <a:xfrm>
              <a:off x="2925" y="2568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77" name="Text Box 119"/>
            <p:cNvSpPr txBox="1">
              <a:spLocks noChangeArrowheads="1"/>
            </p:cNvSpPr>
            <p:nvPr/>
          </p:nvSpPr>
          <p:spPr bwMode="auto">
            <a:xfrm>
              <a:off x="2925" y="1933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2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78" name="Text Box 120"/>
            <p:cNvSpPr txBox="1">
              <a:spLocks noChangeArrowheads="1"/>
            </p:cNvSpPr>
            <p:nvPr/>
          </p:nvSpPr>
          <p:spPr bwMode="auto">
            <a:xfrm>
              <a:off x="2744" y="211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79" name="Text Box 121"/>
            <p:cNvSpPr txBox="1">
              <a:spLocks noChangeArrowheads="1"/>
            </p:cNvSpPr>
            <p:nvPr/>
          </p:nvSpPr>
          <p:spPr bwMode="auto">
            <a:xfrm flipH="1">
              <a:off x="2744" y="2364"/>
              <a:ext cx="27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202" name="Text Box 115"/>
          <p:cNvSpPr txBox="1">
            <a:spLocks noChangeArrowheads="1"/>
          </p:cNvSpPr>
          <p:nvPr/>
        </p:nvSpPr>
        <p:spPr bwMode="auto">
          <a:xfrm>
            <a:off x="2857500" y="5500688"/>
            <a:ext cx="1214438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baseline="-25000">
                <a:solidFill>
                  <a:srgbClr val="000066"/>
                </a:solidFill>
              </a:rPr>
              <a:t>出队元素</a:t>
            </a:r>
            <a:r>
              <a:rPr lang="en-US" altLang="zh-CN" sz="2000" baseline="-25000">
                <a:solidFill>
                  <a:srgbClr val="000066"/>
                </a:solidFill>
              </a:rPr>
              <a:t>s=1;</a:t>
            </a:r>
          </a:p>
          <a:p>
            <a:r>
              <a:rPr lang="zh-CN" altLang="en-US" sz="2000" baseline="-25000">
                <a:solidFill>
                  <a:srgbClr val="000066"/>
                </a:solidFill>
              </a:rPr>
              <a:t>队首元素</a:t>
            </a:r>
            <a:r>
              <a:rPr lang="en-US" altLang="zh-CN" sz="2000" baseline="-25000">
                <a:solidFill>
                  <a:srgbClr val="000066"/>
                </a:solidFill>
              </a:rPr>
              <a:t>e=1</a:t>
            </a:r>
          </a:p>
        </p:txBody>
      </p:sp>
      <p:sp>
        <p:nvSpPr>
          <p:cNvPr id="203" name="Text Box 121"/>
          <p:cNvSpPr txBox="1">
            <a:spLocks noChangeArrowheads="1"/>
          </p:cNvSpPr>
          <p:nvPr/>
        </p:nvSpPr>
        <p:spPr bwMode="auto">
          <a:xfrm flipH="1">
            <a:off x="2500313" y="3500438"/>
            <a:ext cx="1143000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aseline="-25000">
                <a:solidFill>
                  <a:srgbClr val="000066"/>
                </a:solidFill>
              </a:rPr>
              <a:t>s+e</a:t>
            </a:r>
            <a:r>
              <a:rPr lang="zh-CN" altLang="en-US" sz="2000" baseline="-25000">
                <a:solidFill>
                  <a:srgbClr val="000066"/>
                </a:solidFill>
              </a:rPr>
              <a:t>入队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grpSp>
        <p:nvGrpSpPr>
          <p:cNvPr id="204" name="Group 123"/>
          <p:cNvGrpSpPr>
            <a:grpSpLocks/>
          </p:cNvGrpSpPr>
          <p:nvPr/>
        </p:nvGrpSpPr>
        <p:grpSpPr bwMode="auto">
          <a:xfrm>
            <a:off x="4000500" y="3286125"/>
            <a:ext cx="2065338" cy="2765425"/>
            <a:chOff x="2585" y="1527"/>
            <a:chExt cx="1301" cy="1742"/>
          </a:xfrm>
        </p:grpSpPr>
        <p:grpSp>
          <p:nvGrpSpPr>
            <p:cNvPr id="80944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0953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54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55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56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57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58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59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60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61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62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63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0964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0965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0966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0967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0968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0969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0970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0945" name="Text Box 110"/>
            <p:cNvSpPr txBox="1">
              <a:spLocks noChangeArrowheads="1"/>
            </p:cNvSpPr>
            <p:nvPr/>
          </p:nvSpPr>
          <p:spPr bwMode="auto">
            <a:xfrm>
              <a:off x="3530" y="1527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0946" name="Text Box 111"/>
            <p:cNvSpPr txBox="1">
              <a:spLocks noChangeArrowheads="1"/>
            </p:cNvSpPr>
            <p:nvPr/>
          </p:nvSpPr>
          <p:spPr bwMode="auto">
            <a:xfrm>
              <a:off x="2585" y="3057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0947" name="Line 112"/>
            <p:cNvSpPr>
              <a:spLocks noChangeShapeType="1"/>
            </p:cNvSpPr>
            <p:nvPr/>
          </p:nvSpPr>
          <p:spPr bwMode="auto">
            <a:xfrm flipH="1">
              <a:off x="3665" y="1797"/>
              <a:ext cx="135" cy="2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8" name="Line 113"/>
            <p:cNvSpPr>
              <a:spLocks noChangeShapeType="1"/>
            </p:cNvSpPr>
            <p:nvPr/>
          </p:nvSpPr>
          <p:spPr bwMode="auto">
            <a:xfrm flipV="1">
              <a:off x="2720" y="2607"/>
              <a:ext cx="45" cy="3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9" name="Text Box 118"/>
            <p:cNvSpPr txBox="1">
              <a:spLocks noChangeArrowheads="1"/>
            </p:cNvSpPr>
            <p:nvPr/>
          </p:nvSpPr>
          <p:spPr bwMode="auto">
            <a:xfrm>
              <a:off x="3209" y="1888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50" name="Text Box 119"/>
            <p:cNvSpPr txBox="1">
              <a:spLocks noChangeArrowheads="1"/>
            </p:cNvSpPr>
            <p:nvPr/>
          </p:nvSpPr>
          <p:spPr bwMode="auto">
            <a:xfrm>
              <a:off x="2925" y="1933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2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51" name="Text Box 120"/>
            <p:cNvSpPr txBox="1">
              <a:spLocks noChangeArrowheads="1"/>
            </p:cNvSpPr>
            <p:nvPr/>
          </p:nvSpPr>
          <p:spPr bwMode="auto">
            <a:xfrm>
              <a:off x="2744" y="211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52" name="Text Box 121"/>
            <p:cNvSpPr txBox="1">
              <a:spLocks noChangeArrowheads="1"/>
            </p:cNvSpPr>
            <p:nvPr/>
          </p:nvSpPr>
          <p:spPr bwMode="auto">
            <a:xfrm flipH="1">
              <a:off x="2744" y="2364"/>
              <a:ext cx="27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236" name="Text Box 115"/>
          <p:cNvSpPr txBox="1">
            <a:spLocks noChangeArrowheads="1"/>
          </p:cNvSpPr>
          <p:nvPr/>
        </p:nvSpPr>
        <p:spPr bwMode="auto">
          <a:xfrm>
            <a:off x="4714875" y="5500688"/>
            <a:ext cx="1214438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baseline="-25000">
                <a:solidFill>
                  <a:srgbClr val="000066"/>
                </a:solidFill>
              </a:rPr>
              <a:t>出队元素</a:t>
            </a:r>
            <a:r>
              <a:rPr lang="en-US" altLang="zh-CN" sz="2000" baseline="-25000">
                <a:solidFill>
                  <a:srgbClr val="000066"/>
                </a:solidFill>
              </a:rPr>
              <a:t>s=1;</a:t>
            </a:r>
          </a:p>
          <a:p>
            <a:r>
              <a:rPr lang="zh-CN" altLang="en-US" sz="2000" baseline="-25000">
                <a:solidFill>
                  <a:srgbClr val="000066"/>
                </a:solidFill>
              </a:rPr>
              <a:t>队首元素</a:t>
            </a:r>
            <a:r>
              <a:rPr lang="en-US" altLang="zh-CN" sz="2000" baseline="-25000">
                <a:solidFill>
                  <a:srgbClr val="000066"/>
                </a:solidFill>
              </a:rPr>
              <a:t>e=0</a:t>
            </a:r>
          </a:p>
        </p:txBody>
      </p:sp>
      <p:sp>
        <p:nvSpPr>
          <p:cNvPr id="237" name="Text Box 121"/>
          <p:cNvSpPr txBox="1">
            <a:spLocks noChangeArrowheads="1"/>
          </p:cNvSpPr>
          <p:nvPr/>
        </p:nvSpPr>
        <p:spPr bwMode="auto">
          <a:xfrm flipH="1">
            <a:off x="4286250" y="3500438"/>
            <a:ext cx="1143000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aseline="-25000">
                <a:solidFill>
                  <a:srgbClr val="000066"/>
                </a:solidFill>
              </a:rPr>
              <a:t>s+e</a:t>
            </a:r>
            <a:r>
              <a:rPr lang="zh-CN" altLang="en-US" sz="2000" baseline="-25000">
                <a:solidFill>
                  <a:srgbClr val="000066"/>
                </a:solidFill>
              </a:rPr>
              <a:t>入队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grpSp>
        <p:nvGrpSpPr>
          <p:cNvPr id="272" name="Group 123"/>
          <p:cNvGrpSpPr>
            <a:grpSpLocks/>
          </p:cNvGrpSpPr>
          <p:nvPr/>
        </p:nvGrpSpPr>
        <p:grpSpPr bwMode="auto">
          <a:xfrm>
            <a:off x="6072188" y="3714750"/>
            <a:ext cx="2422525" cy="1908175"/>
            <a:chOff x="2353" y="1887"/>
            <a:chExt cx="1526" cy="1202"/>
          </a:xfrm>
        </p:grpSpPr>
        <p:grpSp>
          <p:nvGrpSpPr>
            <p:cNvPr id="80916" name="Group 89"/>
            <p:cNvGrpSpPr>
              <a:grpSpLocks/>
            </p:cNvGrpSpPr>
            <p:nvPr/>
          </p:nvGrpSpPr>
          <p:grpSpPr bwMode="auto">
            <a:xfrm>
              <a:off x="2712" y="1887"/>
              <a:ext cx="998" cy="998"/>
              <a:chOff x="657" y="1570"/>
              <a:chExt cx="998" cy="998"/>
            </a:xfrm>
          </p:grpSpPr>
          <p:sp>
            <p:nvSpPr>
              <p:cNvPr id="80926" name="Oval 90"/>
              <p:cNvSpPr>
                <a:spLocks noChangeArrowheads="1"/>
              </p:cNvSpPr>
              <p:nvPr/>
            </p:nvSpPr>
            <p:spPr bwMode="auto">
              <a:xfrm>
                <a:off x="657" y="1571"/>
                <a:ext cx="998" cy="997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27" name="Oval 91"/>
              <p:cNvSpPr>
                <a:spLocks noChangeArrowheads="1"/>
              </p:cNvSpPr>
              <p:nvPr/>
            </p:nvSpPr>
            <p:spPr bwMode="auto">
              <a:xfrm>
                <a:off x="930" y="1842"/>
                <a:ext cx="453" cy="454"/>
              </a:xfrm>
              <a:prstGeom prst="ellips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28" name="Line 92"/>
              <p:cNvSpPr>
                <a:spLocks noChangeShapeType="1"/>
              </p:cNvSpPr>
              <p:nvPr/>
            </p:nvSpPr>
            <p:spPr bwMode="auto">
              <a:xfrm>
                <a:off x="1156" y="1570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29" name="Line 93"/>
              <p:cNvSpPr>
                <a:spLocks noChangeShapeType="1"/>
              </p:cNvSpPr>
              <p:nvPr/>
            </p:nvSpPr>
            <p:spPr bwMode="auto">
              <a:xfrm>
                <a:off x="1156" y="2296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30" name="Line 94"/>
              <p:cNvSpPr>
                <a:spLocks noChangeShapeType="1"/>
              </p:cNvSpPr>
              <p:nvPr/>
            </p:nvSpPr>
            <p:spPr bwMode="auto">
              <a:xfrm>
                <a:off x="657" y="2069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31" name="Line 95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32" name="Freeform 96"/>
              <p:cNvSpPr>
                <a:spLocks/>
              </p:cNvSpPr>
              <p:nvPr/>
            </p:nvSpPr>
            <p:spPr bwMode="auto">
              <a:xfrm>
                <a:off x="1307" y="1707"/>
                <a:ext cx="212" cy="202"/>
              </a:xfrm>
              <a:custGeom>
                <a:avLst/>
                <a:gdLst>
                  <a:gd name="T0" fmla="*/ 0 w 212"/>
                  <a:gd name="T1" fmla="*/ 202 h 202"/>
                  <a:gd name="T2" fmla="*/ 212 w 212"/>
                  <a:gd name="T3" fmla="*/ 0 h 202"/>
                  <a:gd name="T4" fmla="*/ 0 60000 65536"/>
                  <a:gd name="T5" fmla="*/ 0 60000 65536"/>
                  <a:gd name="T6" fmla="*/ 0 w 212"/>
                  <a:gd name="T7" fmla="*/ 0 h 202"/>
                  <a:gd name="T8" fmla="*/ 212 w 21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02">
                    <a:moveTo>
                      <a:pt x="0" y="202"/>
                    </a:moveTo>
                    <a:lnTo>
                      <a:pt x="212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33" name="Freeform 97"/>
              <p:cNvSpPr>
                <a:spLocks/>
              </p:cNvSpPr>
              <p:nvPr/>
            </p:nvSpPr>
            <p:spPr bwMode="auto">
              <a:xfrm>
                <a:off x="793" y="2227"/>
                <a:ext cx="213" cy="180"/>
              </a:xfrm>
              <a:custGeom>
                <a:avLst/>
                <a:gdLst>
                  <a:gd name="T0" fmla="*/ 0 w 213"/>
                  <a:gd name="T1" fmla="*/ 180 h 180"/>
                  <a:gd name="T2" fmla="*/ 213 w 213"/>
                  <a:gd name="T3" fmla="*/ 0 h 180"/>
                  <a:gd name="T4" fmla="*/ 0 60000 65536"/>
                  <a:gd name="T5" fmla="*/ 0 60000 65536"/>
                  <a:gd name="T6" fmla="*/ 0 w 213"/>
                  <a:gd name="T7" fmla="*/ 0 h 180"/>
                  <a:gd name="T8" fmla="*/ 213 w 213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80">
                    <a:moveTo>
                      <a:pt x="0" y="180"/>
                    </a:moveTo>
                    <a:lnTo>
                      <a:pt x="213" y="0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34" name="Freeform 98"/>
              <p:cNvSpPr>
                <a:spLocks/>
              </p:cNvSpPr>
              <p:nvPr/>
            </p:nvSpPr>
            <p:spPr bwMode="auto">
              <a:xfrm>
                <a:off x="807" y="1713"/>
                <a:ext cx="199" cy="196"/>
              </a:xfrm>
              <a:custGeom>
                <a:avLst/>
                <a:gdLst>
                  <a:gd name="T0" fmla="*/ 0 w 199"/>
                  <a:gd name="T1" fmla="*/ 0 h 196"/>
                  <a:gd name="T2" fmla="*/ 199 w 199"/>
                  <a:gd name="T3" fmla="*/ 196 h 196"/>
                  <a:gd name="T4" fmla="*/ 0 60000 65536"/>
                  <a:gd name="T5" fmla="*/ 0 60000 65536"/>
                  <a:gd name="T6" fmla="*/ 0 w 199"/>
                  <a:gd name="T7" fmla="*/ 0 h 196"/>
                  <a:gd name="T8" fmla="*/ 199 w 199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9" h="196">
                    <a:moveTo>
                      <a:pt x="0" y="0"/>
                    </a:moveTo>
                    <a:lnTo>
                      <a:pt x="199" y="196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35" name="Freeform 99"/>
              <p:cNvSpPr>
                <a:spLocks/>
              </p:cNvSpPr>
              <p:nvPr/>
            </p:nvSpPr>
            <p:spPr bwMode="auto">
              <a:xfrm>
                <a:off x="1333" y="2218"/>
                <a:ext cx="186" cy="214"/>
              </a:xfrm>
              <a:custGeom>
                <a:avLst/>
                <a:gdLst>
                  <a:gd name="T0" fmla="*/ 0 w 186"/>
                  <a:gd name="T1" fmla="*/ 0 h 214"/>
                  <a:gd name="T2" fmla="*/ 186 w 186"/>
                  <a:gd name="T3" fmla="*/ 214 h 214"/>
                  <a:gd name="T4" fmla="*/ 0 60000 65536"/>
                  <a:gd name="T5" fmla="*/ 0 60000 65536"/>
                  <a:gd name="T6" fmla="*/ 0 w 186"/>
                  <a:gd name="T7" fmla="*/ 0 h 214"/>
                  <a:gd name="T8" fmla="*/ 186 w 186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6" h="214">
                    <a:moveTo>
                      <a:pt x="0" y="0"/>
                    </a:moveTo>
                    <a:lnTo>
                      <a:pt x="186" y="214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36" name="Text Box 100"/>
              <p:cNvSpPr txBox="1">
                <a:spLocks noChangeArrowheads="1"/>
              </p:cNvSpPr>
              <p:nvPr/>
            </p:nvSpPr>
            <p:spPr bwMode="auto">
              <a:xfrm>
                <a:off x="1156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0</a:t>
                </a:r>
              </a:p>
            </p:txBody>
          </p:sp>
          <p:sp>
            <p:nvSpPr>
              <p:cNvPr id="80937" name="Text Box 101"/>
              <p:cNvSpPr txBox="1">
                <a:spLocks noChangeArrowheads="1"/>
              </p:cNvSpPr>
              <p:nvPr/>
            </p:nvSpPr>
            <p:spPr bwMode="auto">
              <a:xfrm>
                <a:off x="1244" y="1888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1</a:t>
                </a:r>
              </a:p>
            </p:txBody>
          </p:sp>
          <p:sp>
            <p:nvSpPr>
              <p:cNvPr id="80938" name="Text Box 102"/>
              <p:cNvSpPr txBox="1">
                <a:spLocks noChangeArrowheads="1"/>
              </p:cNvSpPr>
              <p:nvPr/>
            </p:nvSpPr>
            <p:spPr bwMode="auto">
              <a:xfrm>
                <a:off x="1247" y="2024"/>
                <a:ext cx="182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80939" name="Text Box 103"/>
              <p:cNvSpPr txBox="1">
                <a:spLocks noChangeArrowheads="1"/>
              </p:cNvSpPr>
              <p:nvPr/>
            </p:nvSpPr>
            <p:spPr bwMode="auto">
              <a:xfrm>
                <a:off x="1153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3</a:t>
                </a:r>
              </a:p>
            </p:txBody>
          </p:sp>
          <p:sp>
            <p:nvSpPr>
              <p:cNvPr id="80940" name="Text Box 104"/>
              <p:cNvSpPr txBox="1">
                <a:spLocks noChangeArrowheads="1"/>
              </p:cNvSpPr>
              <p:nvPr/>
            </p:nvSpPr>
            <p:spPr bwMode="auto">
              <a:xfrm>
                <a:off x="1020" y="212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4</a:t>
                </a:r>
              </a:p>
            </p:txBody>
          </p:sp>
          <p:sp>
            <p:nvSpPr>
              <p:cNvPr id="80941" name="Text Box 105"/>
              <p:cNvSpPr txBox="1">
                <a:spLocks noChangeArrowheads="1"/>
              </p:cNvSpPr>
              <p:nvPr/>
            </p:nvSpPr>
            <p:spPr bwMode="auto">
              <a:xfrm>
                <a:off x="884" y="1903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6</a:t>
                </a:r>
              </a:p>
            </p:txBody>
          </p:sp>
          <p:sp>
            <p:nvSpPr>
              <p:cNvPr id="80942" name="Text Box 106"/>
              <p:cNvSpPr txBox="1">
                <a:spLocks noChangeArrowheads="1"/>
              </p:cNvSpPr>
              <p:nvPr/>
            </p:nvSpPr>
            <p:spPr bwMode="auto">
              <a:xfrm>
                <a:off x="926" y="2039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5</a:t>
                </a:r>
              </a:p>
            </p:txBody>
          </p:sp>
          <p:sp>
            <p:nvSpPr>
              <p:cNvPr id="80943" name="Text Box 107"/>
              <p:cNvSpPr txBox="1">
                <a:spLocks noChangeArrowheads="1"/>
              </p:cNvSpPr>
              <p:nvPr/>
            </p:nvSpPr>
            <p:spPr bwMode="auto">
              <a:xfrm>
                <a:off x="1017" y="1812"/>
                <a:ext cx="18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1600">
                    <a:solidFill>
                      <a:srgbClr val="000066"/>
                    </a:solidFill>
                  </a:rPr>
                  <a:t>7</a:t>
                </a:r>
              </a:p>
            </p:txBody>
          </p:sp>
        </p:grpSp>
        <p:sp>
          <p:nvSpPr>
            <p:cNvPr id="80917" name="Text Box 110"/>
            <p:cNvSpPr txBox="1">
              <a:spLocks noChangeArrowheads="1"/>
            </p:cNvSpPr>
            <p:nvPr/>
          </p:nvSpPr>
          <p:spPr bwMode="auto">
            <a:xfrm>
              <a:off x="3523" y="2832"/>
              <a:ext cx="35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rear</a:t>
              </a:r>
            </a:p>
          </p:txBody>
        </p:sp>
        <p:sp>
          <p:nvSpPr>
            <p:cNvPr id="80918" name="Text Box 111"/>
            <p:cNvSpPr txBox="1">
              <a:spLocks noChangeArrowheads="1"/>
            </p:cNvSpPr>
            <p:nvPr/>
          </p:nvSpPr>
          <p:spPr bwMode="auto">
            <a:xfrm>
              <a:off x="2353" y="2877"/>
              <a:ext cx="406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front</a:t>
              </a:r>
            </a:p>
          </p:txBody>
        </p:sp>
        <p:sp>
          <p:nvSpPr>
            <p:cNvPr id="80919" name="Line 112"/>
            <p:cNvSpPr>
              <a:spLocks noChangeShapeType="1"/>
            </p:cNvSpPr>
            <p:nvPr/>
          </p:nvSpPr>
          <p:spPr bwMode="auto">
            <a:xfrm flipH="1" flipV="1">
              <a:off x="3658" y="2652"/>
              <a:ext cx="90" cy="1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0" name="Line 113"/>
            <p:cNvSpPr>
              <a:spLocks noChangeShapeType="1"/>
            </p:cNvSpPr>
            <p:nvPr/>
          </p:nvSpPr>
          <p:spPr bwMode="auto">
            <a:xfrm flipV="1">
              <a:off x="2578" y="2562"/>
              <a:ext cx="180" cy="3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1" name="Text Box 117"/>
            <p:cNvSpPr txBox="1">
              <a:spLocks noChangeArrowheads="1"/>
            </p:cNvSpPr>
            <p:nvPr/>
          </p:nvSpPr>
          <p:spPr bwMode="auto">
            <a:xfrm>
              <a:off x="3424" y="211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22" name="Text Box 118"/>
            <p:cNvSpPr txBox="1">
              <a:spLocks noChangeArrowheads="1"/>
            </p:cNvSpPr>
            <p:nvPr/>
          </p:nvSpPr>
          <p:spPr bwMode="auto">
            <a:xfrm>
              <a:off x="3209" y="1888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23" name="Text Box 119"/>
            <p:cNvSpPr txBox="1">
              <a:spLocks noChangeArrowheads="1"/>
            </p:cNvSpPr>
            <p:nvPr/>
          </p:nvSpPr>
          <p:spPr bwMode="auto">
            <a:xfrm>
              <a:off x="2925" y="1933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2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24" name="Text Box 120"/>
            <p:cNvSpPr txBox="1">
              <a:spLocks noChangeArrowheads="1"/>
            </p:cNvSpPr>
            <p:nvPr/>
          </p:nvSpPr>
          <p:spPr bwMode="auto">
            <a:xfrm>
              <a:off x="2744" y="2115"/>
              <a:ext cx="204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  <p:sp>
          <p:nvSpPr>
            <p:cNvPr id="80925" name="Text Box 121"/>
            <p:cNvSpPr txBox="1">
              <a:spLocks noChangeArrowheads="1"/>
            </p:cNvSpPr>
            <p:nvPr/>
          </p:nvSpPr>
          <p:spPr bwMode="auto">
            <a:xfrm flipH="1">
              <a:off x="2744" y="2364"/>
              <a:ext cx="27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  <a:endParaRPr lang="en-US" altLang="zh-CN" sz="2000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304" name="Text Box 115"/>
          <p:cNvSpPr txBox="1">
            <a:spLocks noChangeArrowheads="1"/>
          </p:cNvSpPr>
          <p:nvPr/>
        </p:nvSpPr>
        <p:spPr bwMode="auto">
          <a:xfrm>
            <a:off x="6786563" y="5424488"/>
            <a:ext cx="1562100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aseline="-25000">
                <a:solidFill>
                  <a:srgbClr val="000066"/>
                </a:solidFill>
              </a:rPr>
              <a:t>0</a:t>
            </a:r>
            <a:r>
              <a:rPr lang="zh-CN" altLang="en-US" sz="2000" baseline="-25000">
                <a:solidFill>
                  <a:srgbClr val="000066"/>
                </a:solidFill>
              </a:rPr>
              <a:t>入队，</a:t>
            </a:r>
            <a:endParaRPr lang="en-US" altLang="zh-CN" sz="2000" baseline="-25000">
              <a:solidFill>
                <a:srgbClr val="000066"/>
              </a:solidFill>
            </a:endParaRPr>
          </a:p>
          <a:p>
            <a:r>
              <a:rPr lang="zh-CN" altLang="en-US" sz="2000" baseline="-25000">
                <a:solidFill>
                  <a:srgbClr val="000066"/>
                </a:solidFill>
              </a:rPr>
              <a:t>队中为第</a:t>
            </a:r>
            <a:r>
              <a:rPr lang="en-US" altLang="zh-CN" sz="2000" baseline="-25000">
                <a:solidFill>
                  <a:srgbClr val="000066"/>
                </a:solidFill>
              </a:rPr>
              <a:t>3</a:t>
            </a:r>
            <a:r>
              <a:rPr lang="zh-CN" altLang="en-US" sz="2000" baseline="-25000">
                <a:solidFill>
                  <a:srgbClr val="000066"/>
                </a:solidFill>
              </a:rPr>
              <a:t>行数据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168" grpId="0"/>
      <p:bldP spid="169" grpId="0"/>
      <p:bldP spid="202" grpId="0"/>
      <p:bldP spid="203" grpId="0"/>
      <p:bldP spid="236" grpId="0"/>
      <p:bldP spid="237" grpId="0"/>
      <p:bldP spid="30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500063" y="138113"/>
            <a:ext cx="91440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void </a:t>
            </a:r>
            <a:r>
              <a:rPr lang="en-US" altLang="zh-CN" sz="2000" dirty="0" err="1">
                <a:solidFill>
                  <a:srgbClr val="800000"/>
                </a:solidFill>
              </a:rPr>
              <a:t>yhsj</a:t>
            </a:r>
            <a:r>
              <a:rPr lang="en-US" altLang="zh-CN" sz="2000" dirty="0">
                <a:solidFill>
                  <a:srgbClr val="800000"/>
                </a:solidFill>
              </a:rPr>
              <a:t>(</a:t>
            </a:r>
            <a:r>
              <a:rPr lang="en-US" altLang="zh-CN" sz="2000" dirty="0" err="1">
                <a:solidFill>
                  <a:srgbClr val="800000"/>
                </a:solidFill>
              </a:rPr>
              <a:t>int</a:t>
            </a:r>
            <a:r>
              <a:rPr lang="en-US" altLang="zh-CN" sz="2000" dirty="0">
                <a:solidFill>
                  <a:srgbClr val="800000"/>
                </a:solidFill>
              </a:rPr>
              <a:t> h)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{    </a:t>
            </a:r>
            <a:r>
              <a:rPr lang="en-US" altLang="zh-CN" sz="2000" dirty="0" err="1">
                <a:solidFill>
                  <a:srgbClr val="800000"/>
                </a:solidFill>
              </a:rPr>
              <a:t>SeqQueue</a:t>
            </a:r>
            <a:r>
              <a:rPr lang="en-US" altLang="zh-CN" sz="2000" dirty="0">
                <a:solidFill>
                  <a:srgbClr val="800000"/>
                </a:solidFill>
              </a:rPr>
              <a:t> q;	    </a:t>
            </a:r>
            <a:r>
              <a:rPr lang="en-US" altLang="zh-CN" sz="2000" dirty="0" err="1">
                <a:solidFill>
                  <a:srgbClr val="800000"/>
                </a:solidFill>
              </a:rPr>
              <a:t>QueueElementType</a:t>
            </a:r>
            <a:r>
              <a:rPr lang="en-US" altLang="zh-CN" sz="2000" dirty="0">
                <a:solidFill>
                  <a:srgbClr val="800000"/>
                </a:solidFill>
              </a:rPr>
              <a:t> </a:t>
            </a:r>
            <a:r>
              <a:rPr lang="en-US" altLang="zh-CN" sz="2000" dirty="0" err="1">
                <a:solidFill>
                  <a:srgbClr val="800000"/>
                </a:solidFill>
              </a:rPr>
              <a:t>e,s</a:t>
            </a:r>
            <a:r>
              <a:rPr lang="en-US" altLang="zh-CN" sz="2000" dirty="0">
                <a:solidFill>
                  <a:srgbClr val="800000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      </a:t>
            </a:r>
            <a:r>
              <a:rPr lang="en-US" altLang="zh-CN" sz="2000" dirty="0" err="1">
                <a:solidFill>
                  <a:srgbClr val="800000"/>
                </a:solidFill>
              </a:rPr>
              <a:t>InitQueue</a:t>
            </a:r>
            <a:r>
              <a:rPr lang="en-US" altLang="zh-CN" sz="2000" dirty="0">
                <a:solidFill>
                  <a:srgbClr val="800000"/>
                </a:solidFill>
              </a:rPr>
              <a:t>(&amp;q);             </a:t>
            </a:r>
            <a:r>
              <a:rPr lang="en-US" altLang="zh-CN" sz="2000" dirty="0" err="1">
                <a:solidFill>
                  <a:srgbClr val="800000"/>
                </a:solidFill>
              </a:rPr>
              <a:t>EnterQueue</a:t>
            </a:r>
            <a:r>
              <a:rPr lang="en-US" altLang="zh-CN" sz="2000" dirty="0">
                <a:solidFill>
                  <a:srgbClr val="800000"/>
                </a:solidFill>
              </a:rPr>
              <a:t>(&amp;q,0);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      </a:t>
            </a:r>
            <a:r>
              <a:rPr lang="en-US" altLang="zh-CN" sz="2000" dirty="0" err="1">
                <a:solidFill>
                  <a:srgbClr val="800000"/>
                </a:solidFill>
              </a:rPr>
              <a:t>EnterQueue</a:t>
            </a:r>
            <a:r>
              <a:rPr lang="en-US" altLang="zh-CN" sz="2000" dirty="0">
                <a:solidFill>
                  <a:srgbClr val="800000"/>
                </a:solidFill>
              </a:rPr>
              <a:t>(&amp;q,1);	     </a:t>
            </a:r>
            <a:r>
              <a:rPr lang="en-US" altLang="zh-CN" sz="2000" dirty="0" err="1">
                <a:solidFill>
                  <a:srgbClr val="800000"/>
                </a:solidFill>
              </a:rPr>
              <a:t>EnterQueue</a:t>
            </a:r>
            <a:r>
              <a:rPr lang="en-US" altLang="zh-CN" sz="2000" dirty="0">
                <a:solidFill>
                  <a:srgbClr val="800000"/>
                </a:solidFill>
              </a:rPr>
              <a:t>(&amp;q,0);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      for(</a:t>
            </a:r>
            <a:r>
              <a:rPr lang="en-US" altLang="zh-CN" sz="2000" dirty="0" err="1">
                <a:solidFill>
                  <a:srgbClr val="800000"/>
                </a:solidFill>
              </a:rPr>
              <a:t>int</a:t>
            </a:r>
            <a:r>
              <a:rPr lang="en-US" altLang="zh-CN" sz="2000" dirty="0">
                <a:solidFill>
                  <a:srgbClr val="800000"/>
                </a:solidFill>
              </a:rPr>
              <a:t> </a:t>
            </a:r>
            <a:r>
              <a:rPr lang="en-US" altLang="zh-CN" sz="2000" dirty="0" err="1">
                <a:solidFill>
                  <a:srgbClr val="800000"/>
                </a:solidFill>
              </a:rPr>
              <a:t>i</a:t>
            </a:r>
            <a:r>
              <a:rPr lang="en-US" altLang="zh-CN" sz="2000" dirty="0">
                <a:solidFill>
                  <a:srgbClr val="800000"/>
                </a:solidFill>
              </a:rPr>
              <a:t>=1;i&lt;</a:t>
            </a:r>
            <a:r>
              <a:rPr lang="en-US" altLang="zh-CN" sz="2000" dirty="0" err="1">
                <a:solidFill>
                  <a:srgbClr val="800000"/>
                </a:solidFill>
              </a:rPr>
              <a:t>h;i</a:t>
            </a:r>
            <a:r>
              <a:rPr lang="en-US" altLang="zh-CN" sz="2000" dirty="0">
                <a:solidFill>
                  <a:srgbClr val="800000"/>
                </a:solidFill>
              </a:rPr>
              <a:t>++){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do{	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    </a:t>
            </a:r>
            <a:r>
              <a:rPr lang="en-US" altLang="zh-CN" sz="2000" dirty="0" err="1">
                <a:solidFill>
                  <a:schemeClr val="tx1"/>
                </a:solidFill>
              </a:rPr>
              <a:t>DeleteQueue</a:t>
            </a:r>
            <a:r>
              <a:rPr lang="en-US" altLang="zh-CN" sz="2000" dirty="0">
                <a:solidFill>
                  <a:schemeClr val="tx1"/>
                </a:solidFill>
              </a:rPr>
              <a:t>(&amp;</a:t>
            </a:r>
            <a:r>
              <a:rPr lang="en-US" altLang="zh-CN" sz="2000" dirty="0" err="1">
                <a:solidFill>
                  <a:schemeClr val="tx1"/>
                </a:solidFill>
              </a:rPr>
              <a:t>q,&amp;s</a:t>
            </a:r>
            <a:r>
              <a:rPr lang="en-US" altLang="zh-CN" sz="2000" dirty="0">
                <a:solidFill>
                  <a:schemeClr val="tx1"/>
                </a:solidFill>
              </a:rPr>
              <a:t>);	</a:t>
            </a:r>
            <a:r>
              <a:rPr lang="en-US" altLang="zh-CN" sz="2000" dirty="0" err="1">
                <a:solidFill>
                  <a:schemeClr val="tx1"/>
                </a:solidFill>
              </a:rPr>
              <a:t>GetHead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q,&amp;e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/>
              <a:t>     if (e!=0)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 ",e);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/>
              <a:t>                  else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("\n");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      </a:t>
            </a:r>
            <a:r>
              <a:rPr lang="en-US" altLang="zh-CN" sz="2000" dirty="0" err="1">
                <a:solidFill>
                  <a:schemeClr val="tx1"/>
                </a:solidFill>
              </a:rPr>
              <a:t>EnterQueue</a:t>
            </a:r>
            <a:r>
              <a:rPr lang="en-US" altLang="zh-CN" sz="2000" dirty="0">
                <a:solidFill>
                  <a:schemeClr val="tx1"/>
                </a:solidFill>
              </a:rPr>
              <a:t>(&amp;</a:t>
            </a:r>
            <a:r>
              <a:rPr lang="en-US" altLang="zh-CN" sz="2000" dirty="0" err="1">
                <a:solidFill>
                  <a:schemeClr val="tx1"/>
                </a:solidFill>
              </a:rPr>
              <a:t>q,s+e</a:t>
            </a:r>
            <a:r>
              <a:rPr lang="en-US" altLang="zh-CN" sz="2000" dirty="0">
                <a:solidFill>
                  <a:schemeClr val="tx1"/>
                </a:solidFill>
              </a:rPr>
              <a:t>);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 }while (e!=0);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    </a:t>
            </a:r>
            <a:r>
              <a:rPr lang="en-US" altLang="zh-CN" sz="2000" dirty="0" err="1">
                <a:solidFill>
                  <a:schemeClr val="tx1"/>
                </a:solidFill>
              </a:rPr>
              <a:t>EnterQueue</a:t>
            </a:r>
            <a:r>
              <a:rPr lang="en-US" altLang="zh-CN" sz="2000" dirty="0">
                <a:solidFill>
                  <a:schemeClr val="tx1"/>
                </a:solidFill>
              </a:rPr>
              <a:t>(&amp;</a:t>
            </a:r>
            <a:r>
              <a:rPr lang="en-US" altLang="zh-CN" sz="2000" dirty="0" err="1">
                <a:solidFill>
                  <a:schemeClr val="tx1"/>
                </a:solidFill>
              </a:rPr>
              <a:t>q,e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     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      while(!</a:t>
            </a:r>
            <a:r>
              <a:rPr lang="en-US" altLang="zh-CN" sz="2000" dirty="0" err="1">
                <a:solidFill>
                  <a:srgbClr val="800000"/>
                </a:solidFill>
              </a:rPr>
              <a:t>IsEmpty</a:t>
            </a:r>
            <a:r>
              <a:rPr lang="en-US" altLang="zh-CN" sz="2000" dirty="0">
                <a:solidFill>
                  <a:srgbClr val="800000"/>
                </a:solidFill>
              </a:rPr>
              <a:t>(q)){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 err="1">
                <a:solidFill>
                  <a:srgbClr val="800000"/>
                </a:solidFill>
              </a:rPr>
              <a:t>DeleteQueue</a:t>
            </a:r>
            <a:r>
              <a:rPr lang="en-US" altLang="zh-CN" sz="2000" dirty="0">
                <a:solidFill>
                  <a:srgbClr val="800000"/>
                </a:solidFill>
              </a:rPr>
              <a:t>(&amp;</a:t>
            </a:r>
            <a:r>
              <a:rPr lang="en-US" altLang="zh-CN" sz="2000" dirty="0" err="1">
                <a:solidFill>
                  <a:srgbClr val="800000"/>
                </a:solidFill>
              </a:rPr>
              <a:t>q,&amp;s</a:t>
            </a:r>
            <a:r>
              <a:rPr lang="en-US" altLang="zh-CN" sz="2000" dirty="0">
                <a:solidFill>
                  <a:srgbClr val="800000"/>
                </a:solidFill>
              </a:rPr>
              <a:t>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	if (s!=0) </a:t>
            </a:r>
            <a:r>
              <a:rPr lang="en-US" altLang="zh-CN" sz="2000" dirty="0" err="1">
                <a:solidFill>
                  <a:srgbClr val="800000"/>
                </a:solidFill>
              </a:rPr>
              <a:t>printf</a:t>
            </a:r>
            <a:r>
              <a:rPr lang="en-US" altLang="zh-CN" sz="2000" dirty="0">
                <a:solidFill>
                  <a:srgbClr val="800000"/>
                </a:solidFill>
              </a:rPr>
              <a:t>("%d ",s);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      }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800000"/>
                </a:solidFill>
              </a:rPr>
              <a:t>}</a:t>
            </a:r>
          </a:p>
        </p:txBody>
      </p:sp>
      <p:sp>
        <p:nvSpPr>
          <p:cNvPr id="42" name="左箭头 41"/>
          <p:cNvSpPr/>
          <p:nvPr/>
        </p:nvSpPr>
        <p:spPr>
          <a:xfrm>
            <a:off x="8001000" y="6286500"/>
            <a:ext cx="785813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37DE8D-F7C8-42D4-9863-877069A766AD}" type="slidenum">
              <a:rPr lang="en-US" altLang="zh-CN"/>
              <a:pPr/>
              <a:t>59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7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178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78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78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7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7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7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178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17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17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17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17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178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78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178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178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78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1" grpId="0" uiExpand="1" build="allAtOnce" autoUpdateAnimBg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58A950E-E5CD-43C1-A762-70F097E74BB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679700" y="2100263"/>
            <a:ext cx="225266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①  </a:t>
            </a:r>
            <a:r>
              <a:rPr lang="zh-CN" altLang="en-US" sz="2800"/>
              <a:t>顺序栈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2667000" y="2743200"/>
            <a:ext cx="14446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/>
              <a:t>②  </a:t>
            </a:r>
            <a:r>
              <a:rPr lang="zh-CN" altLang="en-US" sz="2800"/>
              <a:t>链栈</a:t>
            </a:r>
          </a:p>
        </p:txBody>
      </p:sp>
      <p:grpSp>
        <p:nvGrpSpPr>
          <p:cNvPr id="21508" name="组合 13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1509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1511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1512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直接连接符 10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 autoUpdateAnimBg="0"/>
      <p:bldP spid="12391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8EDDD-1172-48C4-94EA-F489D0DC9603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755650" y="549275"/>
            <a:ext cx="29527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第 </a:t>
            </a:r>
            <a:r>
              <a:rPr lang="en-US" altLang="zh-CN">
                <a:solidFill>
                  <a:srgbClr val="000066"/>
                </a:solidFill>
              </a:rPr>
              <a:t>3 </a:t>
            </a:r>
            <a:r>
              <a:rPr lang="zh-CN" altLang="en-US">
                <a:solidFill>
                  <a:srgbClr val="000066"/>
                </a:solidFill>
              </a:rPr>
              <a:t>章  栈和队列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985838" y="836613"/>
            <a:ext cx="237172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66"/>
                </a:solidFill>
              </a:rPr>
              <a:t>应用</a:t>
            </a:r>
            <a:r>
              <a:rPr lang="zh-CN" altLang="en-US" dirty="0">
                <a:solidFill>
                  <a:srgbClr val="000066"/>
                </a:solidFill>
              </a:rPr>
              <a:t>实例</a:t>
            </a:r>
            <a:r>
              <a:rPr kumimoji="1" lang="zh-CN" altLang="en-US" b="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928688" y="1549400"/>
            <a:ext cx="792956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</a:rPr>
              <a:t>实例一：</a:t>
            </a:r>
            <a:r>
              <a:rPr lang="zh-CN" altLang="en-US" sz="2400" dirty="0"/>
              <a:t>迷宫求解问题</a:t>
            </a:r>
          </a:p>
          <a:p>
            <a:r>
              <a:rPr lang="zh-CN" altLang="en-US" sz="2000" dirty="0">
                <a:solidFill>
                  <a:srgbClr val="000066"/>
                </a:solidFill>
              </a:rPr>
              <a:t>        这是实验心理学中的一个经典问题，心理学家把一只老鼠从一个无顶盖的大盒子的入口处赶进迷宫。迷宫中设置很多隔壁，对前进方向形成了多处障碍，心理学家在迷宫的唯一出口处放置了一块奶酪，吸引老鼠在迷宫中寻找通路以到达出口。</a:t>
            </a:r>
          </a:p>
        </p:txBody>
      </p:sp>
      <p:sp>
        <p:nvSpPr>
          <p:cNvPr id="4104" name="TextBox 11"/>
          <p:cNvSpPr txBox="1">
            <a:spLocks noChangeArrowheads="1"/>
          </p:cNvSpPr>
          <p:nvPr/>
        </p:nvSpPr>
        <p:spPr bwMode="auto">
          <a:xfrm>
            <a:off x="928688" y="3286125"/>
            <a:ext cx="78581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</a:rPr>
              <a:t>实例二：</a:t>
            </a:r>
            <a:r>
              <a:rPr lang="zh-CN" altLang="en-US" sz="2400" dirty="0"/>
              <a:t>马踏棋盘问题</a:t>
            </a:r>
          </a:p>
          <a:p>
            <a:r>
              <a:rPr lang="zh-CN" altLang="en-US" sz="2400" dirty="0">
                <a:solidFill>
                  <a:srgbClr val="000066"/>
                </a:solidFill>
              </a:rPr>
              <a:t>       </a:t>
            </a:r>
            <a:r>
              <a:rPr lang="zh-CN" altLang="en-US" sz="2000" dirty="0">
                <a:solidFill>
                  <a:srgbClr val="000066"/>
                </a:solidFill>
              </a:rPr>
              <a:t>将马随机地放在国际象棋</a:t>
            </a:r>
            <a:r>
              <a:rPr lang="en-US" altLang="zh-CN" sz="2000" dirty="0">
                <a:solidFill>
                  <a:srgbClr val="000066"/>
                </a:solidFill>
              </a:rPr>
              <a:t>8×8</a:t>
            </a:r>
            <a:r>
              <a:rPr lang="zh-CN" altLang="en-US" sz="2000" dirty="0">
                <a:solidFill>
                  <a:srgbClr val="000066"/>
                </a:solidFill>
              </a:rPr>
              <a:t>棋盘</a:t>
            </a:r>
            <a:r>
              <a:rPr lang="en-US" altLang="zh-CN" sz="2000" dirty="0">
                <a:solidFill>
                  <a:srgbClr val="000066"/>
                </a:solidFill>
              </a:rPr>
              <a:t>Board[8][8]</a:t>
            </a:r>
            <a:r>
              <a:rPr lang="zh-CN" altLang="en-US" sz="2000" dirty="0">
                <a:solidFill>
                  <a:srgbClr val="000066"/>
                </a:solidFill>
              </a:rPr>
              <a:t>的某个方格中，马按走棋规则进行移动，要求每个方格只进入一次，走遍棋盘上全部</a:t>
            </a:r>
            <a:r>
              <a:rPr lang="en-US" altLang="zh-CN" sz="2000" dirty="0">
                <a:solidFill>
                  <a:srgbClr val="000066"/>
                </a:solidFill>
              </a:rPr>
              <a:t>64</a:t>
            </a:r>
            <a:r>
              <a:rPr lang="zh-CN" altLang="en-US" sz="2000" dirty="0">
                <a:solidFill>
                  <a:srgbClr val="000066"/>
                </a:solidFill>
              </a:rPr>
              <a:t>个方格。编制非递归程序，求出马的行走路线，并按求出的行走路线将数字</a:t>
            </a:r>
            <a:r>
              <a:rPr lang="en-US" altLang="zh-CN" sz="2000" dirty="0">
                <a:solidFill>
                  <a:srgbClr val="000066"/>
                </a:solidFill>
              </a:rPr>
              <a:t>1,2</a:t>
            </a:r>
            <a:r>
              <a:rPr lang="zh-CN" altLang="en-US" sz="2000" dirty="0">
                <a:solidFill>
                  <a:srgbClr val="000066"/>
                </a:solidFill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</a:rPr>
              <a:t>…</a:t>
            </a:r>
            <a:r>
              <a:rPr lang="zh-CN" altLang="en-US" sz="2000" dirty="0">
                <a:solidFill>
                  <a:srgbClr val="000066"/>
                </a:solidFill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</a:rPr>
              <a:t>64</a:t>
            </a:r>
            <a:r>
              <a:rPr lang="zh-CN" altLang="en-US" sz="2000" dirty="0">
                <a:solidFill>
                  <a:srgbClr val="000066"/>
                </a:solidFill>
              </a:rPr>
              <a:t>依次填入一个</a:t>
            </a:r>
            <a:r>
              <a:rPr lang="en-US" altLang="zh-CN" sz="2000" dirty="0">
                <a:solidFill>
                  <a:srgbClr val="000066"/>
                </a:solidFill>
              </a:rPr>
              <a:t>8×8</a:t>
            </a:r>
            <a:r>
              <a:rPr lang="zh-CN" altLang="en-US" sz="2000" dirty="0">
                <a:solidFill>
                  <a:srgbClr val="000066"/>
                </a:solidFill>
              </a:rPr>
              <a:t>的方阵并输出。</a:t>
            </a:r>
          </a:p>
        </p:txBody>
      </p:sp>
      <p:sp>
        <p:nvSpPr>
          <p:cNvPr id="4105" name="TextBox 12"/>
          <p:cNvSpPr txBox="1">
            <a:spLocks noChangeArrowheads="1"/>
          </p:cNvSpPr>
          <p:nvPr/>
        </p:nvSpPr>
        <p:spPr bwMode="auto">
          <a:xfrm>
            <a:off x="928688" y="5103813"/>
            <a:ext cx="7858125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</a:rPr>
              <a:t>实例三：</a:t>
            </a:r>
            <a:r>
              <a:rPr lang="zh-CN" altLang="en-US" sz="2400" dirty="0"/>
              <a:t>舞伴问题</a:t>
            </a:r>
            <a:r>
              <a:rPr lang="zh-CN" altLang="en-US" sz="2400" dirty="0">
                <a:solidFill>
                  <a:srgbClr val="000066"/>
                </a:solidFill>
              </a:rPr>
              <a:t> </a:t>
            </a:r>
          </a:p>
          <a:p>
            <a:r>
              <a:rPr lang="zh-CN" altLang="en-US" sz="2400" dirty="0">
                <a:solidFill>
                  <a:srgbClr val="000066"/>
                </a:solidFill>
              </a:rPr>
              <a:t>       </a:t>
            </a:r>
            <a:r>
              <a:rPr lang="zh-CN" altLang="en-US" sz="2000" dirty="0">
                <a:solidFill>
                  <a:srgbClr val="000066"/>
                </a:solidFill>
              </a:rPr>
              <a:t>假设在周末舞会上，男士们和女士们进入舞厅时，各自排成一队。跳舞开始时，依次从男队和女队的队头上各出一人配成舞伴。若两队初始人数不相同，则较长的那一队中未配对者等待下一首舞曲。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000100" y="1357298"/>
            <a:ext cx="135732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50" name="组合 7"/>
          <p:cNvGrpSpPr>
            <a:grpSpLocks/>
          </p:cNvGrpSpPr>
          <p:nvPr/>
        </p:nvGrpSpPr>
        <p:grpSpPr bwMode="auto">
          <a:xfrm>
            <a:off x="714375" y="0"/>
            <a:ext cx="5959475" cy="1381125"/>
            <a:chOff x="714348" y="0"/>
            <a:chExt cx="5959490" cy="1380452"/>
          </a:xfrm>
        </p:grpSpPr>
        <p:sp>
          <p:nvSpPr>
            <p:cNvPr id="82952" name="Text Box 7"/>
            <p:cNvSpPr txBox="1">
              <a:spLocks noChangeArrowheads="1"/>
            </p:cNvSpPr>
            <p:nvPr/>
          </p:nvSpPr>
          <p:spPr bwMode="auto">
            <a:xfrm>
              <a:off x="1000100" y="857232"/>
              <a:ext cx="3500462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 smtClean="0">
                  <a:solidFill>
                    <a:srgbClr val="000066"/>
                  </a:solidFill>
                </a:rPr>
                <a:t>作业题</a:t>
              </a:r>
              <a:endParaRPr lang="zh-CN" altLang="en-US" sz="2800" dirty="0">
                <a:solidFill>
                  <a:srgbClr val="000066"/>
                </a:solidFill>
              </a:endParaRPr>
            </a:p>
          </p:txBody>
        </p:sp>
        <p:grpSp>
          <p:nvGrpSpPr>
            <p:cNvPr id="82954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82955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 dirty="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 dirty="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 dirty="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 dirty="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785944" y="571254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95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1685482-CD01-42DD-83AD-BB48DD61D329}" type="slidenum">
              <a:rPr lang="en-US" altLang="zh-CN"/>
              <a:pPr/>
              <a:t>61</a:t>
            </a:fld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000100" y="1357298"/>
            <a:ext cx="185738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928662" y="2214554"/>
            <a:ext cx="7929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66"/>
                </a:solidFill>
              </a:rPr>
              <a:t>P72   </a:t>
            </a:r>
            <a:r>
              <a:rPr lang="zh-CN" altLang="en-US" sz="2000" dirty="0" smtClean="0">
                <a:solidFill>
                  <a:srgbClr val="000066"/>
                </a:solidFill>
              </a:rPr>
              <a:t>一、二（</a:t>
            </a:r>
            <a:r>
              <a:rPr lang="en-US" altLang="zh-CN" sz="2000" dirty="0" smtClean="0">
                <a:solidFill>
                  <a:srgbClr val="000066"/>
                </a:solidFill>
              </a:rPr>
              <a:t>2</a:t>
            </a:r>
            <a:r>
              <a:rPr lang="zh-CN" altLang="en-US" sz="2000" dirty="0" smtClean="0">
                <a:solidFill>
                  <a:srgbClr val="000066"/>
                </a:solidFill>
              </a:rPr>
              <a:t>、</a:t>
            </a:r>
            <a:r>
              <a:rPr lang="en-US" altLang="zh-CN" sz="2000" dirty="0" smtClean="0">
                <a:solidFill>
                  <a:srgbClr val="000066"/>
                </a:solidFill>
              </a:rPr>
              <a:t>4</a:t>
            </a:r>
            <a:r>
              <a:rPr lang="zh-CN" altLang="en-US" sz="2000" dirty="0" smtClean="0">
                <a:solidFill>
                  <a:srgbClr val="000066"/>
                </a:solidFill>
              </a:rPr>
              <a:t>、</a:t>
            </a:r>
            <a:r>
              <a:rPr lang="en-US" altLang="zh-CN" sz="2000" dirty="0" smtClean="0">
                <a:solidFill>
                  <a:srgbClr val="000066"/>
                </a:solidFill>
              </a:rPr>
              <a:t>5</a:t>
            </a:r>
            <a:r>
              <a:rPr lang="zh-CN" altLang="en-US" sz="2000" dirty="0" smtClean="0">
                <a:solidFill>
                  <a:srgbClr val="000066"/>
                </a:solidFill>
              </a:rPr>
              <a:t>、</a:t>
            </a:r>
            <a:r>
              <a:rPr lang="en-US" altLang="zh-CN" sz="2000" dirty="0" smtClean="0">
                <a:solidFill>
                  <a:srgbClr val="000066"/>
                </a:solidFill>
              </a:rPr>
              <a:t>6</a:t>
            </a:r>
            <a:r>
              <a:rPr lang="zh-CN" altLang="en-US" sz="2000" dirty="0" smtClean="0">
                <a:solidFill>
                  <a:srgbClr val="000066"/>
                </a:solidFill>
              </a:rPr>
              <a:t>、</a:t>
            </a:r>
            <a:r>
              <a:rPr lang="en-US" altLang="zh-CN" sz="2000" dirty="0" smtClean="0">
                <a:solidFill>
                  <a:srgbClr val="000066"/>
                </a:solidFill>
              </a:rPr>
              <a:t>7</a:t>
            </a:r>
            <a:r>
              <a:rPr lang="zh-CN" altLang="en-US" sz="2000" dirty="0" smtClean="0">
                <a:solidFill>
                  <a:srgbClr val="000066"/>
                </a:solidFill>
              </a:rPr>
              <a:t>、</a:t>
            </a:r>
            <a:r>
              <a:rPr lang="en-US" altLang="zh-CN" sz="2000" dirty="0" smtClean="0">
                <a:solidFill>
                  <a:srgbClr val="000066"/>
                </a:solidFill>
              </a:rPr>
              <a:t>8</a:t>
            </a:r>
            <a:r>
              <a:rPr lang="zh-CN" altLang="en-US" sz="2000" dirty="0" smtClean="0">
                <a:solidFill>
                  <a:srgbClr val="000066"/>
                </a:solidFill>
              </a:rPr>
              <a:t>）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75" y="0"/>
            <a:ext cx="5959475" cy="1381125"/>
            <a:chOff x="714348" y="0"/>
            <a:chExt cx="5959490" cy="1380452"/>
          </a:xfrm>
        </p:grpSpPr>
        <p:sp>
          <p:nvSpPr>
            <p:cNvPr id="82952" name="Text Box 7"/>
            <p:cNvSpPr txBox="1">
              <a:spLocks noChangeArrowheads="1"/>
            </p:cNvSpPr>
            <p:nvPr/>
          </p:nvSpPr>
          <p:spPr bwMode="auto">
            <a:xfrm>
              <a:off x="1000100" y="857232"/>
              <a:ext cx="3500462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 smtClean="0">
                  <a:solidFill>
                    <a:srgbClr val="000066"/>
                  </a:solidFill>
                </a:rPr>
                <a:t>上机题</a:t>
              </a:r>
              <a:endParaRPr lang="zh-CN" altLang="en-US" sz="2800" dirty="0">
                <a:solidFill>
                  <a:srgbClr val="000066"/>
                </a:solidFill>
              </a:endParaRPr>
            </a:p>
          </p:txBody>
        </p:sp>
        <p:grpSp>
          <p:nvGrpSpPr>
            <p:cNvPr id="3" name="组合 10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82955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 dirty="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 dirty="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 dirty="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 dirty="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785944" y="571254"/>
                <a:ext cx="5643576" cy="15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95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105775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1685482-CD01-42DD-83AD-BB48DD61D329}" type="slidenum">
              <a:rPr lang="en-US" altLang="zh-CN"/>
              <a:pPr/>
              <a:t>62</a:t>
            </a:fld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000100" y="1357298"/>
            <a:ext cx="185738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85786" y="1571612"/>
            <a:ext cx="79295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以下前两题选其一完成，后两题选其一完成（</a:t>
            </a:r>
            <a:r>
              <a:rPr lang="en-US" sz="2000" dirty="0" smtClean="0">
                <a:solidFill>
                  <a:srgbClr val="002060"/>
                </a:solidFill>
              </a:rPr>
              <a:t>4</a:t>
            </a:r>
            <a:r>
              <a:rPr lang="zh-CN" altLang="en-US" sz="2000" dirty="0" smtClean="0">
                <a:solidFill>
                  <a:srgbClr val="002060"/>
                </a:solidFill>
              </a:rPr>
              <a:t>学时）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题目一：算术表达式求值    问题描述：见</a:t>
            </a:r>
            <a:r>
              <a:rPr lang="en-US" sz="2000" dirty="0" smtClean="0">
                <a:solidFill>
                  <a:srgbClr val="002060"/>
                </a:solidFill>
              </a:rPr>
              <a:t>P52</a:t>
            </a:r>
          </a:p>
          <a:p>
            <a:endParaRPr lang="zh-CN" altLang="en-US" sz="2000" dirty="0" smtClean="0">
              <a:solidFill>
                <a:srgbClr val="002060"/>
              </a:solidFill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题目二：魔王语言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       问题描述：有一个魔王总是使用自己的一种非常精练而抽象的语言讲话，没有人能听得懂，但他的语言是可以逐步解释成人能听懂的语言，因为他的语言是由以下两种形式的规则由人的语言逐步抽象上去的；</a:t>
            </a:r>
          </a:p>
          <a:p>
            <a:pPr lvl="0"/>
            <a:r>
              <a:rPr lang="en-US" sz="2000" dirty="0" smtClean="0">
                <a:solidFill>
                  <a:srgbClr val="002060"/>
                </a:solidFill>
              </a:rPr>
              <a:t>                   α→β</a:t>
            </a:r>
            <a:r>
              <a:rPr lang="en-US" sz="2000" baseline="-25000" dirty="0" smtClean="0">
                <a:solidFill>
                  <a:srgbClr val="002060"/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β</a:t>
            </a:r>
            <a:r>
              <a:rPr lang="en-US" sz="2000" baseline="-25000" dirty="0" smtClean="0">
                <a:solidFill>
                  <a:srgbClr val="002060"/>
                </a:solidFill>
              </a:rPr>
              <a:t>2</a:t>
            </a:r>
            <a:r>
              <a:rPr lang="en-US" sz="2000" dirty="0" smtClean="0">
                <a:solidFill>
                  <a:srgbClr val="002060"/>
                </a:solidFill>
              </a:rPr>
              <a:t>…</a:t>
            </a:r>
            <a:r>
              <a:rPr lang="en-US" sz="2000" dirty="0" err="1" smtClean="0">
                <a:solidFill>
                  <a:srgbClr val="002060"/>
                </a:solidFill>
              </a:rPr>
              <a:t>β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zh-CN" altLang="en-US" sz="2000" dirty="0" smtClean="0">
              <a:solidFill>
                <a:srgbClr val="002060"/>
              </a:solidFill>
            </a:endParaRPr>
          </a:p>
          <a:p>
            <a:pPr lvl="0"/>
            <a:r>
              <a:rPr lang="en-US" sz="2000" dirty="0" smtClean="0">
                <a:solidFill>
                  <a:srgbClr val="002060"/>
                </a:solidFill>
              </a:rPr>
              <a:t>                   (θδ</a:t>
            </a:r>
            <a:r>
              <a:rPr lang="en-US" sz="2000" baseline="-25000" dirty="0" smtClean="0">
                <a:solidFill>
                  <a:srgbClr val="002060"/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δ</a:t>
            </a:r>
            <a:r>
              <a:rPr lang="en-US" sz="2000" baseline="-25000" dirty="0" smtClean="0">
                <a:solidFill>
                  <a:srgbClr val="002060"/>
                </a:solidFill>
              </a:rPr>
              <a:t>2</a:t>
            </a:r>
            <a:r>
              <a:rPr lang="en-US" sz="2000" dirty="0" smtClean="0">
                <a:solidFill>
                  <a:srgbClr val="002060"/>
                </a:solidFill>
              </a:rPr>
              <a:t>…</a:t>
            </a:r>
            <a:r>
              <a:rPr lang="en-US" sz="2000" dirty="0" err="1" smtClean="0">
                <a:solidFill>
                  <a:srgbClr val="002060"/>
                </a:solidFill>
              </a:rPr>
              <a:t>δ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n</a:t>
            </a:r>
            <a:r>
              <a:rPr lang="en-US" sz="2000" dirty="0" smtClean="0">
                <a:solidFill>
                  <a:srgbClr val="002060"/>
                </a:solidFill>
              </a:rPr>
              <a:t>)→θδ</a:t>
            </a:r>
            <a:r>
              <a:rPr lang="en-US" sz="2000" baseline="-25000" dirty="0" smtClean="0">
                <a:solidFill>
                  <a:srgbClr val="002060"/>
                </a:solidFill>
              </a:rPr>
              <a:t>n</a:t>
            </a:r>
            <a:r>
              <a:rPr lang="en-US" sz="2000" dirty="0" smtClean="0">
                <a:solidFill>
                  <a:srgbClr val="002060"/>
                </a:solidFill>
              </a:rPr>
              <a:t>θδ</a:t>
            </a:r>
            <a:r>
              <a:rPr lang="en-US" sz="2000" baseline="-25000" dirty="0" smtClean="0">
                <a:solidFill>
                  <a:srgbClr val="002060"/>
                </a:solidFill>
              </a:rPr>
              <a:t>n-1</a:t>
            </a:r>
            <a:r>
              <a:rPr lang="en-US" sz="2000" dirty="0" smtClean="0">
                <a:solidFill>
                  <a:srgbClr val="002060"/>
                </a:solidFill>
              </a:rPr>
              <a:t>…θδ</a:t>
            </a:r>
            <a:r>
              <a:rPr lang="en-US" sz="2000" baseline="-25000" dirty="0" smtClean="0">
                <a:solidFill>
                  <a:srgbClr val="002060"/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θ </a:t>
            </a:r>
            <a:endParaRPr lang="zh-CN" altLang="en-US" sz="2000" dirty="0" smtClean="0">
              <a:solidFill>
                <a:srgbClr val="002060"/>
              </a:solidFill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在这两种形式中，从左到右均表示解释。试写一个魔王语言的解释系统，把他的话解释成人能听得懂得话。</a:t>
            </a:r>
          </a:p>
          <a:p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题目三：马踏棋盘   问题描述：见</a:t>
            </a:r>
            <a:r>
              <a:rPr lang="en-US" sz="2000" dirty="0" smtClean="0">
                <a:solidFill>
                  <a:srgbClr val="002060"/>
                </a:solidFill>
              </a:rPr>
              <a:t>P46</a:t>
            </a:r>
            <a:endParaRPr lang="zh-CN" altLang="en-US" sz="2000" dirty="0" smtClean="0">
              <a:solidFill>
                <a:srgbClr val="002060"/>
              </a:solidFill>
            </a:endParaRPr>
          </a:p>
          <a:p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题目四：迷宫问题   问题描述：见</a:t>
            </a:r>
            <a:r>
              <a:rPr lang="en-US" sz="2000" dirty="0" smtClean="0">
                <a:solidFill>
                  <a:srgbClr val="002060"/>
                </a:solidFill>
              </a:rPr>
              <a:t>P45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0236AA1-0387-4720-A255-971EA14BF60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611188" y="1557338"/>
            <a:ext cx="171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① </a:t>
            </a:r>
            <a:r>
              <a:rPr lang="zh-CN" altLang="en-US" sz="2800"/>
              <a:t>顺序栈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042988" y="2060575"/>
            <a:ext cx="7167562" cy="2227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66"/>
                </a:solidFill>
              </a:rPr>
              <a:t>用</a:t>
            </a:r>
            <a:r>
              <a:rPr kumimoji="1" lang="zh-CN" altLang="en-US" sz="2800"/>
              <a:t>顺序存储</a:t>
            </a:r>
            <a:r>
              <a:rPr kumimoji="1" lang="zh-CN" altLang="en-US" sz="2800">
                <a:solidFill>
                  <a:srgbClr val="000066"/>
                </a:solidFill>
              </a:rPr>
              <a:t>结构实现的栈，即利用</a:t>
            </a:r>
            <a:r>
              <a:rPr kumimoji="1" lang="zh-CN" altLang="en-US" sz="2800"/>
              <a:t>一组地址</a:t>
            </a:r>
          </a:p>
          <a:p>
            <a:r>
              <a:rPr kumimoji="1" lang="zh-CN" altLang="en-US" sz="2800"/>
              <a:t>连续的存储单元</a:t>
            </a:r>
            <a:r>
              <a:rPr kumimoji="1" lang="zh-CN" altLang="en-US" sz="2800">
                <a:solidFill>
                  <a:srgbClr val="000066"/>
                </a:solidFill>
              </a:rPr>
              <a:t>依次存放</a:t>
            </a:r>
            <a:r>
              <a:rPr kumimoji="1" lang="zh-CN" altLang="en-US" sz="2800"/>
              <a:t>自栈底到栈顶的数</a:t>
            </a:r>
          </a:p>
          <a:p>
            <a:r>
              <a:rPr kumimoji="1" lang="zh-CN" altLang="en-US" sz="2800"/>
              <a:t>据元素</a:t>
            </a:r>
            <a:r>
              <a:rPr kumimoji="1" lang="zh-CN" altLang="en-US" sz="2800">
                <a:solidFill>
                  <a:srgbClr val="000066"/>
                </a:solidFill>
              </a:rPr>
              <a:t>，同时由于栈的操作的特殊性，还必</a:t>
            </a:r>
          </a:p>
          <a:p>
            <a:r>
              <a:rPr kumimoji="1" lang="zh-CN" altLang="en-US" sz="2800">
                <a:solidFill>
                  <a:srgbClr val="000066"/>
                </a:solidFill>
              </a:rPr>
              <a:t>须附设一个位置指针</a:t>
            </a:r>
            <a:r>
              <a:rPr kumimoji="1" lang="en-US" altLang="zh-CN" sz="2800"/>
              <a:t>top</a:t>
            </a:r>
            <a:r>
              <a:rPr kumimoji="1" lang="zh-CN" altLang="en-US" sz="2800">
                <a:solidFill>
                  <a:srgbClr val="000066"/>
                </a:solidFill>
              </a:rPr>
              <a:t>（栈顶指针）来动态</a:t>
            </a:r>
          </a:p>
          <a:p>
            <a:r>
              <a:rPr kumimoji="1" lang="zh-CN" altLang="en-US" sz="2800">
                <a:solidFill>
                  <a:srgbClr val="000066"/>
                </a:solidFill>
              </a:rPr>
              <a:t>地</a:t>
            </a:r>
            <a:r>
              <a:rPr kumimoji="1" lang="zh-CN" altLang="en-US" sz="2800"/>
              <a:t>指示栈顶元素在顺序栈中的位置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</a:p>
        </p:txBody>
      </p:sp>
      <p:grpSp>
        <p:nvGrpSpPr>
          <p:cNvPr id="22532" name="组合 14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2533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2535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2536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直接连接符 10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BF1A52-E55B-4C85-A575-4F749ECAA5D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554" name="Text Box 9"/>
          <p:cNvSpPr txBox="1">
            <a:spLocks noChangeArrowheads="1"/>
          </p:cNvSpPr>
          <p:nvPr/>
        </p:nvSpPr>
        <p:spPr bwMode="auto">
          <a:xfrm>
            <a:off x="1084263" y="1536700"/>
            <a:ext cx="17843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</a:t>
            </a:r>
          </a:p>
        </p:txBody>
      </p:sp>
      <p:sp>
        <p:nvSpPr>
          <p:cNvPr id="23555" name="Text Box 12"/>
          <p:cNvSpPr txBox="1">
            <a:spLocks noChangeArrowheads="1"/>
          </p:cNvSpPr>
          <p:nvPr/>
        </p:nvSpPr>
        <p:spPr bwMode="auto">
          <a:xfrm>
            <a:off x="2286000" y="1571625"/>
            <a:ext cx="316388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的</a:t>
            </a:r>
            <a:r>
              <a:rPr lang="en-US" altLang="zh-CN" sz="2800"/>
              <a:t>C</a:t>
            </a:r>
            <a:r>
              <a:rPr lang="zh-CN" altLang="en-US" sz="2800"/>
              <a:t>语言描述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042988" y="2133600"/>
            <a:ext cx="7871065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#define </a:t>
            </a:r>
            <a:r>
              <a:rPr kumimoji="1" lang="en-US" altLang="zh-CN" dirty="0" err="1">
                <a:solidFill>
                  <a:srgbClr val="000066"/>
                </a:solidFill>
                <a:latin typeface="Courier New" pitchFamily="49" charset="0"/>
              </a:rPr>
              <a:t>Stack_Size</a:t>
            </a:r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 50</a:t>
            </a:r>
          </a:p>
          <a:p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 </a:t>
            </a:r>
            <a:r>
              <a:rPr kumimoji="1" lang="en-US" altLang="zh-CN" dirty="0" err="1">
                <a:solidFill>
                  <a:srgbClr val="000066"/>
                </a:solidFill>
                <a:latin typeface="Courier New" pitchFamily="49" charset="0"/>
              </a:rPr>
              <a:t>typedef</a:t>
            </a:r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kumimoji="1" lang="en-US" altLang="zh-CN" dirty="0" err="1">
                <a:solidFill>
                  <a:srgbClr val="000066"/>
                </a:solidFill>
                <a:latin typeface="Courier New" pitchFamily="49" charset="0"/>
              </a:rPr>
              <a:t>struct</a:t>
            </a:r>
            <a:endParaRPr kumimoji="1" lang="en-US" altLang="zh-CN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{  </a:t>
            </a:r>
          </a:p>
          <a:p>
            <a:r>
              <a:rPr kumimoji="1" lang="en-US" altLang="zh-CN" dirty="0" smtClean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kumimoji="1" lang="en-US" altLang="zh-CN" dirty="0" err="1" smtClean="0">
                <a:solidFill>
                  <a:srgbClr val="000066"/>
                </a:solidFill>
                <a:latin typeface="Courier New" pitchFamily="49" charset="0"/>
              </a:rPr>
              <a:t>ElemType</a:t>
            </a:r>
            <a:r>
              <a:rPr kumimoji="1" lang="en-US" altLang="zh-CN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kumimoji="1" lang="en-US" altLang="zh-CN" dirty="0" err="1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kumimoji="1" lang="en-US" altLang="zh-CN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kumimoji="1" lang="en-US" altLang="zh-CN" dirty="0" err="1">
                <a:solidFill>
                  <a:schemeClr val="tx1"/>
                </a:solidFill>
                <a:latin typeface="Courier New" pitchFamily="49" charset="0"/>
              </a:rPr>
              <a:t>Stack_Size</a:t>
            </a:r>
            <a:r>
              <a:rPr kumimoji="1" lang="en-US" altLang="zh-CN" dirty="0">
                <a:solidFill>
                  <a:schemeClr val="tx1"/>
                </a:solidFill>
                <a:latin typeface="Courier New" pitchFamily="49" charset="0"/>
              </a:rPr>
              <a:t>];</a:t>
            </a:r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 </a:t>
            </a:r>
          </a:p>
          <a:p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kumimoji="1" lang="en-US" altLang="zh-CN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  top; </a:t>
            </a:r>
            <a:r>
              <a:rPr kumimoji="1" lang="en-US" altLang="zh-CN" dirty="0">
                <a:latin typeface="Courier New" pitchFamily="49" charset="0"/>
              </a:rPr>
              <a:t>/*</a:t>
            </a:r>
            <a:r>
              <a:rPr kumimoji="1" lang="zh-CN" altLang="en-US" dirty="0">
                <a:latin typeface="Courier New" pitchFamily="49" charset="0"/>
              </a:rPr>
              <a:t>用来存放栈顶元素下标*</a:t>
            </a:r>
            <a:r>
              <a:rPr kumimoji="1" lang="en-US" altLang="zh-CN" dirty="0">
                <a:latin typeface="Courier New" pitchFamily="49" charset="0"/>
              </a:rPr>
              <a:t>/</a:t>
            </a:r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        </a:t>
            </a:r>
          </a:p>
          <a:p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}</a:t>
            </a:r>
            <a:r>
              <a:rPr kumimoji="1" lang="en-US" altLang="zh-CN" dirty="0" err="1">
                <a:solidFill>
                  <a:srgbClr val="000066"/>
                </a:solidFill>
                <a:latin typeface="Courier New" pitchFamily="49" charset="0"/>
              </a:rPr>
              <a:t>SeqStack</a:t>
            </a:r>
            <a:r>
              <a:rPr kumimoji="1" lang="en-US" altLang="zh-CN" dirty="0">
                <a:solidFill>
                  <a:srgbClr val="000066"/>
                </a:solidFill>
                <a:latin typeface="Courier New" pitchFamily="49" charset="0"/>
              </a:rPr>
              <a:t>;</a:t>
            </a:r>
            <a:endParaRPr lang="en-US" altLang="zh-CN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4427538" y="6092825"/>
            <a:ext cx="368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A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4427538" y="5661025"/>
            <a:ext cx="368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B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4427538" y="5157788"/>
            <a:ext cx="368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C</a:t>
            </a:r>
            <a:endParaRPr lang="en-US" altLang="zh-CN" sz="2000" baseline="-25000">
              <a:solidFill>
                <a:srgbClr val="000066"/>
              </a:solidFill>
            </a:endParaRPr>
          </a:p>
        </p:txBody>
      </p:sp>
      <p:grpSp>
        <p:nvGrpSpPr>
          <p:cNvPr id="125990" name="Group 38"/>
          <p:cNvGrpSpPr>
            <a:grpSpLocks/>
          </p:cNvGrpSpPr>
          <p:nvPr/>
        </p:nvGrpSpPr>
        <p:grpSpPr bwMode="auto">
          <a:xfrm>
            <a:off x="4283075" y="4076700"/>
            <a:ext cx="720725" cy="2449513"/>
            <a:chOff x="2471" y="2704"/>
            <a:chExt cx="454" cy="1543"/>
          </a:xfrm>
        </p:grpSpPr>
        <p:sp>
          <p:nvSpPr>
            <p:cNvPr id="23587" name="Line 19"/>
            <p:cNvSpPr>
              <a:spLocks noChangeShapeType="1"/>
            </p:cNvSpPr>
            <p:nvPr/>
          </p:nvSpPr>
          <p:spPr bwMode="auto">
            <a:xfrm flipH="1">
              <a:off x="2471" y="2704"/>
              <a:ext cx="1" cy="1543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20"/>
            <p:cNvSpPr>
              <a:spLocks noChangeShapeType="1"/>
            </p:cNvSpPr>
            <p:nvPr/>
          </p:nvSpPr>
          <p:spPr bwMode="auto">
            <a:xfrm>
              <a:off x="2925" y="2704"/>
              <a:ext cx="0" cy="1543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21"/>
            <p:cNvSpPr>
              <a:spLocks noChangeShapeType="1"/>
            </p:cNvSpPr>
            <p:nvPr/>
          </p:nvSpPr>
          <p:spPr bwMode="auto">
            <a:xfrm>
              <a:off x="2471" y="424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22"/>
            <p:cNvSpPr>
              <a:spLocks noChangeShapeType="1"/>
            </p:cNvSpPr>
            <p:nvPr/>
          </p:nvSpPr>
          <p:spPr bwMode="auto">
            <a:xfrm>
              <a:off x="2471" y="3974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23"/>
            <p:cNvSpPr>
              <a:spLocks noChangeShapeType="1"/>
            </p:cNvSpPr>
            <p:nvPr/>
          </p:nvSpPr>
          <p:spPr bwMode="auto">
            <a:xfrm>
              <a:off x="2471" y="365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Line 24"/>
            <p:cNvSpPr>
              <a:spLocks noChangeShapeType="1"/>
            </p:cNvSpPr>
            <p:nvPr/>
          </p:nvSpPr>
          <p:spPr bwMode="auto">
            <a:xfrm>
              <a:off x="2471" y="2704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2472" y="3339"/>
              <a:ext cx="453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37"/>
            <p:cNvSpPr>
              <a:spLocks noChangeShapeType="1"/>
            </p:cNvSpPr>
            <p:nvPr/>
          </p:nvSpPr>
          <p:spPr bwMode="auto">
            <a:xfrm>
              <a:off x="2472" y="3022"/>
              <a:ext cx="453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3275013" y="6461125"/>
            <a:ext cx="579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top</a:t>
            </a:r>
          </a:p>
        </p:txBody>
      </p:sp>
      <p:sp>
        <p:nvSpPr>
          <p:cNvPr id="125992" name="Line 40"/>
          <p:cNvSpPr>
            <a:spLocks noChangeShapeType="1"/>
          </p:cNvSpPr>
          <p:nvPr/>
        </p:nvSpPr>
        <p:spPr bwMode="auto">
          <a:xfrm>
            <a:off x="3851275" y="6669088"/>
            <a:ext cx="3587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3182938" y="6338888"/>
            <a:ext cx="10287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800">
              <a:solidFill>
                <a:srgbClr val="000066"/>
              </a:solidFill>
            </a:endParaRPr>
          </a:p>
        </p:txBody>
      </p:sp>
      <p:sp>
        <p:nvSpPr>
          <p:cNvPr id="125994" name="Text Box 42"/>
          <p:cNvSpPr txBox="1">
            <a:spLocks noChangeArrowheads="1"/>
          </p:cNvSpPr>
          <p:nvPr/>
        </p:nvSpPr>
        <p:spPr bwMode="auto">
          <a:xfrm>
            <a:off x="3203575" y="6021388"/>
            <a:ext cx="579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top</a:t>
            </a:r>
          </a:p>
        </p:txBody>
      </p:sp>
      <p:sp>
        <p:nvSpPr>
          <p:cNvPr id="125995" name="Line 43"/>
          <p:cNvSpPr>
            <a:spLocks noChangeShapeType="1"/>
          </p:cNvSpPr>
          <p:nvPr/>
        </p:nvSpPr>
        <p:spPr bwMode="auto">
          <a:xfrm>
            <a:off x="3779838" y="6229350"/>
            <a:ext cx="3587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125996" name="Text Box 44"/>
          <p:cNvSpPr txBox="1">
            <a:spLocks noChangeArrowheads="1"/>
          </p:cNvSpPr>
          <p:nvPr/>
        </p:nvSpPr>
        <p:spPr bwMode="auto">
          <a:xfrm>
            <a:off x="3040063" y="5895975"/>
            <a:ext cx="1100137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800">
              <a:solidFill>
                <a:srgbClr val="000066"/>
              </a:solidFill>
            </a:endParaRPr>
          </a:p>
        </p:txBody>
      </p:sp>
      <p:sp>
        <p:nvSpPr>
          <p:cNvPr id="125997" name="Text Box 45"/>
          <p:cNvSpPr txBox="1">
            <a:spLocks noChangeArrowheads="1"/>
          </p:cNvSpPr>
          <p:nvPr/>
        </p:nvSpPr>
        <p:spPr bwMode="auto">
          <a:xfrm>
            <a:off x="3276600" y="5589588"/>
            <a:ext cx="579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top</a:t>
            </a:r>
          </a:p>
        </p:txBody>
      </p:sp>
      <p:sp>
        <p:nvSpPr>
          <p:cNvPr id="125998" name="Line 46"/>
          <p:cNvSpPr>
            <a:spLocks noChangeShapeType="1"/>
          </p:cNvSpPr>
          <p:nvPr/>
        </p:nvSpPr>
        <p:spPr bwMode="auto">
          <a:xfrm>
            <a:off x="3852863" y="5797550"/>
            <a:ext cx="3587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3111500" y="5430838"/>
            <a:ext cx="1100138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800">
              <a:solidFill>
                <a:srgbClr val="000066"/>
              </a:solidFill>
            </a:endParaRPr>
          </a:p>
        </p:txBody>
      </p:sp>
      <p:sp>
        <p:nvSpPr>
          <p:cNvPr id="126000" name="Text Box 48"/>
          <p:cNvSpPr txBox="1">
            <a:spLocks noChangeArrowheads="1"/>
          </p:cNvSpPr>
          <p:nvPr/>
        </p:nvSpPr>
        <p:spPr bwMode="auto">
          <a:xfrm>
            <a:off x="3276600" y="5084763"/>
            <a:ext cx="579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top</a:t>
            </a:r>
          </a:p>
        </p:txBody>
      </p:sp>
      <p:sp>
        <p:nvSpPr>
          <p:cNvPr id="126001" name="Line 49"/>
          <p:cNvSpPr>
            <a:spLocks noChangeShapeType="1"/>
          </p:cNvSpPr>
          <p:nvPr/>
        </p:nvSpPr>
        <p:spPr bwMode="auto">
          <a:xfrm>
            <a:off x="3852863" y="5292725"/>
            <a:ext cx="3587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002" name="Text Box 50"/>
          <p:cNvSpPr txBox="1">
            <a:spLocks noChangeArrowheads="1"/>
          </p:cNvSpPr>
          <p:nvPr/>
        </p:nvSpPr>
        <p:spPr bwMode="auto">
          <a:xfrm>
            <a:off x="4427538" y="4687888"/>
            <a:ext cx="368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D</a:t>
            </a:r>
          </a:p>
        </p:txBody>
      </p:sp>
      <p:sp useBgFill="1">
        <p:nvSpPr>
          <p:cNvPr id="126003" name="Text Box 51"/>
          <p:cNvSpPr txBox="1">
            <a:spLocks noChangeArrowheads="1"/>
          </p:cNvSpPr>
          <p:nvPr/>
        </p:nvSpPr>
        <p:spPr bwMode="auto">
          <a:xfrm>
            <a:off x="3111500" y="4997450"/>
            <a:ext cx="1100138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800">
              <a:solidFill>
                <a:srgbClr val="000066"/>
              </a:solidFill>
            </a:endParaRPr>
          </a:p>
        </p:txBody>
      </p:sp>
      <p:sp>
        <p:nvSpPr>
          <p:cNvPr id="126004" name="Text Box 52"/>
          <p:cNvSpPr txBox="1">
            <a:spLocks noChangeArrowheads="1"/>
          </p:cNvSpPr>
          <p:nvPr/>
        </p:nvSpPr>
        <p:spPr bwMode="auto">
          <a:xfrm>
            <a:off x="3276600" y="4581525"/>
            <a:ext cx="579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top</a:t>
            </a:r>
          </a:p>
        </p:txBody>
      </p:sp>
      <p:sp>
        <p:nvSpPr>
          <p:cNvPr id="126005" name="Line 53"/>
          <p:cNvSpPr>
            <a:spLocks noChangeShapeType="1"/>
          </p:cNvSpPr>
          <p:nvPr/>
        </p:nvSpPr>
        <p:spPr bwMode="auto">
          <a:xfrm>
            <a:off x="3852863" y="4789488"/>
            <a:ext cx="3587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006" name="Text Box 54"/>
          <p:cNvSpPr txBox="1">
            <a:spLocks noChangeArrowheads="1"/>
          </p:cNvSpPr>
          <p:nvPr/>
        </p:nvSpPr>
        <p:spPr bwMode="auto">
          <a:xfrm>
            <a:off x="4427538" y="4149725"/>
            <a:ext cx="354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E</a:t>
            </a:r>
          </a:p>
        </p:txBody>
      </p:sp>
      <p:sp useBgFill="1">
        <p:nvSpPr>
          <p:cNvPr id="126007" name="Text Box 55"/>
          <p:cNvSpPr txBox="1">
            <a:spLocks noChangeArrowheads="1"/>
          </p:cNvSpPr>
          <p:nvPr/>
        </p:nvSpPr>
        <p:spPr bwMode="auto">
          <a:xfrm>
            <a:off x="3255963" y="4456113"/>
            <a:ext cx="955675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800">
              <a:solidFill>
                <a:srgbClr val="000066"/>
              </a:solidFill>
            </a:endParaRPr>
          </a:p>
        </p:txBody>
      </p:sp>
      <p:sp>
        <p:nvSpPr>
          <p:cNvPr id="126008" name="Text Box 56"/>
          <p:cNvSpPr txBox="1">
            <a:spLocks noChangeArrowheads="1"/>
          </p:cNvSpPr>
          <p:nvPr/>
        </p:nvSpPr>
        <p:spPr bwMode="auto">
          <a:xfrm>
            <a:off x="3276600" y="4076700"/>
            <a:ext cx="579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</a:rPr>
              <a:t>top</a:t>
            </a:r>
          </a:p>
        </p:txBody>
      </p:sp>
      <p:sp>
        <p:nvSpPr>
          <p:cNvPr id="126009" name="Line 57"/>
          <p:cNvSpPr>
            <a:spLocks noChangeShapeType="1"/>
          </p:cNvSpPr>
          <p:nvPr/>
        </p:nvSpPr>
        <p:spPr bwMode="auto">
          <a:xfrm>
            <a:off x="3852863" y="4284663"/>
            <a:ext cx="3587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857250" y="5143500"/>
            <a:ext cx="3276600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top = -1</a:t>
            </a:r>
            <a:r>
              <a:rPr kumimoji="1" lang="zh-CN" altLang="en-US" sz="2800">
                <a:solidFill>
                  <a:srgbClr val="000066"/>
                </a:solidFill>
              </a:rPr>
              <a:t>表示</a:t>
            </a:r>
            <a:r>
              <a:rPr kumimoji="1" lang="zh-CN" altLang="en-US" sz="2800"/>
              <a:t>空栈</a:t>
            </a:r>
            <a:r>
              <a:rPr kumimoji="1" lang="zh-CN" altLang="en-US" sz="2800">
                <a:solidFill>
                  <a:srgbClr val="000066"/>
                </a:solidFill>
              </a:rPr>
              <a:t>。</a:t>
            </a:r>
            <a:endParaRPr lang="zh-CN" altLang="en-US" sz="2800">
              <a:solidFill>
                <a:srgbClr val="000066"/>
              </a:solidFill>
            </a:endParaRPr>
          </a:p>
        </p:txBody>
      </p:sp>
      <p:grpSp>
        <p:nvGrpSpPr>
          <p:cNvPr id="23581" name="组合 46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3582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3584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3585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连接符 43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5" grpId="0" autoUpdateAnimBg="0"/>
      <p:bldP spid="125978" grpId="0" autoUpdateAnimBg="0"/>
      <p:bldP spid="125980" grpId="0" autoUpdateAnimBg="0"/>
      <p:bldP spid="125981" grpId="0" autoUpdateAnimBg="0"/>
      <p:bldP spid="125991" grpId="0" autoUpdateAnimBg="0"/>
      <p:bldP spid="125992" grpId="0" animBg="1"/>
      <p:bldP spid="125993" grpId="0" animBg="1" autoUpdateAnimBg="0"/>
      <p:bldP spid="125994" grpId="0" autoUpdateAnimBg="0"/>
      <p:bldP spid="125995" grpId="0" animBg="1"/>
      <p:bldP spid="125996" grpId="0" animBg="1" autoUpdateAnimBg="0"/>
      <p:bldP spid="125997" grpId="0" autoUpdateAnimBg="0"/>
      <p:bldP spid="125998" grpId="0" animBg="1"/>
      <p:bldP spid="125999" grpId="0" animBg="1" autoUpdateAnimBg="0"/>
      <p:bldP spid="126000" grpId="0" autoUpdateAnimBg="0"/>
      <p:bldP spid="126001" grpId="0" animBg="1"/>
      <p:bldP spid="126002" grpId="0" autoUpdateAnimBg="0"/>
      <p:bldP spid="126003" grpId="0" animBg="1" autoUpdateAnimBg="0"/>
      <p:bldP spid="126004" grpId="0" autoUpdateAnimBg="0"/>
      <p:bldP spid="126005" grpId="0" animBg="1"/>
      <p:bldP spid="126006" grpId="0" autoUpdateAnimBg="0"/>
      <p:bldP spid="126007" grpId="0" animBg="1" autoUpdateAnimBg="0"/>
      <p:bldP spid="126008" grpId="0" autoUpdateAnimBg="0"/>
      <p:bldP spid="126009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87CCC0A-5C9E-405B-BB41-D3F29089B14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578" name="Text Box 7"/>
          <p:cNvSpPr txBox="1">
            <a:spLocks noChangeArrowheads="1"/>
          </p:cNvSpPr>
          <p:nvPr/>
        </p:nvSpPr>
        <p:spPr bwMode="auto">
          <a:xfrm>
            <a:off x="647700" y="1484313"/>
            <a:ext cx="3398838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66"/>
                </a:solidFill>
              </a:rPr>
              <a:t>顺序栈的基本操作：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743200" y="2286000"/>
            <a:ext cx="22399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① </a:t>
            </a:r>
            <a:r>
              <a:rPr kumimoji="1" lang="zh-CN" altLang="en-US" sz="2800"/>
              <a:t>初始化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2730500" y="2840038"/>
            <a:ext cx="171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② </a:t>
            </a:r>
            <a:r>
              <a:rPr kumimoji="1" lang="zh-CN" altLang="en-US" sz="2800"/>
              <a:t>判栈空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2730500" y="3429000"/>
            <a:ext cx="17113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③ </a:t>
            </a:r>
            <a:r>
              <a:rPr kumimoji="1" lang="zh-CN" altLang="en-US" sz="2800"/>
              <a:t>判栈满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2730500" y="4038600"/>
            <a:ext cx="1747838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/>
              <a:t>④ </a:t>
            </a:r>
            <a:r>
              <a:rPr kumimoji="1" lang="zh-CN" altLang="en-US" sz="2800"/>
              <a:t>进    栈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2730500" y="4648200"/>
            <a:ext cx="20161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⑤ </a:t>
            </a:r>
            <a:r>
              <a:rPr kumimoji="1" lang="zh-CN" altLang="en-US" sz="2800"/>
              <a:t>出    栈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2730500" y="5181600"/>
            <a:ext cx="309721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/>
              <a:t>⑥ </a:t>
            </a:r>
            <a:r>
              <a:rPr kumimoji="1" lang="zh-CN" altLang="en-US" sz="2800"/>
              <a:t>取栈顶元素</a:t>
            </a:r>
          </a:p>
        </p:txBody>
      </p:sp>
      <p:grpSp>
        <p:nvGrpSpPr>
          <p:cNvPr id="24585" name="组合 18"/>
          <p:cNvGrpSpPr>
            <a:grpSpLocks/>
          </p:cNvGrpSpPr>
          <p:nvPr/>
        </p:nvGrpSpPr>
        <p:grpSpPr bwMode="auto">
          <a:xfrm>
            <a:off x="714375" y="0"/>
            <a:ext cx="5959475" cy="1355725"/>
            <a:chOff x="714348" y="0"/>
            <a:chExt cx="5959490" cy="1355725"/>
          </a:xfrm>
        </p:grpSpPr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985838" y="836613"/>
              <a:ext cx="1209675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 smtClean="0">
                  <a:solidFill>
                    <a:srgbClr val="000066"/>
                  </a:solidFill>
                </a:rPr>
                <a:t>栈</a:t>
              </a:r>
              <a:r>
                <a:rPr kumimoji="1" lang="zh-CN" altLang="en-US" sz="2800" b="0" dirty="0" smtClean="0">
                  <a:solidFill>
                    <a:srgbClr val="000066"/>
                  </a:solidFill>
                </a:rPr>
                <a:t> </a:t>
              </a:r>
              <a:endParaRPr kumimoji="1" lang="zh-CN" altLang="en-US" sz="2800" b="0" dirty="0">
                <a:solidFill>
                  <a:srgbClr val="000066"/>
                </a:solidFill>
              </a:endParaRPr>
            </a:p>
          </p:txBody>
        </p:sp>
        <p:grpSp>
          <p:nvGrpSpPr>
            <p:cNvPr id="24588" name="组合 8"/>
            <p:cNvGrpSpPr>
              <a:grpSpLocks/>
            </p:cNvGrpSpPr>
            <p:nvPr/>
          </p:nvGrpSpPr>
          <p:grpSpPr bwMode="auto">
            <a:xfrm>
              <a:off x="714348" y="0"/>
              <a:ext cx="5959490" cy="523220"/>
              <a:chOff x="1612906" y="65088"/>
              <a:chExt cx="5959490" cy="523220"/>
            </a:xfrm>
          </p:grpSpPr>
          <p:sp>
            <p:nvSpPr>
              <p:cNvPr id="24589" name="Text Box 6"/>
              <p:cNvSpPr txBox="1">
                <a:spLocks noChangeArrowheads="1"/>
              </p:cNvSpPr>
              <p:nvPr/>
            </p:nvSpPr>
            <p:spPr bwMode="auto">
              <a:xfrm>
                <a:off x="1612906" y="65088"/>
                <a:ext cx="595949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rgbClr val="000066"/>
                    </a:solidFill>
                  </a:rPr>
                  <a:t>第 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3 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章  限定性线性表</a:t>
                </a:r>
                <a:r>
                  <a:rPr lang="en-US" altLang="zh-CN" sz="2800">
                    <a:solidFill>
                      <a:srgbClr val="000066"/>
                    </a:solidFill>
                  </a:rPr>
                  <a:t>——</a:t>
                </a:r>
                <a:r>
                  <a:rPr lang="zh-CN" altLang="en-US" sz="2800">
                    <a:solidFill>
                      <a:srgbClr val="000066"/>
                    </a:solidFill>
                  </a:rPr>
                  <a:t>栈和队列</a:t>
                </a: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1785944" y="571501"/>
                <a:ext cx="5643576" cy="15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连接符 15"/>
          <p:cNvCxnSpPr/>
          <p:nvPr/>
        </p:nvCxnSpPr>
        <p:spPr bwMode="auto">
          <a:xfrm flipV="1">
            <a:off x="1000100" y="1355725"/>
            <a:ext cx="590600" cy="1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utoUpdateAnimBg="0"/>
      <p:bldP spid="163850" grpId="0" autoUpdateAnimBg="0"/>
      <p:bldP spid="163851" grpId="0" autoUpdateAnimBg="0"/>
      <p:bldP spid="163852" grpId="0" autoUpdateAnimBg="0"/>
      <p:bldP spid="163853" grpId="0" autoUpdateAnimBg="0"/>
      <p:bldP spid="163854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3679</TotalTime>
  <Words>4791</Words>
  <Application>Microsoft Office PowerPoint</Application>
  <PresentationFormat>全屏显示(4:3)</PresentationFormat>
  <Paragraphs>1154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凸显</vt:lpstr>
      <vt:lpstr>幻灯片 1</vt:lpstr>
      <vt:lpstr>幻灯片 2</vt:lpstr>
      <vt:lpstr>幻灯片 3</vt:lpstr>
      <vt:lpstr>练习题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存储结构定义</vt:lpstr>
      <vt:lpstr>幻灯片 49</vt:lpstr>
      <vt:lpstr>幻灯片 50</vt:lpstr>
      <vt:lpstr>幻灯片 51</vt:lpstr>
      <vt:lpstr>幻灯片 52</vt:lpstr>
      <vt:lpstr>二、循环队列“空”与“满”的判定</vt:lpstr>
      <vt:lpstr>幻灯片 54</vt:lpstr>
      <vt:lpstr>幻灯片 55</vt:lpstr>
      <vt:lpstr>幻灯片 56</vt:lpstr>
      <vt:lpstr>队列的应用举例:</vt:lpstr>
      <vt:lpstr>幻灯片 58</vt:lpstr>
      <vt:lpstr>幻灯片 59</vt:lpstr>
      <vt:lpstr>幻灯片 60</vt:lpstr>
      <vt:lpstr>幻灯片 61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zhangshj</dc:creator>
  <cp:lastModifiedBy>song</cp:lastModifiedBy>
  <cp:revision>310</cp:revision>
  <dcterms:created xsi:type="dcterms:W3CDTF">2006-08-04T11:10:54Z</dcterms:created>
  <dcterms:modified xsi:type="dcterms:W3CDTF">2014-09-14T15:30:19Z</dcterms:modified>
</cp:coreProperties>
</file>