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314" r:id="rId3"/>
    <p:sldId id="315" r:id="rId4"/>
    <p:sldId id="320" r:id="rId5"/>
    <p:sldId id="321" r:id="rId6"/>
    <p:sldId id="316" r:id="rId7"/>
    <p:sldId id="317" r:id="rId8"/>
    <p:sldId id="318" r:id="rId9"/>
    <p:sldId id="319" r:id="rId10"/>
    <p:sldId id="322" r:id="rId11"/>
    <p:sldId id="323" r:id="rId12"/>
    <p:sldId id="324" r:id="rId13"/>
    <p:sldId id="325" r:id="rId14"/>
    <p:sldId id="368" r:id="rId15"/>
    <p:sldId id="352" r:id="rId16"/>
    <p:sldId id="365" r:id="rId17"/>
    <p:sldId id="362" r:id="rId18"/>
    <p:sldId id="363" r:id="rId19"/>
    <p:sldId id="364" r:id="rId20"/>
    <p:sldId id="356" r:id="rId21"/>
    <p:sldId id="357" r:id="rId22"/>
    <p:sldId id="358" r:id="rId23"/>
    <p:sldId id="335" r:id="rId24"/>
    <p:sldId id="337" r:id="rId25"/>
    <p:sldId id="326" r:id="rId26"/>
    <p:sldId id="366" r:id="rId27"/>
    <p:sldId id="327" r:id="rId28"/>
    <p:sldId id="359" r:id="rId29"/>
    <p:sldId id="360" r:id="rId30"/>
    <p:sldId id="361" r:id="rId31"/>
    <p:sldId id="328" r:id="rId32"/>
    <p:sldId id="338" r:id="rId33"/>
    <p:sldId id="340" r:id="rId34"/>
    <p:sldId id="341" r:id="rId35"/>
    <p:sldId id="342" r:id="rId36"/>
    <p:sldId id="367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44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BEE"/>
    <a:srgbClr val="286DDC"/>
    <a:srgbClr val="B1CFF1"/>
    <a:srgbClr val="E1F3FF"/>
    <a:srgbClr val="207FCE"/>
    <a:srgbClr val="000066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2" autoAdjust="0"/>
    <p:restoredTop sz="85000" autoAdjust="0"/>
  </p:normalViewPr>
  <p:slideViewPr>
    <p:cSldViewPr>
      <p:cViewPr varScale="1">
        <p:scale>
          <a:sx n="60" d="100"/>
          <a:sy n="60" d="100"/>
        </p:scale>
        <p:origin x="-17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39FC642-F1C0-40E5-91F8-C0B217BA6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317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40907-0C7F-4282-AA25-28D92C3281A0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9FC642-F1C0-40E5-91F8-C0B217BA62D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6387C-CDB1-468D-9845-17FCDA539C06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58BE-F18B-4B63-AD87-D6CC7F672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0307F-8110-4B93-87EA-326B3AFCE58F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69AE6-53AF-4A28-BF21-3632F2DAE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2F69-2C5F-4F32-8805-96B032D2391A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021B-BD30-45BB-85C9-DE2EA41EC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549275"/>
            <a:ext cx="8150225" cy="536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D7501F-C50B-4B03-841C-2CEC0A593B7D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59141BD-F540-4E45-BB84-6E6AEDD8B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94F5E-B62F-43D2-BE32-162B2925C2D1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A9CF0-EACA-4F95-BF44-E4A752BC7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95EFD-3452-42E3-81BA-F06CC6C34FDB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62188-31AE-4C0F-8687-09434C69C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8FB7B-0497-4C75-AFE7-934CAEC5E5DC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FE004-E631-4485-AAF3-5ECD41295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9413C05-1775-481A-94FC-7226ABC7408C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02080B-31CF-428E-A3C9-5AD51D316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9E092-8699-41BD-9413-B6CFFE429F6B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6736-7B09-461E-8E7F-FE205B351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543049-6BF0-47AE-BCBD-F9D579ACB8BA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F713D81-A4A5-4032-B847-081255F6C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CE7A1DD-4D27-48D6-AC08-06F070D81187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0B0958-4FF9-449F-AA79-617D2A98C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5F81D93E-52C5-4B8F-A216-96E3A04D8B7E}" type="datetime1">
              <a:rPr lang="en-US"/>
              <a:pPr>
                <a:defRPr/>
              </a:pPr>
              <a:t>9/25/2017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B13807E5-4AD2-4CD3-894D-6836AD4254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2" r:id="rId4"/>
    <p:sldLayoutId id="2147483681" r:id="rId5"/>
    <p:sldLayoutId id="2147483686" r:id="rId6"/>
    <p:sldLayoutId id="2147483680" r:id="rId7"/>
    <p:sldLayoutId id="2147483687" r:id="rId8"/>
    <p:sldLayoutId id="2147483688" r:id="rId9"/>
    <p:sldLayoutId id="2147483679" r:id="rId10"/>
    <p:sldLayoutId id="2147483678" r:id="rId11"/>
    <p:sldLayoutId id="214748368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0979BB3-5719-4F93-B22D-0C68D5A0EE1B}" type="slidenum">
              <a:rPr lang="en-US" altLang="zh-CN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2228850" y="1812925"/>
            <a:ext cx="47720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  <a:hlinkClick r:id="rId2" action="ppaction://hlinksldjump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  <a:hlinkClick r:id="rId2" action="ppaction://hlinksldjump"/>
              </a:rPr>
              <a:t>的定义</a:t>
            </a:r>
            <a:endParaRPr kumimoji="1" lang="zh-CN" altLang="en-US" sz="2800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2205038" y="2478088"/>
            <a:ext cx="39385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  <a:hlinkClick r:id="rId3" action="ppaction://hlinksldjump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  <a:hlinkClick r:id="rId3" action="ppaction://hlinksldjump"/>
              </a:rPr>
              <a:t>的表示和实现</a:t>
            </a:r>
            <a:endParaRPr kumimoji="1" lang="zh-CN" altLang="en-US" sz="2800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8197" name="Line 1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auto">
          <a:xfrm>
            <a:off x="755650" y="6508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8199" name="矩形 7"/>
          <p:cNvSpPr>
            <a:spLocks noChangeArrowheads="1"/>
          </p:cNvSpPr>
          <p:nvPr/>
        </p:nvSpPr>
        <p:spPr bwMode="auto">
          <a:xfrm>
            <a:off x="2157695" y="3929066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  <a:hlinkClick r:id="rId4" action="ppaction://hlinksldjump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  <a:hlinkClick r:id="rId4" action="ppaction://hlinksldjump"/>
              </a:rPr>
              <a:t>的模式匹配算法</a:t>
            </a:r>
            <a:endParaRPr kumimoji="1" lang="zh-CN" altLang="en-US" sz="2800" dirty="0">
              <a:solidFill>
                <a:srgbClr val="000066"/>
              </a:solidFill>
              <a:ea typeface="楷体_GB2312" pitchFamily="49" charset="-122"/>
              <a:hlinkClick r:id="rId3" action="ppaction://hlinksldjump"/>
            </a:endParaRPr>
          </a:p>
        </p:txBody>
      </p:sp>
      <p:sp>
        <p:nvSpPr>
          <p:cNvPr id="8200" name="矩形 8"/>
          <p:cNvSpPr>
            <a:spLocks noChangeArrowheads="1"/>
          </p:cNvSpPr>
          <p:nvPr/>
        </p:nvSpPr>
        <p:spPr bwMode="auto">
          <a:xfrm>
            <a:off x="2214563" y="3214688"/>
            <a:ext cx="614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  <a:hlinkClick r:id="rId5" action="ppaction://hlinksldjump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  <a:hlinkClick r:id="rId5" action="ppaction://hlinksldjump"/>
              </a:rPr>
              <a:t>的应用举例：简单的行编辑器</a:t>
            </a:r>
            <a:endParaRPr kumimoji="1" lang="zh-CN" altLang="en-US" sz="2800" dirty="0">
              <a:solidFill>
                <a:srgbClr val="000066"/>
              </a:solidFill>
              <a:ea typeface="楷体_GB2312" pitchFamily="49" charset="-122"/>
              <a:hlinkClick r:id="rId3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FAEB7D4-5A23-4C0F-B3F6-FD4D565CCCDF}" type="slidenum">
              <a:rPr lang="en-US" altLang="zh-CN">
                <a:latin typeface="Arial" charset="0"/>
              </a:rPr>
              <a:pPr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827088" y="2060575"/>
            <a:ext cx="8147050" cy="933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对于串的基本操作集可以有不同的定义方法，在使用高级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程序设计语言中的串类型时，应</a:t>
            </a:r>
            <a:r>
              <a:rPr kumimoji="1" lang="zh-CN" altLang="en-US">
                <a:ea typeface="楷体_GB2312" pitchFamily="49" charset="-122"/>
              </a:rPr>
              <a:t>以该语言的参考手册为准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985838" y="836613"/>
            <a:ext cx="2649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串的定义</a:t>
            </a: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17287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基本操作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2195513" y="4005263"/>
            <a:ext cx="48577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gets</a:t>
            </a:r>
            <a:r>
              <a:rPr kumimoji="1" lang="en-US" altLang="zh-CN" b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(str)  </a:t>
            </a:r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输入一个串；</a:t>
            </a:r>
          </a:p>
          <a:p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puts</a:t>
            </a:r>
            <a:r>
              <a:rPr kumimoji="1" lang="en-US" altLang="zh-CN" b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(str)</a:t>
            </a:r>
            <a:r>
              <a:rPr kumimoji="1" lang="en-US" altLang="zh-CN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输出一个串；</a:t>
            </a:r>
          </a:p>
          <a:p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strcat</a:t>
            </a:r>
            <a:r>
              <a:rPr kumimoji="1" lang="en-US" altLang="zh-CN" b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(str1, str2)  </a:t>
            </a:r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串联接函数；</a:t>
            </a:r>
          </a:p>
          <a:p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strcpy</a:t>
            </a:r>
            <a:r>
              <a:rPr kumimoji="1" lang="en-US" altLang="zh-CN" b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(str1, str2, k)  </a:t>
            </a:r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串复制函数；</a:t>
            </a:r>
          </a:p>
          <a:p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strcmp</a:t>
            </a:r>
            <a:r>
              <a:rPr kumimoji="1" lang="en-US" altLang="zh-CN" b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(str1, str2)  </a:t>
            </a:r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串比较函数；</a:t>
            </a:r>
          </a:p>
          <a:p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strlen</a:t>
            </a:r>
            <a:r>
              <a:rPr kumimoji="1" lang="en-US" altLang="zh-CN" b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(str)  </a:t>
            </a:r>
            <a:r>
              <a:rPr kumimoji="1" lang="zh-CN" altLang="en-US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求串长函数；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684213" y="3068638"/>
            <a:ext cx="975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zh-CN" altLang="en-US" b="0">
                <a:solidFill>
                  <a:schemeClr val="tx1"/>
                </a:solidFill>
                <a:latin typeface="宋体" charset="-122"/>
              </a:rPr>
              <a:t>：</a:t>
            </a:r>
            <a:r>
              <a:rPr kumimoji="1" lang="en-US" altLang="zh-CN" b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语言函数库（包含在库文件</a:t>
            </a:r>
            <a:r>
              <a:rPr kumimoji="1" lang="en-US" altLang="zh-CN" b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string.h</a:t>
            </a:r>
          </a:p>
          <a:p>
            <a:r>
              <a:rPr kumimoji="1"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提供下列串处理函数：</a:t>
            </a:r>
          </a:p>
        </p:txBody>
      </p:sp>
      <p:sp>
        <p:nvSpPr>
          <p:cNvPr id="12" name="左箭头 11"/>
          <p:cNvSpPr/>
          <p:nvPr/>
        </p:nvSpPr>
        <p:spPr>
          <a:xfrm>
            <a:off x="7143750" y="6072188"/>
            <a:ext cx="1143000" cy="785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hlinkClick r:id="rId2" action="ppaction://hlinksldjump"/>
              </a:rPr>
              <a:t>返回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49" grpId="0" autoUpdateAnimBg="0"/>
      <p:bldP spid="172050" grpId="0" autoUpdateAnimBg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29588" y="5033963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139D390-6A09-40C2-A117-BA1FD925C235}" type="slidenum">
              <a:rPr lang="en-US" altLang="zh-CN">
                <a:latin typeface="Arial" charset="0"/>
              </a:rPr>
              <a:pPr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18435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3" name="Rectangle 3"/>
          <p:cNvSpPr txBox="1">
            <a:spLocks noRot="1" noChangeArrowheads="1"/>
          </p:cNvSpPr>
          <p:nvPr/>
        </p:nvSpPr>
        <p:spPr>
          <a:xfrm>
            <a:off x="1371600" y="2286000"/>
            <a:ext cx="7304088" cy="365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zh-CN" altLang="en-US" sz="2800" u="sng" dirty="0">
                <a:solidFill>
                  <a:srgbClr val="C00000"/>
                </a:solidFill>
                <a:latin typeface="+mn-lt"/>
                <a:ea typeface="+mn-ea"/>
              </a:rPr>
              <a:t>定长顺序存储表示</a:t>
            </a:r>
          </a:p>
          <a:p>
            <a:pPr marL="640080" lvl="1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用一组地址连续的存储单元存储串值的字符序列，属</a:t>
            </a:r>
            <a:r>
              <a:rPr lang="zh-CN" altLang="en-US" dirty="0">
                <a:solidFill>
                  <a:srgbClr val="7030A0"/>
                </a:solidFill>
                <a:latin typeface="+mn-lt"/>
                <a:ea typeface="楷体_GB2312" pitchFamily="49" charset="-122"/>
              </a:rPr>
              <a:t>静态存储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方式。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zh-CN" altLang="en-US" sz="2800" u="sng" dirty="0">
                <a:solidFill>
                  <a:srgbClr val="C00000"/>
                </a:solidFill>
                <a:latin typeface="+mn-lt"/>
                <a:ea typeface="+mn-ea"/>
              </a:rPr>
              <a:t>堆分配存储表示</a:t>
            </a:r>
          </a:p>
          <a:p>
            <a:pPr marL="640080" lvl="1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用一组地址连续的存储单元存储串值的字符序列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但存储空间是在程序执行过程中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动态分配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而得。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zh-CN" altLang="en-US" sz="2800" u="sng" dirty="0">
                <a:solidFill>
                  <a:srgbClr val="C00000"/>
                </a:solidFill>
                <a:latin typeface="+mn-lt"/>
                <a:ea typeface="+mn-ea"/>
              </a:rPr>
              <a:t>串的块链存储表示</a:t>
            </a:r>
          </a:p>
          <a:p>
            <a:pPr marL="640080" lvl="1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链式方式存储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5750" y="1571625"/>
            <a:ext cx="426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常用的实现方法</a:t>
            </a:r>
            <a:r>
              <a:rPr kumimoji="1" lang="zh-CN" altLang="en-US">
                <a:solidFill>
                  <a:schemeClr val="tx2"/>
                </a:solidFill>
                <a:latin typeface="宋体" charset="-122"/>
                <a:ea typeface="楷体_GB2312" pitchFamily="49" charset="-122"/>
              </a:rPr>
              <a:t>：</a:t>
            </a:r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1143000" y="2540000"/>
            <a:ext cx="188913" cy="2341563"/>
          </a:xfrm>
          <a:prstGeom prst="leftBrace">
            <a:avLst>
              <a:gd name="adj1" fmla="val 103291"/>
              <a:gd name="adj2" fmla="val 49014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 pitchFamily="49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28600" y="2844800"/>
            <a:ext cx="83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顺序存储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04800" y="4854575"/>
            <a:ext cx="91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链式存储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5" grpId="0" autoUpdateAnimBg="0"/>
      <p:bldP spid="16" grpId="0" animBg="1"/>
      <p:bldP spid="17" grpId="0" autoUpdateAnimBg="0"/>
      <p:bldP spid="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4946520-6147-47D0-AB76-9C1739C7CF67}" type="slidenum">
              <a:rPr lang="en-US" altLang="zh-CN">
                <a:latin typeface="Arial" charset="0"/>
              </a:rPr>
              <a:pPr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63938" y="1484313"/>
            <a:ext cx="3671887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827088" y="3927475"/>
            <a:ext cx="51323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存储表示：</a:t>
            </a:r>
            <a:r>
              <a:rPr lang="zh-CN" altLang="en-US">
                <a:ea typeface="楷体_GB2312" pitchFamily="49" charset="-122"/>
              </a:rPr>
              <a:t>静态数组结构</a:t>
            </a: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1692275" y="4503738"/>
            <a:ext cx="3479800" cy="2309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#define MAXLEN 255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typedef  struct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{ 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char ch[MAXLEN];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int len;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}SString;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642938" y="2000250"/>
            <a:ext cx="8143875" cy="833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定长顺序串是将串设计成一种结构类型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串的存储分配是在编译时完成的。</a:t>
            </a:r>
            <a:r>
              <a:rPr kumimoji="1" lang="zh-CN" altLang="en-US">
                <a:ea typeface="楷体_GB2312" pitchFamily="49" charset="-122"/>
              </a:rPr>
              <a:t> 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611188" y="2857500"/>
            <a:ext cx="81041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串的实际长度可在预定义长度的范围内随意设定，超过预定义长度的串值则被舍去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 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称之为</a:t>
            </a:r>
            <a:r>
              <a:rPr kumimoji="1" lang="zh-CN" altLang="en-US">
                <a:solidFill>
                  <a:srgbClr val="7030A0"/>
                </a:solidFill>
                <a:ea typeface="楷体_GB2312" pitchFamily="49" charset="-122"/>
              </a:rPr>
              <a:t>截断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1" grpId="0"/>
      <p:bldP spid="1740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F73FC71-4331-4347-A990-78A987E144BA}" type="slidenum">
              <a:rPr lang="en-US" altLang="zh-CN">
                <a:latin typeface="Arial" charset="0"/>
              </a:rPr>
              <a:pPr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的表示和实现</a:t>
            </a: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1116013" y="2636838"/>
            <a:ext cx="17129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基本操作：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2771775" y="2636838"/>
            <a:ext cx="561657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插入、</a:t>
            </a:r>
            <a:r>
              <a:rPr kumimoji="1" lang="zh-CN" altLang="en-US">
                <a:ea typeface="楷体_GB2312" pitchFamily="49" charset="-122"/>
              </a:rPr>
              <a:t>删除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zh-CN" altLang="en-US">
                <a:ea typeface="楷体_GB2312" pitchFamily="49" charset="-122"/>
              </a:rPr>
              <a:t>复制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、判空、</a:t>
            </a:r>
            <a:r>
              <a:rPr kumimoji="1" lang="zh-CN" altLang="en-US">
                <a:ea typeface="楷体_GB2312" pitchFamily="49" charset="-122"/>
              </a:rPr>
              <a:t>比较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</a:p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求串长、清空、连接、求子串。 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9141BD-F540-4E45-BB84-6E6AEDD8B63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4375" y="2071688"/>
            <a:ext cx="4525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串插入函数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04800" y="2589336"/>
            <a:ext cx="96964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r>
              <a:rPr lang="en-US" altLang="zh-CN" dirty="0" err="1">
                <a:ea typeface="楷体_GB2312" pitchFamily="49" charset="-122"/>
              </a:rPr>
              <a:t>StrInsert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SString</a:t>
            </a:r>
            <a:r>
              <a:rPr lang="en-US" altLang="zh-CN" dirty="0">
                <a:ea typeface="楷体_GB2312" pitchFamily="49" charset="-122"/>
              </a:rPr>
              <a:t> *s, </a:t>
            </a:r>
            <a:r>
              <a:rPr lang="en-US" altLang="zh-CN" dirty="0" err="1">
                <a:ea typeface="楷体_GB2312" pitchFamily="49" charset="-122"/>
              </a:rPr>
              <a:t>int</a:t>
            </a:r>
            <a:r>
              <a:rPr lang="en-US" altLang="zh-CN" dirty="0">
                <a:ea typeface="楷体_GB2312" pitchFamily="49" charset="-122"/>
              </a:rPr>
              <a:t> pos, </a:t>
            </a:r>
            <a:r>
              <a:rPr lang="en-US" altLang="zh-CN" dirty="0" err="1">
                <a:ea typeface="楷体_GB2312" pitchFamily="49" charset="-122"/>
              </a:rPr>
              <a:t>SString</a:t>
            </a:r>
            <a:r>
              <a:rPr lang="en-US" altLang="zh-CN" dirty="0">
                <a:ea typeface="楷体_GB2312" pitchFamily="49" charset="-122"/>
              </a:rPr>
              <a:t> t</a:t>
            </a:r>
            <a:r>
              <a:rPr lang="en-US" altLang="zh-CN" sz="2000" dirty="0">
                <a:ea typeface="楷体_GB2312" pitchFamily="49" charset="-122"/>
              </a:rPr>
              <a:t>)  </a:t>
            </a:r>
            <a:r>
              <a:rPr lang="en-US" altLang="zh-CN" sz="2000" dirty="0">
                <a:solidFill>
                  <a:srgbClr val="D21102"/>
                </a:solidFill>
                <a:ea typeface="楷体_GB2312" pitchFamily="49" charset="-122"/>
              </a:rPr>
              <a:t>/*pos</a:t>
            </a:r>
            <a:r>
              <a:rPr lang="zh-CN" altLang="en-US" sz="2000" dirty="0">
                <a:solidFill>
                  <a:srgbClr val="D21102"/>
                </a:solidFill>
                <a:ea typeface="楷体_GB2312" pitchFamily="49" charset="-122"/>
              </a:rPr>
              <a:t>为插入位置的下标*</a:t>
            </a:r>
            <a:r>
              <a:rPr lang="en-US" altLang="zh-CN" sz="2000" dirty="0">
                <a:solidFill>
                  <a:srgbClr val="D21102"/>
                </a:solidFill>
                <a:ea typeface="楷体_GB2312" pitchFamily="49" charset="-122"/>
              </a:rPr>
              <a:t>/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23528" y="3429000"/>
          <a:ext cx="83529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7"/>
                <a:gridCol w="417647"/>
                <a:gridCol w="417647"/>
                <a:gridCol w="417647"/>
                <a:gridCol w="417647"/>
                <a:gridCol w="417647"/>
                <a:gridCol w="835294"/>
                <a:gridCol w="417647"/>
                <a:gridCol w="417647"/>
                <a:gridCol w="835294"/>
                <a:gridCol w="417647"/>
                <a:gridCol w="417647"/>
                <a:gridCol w="417647"/>
                <a:gridCol w="417647"/>
                <a:gridCol w="417647"/>
                <a:gridCol w="417647"/>
                <a:gridCol w="835294"/>
              </a:tblGrid>
              <a:tr h="286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s-&gt;len-1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018">
                <a:tc gridSpan="6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23528" y="4293096"/>
          <a:ext cx="83529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7"/>
                <a:gridCol w="417647"/>
                <a:gridCol w="417647"/>
                <a:gridCol w="835294"/>
                <a:gridCol w="417647"/>
                <a:gridCol w="417647"/>
                <a:gridCol w="417647"/>
                <a:gridCol w="417647"/>
                <a:gridCol w="417647"/>
                <a:gridCol w="1252941"/>
                <a:gridCol w="417647"/>
                <a:gridCol w="417647"/>
                <a:gridCol w="417647"/>
                <a:gridCol w="417647"/>
                <a:gridCol w="417647"/>
                <a:gridCol w="835294"/>
              </a:tblGrid>
              <a:tr h="286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t.len-1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018"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DDC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23528" y="5217760"/>
          <a:ext cx="83529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7"/>
                <a:gridCol w="417647"/>
                <a:gridCol w="417647"/>
                <a:gridCol w="417647"/>
                <a:gridCol w="417647"/>
                <a:gridCol w="417647"/>
                <a:gridCol w="835294"/>
                <a:gridCol w="417647"/>
                <a:gridCol w="417647"/>
                <a:gridCol w="417647"/>
                <a:gridCol w="1252941"/>
                <a:gridCol w="1252941"/>
                <a:gridCol w="1252941"/>
              </a:tblGrid>
              <a:tr h="2860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pos+t.len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s-&gt;len+t.len-1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018">
                <a:tc gridSpan="6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6DD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6516216" y="3501008"/>
            <a:ext cx="0" cy="2880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156176" y="3140968"/>
            <a:ext cx="715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M-1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139952" y="3501008"/>
            <a:ext cx="0" cy="2880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779912" y="3140968"/>
            <a:ext cx="715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M-1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81277" y="3501008"/>
            <a:ext cx="0" cy="2880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321237" y="3140968"/>
            <a:ext cx="715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M-1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88224" y="3573016"/>
            <a:ext cx="2160240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11960" y="3501008"/>
            <a:ext cx="4464496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  <p:bldP spid="31" grpId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714375" y="2071688"/>
            <a:ext cx="4525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串插入函数</a:t>
            </a:r>
          </a:p>
        </p:txBody>
      </p:sp>
      <p:grpSp>
        <p:nvGrpSpPr>
          <p:cNvPr id="21507" name="Group 47"/>
          <p:cNvGrpSpPr>
            <a:grpSpLocks/>
          </p:cNvGrpSpPr>
          <p:nvPr/>
        </p:nvGrpSpPr>
        <p:grpSpPr bwMode="auto">
          <a:xfrm>
            <a:off x="304800" y="2589336"/>
            <a:ext cx="9696450" cy="1055688"/>
            <a:chOff x="192" y="624"/>
            <a:chExt cx="5712" cy="665"/>
          </a:xfrm>
        </p:grpSpPr>
        <p:sp>
          <p:nvSpPr>
            <p:cNvPr id="21523" name="Rectangle 8"/>
            <p:cNvSpPr>
              <a:spLocks noChangeArrowheads="1"/>
            </p:cNvSpPr>
            <p:nvPr/>
          </p:nvSpPr>
          <p:spPr bwMode="auto">
            <a:xfrm>
              <a:off x="192" y="624"/>
              <a:ext cx="5712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 err="1">
                  <a:ea typeface="楷体_GB2312" pitchFamily="49" charset="-122"/>
                </a:rPr>
                <a:t>StrInsert</a:t>
              </a:r>
              <a:r>
                <a:rPr lang="en-US" altLang="zh-CN" dirty="0">
                  <a:ea typeface="楷体_GB2312" pitchFamily="49" charset="-122"/>
                </a:rPr>
                <a:t>(</a:t>
              </a:r>
              <a:r>
                <a:rPr lang="en-US" altLang="zh-CN" dirty="0" err="1">
                  <a:ea typeface="楷体_GB2312" pitchFamily="49" charset="-122"/>
                </a:rPr>
                <a:t>SString</a:t>
              </a:r>
              <a:r>
                <a:rPr lang="en-US" altLang="zh-CN" dirty="0">
                  <a:ea typeface="楷体_GB2312" pitchFamily="49" charset="-122"/>
                </a:rPr>
                <a:t> *s, </a:t>
              </a:r>
              <a:r>
                <a:rPr lang="en-US" altLang="zh-CN" dirty="0" err="1">
                  <a:ea typeface="楷体_GB2312" pitchFamily="49" charset="-122"/>
                </a:rPr>
                <a:t>int</a:t>
              </a:r>
              <a:r>
                <a:rPr lang="en-US" altLang="zh-CN" dirty="0">
                  <a:ea typeface="楷体_GB2312" pitchFamily="49" charset="-122"/>
                </a:rPr>
                <a:t> pos, </a:t>
              </a:r>
              <a:r>
                <a:rPr lang="en-US" altLang="zh-CN" dirty="0" err="1">
                  <a:ea typeface="楷体_GB2312" pitchFamily="49" charset="-122"/>
                </a:rPr>
                <a:t>SString</a:t>
              </a:r>
              <a:r>
                <a:rPr lang="en-US" altLang="zh-CN" dirty="0">
                  <a:ea typeface="楷体_GB2312" pitchFamily="49" charset="-122"/>
                </a:rPr>
                <a:t> t</a:t>
              </a:r>
              <a:r>
                <a:rPr lang="en-US" altLang="zh-CN" sz="2000" dirty="0">
                  <a:ea typeface="楷体_GB2312" pitchFamily="49" charset="-122"/>
                </a:rPr>
                <a:t>)  </a:t>
              </a:r>
              <a:r>
                <a:rPr lang="en-US" altLang="zh-CN" sz="2000" dirty="0">
                  <a:solidFill>
                    <a:srgbClr val="D21102"/>
                  </a:solidFill>
                  <a:ea typeface="楷体_GB2312" pitchFamily="49" charset="-122"/>
                </a:rPr>
                <a:t>/*pos</a:t>
              </a:r>
              <a:r>
                <a:rPr lang="zh-CN" altLang="en-US" sz="2000" dirty="0">
                  <a:solidFill>
                    <a:srgbClr val="D21102"/>
                  </a:solidFill>
                  <a:ea typeface="楷体_GB2312" pitchFamily="49" charset="-122"/>
                </a:rPr>
                <a:t>为插入位置的下标*</a:t>
              </a:r>
              <a:r>
                <a:rPr lang="en-US" altLang="zh-CN" sz="2000" dirty="0">
                  <a:solidFill>
                    <a:srgbClr val="D21102"/>
                  </a:solidFill>
                  <a:ea typeface="楷体_GB2312" pitchFamily="49" charset="-122"/>
                </a:rPr>
                <a:t>/</a:t>
              </a:r>
            </a:p>
          </p:txBody>
        </p:sp>
        <p:sp>
          <p:nvSpPr>
            <p:cNvPr id="21524" name="Rectangle 10"/>
            <p:cNvSpPr>
              <a:spLocks noChangeArrowheads="1"/>
            </p:cNvSpPr>
            <p:nvPr/>
          </p:nvSpPr>
          <p:spPr bwMode="auto">
            <a:xfrm>
              <a:off x="288" y="816"/>
              <a:ext cx="52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{</a:t>
              </a:r>
            </a:p>
          </p:txBody>
        </p:sp>
        <p:sp>
          <p:nvSpPr>
            <p:cNvPr id="21525" name="Rectangle 11"/>
            <p:cNvSpPr>
              <a:spLocks noChangeArrowheads="1"/>
            </p:cNvSpPr>
            <p:nvPr/>
          </p:nvSpPr>
          <p:spPr bwMode="auto">
            <a:xfrm>
              <a:off x="480" y="816"/>
              <a:ext cx="10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 err="1">
                  <a:ea typeface="楷体_GB2312" pitchFamily="49" charset="-122"/>
                </a:rPr>
                <a:t>int</a:t>
              </a:r>
              <a:r>
                <a:rPr lang="en-US" altLang="zh-CN" dirty="0">
                  <a:ea typeface="楷体_GB2312" pitchFamily="49" charset="-122"/>
                </a:rPr>
                <a:t> </a:t>
              </a:r>
              <a:r>
                <a:rPr lang="en-US" altLang="zh-CN" dirty="0" err="1">
                  <a:ea typeface="楷体_GB2312" pitchFamily="49" charset="-122"/>
                </a:rPr>
                <a:t>i</a:t>
              </a:r>
              <a:r>
                <a:rPr lang="en-US" altLang="zh-CN" dirty="0">
                  <a:ea typeface="楷体_GB2312" pitchFamily="49" charset="-122"/>
                </a:rPr>
                <a:t>;</a:t>
              </a:r>
            </a:p>
          </p:txBody>
        </p:sp>
        <p:sp>
          <p:nvSpPr>
            <p:cNvPr id="21526" name="Rectangle 12"/>
            <p:cNvSpPr>
              <a:spLocks noChangeArrowheads="1"/>
            </p:cNvSpPr>
            <p:nvPr/>
          </p:nvSpPr>
          <p:spPr bwMode="auto">
            <a:xfrm>
              <a:off x="192" y="1027"/>
              <a:ext cx="5051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  <a:ea typeface="楷体_GB2312" pitchFamily="49" charset="-122"/>
                </a:rPr>
                <a:t>    if (pos&lt;0 || pos&gt;s-&gt;</a:t>
              </a:r>
              <a:r>
                <a:rPr lang="en-US" altLang="zh-CN" dirty="0" err="1" smtClean="0">
                  <a:solidFill>
                    <a:srgbClr val="002060"/>
                  </a:solidFill>
                  <a:ea typeface="楷体_GB2312" pitchFamily="49" charset="-122"/>
                </a:rPr>
                <a:t>len</a:t>
              </a:r>
              <a:r>
                <a:rPr lang="en-US" altLang="zh-CN" dirty="0" smtClean="0">
                  <a:solidFill>
                    <a:srgbClr val="002060"/>
                  </a:solidFill>
                  <a:ea typeface="楷体_GB2312" pitchFamily="49" charset="-122"/>
                </a:rPr>
                <a:t>)	return(0); </a:t>
              </a:r>
              <a:endParaRPr lang="en-US" altLang="zh-CN" dirty="0">
                <a:solidFill>
                  <a:srgbClr val="00206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-243757" y="3671093"/>
            <a:ext cx="7912101" cy="2062163"/>
            <a:chOff x="-191" y="1248"/>
            <a:chExt cx="4984" cy="1299"/>
          </a:xfrm>
        </p:grpSpPr>
        <p:sp>
          <p:nvSpPr>
            <p:cNvPr id="21515" name="Rectangle 19"/>
            <p:cNvSpPr>
              <a:spLocks noChangeArrowheads="1"/>
            </p:cNvSpPr>
            <p:nvPr/>
          </p:nvSpPr>
          <p:spPr bwMode="auto">
            <a:xfrm>
              <a:off x="-94" y="2285"/>
              <a:ext cx="479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</a:t>
              </a:r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      s-&gt;len=s-&gt;len+t.len;</a:t>
              </a:r>
            </a:p>
          </p:txBody>
        </p:sp>
        <p:sp>
          <p:nvSpPr>
            <p:cNvPr id="21516" name="Rectangle 13"/>
            <p:cNvSpPr>
              <a:spLocks noChangeArrowheads="1"/>
            </p:cNvSpPr>
            <p:nvPr/>
          </p:nvSpPr>
          <p:spPr bwMode="auto">
            <a:xfrm>
              <a:off x="-191" y="1248"/>
              <a:ext cx="464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</a:t>
              </a:r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if (s-&gt;len + t.len&lt;=MAXLEN)</a:t>
              </a:r>
            </a:p>
          </p:txBody>
        </p:sp>
        <p:sp>
          <p:nvSpPr>
            <p:cNvPr id="21517" name="Rectangle 14"/>
            <p:cNvSpPr>
              <a:spLocks noChangeArrowheads="1"/>
            </p:cNvSpPr>
            <p:nvPr/>
          </p:nvSpPr>
          <p:spPr bwMode="auto">
            <a:xfrm>
              <a:off x="-94" y="1488"/>
              <a:ext cx="464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{</a:t>
              </a:r>
            </a:p>
          </p:txBody>
        </p:sp>
        <p:sp>
          <p:nvSpPr>
            <p:cNvPr id="21518" name="Rectangle 15"/>
            <p:cNvSpPr>
              <a:spLocks noChangeArrowheads="1"/>
            </p:cNvSpPr>
            <p:nvPr/>
          </p:nvSpPr>
          <p:spPr bwMode="auto">
            <a:xfrm>
              <a:off x="-94" y="1488"/>
              <a:ext cx="464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>
                  <a:ea typeface="楷体_GB2312" pitchFamily="49" charset="-122"/>
                </a:rPr>
                <a:t>	      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for (</a:t>
              </a:r>
              <a:r>
                <a:rPr lang="en-US" altLang="zh-CN" dirty="0" err="1">
                  <a:solidFill>
                    <a:srgbClr val="002060"/>
                  </a:solidFill>
                  <a:ea typeface="楷体_GB2312" pitchFamily="49" charset="-122"/>
                </a:rPr>
                <a:t>i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=s-&gt;</a:t>
              </a:r>
              <a:r>
                <a:rPr lang="en-US" altLang="zh-CN" dirty="0" err="1">
                  <a:solidFill>
                    <a:srgbClr val="002060"/>
                  </a:solidFill>
                  <a:ea typeface="楷体_GB2312" pitchFamily="49" charset="-122"/>
                </a:rPr>
                <a:t>len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 + t.len-1;i&gt;=t.len + </a:t>
              </a:r>
              <a:r>
                <a:rPr lang="en-US" altLang="zh-CN" dirty="0" err="1">
                  <a:solidFill>
                    <a:srgbClr val="002060"/>
                  </a:solidFill>
                  <a:ea typeface="楷体_GB2312" pitchFamily="49" charset="-122"/>
                </a:rPr>
                <a:t>pos;i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--)</a:t>
              </a:r>
            </a:p>
          </p:txBody>
        </p:sp>
        <p:sp>
          <p:nvSpPr>
            <p:cNvPr id="21519" name="Rectangle 16"/>
            <p:cNvSpPr>
              <a:spLocks noChangeArrowheads="1"/>
            </p:cNvSpPr>
            <p:nvPr/>
          </p:nvSpPr>
          <p:spPr bwMode="auto">
            <a:xfrm>
              <a:off x="-94" y="1763"/>
              <a:ext cx="383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>
                  <a:ea typeface="楷体_GB2312" pitchFamily="49" charset="-122"/>
                </a:rPr>
                <a:t>		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s-&gt;</a:t>
              </a:r>
              <a:r>
                <a:rPr lang="en-US" altLang="zh-CN" dirty="0" err="1">
                  <a:solidFill>
                    <a:srgbClr val="002060"/>
                  </a:solidFill>
                  <a:ea typeface="楷体_GB2312" pitchFamily="49" charset="-122"/>
                </a:rPr>
                <a:t>ch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[</a:t>
              </a:r>
              <a:r>
                <a:rPr lang="en-US" altLang="zh-CN" dirty="0" err="1">
                  <a:solidFill>
                    <a:srgbClr val="002060"/>
                  </a:solidFill>
                  <a:ea typeface="楷体_GB2312" pitchFamily="49" charset="-122"/>
                </a:rPr>
                <a:t>i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]=s-&gt;</a:t>
              </a:r>
              <a:r>
                <a:rPr lang="en-US" altLang="zh-CN" dirty="0" err="1">
                  <a:solidFill>
                    <a:srgbClr val="002060"/>
                  </a:solidFill>
                  <a:ea typeface="楷体_GB2312" pitchFamily="49" charset="-122"/>
                </a:rPr>
                <a:t>ch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[i-t.len];</a:t>
              </a:r>
            </a:p>
          </p:txBody>
        </p:sp>
        <p:sp>
          <p:nvSpPr>
            <p:cNvPr id="21520" name="Rectangle 17"/>
            <p:cNvSpPr>
              <a:spLocks noChangeArrowheads="1"/>
            </p:cNvSpPr>
            <p:nvPr/>
          </p:nvSpPr>
          <p:spPr bwMode="auto">
            <a:xfrm>
              <a:off x="-94" y="2022"/>
              <a:ext cx="479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</a:t>
              </a:r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      for (i=0;i&lt;t.len;i++) </a:t>
              </a:r>
            </a:p>
          </p:txBody>
        </p:sp>
        <p:sp>
          <p:nvSpPr>
            <p:cNvPr id="21521" name="Rectangle 18"/>
            <p:cNvSpPr>
              <a:spLocks noChangeArrowheads="1"/>
            </p:cNvSpPr>
            <p:nvPr/>
          </p:nvSpPr>
          <p:spPr bwMode="auto">
            <a:xfrm>
              <a:off x="1115" y="1997"/>
              <a:ext cx="367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		     s-&gt;ch[i+pos]=t.ch[i];</a:t>
              </a:r>
            </a:p>
          </p:txBody>
        </p:sp>
        <p:sp>
          <p:nvSpPr>
            <p:cNvPr id="21522" name="Rectangle 20"/>
            <p:cNvSpPr>
              <a:spLocks noChangeArrowheads="1"/>
            </p:cNvSpPr>
            <p:nvPr/>
          </p:nvSpPr>
          <p:spPr bwMode="auto">
            <a:xfrm>
              <a:off x="2422" y="2266"/>
              <a:ext cx="135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}</a:t>
              </a:r>
            </a:p>
          </p:txBody>
        </p:sp>
      </p:grp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45"/>
          <p:cNvGrpSpPr>
            <a:grpSpLocks/>
          </p:cNvGrpSpPr>
          <p:nvPr/>
        </p:nvGrpSpPr>
        <p:grpSpPr bwMode="auto">
          <a:xfrm>
            <a:off x="-785813" y="2636839"/>
            <a:ext cx="9142413" cy="1917701"/>
            <a:chOff x="-240" y="2510"/>
            <a:chExt cx="5759" cy="1208"/>
          </a:xfrm>
        </p:grpSpPr>
        <p:sp>
          <p:nvSpPr>
            <p:cNvPr id="22547" name="Rectangle 29"/>
            <p:cNvSpPr>
              <a:spLocks noChangeArrowheads="1"/>
            </p:cNvSpPr>
            <p:nvPr/>
          </p:nvSpPr>
          <p:spPr bwMode="auto">
            <a:xfrm>
              <a:off x="-240" y="3456"/>
              <a:ext cx="479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		</a:t>
              </a:r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s-&gt;len=MAXLEN;</a:t>
              </a:r>
            </a:p>
          </p:txBody>
        </p:sp>
        <p:sp>
          <p:nvSpPr>
            <p:cNvPr id="22548" name="Rectangle 21"/>
            <p:cNvSpPr>
              <a:spLocks noChangeArrowheads="1"/>
            </p:cNvSpPr>
            <p:nvPr/>
          </p:nvSpPr>
          <p:spPr bwMode="auto">
            <a:xfrm>
              <a:off x="96" y="2510"/>
              <a:ext cx="4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>
                  <a:ea typeface="楷体_GB2312" pitchFamily="49" charset="-122"/>
                </a:rPr>
                <a:t>	else</a:t>
              </a:r>
            </a:p>
          </p:txBody>
        </p:sp>
        <p:sp>
          <p:nvSpPr>
            <p:cNvPr id="22549" name="Rectangle 22"/>
            <p:cNvSpPr>
              <a:spLocks noChangeArrowheads="1"/>
            </p:cNvSpPr>
            <p:nvPr/>
          </p:nvSpPr>
          <p:spPr bwMode="auto">
            <a:xfrm>
              <a:off x="244" y="2525"/>
              <a:ext cx="4791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>
                  <a:ea typeface="楷体_GB2312" pitchFamily="49" charset="-122"/>
                </a:rPr>
                <a:t>	</a:t>
              </a:r>
            </a:p>
          </p:txBody>
        </p:sp>
        <p:sp>
          <p:nvSpPr>
            <p:cNvPr id="22550" name="Rectangle 23"/>
            <p:cNvSpPr>
              <a:spLocks noChangeArrowheads="1"/>
            </p:cNvSpPr>
            <p:nvPr/>
          </p:nvSpPr>
          <p:spPr bwMode="auto">
            <a:xfrm>
              <a:off x="-46" y="2525"/>
              <a:ext cx="4791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	</a:t>
              </a:r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if (pos+t.len&lt;=MAXLEN)</a:t>
              </a:r>
            </a:p>
          </p:txBody>
        </p:sp>
        <p:sp>
          <p:nvSpPr>
            <p:cNvPr id="22551" name="Rectangle 24"/>
            <p:cNvSpPr>
              <a:spLocks noChangeArrowheads="1"/>
            </p:cNvSpPr>
            <p:nvPr/>
          </p:nvSpPr>
          <p:spPr bwMode="auto">
            <a:xfrm>
              <a:off x="2" y="2736"/>
              <a:ext cx="4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	{</a:t>
              </a:r>
            </a:p>
          </p:txBody>
        </p:sp>
        <p:sp>
          <p:nvSpPr>
            <p:cNvPr id="22552" name="Rectangle 25"/>
            <p:cNvSpPr>
              <a:spLocks noChangeArrowheads="1"/>
            </p:cNvSpPr>
            <p:nvPr/>
          </p:nvSpPr>
          <p:spPr bwMode="auto">
            <a:xfrm>
              <a:off x="728" y="2736"/>
              <a:ext cx="4791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>
                  <a:ea typeface="楷体_GB2312" pitchFamily="49" charset="-122"/>
                </a:rPr>
                <a:t>	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for (</a:t>
              </a:r>
              <a:r>
                <a:rPr lang="en-US" altLang="zh-CN" dirty="0" err="1" smtClean="0">
                  <a:solidFill>
                    <a:srgbClr val="002060"/>
                  </a:solidFill>
                  <a:ea typeface="楷体_GB2312" pitchFamily="49" charset="-122"/>
                </a:rPr>
                <a:t>i</a:t>
              </a:r>
              <a:r>
                <a:rPr lang="en-US" altLang="zh-CN" dirty="0" smtClean="0">
                  <a:solidFill>
                    <a:srgbClr val="002060"/>
                  </a:solidFill>
                  <a:ea typeface="楷体_GB2312" pitchFamily="49" charset="-122"/>
                </a:rPr>
                <a:t>=MAXLEN-1;i&gt;=</a:t>
              </a:r>
              <a:r>
                <a:rPr lang="en-US" altLang="zh-CN" dirty="0" err="1" smtClean="0">
                  <a:solidFill>
                    <a:srgbClr val="002060"/>
                  </a:solidFill>
                  <a:ea typeface="楷体_GB2312" pitchFamily="49" charset="-122"/>
                </a:rPr>
                <a:t>t.len+pos;i</a:t>
              </a:r>
              <a:r>
                <a:rPr lang="en-US" altLang="zh-CN" dirty="0" smtClean="0">
                  <a:solidFill>
                    <a:srgbClr val="002060"/>
                  </a:solidFill>
                  <a:ea typeface="楷体_GB2312" pitchFamily="49" charset="-122"/>
                </a:rPr>
                <a:t>-</a:t>
              </a:r>
              <a:r>
                <a:rPr lang="en-US" altLang="zh-CN" dirty="0">
                  <a:solidFill>
                    <a:srgbClr val="002060"/>
                  </a:solidFill>
                  <a:ea typeface="楷体_GB2312" pitchFamily="49" charset="-122"/>
                </a:rPr>
                <a:t>-) </a:t>
              </a:r>
            </a:p>
          </p:txBody>
        </p:sp>
        <p:sp>
          <p:nvSpPr>
            <p:cNvPr id="22553" name="Rectangle 26"/>
            <p:cNvSpPr>
              <a:spLocks noChangeArrowheads="1"/>
            </p:cNvSpPr>
            <p:nvPr/>
          </p:nvSpPr>
          <p:spPr bwMode="auto">
            <a:xfrm>
              <a:off x="341" y="2976"/>
              <a:ext cx="396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	</a:t>
              </a:r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s-&gt;ch[i]=s-&gt;ch[i-t.len];</a:t>
              </a:r>
            </a:p>
          </p:txBody>
        </p:sp>
        <p:sp>
          <p:nvSpPr>
            <p:cNvPr id="22554" name="Rectangle 27"/>
            <p:cNvSpPr>
              <a:spLocks noChangeArrowheads="1"/>
            </p:cNvSpPr>
            <p:nvPr/>
          </p:nvSpPr>
          <p:spPr bwMode="auto">
            <a:xfrm>
              <a:off x="728" y="3197"/>
              <a:ext cx="353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</a:t>
              </a:r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for (i=0;i&lt;t.len;i++)</a:t>
              </a:r>
            </a:p>
          </p:txBody>
        </p:sp>
        <p:sp>
          <p:nvSpPr>
            <p:cNvPr id="22555" name="Rectangle 28"/>
            <p:cNvSpPr>
              <a:spLocks noChangeArrowheads="1"/>
            </p:cNvSpPr>
            <p:nvPr/>
          </p:nvSpPr>
          <p:spPr bwMode="auto">
            <a:xfrm>
              <a:off x="2567" y="3168"/>
              <a:ext cx="2662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</a:t>
              </a:r>
              <a:r>
                <a:rPr lang="en-US" altLang="zh-CN">
                  <a:solidFill>
                    <a:srgbClr val="002060"/>
                  </a:solidFill>
                  <a:ea typeface="楷体_GB2312" pitchFamily="49" charset="-122"/>
                </a:rPr>
                <a:t>s-&gt;ch[i+pos]=t.ch[i];</a:t>
              </a:r>
            </a:p>
          </p:txBody>
        </p:sp>
        <p:sp>
          <p:nvSpPr>
            <p:cNvPr id="22556" name="Rectangle 30"/>
            <p:cNvSpPr>
              <a:spLocks noChangeArrowheads="1"/>
            </p:cNvSpPr>
            <p:nvPr/>
          </p:nvSpPr>
          <p:spPr bwMode="auto">
            <a:xfrm>
              <a:off x="1890" y="3437"/>
              <a:ext cx="130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	}</a:t>
              </a:r>
            </a:p>
          </p:txBody>
        </p:sp>
      </p:grpSp>
      <p:grpSp>
        <p:nvGrpSpPr>
          <p:cNvPr id="22531" name="Group 46"/>
          <p:cNvGrpSpPr>
            <a:grpSpLocks/>
          </p:cNvGrpSpPr>
          <p:nvPr/>
        </p:nvGrpSpPr>
        <p:grpSpPr bwMode="auto">
          <a:xfrm>
            <a:off x="-1214438" y="4660900"/>
            <a:ext cx="10501313" cy="2125663"/>
            <a:chOff x="-532" y="3677"/>
            <a:chExt cx="6425" cy="1339"/>
          </a:xfrm>
        </p:grpSpPr>
        <p:sp>
          <p:nvSpPr>
            <p:cNvPr id="22539" name="Rectangle 34"/>
            <p:cNvSpPr>
              <a:spLocks noChangeArrowheads="1"/>
            </p:cNvSpPr>
            <p:nvPr/>
          </p:nvSpPr>
          <p:spPr bwMode="auto">
            <a:xfrm>
              <a:off x="3264" y="3677"/>
              <a:ext cx="262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          </a:t>
              </a: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s-&gt;ch[i+pos]=t.ch[i];</a:t>
              </a:r>
            </a:p>
          </p:txBody>
        </p:sp>
        <p:sp>
          <p:nvSpPr>
            <p:cNvPr id="22540" name="Rectangle 35"/>
            <p:cNvSpPr>
              <a:spLocks noChangeArrowheads="1"/>
            </p:cNvSpPr>
            <p:nvPr/>
          </p:nvSpPr>
          <p:spPr bwMode="auto">
            <a:xfrm>
              <a:off x="-270" y="3915"/>
              <a:ext cx="479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 dirty="0">
                  <a:ea typeface="楷体_GB2312" pitchFamily="49" charset="-122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ea typeface="楷体_GB2312" pitchFamily="49" charset="-122"/>
                </a:rPr>
                <a:t>s-&gt;</a:t>
              </a:r>
              <a:r>
                <a:rPr lang="en-US" altLang="zh-CN" dirty="0" err="1">
                  <a:solidFill>
                    <a:schemeClr val="tx1"/>
                  </a:solidFill>
                  <a:ea typeface="楷体_GB2312" pitchFamily="49" charset="-122"/>
                </a:rPr>
                <a:t>len</a:t>
              </a:r>
              <a:r>
                <a:rPr lang="en-US" altLang="zh-CN" dirty="0">
                  <a:solidFill>
                    <a:schemeClr val="tx1"/>
                  </a:solidFill>
                  <a:ea typeface="楷体_GB2312" pitchFamily="49" charset="-122"/>
                </a:rPr>
                <a:t>=MAXLEN</a:t>
              </a:r>
              <a:r>
                <a:rPr lang="en-US" altLang="zh-CN" dirty="0">
                  <a:ea typeface="楷体_GB2312" pitchFamily="49" charset="-122"/>
                </a:rPr>
                <a:t>;</a:t>
              </a:r>
            </a:p>
          </p:txBody>
        </p:sp>
        <p:sp>
          <p:nvSpPr>
            <p:cNvPr id="22541" name="Rectangle 31"/>
            <p:cNvSpPr>
              <a:spLocks noChangeArrowheads="1"/>
            </p:cNvSpPr>
            <p:nvPr/>
          </p:nvSpPr>
          <p:spPr bwMode="auto">
            <a:xfrm>
              <a:off x="672" y="3696"/>
              <a:ext cx="387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2542" name="Rectangle 33"/>
            <p:cNvSpPr>
              <a:spLocks noChangeArrowheads="1"/>
            </p:cNvSpPr>
            <p:nvPr/>
          </p:nvSpPr>
          <p:spPr bwMode="auto">
            <a:xfrm>
              <a:off x="480" y="3696"/>
              <a:ext cx="367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a typeface="楷体_GB2312" pitchFamily="49" charset="-122"/>
                </a:rPr>
                <a:t>	</a:t>
              </a:r>
              <a:r>
                <a:rPr lang="en-US" altLang="zh-CN">
                  <a:ea typeface="楷体_GB2312" pitchFamily="49" charset="-122"/>
                </a:rPr>
                <a:t>{ </a:t>
              </a: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for (i=0;i&lt;MAXLEN-pos;i++)</a:t>
              </a:r>
            </a:p>
          </p:txBody>
        </p:sp>
        <p:sp>
          <p:nvSpPr>
            <p:cNvPr id="22543" name="Rectangle 36"/>
            <p:cNvSpPr>
              <a:spLocks noChangeArrowheads="1"/>
            </p:cNvSpPr>
            <p:nvPr/>
          </p:nvSpPr>
          <p:spPr bwMode="auto">
            <a:xfrm>
              <a:off x="1808" y="3888"/>
              <a:ext cx="198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	}</a:t>
              </a:r>
            </a:p>
          </p:txBody>
        </p:sp>
        <p:sp>
          <p:nvSpPr>
            <p:cNvPr id="22544" name="Rectangle 37"/>
            <p:cNvSpPr>
              <a:spLocks noChangeArrowheads="1"/>
            </p:cNvSpPr>
            <p:nvPr/>
          </p:nvSpPr>
          <p:spPr bwMode="auto">
            <a:xfrm>
              <a:off x="-532" y="4532"/>
              <a:ext cx="232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	return(1);</a:t>
              </a:r>
            </a:p>
          </p:txBody>
        </p:sp>
        <p:sp>
          <p:nvSpPr>
            <p:cNvPr id="22545" name="Rectangle 38"/>
            <p:cNvSpPr>
              <a:spLocks noChangeArrowheads="1"/>
            </p:cNvSpPr>
            <p:nvPr/>
          </p:nvSpPr>
          <p:spPr bwMode="auto">
            <a:xfrm>
              <a:off x="36" y="4262"/>
              <a:ext cx="130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	}</a:t>
              </a:r>
            </a:p>
          </p:txBody>
        </p:sp>
        <p:sp>
          <p:nvSpPr>
            <p:cNvPr id="22546" name="Rectangle 39"/>
            <p:cNvSpPr>
              <a:spLocks noChangeArrowheads="1"/>
            </p:cNvSpPr>
            <p:nvPr/>
          </p:nvSpPr>
          <p:spPr bwMode="auto">
            <a:xfrm>
              <a:off x="342" y="4757"/>
              <a:ext cx="58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}</a:t>
              </a:r>
              <a:r>
                <a:rPr lang="en-US" altLang="zh-CN" sz="1400">
                  <a:ea typeface="楷体_GB2312" pitchFamily="49" charset="-12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22538" name="Text Box 4"/>
          <p:cNvSpPr txBox="1">
            <a:spLocks noChangeArrowheads="1"/>
          </p:cNvSpPr>
          <p:nvPr/>
        </p:nvSpPr>
        <p:spPr bwMode="auto">
          <a:xfrm>
            <a:off x="714375" y="2071688"/>
            <a:ext cx="4525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串插入函数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D655D1A-88CB-4E16-ADD2-6641C25A5F87}" type="slidenum">
              <a:rPr lang="en-US" altLang="zh-CN">
                <a:latin typeface="Arial" charset="0"/>
              </a:rPr>
              <a:pPr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1187450" y="2636838"/>
            <a:ext cx="7200900" cy="3743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int</a:t>
            </a:r>
            <a:r>
              <a:rPr kumimoji="1" lang="en-US" altLang="zh-CN">
                <a:solidFill>
                  <a:srgbClr val="FF0066"/>
                </a:solidFill>
                <a:ea typeface="楷体_GB2312" pitchFamily="49" charset="-122"/>
              </a:rPr>
              <a:t> StrDelete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(SString *s; int pos,len)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/*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在串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中删除从序号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pos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起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len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个字符*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/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{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int i;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if (pos&lt;0 || pos&gt;(s-&gt;len-len)) return(0);</a:t>
            </a:r>
          </a:p>
          <a:p>
            <a:r>
              <a:rPr kumimoji="1" lang="en-US" altLang="zh-CN">
                <a:solidFill>
                  <a:srgbClr val="FF0066"/>
                </a:solidFill>
                <a:ea typeface="楷体_GB2312" pitchFamily="49" charset="-122"/>
              </a:rPr>
              <a:t>      for (i=pos+len; i&lt;s-&gt;len; i++)</a:t>
            </a:r>
          </a:p>
          <a:p>
            <a:r>
              <a:rPr kumimoji="1" lang="en-US" altLang="zh-CN">
                <a:solidFill>
                  <a:srgbClr val="FF0066"/>
                </a:solidFill>
                <a:ea typeface="楷体_GB2312" pitchFamily="49" charset="-122"/>
              </a:rPr>
              <a:t>              s-&gt;ch[i-len]=s-&gt;ch[i];</a:t>
            </a:r>
          </a:p>
          <a:p>
            <a:r>
              <a:rPr kumimoji="1" lang="en-US" altLang="zh-CN">
                <a:solidFill>
                  <a:srgbClr val="FF0066"/>
                </a:solidFill>
                <a:ea typeface="楷体_GB2312" pitchFamily="49" charset="-122"/>
              </a:rPr>
              <a:t>      s-&gt;len=s-&gt;len - len;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return(1);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1116013" y="2108200"/>
            <a:ext cx="1814512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串删除函数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33C3AF-BA9E-4CC2-B9E2-4C1D9D3E3A48}" type="slidenum">
              <a:rPr lang="en-US" altLang="zh-CN">
                <a:latin typeface="Arial" charset="0"/>
              </a:rPr>
              <a:pPr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1116013" y="2205038"/>
            <a:ext cx="18145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串复制函数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1547813" y="2852738"/>
            <a:ext cx="6553200" cy="301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void StrCopy(SString *s, SString t)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/*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将串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的值复制到串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中*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/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{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int i;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for (i=0;i&lt;t.len;i++)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     s-&gt;ch[i]=t.ch[i];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s-&gt;len=t.len;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DC15A3-4738-4928-8DE6-C49220391ECB}" type="slidenum">
              <a:rPr lang="en-US" altLang="zh-CN">
                <a:latin typeface="Arial" charset="0"/>
              </a:rPr>
              <a:pPr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116013" y="2205038"/>
            <a:ext cx="18145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串比较函数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1258888" y="2781300"/>
            <a:ext cx="7345362" cy="3378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0066"/>
                </a:solidFill>
                <a:ea typeface="楷体_GB2312" pitchFamily="49" charset="-122"/>
              </a:rPr>
              <a:t>int  StrCompare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(SString s, SString t )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/*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若串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相等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则返回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0;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若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s&gt;t,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返回值大于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0;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若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s&lt;t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返回值小于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0.  */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{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int i;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for (i=0;i&lt;s.len&amp;&amp;i&lt;t.len;i++)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    if (s.ch[i]!=t.ch[i]) return(s.ch[i] - t.ch[i]);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return(s.len - t.len);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}</a:t>
            </a:r>
            <a:r>
              <a:rPr kumimoji="1" lang="en-US" altLang="zh-CN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689061-8057-4AA1-9C35-6AFA227E9210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985838" y="836613"/>
            <a:ext cx="2649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 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的定义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258888" y="1557338"/>
            <a:ext cx="6481762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ea typeface="楷体_GB2312" pitchFamily="49" charset="-122"/>
              </a:rPr>
              <a:t>是由零个或多个字符组成的有限序列。</a:t>
            </a:r>
          </a:p>
          <a:p>
            <a:r>
              <a:rPr kumimoji="1" lang="zh-CN" altLang="en-US">
                <a:ea typeface="楷体_GB2312" pitchFamily="49" charset="-122"/>
              </a:rPr>
              <a:t>       </a:t>
            </a:r>
            <a:r>
              <a:rPr kumimoji="1" lang="en-US" altLang="zh-CN">
                <a:ea typeface="楷体_GB2312" pitchFamily="49" charset="-122"/>
              </a:rPr>
              <a:t>S= </a:t>
            </a:r>
            <a:r>
              <a:rPr kumimoji="1" lang="en-US" altLang="zh-CN" b="0"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>
                <a:ea typeface="楷体_GB2312" pitchFamily="49" charset="-122"/>
              </a:rPr>
              <a:t> a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a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a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…a</a:t>
            </a:r>
            <a:r>
              <a:rPr kumimoji="1" lang="en-US" altLang="zh-CN" baseline="-25000">
                <a:ea typeface="楷体_GB2312" pitchFamily="49" charset="-122"/>
              </a:rPr>
              <a:t>n-1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b="0"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>
                <a:ea typeface="楷体_GB2312" pitchFamily="49" charset="-122"/>
              </a:rPr>
              <a:t> (n≥0)</a:t>
            </a:r>
            <a:endParaRPr kumimoji="1" lang="en-US" altLang="zh-CN" sz="2800">
              <a:ea typeface="楷体_GB2312" pitchFamily="49" charset="-122"/>
            </a:endParaRP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1042988" y="2760663"/>
            <a:ext cx="11033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ea typeface="楷体_GB2312" pitchFamily="49" charset="-122"/>
              </a:rPr>
              <a:t>子串：</a:t>
            </a:r>
            <a:endParaRPr kumimoji="1" lang="zh-CN" altLang="en-US" sz="2800">
              <a:ea typeface="楷体_GB2312" pitchFamily="49" charset="-122"/>
            </a:endParaRPr>
          </a:p>
        </p:txBody>
      </p:sp>
      <p:sp>
        <p:nvSpPr>
          <p:cNvPr id="9224" name="Text Box 54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21911" name="Text Box 55"/>
          <p:cNvSpPr txBox="1">
            <a:spLocks noChangeArrowheads="1"/>
          </p:cNvSpPr>
          <p:nvPr/>
        </p:nvSpPr>
        <p:spPr bwMode="auto">
          <a:xfrm>
            <a:off x="1835150" y="2755900"/>
            <a:ext cx="6192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串中任意个连续的字符组成的子序列。</a:t>
            </a:r>
          </a:p>
        </p:txBody>
      </p:sp>
      <p:sp>
        <p:nvSpPr>
          <p:cNvPr id="121912" name="Text Box 56"/>
          <p:cNvSpPr txBox="1">
            <a:spLocks noChangeArrowheads="1"/>
          </p:cNvSpPr>
          <p:nvPr/>
        </p:nvSpPr>
        <p:spPr bwMode="auto">
          <a:xfrm>
            <a:off x="1042988" y="3379788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ea typeface="楷体_GB2312" pitchFamily="49" charset="-122"/>
              </a:rPr>
              <a:t>主串：</a:t>
            </a:r>
          </a:p>
        </p:txBody>
      </p:sp>
      <p:sp>
        <p:nvSpPr>
          <p:cNvPr id="121913" name="Text Box 57"/>
          <p:cNvSpPr txBox="1">
            <a:spLocks noChangeArrowheads="1"/>
          </p:cNvSpPr>
          <p:nvPr/>
        </p:nvSpPr>
        <p:spPr bwMode="auto">
          <a:xfrm>
            <a:off x="1835150" y="3379788"/>
            <a:ext cx="51133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包含子串的串相应地称为主串。</a:t>
            </a:r>
          </a:p>
        </p:txBody>
      </p:sp>
      <p:sp>
        <p:nvSpPr>
          <p:cNvPr id="121914" name="Text Box 58"/>
          <p:cNvSpPr txBox="1">
            <a:spLocks noChangeArrowheads="1"/>
          </p:cNvSpPr>
          <p:nvPr/>
        </p:nvSpPr>
        <p:spPr bwMode="auto">
          <a:xfrm>
            <a:off x="1042988" y="4100513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ea typeface="楷体_GB2312" pitchFamily="49" charset="-122"/>
              </a:rPr>
              <a:t>位置：</a:t>
            </a:r>
          </a:p>
        </p:txBody>
      </p:sp>
      <p:sp>
        <p:nvSpPr>
          <p:cNvPr id="121915" name="Text Box 59"/>
          <p:cNvSpPr txBox="1">
            <a:spLocks noChangeArrowheads="1"/>
          </p:cNvSpPr>
          <p:nvPr/>
        </p:nvSpPr>
        <p:spPr bwMode="auto">
          <a:xfrm>
            <a:off x="1835150" y="4114800"/>
            <a:ext cx="69850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字符在序列中的序号。子串在主串中的位置则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以子串的第一个字符在主串中的位置来表示。</a:t>
            </a:r>
            <a:endParaRPr lang="zh-CN" altLang="en-US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121916" name="Text Box 60"/>
          <p:cNvSpPr txBox="1">
            <a:spLocks noChangeArrowheads="1"/>
          </p:cNvSpPr>
          <p:nvPr/>
        </p:nvSpPr>
        <p:spPr bwMode="auto">
          <a:xfrm>
            <a:off x="1023938" y="5132388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ea typeface="楷体_GB2312" pitchFamily="49" charset="-122"/>
              </a:rPr>
              <a:t>相等：</a:t>
            </a:r>
          </a:p>
        </p:txBody>
      </p:sp>
      <p:sp>
        <p:nvSpPr>
          <p:cNvPr id="121917" name="Text Box 61"/>
          <p:cNvSpPr txBox="1">
            <a:spLocks noChangeArrowheads="1"/>
          </p:cNvSpPr>
          <p:nvPr/>
        </p:nvSpPr>
        <p:spPr bwMode="auto">
          <a:xfrm>
            <a:off x="1835150" y="5132388"/>
            <a:ext cx="73088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两个串的长度相等，并且对应位置的字符都相等。</a:t>
            </a:r>
            <a:endParaRPr lang="zh-CN" altLang="en-US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121918" name="AutoShape 62"/>
          <p:cNvSpPr>
            <a:spLocks noChangeArrowheads="1"/>
          </p:cNvSpPr>
          <p:nvPr/>
        </p:nvSpPr>
        <p:spPr bwMode="auto">
          <a:xfrm>
            <a:off x="2195513" y="5661025"/>
            <a:ext cx="2376487" cy="792163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25400">
            <a:pattFill prst="zigZag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zh-CN" altLang="en-US" sz="2000">
                <a:ea typeface="楷体_GB2312" pitchFamily="49" charset="-122"/>
              </a:rPr>
              <a:t>空串与</a:t>
            </a:r>
          </a:p>
          <a:p>
            <a:pPr algn="ctr"/>
            <a:r>
              <a:rPr lang="zh-CN" altLang="en-US" sz="2000">
                <a:ea typeface="楷体_GB2312" pitchFamily="49" charset="-122"/>
              </a:rPr>
              <a:t>空白串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6" grpId="0"/>
      <p:bldP spid="121867" grpId="0"/>
      <p:bldP spid="121911" grpId="0"/>
      <p:bldP spid="121912" grpId="0"/>
      <p:bldP spid="121913" grpId="0"/>
      <p:bldP spid="121914" grpId="0"/>
      <p:bldP spid="121915" grpId="0"/>
      <p:bldP spid="121916" grpId="0"/>
      <p:bldP spid="121917" grpId="0"/>
      <p:bldP spid="1219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285875" y="2333625"/>
            <a:ext cx="7086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StrCat(SString *s, SString t)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{  int i,flag;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if (s-&gt;len + t.len&lt;=MAXLEN)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{    for (i=s-&gt;len; i&lt;s-&gt;len + t.len; i++)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        s-&gt;ch[i]=t.ch[i-s-&gt;len];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   s-&gt;len+=t.len;  flag=1;     }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else  if (s-&gt;len&lt;MAXLEN)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{     for (i=s-&gt;len;i&lt;MAXLEN;i++)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       s-&gt;ch[i]=t.ch[i-s-&gt;len];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   s-&gt;len=MAXLEN;  flag=0;  }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else flag=0;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return(flag);    } 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1714500"/>
            <a:ext cx="7772400" cy="685800"/>
          </a:xfrm>
        </p:spPr>
        <p:txBody>
          <a:bodyPr/>
          <a:lstStyle/>
          <a:p>
            <a:pPr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+mn-cs"/>
              </a:rPr>
              <a:t>连接函数</a:t>
            </a:r>
            <a:endParaRPr kumimoji="1" lang="zh-CN" altLang="en-US" sz="2400" b="1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的表示和实现</a:t>
            </a: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857250" y="2786063"/>
            <a:ext cx="8686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SubString(SString *sub, SString s,int pos,int len)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         /*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将串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中下标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pos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起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len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个字符复制到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sub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中*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/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{  int i;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if (pos&lt;0 || pos&gt;s.len || len&lt;1 || len&gt;s.len-pos)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{ sub-&gt;len=0;   return(0);}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else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{  for (i=0;i&lt;len;i++) 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   sub-&gt;ch[i]=s.ch[i+pos];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sub-&gt;len=len; return(1); }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} 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2000250"/>
            <a:ext cx="7772400" cy="685800"/>
          </a:xfrm>
        </p:spPr>
        <p:txBody>
          <a:bodyPr/>
          <a:lstStyle/>
          <a:p>
            <a:pPr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+mn-cs"/>
              </a:rPr>
              <a:t>求子串函数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785813" y="150018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833438" y="2500313"/>
            <a:ext cx="8382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StrIndex(SString s, SString t,int pos)    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                      /*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求串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在串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中的位置*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/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{   int i,j,start;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if (t.len==0) return(0); 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start=pos; i=start; j=0;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while (i&lt;s.len &amp;&amp; j&lt;t.len)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  if (s.ch[i]==t.ch[j]) {i++;j++;}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  else {start++; i=start; j=0;}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if (j&gt;=t.len) return(start);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else return(-1);</a:t>
            </a:r>
          </a:p>
          <a:p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} 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00100" y="1785938"/>
            <a:ext cx="7772400" cy="685800"/>
          </a:xfrm>
        </p:spPr>
        <p:txBody>
          <a:bodyPr/>
          <a:lstStyle/>
          <a:p>
            <a:pPr>
              <a:defRPr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+mn-cs"/>
              </a:rPr>
              <a:t>定位函数（模式匹配）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563938" y="1412875"/>
            <a:ext cx="3168650" cy="582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①</a:t>
            </a:r>
            <a:r>
              <a:rPr kumimoji="1" lang="zh-CN" altLang="en-US" sz="2800">
                <a:ea typeface="楷体_GB2312" pitchFamily="49" charset="-122"/>
              </a:rPr>
              <a:t>定长顺序串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827088" y="1484313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0A606C-69EC-4F66-BECA-06153AB3B116}" type="slidenum">
              <a:rPr lang="en-US" altLang="zh-CN">
                <a:latin typeface="Arial" charset="0"/>
              </a:rPr>
              <a:pPr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563938" y="1484313"/>
            <a:ext cx="2663825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②</a:t>
            </a:r>
            <a:r>
              <a:rPr kumimoji="1" lang="zh-CN" altLang="en-US" sz="2800">
                <a:ea typeface="楷体_GB2312" pitchFamily="49" charset="-122"/>
              </a:rPr>
              <a:t>堆串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00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55650" y="0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29705" name="Rectangle 12"/>
          <p:cNvSpPr>
            <a:spLocks noChangeArrowheads="1"/>
          </p:cNvSpPr>
          <p:nvPr/>
        </p:nvSpPr>
        <p:spPr bwMode="auto">
          <a:xfrm>
            <a:off x="900113" y="2060575"/>
            <a:ext cx="795972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很多实用的串处理系统中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采用堆结构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它的特点是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: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系统</a:t>
            </a:r>
            <a:r>
              <a:rPr kumimoji="1" lang="zh-CN" altLang="en-US">
                <a:solidFill>
                  <a:srgbClr val="FF0066"/>
                </a:solidFill>
                <a:ea typeface="楷体_GB2312" pitchFamily="49" charset="-122"/>
              </a:rPr>
              <a:t>将一个很大的连续存储空间作为串的公用空间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每当建立新串时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系统从中分配一个和串长相同的连续空间存储串值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它们的地址是在程序执行中</a:t>
            </a:r>
            <a:r>
              <a:rPr kumimoji="1" lang="zh-CN" altLang="en-US">
                <a:solidFill>
                  <a:srgbClr val="FF0066"/>
                </a:solidFill>
                <a:ea typeface="楷体_GB2312" pitchFamily="49" charset="-122"/>
              </a:rPr>
              <a:t>动态分配的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29706" name="Rectangle 13"/>
          <p:cNvSpPr>
            <a:spLocks noChangeArrowheads="1"/>
          </p:cNvSpPr>
          <p:nvPr/>
        </p:nvSpPr>
        <p:spPr bwMode="auto">
          <a:xfrm>
            <a:off x="1042988" y="4221163"/>
            <a:ext cx="7200900" cy="2066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系统中所有串名的存储映像构成一个</a:t>
            </a:r>
            <a:r>
              <a:rPr kumimoji="1" lang="zh-CN" altLang="en-US">
                <a:solidFill>
                  <a:srgbClr val="FF0066"/>
                </a:solidFill>
                <a:ea typeface="楷体_GB2312" pitchFamily="49" charset="-122"/>
              </a:rPr>
              <a:t>符号表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。其中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len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域指示串的长度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 start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域指示串的起始位置。借助此结构可以在串名和串值之间建立一个对应关系，称为</a:t>
            </a:r>
            <a:r>
              <a:rPr kumimoji="1" lang="zh-CN" altLang="en-US">
                <a:solidFill>
                  <a:srgbClr val="FF0066"/>
                </a:solidFill>
                <a:ea typeface="楷体_GB2312" pitchFamily="49" charset="-122"/>
              </a:rPr>
              <a:t>串名的存储映像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765765-E609-4EAD-A1CF-C30A461DBE46}" type="slidenum">
              <a:rPr lang="en-US" altLang="zh-CN">
                <a:latin typeface="Arial" charset="0"/>
              </a:rPr>
              <a:pPr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563938" y="1484313"/>
            <a:ext cx="2663825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②</a:t>
            </a:r>
            <a:r>
              <a:rPr kumimoji="1" lang="zh-CN" altLang="en-US" sz="2800">
                <a:ea typeface="楷体_GB2312" pitchFamily="49" charset="-122"/>
              </a:rPr>
              <a:t>堆串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00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55650" y="0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762000" y="257175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a='a program'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b='string '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c='process'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free=23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88427" name="Group 11"/>
          <p:cNvGraphicFramePr>
            <a:graphicFrameLocks noGrp="1"/>
          </p:cNvGraphicFramePr>
          <p:nvPr/>
        </p:nvGraphicFramePr>
        <p:xfrm>
          <a:off x="214313" y="3881438"/>
          <a:ext cx="5715000" cy="1905000"/>
        </p:xfrm>
        <a:graphic>
          <a:graphicData uri="http://schemas.openxmlformats.org/drawingml/2006/table">
            <a:tbl>
              <a:tblPr/>
              <a:tblGrid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17" name="Text Box 98"/>
          <p:cNvSpPr txBox="1">
            <a:spLocks noChangeArrowheads="1"/>
          </p:cNvSpPr>
          <p:nvPr/>
        </p:nvSpPr>
        <p:spPr bwMode="auto">
          <a:xfrm>
            <a:off x="285750" y="3452813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</a:rPr>
              <a:t>Heap[MAXSIZE]                         free=23</a:t>
            </a:r>
          </a:p>
        </p:txBody>
      </p:sp>
      <p:graphicFrame>
        <p:nvGraphicFramePr>
          <p:cNvPr id="188515" name="Group 99"/>
          <p:cNvGraphicFramePr>
            <a:graphicFrameLocks noGrp="1"/>
          </p:cNvGraphicFramePr>
          <p:nvPr/>
        </p:nvGraphicFramePr>
        <p:xfrm>
          <a:off x="6072188" y="3876675"/>
          <a:ext cx="2362200" cy="1981200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  <a:gridCol w="787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符号名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44" name="Text Box 133"/>
          <p:cNvSpPr txBox="1">
            <a:spLocks noChangeArrowheads="1"/>
          </p:cNvSpPr>
          <p:nvPr/>
        </p:nvSpPr>
        <p:spPr bwMode="auto">
          <a:xfrm>
            <a:off x="6500813" y="33575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</a:rPr>
              <a:t>符号表</a:t>
            </a:r>
          </a:p>
        </p:txBody>
      </p:sp>
      <p:sp>
        <p:nvSpPr>
          <p:cNvPr id="30845" name="Rectangle 134"/>
          <p:cNvSpPr>
            <a:spLocks noChangeArrowheads="1"/>
          </p:cNvSpPr>
          <p:nvPr/>
        </p:nvSpPr>
        <p:spPr bwMode="auto">
          <a:xfrm>
            <a:off x="857250" y="2143125"/>
            <a:ext cx="29384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堆串的存储映象示例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D9C2D65-DFC6-453A-91D1-434D27941387}" type="slidenum">
              <a:rPr lang="en-US" altLang="zh-CN">
                <a:latin typeface="Arial" charset="0"/>
              </a:rPr>
              <a:pPr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563938" y="1484313"/>
            <a:ext cx="2663825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②</a:t>
            </a:r>
            <a:r>
              <a:rPr kumimoji="1" lang="zh-CN" altLang="en-US" sz="2800">
                <a:ea typeface="楷体_GB2312" pitchFamily="49" charset="-122"/>
              </a:rPr>
              <a:t>堆串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1168400" y="2205038"/>
            <a:ext cx="17129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存储表示：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3059113" y="3573463"/>
            <a:ext cx="2951162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typedef struct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{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char *ch;    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int  len;   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} HString;</a:t>
            </a: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1547813" y="2708275"/>
            <a:ext cx="7056437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语言中的“堆”实现堆串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可用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malloc()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free()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完成动态存储管理。其定义为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1403350" y="5661025"/>
            <a:ext cx="71040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len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域指示串的长度，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ch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域指示串的起始地址。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1" grpId="0"/>
      <p:bldP spid="176142" grpId="0"/>
      <p:bldP spid="1761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09DEA9-A4DC-425B-A360-B7B3EB3E3388}" type="slidenum">
              <a:rPr lang="en-US" altLang="zh-CN">
                <a:latin typeface="Arial" charset="0"/>
              </a:rPr>
              <a:pPr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71500" y="2428875"/>
            <a:ext cx="7772400" cy="6858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cap="small" dirty="0">
                <a:solidFill>
                  <a:srgbClr val="D54427"/>
                </a:solidFill>
                <a:latin typeface="+mj-lt"/>
                <a:ea typeface="楷体_GB2312" pitchFamily="49" charset="-122"/>
                <a:cs typeface="+mj-cs"/>
              </a:rPr>
              <a:t>堆串的基本操作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1000" y="3571875"/>
            <a:ext cx="8763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>
                <a:solidFill>
                  <a:srgbClr val="0B03A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0B03A1"/>
                </a:solidFill>
                <a:latin typeface="楷体_GB2312" pitchFamily="49" charset="-122"/>
                <a:ea typeface="楷体_GB2312" pitchFamily="49" charset="-122"/>
              </a:rPr>
              <a:t>堆串操作实现的基本方法为：先为新生成的串分配一个存储空间，然后进行串值的复制。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563938" y="1484313"/>
            <a:ext cx="2663825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②</a:t>
            </a:r>
            <a:r>
              <a:rPr kumimoji="1" lang="zh-CN" altLang="en-US" sz="2800">
                <a:ea typeface="楷体_GB2312" pitchFamily="49" charset="-122"/>
              </a:rPr>
              <a:t>堆串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57688" y="2500313"/>
            <a:ext cx="4330700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>
                <a:ea typeface="楷体_GB2312" pitchFamily="49" charset="-122"/>
              </a:rPr>
              <a:t>  </a:t>
            </a:r>
            <a:r>
              <a:rPr kumimoji="1" lang="zh-CN" altLang="en-US" sz="3200">
                <a:ea typeface="楷体_GB2312" pitchFamily="49" charset="-122"/>
              </a:rPr>
              <a:t>赋值、插入、删除</a:t>
            </a:r>
            <a:r>
              <a:rPr kumimoji="1" lang="en-US" altLang="zh-CN" sz="3200">
                <a:ea typeface="楷体_GB2312" pitchFamily="49" charset="-122"/>
              </a:rPr>
              <a:t> </a:t>
            </a:r>
            <a:r>
              <a:rPr kumimoji="1" lang="zh-CN" altLang="en-US" sz="3200">
                <a:ea typeface="楷体_GB2312" pitchFamily="49" charset="-122"/>
              </a:rPr>
              <a:t>。 </a:t>
            </a:r>
            <a:endParaRPr lang="zh-CN" altLang="en-US" sz="3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F8BEAB-FD6A-451F-8D08-34F7502EB66E}" type="slidenum">
              <a:rPr lang="en-US" altLang="zh-CN">
                <a:latin typeface="Arial" charset="0"/>
              </a:rPr>
              <a:pPr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563938" y="1484313"/>
            <a:ext cx="1770062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②</a:t>
            </a:r>
            <a:r>
              <a:rPr kumimoji="1" lang="zh-CN" altLang="en-US" sz="2800">
                <a:ea typeface="楷体_GB2312" pitchFamily="49" charset="-122"/>
              </a:rPr>
              <a:t>堆串</a:t>
            </a:r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33801" name="Rectangle 17"/>
          <p:cNvSpPr>
            <a:spLocks noChangeArrowheads="1"/>
          </p:cNvSpPr>
          <p:nvPr/>
        </p:nvSpPr>
        <p:spPr bwMode="auto">
          <a:xfrm>
            <a:off x="1214438" y="2786063"/>
            <a:ext cx="7056437" cy="3378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StrCopy(HString *s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t)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/*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将串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的值复制到串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 *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/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{    int i;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s-&gt;ch=(char *)malloc(</a:t>
            </a:r>
            <a:r>
              <a:rPr kumimoji="1" lang="en-US" altLang="zh-CN">
                <a:ea typeface="楷体_GB2312" pitchFamily="49" charset="-122"/>
              </a:rPr>
              <a:t>t.len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);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if (s-&gt;ch==NULL)   return(0);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for (i=0;i&lt;t.len;i++)   s-&gt;ch[i]=t.ch[i];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s-&gt;len=t.len;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return(1);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3802" name="Rectangle 18"/>
          <p:cNvSpPr>
            <a:spLocks noChangeArrowheads="1"/>
          </p:cNvSpPr>
          <p:nvPr/>
        </p:nvSpPr>
        <p:spPr bwMode="auto">
          <a:xfrm>
            <a:off x="1285875" y="2286000"/>
            <a:ext cx="17129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串复制函数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762000" y="2143125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串赋值函数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38200" y="2540000"/>
            <a:ext cx="83058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StrAssign(HString *s ,char *tval)  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                        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/*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将字符串常量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tval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的值赋给串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s */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{ int len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i=0;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 if (s-&gt;ch!=NULL) free(s-&gt;ch);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 while (tval[i]!='\0') i++;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 len=i;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if (len)  {s-&gt;ch=(char *)malloc(len);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               if (s-&gt;ch==NULL)  return(0); 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               for (i=0;i&lt;len;i++) s-&gt;ch[i]=tval[i]; }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else  s-&gt;ch=NULL; 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s-&gt;len=len;  return(1);  }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563938" y="1484313"/>
            <a:ext cx="2663825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②</a:t>
            </a:r>
            <a:r>
              <a:rPr kumimoji="1" lang="zh-CN" altLang="en-US" sz="2800">
                <a:ea typeface="楷体_GB2312" pitchFamily="49" charset="-122"/>
              </a:rPr>
              <a:t>堆串</a:t>
            </a: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的表示和实现</a:t>
            </a: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57213" y="2333625"/>
            <a:ext cx="8229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StrInsert(HString *s,int  pos, HString * t)   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  /*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在串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中下标为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pos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的字符之前插入串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t */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{ int i;  char *temp;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if (pos&lt;0 || pos&gt;s-&gt;len || s-&gt;len==0)  return(0);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temp=(char *)malloc(s-&gt;len + t.len);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if (temp==NULL) return(0);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for (i=0;i&lt;pos;i++)   temp[i]=s-&gt;ch[i];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for (i=0;i&lt;t-&gt;len;i++) temp[i+pos]=t-&gt;ch[i];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for (i=pos;i&lt;s-&gt;len;i++) temp[i + t-&gt;len]=s-&gt;ch[i];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s-&gt;len+=t-&gt;len; free(s-&gt;ch);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s-&gt;ch=temp;   return(1);</a:t>
            </a:r>
          </a:p>
          <a:p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} 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76275" y="1357313"/>
            <a:ext cx="7467600" cy="11430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D54427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+mn-cs"/>
              </a:rPr>
              <a:t>串插入函数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563938" y="1484313"/>
            <a:ext cx="2663825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②</a:t>
            </a:r>
            <a:r>
              <a:rPr kumimoji="1" lang="zh-CN" altLang="en-US" sz="2800">
                <a:ea typeface="楷体_GB2312" pitchFamily="49" charset="-122"/>
              </a:rPr>
              <a:t>堆串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814E079-A191-498C-810C-2D440848FA0A}" type="slidenum">
              <a:rPr lang="en-US" altLang="zh-CN">
                <a:latin typeface="Arial" charset="0"/>
              </a:rPr>
              <a:pPr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10243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985838" y="836613"/>
            <a:ext cx="2649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  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的定义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827088" y="1557338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串的抽象数据类型的定义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642938" y="2071688"/>
            <a:ext cx="8208962" cy="23701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kumimoji="1" lang="en-US" altLang="zh-CN" sz="2000">
                <a:ea typeface="楷体_GB2312" pitchFamily="49" charset="-122"/>
              </a:rPr>
              <a:t>ADT  String</a:t>
            </a:r>
            <a:r>
              <a:rPr kumimoji="1" lang="en-US" altLang="zh-CN" sz="2000" b="0">
                <a:ea typeface="楷体_GB2312" pitchFamily="49" charset="-122"/>
              </a:rPr>
              <a:t>{</a:t>
            </a:r>
          </a:p>
          <a:p>
            <a:pPr lvl="1"/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kumimoji="1" lang="zh-CN" altLang="en-US" sz="2000">
                <a:ea typeface="楷体_GB2312" pitchFamily="49" charset="-122"/>
              </a:rPr>
              <a:t>数据元素：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D={a</a:t>
            </a:r>
            <a:r>
              <a:rPr kumimoji="1" lang="en-US" altLang="zh-CN" sz="2000" baseline="-25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| a</a:t>
            </a:r>
            <a:r>
              <a:rPr kumimoji="1" lang="en-US" altLang="zh-CN" sz="2000" baseline="-25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∈CharacterSet,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记为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V, i=1,2,…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n;n≥0}</a:t>
            </a:r>
          </a:p>
          <a:p>
            <a:pPr lvl="1"/>
            <a:r>
              <a:rPr kumimoji="1" lang="en-US" altLang="zh-CN" sz="2000">
                <a:solidFill>
                  <a:srgbClr val="FF00FF"/>
                </a:solidFill>
                <a:ea typeface="楷体_GB2312" pitchFamily="49" charset="-122"/>
              </a:rPr>
              <a:t>    </a:t>
            </a:r>
            <a:r>
              <a:rPr kumimoji="1" lang="zh-CN" altLang="en-US" sz="2000">
                <a:ea typeface="楷体_GB2312" pitchFamily="49" charset="-122"/>
              </a:rPr>
              <a:t>数据关系：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＝｛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&lt;a</a:t>
            </a:r>
            <a:r>
              <a:rPr kumimoji="1" lang="en-US" altLang="zh-CN" sz="2000" baseline="-25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solidFill>
                  <a:srgbClr val="000066"/>
                </a:solidFill>
                <a:ea typeface="楷体_GB2312" pitchFamily="49" charset="-122"/>
              </a:rPr>
              <a:t>i+1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&gt; | a</a:t>
            </a:r>
            <a:r>
              <a:rPr kumimoji="1" lang="en-US" altLang="zh-CN" sz="2000" baseline="-25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, a</a:t>
            </a:r>
            <a:r>
              <a:rPr kumimoji="1" lang="en-US" altLang="zh-CN" sz="2000" baseline="-25000">
                <a:solidFill>
                  <a:srgbClr val="000066"/>
                </a:solidFill>
                <a:ea typeface="楷体_GB2312" pitchFamily="49" charset="-122"/>
              </a:rPr>
              <a:t>i+1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∈V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，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i=1,2, …,n-1;n-1≥0</a:t>
            </a:r>
            <a:r>
              <a:rPr kumimoji="1" lang="en-US" altLang="zh-CN" sz="2000">
                <a:ea typeface="楷体_GB2312" pitchFamily="49" charset="-122"/>
              </a:rPr>
              <a:t> 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｝</a:t>
            </a:r>
          </a:p>
          <a:p>
            <a:pPr lvl="1"/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kumimoji="1" lang="zh-CN" altLang="en-US" sz="2000">
                <a:ea typeface="楷体_GB2312" pitchFamily="49" charset="-122"/>
              </a:rPr>
              <a:t>基本操作：</a:t>
            </a:r>
          </a:p>
          <a:p>
            <a:pPr lvl="1"/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） 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Str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Assign(S, chars) 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） 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Str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Insert(S, pos, T)</a:t>
            </a:r>
            <a:endParaRPr kumimoji="1" lang="en-US" altLang="zh-CN" sz="2000">
              <a:solidFill>
                <a:srgbClr val="000066"/>
              </a:solidFill>
              <a:ea typeface="楷体_GB2312" pitchFamily="49" charset="-122"/>
            </a:endParaRPr>
          </a:p>
          <a:p>
            <a:pPr lvl="1"/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3</a:t>
            </a:r>
            <a:r>
              <a:rPr kumimoji="1" lang="zh-CN" altLang="en-US" sz="2000">
                <a:solidFill>
                  <a:srgbClr val="000066"/>
                </a:solidFill>
                <a:ea typeface="楷体_GB2312" pitchFamily="49" charset="-122"/>
              </a:rPr>
              <a:t>） 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Str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Delete(S, pos, len)</a:t>
            </a:r>
            <a:r>
              <a:rPr kumimoji="1" lang="en-US" altLang="zh-CN" sz="2000">
                <a:solidFill>
                  <a:srgbClr val="000066"/>
                </a:solidFill>
                <a:ea typeface="楷体_GB2312" pitchFamily="49" charset="-122"/>
              </a:rPr>
              <a:t>      ……</a:t>
            </a:r>
          </a:p>
          <a:p>
            <a:pPr lvl="1"/>
            <a:r>
              <a:rPr kumimoji="1" lang="en-US" altLang="zh-CN" sz="2000" b="0">
                <a:ea typeface="楷体_GB2312" pitchFamily="49" charset="-122"/>
              </a:rPr>
              <a:t>}</a:t>
            </a:r>
            <a:r>
              <a:rPr kumimoji="1" lang="en-US" altLang="zh-CN" sz="2000">
                <a:ea typeface="楷体_GB2312" pitchFamily="49" charset="-122"/>
              </a:rPr>
              <a:t>ADT</a:t>
            </a:r>
            <a:r>
              <a:rPr kumimoji="1" lang="en-US" altLang="zh-CN" sz="2000" b="0">
                <a:ea typeface="楷体_GB2312" pitchFamily="49" charset="-122"/>
              </a:rPr>
              <a:t>  </a:t>
            </a:r>
            <a:r>
              <a:rPr kumimoji="1" lang="en-US" altLang="zh-CN" sz="2000">
                <a:ea typeface="楷体_GB2312" pitchFamily="49" charset="-122"/>
              </a:rPr>
              <a:t>String</a:t>
            </a:r>
            <a:endParaRPr kumimoji="1" lang="en-US" altLang="zh-CN" sz="28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2875" y="4500563"/>
            <a:ext cx="86248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串的</a:t>
            </a:r>
            <a:r>
              <a:rPr kumimoji="1" lang="zh-CN" altLang="en-US" u="sng">
                <a:solidFill>
                  <a:schemeClr val="tx1"/>
                </a:solidFill>
                <a:ea typeface="楷体_GB2312" pitchFamily="49" charset="-122"/>
              </a:rPr>
              <a:t>逻辑结构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和线性表极为</a:t>
            </a:r>
            <a:r>
              <a:rPr kumimoji="1" lang="zh-CN" altLang="en-US" u="sng">
                <a:solidFill>
                  <a:schemeClr val="tx1"/>
                </a:solidFill>
                <a:ea typeface="楷体_GB2312" pitchFamily="49" charset="-122"/>
              </a:rPr>
              <a:t>相似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，区别仅在于串的数据对象约束为字符集。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0" y="5286375"/>
            <a:ext cx="877887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C00000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串的</a:t>
            </a:r>
            <a:r>
              <a:rPr lang="zh-CN" altLang="en-US" u="sng">
                <a:solidFill>
                  <a:schemeClr val="tx1"/>
                </a:solidFill>
                <a:ea typeface="楷体_GB2312" pitchFamily="49" charset="-122"/>
              </a:rPr>
              <a:t>基本操作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和线性表有很大差别：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5859463"/>
            <a:ext cx="91440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C00000"/>
                </a:solidFill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在线性表的操作中，大多以“单个元素”作为操作对象；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C00000"/>
                </a:solidFill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在串的基本操作中，通常以“串的整体”作为操作对象。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9" grpId="0"/>
      <p:bldP spid="10" grpId="0" autoUpdateAnimBg="0"/>
      <p:bldP spid="11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71500" y="2703513"/>
            <a:ext cx="83058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StrDelete(HString *s ,int pos, int len) 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       /*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在串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中删除从下标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pos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起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len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个字符 *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/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{ int i; char *temp;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if (pos&lt;0 || pos&gt;(s-&gt;len - len))  return(0);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temp=(char *)malloc(s-&gt;len - len);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if (temp==NULL)  return(0);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for (i=0;i&lt;pos;i++) temp[i]=s-&gt;ch[i];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for (i=pos;i&lt;s-&gt;len - len;i++) temp[i]=s-&gt;ch[i+len];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s-&gt;len=s-&gt;len-len; free(s-&gt;ch);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s-&gt;ch=temp;return(1);</a:t>
            </a:r>
          </a:p>
          <a:p>
            <a:pPr algn="just"/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2071688"/>
            <a:ext cx="77724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D54427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+mn-cs"/>
              </a:rPr>
              <a:t>串删除函数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563938" y="1484313"/>
            <a:ext cx="2663825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②</a:t>
            </a:r>
            <a:r>
              <a:rPr kumimoji="1" lang="zh-CN" altLang="en-US" sz="2800">
                <a:ea typeface="楷体_GB2312" pitchFamily="49" charset="-122"/>
              </a:rPr>
              <a:t>堆串</a:t>
            </a: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265CB3-4A4A-4382-93C0-5AAD25C042CC}" type="slidenum">
              <a:rPr lang="en-US" altLang="zh-CN">
                <a:latin typeface="Arial" charset="0"/>
              </a:rPr>
              <a:pPr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563938" y="1484313"/>
            <a:ext cx="3024187" cy="58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>
                <a:ea typeface="楷体_GB2312" pitchFamily="49" charset="-122"/>
              </a:rPr>
              <a:t>③</a:t>
            </a:r>
            <a:r>
              <a:rPr kumimoji="1" lang="zh-CN" altLang="en-US" sz="2800">
                <a:ea typeface="楷体_GB2312" pitchFamily="49" charset="-122"/>
              </a:rPr>
              <a:t>块链串</a:t>
            </a:r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串的表示和实现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827088" y="1557338"/>
            <a:ext cx="3168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常用的实现方法：</a:t>
            </a:r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755650" y="0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37897" name="Text Box 14"/>
          <p:cNvSpPr txBox="1">
            <a:spLocks noChangeArrowheads="1"/>
          </p:cNvSpPr>
          <p:nvPr/>
        </p:nvSpPr>
        <p:spPr bwMode="auto">
          <a:xfrm>
            <a:off x="1168400" y="2205038"/>
            <a:ext cx="17129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存储表示：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2700338" y="2212975"/>
            <a:ext cx="5832475" cy="2647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可用链表来存储串值，由于串的数据元素是一个字符，它只有 </a:t>
            </a:r>
            <a:r>
              <a:rPr kumimoji="1" lang="en-US" altLang="zh-CN">
                <a:ea typeface="楷体_GB2312" pitchFamily="49" charset="-122"/>
              </a:rPr>
              <a:t>8 </a:t>
            </a:r>
            <a:r>
              <a:rPr kumimoji="1" lang="zh-CN" altLang="en-US">
                <a:ea typeface="楷体_GB2312" pitchFamily="49" charset="-122"/>
              </a:rPr>
              <a:t>位二进制数，因此用链表存储时，通常一个结点中存放的不是一个字符，而是一个定长子串</a:t>
            </a:r>
            <a:r>
              <a:rPr kumimoji="1" lang="en-US" altLang="zh-CN">
                <a:ea typeface="楷体_GB2312" pitchFamily="49" charset="-122"/>
              </a:rPr>
              <a:t>,</a:t>
            </a:r>
            <a:r>
              <a:rPr kumimoji="1" lang="zh-CN" altLang="en-US">
                <a:ea typeface="楷体_GB2312" pitchFamily="49" charset="-122"/>
              </a:rPr>
              <a:t>链表中最后一个结点不一定被占满。</a:t>
            </a:r>
          </a:p>
          <a:p>
            <a:pPr>
              <a:lnSpc>
                <a:spcPct val="120000"/>
              </a:lnSpc>
            </a:pPr>
            <a:endParaRPr kumimoji="1" lang="en-US" altLang="zh-CN" sz="2000">
              <a:ea typeface="楷体_GB2312" pitchFamily="49" charset="-122"/>
            </a:endParaRP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1116013" y="5516563"/>
            <a:ext cx="2155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存储密度</a:t>
            </a:r>
            <a:r>
              <a:rPr kumimoji="1" lang="zh-CN" altLang="en-US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endParaRPr kumimoji="1" lang="en-US" altLang="zh-CN" sz="4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3203575" y="5924550"/>
            <a:ext cx="360045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3419475" y="5373688"/>
            <a:ext cx="339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1560AB"/>
                </a:solidFill>
                <a:latin typeface="Times New Roman" pitchFamily="18" charset="0"/>
                <a:ea typeface="隶书" pitchFamily="49" charset="-122"/>
              </a:rPr>
              <a:t>数据元素所占存储位</a:t>
            </a:r>
            <a:endParaRPr kumimoji="1" lang="zh-CN" alt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8196" name="Text Box 20"/>
          <p:cNvSpPr txBox="1">
            <a:spLocks noChangeArrowheads="1"/>
          </p:cNvSpPr>
          <p:nvPr/>
        </p:nvSpPr>
        <p:spPr bwMode="auto">
          <a:xfrm>
            <a:off x="3419475" y="587692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1560AB"/>
                </a:solidFill>
                <a:latin typeface="Times New Roman" pitchFamily="18" charset="0"/>
                <a:ea typeface="隶书" pitchFamily="49" charset="-122"/>
              </a:rPr>
              <a:t>实际分配的存储位</a:t>
            </a:r>
            <a:endParaRPr kumimoji="1" lang="zh-CN" alt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42988" y="4486275"/>
            <a:ext cx="6588125" cy="660400"/>
            <a:chOff x="672" y="2416"/>
            <a:chExt cx="4150" cy="416"/>
          </a:xfrm>
        </p:grpSpPr>
        <p:sp>
          <p:nvSpPr>
            <p:cNvPr id="37904" name="Text Box 22"/>
            <p:cNvSpPr txBox="1">
              <a:spLocks noChangeArrowheads="1"/>
            </p:cNvSpPr>
            <p:nvPr/>
          </p:nvSpPr>
          <p:spPr bwMode="auto">
            <a:xfrm>
              <a:off x="1104" y="2416"/>
              <a:ext cx="37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 abcd            efgh            i###  ^</a:t>
              </a:r>
              <a:endParaRPr kumimoji="1" lang="en-US" altLang="zh-CN" sz="3200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37905" name="Group 23"/>
            <p:cNvGrpSpPr>
              <a:grpSpLocks/>
            </p:cNvGrpSpPr>
            <p:nvPr/>
          </p:nvGrpSpPr>
          <p:grpSpPr bwMode="auto">
            <a:xfrm>
              <a:off x="1104" y="2448"/>
              <a:ext cx="893" cy="384"/>
              <a:chOff x="718" y="2448"/>
              <a:chExt cx="799" cy="384"/>
            </a:xfrm>
          </p:grpSpPr>
          <p:sp>
            <p:nvSpPr>
              <p:cNvPr id="37919" name="Line 24"/>
              <p:cNvSpPr>
                <a:spLocks noChangeShapeType="1"/>
              </p:cNvSpPr>
              <p:nvPr/>
            </p:nvSpPr>
            <p:spPr bwMode="auto">
              <a:xfrm>
                <a:off x="718" y="2448"/>
                <a:ext cx="7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Line 25"/>
              <p:cNvSpPr>
                <a:spLocks noChangeShapeType="1"/>
              </p:cNvSpPr>
              <p:nvPr/>
            </p:nvSpPr>
            <p:spPr bwMode="auto">
              <a:xfrm>
                <a:off x="718" y="2832"/>
                <a:ext cx="7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1" name="Line 26"/>
              <p:cNvSpPr>
                <a:spLocks noChangeShapeType="1"/>
              </p:cNvSpPr>
              <p:nvPr/>
            </p:nvSpPr>
            <p:spPr bwMode="auto">
              <a:xfrm>
                <a:off x="1517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27"/>
              <p:cNvSpPr>
                <a:spLocks noChangeShapeType="1"/>
              </p:cNvSpPr>
              <p:nvPr/>
            </p:nvSpPr>
            <p:spPr bwMode="auto">
              <a:xfrm>
                <a:off x="71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Line 28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06" name="Line 29"/>
            <p:cNvSpPr>
              <a:spLocks noChangeShapeType="1"/>
            </p:cNvSpPr>
            <p:nvPr/>
          </p:nvSpPr>
          <p:spPr bwMode="auto">
            <a:xfrm>
              <a:off x="2352" y="244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30"/>
            <p:cNvSpPr>
              <a:spLocks noChangeShapeType="1"/>
            </p:cNvSpPr>
            <p:nvPr/>
          </p:nvSpPr>
          <p:spPr bwMode="auto">
            <a:xfrm>
              <a:off x="2352" y="2832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31"/>
            <p:cNvSpPr>
              <a:spLocks noChangeShapeType="1"/>
            </p:cNvSpPr>
            <p:nvPr/>
          </p:nvSpPr>
          <p:spPr bwMode="auto">
            <a:xfrm>
              <a:off x="3213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32"/>
            <p:cNvSpPr>
              <a:spLocks noChangeShapeType="1"/>
            </p:cNvSpPr>
            <p:nvPr/>
          </p:nvSpPr>
          <p:spPr bwMode="auto">
            <a:xfrm>
              <a:off x="2352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33"/>
            <p:cNvSpPr>
              <a:spLocks noChangeShapeType="1"/>
            </p:cNvSpPr>
            <p:nvPr/>
          </p:nvSpPr>
          <p:spPr bwMode="auto">
            <a:xfrm>
              <a:off x="3058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34"/>
            <p:cNvSpPr>
              <a:spLocks noChangeShapeType="1"/>
            </p:cNvSpPr>
            <p:nvPr/>
          </p:nvSpPr>
          <p:spPr bwMode="auto">
            <a:xfrm>
              <a:off x="1920" y="2640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Line 35"/>
            <p:cNvSpPr>
              <a:spLocks noChangeShapeType="1"/>
            </p:cNvSpPr>
            <p:nvPr/>
          </p:nvSpPr>
          <p:spPr bwMode="auto">
            <a:xfrm>
              <a:off x="3151" y="2640"/>
              <a:ext cx="40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36"/>
            <p:cNvSpPr>
              <a:spLocks noChangeShapeType="1"/>
            </p:cNvSpPr>
            <p:nvPr/>
          </p:nvSpPr>
          <p:spPr bwMode="auto">
            <a:xfrm>
              <a:off x="3552" y="2448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37"/>
            <p:cNvSpPr>
              <a:spLocks noChangeShapeType="1"/>
            </p:cNvSpPr>
            <p:nvPr/>
          </p:nvSpPr>
          <p:spPr bwMode="auto">
            <a:xfrm>
              <a:off x="3552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38"/>
            <p:cNvSpPr>
              <a:spLocks noChangeShapeType="1"/>
            </p:cNvSpPr>
            <p:nvPr/>
          </p:nvSpPr>
          <p:spPr bwMode="auto">
            <a:xfrm>
              <a:off x="431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39"/>
            <p:cNvSpPr>
              <a:spLocks noChangeShapeType="1"/>
            </p:cNvSpPr>
            <p:nvPr/>
          </p:nvSpPr>
          <p:spPr bwMode="auto">
            <a:xfrm>
              <a:off x="3552" y="2832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40"/>
            <p:cNvSpPr>
              <a:spLocks noChangeShapeType="1"/>
            </p:cNvSpPr>
            <p:nvPr/>
          </p:nvSpPr>
          <p:spPr bwMode="auto">
            <a:xfrm>
              <a:off x="672" y="2640"/>
              <a:ext cx="430" cy="0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41"/>
            <p:cNvSpPr>
              <a:spLocks noChangeShapeType="1"/>
            </p:cNvSpPr>
            <p:nvPr/>
          </p:nvSpPr>
          <p:spPr bwMode="auto">
            <a:xfrm>
              <a:off x="4468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1" grpId="0"/>
      <p:bldP spid="178193" grpId="0" autoUpdateAnimBg="0"/>
      <p:bldP spid="178194" grpId="0" animBg="1"/>
      <p:bldP spid="178195" grpId="0" autoUpdateAnimBg="0"/>
      <p:bldP spid="1781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521522-ABC1-491D-B492-C924F9D10524}" type="slidenum">
              <a:rPr lang="en-US" altLang="zh-CN">
                <a:latin typeface="Arial" charset="0"/>
              </a:rPr>
              <a:pPr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835150" y="1916113"/>
            <a:ext cx="4537075" cy="405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#define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BLOCK_SIZE  4</a:t>
            </a:r>
          </a:p>
          <a:p>
            <a:endParaRPr kumimoji="1" lang="en-US" altLang="zh-CN" sz="2000" b="0">
              <a:solidFill>
                <a:schemeClr val="tx1"/>
              </a:solidFill>
              <a:ea typeface="楷体_GB2312" pitchFamily="49" charset="-122"/>
            </a:endParaRPr>
          </a:p>
          <a:p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typedef  struct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Block </a:t>
            </a:r>
          </a:p>
          <a:p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{</a:t>
            </a:r>
          </a:p>
          <a:p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      char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ch[BLOCK_SIZE];</a:t>
            </a:r>
          </a:p>
          <a:p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    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struct 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Block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*next;</a:t>
            </a:r>
          </a:p>
          <a:p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}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Block;</a:t>
            </a:r>
          </a:p>
          <a:p>
            <a:endParaRPr kumimoji="1" lang="en-US" altLang="zh-CN" sz="2000" b="0">
              <a:solidFill>
                <a:schemeClr val="tx1"/>
              </a:solidFill>
              <a:ea typeface="楷体_GB2312" pitchFamily="49" charset="-122"/>
            </a:endParaRPr>
          </a:p>
          <a:p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 typedef struct </a:t>
            </a:r>
          </a:p>
          <a:p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{</a:t>
            </a:r>
          </a:p>
          <a:p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Block *head, *tail; </a:t>
            </a:r>
          </a:p>
          <a:p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   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int 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curlen;     </a:t>
            </a:r>
          </a:p>
          <a:p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}</a:t>
            </a:r>
            <a:r>
              <a:rPr kumimoji="1" lang="en-US" altLang="zh-CN" sz="2000" b="0">
                <a:solidFill>
                  <a:schemeClr val="tx1"/>
                </a:solidFill>
                <a:ea typeface="楷体_GB2312" pitchFamily="49" charset="-122"/>
              </a:rPr>
              <a:t> BLString;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258888" y="1557338"/>
            <a:ext cx="3551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块链串的存储结构定义：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827088" y="5949950"/>
            <a:ext cx="70897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  <a:ea typeface="楷体_GB2312" pitchFamily="49" charset="-122"/>
              </a:rPr>
              <a:t>实际应用时</a:t>
            </a:r>
            <a:r>
              <a:rPr kumimoji="1" lang="en-US" altLang="zh-CN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kumimoji="1" lang="zh-CN" altLang="en-US">
                <a:solidFill>
                  <a:schemeClr val="tx2"/>
                </a:solidFill>
                <a:ea typeface="楷体_GB2312" pitchFamily="49" charset="-122"/>
              </a:rPr>
              <a:t>可以根据问题所需来设置结点的大小。</a:t>
            </a:r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971550" y="836613"/>
            <a:ext cx="36576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的表示和实现</a:t>
            </a:r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912813" y="1341438"/>
            <a:ext cx="33718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755650" y="0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1" name="左箭头 10"/>
          <p:cNvSpPr/>
          <p:nvPr/>
        </p:nvSpPr>
        <p:spPr>
          <a:xfrm>
            <a:off x="7286625" y="5000625"/>
            <a:ext cx="1143000" cy="785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hlinkClick r:id="rId2" action="ppaction://hlinksldjump"/>
              </a:rPr>
              <a:t>返回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33400" y="1643063"/>
            <a:ext cx="8153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文本编辑程序用于源程序的输入和修改、公文书信、报刊和书籍的编辑排版等。常用的文本编辑程序有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Edit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WPS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Word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等。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57200" y="3014663"/>
            <a:ext cx="868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B7396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B7396F"/>
                </a:solidFill>
                <a:latin typeface="楷体_GB2312" pitchFamily="49" charset="-122"/>
                <a:ea typeface="楷体_GB2312" pitchFamily="49" charset="-122"/>
              </a:rPr>
              <a:t>可将文本看成是一个大的字符串，文本编辑就相当于对字符串的处理。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33400" y="4029075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4E745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4E7451"/>
                </a:solidFill>
                <a:latin typeface="楷体_GB2312" pitchFamily="49" charset="-122"/>
                <a:ea typeface="楷体_GB2312" pitchFamily="49" charset="-122"/>
              </a:rPr>
              <a:t>为编辑方便，可将文本用分页符和分行符分成若干页，每页若干行。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57200" y="5095875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可采用堆串结构存储文本，同时建立页表和行表，存储每页、每行的起始位置和长度。并设立页指针、行指针和字符指针，分别指示当前页、行和字符， 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688657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  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的应用举例</a:t>
            </a:r>
            <a:r>
              <a:rPr kumimoji="1" lang="en-US" altLang="zh-CN" sz="2800" dirty="0">
                <a:solidFill>
                  <a:srgbClr val="000066"/>
                </a:solidFill>
                <a:ea typeface="楷体_GB2312" pitchFamily="49" charset="-122"/>
              </a:rPr>
              <a:t>: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简单的行编辑器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928688" y="1285875"/>
            <a:ext cx="55006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4" grpId="0" autoUpdateAnimBg="0"/>
      <p:bldP spid="37895" grpId="0" autoUpdateAnimBg="0"/>
      <p:bldP spid="3789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28750"/>
            <a:ext cx="8915400" cy="2895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4E7451"/>
                </a:solidFill>
                <a:ea typeface="楷体_GB2312" pitchFamily="49" charset="-122"/>
              </a:rPr>
              <a:t>例现有          </a:t>
            </a:r>
            <a:r>
              <a:rPr lang="en-US" altLang="zh-CN" sz="2000" b="1" smtClean="0">
                <a:solidFill>
                  <a:srgbClr val="B7396F"/>
                </a:solidFill>
                <a:ea typeface="楷体_GB2312" pitchFamily="49" charset="-122"/>
              </a:rPr>
              <a:t>func max(x,y:integer):integer;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4E7451"/>
                </a:solidFill>
                <a:ea typeface="楷体_GB2312" pitchFamily="49" charset="-122"/>
              </a:rPr>
              <a:t> pascal</a:t>
            </a:r>
            <a:r>
              <a:rPr lang="en-US" altLang="zh-CN" sz="2000" b="1" smtClean="0">
                <a:solidFill>
                  <a:srgbClr val="B7396F"/>
                </a:solidFill>
                <a:ea typeface="楷体_GB2312" pitchFamily="49" charset="-122"/>
              </a:rPr>
              <a:t>           var z: integer;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4E7451"/>
                </a:solidFill>
                <a:ea typeface="楷体_GB2312" pitchFamily="49" charset="-122"/>
              </a:rPr>
              <a:t> </a:t>
            </a:r>
            <a:r>
              <a:rPr lang="zh-CN" altLang="en-US" sz="2000" b="1" smtClean="0">
                <a:solidFill>
                  <a:srgbClr val="4E7451"/>
                </a:solidFill>
                <a:ea typeface="楷体_GB2312" pitchFamily="49" charset="-122"/>
              </a:rPr>
              <a:t>程序：         </a:t>
            </a:r>
            <a:r>
              <a:rPr lang="en-US" altLang="zh-CN" sz="2000" b="1" smtClean="0">
                <a:solidFill>
                  <a:srgbClr val="B7396F"/>
                </a:solidFill>
                <a:ea typeface="楷体_GB2312" pitchFamily="49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B7396F"/>
                </a:solidFill>
                <a:ea typeface="楷体_GB2312" pitchFamily="49" charset="-122"/>
              </a:rPr>
              <a:t>                         if x&gt;y then z:=x;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B7396F"/>
                </a:solidFill>
                <a:ea typeface="楷体_GB2312" pitchFamily="49" charset="-122"/>
              </a:rPr>
              <a:t>                         else z:=y;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B7396F"/>
                </a:solidFill>
                <a:ea typeface="楷体_GB2312" pitchFamily="49" charset="-122"/>
              </a:rPr>
              <a:t>                            return(z);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B7396F"/>
                </a:solidFill>
                <a:ea typeface="楷体_GB2312" pitchFamily="49" charset="-122"/>
              </a:rPr>
              <a:t>  </a:t>
            </a:r>
            <a:r>
              <a:rPr lang="zh-CN" altLang="en-US" sz="2000" b="1" smtClean="0">
                <a:solidFill>
                  <a:srgbClr val="0000CC"/>
                </a:solidFill>
                <a:ea typeface="楷体_GB2312" pitchFamily="49" charset="-122"/>
              </a:rPr>
              <a:t>其堆串：</a:t>
            </a:r>
            <a:r>
              <a:rPr lang="zh-CN" altLang="en-US" sz="2000" b="1" smtClean="0">
                <a:solidFill>
                  <a:srgbClr val="B7396F"/>
                </a:solidFill>
                <a:ea typeface="楷体_GB2312" pitchFamily="49" charset="-122"/>
              </a:rPr>
              <a:t>    </a:t>
            </a:r>
            <a:r>
              <a:rPr lang="en-US" altLang="zh-CN" sz="2000" b="1" smtClean="0">
                <a:solidFill>
                  <a:srgbClr val="B7396F"/>
                </a:solidFill>
                <a:ea typeface="楷体_GB2312" pitchFamily="49" charset="-122"/>
              </a:rPr>
              <a:t>end;             </a:t>
            </a:r>
          </a:p>
        </p:txBody>
      </p:sp>
      <p:graphicFrame>
        <p:nvGraphicFramePr>
          <p:cNvPr id="41131" name="Group 171"/>
          <p:cNvGraphicFramePr>
            <a:graphicFrameLocks noGrp="1"/>
          </p:cNvGraphicFramePr>
          <p:nvPr/>
        </p:nvGraphicFramePr>
        <p:xfrm>
          <a:off x="539750" y="3357563"/>
          <a:ext cx="6985000" cy="3008313"/>
        </p:xfrm>
        <a:graphic>
          <a:graphicData uri="http://schemas.openxmlformats.org/drawingml/2006/table">
            <a:tbl>
              <a:tblPr/>
              <a:tblGrid>
                <a:gridCol w="452438"/>
                <a:gridCol w="420687"/>
                <a:gridCol w="438150"/>
                <a:gridCol w="434975"/>
                <a:gridCol w="452438"/>
                <a:gridCol w="420687"/>
                <a:gridCol w="420688"/>
                <a:gridCol w="452437"/>
                <a:gridCol w="438150"/>
                <a:gridCol w="434975"/>
                <a:gridCol w="436563"/>
                <a:gridCol w="436562"/>
                <a:gridCol w="436563"/>
                <a:gridCol w="436562"/>
                <a:gridCol w="438150"/>
                <a:gridCol w="434975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 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19" name="Line 6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0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688657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  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的应用举例</a:t>
            </a:r>
            <a:r>
              <a:rPr kumimoji="1" lang="en-US" altLang="zh-CN" sz="2800" dirty="0">
                <a:solidFill>
                  <a:srgbClr val="000066"/>
                </a:solidFill>
                <a:ea typeface="楷体_GB2312" pitchFamily="49" charset="-122"/>
              </a:rPr>
              <a:t>: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简单的行编辑器</a:t>
            </a:r>
          </a:p>
        </p:txBody>
      </p:sp>
      <p:sp>
        <p:nvSpPr>
          <p:cNvPr id="41121" name="Line 8"/>
          <p:cNvSpPr>
            <a:spLocks noChangeShapeType="1"/>
          </p:cNvSpPr>
          <p:nvPr/>
        </p:nvSpPr>
        <p:spPr bwMode="auto">
          <a:xfrm flipV="1">
            <a:off x="928688" y="1285875"/>
            <a:ext cx="55006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2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2" name="Rectangle 160"/>
          <p:cNvSpPr>
            <a:spLocks noChangeArrowheads="1"/>
          </p:cNvSpPr>
          <p:nvPr/>
        </p:nvSpPr>
        <p:spPr bwMode="auto">
          <a:xfrm>
            <a:off x="381000" y="3581400"/>
            <a:ext cx="9977438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rgbClr val="B7396F"/>
                </a:solidFill>
                <a:ea typeface="楷体_GB2312" pitchFamily="49" charset="-122"/>
              </a:rPr>
              <a:t>            </a:t>
            </a:r>
            <a:r>
              <a:rPr lang="zh-CN" altLang="en-US" sz="3200">
                <a:solidFill>
                  <a:srgbClr val="B7396F"/>
                </a:solidFill>
                <a:ea typeface="楷体_GB2312" pitchFamily="49" charset="-122"/>
              </a:rPr>
              <a:t>页表：                                   行表：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B7396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B7396F"/>
                </a:solidFill>
                <a:ea typeface="楷体_GB2312" pitchFamily="49" charset="-122"/>
              </a:rPr>
              <a:t>页号      起始位置      长度            行号       起始位置       长度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B7396F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B7396F"/>
                </a:solidFill>
                <a:ea typeface="楷体_GB2312" pitchFamily="49" charset="-122"/>
              </a:rPr>
              <a:t>1                0          104               1                  0               31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B7396F"/>
                </a:solidFill>
                <a:ea typeface="楷体_GB2312" pitchFamily="49" charset="-122"/>
              </a:rPr>
              <a:t>                                                       2                 31              15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插入、删除就要引起页表、</a:t>
            </a:r>
            <a:r>
              <a:rPr lang="zh-CN" altLang="en-US">
                <a:solidFill>
                  <a:srgbClr val="B7396F"/>
                </a:solidFill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rgbClr val="B7396F"/>
                </a:solidFill>
                <a:ea typeface="楷体_GB2312" pitchFamily="49" charset="-122"/>
              </a:rPr>
              <a:t>3                 46                6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行表的修改 。</a:t>
            </a:r>
            <a:r>
              <a:rPr lang="zh-CN" altLang="en-US">
                <a:solidFill>
                  <a:srgbClr val="B7396F"/>
                </a:solidFill>
                <a:ea typeface="楷体_GB2312" pitchFamily="49" charset="-122"/>
              </a:rPr>
              <a:t>                                </a:t>
            </a:r>
            <a:r>
              <a:rPr lang="en-US" altLang="zh-CN">
                <a:solidFill>
                  <a:srgbClr val="B7396F"/>
                </a:solidFill>
                <a:ea typeface="楷体_GB2312" pitchFamily="49" charset="-122"/>
              </a:rPr>
              <a:t>4                 52              20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B7396F"/>
                </a:solidFill>
                <a:ea typeface="楷体_GB2312" pitchFamily="49" charset="-122"/>
              </a:rPr>
              <a:t>                                                       5                 72              13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B7396F"/>
                </a:solidFill>
                <a:ea typeface="楷体_GB2312" pitchFamily="49" charset="-122"/>
              </a:rPr>
              <a:t>                                                       6                 85              14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B7396F"/>
                </a:solidFill>
                <a:ea typeface="楷体_GB2312" pitchFamily="49" charset="-122"/>
              </a:rPr>
              <a:t>                                                       7                 99                5 </a:t>
            </a:r>
          </a:p>
        </p:txBody>
      </p:sp>
      <p:sp>
        <p:nvSpPr>
          <p:cNvPr id="42143" name="Line 161"/>
          <p:cNvSpPr>
            <a:spLocks noChangeShapeType="1"/>
          </p:cNvSpPr>
          <p:nvPr/>
        </p:nvSpPr>
        <p:spPr bwMode="auto">
          <a:xfrm>
            <a:off x="533400" y="41148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144" name="Line 162"/>
          <p:cNvSpPr>
            <a:spLocks noChangeShapeType="1"/>
          </p:cNvSpPr>
          <p:nvPr/>
        </p:nvSpPr>
        <p:spPr bwMode="auto">
          <a:xfrm>
            <a:off x="5181600" y="41148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145" name="Line 163"/>
          <p:cNvSpPr>
            <a:spLocks noChangeShapeType="1"/>
          </p:cNvSpPr>
          <p:nvPr/>
        </p:nvSpPr>
        <p:spPr bwMode="auto">
          <a:xfrm>
            <a:off x="533400" y="44958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146" name="Line 164"/>
          <p:cNvSpPr>
            <a:spLocks noChangeShapeType="1"/>
          </p:cNvSpPr>
          <p:nvPr/>
        </p:nvSpPr>
        <p:spPr bwMode="auto">
          <a:xfrm>
            <a:off x="5181600" y="44958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147" name="Line 165"/>
          <p:cNvSpPr>
            <a:spLocks noChangeShapeType="1"/>
          </p:cNvSpPr>
          <p:nvPr/>
        </p:nvSpPr>
        <p:spPr bwMode="auto">
          <a:xfrm>
            <a:off x="533400" y="48768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148" name="Line 166"/>
          <p:cNvSpPr>
            <a:spLocks noChangeShapeType="1"/>
          </p:cNvSpPr>
          <p:nvPr/>
        </p:nvSpPr>
        <p:spPr bwMode="auto">
          <a:xfrm>
            <a:off x="5257800" y="67818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000375" y="6072188"/>
            <a:ext cx="1143000" cy="785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hlinkClick r:id="rId2" action="ppaction://hlinksldjump"/>
              </a:rPr>
              <a:t>返回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2151" name="Group 167"/>
          <p:cNvGraphicFramePr>
            <a:graphicFrameLocks noGrp="1"/>
          </p:cNvGraphicFramePr>
          <p:nvPr/>
        </p:nvGraphicFramePr>
        <p:xfrm>
          <a:off x="684213" y="188913"/>
          <a:ext cx="6985000" cy="3008313"/>
        </p:xfrm>
        <a:graphic>
          <a:graphicData uri="http://schemas.openxmlformats.org/drawingml/2006/table">
            <a:tbl>
              <a:tblPr/>
              <a:tblGrid>
                <a:gridCol w="452437"/>
                <a:gridCol w="420688"/>
                <a:gridCol w="438150"/>
                <a:gridCol w="434975"/>
                <a:gridCol w="452437"/>
                <a:gridCol w="420688"/>
                <a:gridCol w="420687"/>
                <a:gridCol w="452438"/>
                <a:gridCol w="438150"/>
                <a:gridCol w="434975"/>
                <a:gridCol w="436562"/>
                <a:gridCol w="436563"/>
                <a:gridCol w="436562"/>
                <a:gridCol w="436563"/>
                <a:gridCol w="438150"/>
                <a:gridCol w="434975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 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: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;</a:t>
                      </a: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7396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↙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B7396F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480" y="714356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CC3300"/>
                </a:solidFill>
              </a:rPr>
              <a:t>串的模式匹配算法</a:t>
            </a:r>
            <a:endParaRPr lang="zh-CN" altLang="en-US" sz="44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8596" y="1928802"/>
            <a:ext cx="8337550" cy="3649662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3400" dirty="0" err="1">
                <a:solidFill>
                  <a:srgbClr val="0000FF"/>
                </a:solidFill>
                <a:latin typeface="Arial" charset="0"/>
              </a:rPr>
              <a:t>StrIndex</a:t>
            </a:r>
            <a:r>
              <a:rPr lang="en-US" altLang="zh-CN" sz="3400" dirty="0">
                <a:solidFill>
                  <a:srgbClr val="0000FF"/>
                </a:solidFill>
                <a:latin typeface="Arial" charset="0"/>
              </a:rPr>
              <a:t>(S, pos, T)</a:t>
            </a:r>
          </a:p>
          <a:p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初始条件</a:t>
            </a:r>
            <a:r>
              <a:rPr lang="en-US" altLang="zh-CN" sz="34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主串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存在，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是非空串</a:t>
            </a:r>
          </a:p>
          <a:p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                  且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1≤pos≤Length(S</a:t>
            </a:r>
            <a:r>
              <a:rPr lang="en-US" altLang="zh-CN" sz="3400" dirty="0">
                <a:solidFill>
                  <a:schemeClr val="tx1"/>
                </a:solidFill>
                <a:latin typeface="Arial" charset="0"/>
              </a:rPr>
              <a:t>)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。</a:t>
            </a:r>
          </a:p>
          <a:p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操作结果</a:t>
            </a:r>
            <a:r>
              <a:rPr lang="en-US" altLang="zh-CN" sz="34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若主串 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S 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中存在和串 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T 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值相同</a:t>
            </a:r>
          </a:p>
          <a:p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                  的子串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则返回它在主串 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S 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中从</a:t>
            </a:r>
          </a:p>
          <a:p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                  第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pos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个字符开始</a:t>
            </a:r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第一次出现的</a:t>
            </a:r>
          </a:p>
          <a:p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                  位置；否则函数值为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28" y="0"/>
            <a:ext cx="8077200" cy="762000"/>
          </a:xfrm>
        </p:spPr>
        <p:txBody>
          <a:bodyPr/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概念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138113" y="981075"/>
            <a:ext cx="8458200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kumimoji="0" lang="zh-CN" altLang="en-US" sz="3200" u="sng" dirty="0">
                <a:solidFill>
                  <a:srgbClr val="FF0000"/>
                </a:solidFill>
                <a:latin typeface="Arial" charset="0"/>
              </a:rPr>
              <a:t>串</a:t>
            </a:r>
            <a:r>
              <a:rPr kumimoji="0" lang="zh-CN" altLang="en-US" sz="3200" dirty="0">
                <a:solidFill>
                  <a:srgbClr val="080808"/>
                </a:solidFill>
                <a:latin typeface="Arial" charset="0"/>
              </a:rPr>
              <a:t>是由零个或多个</a:t>
            </a:r>
            <a:r>
              <a:rPr kumimoji="0" lang="zh-CN" altLang="en-US" sz="3200" dirty="0">
                <a:solidFill>
                  <a:srgbClr val="0000FF"/>
                </a:solidFill>
                <a:latin typeface="Arial" charset="0"/>
              </a:rPr>
              <a:t>字符</a:t>
            </a:r>
            <a:r>
              <a:rPr kumimoji="0" lang="zh-CN" altLang="en-US" sz="3200" dirty="0">
                <a:solidFill>
                  <a:srgbClr val="080808"/>
                </a:solidFill>
                <a:latin typeface="Arial" charset="0"/>
              </a:rPr>
              <a:t>组成的有限序列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zh-CN" altLang="en-US" sz="3200" b="0" dirty="0">
                <a:solidFill>
                  <a:srgbClr val="080808"/>
                </a:solidFill>
                <a:latin typeface="Arial" charset="0"/>
              </a:rPr>
              <a:t>	   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sz="3200" u="sng" dirty="0">
                <a:solidFill>
                  <a:srgbClr val="FF0000"/>
                </a:solidFill>
                <a:latin typeface="Arial" charset="0"/>
              </a:rPr>
              <a:t>子串</a:t>
            </a:r>
            <a:r>
              <a:rPr lang="en-US" altLang="zh-CN" sz="3200" dirty="0">
                <a:solidFill>
                  <a:srgbClr val="080808"/>
                </a:solidFill>
                <a:latin typeface="Arial" charset="0"/>
              </a:rPr>
              <a:t>: </a:t>
            </a:r>
            <a:r>
              <a:rPr lang="zh-CN" altLang="en-US" sz="3200" dirty="0">
                <a:solidFill>
                  <a:srgbClr val="080808"/>
                </a:solidFill>
                <a:latin typeface="Arial" charset="0"/>
              </a:rPr>
              <a:t>串中任意个</a:t>
            </a:r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连续</a:t>
            </a:r>
            <a:r>
              <a:rPr lang="zh-CN" altLang="en-US" sz="3200" dirty="0">
                <a:solidFill>
                  <a:srgbClr val="080808"/>
                </a:solidFill>
                <a:latin typeface="Arial" charset="0"/>
              </a:rPr>
              <a:t>的字符组成的子序列。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sz="3200" u="sng" dirty="0">
                <a:solidFill>
                  <a:srgbClr val="FF0000"/>
                </a:solidFill>
                <a:latin typeface="Arial" charset="0"/>
              </a:rPr>
              <a:t>前缀</a:t>
            </a:r>
            <a:r>
              <a:rPr lang="en-US" altLang="zh-CN" sz="3200" dirty="0">
                <a:solidFill>
                  <a:srgbClr val="080808"/>
                </a:solidFill>
                <a:latin typeface="Arial" charset="0"/>
              </a:rPr>
              <a:t>: S</a:t>
            </a:r>
            <a:r>
              <a:rPr lang="zh-CN" altLang="en-US" sz="3200" dirty="0">
                <a:solidFill>
                  <a:srgbClr val="080808"/>
                </a:solidFill>
                <a:latin typeface="Arial" charset="0"/>
              </a:rPr>
              <a:t>的前缀是一个子串</a:t>
            </a:r>
            <a:r>
              <a:rPr lang="en-US" altLang="zh-CN" sz="3200" dirty="0">
                <a:solidFill>
                  <a:srgbClr val="080808"/>
                </a:solidFill>
                <a:latin typeface="Arial" charset="0"/>
              </a:rPr>
              <a:t>U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r>
              <a:rPr lang="en-US" altLang="zh-CN" sz="3200" dirty="0">
                <a:solidFill>
                  <a:srgbClr val="080808"/>
                </a:solidFill>
                <a:latin typeface="Arial" charset="0"/>
              </a:rPr>
              <a:t>          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sz="3200" u="sng" dirty="0">
                <a:solidFill>
                  <a:srgbClr val="FF0000"/>
                </a:solidFill>
                <a:latin typeface="Arial" charset="0"/>
              </a:rPr>
              <a:t>后缀</a:t>
            </a:r>
            <a:r>
              <a:rPr lang="en-US" altLang="zh-CN" sz="3200" dirty="0">
                <a:solidFill>
                  <a:srgbClr val="080808"/>
                </a:solidFill>
                <a:latin typeface="Arial" charset="0"/>
              </a:rPr>
              <a:t>: S</a:t>
            </a:r>
            <a:r>
              <a:rPr lang="zh-CN" altLang="en-US" sz="3200" dirty="0">
                <a:solidFill>
                  <a:srgbClr val="080808"/>
                </a:solidFill>
                <a:latin typeface="Arial" charset="0"/>
              </a:rPr>
              <a:t>的后缀是一个子串</a:t>
            </a:r>
            <a:r>
              <a:rPr lang="en-US" altLang="zh-CN" sz="3200" dirty="0">
                <a:solidFill>
                  <a:srgbClr val="080808"/>
                </a:solidFill>
                <a:latin typeface="Arial" charset="0"/>
              </a:rPr>
              <a:t>U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endParaRPr lang="en-US" altLang="zh-CN" sz="3200" dirty="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1116013" y="1708150"/>
            <a:ext cx="6535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</a:rPr>
              <a:t>S= </a:t>
            </a:r>
            <a:r>
              <a:rPr lang="en-US" altLang="zh-CN" b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…a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altLang="zh-CN" b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 (n≥0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，串长度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)</a:t>
            </a:r>
            <a:endParaRPr kumimoji="0" lang="en-US" altLang="zh-CN" b="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254000" y="5876925"/>
            <a:ext cx="8639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b&lt;n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，则相应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u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分别称为真前缀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真后缀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)</a:t>
            </a:r>
          </a:p>
        </p:txBody>
      </p:sp>
      <p:sp>
        <p:nvSpPr>
          <p:cNvPr id="351244" name="Rectangle 12"/>
          <p:cNvSpPr>
            <a:spLocks noChangeArrowheads="1"/>
          </p:cNvSpPr>
          <p:nvPr/>
        </p:nvSpPr>
        <p:spPr bwMode="auto">
          <a:xfrm>
            <a:off x="1344613" y="3724275"/>
            <a:ext cx="5886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</a:rPr>
              <a:t>U= </a:t>
            </a:r>
            <a:r>
              <a:rPr lang="en-US" altLang="zh-CN" b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…a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altLang="zh-CN" b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 ,  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这里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b{1,…,n}</a:t>
            </a:r>
            <a:endParaRPr kumimoji="0" lang="en-US" altLang="zh-CN" b="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351245" name="Rectangle 13"/>
          <p:cNvSpPr>
            <a:spLocks noChangeArrowheads="1"/>
          </p:cNvSpPr>
          <p:nvPr/>
        </p:nvSpPr>
        <p:spPr bwMode="auto">
          <a:xfrm>
            <a:off x="1331913" y="5164138"/>
            <a:ext cx="62833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</a:rPr>
              <a:t>U= </a:t>
            </a:r>
            <a:r>
              <a:rPr lang="en-US" altLang="zh-CN" b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n-b+1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…a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altLang="zh-CN" b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 ,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这里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b{1,…,n}</a:t>
            </a:r>
            <a:endParaRPr kumimoji="0" lang="en-US" altLang="zh-CN" b="0">
              <a:solidFill>
                <a:srgbClr val="080808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  <p:bldP spid="351241" grpId="0"/>
      <p:bldP spid="351243" grpId="0"/>
      <p:bldP spid="351244" grpId="0"/>
      <p:bldP spid="3512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611188" y="1708150"/>
            <a:ext cx="37449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latin typeface="Arial" charset="0"/>
              </a:rPr>
              <a:t>设</a:t>
            </a:r>
            <a:r>
              <a:rPr lang="en-US" altLang="zh-CN" sz="3200" dirty="0">
                <a:latin typeface="Arial" charset="0"/>
              </a:rPr>
              <a:t>S= </a:t>
            </a:r>
            <a:r>
              <a:rPr lang="en-US" altLang="zh-CN" sz="3200" b="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abaabca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sz="3200" b="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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684213" y="2492375"/>
            <a:ext cx="8208962" cy="1219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Arial" charset="0"/>
              </a:rPr>
              <a:t>S</a:t>
            </a:r>
            <a:r>
              <a:rPr lang="zh-CN" altLang="en-US" sz="3200" dirty="0">
                <a:latin typeface="Arial" charset="0"/>
              </a:rPr>
              <a:t>的</a:t>
            </a:r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真前缀</a:t>
            </a:r>
            <a:r>
              <a:rPr lang="zh-CN" altLang="en-US" sz="3200" dirty="0">
                <a:latin typeface="Arial" charset="0"/>
              </a:rPr>
              <a:t>是</a:t>
            </a:r>
            <a:r>
              <a:rPr lang="en-US" altLang="zh-CN" sz="3200" dirty="0">
                <a:latin typeface="Arial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a,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ab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aba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abaa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abaab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abaabc</a:t>
            </a:r>
            <a:endParaRPr lang="en-US" altLang="zh-CN" sz="3200" b="0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600075" y="1052513"/>
            <a:ext cx="3480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前缀与后缀举例：</a:t>
            </a:r>
          </a:p>
        </p:txBody>
      </p:sp>
      <p:sp>
        <p:nvSpPr>
          <p:cNvPr id="582666" name="Rectangle 10"/>
          <p:cNvSpPr>
            <a:spLocks noChangeArrowheads="1"/>
          </p:cNvSpPr>
          <p:nvPr/>
        </p:nvSpPr>
        <p:spPr bwMode="auto">
          <a:xfrm>
            <a:off x="684213" y="4002088"/>
            <a:ext cx="8208962" cy="1219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Arial" charset="0"/>
              </a:rPr>
              <a:t>S</a:t>
            </a:r>
            <a:r>
              <a:rPr lang="zh-CN" altLang="en-US" sz="3200" dirty="0">
                <a:latin typeface="Arial" charset="0"/>
              </a:rPr>
              <a:t>的</a:t>
            </a:r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真后缀</a:t>
            </a:r>
            <a:r>
              <a:rPr lang="zh-CN" altLang="en-US" sz="3200" dirty="0">
                <a:latin typeface="Arial" charset="0"/>
              </a:rPr>
              <a:t>是</a:t>
            </a:r>
            <a:r>
              <a:rPr lang="en-US" altLang="zh-CN" sz="3200" dirty="0">
                <a:latin typeface="Arial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      a,  ca,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bca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abca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aabca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,  </a:t>
            </a:r>
            <a:r>
              <a:rPr lang="en-US" altLang="zh-CN" sz="3200" dirty="0" err="1">
                <a:solidFill>
                  <a:srgbClr val="FF0000"/>
                </a:solidFill>
                <a:latin typeface="Arial" charset="0"/>
              </a:rPr>
              <a:t>baabca</a:t>
            </a:r>
            <a:endParaRPr lang="en-US" altLang="zh-CN" sz="3200" b="0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684213" y="3219450"/>
            <a:ext cx="6778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altLang="zh-CN">
                <a:solidFill>
                  <a:srgbClr val="FF0000"/>
                </a:solidFill>
                <a:ea typeface="宋体" pitchFamily="2" charset="-122"/>
              </a:rPr>
              <a:t>Φ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,</a:t>
            </a:r>
          </a:p>
        </p:txBody>
      </p:sp>
      <p:sp>
        <p:nvSpPr>
          <p:cNvPr id="582668" name="Rectangle 12"/>
          <p:cNvSpPr>
            <a:spLocks noChangeArrowheads="1"/>
          </p:cNvSpPr>
          <p:nvPr/>
        </p:nvSpPr>
        <p:spPr bwMode="auto">
          <a:xfrm>
            <a:off x="684213" y="4749800"/>
            <a:ext cx="6778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altLang="zh-CN">
                <a:solidFill>
                  <a:srgbClr val="FF0000"/>
                </a:solidFill>
                <a:ea typeface="宋体" pitchFamily="2" charset="-122"/>
              </a:rPr>
              <a:t>Φ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,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28" y="0"/>
            <a:ext cx="8077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基本概念</a:t>
            </a:r>
            <a:endParaRPr kumimoji="0" lang="zh-CN" altLang="en-US" sz="36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2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2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2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/>
      <p:bldP spid="582663" grpId="0" build="p"/>
      <p:bldP spid="582666" grpId="0" build="p"/>
      <p:bldP spid="582667" grpId="0"/>
      <p:bldP spid="5826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539750"/>
            <a:ext cx="5280025" cy="641350"/>
          </a:xfrm>
          <a:noFill/>
          <a:ln/>
        </p:spPr>
        <p:txBody>
          <a:bodyPr wrap="none" anchor="t">
            <a:spAutoFit/>
          </a:bodyPr>
          <a:lstStyle/>
          <a:p>
            <a:pPr algn="just"/>
            <a:r>
              <a:rPr kumimoji="1" lang="en-US" altLang="zh-CN" sz="3600" b="1" dirty="0">
                <a:solidFill>
                  <a:srgbClr val="0000FF"/>
                </a:solidFill>
                <a:latin typeface="Arial" charset="0"/>
              </a:rPr>
              <a:t>1. </a:t>
            </a:r>
            <a:r>
              <a:rPr kumimoji="1" lang="zh-CN" altLang="en-US" sz="3600" b="1" dirty="0">
                <a:solidFill>
                  <a:srgbClr val="0000FF"/>
                </a:solidFill>
                <a:latin typeface="Arial" charset="0"/>
              </a:rPr>
              <a:t>简单匹配算法的思路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：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250825" y="1325563"/>
            <a:ext cx="8488363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400" dirty="0">
                <a:solidFill>
                  <a:srgbClr val="080808"/>
                </a:solidFill>
                <a:latin typeface="Arial" charset="0"/>
              </a:rPr>
              <a:t>	</a:t>
            </a: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依次将主串</a:t>
            </a:r>
            <a:r>
              <a:rPr lang="en-US" altLang="zh-CN" sz="3400" dirty="0">
                <a:solidFill>
                  <a:srgbClr val="080808"/>
                </a:solidFill>
                <a:latin typeface="Arial" charset="0"/>
              </a:rPr>
              <a:t>S</a:t>
            </a: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中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长度和模式</a:t>
            </a:r>
            <a:r>
              <a:rPr lang="en-US" altLang="zh-CN" sz="3400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相同的子串</a:t>
            </a: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与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模式</a:t>
            </a: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进行比较</a:t>
            </a:r>
            <a:r>
              <a:rPr lang="en-US" altLang="zh-CN" sz="3400" dirty="0">
                <a:solidFill>
                  <a:srgbClr val="080808"/>
                </a:solidFill>
                <a:latin typeface="Arial" charset="0"/>
              </a:rPr>
              <a:t>,</a:t>
            </a: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直到找到相同的子串为止。</a:t>
            </a:r>
          </a:p>
          <a:p>
            <a:pPr algn="l">
              <a:lnSpc>
                <a:spcPct val="120000"/>
              </a:lnSpc>
            </a:pP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	如果存在相同的子串，则匹配成功，返回子串在主串</a:t>
            </a:r>
            <a:r>
              <a:rPr lang="en-US" altLang="zh-CN" sz="3400" dirty="0">
                <a:solidFill>
                  <a:srgbClr val="080808"/>
                </a:solidFill>
                <a:latin typeface="Arial" charset="0"/>
              </a:rPr>
              <a:t>S</a:t>
            </a: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中的位置</a:t>
            </a:r>
            <a:r>
              <a:rPr lang="en-US" altLang="zh-CN" sz="3400" dirty="0">
                <a:solidFill>
                  <a:srgbClr val="080808"/>
                </a:solidFill>
                <a:latin typeface="Arial" charset="0"/>
              </a:rPr>
              <a:t>pos</a:t>
            </a: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	否则匹配不成功。	</a:t>
            </a:r>
          </a:p>
          <a:p>
            <a:pPr algn="l">
              <a:lnSpc>
                <a:spcPct val="120000"/>
              </a:lnSpc>
            </a:pPr>
            <a:r>
              <a:rPr lang="zh-CN" altLang="en-US" sz="3400" dirty="0">
                <a:solidFill>
                  <a:srgbClr val="080808"/>
                </a:solidFill>
                <a:latin typeface="Arial" charset="0"/>
              </a:rPr>
              <a:t>	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子串与模式的比较策略</a:t>
            </a:r>
            <a:r>
              <a:rPr lang="en-US" altLang="zh-CN" sz="34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3400" dirty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zh-CN" altLang="en-US" sz="3400" dirty="0">
                <a:solidFill>
                  <a:srgbClr val="0000FF"/>
                </a:solidFill>
                <a:latin typeface="Arial" charset="0"/>
              </a:rPr>
              <a:t>从前到后依次进行比较。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DF23DCC-B3C7-40BF-93B2-0764C0822B5A}" type="slidenum">
              <a:rPr lang="en-US" altLang="zh-CN">
                <a:latin typeface="Arial" charset="0"/>
              </a:rPr>
              <a:pPr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985838" y="836613"/>
            <a:ext cx="2649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串的定义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827088" y="1557338"/>
            <a:ext cx="21605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基本操作：</a:t>
            </a: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116013" y="2420938"/>
            <a:ext cx="7597775" cy="1212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Str</a:t>
            </a:r>
            <a:r>
              <a:rPr kumimoji="1" lang="en-US" altLang="zh-CN">
                <a:ea typeface="楷体_GB2312" pitchFamily="49" charset="-122"/>
              </a:rPr>
              <a:t>Insert (S, pos, T)</a:t>
            </a:r>
            <a:endParaRPr kumimoji="1" lang="en-US" altLang="zh-CN">
              <a:solidFill>
                <a:srgbClr val="000066"/>
              </a:solidFill>
              <a:ea typeface="楷体_GB2312" pitchFamily="49" charset="-122"/>
            </a:endParaRP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初始条件：串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和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存在，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1≤pos≤StrLength(S)+1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。</a:t>
            </a:r>
            <a:b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操作结果：在串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的第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pos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个字符之前插入串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627313" y="1628775"/>
            <a:ext cx="29892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Str</a:t>
            </a:r>
            <a:r>
              <a:rPr kumimoji="1" lang="en-US" altLang="zh-CN">
                <a:ea typeface="楷体_GB2312" pitchFamily="49" charset="-122"/>
              </a:rPr>
              <a:t>Insert (S, pos, T)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439863" y="4076700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例如：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403350" y="4652963"/>
            <a:ext cx="75120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 =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chater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T = 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rac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，则执行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StrInsert(S, 4, T)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之后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3203575" y="5157788"/>
            <a:ext cx="2257425" cy="512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S =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cha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rac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  <a:sym typeface="Symbol" pitchFamily="18" charset="2"/>
              </a:rPr>
              <a:t>ter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4" grpId="0" animBg="1"/>
      <p:bldP spid="169996" grpId="0"/>
      <p:bldP spid="169997" grpId="0"/>
      <p:bldP spid="1699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7"/>
          <p:cNvGrpSpPr>
            <a:grpSpLocks/>
          </p:cNvGrpSpPr>
          <p:nvPr/>
        </p:nvGrpSpPr>
        <p:grpSpPr bwMode="auto">
          <a:xfrm>
            <a:off x="2771775" y="1871663"/>
            <a:ext cx="2327275" cy="385762"/>
            <a:chOff x="1746" y="1229"/>
            <a:chExt cx="1466" cy="243"/>
          </a:xfrm>
        </p:grpSpPr>
        <p:sp>
          <p:nvSpPr>
            <p:cNvPr id="508984" name="Rectangle 56"/>
            <p:cNvSpPr>
              <a:spLocks noChangeArrowheads="1"/>
            </p:cNvSpPr>
            <p:nvPr/>
          </p:nvSpPr>
          <p:spPr bwMode="auto">
            <a:xfrm>
              <a:off x="2919" y="1229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8983" name="Rectangle 55"/>
            <p:cNvSpPr>
              <a:spLocks noChangeArrowheads="1"/>
            </p:cNvSpPr>
            <p:nvPr/>
          </p:nvSpPr>
          <p:spPr bwMode="auto">
            <a:xfrm>
              <a:off x="2625" y="1229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8982" name="Rectangle 54"/>
            <p:cNvSpPr>
              <a:spLocks noChangeArrowheads="1"/>
            </p:cNvSpPr>
            <p:nvPr/>
          </p:nvSpPr>
          <p:spPr bwMode="auto">
            <a:xfrm>
              <a:off x="2332" y="1229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8981" name="Rectangle 53"/>
            <p:cNvSpPr>
              <a:spLocks noChangeArrowheads="1"/>
            </p:cNvSpPr>
            <p:nvPr/>
          </p:nvSpPr>
          <p:spPr bwMode="auto">
            <a:xfrm>
              <a:off x="2039" y="1229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8980" name="Rectangle 52"/>
            <p:cNvSpPr>
              <a:spLocks noChangeArrowheads="1"/>
            </p:cNvSpPr>
            <p:nvPr/>
          </p:nvSpPr>
          <p:spPr bwMode="auto">
            <a:xfrm>
              <a:off x="1746" y="1229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3" name="Group 546"/>
          <p:cNvGrpSpPr>
            <a:grpSpLocks/>
          </p:cNvGrpSpPr>
          <p:nvPr/>
        </p:nvGrpSpPr>
        <p:grpSpPr bwMode="auto">
          <a:xfrm>
            <a:off x="2771775" y="1484313"/>
            <a:ext cx="6048375" cy="387350"/>
            <a:chOff x="1746" y="985"/>
            <a:chExt cx="3810" cy="244"/>
          </a:xfrm>
        </p:grpSpPr>
        <p:sp>
          <p:nvSpPr>
            <p:cNvPr id="508979" name="Rectangle 51"/>
            <p:cNvSpPr>
              <a:spLocks noChangeArrowheads="1"/>
            </p:cNvSpPr>
            <p:nvPr/>
          </p:nvSpPr>
          <p:spPr bwMode="auto">
            <a:xfrm>
              <a:off x="5263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8978" name="Rectangle 50"/>
            <p:cNvSpPr>
              <a:spLocks noChangeArrowheads="1"/>
            </p:cNvSpPr>
            <p:nvPr/>
          </p:nvSpPr>
          <p:spPr bwMode="auto">
            <a:xfrm>
              <a:off x="4970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8977" name="Rectangle 49"/>
            <p:cNvSpPr>
              <a:spLocks noChangeArrowheads="1"/>
            </p:cNvSpPr>
            <p:nvPr/>
          </p:nvSpPr>
          <p:spPr bwMode="auto">
            <a:xfrm>
              <a:off x="4677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8976" name="Rectangle 48"/>
            <p:cNvSpPr>
              <a:spLocks noChangeArrowheads="1"/>
            </p:cNvSpPr>
            <p:nvPr/>
          </p:nvSpPr>
          <p:spPr bwMode="auto">
            <a:xfrm>
              <a:off x="4383" y="985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8975" name="Rectangle 47"/>
            <p:cNvSpPr>
              <a:spLocks noChangeArrowheads="1"/>
            </p:cNvSpPr>
            <p:nvPr/>
          </p:nvSpPr>
          <p:spPr bwMode="auto">
            <a:xfrm>
              <a:off x="4090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8974" name="Rectangle 46"/>
            <p:cNvSpPr>
              <a:spLocks noChangeArrowheads="1"/>
            </p:cNvSpPr>
            <p:nvPr/>
          </p:nvSpPr>
          <p:spPr bwMode="auto">
            <a:xfrm>
              <a:off x="3798" y="985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8973" name="Rectangle 45"/>
            <p:cNvSpPr>
              <a:spLocks noChangeArrowheads="1"/>
            </p:cNvSpPr>
            <p:nvPr/>
          </p:nvSpPr>
          <p:spPr bwMode="auto">
            <a:xfrm>
              <a:off x="3504" y="985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8972" name="Rectangle 44"/>
            <p:cNvSpPr>
              <a:spLocks noChangeArrowheads="1"/>
            </p:cNvSpPr>
            <p:nvPr/>
          </p:nvSpPr>
          <p:spPr bwMode="auto">
            <a:xfrm>
              <a:off x="3212" y="985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8971" name="Rectangle 43"/>
            <p:cNvSpPr>
              <a:spLocks noChangeArrowheads="1"/>
            </p:cNvSpPr>
            <p:nvPr/>
          </p:nvSpPr>
          <p:spPr bwMode="auto">
            <a:xfrm>
              <a:off x="2919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8970" name="Rectangle 42"/>
            <p:cNvSpPr>
              <a:spLocks noChangeArrowheads="1"/>
            </p:cNvSpPr>
            <p:nvPr/>
          </p:nvSpPr>
          <p:spPr bwMode="auto">
            <a:xfrm>
              <a:off x="2625" y="985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8969" name="Rectangle 41"/>
            <p:cNvSpPr>
              <a:spLocks noChangeArrowheads="1"/>
            </p:cNvSpPr>
            <p:nvPr/>
          </p:nvSpPr>
          <p:spPr bwMode="auto">
            <a:xfrm>
              <a:off x="2332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8968" name="Rectangle 40"/>
            <p:cNvSpPr>
              <a:spLocks noChangeArrowheads="1"/>
            </p:cNvSpPr>
            <p:nvPr/>
          </p:nvSpPr>
          <p:spPr bwMode="auto">
            <a:xfrm>
              <a:off x="2039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8967" name="Rectangle 39"/>
            <p:cNvSpPr>
              <a:spLocks noChangeArrowheads="1"/>
            </p:cNvSpPr>
            <p:nvPr/>
          </p:nvSpPr>
          <p:spPr bwMode="auto">
            <a:xfrm>
              <a:off x="1746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509016" name="Rectangle 88"/>
          <p:cNvSpPr>
            <a:spLocks noChangeArrowheads="1"/>
          </p:cNvSpPr>
          <p:nvPr/>
        </p:nvSpPr>
        <p:spPr bwMode="auto">
          <a:xfrm>
            <a:off x="3741738" y="1517650"/>
            <a:ext cx="381000" cy="719138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987675" y="1125538"/>
            <a:ext cx="635000" cy="490537"/>
            <a:chOff x="2699" y="3022"/>
            <a:chExt cx="400" cy="432"/>
          </a:xfrm>
        </p:grpSpPr>
        <p:sp>
          <p:nvSpPr>
            <p:cNvPr id="509019" name="Line 91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020" name="Text Box 92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latin typeface="Arial" charset="0"/>
                </a:rPr>
                <a:t>i</a:t>
              </a:r>
              <a:r>
                <a:rPr lang="en-US" altLang="zh-CN" sz="2400" dirty="0">
                  <a:latin typeface="Arial" charset="0"/>
                </a:rPr>
                <a:t>=1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987675" y="2251075"/>
            <a:ext cx="635000" cy="457200"/>
            <a:chOff x="2699" y="3385"/>
            <a:chExt cx="400" cy="402"/>
          </a:xfrm>
        </p:grpSpPr>
        <p:sp>
          <p:nvSpPr>
            <p:cNvPr id="509024" name="Line 96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025" name="Text Box 97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09029" name="Text Box 101"/>
          <p:cNvSpPr txBox="1">
            <a:spLocks noChangeArrowheads="1"/>
          </p:cNvSpPr>
          <p:nvPr/>
        </p:nvSpPr>
        <p:spPr bwMode="auto">
          <a:xfrm>
            <a:off x="107950" y="3328988"/>
            <a:ext cx="2768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第二趟匹配</a:t>
            </a:r>
          </a:p>
        </p:txBody>
      </p:sp>
      <p:sp>
        <p:nvSpPr>
          <p:cNvPr id="509074" name="Rectangle 146"/>
          <p:cNvSpPr>
            <a:spLocks noChangeArrowheads="1"/>
          </p:cNvSpPr>
          <p:nvPr/>
        </p:nvSpPr>
        <p:spPr bwMode="auto">
          <a:xfrm>
            <a:off x="3276600" y="3211513"/>
            <a:ext cx="381000" cy="719137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47"/>
          <p:cNvGrpSpPr>
            <a:grpSpLocks/>
          </p:cNvGrpSpPr>
          <p:nvPr/>
        </p:nvGrpSpPr>
        <p:grpSpPr bwMode="auto">
          <a:xfrm>
            <a:off x="3454400" y="2852738"/>
            <a:ext cx="635000" cy="490537"/>
            <a:chOff x="2699" y="3022"/>
            <a:chExt cx="400" cy="432"/>
          </a:xfrm>
        </p:grpSpPr>
        <p:sp>
          <p:nvSpPr>
            <p:cNvPr id="509076" name="Line 148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077" name="Text Box 149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i=2</a:t>
              </a:r>
            </a:p>
          </p:txBody>
        </p:sp>
      </p:grpSp>
      <p:grpSp>
        <p:nvGrpSpPr>
          <p:cNvPr id="7" name="Group 150"/>
          <p:cNvGrpSpPr>
            <a:grpSpLocks/>
          </p:cNvGrpSpPr>
          <p:nvPr/>
        </p:nvGrpSpPr>
        <p:grpSpPr bwMode="auto">
          <a:xfrm>
            <a:off x="3454400" y="3932238"/>
            <a:ext cx="635000" cy="457200"/>
            <a:chOff x="2699" y="3385"/>
            <a:chExt cx="400" cy="402"/>
          </a:xfrm>
        </p:grpSpPr>
        <p:sp>
          <p:nvSpPr>
            <p:cNvPr id="509079" name="Line 151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080" name="Text Box 152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09081" name="Text Box 153"/>
          <p:cNvSpPr txBox="1">
            <a:spLocks noChangeArrowheads="1"/>
          </p:cNvSpPr>
          <p:nvPr/>
        </p:nvSpPr>
        <p:spPr bwMode="auto">
          <a:xfrm>
            <a:off x="107950" y="5106988"/>
            <a:ext cx="2768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第三趟匹配</a:t>
            </a:r>
          </a:p>
        </p:txBody>
      </p:sp>
      <p:grpSp>
        <p:nvGrpSpPr>
          <p:cNvPr id="8" name="Group 549"/>
          <p:cNvGrpSpPr>
            <a:grpSpLocks/>
          </p:cNvGrpSpPr>
          <p:nvPr/>
        </p:nvGrpSpPr>
        <p:grpSpPr bwMode="auto">
          <a:xfrm>
            <a:off x="3236913" y="3584575"/>
            <a:ext cx="2325687" cy="385763"/>
            <a:chOff x="2039" y="2293"/>
            <a:chExt cx="1465" cy="243"/>
          </a:xfrm>
        </p:grpSpPr>
        <p:sp>
          <p:nvSpPr>
            <p:cNvPr id="509038" name="Rectangle 110"/>
            <p:cNvSpPr>
              <a:spLocks noChangeArrowheads="1"/>
            </p:cNvSpPr>
            <p:nvPr/>
          </p:nvSpPr>
          <p:spPr bwMode="auto">
            <a:xfrm>
              <a:off x="3212" y="2293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039" name="Rectangle 111"/>
            <p:cNvSpPr>
              <a:spLocks noChangeArrowheads="1"/>
            </p:cNvSpPr>
            <p:nvPr/>
          </p:nvSpPr>
          <p:spPr bwMode="auto">
            <a:xfrm>
              <a:off x="2919" y="2293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040" name="Rectangle 112"/>
            <p:cNvSpPr>
              <a:spLocks noChangeArrowheads="1"/>
            </p:cNvSpPr>
            <p:nvPr/>
          </p:nvSpPr>
          <p:spPr bwMode="auto">
            <a:xfrm>
              <a:off x="2625" y="2293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041" name="Rectangle 113"/>
            <p:cNvSpPr>
              <a:spLocks noChangeArrowheads="1"/>
            </p:cNvSpPr>
            <p:nvPr/>
          </p:nvSpPr>
          <p:spPr bwMode="auto">
            <a:xfrm>
              <a:off x="2332" y="2293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42" name="Rectangle 114"/>
            <p:cNvSpPr>
              <a:spLocks noChangeArrowheads="1"/>
            </p:cNvSpPr>
            <p:nvPr/>
          </p:nvSpPr>
          <p:spPr bwMode="auto">
            <a:xfrm>
              <a:off x="2039" y="2293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9" name="Group 548"/>
          <p:cNvGrpSpPr>
            <a:grpSpLocks/>
          </p:cNvGrpSpPr>
          <p:nvPr/>
        </p:nvGrpSpPr>
        <p:grpSpPr bwMode="auto">
          <a:xfrm>
            <a:off x="2771775" y="3197225"/>
            <a:ext cx="6048375" cy="387350"/>
            <a:chOff x="1746" y="2049"/>
            <a:chExt cx="3810" cy="244"/>
          </a:xfrm>
        </p:grpSpPr>
        <p:sp>
          <p:nvSpPr>
            <p:cNvPr id="509044" name="Rectangle 116"/>
            <p:cNvSpPr>
              <a:spLocks noChangeArrowheads="1"/>
            </p:cNvSpPr>
            <p:nvPr/>
          </p:nvSpPr>
          <p:spPr bwMode="auto">
            <a:xfrm>
              <a:off x="5263" y="2049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45" name="Rectangle 117"/>
            <p:cNvSpPr>
              <a:spLocks noChangeArrowheads="1"/>
            </p:cNvSpPr>
            <p:nvPr/>
          </p:nvSpPr>
          <p:spPr bwMode="auto">
            <a:xfrm>
              <a:off x="4970" y="2049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046" name="Rectangle 118"/>
            <p:cNvSpPr>
              <a:spLocks noChangeArrowheads="1"/>
            </p:cNvSpPr>
            <p:nvPr/>
          </p:nvSpPr>
          <p:spPr bwMode="auto">
            <a:xfrm>
              <a:off x="4677" y="2049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47" name="Rectangle 119"/>
            <p:cNvSpPr>
              <a:spLocks noChangeArrowheads="1"/>
            </p:cNvSpPr>
            <p:nvPr/>
          </p:nvSpPr>
          <p:spPr bwMode="auto">
            <a:xfrm>
              <a:off x="4383" y="2049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048" name="Rectangle 120"/>
            <p:cNvSpPr>
              <a:spLocks noChangeArrowheads="1"/>
            </p:cNvSpPr>
            <p:nvPr/>
          </p:nvSpPr>
          <p:spPr bwMode="auto">
            <a:xfrm>
              <a:off x="4090" y="2049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049" name="Rectangle 121"/>
            <p:cNvSpPr>
              <a:spLocks noChangeArrowheads="1"/>
            </p:cNvSpPr>
            <p:nvPr/>
          </p:nvSpPr>
          <p:spPr bwMode="auto">
            <a:xfrm>
              <a:off x="3798" y="2049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050" name="Rectangle 122"/>
            <p:cNvSpPr>
              <a:spLocks noChangeArrowheads="1"/>
            </p:cNvSpPr>
            <p:nvPr/>
          </p:nvSpPr>
          <p:spPr bwMode="auto">
            <a:xfrm>
              <a:off x="3504" y="2049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51" name="Rectangle 123"/>
            <p:cNvSpPr>
              <a:spLocks noChangeArrowheads="1"/>
            </p:cNvSpPr>
            <p:nvPr/>
          </p:nvSpPr>
          <p:spPr bwMode="auto">
            <a:xfrm>
              <a:off x="3212" y="2049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052" name="Rectangle 124"/>
            <p:cNvSpPr>
              <a:spLocks noChangeArrowheads="1"/>
            </p:cNvSpPr>
            <p:nvPr/>
          </p:nvSpPr>
          <p:spPr bwMode="auto">
            <a:xfrm>
              <a:off x="2919" y="2049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053" name="Rectangle 125"/>
            <p:cNvSpPr>
              <a:spLocks noChangeArrowheads="1"/>
            </p:cNvSpPr>
            <p:nvPr/>
          </p:nvSpPr>
          <p:spPr bwMode="auto">
            <a:xfrm>
              <a:off x="2625" y="2049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54" name="Rectangle 126"/>
            <p:cNvSpPr>
              <a:spLocks noChangeArrowheads="1"/>
            </p:cNvSpPr>
            <p:nvPr/>
          </p:nvSpPr>
          <p:spPr bwMode="auto">
            <a:xfrm>
              <a:off x="2332" y="2049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055" name="Rectangle 127"/>
            <p:cNvSpPr>
              <a:spLocks noChangeArrowheads="1"/>
            </p:cNvSpPr>
            <p:nvPr/>
          </p:nvSpPr>
          <p:spPr bwMode="auto">
            <a:xfrm>
              <a:off x="2039" y="2049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56" name="Rectangle 128"/>
            <p:cNvSpPr>
              <a:spLocks noChangeArrowheads="1"/>
            </p:cNvSpPr>
            <p:nvPr/>
          </p:nvSpPr>
          <p:spPr bwMode="auto">
            <a:xfrm>
              <a:off x="1746" y="2049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509126" name="Rectangle 198"/>
          <p:cNvSpPr>
            <a:spLocks noChangeArrowheads="1"/>
          </p:cNvSpPr>
          <p:nvPr/>
        </p:nvSpPr>
        <p:spPr bwMode="auto">
          <a:xfrm>
            <a:off x="5610225" y="5013325"/>
            <a:ext cx="381000" cy="719138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99"/>
          <p:cNvGrpSpPr>
            <a:grpSpLocks/>
          </p:cNvGrpSpPr>
          <p:nvPr/>
        </p:nvGrpSpPr>
        <p:grpSpPr bwMode="auto">
          <a:xfrm>
            <a:off x="3924300" y="4595813"/>
            <a:ext cx="635000" cy="490537"/>
            <a:chOff x="2699" y="3022"/>
            <a:chExt cx="400" cy="432"/>
          </a:xfrm>
        </p:grpSpPr>
        <p:sp>
          <p:nvSpPr>
            <p:cNvPr id="509128" name="Line 200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129" name="Text Box 201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i=3</a:t>
              </a:r>
            </a:p>
          </p:txBody>
        </p:sp>
      </p:grpSp>
      <p:grpSp>
        <p:nvGrpSpPr>
          <p:cNvPr id="11" name="Group 202"/>
          <p:cNvGrpSpPr>
            <a:grpSpLocks/>
          </p:cNvGrpSpPr>
          <p:nvPr/>
        </p:nvGrpSpPr>
        <p:grpSpPr bwMode="auto">
          <a:xfrm>
            <a:off x="3924300" y="5708650"/>
            <a:ext cx="635000" cy="457200"/>
            <a:chOff x="2699" y="3385"/>
            <a:chExt cx="400" cy="402"/>
          </a:xfrm>
        </p:grpSpPr>
        <p:sp>
          <p:nvSpPr>
            <p:cNvPr id="509131" name="Line 203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132" name="Text Box 204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08965" name="Text Box 37"/>
          <p:cNvSpPr txBox="1">
            <a:spLocks noChangeArrowheads="1"/>
          </p:cNvSpPr>
          <p:nvPr/>
        </p:nvSpPr>
        <p:spPr bwMode="auto">
          <a:xfrm>
            <a:off x="107950" y="1616075"/>
            <a:ext cx="27686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第一趟匹配</a:t>
            </a:r>
          </a:p>
        </p:txBody>
      </p:sp>
      <p:grpSp>
        <p:nvGrpSpPr>
          <p:cNvPr id="12" name="Group 368"/>
          <p:cNvGrpSpPr>
            <a:grpSpLocks/>
          </p:cNvGrpSpPr>
          <p:nvPr/>
        </p:nvGrpSpPr>
        <p:grpSpPr bwMode="auto">
          <a:xfrm>
            <a:off x="3924300" y="1125538"/>
            <a:ext cx="635000" cy="490537"/>
            <a:chOff x="2699" y="3022"/>
            <a:chExt cx="400" cy="432"/>
          </a:xfrm>
        </p:grpSpPr>
        <p:sp>
          <p:nvSpPr>
            <p:cNvPr id="509297" name="Line 369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298" name="Text Box 370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latin typeface="Arial" charset="0"/>
                </a:rPr>
                <a:t>i</a:t>
              </a:r>
              <a:r>
                <a:rPr lang="en-US" altLang="zh-CN" sz="2400" dirty="0">
                  <a:latin typeface="Arial" charset="0"/>
                </a:rPr>
                <a:t>=3</a:t>
              </a:r>
            </a:p>
          </p:txBody>
        </p:sp>
      </p:grpSp>
      <p:grpSp>
        <p:nvGrpSpPr>
          <p:cNvPr id="13" name="Group 371"/>
          <p:cNvGrpSpPr>
            <a:grpSpLocks/>
          </p:cNvGrpSpPr>
          <p:nvPr/>
        </p:nvGrpSpPr>
        <p:grpSpPr bwMode="auto">
          <a:xfrm>
            <a:off x="3924300" y="2251075"/>
            <a:ext cx="635000" cy="457200"/>
            <a:chOff x="2699" y="3385"/>
            <a:chExt cx="400" cy="402"/>
          </a:xfrm>
        </p:grpSpPr>
        <p:sp>
          <p:nvSpPr>
            <p:cNvPr id="509300" name="Line 372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301" name="Text Box 373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j=3</a:t>
              </a:r>
            </a:p>
          </p:txBody>
        </p:sp>
      </p:grpSp>
      <p:grpSp>
        <p:nvGrpSpPr>
          <p:cNvPr id="14" name="Group 380"/>
          <p:cNvGrpSpPr>
            <a:grpSpLocks/>
          </p:cNvGrpSpPr>
          <p:nvPr/>
        </p:nvGrpSpPr>
        <p:grpSpPr bwMode="auto">
          <a:xfrm>
            <a:off x="5797550" y="4595813"/>
            <a:ext cx="635000" cy="490537"/>
            <a:chOff x="2699" y="3022"/>
            <a:chExt cx="400" cy="432"/>
          </a:xfrm>
        </p:grpSpPr>
        <p:sp>
          <p:nvSpPr>
            <p:cNvPr id="509309" name="Line 381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310" name="Text Box 382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i=7</a:t>
              </a:r>
            </a:p>
          </p:txBody>
        </p:sp>
      </p:grpSp>
      <p:grpSp>
        <p:nvGrpSpPr>
          <p:cNvPr id="15" name="Group 383"/>
          <p:cNvGrpSpPr>
            <a:grpSpLocks/>
          </p:cNvGrpSpPr>
          <p:nvPr/>
        </p:nvGrpSpPr>
        <p:grpSpPr bwMode="auto">
          <a:xfrm>
            <a:off x="5797550" y="5708650"/>
            <a:ext cx="635000" cy="457200"/>
            <a:chOff x="2699" y="3385"/>
            <a:chExt cx="400" cy="402"/>
          </a:xfrm>
        </p:grpSpPr>
        <p:sp>
          <p:nvSpPr>
            <p:cNvPr id="509312" name="Line 384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313" name="Text Box 385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j=5</a:t>
              </a:r>
            </a:p>
          </p:txBody>
        </p:sp>
      </p:grpSp>
      <p:sp>
        <p:nvSpPr>
          <p:cNvPr id="509320" name="Rectangle 392"/>
          <p:cNvSpPr>
            <a:spLocks noChangeArrowheads="1"/>
          </p:cNvSpPr>
          <p:nvPr/>
        </p:nvSpPr>
        <p:spPr bwMode="auto">
          <a:xfrm>
            <a:off x="128588" y="401638"/>
            <a:ext cx="477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solidFill>
                  <a:srgbClr val="0000FF"/>
                </a:solidFill>
                <a:ea typeface="楷体_GB2312" pitchFamily="49" charset="-122"/>
              </a:rPr>
              <a:t>简单匹配算法的情况：</a:t>
            </a:r>
          </a:p>
        </p:txBody>
      </p:sp>
      <p:grpSp>
        <p:nvGrpSpPr>
          <p:cNvPr id="16" name="Group 551"/>
          <p:cNvGrpSpPr>
            <a:grpSpLocks/>
          </p:cNvGrpSpPr>
          <p:nvPr/>
        </p:nvGrpSpPr>
        <p:grpSpPr bwMode="auto">
          <a:xfrm>
            <a:off x="3702050" y="5362575"/>
            <a:ext cx="2327275" cy="385763"/>
            <a:chOff x="2332" y="3382"/>
            <a:chExt cx="1466" cy="243"/>
          </a:xfrm>
        </p:grpSpPr>
        <p:sp>
          <p:nvSpPr>
            <p:cNvPr id="509089" name="Rectangle 161"/>
            <p:cNvSpPr>
              <a:spLocks noChangeArrowheads="1"/>
            </p:cNvSpPr>
            <p:nvPr/>
          </p:nvSpPr>
          <p:spPr bwMode="auto">
            <a:xfrm>
              <a:off x="3504" y="3382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090" name="Rectangle 162"/>
            <p:cNvSpPr>
              <a:spLocks noChangeArrowheads="1"/>
            </p:cNvSpPr>
            <p:nvPr/>
          </p:nvSpPr>
          <p:spPr bwMode="auto">
            <a:xfrm>
              <a:off x="3212" y="3382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091" name="Rectangle 163"/>
            <p:cNvSpPr>
              <a:spLocks noChangeArrowheads="1"/>
            </p:cNvSpPr>
            <p:nvPr/>
          </p:nvSpPr>
          <p:spPr bwMode="auto">
            <a:xfrm>
              <a:off x="2919" y="3382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092" name="Rectangle 164"/>
            <p:cNvSpPr>
              <a:spLocks noChangeArrowheads="1"/>
            </p:cNvSpPr>
            <p:nvPr/>
          </p:nvSpPr>
          <p:spPr bwMode="auto">
            <a:xfrm>
              <a:off x="2625" y="3382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93" name="Rectangle 165"/>
            <p:cNvSpPr>
              <a:spLocks noChangeArrowheads="1"/>
            </p:cNvSpPr>
            <p:nvPr/>
          </p:nvSpPr>
          <p:spPr bwMode="auto">
            <a:xfrm>
              <a:off x="2332" y="3382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7" name="Group 550"/>
          <p:cNvGrpSpPr>
            <a:grpSpLocks/>
          </p:cNvGrpSpPr>
          <p:nvPr/>
        </p:nvGrpSpPr>
        <p:grpSpPr bwMode="auto">
          <a:xfrm>
            <a:off x="2771775" y="4975225"/>
            <a:ext cx="6048375" cy="387350"/>
            <a:chOff x="1746" y="3138"/>
            <a:chExt cx="3810" cy="244"/>
          </a:xfrm>
        </p:grpSpPr>
        <p:sp>
          <p:nvSpPr>
            <p:cNvPr id="509096" name="Rectangle 168"/>
            <p:cNvSpPr>
              <a:spLocks noChangeArrowheads="1"/>
            </p:cNvSpPr>
            <p:nvPr/>
          </p:nvSpPr>
          <p:spPr bwMode="auto">
            <a:xfrm>
              <a:off x="5263" y="3138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97" name="Rectangle 169"/>
            <p:cNvSpPr>
              <a:spLocks noChangeArrowheads="1"/>
            </p:cNvSpPr>
            <p:nvPr/>
          </p:nvSpPr>
          <p:spPr bwMode="auto">
            <a:xfrm>
              <a:off x="4970" y="3138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098" name="Rectangle 170"/>
            <p:cNvSpPr>
              <a:spLocks noChangeArrowheads="1"/>
            </p:cNvSpPr>
            <p:nvPr/>
          </p:nvSpPr>
          <p:spPr bwMode="auto">
            <a:xfrm>
              <a:off x="4677" y="3138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099" name="Rectangle 171"/>
            <p:cNvSpPr>
              <a:spLocks noChangeArrowheads="1"/>
            </p:cNvSpPr>
            <p:nvPr/>
          </p:nvSpPr>
          <p:spPr bwMode="auto">
            <a:xfrm>
              <a:off x="4383" y="3138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100" name="Rectangle 172"/>
            <p:cNvSpPr>
              <a:spLocks noChangeArrowheads="1"/>
            </p:cNvSpPr>
            <p:nvPr/>
          </p:nvSpPr>
          <p:spPr bwMode="auto">
            <a:xfrm>
              <a:off x="4090" y="3138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101" name="Rectangle 173"/>
            <p:cNvSpPr>
              <a:spLocks noChangeArrowheads="1"/>
            </p:cNvSpPr>
            <p:nvPr/>
          </p:nvSpPr>
          <p:spPr bwMode="auto">
            <a:xfrm>
              <a:off x="3798" y="3138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102" name="Rectangle 174"/>
            <p:cNvSpPr>
              <a:spLocks noChangeArrowheads="1"/>
            </p:cNvSpPr>
            <p:nvPr/>
          </p:nvSpPr>
          <p:spPr bwMode="auto">
            <a:xfrm>
              <a:off x="3504" y="3138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103" name="Rectangle 175"/>
            <p:cNvSpPr>
              <a:spLocks noChangeArrowheads="1"/>
            </p:cNvSpPr>
            <p:nvPr/>
          </p:nvSpPr>
          <p:spPr bwMode="auto">
            <a:xfrm>
              <a:off x="3212" y="3138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104" name="Rectangle 176"/>
            <p:cNvSpPr>
              <a:spLocks noChangeArrowheads="1"/>
            </p:cNvSpPr>
            <p:nvPr/>
          </p:nvSpPr>
          <p:spPr bwMode="auto">
            <a:xfrm>
              <a:off x="2919" y="3138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09105" name="Rectangle 177"/>
            <p:cNvSpPr>
              <a:spLocks noChangeArrowheads="1"/>
            </p:cNvSpPr>
            <p:nvPr/>
          </p:nvSpPr>
          <p:spPr bwMode="auto">
            <a:xfrm>
              <a:off x="2625" y="3138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106" name="Rectangle 178"/>
            <p:cNvSpPr>
              <a:spLocks noChangeArrowheads="1"/>
            </p:cNvSpPr>
            <p:nvPr/>
          </p:nvSpPr>
          <p:spPr bwMode="auto">
            <a:xfrm>
              <a:off x="2332" y="3138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09107" name="Rectangle 179"/>
            <p:cNvSpPr>
              <a:spLocks noChangeArrowheads="1"/>
            </p:cNvSpPr>
            <p:nvPr/>
          </p:nvSpPr>
          <p:spPr bwMode="auto">
            <a:xfrm>
              <a:off x="2039" y="3138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09108" name="Rectangle 180"/>
            <p:cNvSpPr>
              <a:spLocks noChangeArrowheads="1"/>
            </p:cNvSpPr>
            <p:nvPr/>
          </p:nvSpPr>
          <p:spPr bwMode="auto">
            <a:xfrm>
              <a:off x="1746" y="3138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509480" name="Text Box 552"/>
          <p:cNvSpPr txBox="1">
            <a:spLocks noChangeArrowheads="1"/>
          </p:cNvSpPr>
          <p:nvPr/>
        </p:nvSpPr>
        <p:spPr bwMode="auto">
          <a:xfrm>
            <a:off x="5076825" y="2301875"/>
            <a:ext cx="39528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不存在从</a:t>
            </a:r>
            <a:r>
              <a:rPr lang="en-US" altLang="zh-CN" sz="3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开始的子串</a:t>
            </a:r>
          </a:p>
        </p:txBody>
      </p:sp>
      <p:sp>
        <p:nvSpPr>
          <p:cNvPr id="509481" name="Text Box 553"/>
          <p:cNvSpPr txBox="1">
            <a:spLocks noChangeArrowheads="1"/>
          </p:cNvSpPr>
          <p:nvPr/>
        </p:nvSpPr>
        <p:spPr bwMode="auto">
          <a:xfrm>
            <a:off x="5076825" y="4032250"/>
            <a:ext cx="39528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不存在从</a:t>
            </a:r>
            <a:r>
              <a:rPr lang="en-US" altLang="zh-CN" sz="3000">
                <a:solidFill>
                  <a:srgbClr val="008000"/>
                </a:solidFill>
                <a:latin typeface="Arial" charset="0"/>
              </a:rPr>
              <a:t>2</a:t>
            </a:r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开始的子串</a:t>
            </a:r>
          </a:p>
        </p:txBody>
      </p:sp>
      <p:sp>
        <p:nvSpPr>
          <p:cNvPr id="509482" name="Text Box 554"/>
          <p:cNvSpPr txBox="1">
            <a:spLocks noChangeArrowheads="1"/>
          </p:cNvSpPr>
          <p:nvPr/>
        </p:nvSpPr>
        <p:spPr bwMode="auto">
          <a:xfrm>
            <a:off x="5076825" y="6092825"/>
            <a:ext cx="39528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不存在从</a:t>
            </a:r>
            <a:r>
              <a:rPr lang="en-US" altLang="zh-CN" sz="3000">
                <a:solidFill>
                  <a:srgbClr val="008000"/>
                </a:solidFill>
                <a:latin typeface="Arial" charset="0"/>
              </a:rPr>
              <a:t>3</a:t>
            </a:r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开始的子串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0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0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50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016" grpId="0" animBg="1"/>
      <p:bldP spid="509029" grpId="0"/>
      <p:bldP spid="509074" grpId="0" animBg="1"/>
      <p:bldP spid="509081" grpId="0"/>
      <p:bldP spid="509126" grpId="0" animBg="1"/>
      <p:bldP spid="508965" grpId="0"/>
      <p:bldP spid="509480" grpId="0"/>
      <p:bldP spid="509481" grpId="0"/>
      <p:bldP spid="50948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133" name="Text Box 157"/>
          <p:cNvSpPr txBox="1">
            <a:spLocks noChangeArrowheads="1"/>
          </p:cNvSpPr>
          <p:nvPr/>
        </p:nvSpPr>
        <p:spPr bwMode="auto">
          <a:xfrm>
            <a:off x="107950" y="1603375"/>
            <a:ext cx="231634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just"/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第四趟匹配</a:t>
            </a:r>
          </a:p>
        </p:txBody>
      </p:sp>
      <p:grpSp>
        <p:nvGrpSpPr>
          <p:cNvPr id="2" name="Group 488"/>
          <p:cNvGrpSpPr>
            <a:grpSpLocks/>
          </p:cNvGrpSpPr>
          <p:nvPr/>
        </p:nvGrpSpPr>
        <p:grpSpPr bwMode="auto">
          <a:xfrm>
            <a:off x="4167188" y="1871663"/>
            <a:ext cx="2325687" cy="385762"/>
            <a:chOff x="2625" y="1221"/>
            <a:chExt cx="1465" cy="243"/>
          </a:xfrm>
        </p:grpSpPr>
        <p:sp>
          <p:nvSpPr>
            <p:cNvPr id="511140" name="Rectangle 164"/>
            <p:cNvSpPr>
              <a:spLocks noChangeArrowheads="1"/>
            </p:cNvSpPr>
            <p:nvPr/>
          </p:nvSpPr>
          <p:spPr bwMode="auto">
            <a:xfrm>
              <a:off x="3798" y="1221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141" name="Rectangle 165"/>
            <p:cNvSpPr>
              <a:spLocks noChangeArrowheads="1"/>
            </p:cNvSpPr>
            <p:nvPr/>
          </p:nvSpPr>
          <p:spPr bwMode="auto">
            <a:xfrm>
              <a:off x="3504" y="1221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142" name="Rectangle 166"/>
            <p:cNvSpPr>
              <a:spLocks noChangeArrowheads="1"/>
            </p:cNvSpPr>
            <p:nvPr/>
          </p:nvSpPr>
          <p:spPr bwMode="auto">
            <a:xfrm>
              <a:off x="3212" y="1221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143" name="Rectangle 167"/>
            <p:cNvSpPr>
              <a:spLocks noChangeArrowheads="1"/>
            </p:cNvSpPr>
            <p:nvPr/>
          </p:nvSpPr>
          <p:spPr bwMode="auto">
            <a:xfrm>
              <a:off x="2919" y="1221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144" name="Rectangle 168"/>
            <p:cNvSpPr>
              <a:spLocks noChangeArrowheads="1"/>
            </p:cNvSpPr>
            <p:nvPr/>
          </p:nvSpPr>
          <p:spPr bwMode="auto">
            <a:xfrm>
              <a:off x="2625" y="1221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3" name="Group 487"/>
          <p:cNvGrpSpPr>
            <a:grpSpLocks/>
          </p:cNvGrpSpPr>
          <p:nvPr/>
        </p:nvGrpSpPr>
        <p:grpSpPr bwMode="auto">
          <a:xfrm>
            <a:off x="2771775" y="1484313"/>
            <a:ext cx="6048375" cy="387350"/>
            <a:chOff x="1746" y="977"/>
            <a:chExt cx="3810" cy="244"/>
          </a:xfrm>
        </p:grpSpPr>
        <p:sp>
          <p:nvSpPr>
            <p:cNvPr id="511148" name="Rectangle 172"/>
            <p:cNvSpPr>
              <a:spLocks noChangeArrowheads="1"/>
            </p:cNvSpPr>
            <p:nvPr/>
          </p:nvSpPr>
          <p:spPr bwMode="auto">
            <a:xfrm>
              <a:off x="5263" y="977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149" name="Rectangle 173"/>
            <p:cNvSpPr>
              <a:spLocks noChangeArrowheads="1"/>
            </p:cNvSpPr>
            <p:nvPr/>
          </p:nvSpPr>
          <p:spPr bwMode="auto">
            <a:xfrm>
              <a:off x="4970" y="977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150" name="Rectangle 174"/>
            <p:cNvSpPr>
              <a:spLocks noChangeArrowheads="1"/>
            </p:cNvSpPr>
            <p:nvPr/>
          </p:nvSpPr>
          <p:spPr bwMode="auto">
            <a:xfrm>
              <a:off x="4677" y="977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151" name="Rectangle 175"/>
            <p:cNvSpPr>
              <a:spLocks noChangeArrowheads="1"/>
            </p:cNvSpPr>
            <p:nvPr/>
          </p:nvSpPr>
          <p:spPr bwMode="auto">
            <a:xfrm>
              <a:off x="4383" y="977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152" name="Rectangle 176"/>
            <p:cNvSpPr>
              <a:spLocks noChangeArrowheads="1"/>
            </p:cNvSpPr>
            <p:nvPr/>
          </p:nvSpPr>
          <p:spPr bwMode="auto">
            <a:xfrm>
              <a:off x="4090" y="977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153" name="Rectangle 177"/>
            <p:cNvSpPr>
              <a:spLocks noChangeArrowheads="1"/>
            </p:cNvSpPr>
            <p:nvPr/>
          </p:nvSpPr>
          <p:spPr bwMode="auto">
            <a:xfrm>
              <a:off x="3798" y="977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154" name="Rectangle 178"/>
            <p:cNvSpPr>
              <a:spLocks noChangeArrowheads="1"/>
            </p:cNvSpPr>
            <p:nvPr/>
          </p:nvSpPr>
          <p:spPr bwMode="auto">
            <a:xfrm>
              <a:off x="3504" y="977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155" name="Rectangle 179"/>
            <p:cNvSpPr>
              <a:spLocks noChangeArrowheads="1"/>
            </p:cNvSpPr>
            <p:nvPr/>
          </p:nvSpPr>
          <p:spPr bwMode="auto">
            <a:xfrm>
              <a:off x="3212" y="977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156" name="Rectangle 180"/>
            <p:cNvSpPr>
              <a:spLocks noChangeArrowheads="1"/>
            </p:cNvSpPr>
            <p:nvPr/>
          </p:nvSpPr>
          <p:spPr bwMode="auto">
            <a:xfrm>
              <a:off x="2919" y="977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157" name="Rectangle 181"/>
            <p:cNvSpPr>
              <a:spLocks noChangeArrowheads="1"/>
            </p:cNvSpPr>
            <p:nvPr/>
          </p:nvSpPr>
          <p:spPr bwMode="auto">
            <a:xfrm>
              <a:off x="2625" y="977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158" name="Rectangle 182"/>
            <p:cNvSpPr>
              <a:spLocks noChangeArrowheads="1"/>
            </p:cNvSpPr>
            <p:nvPr/>
          </p:nvSpPr>
          <p:spPr bwMode="auto">
            <a:xfrm>
              <a:off x="2332" y="977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159" name="Rectangle 183"/>
            <p:cNvSpPr>
              <a:spLocks noChangeArrowheads="1"/>
            </p:cNvSpPr>
            <p:nvPr/>
          </p:nvSpPr>
          <p:spPr bwMode="auto">
            <a:xfrm>
              <a:off x="2039" y="977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160" name="Rectangle 184"/>
            <p:cNvSpPr>
              <a:spLocks noChangeArrowheads="1"/>
            </p:cNvSpPr>
            <p:nvPr/>
          </p:nvSpPr>
          <p:spPr bwMode="auto">
            <a:xfrm>
              <a:off x="1746" y="977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511178" name="Rectangle 202"/>
          <p:cNvSpPr>
            <a:spLocks noChangeArrowheads="1"/>
          </p:cNvSpPr>
          <p:nvPr/>
        </p:nvSpPr>
        <p:spPr bwMode="auto">
          <a:xfrm>
            <a:off x="4211638" y="1509713"/>
            <a:ext cx="381000" cy="719137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03"/>
          <p:cNvGrpSpPr>
            <a:grpSpLocks/>
          </p:cNvGrpSpPr>
          <p:nvPr/>
        </p:nvGrpSpPr>
        <p:grpSpPr bwMode="auto">
          <a:xfrm>
            <a:off x="4389438" y="1196975"/>
            <a:ext cx="635000" cy="490538"/>
            <a:chOff x="2699" y="3022"/>
            <a:chExt cx="400" cy="432"/>
          </a:xfrm>
        </p:grpSpPr>
        <p:sp>
          <p:nvSpPr>
            <p:cNvPr id="511180" name="Line 204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181" name="Text Box 205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i=4</a:t>
              </a:r>
            </a:p>
          </p:txBody>
        </p:sp>
      </p:grpSp>
      <p:grpSp>
        <p:nvGrpSpPr>
          <p:cNvPr id="5" name="Group 206"/>
          <p:cNvGrpSpPr>
            <a:grpSpLocks/>
          </p:cNvGrpSpPr>
          <p:nvPr/>
        </p:nvGrpSpPr>
        <p:grpSpPr bwMode="auto">
          <a:xfrm>
            <a:off x="4389438" y="2192338"/>
            <a:ext cx="635000" cy="457200"/>
            <a:chOff x="2699" y="3385"/>
            <a:chExt cx="400" cy="402"/>
          </a:xfrm>
        </p:grpSpPr>
        <p:sp>
          <p:nvSpPr>
            <p:cNvPr id="511183" name="Line 207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184" name="Text Box 208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11185" name="Text Box 209"/>
          <p:cNvSpPr txBox="1">
            <a:spLocks noChangeArrowheads="1"/>
          </p:cNvSpPr>
          <p:nvPr/>
        </p:nvSpPr>
        <p:spPr bwMode="auto">
          <a:xfrm>
            <a:off x="107950" y="3328988"/>
            <a:ext cx="22939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第五趟匹配</a:t>
            </a:r>
          </a:p>
        </p:txBody>
      </p:sp>
      <p:sp>
        <p:nvSpPr>
          <p:cNvPr id="511230" name="Rectangle 254"/>
          <p:cNvSpPr>
            <a:spLocks noChangeArrowheads="1"/>
          </p:cNvSpPr>
          <p:nvPr/>
        </p:nvSpPr>
        <p:spPr bwMode="auto">
          <a:xfrm>
            <a:off x="4678363" y="3271838"/>
            <a:ext cx="381000" cy="719137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55"/>
          <p:cNvGrpSpPr>
            <a:grpSpLocks/>
          </p:cNvGrpSpPr>
          <p:nvPr/>
        </p:nvGrpSpPr>
        <p:grpSpPr bwMode="auto">
          <a:xfrm>
            <a:off x="4821238" y="3952875"/>
            <a:ext cx="635000" cy="457200"/>
            <a:chOff x="2699" y="3385"/>
            <a:chExt cx="400" cy="402"/>
          </a:xfrm>
        </p:grpSpPr>
        <p:sp>
          <p:nvSpPr>
            <p:cNvPr id="511232" name="Line 256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233" name="Text Box 257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11234" name="Text Box 258"/>
          <p:cNvSpPr txBox="1">
            <a:spLocks noChangeArrowheads="1"/>
          </p:cNvSpPr>
          <p:nvPr/>
        </p:nvSpPr>
        <p:spPr bwMode="auto">
          <a:xfrm>
            <a:off x="107950" y="5129213"/>
            <a:ext cx="22939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第六趟匹配</a:t>
            </a:r>
          </a:p>
        </p:txBody>
      </p:sp>
      <p:grpSp>
        <p:nvGrpSpPr>
          <p:cNvPr id="7" name="Group 490"/>
          <p:cNvGrpSpPr>
            <a:grpSpLocks/>
          </p:cNvGrpSpPr>
          <p:nvPr/>
        </p:nvGrpSpPr>
        <p:grpSpPr bwMode="auto">
          <a:xfrm>
            <a:off x="4633913" y="3562350"/>
            <a:ext cx="2324100" cy="385763"/>
            <a:chOff x="2919" y="2284"/>
            <a:chExt cx="1464" cy="243"/>
          </a:xfrm>
        </p:grpSpPr>
        <p:sp>
          <p:nvSpPr>
            <p:cNvPr id="511191" name="Rectangle 215"/>
            <p:cNvSpPr>
              <a:spLocks noChangeArrowheads="1"/>
            </p:cNvSpPr>
            <p:nvPr/>
          </p:nvSpPr>
          <p:spPr bwMode="auto">
            <a:xfrm>
              <a:off x="4090" y="2284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192" name="Rectangle 216"/>
            <p:cNvSpPr>
              <a:spLocks noChangeArrowheads="1"/>
            </p:cNvSpPr>
            <p:nvPr/>
          </p:nvSpPr>
          <p:spPr bwMode="auto">
            <a:xfrm>
              <a:off x="3798" y="2284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193" name="Rectangle 217"/>
            <p:cNvSpPr>
              <a:spLocks noChangeArrowheads="1"/>
            </p:cNvSpPr>
            <p:nvPr/>
          </p:nvSpPr>
          <p:spPr bwMode="auto">
            <a:xfrm>
              <a:off x="3504" y="2284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194" name="Rectangle 218"/>
            <p:cNvSpPr>
              <a:spLocks noChangeArrowheads="1"/>
            </p:cNvSpPr>
            <p:nvPr/>
          </p:nvSpPr>
          <p:spPr bwMode="auto">
            <a:xfrm>
              <a:off x="3212" y="2284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195" name="Rectangle 219"/>
            <p:cNvSpPr>
              <a:spLocks noChangeArrowheads="1"/>
            </p:cNvSpPr>
            <p:nvPr/>
          </p:nvSpPr>
          <p:spPr bwMode="auto">
            <a:xfrm>
              <a:off x="2919" y="2284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8" name="Group 489"/>
          <p:cNvGrpSpPr>
            <a:grpSpLocks/>
          </p:cNvGrpSpPr>
          <p:nvPr/>
        </p:nvGrpSpPr>
        <p:grpSpPr bwMode="auto">
          <a:xfrm>
            <a:off x="2771775" y="3213100"/>
            <a:ext cx="6048375" cy="349250"/>
            <a:chOff x="1746" y="2064"/>
            <a:chExt cx="3810" cy="220"/>
          </a:xfrm>
        </p:grpSpPr>
        <p:sp>
          <p:nvSpPr>
            <p:cNvPr id="511200" name="Rectangle 224"/>
            <p:cNvSpPr>
              <a:spLocks noChangeArrowheads="1"/>
            </p:cNvSpPr>
            <p:nvPr/>
          </p:nvSpPr>
          <p:spPr bwMode="auto">
            <a:xfrm>
              <a:off x="5263" y="2064"/>
              <a:ext cx="293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01" name="Rectangle 225"/>
            <p:cNvSpPr>
              <a:spLocks noChangeArrowheads="1"/>
            </p:cNvSpPr>
            <p:nvPr/>
          </p:nvSpPr>
          <p:spPr bwMode="auto">
            <a:xfrm>
              <a:off x="4970" y="2064"/>
              <a:ext cx="293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02" name="Rectangle 226"/>
            <p:cNvSpPr>
              <a:spLocks noChangeArrowheads="1"/>
            </p:cNvSpPr>
            <p:nvPr/>
          </p:nvSpPr>
          <p:spPr bwMode="auto">
            <a:xfrm>
              <a:off x="4677" y="2064"/>
              <a:ext cx="293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03" name="Rectangle 227"/>
            <p:cNvSpPr>
              <a:spLocks noChangeArrowheads="1"/>
            </p:cNvSpPr>
            <p:nvPr/>
          </p:nvSpPr>
          <p:spPr bwMode="auto">
            <a:xfrm>
              <a:off x="4383" y="2064"/>
              <a:ext cx="294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204" name="Rectangle 228"/>
            <p:cNvSpPr>
              <a:spLocks noChangeArrowheads="1"/>
            </p:cNvSpPr>
            <p:nvPr/>
          </p:nvSpPr>
          <p:spPr bwMode="auto">
            <a:xfrm>
              <a:off x="4090" y="2064"/>
              <a:ext cx="293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05" name="Rectangle 229"/>
            <p:cNvSpPr>
              <a:spLocks noChangeArrowheads="1"/>
            </p:cNvSpPr>
            <p:nvPr/>
          </p:nvSpPr>
          <p:spPr bwMode="auto">
            <a:xfrm>
              <a:off x="3798" y="2064"/>
              <a:ext cx="292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206" name="Rectangle 230"/>
            <p:cNvSpPr>
              <a:spLocks noChangeArrowheads="1"/>
            </p:cNvSpPr>
            <p:nvPr/>
          </p:nvSpPr>
          <p:spPr bwMode="auto">
            <a:xfrm>
              <a:off x="3504" y="2064"/>
              <a:ext cx="294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07" name="Rectangle 231"/>
            <p:cNvSpPr>
              <a:spLocks noChangeArrowheads="1"/>
            </p:cNvSpPr>
            <p:nvPr/>
          </p:nvSpPr>
          <p:spPr bwMode="auto">
            <a:xfrm>
              <a:off x="3212" y="2064"/>
              <a:ext cx="292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08" name="Rectangle 232"/>
            <p:cNvSpPr>
              <a:spLocks noChangeArrowheads="1"/>
            </p:cNvSpPr>
            <p:nvPr/>
          </p:nvSpPr>
          <p:spPr bwMode="auto">
            <a:xfrm>
              <a:off x="2919" y="2064"/>
              <a:ext cx="293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209" name="Rectangle 233"/>
            <p:cNvSpPr>
              <a:spLocks noChangeArrowheads="1"/>
            </p:cNvSpPr>
            <p:nvPr/>
          </p:nvSpPr>
          <p:spPr bwMode="auto">
            <a:xfrm>
              <a:off x="2625" y="2064"/>
              <a:ext cx="294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10" name="Rectangle 234"/>
            <p:cNvSpPr>
              <a:spLocks noChangeArrowheads="1"/>
            </p:cNvSpPr>
            <p:nvPr/>
          </p:nvSpPr>
          <p:spPr bwMode="auto">
            <a:xfrm>
              <a:off x="2332" y="2064"/>
              <a:ext cx="293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11" name="Rectangle 235"/>
            <p:cNvSpPr>
              <a:spLocks noChangeArrowheads="1"/>
            </p:cNvSpPr>
            <p:nvPr/>
          </p:nvSpPr>
          <p:spPr bwMode="auto">
            <a:xfrm>
              <a:off x="2039" y="2064"/>
              <a:ext cx="293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12" name="Rectangle 236"/>
            <p:cNvSpPr>
              <a:spLocks noChangeArrowheads="1"/>
            </p:cNvSpPr>
            <p:nvPr/>
          </p:nvSpPr>
          <p:spPr bwMode="auto">
            <a:xfrm>
              <a:off x="1746" y="2064"/>
              <a:ext cx="293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9" name="Group 303"/>
          <p:cNvGrpSpPr>
            <a:grpSpLocks/>
          </p:cNvGrpSpPr>
          <p:nvPr/>
        </p:nvGrpSpPr>
        <p:grpSpPr bwMode="auto">
          <a:xfrm>
            <a:off x="7669213" y="4652963"/>
            <a:ext cx="804862" cy="490537"/>
            <a:chOff x="2699" y="3022"/>
            <a:chExt cx="507" cy="432"/>
          </a:xfrm>
        </p:grpSpPr>
        <p:sp>
          <p:nvSpPr>
            <p:cNvPr id="511280" name="Line 304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281" name="Text Box 305"/>
            <p:cNvSpPr txBox="1">
              <a:spLocks noChangeArrowheads="1"/>
            </p:cNvSpPr>
            <p:nvPr/>
          </p:nvSpPr>
          <p:spPr bwMode="auto">
            <a:xfrm>
              <a:off x="2711" y="3051"/>
              <a:ext cx="495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i=11</a:t>
              </a:r>
            </a:p>
          </p:txBody>
        </p:sp>
      </p:grpSp>
      <p:grpSp>
        <p:nvGrpSpPr>
          <p:cNvPr id="10" name="Group 306"/>
          <p:cNvGrpSpPr>
            <a:grpSpLocks/>
          </p:cNvGrpSpPr>
          <p:nvPr/>
        </p:nvGrpSpPr>
        <p:grpSpPr bwMode="auto">
          <a:xfrm>
            <a:off x="7669213" y="5851525"/>
            <a:ext cx="635000" cy="457200"/>
            <a:chOff x="2699" y="3385"/>
            <a:chExt cx="400" cy="402"/>
          </a:xfrm>
        </p:grpSpPr>
        <p:sp>
          <p:nvSpPr>
            <p:cNvPr id="511283" name="Line 307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284" name="Text Box 308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j=6</a:t>
              </a:r>
            </a:p>
          </p:txBody>
        </p:sp>
      </p:grpSp>
      <p:grpSp>
        <p:nvGrpSpPr>
          <p:cNvPr id="11" name="Group 309"/>
          <p:cNvGrpSpPr>
            <a:grpSpLocks/>
          </p:cNvGrpSpPr>
          <p:nvPr/>
        </p:nvGrpSpPr>
        <p:grpSpPr bwMode="auto">
          <a:xfrm>
            <a:off x="4821238" y="2924175"/>
            <a:ext cx="635000" cy="490538"/>
            <a:chOff x="2699" y="3022"/>
            <a:chExt cx="400" cy="432"/>
          </a:xfrm>
        </p:grpSpPr>
        <p:sp>
          <p:nvSpPr>
            <p:cNvPr id="511286" name="Line 310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287" name="Text Box 311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i=5</a:t>
              </a:r>
            </a:p>
          </p:txBody>
        </p:sp>
      </p:grpSp>
      <p:grpSp>
        <p:nvGrpSpPr>
          <p:cNvPr id="12" name="Group 325"/>
          <p:cNvGrpSpPr>
            <a:grpSpLocks/>
          </p:cNvGrpSpPr>
          <p:nvPr/>
        </p:nvGrpSpPr>
        <p:grpSpPr bwMode="auto">
          <a:xfrm>
            <a:off x="5326063" y="4652963"/>
            <a:ext cx="635000" cy="490537"/>
            <a:chOff x="2699" y="3022"/>
            <a:chExt cx="400" cy="432"/>
          </a:xfrm>
        </p:grpSpPr>
        <p:sp>
          <p:nvSpPr>
            <p:cNvPr id="511302" name="Line 326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303" name="Text Box 327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i=6</a:t>
              </a:r>
            </a:p>
          </p:txBody>
        </p:sp>
      </p:grpSp>
      <p:grpSp>
        <p:nvGrpSpPr>
          <p:cNvPr id="13" name="Group 328"/>
          <p:cNvGrpSpPr>
            <a:grpSpLocks/>
          </p:cNvGrpSpPr>
          <p:nvPr/>
        </p:nvGrpSpPr>
        <p:grpSpPr bwMode="auto">
          <a:xfrm>
            <a:off x="5326063" y="5851525"/>
            <a:ext cx="635000" cy="457200"/>
            <a:chOff x="2699" y="3385"/>
            <a:chExt cx="400" cy="402"/>
          </a:xfrm>
        </p:grpSpPr>
        <p:sp>
          <p:nvSpPr>
            <p:cNvPr id="511305" name="Line 329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306" name="Text Box 330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11307" name="Rectangle 331"/>
          <p:cNvSpPr>
            <a:spLocks noChangeArrowheads="1"/>
          </p:cNvSpPr>
          <p:nvPr/>
        </p:nvSpPr>
        <p:spPr bwMode="auto">
          <a:xfrm>
            <a:off x="128588" y="401638"/>
            <a:ext cx="481734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0" dirty="0">
                <a:solidFill>
                  <a:srgbClr val="0000FF"/>
                </a:solidFill>
                <a:ea typeface="楷体_GB2312" pitchFamily="49" charset="-122"/>
              </a:rPr>
              <a:t>简单匹配算法的情况：</a:t>
            </a:r>
          </a:p>
        </p:txBody>
      </p:sp>
      <p:grpSp>
        <p:nvGrpSpPr>
          <p:cNvPr id="14" name="Group 492"/>
          <p:cNvGrpSpPr>
            <a:grpSpLocks/>
          </p:cNvGrpSpPr>
          <p:nvPr/>
        </p:nvGrpSpPr>
        <p:grpSpPr bwMode="auto">
          <a:xfrm>
            <a:off x="5099050" y="5454650"/>
            <a:ext cx="2325688" cy="385763"/>
            <a:chOff x="3212" y="3430"/>
            <a:chExt cx="1465" cy="243"/>
          </a:xfrm>
        </p:grpSpPr>
        <p:sp>
          <p:nvSpPr>
            <p:cNvPr id="511239" name="Rectangle 263"/>
            <p:cNvSpPr>
              <a:spLocks noChangeArrowheads="1"/>
            </p:cNvSpPr>
            <p:nvPr/>
          </p:nvSpPr>
          <p:spPr bwMode="auto">
            <a:xfrm>
              <a:off x="4383" y="3430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240" name="Rectangle 264"/>
            <p:cNvSpPr>
              <a:spLocks noChangeArrowheads="1"/>
            </p:cNvSpPr>
            <p:nvPr/>
          </p:nvSpPr>
          <p:spPr bwMode="auto">
            <a:xfrm>
              <a:off x="4090" y="3430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41" name="Rectangle 265"/>
            <p:cNvSpPr>
              <a:spLocks noChangeArrowheads="1"/>
            </p:cNvSpPr>
            <p:nvPr/>
          </p:nvSpPr>
          <p:spPr bwMode="auto">
            <a:xfrm>
              <a:off x="3798" y="3430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242" name="Rectangle 266"/>
            <p:cNvSpPr>
              <a:spLocks noChangeArrowheads="1"/>
            </p:cNvSpPr>
            <p:nvPr/>
          </p:nvSpPr>
          <p:spPr bwMode="auto">
            <a:xfrm>
              <a:off x="3504" y="3430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43" name="Rectangle 267"/>
            <p:cNvSpPr>
              <a:spLocks noChangeArrowheads="1"/>
            </p:cNvSpPr>
            <p:nvPr/>
          </p:nvSpPr>
          <p:spPr bwMode="auto">
            <a:xfrm>
              <a:off x="3212" y="3430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5" name="Group 491"/>
          <p:cNvGrpSpPr>
            <a:grpSpLocks/>
          </p:cNvGrpSpPr>
          <p:nvPr/>
        </p:nvGrpSpPr>
        <p:grpSpPr bwMode="auto">
          <a:xfrm>
            <a:off x="2771775" y="5013325"/>
            <a:ext cx="6048375" cy="441325"/>
            <a:chOff x="1746" y="3152"/>
            <a:chExt cx="3810" cy="278"/>
          </a:xfrm>
        </p:grpSpPr>
        <p:sp>
          <p:nvSpPr>
            <p:cNvPr id="511249" name="Rectangle 273"/>
            <p:cNvSpPr>
              <a:spLocks noChangeArrowheads="1"/>
            </p:cNvSpPr>
            <p:nvPr/>
          </p:nvSpPr>
          <p:spPr bwMode="auto">
            <a:xfrm>
              <a:off x="5263" y="3152"/>
              <a:ext cx="293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50" name="Rectangle 274"/>
            <p:cNvSpPr>
              <a:spLocks noChangeArrowheads="1"/>
            </p:cNvSpPr>
            <p:nvPr/>
          </p:nvSpPr>
          <p:spPr bwMode="auto">
            <a:xfrm>
              <a:off x="4970" y="3152"/>
              <a:ext cx="293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51" name="Rectangle 275"/>
            <p:cNvSpPr>
              <a:spLocks noChangeArrowheads="1"/>
            </p:cNvSpPr>
            <p:nvPr/>
          </p:nvSpPr>
          <p:spPr bwMode="auto">
            <a:xfrm>
              <a:off x="4677" y="3152"/>
              <a:ext cx="293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52" name="Rectangle 276"/>
            <p:cNvSpPr>
              <a:spLocks noChangeArrowheads="1"/>
            </p:cNvSpPr>
            <p:nvPr/>
          </p:nvSpPr>
          <p:spPr bwMode="auto">
            <a:xfrm>
              <a:off x="4383" y="3152"/>
              <a:ext cx="294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253" name="Rectangle 277"/>
            <p:cNvSpPr>
              <a:spLocks noChangeArrowheads="1"/>
            </p:cNvSpPr>
            <p:nvPr/>
          </p:nvSpPr>
          <p:spPr bwMode="auto">
            <a:xfrm>
              <a:off x="4090" y="3152"/>
              <a:ext cx="293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54" name="Rectangle 278"/>
            <p:cNvSpPr>
              <a:spLocks noChangeArrowheads="1"/>
            </p:cNvSpPr>
            <p:nvPr/>
          </p:nvSpPr>
          <p:spPr bwMode="auto">
            <a:xfrm>
              <a:off x="3798" y="3152"/>
              <a:ext cx="292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255" name="Rectangle 279"/>
            <p:cNvSpPr>
              <a:spLocks noChangeArrowheads="1"/>
            </p:cNvSpPr>
            <p:nvPr/>
          </p:nvSpPr>
          <p:spPr bwMode="auto">
            <a:xfrm>
              <a:off x="3504" y="3152"/>
              <a:ext cx="294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56" name="Rectangle 280"/>
            <p:cNvSpPr>
              <a:spLocks noChangeArrowheads="1"/>
            </p:cNvSpPr>
            <p:nvPr/>
          </p:nvSpPr>
          <p:spPr bwMode="auto">
            <a:xfrm>
              <a:off x="3212" y="3152"/>
              <a:ext cx="292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57" name="Rectangle 281"/>
            <p:cNvSpPr>
              <a:spLocks noChangeArrowheads="1"/>
            </p:cNvSpPr>
            <p:nvPr/>
          </p:nvSpPr>
          <p:spPr bwMode="auto">
            <a:xfrm>
              <a:off x="2919" y="3152"/>
              <a:ext cx="293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1258" name="Rectangle 282"/>
            <p:cNvSpPr>
              <a:spLocks noChangeArrowheads="1"/>
            </p:cNvSpPr>
            <p:nvPr/>
          </p:nvSpPr>
          <p:spPr bwMode="auto">
            <a:xfrm>
              <a:off x="2625" y="3152"/>
              <a:ext cx="294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59" name="Rectangle 283"/>
            <p:cNvSpPr>
              <a:spLocks noChangeArrowheads="1"/>
            </p:cNvSpPr>
            <p:nvPr/>
          </p:nvSpPr>
          <p:spPr bwMode="auto">
            <a:xfrm>
              <a:off x="2332" y="3152"/>
              <a:ext cx="293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1260" name="Rectangle 284"/>
            <p:cNvSpPr>
              <a:spLocks noChangeArrowheads="1"/>
            </p:cNvSpPr>
            <p:nvPr/>
          </p:nvSpPr>
          <p:spPr bwMode="auto">
            <a:xfrm>
              <a:off x="2039" y="3152"/>
              <a:ext cx="293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1261" name="Rectangle 285"/>
            <p:cNvSpPr>
              <a:spLocks noChangeArrowheads="1"/>
            </p:cNvSpPr>
            <p:nvPr/>
          </p:nvSpPr>
          <p:spPr bwMode="auto">
            <a:xfrm>
              <a:off x="1746" y="3152"/>
              <a:ext cx="293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511469" name="Text Box 493"/>
          <p:cNvSpPr txBox="1">
            <a:spLocks noChangeArrowheads="1"/>
          </p:cNvSpPr>
          <p:nvPr/>
        </p:nvSpPr>
        <p:spPr bwMode="auto">
          <a:xfrm>
            <a:off x="5076825" y="2301875"/>
            <a:ext cx="393382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不存在从</a:t>
            </a:r>
            <a:r>
              <a:rPr lang="en-US" altLang="zh-CN" sz="3000">
                <a:solidFill>
                  <a:srgbClr val="008000"/>
                </a:solidFill>
                <a:latin typeface="Arial" charset="0"/>
              </a:rPr>
              <a:t>4</a:t>
            </a:r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开始的子串</a:t>
            </a:r>
          </a:p>
        </p:txBody>
      </p:sp>
      <p:sp>
        <p:nvSpPr>
          <p:cNvPr id="511470" name="Text Box 494"/>
          <p:cNvSpPr txBox="1">
            <a:spLocks noChangeArrowheads="1"/>
          </p:cNvSpPr>
          <p:nvPr/>
        </p:nvSpPr>
        <p:spPr bwMode="auto">
          <a:xfrm>
            <a:off x="5076825" y="4175125"/>
            <a:ext cx="393382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zh-CN" altLang="en-US" sz="3000" dirty="0">
                <a:solidFill>
                  <a:srgbClr val="008000"/>
                </a:solidFill>
                <a:latin typeface="Arial" charset="0"/>
              </a:rPr>
              <a:t>不存在从</a:t>
            </a:r>
            <a:r>
              <a:rPr lang="en-US" altLang="zh-CN" sz="3000" dirty="0">
                <a:solidFill>
                  <a:srgbClr val="008000"/>
                </a:solidFill>
                <a:latin typeface="Arial" charset="0"/>
              </a:rPr>
              <a:t>5</a:t>
            </a:r>
            <a:r>
              <a:rPr lang="zh-CN" altLang="en-US" sz="3000" dirty="0">
                <a:solidFill>
                  <a:srgbClr val="008000"/>
                </a:solidFill>
                <a:latin typeface="Arial" charset="0"/>
              </a:rPr>
              <a:t>开始的子串</a:t>
            </a:r>
          </a:p>
        </p:txBody>
      </p:sp>
      <p:sp>
        <p:nvSpPr>
          <p:cNvPr id="511471" name="Text Box 495"/>
          <p:cNvSpPr txBox="1">
            <a:spLocks noChangeArrowheads="1"/>
          </p:cNvSpPr>
          <p:nvPr/>
        </p:nvSpPr>
        <p:spPr bwMode="auto">
          <a:xfrm>
            <a:off x="5076825" y="6192838"/>
            <a:ext cx="35417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zh-CN" altLang="en-US" sz="3000" dirty="0">
                <a:solidFill>
                  <a:srgbClr val="0000FF"/>
                </a:solidFill>
                <a:latin typeface="Arial" charset="0"/>
              </a:rPr>
              <a:t>存在从</a:t>
            </a:r>
            <a:r>
              <a:rPr lang="en-US" altLang="zh-CN" sz="3000" dirty="0">
                <a:solidFill>
                  <a:srgbClr val="0000FF"/>
                </a:solidFill>
                <a:latin typeface="Arial" charset="0"/>
              </a:rPr>
              <a:t>6</a:t>
            </a:r>
            <a:r>
              <a:rPr lang="zh-CN" altLang="en-US" sz="3000" dirty="0">
                <a:solidFill>
                  <a:srgbClr val="0000FF"/>
                </a:solidFill>
                <a:latin typeface="Arial" charset="0"/>
              </a:rPr>
              <a:t>开始的子串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1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1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133" grpId="0"/>
      <p:bldP spid="511178" grpId="0" animBg="1"/>
      <p:bldP spid="511185" grpId="0"/>
      <p:bldP spid="511230" grpId="0" animBg="1"/>
      <p:bldP spid="511234" grpId="0"/>
      <p:bldP spid="511469" grpId="0"/>
      <p:bldP spid="511470" grpId="0"/>
      <p:bldP spid="51147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3995738" y="5970588"/>
            <a:ext cx="2736850" cy="714375"/>
            <a:chOff x="2517" y="3761"/>
            <a:chExt cx="1724" cy="450"/>
          </a:xfrm>
        </p:grpSpPr>
        <p:sp>
          <p:nvSpPr>
            <p:cNvPr id="507025" name="AutoShape 145"/>
            <p:cNvSpPr>
              <a:spLocks/>
            </p:cNvSpPr>
            <p:nvPr/>
          </p:nvSpPr>
          <p:spPr bwMode="auto">
            <a:xfrm rot="16200000">
              <a:off x="3322" y="2956"/>
              <a:ext cx="113" cy="1724"/>
            </a:xfrm>
            <a:prstGeom prst="leftBrace">
              <a:avLst>
                <a:gd name="adj1" fmla="val 12713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7026" name="Text Box 146"/>
            <p:cNvSpPr txBox="1">
              <a:spLocks noChangeArrowheads="1"/>
            </p:cNvSpPr>
            <p:nvPr/>
          </p:nvSpPr>
          <p:spPr bwMode="auto">
            <a:xfrm>
              <a:off x="2843" y="3843"/>
              <a:ext cx="1226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0000FF"/>
                  </a:solidFill>
                  <a:latin typeface="Arial" charset="0"/>
                </a:rPr>
                <a:t>共</a:t>
              </a:r>
              <a:r>
                <a:rPr lang="en-US" altLang="zh-CN" sz="3200" dirty="0">
                  <a:solidFill>
                    <a:srgbClr val="0000FF"/>
                  </a:solidFill>
                  <a:latin typeface="Arial" charset="0"/>
                </a:rPr>
                <a:t>j</a:t>
              </a:r>
              <a:r>
                <a:rPr lang="zh-CN" altLang="en-US" sz="3200" dirty="0">
                  <a:solidFill>
                    <a:srgbClr val="0000FF"/>
                  </a:solidFill>
                  <a:latin typeface="Arial" charset="0"/>
                </a:rPr>
                <a:t>个字符</a:t>
              </a:r>
            </a:p>
          </p:txBody>
        </p:sp>
      </p:grp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128588" y="401638"/>
            <a:ext cx="477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solidFill>
                  <a:srgbClr val="0000FF"/>
                </a:solidFill>
                <a:ea typeface="楷体_GB2312" pitchFamily="49" charset="-122"/>
              </a:rPr>
              <a:t>简单匹配算法的情况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：</a:t>
            </a: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7704138" cy="1295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0000FF"/>
              </a:buClr>
              <a:buSzPct val="75000"/>
              <a:buFont typeface="Wingdings" pitchFamily="2" charset="2"/>
              <a:buChar char="n"/>
            </a:pPr>
            <a:r>
              <a:rPr lang="en-US" altLang="zh-CN" sz="3400" dirty="0">
                <a:latin typeface="Arial" charset="0"/>
              </a:rPr>
              <a:t>  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从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主串的第</a:t>
            </a:r>
            <a:r>
              <a:rPr lang="en-US" altLang="zh-CN" sz="3400" dirty="0">
                <a:solidFill>
                  <a:srgbClr val="FF0000"/>
                </a:solidFill>
                <a:latin typeface="Arial" charset="0"/>
              </a:rPr>
              <a:t>pos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个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字符起</a:t>
            </a:r>
          </a:p>
          <a:p>
            <a:pPr>
              <a:lnSpc>
                <a:spcPct val="115000"/>
              </a:lnSpc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    和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模式串的第一个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字符比较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466725" y="2349500"/>
            <a:ext cx="748823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相等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</a:rPr>
              <a:t>:</a:t>
            </a:r>
            <a:r>
              <a:rPr lang="en-US" altLang="zh-CN" sz="3200" dirty="0">
                <a:latin typeface="Arial" charset="0"/>
              </a:rPr>
              <a:t> 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继续逐个比较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后续字符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466725" y="3135313"/>
            <a:ext cx="7488238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不相等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</a:rPr>
              <a:t>:</a:t>
            </a:r>
            <a:r>
              <a:rPr lang="en-US" altLang="zh-CN" sz="3200" dirty="0">
                <a:latin typeface="Arial" charset="0"/>
              </a:rPr>
              <a:t> 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从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主串的下一个字符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和</a:t>
            </a:r>
          </a:p>
          <a:p>
            <a:r>
              <a:rPr lang="zh-CN" altLang="en-US" sz="3400" dirty="0">
                <a:latin typeface="Arial" charset="0"/>
              </a:rPr>
              <a:t>             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模式串的第一个字符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比较</a:t>
            </a:r>
          </a:p>
        </p:txBody>
      </p:sp>
      <p:sp>
        <p:nvSpPr>
          <p:cNvPr id="506888" name="AutoShape 8"/>
          <p:cNvSpPr>
            <a:spLocks/>
          </p:cNvSpPr>
          <p:nvPr/>
        </p:nvSpPr>
        <p:spPr bwMode="auto">
          <a:xfrm>
            <a:off x="250825" y="2646363"/>
            <a:ext cx="161925" cy="879475"/>
          </a:xfrm>
          <a:prstGeom prst="leftBrace">
            <a:avLst>
              <a:gd name="adj1" fmla="val 45261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6565900" y="2420938"/>
            <a:ext cx="1965325" cy="557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>
                <a:solidFill>
                  <a:srgbClr val="0000FF"/>
                </a:solidFill>
                <a:latin typeface="Arial" charset="0"/>
              </a:rPr>
              <a:t>i++;  j++;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7264400" y="3192463"/>
            <a:ext cx="1700213" cy="102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>
                <a:solidFill>
                  <a:srgbClr val="0000FF"/>
                </a:solidFill>
                <a:latin typeface="Arial" charset="0"/>
              </a:rPr>
              <a:t>i=i-j+2; </a:t>
            </a:r>
          </a:p>
          <a:p>
            <a:pPr>
              <a:lnSpc>
                <a:spcPct val="90000"/>
              </a:lnSpc>
            </a:pPr>
            <a:r>
              <a:rPr lang="en-US" altLang="zh-CN" sz="3400">
                <a:solidFill>
                  <a:srgbClr val="0000FF"/>
                </a:solidFill>
                <a:latin typeface="Arial" charset="0"/>
              </a:rPr>
              <a:t>j=1;</a:t>
            </a:r>
          </a:p>
        </p:txBody>
      </p: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179388" y="4797425"/>
            <a:ext cx="8709025" cy="530225"/>
            <a:chOff x="113" y="3022"/>
            <a:chExt cx="5486" cy="334"/>
          </a:xfrm>
        </p:grpSpPr>
        <p:sp>
          <p:nvSpPr>
            <p:cNvPr id="506961" name="Rectangle 81"/>
            <p:cNvSpPr>
              <a:spLocks noChangeArrowheads="1"/>
            </p:cNvSpPr>
            <p:nvPr/>
          </p:nvSpPr>
          <p:spPr bwMode="auto">
            <a:xfrm>
              <a:off x="5055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506956" name="Rectangle 76"/>
            <p:cNvSpPr>
              <a:spLocks noChangeArrowheads="1"/>
            </p:cNvSpPr>
            <p:nvPr/>
          </p:nvSpPr>
          <p:spPr bwMode="auto">
            <a:xfrm>
              <a:off x="3967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06951" name="Rectangle 71"/>
            <p:cNvSpPr>
              <a:spLocks noChangeArrowheads="1"/>
            </p:cNvSpPr>
            <p:nvPr/>
          </p:nvSpPr>
          <p:spPr bwMode="auto">
            <a:xfrm>
              <a:off x="2879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?</a:t>
              </a:r>
            </a:p>
          </p:txBody>
        </p:sp>
        <p:sp>
          <p:nvSpPr>
            <p:cNvPr id="506918" name="Rectangle 38"/>
            <p:cNvSpPr>
              <a:spLocks noChangeArrowheads="1"/>
            </p:cNvSpPr>
            <p:nvPr/>
          </p:nvSpPr>
          <p:spPr bwMode="auto">
            <a:xfrm>
              <a:off x="4511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06917" name="Rectangle 37"/>
            <p:cNvSpPr>
              <a:spLocks noChangeArrowheads="1"/>
            </p:cNvSpPr>
            <p:nvPr/>
          </p:nvSpPr>
          <p:spPr bwMode="auto">
            <a:xfrm>
              <a:off x="3423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06916" name="Rectangle 36"/>
            <p:cNvSpPr>
              <a:spLocks noChangeArrowheads="1"/>
            </p:cNvSpPr>
            <p:nvPr/>
          </p:nvSpPr>
          <p:spPr bwMode="auto">
            <a:xfrm>
              <a:off x="2335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Arial" charset="0"/>
                </a:rPr>
                <a:t>?</a:t>
              </a:r>
            </a:p>
          </p:txBody>
        </p:sp>
        <p:sp>
          <p:nvSpPr>
            <p:cNvPr id="506915" name="Rectangle 35"/>
            <p:cNvSpPr>
              <a:spLocks noChangeArrowheads="1"/>
            </p:cNvSpPr>
            <p:nvPr/>
          </p:nvSpPr>
          <p:spPr bwMode="auto">
            <a:xfrm>
              <a:off x="1791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…</a:t>
              </a:r>
              <a:endParaRPr lang="en-US" altLang="zh-CN" sz="3200" baseline="-25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1066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703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113" y="3022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S=</a:t>
              </a:r>
            </a:p>
          </p:txBody>
        </p:sp>
      </p:grpSp>
      <p:sp>
        <p:nvSpPr>
          <p:cNvPr id="507024" name="Rectangle 144"/>
          <p:cNvSpPr>
            <a:spLocks noChangeArrowheads="1"/>
          </p:cNvSpPr>
          <p:nvPr/>
        </p:nvSpPr>
        <p:spPr bwMode="auto">
          <a:xfrm>
            <a:off x="6477000" y="4797425"/>
            <a:ext cx="549275" cy="1135063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179388" y="5327650"/>
            <a:ext cx="7845425" cy="530225"/>
            <a:chOff x="113" y="3356"/>
            <a:chExt cx="4942" cy="334"/>
          </a:xfrm>
        </p:grpSpPr>
        <p:sp>
          <p:nvSpPr>
            <p:cNvPr id="506958" name="Rectangle 78"/>
            <p:cNvSpPr>
              <a:spLocks noChangeArrowheads="1"/>
            </p:cNvSpPr>
            <p:nvPr/>
          </p:nvSpPr>
          <p:spPr bwMode="auto">
            <a:xfrm>
              <a:off x="3967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 dirty="0" err="1">
                  <a:latin typeface="Arial" charset="0"/>
                </a:rPr>
                <a:t>T</a:t>
              </a:r>
              <a:r>
                <a:rPr lang="en-US" altLang="zh-CN" sz="3200" baseline="-15000" dirty="0" err="1">
                  <a:latin typeface="Arial" charset="0"/>
                </a:rPr>
                <a:t>j</a:t>
              </a:r>
              <a:endParaRPr lang="en-US" altLang="zh-CN" sz="3200" baseline="-15000" dirty="0">
                <a:latin typeface="Arial" charset="0"/>
              </a:endParaRPr>
            </a:p>
          </p:txBody>
        </p:sp>
        <p:sp>
          <p:nvSpPr>
            <p:cNvPr id="506953" name="Rectangle 73"/>
            <p:cNvSpPr>
              <a:spLocks noChangeArrowheads="1"/>
            </p:cNvSpPr>
            <p:nvPr/>
          </p:nvSpPr>
          <p:spPr bwMode="auto">
            <a:xfrm>
              <a:off x="2879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06928" name="Rectangle 48"/>
            <p:cNvSpPr>
              <a:spLocks noChangeArrowheads="1"/>
            </p:cNvSpPr>
            <p:nvPr/>
          </p:nvSpPr>
          <p:spPr bwMode="auto">
            <a:xfrm>
              <a:off x="4511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06927" name="Rectangle 47"/>
            <p:cNvSpPr>
              <a:spLocks noChangeArrowheads="1"/>
            </p:cNvSpPr>
            <p:nvPr/>
          </p:nvSpPr>
          <p:spPr bwMode="auto">
            <a:xfrm>
              <a:off x="3423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06926" name="Rectangle 46"/>
            <p:cNvSpPr>
              <a:spLocks noChangeArrowheads="1"/>
            </p:cNvSpPr>
            <p:nvPr/>
          </p:nvSpPr>
          <p:spPr bwMode="auto">
            <a:xfrm>
              <a:off x="2335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06922" name="Rectangle 42"/>
            <p:cNvSpPr>
              <a:spLocks noChangeArrowheads="1"/>
            </p:cNvSpPr>
            <p:nvPr/>
          </p:nvSpPr>
          <p:spPr bwMode="auto">
            <a:xfrm>
              <a:off x="113" y="3356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Arial" charset="0"/>
                </a:rPr>
                <a:t>T=</a:t>
              </a:r>
            </a:p>
          </p:txBody>
        </p:sp>
      </p:grp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3924300" y="4365625"/>
            <a:ext cx="976313" cy="549275"/>
            <a:chOff x="2699" y="2986"/>
            <a:chExt cx="615" cy="483"/>
          </a:xfrm>
        </p:grpSpPr>
        <p:sp>
          <p:nvSpPr>
            <p:cNvPr id="507028" name="Line 148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029" name="Text Box 149"/>
            <p:cNvSpPr txBox="1">
              <a:spLocks noChangeArrowheads="1"/>
            </p:cNvSpPr>
            <p:nvPr/>
          </p:nvSpPr>
          <p:spPr bwMode="auto">
            <a:xfrm>
              <a:off x="2711" y="2986"/>
              <a:ext cx="603" cy="4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dirty="0">
                  <a:solidFill>
                    <a:srgbClr val="0000FF"/>
                  </a:solidFill>
                  <a:latin typeface="Arial" charset="0"/>
                </a:rPr>
                <a:t>i-j+1</a:t>
              </a:r>
            </a:p>
          </p:txBody>
        </p:sp>
      </p:grpSp>
      <p:grpSp>
        <p:nvGrpSpPr>
          <p:cNvPr id="6" name="Group 150"/>
          <p:cNvGrpSpPr>
            <a:grpSpLocks/>
          </p:cNvGrpSpPr>
          <p:nvPr/>
        </p:nvGrpSpPr>
        <p:grpSpPr bwMode="auto">
          <a:xfrm>
            <a:off x="5035550" y="4365625"/>
            <a:ext cx="976313" cy="549275"/>
            <a:chOff x="2699" y="2986"/>
            <a:chExt cx="615" cy="483"/>
          </a:xfrm>
        </p:grpSpPr>
        <p:sp>
          <p:nvSpPr>
            <p:cNvPr id="507031" name="Line 151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032" name="Text Box 152"/>
            <p:cNvSpPr txBox="1">
              <a:spLocks noChangeArrowheads="1"/>
            </p:cNvSpPr>
            <p:nvPr/>
          </p:nvSpPr>
          <p:spPr bwMode="auto">
            <a:xfrm>
              <a:off x="2711" y="2986"/>
              <a:ext cx="603" cy="4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FF"/>
                  </a:solidFill>
                  <a:latin typeface="Arial" charset="0"/>
                </a:rPr>
                <a:t>i-j+2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0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5" grpId="0"/>
      <p:bldP spid="506886" grpId="0"/>
      <p:bldP spid="506887" grpId="0"/>
      <p:bldP spid="506888" grpId="0" animBg="1"/>
      <p:bldP spid="506889" grpId="0"/>
      <p:bldP spid="506890" grpId="0"/>
      <p:bldP spid="5070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ChangeArrowheads="1"/>
          </p:cNvSpPr>
          <p:nvPr/>
        </p:nvSpPr>
        <p:spPr bwMode="auto">
          <a:xfrm>
            <a:off x="128588" y="401638"/>
            <a:ext cx="430438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简单匹配算法的情况：</a:t>
            </a: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323850" y="1236663"/>
            <a:ext cx="7488238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匹配成功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</a:rPr>
              <a:t>:</a:t>
            </a:r>
            <a:r>
              <a:rPr lang="en-US" altLang="zh-CN" sz="3200" dirty="0">
                <a:latin typeface="Arial" charset="0"/>
              </a:rPr>
              <a:t> </a:t>
            </a:r>
            <a:r>
              <a:rPr lang="zh-CN" altLang="en-US" sz="3400" dirty="0">
                <a:latin typeface="Arial" charset="0"/>
              </a:rPr>
              <a:t>返回模式串第一个字符</a:t>
            </a:r>
          </a:p>
          <a:p>
            <a:r>
              <a:rPr lang="zh-CN" altLang="en-US" sz="3400" dirty="0">
                <a:latin typeface="Arial" charset="0"/>
              </a:rPr>
              <a:t>                 相对应在主串中的序号</a:t>
            </a:r>
            <a:endParaRPr lang="zh-CN" altLang="en-US" sz="3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3034" name="Text Box 10"/>
          <p:cNvSpPr txBox="1">
            <a:spLocks noChangeArrowheads="1"/>
          </p:cNvSpPr>
          <p:nvPr/>
        </p:nvSpPr>
        <p:spPr bwMode="auto">
          <a:xfrm>
            <a:off x="323850" y="2571750"/>
            <a:ext cx="748823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匹配不成功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</a:rPr>
              <a:t>:</a:t>
            </a:r>
            <a:r>
              <a:rPr lang="en-US" altLang="zh-CN" sz="3200" dirty="0">
                <a:latin typeface="Arial" charset="0"/>
              </a:rPr>
              <a:t> </a:t>
            </a:r>
            <a:r>
              <a:rPr lang="zh-CN" altLang="en-US" sz="3400" dirty="0">
                <a:latin typeface="Arial" charset="0"/>
              </a:rPr>
              <a:t>返回</a:t>
            </a:r>
            <a:r>
              <a:rPr lang="en-US" altLang="zh-CN" sz="3400" dirty="0">
                <a:latin typeface="Arial" charset="0"/>
              </a:rPr>
              <a:t>0</a:t>
            </a:r>
          </a:p>
        </p:txBody>
      </p:sp>
      <p:sp>
        <p:nvSpPr>
          <p:cNvPr id="513035" name="AutoShape 11"/>
          <p:cNvSpPr>
            <a:spLocks/>
          </p:cNvSpPr>
          <p:nvPr/>
        </p:nvSpPr>
        <p:spPr bwMode="auto">
          <a:xfrm>
            <a:off x="107950" y="1563688"/>
            <a:ext cx="161925" cy="1360487"/>
          </a:xfrm>
          <a:prstGeom prst="leftBrace">
            <a:avLst>
              <a:gd name="adj1" fmla="val 70016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5657850" y="1268413"/>
            <a:ext cx="3090863" cy="5572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>
                <a:solidFill>
                  <a:srgbClr val="0000FF"/>
                </a:solidFill>
                <a:latin typeface="Arial" charset="0"/>
              </a:rPr>
              <a:t>return  i-T.len;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5657850" y="2655888"/>
            <a:ext cx="2057400" cy="557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>
                <a:solidFill>
                  <a:srgbClr val="0000FF"/>
                </a:solidFill>
                <a:latin typeface="Arial" charset="0"/>
              </a:rPr>
              <a:t>return  0;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79388" y="4005263"/>
            <a:ext cx="8709025" cy="530225"/>
            <a:chOff x="113" y="3022"/>
            <a:chExt cx="5486" cy="334"/>
          </a:xfrm>
        </p:grpSpPr>
        <p:sp>
          <p:nvSpPr>
            <p:cNvPr id="513039" name="Rectangle 15"/>
            <p:cNvSpPr>
              <a:spLocks noChangeArrowheads="1"/>
            </p:cNvSpPr>
            <p:nvPr/>
          </p:nvSpPr>
          <p:spPr bwMode="auto">
            <a:xfrm>
              <a:off x="5055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513040" name="Rectangle 16"/>
            <p:cNvSpPr>
              <a:spLocks noChangeArrowheads="1"/>
            </p:cNvSpPr>
            <p:nvPr/>
          </p:nvSpPr>
          <p:spPr bwMode="auto">
            <a:xfrm>
              <a:off x="3967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13041" name="Rectangle 17"/>
            <p:cNvSpPr>
              <a:spLocks noChangeArrowheads="1"/>
            </p:cNvSpPr>
            <p:nvPr/>
          </p:nvSpPr>
          <p:spPr bwMode="auto">
            <a:xfrm>
              <a:off x="2879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13042" name="Rectangle 18"/>
            <p:cNvSpPr>
              <a:spLocks noChangeArrowheads="1"/>
            </p:cNvSpPr>
            <p:nvPr/>
          </p:nvSpPr>
          <p:spPr bwMode="auto">
            <a:xfrm>
              <a:off x="4511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13043" name="Rectangle 19"/>
            <p:cNvSpPr>
              <a:spLocks noChangeArrowheads="1"/>
            </p:cNvSpPr>
            <p:nvPr/>
          </p:nvSpPr>
          <p:spPr bwMode="auto">
            <a:xfrm>
              <a:off x="3423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i-1</a:t>
              </a:r>
            </a:p>
          </p:txBody>
        </p:sp>
        <p:sp>
          <p:nvSpPr>
            <p:cNvPr id="513044" name="Rectangle 20"/>
            <p:cNvSpPr>
              <a:spLocks noChangeArrowheads="1"/>
            </p:cNvSpPr>
            <p:nvPr/>
          </p:nvSpPr>
          <p:spPr bwMode="auto">
            <a:xfrm>
              <a:off x="2335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?</a:t>
              </a:r>
            </a:p>
          </p:txBody>
        </p:sp>
        <p:sp>
          <p:nvSpPr>
            <p:cNvPr id="513045" name="Rectangle 21"/>
            <p:cNvSpPr>
              <a:spLocks noChangeArrowheads="1"/>
            </p:cNvSpPr>
            <p:nvPr/>
          </p:nvSpPr>
          <p:spPr bwMode="auto">
            <a:xfrm>
              <a:off x="1474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…</a:t>
              </a:r>
              <a:endParaRPr lang="en-US" altLang="zh-CN" sz="3200" baseline="-25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3046" name="Rectangle 22"/>
            <p:cNvSpPr>
              <a:spLocks noChangeArrowheads="1"/>
            </p:cNvSpPr>
            <p:nvPr/>
          </p:nvSpPr>
          <p:spPr bwMode="auto">
            <a:xfrm>
              <a:off x="884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13047" name="Rectangle 23"/>
            <p:cNvSpPr>
              <a:spLocks noChangeArrowheads="1"/>
            </p:cNvSpPr>
            <p:nvPr/>
          </p:nvSpPr>
          <p:spPr bwMode="auto">
            <a:xfrm>
              <a:off x="521" y="302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S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3048" name="Rectangle 24"/>
            <p:cNvSpPr>
              <a:spLocks noChangeArrowheads="1"/>
            </p:cNvSpPr>
            <p:nvPr/>
          </p:nvSpPr>
          <p:spPr bwMode="auto">
            <a:xfrm>
              <a:off x="113" y="3022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Arial" charset="0"/>
                </a:rPr>
                <a:t>S=</a:t>
              </a:r>
            </a:p>
          </p:txBody>
        </p:sp>
      </p:grpSp>
      <p:sp>
        <p:nvSpPr>
          <p:cNvPr id="513049" name="Rectangle 25"/>
          <p:cNvSpPr>
            <a:spLocks noChangeArrowheads="1"/>
          </p:cNvSpPr>
          <p:nvPr/>
        </p:nvSpPr>
        <p:spPr bwMode="auto">
          <a:xfrm>
            <a:off x="6477000" y="4005263"/>
            <a:ext cx="549275" cy="1135062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79388" y="4606925"/>
            <a:ext cx="6981825" cy="530225"/>
            <a:chOff x="113" y="3356"/>
            <a:chExt cx="4398" cy="334"/>
          </a:xfrm>
        </p:grpSpPr>
        <p:sp>
          <p:nvSpPr>
            <p:cNvPr id="513051" name="Rectangle 27"/>
            <p:cNvSpPr>
              <a:spLocks noChangeArrowheads="1"/>
            </p:cNvSpPr>
            <p:nvPr/>
          </p:nvSpPr>
          <p:spPr bwMode="auto">
            <a:xfrm>
              <a:off x="3967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 baseline="-25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3052" name="Rectangle 28"/>
            <p:cNvSpPr>
              <a:spLocks noChangeArrowheads="1"/>
            </p:cNvSpPr>
            <p:nvPr/>
          </p:nvSpPr>
          <p:spPr bwMode="auto">
            <a:xfrm>
              <a:off x="2879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…</a:t>
              </a:r>
              <a:endParaRPr lang="en-US" altLang="zh-CN" sz="3200" baseline="-25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3054" name="Rectangle 30"/>
            <p:cNvSpPr>
              <a:spLocks noChangeArrowheads="1"/>
            </p:cNvSpPr>
            <p:nvPr/>
          </p:nvSpPr>
          <p:spPr bwMode="auto">
            <a:xfrm>
              <a:off x="3423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513055" name="Rectangle 31"/>
            <p:cNvSpPr>
              <a:spLocks noChangeArrowheads="1"/>
            </p:cNvSpPr>
            <p:nvPr/>
          </p:nvSpPr>
          <p:spPr bwMode="auto">
            <a:xfrm>
              <a:off x="2335" y="3356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200" baseline="-25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3056" name="Rectangle 32"/>
            <p:cNvSpPr>
              <a:spLocks noChangeArrowheads="1"/>
            </p:cNvSpPr>
            <p:nvPr/>
          </p:nvSpPr>
          <p:spPr bwMode="auto">
            <a:xfrm>
              <a:off x="113" y="3356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Arial" charset="0"/>
                </a:rPr>
                <a:t>T=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995738" y="5249863"/>
            <a:ext cx="3641725" cy="785812"/>
            <a:chOff x="2517" y="3262"/>
            <a:chExt cx="2294" cy="495"/>
          </a:xfrm>
        </p:grpSpPr>
        <p:sp>
          <p:nvSpPr>
            <p:cNvPr id="513057" name="AutoShape 33"/>
            <p:cNvSpPr>
              <a:spLocks/>
            </p:cNvSpPr>
            <p:nvPr/>
          </p:nvSpPr>
          <p:spPr bwMode="auto">
            <a:xfrm rot="16200000">
              <a:off x="3322" y="2457"/>
              <a:ext cx="113" cy="1724"/>
            </a:xfrm>
            <a:prstGeom prst="leftBrace">
              <a:avLst>
                <a:gd name="adj1" fmla="val 12713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8" name="Text Box 34"/>
            <p:cNvSpPr txBox="1">
              <a:spLocks noChangeArrowheads="1"/>
            </p:cNvSpPr>
            <p:nvPr/>
          </p:nvSpPr>
          <p:spPr bwMode="auto">
            <a:xfrm>
              <a:off x="2789" y="3389"/>
              <a:ext cx="202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0000FF"/>
                  </a:solidFill>
                  <a:latin typeface="Arial" charset="0"/>
                </a:rPr>
                <a:t>共</a:t>
              </a:r>
              <a:r>
                <a:rPr lang="en-US" altLang="zh-CN" sz="3200" dirty="0">
                  <a:solidFill>
                    <a:srgbClr val="0000FF"/>
                  </a:solidFill>
                  <a:latin typeface="Arial" charset="0"/>
                </a:rPr>
                <a:t>T.len+1</a:t>
              </a:r>
              <a:r>
                <a:rPr lang="zh-CN" altLang="en-US" sz="3200" dirty="0">
                  <a:solidFill>
                    <a:srgbClr val="0000FF"/>
                  </a:solidFill>
                  <a:latin typeface="Arial" charset="0"/>
                </a:rPr>
                <a:t>个字符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037013" y="3573463"/>
            <a:ext cx="1327150" cy="549275"/>
            <a:chOff x="2699" y="2986"/>
            <a:chExt cx="836" cy="483"/>
          </a:xfrm>
        </p:grpSpPr>
        <p:sp>
          <p:nvSpPr>
            <p:cNvPr id="513060" name="Line 36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1" name="Text Box 37"/>
            <p:cNvSpPr txBox="1">
              <a:spLocks noChangeArrowheads="1"/>
            </p:cNvSpPr>
            <p:nvPr/>
          </p:nvSpPr>
          <p:spPr bwMode="auto">
            <a:xfrm>
              <a:off x="2711" y="2986"/>
              <a:ext cx="824" cy="4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FF"/>
                  </a:solidFill>
                  <a:latin typeface="Arial" charset="0"/>
                </a:rPr>
                <a:t>i-T.len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59563" y="3573463"/>
            <a:ext cx="309562" cy="549275"/>
            <a:chOff x="2699" y="2986"/>
            <a:chExt cx="195" cy="483"/>
          </a:xfrm>
        </p:grpSpPr>
        <p:sp>
          <p:nvSpPr>
            <p:cNvPr id="513063" name="Line 39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4" name="Text Box 40"/>
            <p:cNvSpPr txBox="1">
              <a:spLocks noChangeArrowheads="1"/>
            </p:cNvSpPr>
            <p:nvPr/>
          </p:nvSpPr>
          <p:spPr bwMode="auto">
            <a:xfrm>
              <a:off x="2711" y="2986"/>
              <a:ext cx="183" cy="4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FF"/>
                  </a:solidFill>
                  <a:latin typeface="Arial" charset="0"/>
                </a:rPr>
                <a:t>i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6745288" y="4984750"/>
            <a:ext cx="309562" cy="549275"/>
            <a:chOff x="2699" y="3319"/>
            <a:chExt cx="195" cy="483"/>
          </a:xfrm>
        </p:grpSpPr>
        <p:sp>
          <p:nvSpPr>
            <p:cNvPr id="513066" name="Line 42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7" name="Text Box 43"/>
            <p:cNvSpPr txBox="1">
              <a:spLocks noChangeArrowheads="1"/>
            </p:cNvSpPr>
            <p:nvPr/>
          </p:nvSpPr>
          <p:spPr bwMode="auto">
            <a:xfrm>
              <a:off x="2711" y="3319"/>
              <a:ext cx="183" cy="4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FF0000"/>
                  </a:solidFill>
                  <a:latin typeface="Arial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3" grpId="0"/>
      <p:bldP spid="513034" grpId="0"/>
      <p:bldP spid="513035" grpId="0" animBg="1"/>
      <p:bldP spid="513036" grpId="0" animBg="1"/>
      <p:bldP spid="513037" grpId="0"/>
      <p:bldP spid="5130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128588" y="3397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简单匹配算法：</a:t>
            </a:r>
          </a:p>
        </p:txBody>
      </p:sp>
      <p:sp>
        <p:nvSpPr>
          <p:cNvPr id="515111" name="Rectangle 39"/>
          <p:cNvSpPr>
            <a:spLocks noChangeArrowheads="1"/>
          </p:cNvSpPr>
          <p:nvPr/>
        </p:nvSpPr>
        <p:spPr bwMode="auto">
          <a:xfrm>
            <a:off x="206375" y="908050"/>
            <a:ext cx="8670925" cy="600164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Index(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SString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S,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pos,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SString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T) 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{ 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= pos,  j =1;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while (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&lt;= S.len &amp;&amp; j &lt;=T.len) 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{	</a:t>
            </a:r>
            <a:endParaRPr lang="en-US" altLang="zh-CN" sz="3200" dirty="0" smtClean="0">
              <a:solidFill>
                <a:schemeClr val="tx1"/>
              </a:solidFill>
              <a:latin typeface="Arial" charset="0"/>
            </a:endParaRP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{ 	++</a:t>
            </a:r>
            <a:r>
              <a:rPr lang="en-US" altLang="zh-CN" sz="3200" dirty="0" err="1">
                <a:solidFill>
                  <a:srgbClr val="162BEE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;  </a:t>
            </a:r>
            <a:r>
              <a:rPr lang="en-US" altLang="zh-CN" sz="3200" dirty="0" smtClean="0">
                <a:solidFill>
                  <a:srgbClr val="162BEE"/>
                </a:solidFill>
                <a:latin typeface="Arial" charset="0"/>
              </a:rPr>
              <a:t>++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j</a:t>
            </a:r>
            <a:r>
              <a:rPr lang="en-US" altLang="zh-CN" sz="3200" dirty="0" smtClean="0">
                <a:solidFill>
                  <a:srgbClr val="162BEE"/>
                </a:solidFill>
                <a:latin typeface="Arial" charset="0"/>
              </a:rPr>
              <a:t>;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}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else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{ 	</a:t>
            </a:r>
            <a:r>
              <a:rPr lang="en-US" altLang="zh-CN" sz="3200" dirty="0" err="1">
                <a:solidFill>
                  <a:srgbClr val="162BEE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 = i-j+2;   </a:t>
            </a:r>
            <a:r>
              <a:rPr lang="en-US" altLang="zh-CN" sz="3200" dirty="0" smtClean="0">
                <a:solidFill>
                  <a:srgbClr val="162BEE"/>
                </a:solidFill>
                <a:latin typeface="Arial" charset="0"/>
              </a:rPr>
              <a:t>j 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= 1; 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}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if (j &gt; T.len) </a:t>
            </a:r>
            <a:r>
              <a:rPr lang="en-US" altLang="zh-CN" sz="3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return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- T.len;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else 	return 0;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} </a:t>
            </a:r>
          </a:p>
        </p:txBody>
      </p:sp>
      <p:sp>
        <p:nvSpPr>
          <p:cNvPr id="515112" name="Rectangle 40"/>
          <p:cNvSpPr>
            <a:spLocks noChangeArrowheads="1"/>
          </p:cNvSpPr>
          <p:nvPr/>
        </p:nvSpPr>
        <p:spPr bwMode="auto">
          <a:xfrm>
            <a:off x="1214414" y="2428868"/>
            <a:ext cx="39719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Arial" charset="0"/>
              </a:rPr>
              <a:t>if (S.ch[</a:t>
            </a:r>
            <a:r>
              <a:rPr lang="en-US" altLang="zh-CN" sz="32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</a:rPr>
              <a:t>] == T.ch[j])</a:t>
            </a:r>
          </a:p>
        </p:txBody>
      </p:sp>
      <p:sp>
        <p:nvSpPr>
          <p:cNvPr id="515113" name="Text Box 41"/>
          <p:cNvSpPr txBox="1">
            <a:spLocks noChangeArrowheads="1"/>
          </p:cNvSpPr>
          <p:nvPr/>
        </p:nvSpPr>
        <p:spPr bwMode="auto">
          <a:xfrm>
            <a:off x="5286381" y="2714620"/>
            <a:ext cx="3500461" cy="523220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latin typeface="Arial" charset="0"/>
              </a:rPr>
              <a:t>基本操作</a:t>
            </a:r>
            <a:r>
              <a:rPr lang="en-US" altLang="zh-CN" sz="2800" dirty="0">
                <a:latin typeface="Arial" charset="0"/>
              </a:rPr>
              <a:t>: 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比较操作</a:t>
            </a: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4214810" y="4500570"/>
            <a:ext cx="4173538" cy="647700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400" dirty="0">
                <a:latin typeface="Arial" charset="0"/>
              </a:rPr>
              <a:t>时间复杂度</a:t>
            </a:r>
            <a:r>
              <a:rPr lang="en-US" altLang="zh-CN" sz="3400" dirty="0">
                <a:latin typeface="Arial" charset="0"/>
              </a:rPr>
              <a:t>:</a:t>
            </a:r>
            <a:r>
              <a:rPr lang="en-US" altLang="zh-CN" sz="3400" dirty="0">
                <a:solidFill>
                  <a:srgbClr val="FF0000"/>
                </a:solidFill>
                <a:latin typeface="Arial" charset="0"/>
              </a:rPr>
              <a:t>O(n*m)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5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5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5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5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5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5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5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5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5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5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5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11" grpId="0" uiExpand="1" build="p" animBg="1"/>
      <p:bldP spid="515112" grpId="0" uiExpand="1"/>
      <p:bldP spid="515113" grpId="0" animBg="1" autoUpdateAnimBg="0"/>
      <p:bldP spid="51511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76250"/>
            <a:ext cx="3492500" cy="641350"/>
          </a:xfrm>
          <a:noFill/>
          <a:ln/>
        </p:spPr>
        <p:txBody>
          <a:bodyPr anchor="t">
            <a:spAutoFit/>
          </a:bodyPr>
          <a:lstStyle/>
          <a:p>
            <a:pPr algn="just"/>
            <a:r>
              <a:rPr lang="en-US" altLang="zh-CN" sz="3600" dirty="0" smtClean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zh-CN" altLang="en-US" sz="3600" dirty="0" smtClean="0">
                <a:solidFill>
                  <a:srgbClr val="0000FF"/>
                </a:solidFill>
                <a:latin typeface="Arial" charset="0"/>
              </a:rPr>
              <a:t>、</a:t>
            </a:r>
            <a:r>
              <a:rPr lang="en-US" altLang="zh-CN" sz="3600" dirty="0" smtClean="0">
                <a:solidFill>
                  <a:srgbClr val="0000FF"/>
                </a:solidFill>
                <a:latin typeface="Arial" charset="0"/>
              </a:rPr>
              <a:t>KMP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算法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1484313"/>
            <a:ext cx="86868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5000"/>
              </a:spcBef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altLang="zh-CN" sz="3600" dirty="0">
                <a:solidFill>
                  <a:srgbClr val="080808"/>
                </a:solidFill>
                <a:latin typeface="Arial" charset="0"/>
              </a:rPr>
              <a:t>KMP</a:t>
            </a:r>
            <a:r>
              <a:rPr lang="zh-CN" altLang="en-US" sz="3600" dirty="0">
                <a:solidFill>
                  <a:srgbClr val="080808"/>
                </a:solidFill>
                <a:latin typeface="Arial" charset="0"/>
              </a:rPr>
              <a:t>为</a:t>
            </a:r>
            <a:r>
              <a:rPr lang="en-US" altLang="zh-CN" sz="3600" dirty="0">
                <a:solidFill>
                  <a:srgbClr val="080808"/>
                </a:solidFill>
                <a:latin typeface="Arial" charset="0"/>
              </a:rPr>
              <a:t>(</a:t>
            </a:r>
            <a:r>
              <a:rPr lang="en-US" altLang="zh-CN" sz="3600" dirty="0" err="1">
                <a:solidFill>
                  <a:srgbClr val="080808"/>
                </a:solidFill>
                <a:latin typeface="Arial" charset="0"/>
              </a:rPr>
              <a:t>D.E.Knuth</a:t>
            </a:r>
            <a:r>
              <a:rPr lang="en-US" altLang="zh-CN" sz="3600" dirty="0">
                <a:solidFill>
                  <a:srgbClr val="080808"/>
                </a:solidFill>
                <a:latin typeface="Arial" charset="0"/>
              </a:rPr>
              <a:t> </a:t>
            </a:r>
            <a:r>
              <a:rPr lang="zh-CN" altLang="en-US" sz="3600" dirty="0">
                <a:solidFill>
                  <a:srgbClr val="080808"/>
                </a:solidFill>
                <a:latin typeface="Arial" charset="0"/>
              </a:rPr>
              <a:t>与</a:t>
            </a:r>
            <a:r>
              <a:rPr lang="en-US" altLang="zh-CN" sz="3600" dirty="0" err="1">
                <a:solidFill>
                  <a:srgbClr val="080808"/>
                </a:solidFill>
                <a:latin typeface="Arial" charset="0"/>
              </a:rPr>
              <a:t>V.R.Pratt</a:t>
            </a:r>
            <a:r>
              <a:rPr lang="zh-CN" altLang="en-US" sz="3600" dirty="0">
                <a:solidFill>
                  <a:srgbClr val="080808"/>
                </a:solidFill>
                <a:latin typeface="Arial" charset="0"/>
              </a:rPr>
              <a:t>和</a:t>
            </a:r>
            <a:r>
              <a:rPr lang="en-US" altLang="zh-CN" sz="3600" dirty="0" err="1">
                <a:solidFill>
                  <a:srgbClr val="080808"/>
                </a:solidFill>
                <a:latin typeface="Arial" charset="0"/>
              </a:rPr>
              <a:t>J.H.Morris</a:t>
            </a:r>
            <a:r>
              <a:rPr lang="en-US" altLang="zh-CN" sz="3600" dirty="0">
                <a:solidFill>
                  <a:srgbClr val="080808"/>
                </a:solidFill>
                <a:latin typeface="Arial" charset="0"/>
              </a:rPr>
              <a:t>)</a:t>
            </a:r>
            <a:r>
              <a:rPr lang="zh-CN" altLang="en-US" sz="3600" dirty="0">
                <a:solidFill>
                  <a:srgbClr val="080808"/>
                </a:solidFill>
                <a:latin typeface="Arial" charset="0"/>
              </a:rPr>
              <a:t>同时发现的算法，因此人们称之为</a:t>
            </a:r>
            <a:r>
              <a:rPr lang="zh-CN" altLang="en-US" sz="3600" dirty="0">
                <a:solidFill>
                  <a:srgbClr val="FF0000"/>
                </a:solidFill>
                <a:latin typeface="Arial" charset="0"/>
              </a:rPr>
              <a:t>克努特－莫里斯－普拉特算法</a:t>
            </a:r>
            <a:r>
              <a:rPr lang="zh-CN" altLang="en-US" sz="3600" dirty="0">
                <a:solidFill>
                  <a:srgbClr val="CC3300"/>
                </a:solidFill>
                <a:latin typeface="Arial" charset="0"/>
              </a:rPr>
              <a:t>。</a:t>
            </a:r>
          </a:p>
          <a:p>
            <a:pPr algn="l">
              <a:lnSpc>
                <a:spcPct val="120000"/>
              </a:lnSpc>
              <a:spcBef>
                <a:spcPct val="25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Arial" charset="0"/>
              </a:rPr>
              <a:t>	</a:t>
            </a:r>
            <a:r>
              <a:rPr lang="zh-CN" altLang="en-US" sz="3600" dirty="0">
                <a:solidFill>
                  <a:srgbClr val="080808"/>
                </a:solidFill>
                <a:latin typeface="Arial" charset="0"/>
              </a:rPr>
              <a:t>特点是在匹配的过程中，</a:t>
            </a:r>
            <a:r>
              <a:rPr lang="zh-CN" altLang="en-US" sz="3600" dirty="0">
                <a:solidFill>
                  <a:srgbClr val="FF0000"/>
                </a:solidFill>
                <a:latin typeface="Arial" charset="0"/>
              </a:rPr>
              <a:t>不需要回溯主串的指针</a:t>
            </a:r>
            <a:r>
              <a:rPr lang="en-US" altLang="zh-CN" sz="36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zh-CN" altLang="en-US" sz="3600" dirty="0">
                <a:solidFill>
                  <a:srgbClr val="FF0000"/>
                </a:solidFill>
                <a:latin typeface="Arial" charset="0"/>
              </a:rPr>
              <a:t>，</a:t>
            </a:r>
            <a:r>
              <a:rPr lang="zh-CN" altLang="en-US" sz="3600" dirty="0">
                <a:solidFill>
                  <a:srgbClr val="080808"/>
                </a:solidFill>
                <a:latin typeface="Arial" charset="0"/>
              </a:rPr>
              <a:t>且时间复杂度可以达到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O(</a:t>
            </a:r>
            <a:r>
              <a:rPr lang="en-US" altLang="zh-CN" sz="3600" dirty="0" err="1">
                <a:solidFill>
                  <a:srgbClr val="0000FF"/>
                </a:solidFill>
                <a:latin typeface="Arial" charset="0"/>
              </a:rPr>
              <a:t>m+n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zh-CN" altLang="en-US" sz="3600" dirty="0">
                <a:solidFill>
                  <a:srgbClr val="080808"/>
                </a:solidFill>
                <a:latin typeface="Arial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785786" y="3529026"/>
            <a:ext cx="7239000" cy="1828800"/>
            <a:chOff x="672" y="768"/>
            <a:chExt cx="4560" cy="1152"/>
          </a:xfrm>
        </p:grpSpPr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672" y="1104"/>
              <a:ext cx="45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776" y="1392"/>
              <a:ext cx="17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2784" y="784"/>
              <a:ext cx="2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a typeface="楷体_GB2312" pitchFamily="49" charset="-122"/>
                </a:rPr>
                <a:t>i </a:t>
              </a: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976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784" y="1584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a typeface="楷体_GB2312" pitchFamily="49" charset="-122"/>
                </a:rPr>
                <a:t>j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2976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2538386" y="4062426"/>
            <a:ext cx="1905000" cy="1281113"/>
            <a:chOff x="1776" y="1104"/>
            <a:chExt cx="1200" cy="807"/>
          </a:xfrm>
        </p:grpSpPr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1776" y="1392"/>
              <a:ext cx="1200" cy="519"/>
              <a:chOff x="1776" y="1392"/>
              <a:chExt cx="1200" cy="519"/>
            </a:xfrm>
          </p:grpSpPr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1776" y="1392"/>
                <a:ext cx="1200" cy="240"/>
                <a:chOff x="1776" y="1392"/>
                <a:chExt cx="1200" cy="240"/>
              </a:xfrm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776" y="1392"/>
                  <a:ext cx="384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23" name="Rectangle 42"/>
                <p:cNvSpPr>
                  <a:spLocks noChangeArrowheads="1"/>
                </p:cNvSpPr>
                <p:nvPr/>
              </p:nvSpPr>
              <p:spPr bwMode="auto">
                <a:xfrm>
                  <a:off x="2592" y="1392"/>
                  <a:ext cx="384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楷体_GB2312" pitchFamily="49" charset="-122"/>
                  </a:endParaRPr>
                </a:p>
              </p:txBody>
            </p:sp>
          </p:grpSp>
          <p:sp>
            <p:nvSpPr>
              <p:cNvPr id="21" name="Rectangle 43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ea typeface="楷体_GB2312" pitchFamily="49" charset="-122"/>
                  </a:rPr>
                  <a:t>k </a:t>
                </a:r>
              </a:p>
            </p:txBody>
          </p:sp>
        </p:grp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2592" y="1104"/>
              <a:ext cx="384" cy="288"/>
            </a:xfrm>
            <a:prstGeom prst="rect">
              <a:avLst/>
            </a:prstGeom>
            <a:solidFill>
              <a:srgbClr val="CC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1776" y="1104"/>
              <a:ext cx="384" cy="288"/>
            </a:xfrm>
            <a:prstGeom prst="rect">
              <a:avLst/>
            </a:prstGeom>
            <a:solidFill>
              <a:srgbClr val="CC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2919386" y="4443426"/>
            <a:ext cx="1382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09808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09808"/>
                </a:solidFill>
                <a:ea typeface="楷体_GB2312" pitchFamily="49" charset="-122"/>
              </a:rPr>
              <a:t>模式串</a:t>
            </a:r>
            <a:r>
              <a:rPr lang="en-US" altLang="zh-CN">
                <a:solidFill>
                  <a:srgbClr val="F09808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2995586" y="4062426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4E7451"/>
                </a:solidFill>
                <a:ea typeface="楷体_GB2312" pitchFamily="49" charset="-122"/>
              </a:rPr>
              <a:t>主串</a:t>
            </a:r>
          </a:p>
        </p:txBody>
      </p:sp>
      <p:grpSp>
        <p:nvGrpSpPr>
          <p:cNvPr id="26" name="Group 48"/>
          <p:cNvGrpSpPr>
            <a:grpSpLocks/>
          </p:cNvGrpSpPr>
          <p:nvPr/>
        </p:nvGrpSpPr>
        <p:grpSpPr bwMode="auto">
          <a:xfrm>
            <a:off x="2385986" y="4519626"/>
            <a:ext cx="4191000" cy="381000"/>
            <a:chOff x="1680" y="1392"/>
            <a:chExt cx="2640" cy="240"/>
          </a:xfrm>
        </p:grpSpPr>
        <p:grpSp>
          <p:nvGrpSpPr>
            <p:cNvPr id="27" name="Group 49"/>
            <p:cNvGrpSpPr>
              <a:grpSpLocks/>
            </p:cNvGrpSpPr>
            <p:nvPr/>
          </p:nvGrpSpPr>
          <p:grpSpPr bwMode="auto">
            <a:xfrm>
              <a:off x="1680" y="1392"/>
              <a:ext cx="2640" cy="240"/>
              <a:chOff x="864" y="1536"/>
              <a:chExt cx="2640" cy="240"/>
            </a:xfrm>
          </p:grpSpPr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172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384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1" name="Rectangle 52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912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2" name="Rectangle 53"/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384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1680" y="13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Rectangle 55"/>
          <p:cNvSpPr>
            <a:spLocks noChangeArrowheads="1"/>
          </p:cNvSpPr>
          <p:nvPr/>
        </p:nvSpPr>
        <p:spPr bwMode="auto">
          <a:xfrm>
            <a:off x="4214786" y="4443426"/>
            <a:ext cx="1382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09808"/>
                </a:solidFill>
                <a:ea typeface="楷体_GB2312" pitchFamily="49" charset="-122"/>
              </a:rPr>
              <a:t>模式串</a:t>
            </a:r>
            <a:r>
              <a:rPr lang="en-US" altLang="zh-CN">
                <a:solidFill>
                  <a:srgbClr val="F09808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2385986" y="4900626"/>
            <a:ext cx="1447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 pitchFamily="49" charset="-122"/>
            </a:endParaRPr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4062386" y="4924439"/>
            <a:ext cx="304800" cy="433387"/>
          </a:xfrm>
          <a:prstGeom prst="rect">
            <a:avLst/>
          </a:prstGeom>
          <a:solidFill>
            <a:srgbClr val="FAFCF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k</a:t>
            </a:r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5433986" y="4824426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j</a:t>
            </a:r>
          </a:p>
        </p:txBody>
      </p:sp>
      <p:sp>
        <p:nvSpPr>
          <p:cNvPr id="38" name="Line 59"/>
          <p:cNvSpPr>
            <a:spLocks noChangeShapeType="1"/>
          </p:cNvSpPr>
          <p:nvPr/>
        </p:nvSpPr>
        <p:spPr bwMode="auto">
          <a:xfrm flipV="1">
            <a:off x="5738786" y="490062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38156" y="1142984"/>
            <a:ext cx="87630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  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算法思路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每当一趟匹配过程出现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s[</a:t>
            </a:r>
            <a:r>
              <a:rPr lang="en-US" altLang="zh-CN" sz="3200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]&lt;&gt; t[j] 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时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不需回溯</a:t>
            </a:r>
            <a:r>
              <a:rPr lang="en-US" altLang="zh-CN" sz="3200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指针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而是</a:t>
            </a:r>
            <a:r>
              <a:rPr lang="zh-CN" altLang="en-US" sz="3200" dirty="0">
                <a:ea typeface="楷体_GB2312" pitchFamily="49" charset="-122"/>
              </a:rPr>
              <a:t>利用已经得到的匹配结果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将模式向右滑动尽可能远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再继续比较。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33" grpId="0" autoUpdateAnimBg="0"/>
      <p:bldP spid="34" grpId="0" animBg="1"/>
      <p:bldP spid="35" grpId="0" animBg="1" autoUpdateAnimBg="0"/>
      <p:bldP spid="37" grpId="0" autoUpdateAnimBg="0"/>
      <p:bldP spid="38" grpId="0" animBg="1"/>
      <p:bldP spid="3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6"/>
          <p:cNvGrpSpPr>
            <a:grpSpLocks/>
          </p:cNvGrpSpPr>
          <p:nvPr/>
        </p:nvGrpSpPr>
        <p:grpSpPr bwMode="auto">
          <a:xfrm>
            <a:off x="2771775" y="1655763"/>
            <a:ext cx="2327275" cy="385762"/>
            <a:chOff x="1746" y="1229"/>
            <a:chExt cx="1466" cy="243"/>
          </a:xfrm>
        </p:grpSpPr>
        <p:sp>
          <p:nvSpPr>
            <p:cNvPr id="512011" name="Rectangle 11"/>
            <p:cNvSpPr>
              <a:spLocks noChangeArrowheads="1"/>
            </p:cNvSpPr>
            <p:nvPr/>
          </p:nvSpPr>
          <p:spPr bwMode="auto">
            <a:xfrm>
              <a:off x="2919" y="1229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012" name="Rectangle 12"/>
            <p:cNvSpPr>
              <a:spLocks noChangeArrowheads="1"/>
            </p:cNvSpPr>
            <p:nvPr/>
          </p:nvSpPr>
          <p:spPr bwMode="auto">
            <a:xfrm>
              <a:off x="2625" y="1229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013" name="Rectangle 13"/>
            <p:cNvSpPr>
              <a:spLocks noChangeArrowheads="1"/>
            </p:cNvSpPr>
            <p:nvPr/>
          </p:nvSpPr>
          <p:spPr bwMode="auto">
            <a:xfrm>
              <a:off x="2332" y="1229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014" name="Rectangle 14"/>
            <p:cNvSpPr>
              <a:spLocks noChangeArrowheads="1"/>
            </p:cNvSpPr>
            <p:nvPr/>
          </p:nvSpPr>
          <p:spPr bwMode="auto">
            <a:xfrm>
              <a:off x="2039" y="1229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015" name="Rectangle 15"/>
            <p:cNvSpPr>
              <a:spLocks noChangeArrowheads="1"/>
            </p:cNvSpPr>
            <p:nvPr/>
          </p:nvSpPr>
          <p:spPr bwMode="auto">
            <a:xfrm>
              <a:off x="1746" y="1229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3" name="Group 485"/>
          <p:cNvGrpSpPr>
            <a:grpSpLocks/>
          </p:cNvGrpSpPr>
          <p:nvPr/>
        </p:nvGrpSpPr>
        <p:grpSpPr bwMode="auto">
          <a:xfrm>
            <a:off x="2771775" y="1268413"/>
            <a:ext cx="6048375" cy="387350"/>
            <a:chOff x="1746" y="985"/>
            <a:chExt cx="3810" cy="244"/>
          </a:xfrm>
        </p:grpSpPr>
        <p:sp>
          <p:nvSpPr>
            <p:cNvPr id="512016" name="Rectangle 16"/>
            <p:cNvSpPr>
              <a:spLocks noChangeArrowheads="1"/>
            </p:cNvSpPr>
            <p:nvPr/>
          </p:nvSpPr>
          <p:spPr bwMode="auto">
            <a:xfrm>
              <a:off x="5263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017" name="Rectangle 17"/>
            <p:cNvSpPr>
              <a:spLocks noChangeArrowheads="1"/>
            </p:cNvSpPr>
            <p:nvPr/>
          </p:nvSpPr>
          <p:spPr bwMode="auto">
            <a:xfrm>
              <a:off x="4970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018" name="Rectangle 18"/>
            <p:cNvSpPr>
              <a:spLocks noChangeArrowheads="1"/>
            </p:cNvSpPr>
            <p:nvPr/>
          </p:nvSpPr>
          <p:spPr bwMode="auto">
            <a:xfrm>
              <a:off x="4677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019" name="Rectangle 19"/>
            <p:cNvSpPr>
              <a:spLocks noChangeArrowheads="1"/>
            </p:cNvSpPr>
            <p:nvPr/>
          </p:nvSpPr>
          <p:spPr bwMode="auto">
            <a:xfrm>
              <a:off x="4383" y="985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020" name="Rectangle 20"/>
            <p:cNvSpPr>
              <a:spLocks noChangeArrowheads="1"/>
            </p:cNvSpPr>
            <p:nvPr/>
          </p:nvSpPr>
          <p:spPr bwMode="auto">
            <a:xfrm>
              <a:off x="4090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021" name="Rectangle 21"/>
            <p:cNvSpPr>
              <a:spLocks noChangeArrowheads="1"/>
            </p:cNvSpPr>
            <p:nvPr/>
          </p:nvSpPr>
          <p:spPr bwMode="auto">
            <a:xfrm>
              <a:off x="3798" y="985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022" name="Rectangle 22"/>
            <p:cNvSpPr>
              <a:spLocks noChangeArrowheads="1"/>
            </p:cNvSpPr>
            <p:nvPr/>
          </p:nvSpPr>
          <p:spPr bwMode="auto">
            <a:xfrm>
              <a:off x="3504" y="985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023" name="Rectangle 23"/>
            <p:cNvSpPr>
              <a:spLocks noChangeArrowheads="1"/>
            </p:cNvSpPr>
            <p:nvPr/>
          </p:nvSpPr>
          <p:spPr bwMode="auto">
            <a:xfrm>
              <a:off x="3212" y="985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024" name="Rectangle 24"/>
            <p:cNvSpPr>
              <a:spLocks noChangeArrowheads="1"/>
            </p:cNvSpPr>
            <p:nvPr/>
          </p:nvSpPr>
          <p:spPr bwMode="auto">
            <a:xfrm>
              <a:off x="2919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025" name="Rectangle 25"/>
            <p:cNvSpPr>
              <a:spLocks noChangeArrowheads="1"/>
            </p:cNvSpPr>
            <p:nvPr/>
          </p:nvSpPr>
          <p:spPr bwMode="auto">
            <a:xfrm>
              <a:off x="2625" y="985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026" name="Rectangle 26"/>
            <p:cNvSpPr>
              <a:spLocks noChangeArrowheads="1"/>
            </p:cNvSpPr>
            <p:nvPr/>
          </p:nvSpPr>
          <p:spPr bwMode="auto">
            <a:xfrm>
              <a:off x="2332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027" name="Rectangle 27"/>
            <p:cNvSpPr>
              <a:spLocks noChangeArrowheads="1"/>
            </p:cNvSpPr>
            <p:nvPr/>
          </p:nvSpPr>
          <p:spPr bwMode="auto">
            <a:xfrm>
              <a:off x="2039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028" name="Rectangle 28"/>
            <p:cNvSpPr>
              <a:spLocks noChangeArrowheads="1"/>
            </p:cNvSpPr>
            <p:nvPr/>
          </p:nvSpPr>
          <p:spPr bwMode="auto">
            <a:xfrm>
              <a:off x="1746" y="985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512046" name="Rectangle 46"/>
          <p:cNvSpPr>
            <a:spLocks noChangeArrowheads="1"/>
          </p:cNvSpPr>
          <p:nvPr/>
        </p:nvSpPr>
        <p:spPr bwMode="auto">
          <a:xfrm>
            <a:off x="3741738" y="1301750"/>
            <a:ext cx="381000" cy="719138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987675" y="981075"/>
            <a:ext cx="635000" cy="490538"/>
            <a:chOff x="2699" y="3022"/>
            <a:chExt cx="400" cy="432"/>
          </a:xfrm>
        </p:grpSpPr>
        <p:sp>
          <p:nvSpPr>
            <p:cNvPr id="512048" name="Line 48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49" name="Text Box 49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i=1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987675" y="1989138"/>
            <a:ext cx="635000" cy="457200"/>
            <a:chOff x="2699" y="3385"/>
            <a:chExt cx="400" cy="402"/>
          </a:xfrm>
        </p:grpSpPr>
        <p:sp>
          <p:nvSpPr>
            <p:cNvPr id="512051" name="Line 51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52" name="Text Box 52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12105" name="Text Box 105"/>
          <p:cNvSpPr txBox="1">
            <a:spLocks noChangeArrowheads="1"/>
          </p:cNvSpPr>
          <p:nvPr/>
        </p:nvSpPr>
        <p:spPr bwMode="auto">
          <a:xfrm>
            <a:off x="107950" y="3019425"/>
            <a:ext cx="20598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第二趟匹配</a:t>
            </a:r>
          </a:p>
        </p:txBody>
      </p:sp>
      <p:sp>
        <p:nvSpPr>
          <p:cNvPr id="512150" name="Rectangle 150"/>
          <p:cNvSpPr>
            <a:spLocks noChangeArrowheads="1"/>
          </p:cNvSpPr>
          <p:nvPr/>
        </p:nvSpPr>
        <p:spPr bwMode="auto">
          <a:xfrm>
            <a:off x="5610225" y="2925763"/>
            <a:ext cx="381000" cy="719137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51"/>
          <p:cNvGrpSpPr>
            <a:grpSpLocks/>
          </p:cNvGrpSpPr>
          <p:nvPr/>
        </p:nvGrpSpPr>
        <p:grpSpPr bwMode="auto">
          <a:xfrm>
            <a:off x="3924300" y="2565400"/>
            <a:ext cx="635000" cy="490538"/>
            <a:chOff x="2699" y="3022"/>
            <a:chExt cx="400" cy="432"/>
          </a:xfrm>
        </p:grpSpPr>
        <p:sp>
          <p:nvSpPr>
            <p:cNvPr id="512152" name="Line 152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3" name="Text Box 153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i=3</a:t>
              </a:r>
            </a:p>
          </p:txBody>
        </p:sp>
      </p:grpSp>
      <p:grpSp>
        <p:nvGrpSpPr>
          <p:cNvPr id="7" name="Group 154"/>
          <p:cNvGrpSpPr>
            <a:grpSpLocks/>
          </p:cNvGrpSpPr>
          <p:nvPr/>
        </p:nvGrpSpPr>
        <p:grpSpPr bwMode="auto">
          <a:xfrm>
            <a:off x="3924300" y="3621088"/>
            <a:ext cx="635000" cy="457200"/>
            <a:chOff x="2699" y="3385"/>
            <a:chExt cx="400" cy="402"/>
          </a:xfrm>
        </p:grpSpPr>
        <p:sp>
          <p:nvSpPr>
            <p:cNvPr id="512155" name="Line 155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6" name="Text Box 156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12258" name="Text Box 258"/>
          <p:cNvSpPr txBox="1">
            <a:spLocks noChangeArrowheads="1"/>
          </p:cNvSpPr>
          <p:nvPr/>
        </p:nvSpPr>
        <p:spPr bwMode="auto">
          <a:xfrm>
            <a:off x="107950" y="5057775"/>
            <a:ext cx="20598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第三趟匹配</a:t>
            </a:r>
          </a:p>
        </p:txBody>
      </p:sp>
      <p:grpSp>
        <p:nvGrpSpPr>
          <p:cNvPr id="8" name="Group 488"/>
          <p:cNvGrpSpPr>
            <a:grpSpLocks/>
          </p:cNvGrpSpPr>
          <p:nvPr/>
        </p:nvGrpSpPr>
        <p:grpSpPr bwMode="auto">
          <a:xfrm>
            <a:off x="3702050" y="3275013"/>
            <a:ext cx="2327275" cy="385762"/>
            <a:chOff x="2332" y="2294"/>
            <a:chExt cx="1466" cy="243"/>
          </a:xfrm>
        </p:grpSpPr>
        <p:sp>
          <p:nvSpPr>
            <p:cNvPr id="512113" name="Rectangle 113"/>
            <p:cNvSpPr>
              <a:spLocks noChangeArrowheads="1"/>
            </p:cNvSpPr>
            <p:nvPr/>
          </p:nvSpPr>
          <p:spPr bwMode="auto">
            <a:xfrm>
              <a:off x="3504" y="2294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114" name="Rectangle 114"/>
            <p:cNvSpPr>
              <a:spLocks noChangeArrowheads="1"/>
            </p:cNvSpPr>
            <p:nvPr/>
          </p:nvSpPr>
          <p:spPr bwMode="auto">
            <a:xfrm>
              <a:off x="3212" y="2294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115" name="Rectangle 115"/>
            <p:cNvSpPr>
              <a:spLocks noChangeArrowheads="1"/>
            </p:cNvSpPr>
            <p:nvPr/>
          </p:nvSpPr>
          <p:spPr bwMode="auto">
            <a:xfrm>
              <a:off x="2919" y="2294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116" name="Rectangle 116"/>
            <p:cNvSpPr>
              <a:spLocks noChangeArrowheads="1"/>
            </p:cNvSpPr>
            <p:nvPr/>
          </p:nvSpPr>
          <p:spPr bwMode="auto">
            <a:xfrm>
              <a:off x="2625" y="2294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117" name="Rectangle 117"/>
            <p:cNvSpPr>
              <a:spLocks noChangeArrowheads="1"/>
            </p:cNvSpPr>
            <p:nvPr/>
          </p:nvSpPr>
          <p:spPr bwMode="auto">
            <a:xfrm>
              <a:off x="2332" y="2294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9" name="Group 487"/>
          <p:cNvGrpSpPr>
            <a:grpSpLocks/>
          </p:cNvGrpSpPr>
          <p:nvPr/>
        </p:nvGrpSpPr>
        <p:grpSpPr bwMode="auto">
          <a:xfrm>
            <a:off x="2771775" y="2887663"/>
            <a:ext cx="6048375" cy="387350"/>
            <a:chOff x="1746" y="2050"/>
            <a:chExt cx="3810" cy="244"/>
          </a:xfrm>
        </p:grpSpPr>
        <p:sp>
          <p:nvSpPr>
            <p:cNvPr id="512120" name="Rectangle 120"/>
            <p:cNvSpPr>
              <a:spLocks noChangeArrowheads="1"/>
            </p:cNvSpPr>
            <p:nvPr/>
          </p:nvSpPr>
          <p:spPr bwMode="auto">
            <a:xfrm>
              <a:off x="5263" y="2050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121" name="Rectangle 121"/>
            <p:cNvSpPr>
              <a:spLocks noChangeArrowheads="1"/>
            </p:cNvSpPr>
            <p:nvPr/>
          </p:nvSpPr>
          <p:spPr bwMode="auto">
            <a:xfrm>
              <a:off x="4970" y="2050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122" name="Rectangle 122"/>
            <p:cNvSpPr>
              <a:spLocks noChangeArrowheads="1"/>
            </p:cNvSpPr>
            <p:nvPr/>
          </p:nvSpPr>
          <p:spPr bwMode="auto">
            <a:xfrm>
              <a:off x="4677" y="2050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123" name="Rectangle 123"/>
            <p:cNvSpPr>
              <a:spLocks noChangeArrowheads="1"/>
            </p:cNvSpPr>
            <p:nvPr/>
          </p:nvSpPr>
          <p:spPr bwMode="auto">
            <a:xfrm>
              <a:off x="4383" y="2050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124" name="Rectangle 124"/>
            <p:cNvSpPr>
              <a:spLocks noChangeArrowheads="1"/>
            </p:cNvSpPr>
            <p:nvPr/>
          </p:nvSpPr>
          <p:spPr bwMode="auto">
            <a:xfrm>
              <a:off x="4090" y="2050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125" name="Rectangle 125"/>
            <p:cNvSpPr>
              <a:spLocks noChangeArrowheads="1"/>
            </p:cNvSpPr>
            <p:nvPr/>
          </p:nvSpPr>
          <p:spPr bwMode="auto">
            <a:xfrm>
              <a:off x="3798" y="2050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126" name="Rectangle 126"/>
            <p:cNvSpPr>
              <a:spLocks noChangeArrowheads="1"/>
            </p:cNvSpPr>
            <p:nvPr/>
          </p:nvSpPr>
          <p:spPr bwMode="auto">
            <a:xfrm>
              <a:off x="3504" y="2050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127" name="Rectangle 127"/>
            <p:cNvSpPr>
              <a:spLocks noChangeArrowheads="1"/>
            </p:cNvSpPr>
            <p:nvPr/>
          </p:nvSpPr>
          <p:spPr bwMode="auto">
            <a:xfrm>
              <a:off x="3212" y="2050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128" name="Rectangle 128"/>
            <p:cNvSpPr>
              <a:spLocks noChangeArrowheads="1"/>
            </p:cNvSpPr>
            <p:nvPr/>
          </p:nvSpPr>
          <p:spPr bwMode="auto">
            <a:xfrm>
              <a:off x="2919" y="2050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129" name="Rectangle 129"/>
            <p:cNvSpPr>
              <a:spLocks noChangeArrowheads="1"/>
            </p:cNvSpPr>
            <p:nvPr/>
          </p:nvSpPr>
          <p:spPr bwMode="auto">
            <a:xfrm>
              <a:off x="2625" y="2050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130" name="Rectangle 130"/>
            <p:cNvSpPr>
              <a:spLocks noChangeArrowheads="1"/>
            </p:cNvSpPr>
            <p:nvPr/>
          </p:nvSpPr>
          <p:spPr bwMode="auto">
            <a:xfrm>
              <a:off x="2332" y="2050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131" name="Rectangle 131"/>
            <p:cNvSpPr>
              <a:spLocks noChangeArrowheads="1"/>
            </p:cNvSpPr>
            <p:nvPr/>
          </p:nvSpPr>
          <p:spPr bwMode="auto">
            <a:xfrm>
              <a:off x="2039" y="2050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132" name="Rectangle 132"/>
            <p:cNvSpPr>
              <a:spLocks noChangeArrowheads="1"/>
            </p:cNvSpPr>
            <p:nvPr/>
          </p:nvSpPr>
          <p:spPr bwMode="auto">
            <a:xfrm>
              <a:off x="1746" y="2050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0" name="Group 303"/>
          <p:cNvGrpSpPr>
            <a:grpSpLocks/>
          </p:cNvGrpSpPr>
          <p:nvPr/>
        </p:nvGrpSpPr>
        <p:grpSpPr bwMode="auto">
          <a:xfrm>
            <a:off x="7669213" y="4581525"/>
            <a:ext cx="804862" cy="490538"/>
            <a:chOff x="2699" y="3022"/>
            <a:chExt cx="507" cy="432"/>
          </a:xfrm>
        </p:grpSpPr>
        <p:sp>
          <p:nvSpPr>
            <p:cNvPr id="512304" name="Line 304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5" name="Text Box 305"/>
            <p:cNvSpPr txBox="1">
              <a:spLocks noChangeArrowheads="1"/>
            </p:cNvSpPr>
            <p:nvPr/>
          </p:nvSpPr>
          <p:spPr bwMode="auto">
            <a:xfrm>
              <a:off x="2711" y="3051"/>
              <a:ext cx="495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i=11</a:t>
              </a:r>
            </a:p>
          </p:txBody>
        </p:sp>
      </p:grpSp>
      <p:grpSp>
        <p:nvGrpSpPr>
          <p:cNvPr id="11" name="Group 306"/>
          <p:cNvGrpSpPr>
            <a:grpSpLocks/>
          </p:cNvGrpSpPr>
          <p:nvPr/>
        </p:nvGrpSpPr>
        <p:grpSpPr bwMode="auto">
          <a:xfrm>
            <a:off x="7669213" y="5637213"/>
            <a:ext cx="635000" cy="457200"/>
            <a:chOff x="2699" y="3385"/>
            <a:chExt cx="400" cy="402"/>
          </a:xfrm>
        </p:grpSpPr>
        <p:sp>
          <p:nvSpPr>
            <p:cNvPr id="512307" name="Line 307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8" name="Text Box 308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j=6</a:t>
              </a:r>
            </a:p>
          </p:txBody>
        </p:sp>
      </p:grpSp>
      <p:sp>
        <p:nvSpPr>
          <p:cNvPr id="512312" name="Text Box 312"/>
          <p:cNvSpPr txBox="1">
            <a:spLocks noChangeArrowheads="1"/>
          </p:cNvSpPr>
          <p:nvPr/>
        </p:nvSpPr>
        <p:spPr bwMode="auto">
          <a:xfrm>
            <a:off x="107950" y="1400175"/>
            <a:ext cx="20598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第一趟匹配</a:t>
            </a:r>
          </a:p>
        </p:txBody>
      </p:sp>
      <p:grpSp>
        <p:nvGrpSpPr>
          <p:cNvPr id="12" name="Group 313"/>
          <p:cNvGrpSpPr>
            <a:grpSpLocks/>
          </p:cNvGrpSpPr>
          <p:nvPr/>
        </p:nvGrpSpPr>
        <p:grpSpPr bwMode="auto">
          <a:xfrm>
            <a:off x="3924300" y="981075"/>
            <a:ext cx="635000" cy="490538"/>
            <a:chOff x="2699" y="3022"/>
            <a:chExt cx="400" cy="432"/>
          </a:xfrm>
        </p:grpSpPr>
        <p:sp>
          <p:nvSpPr>
            <p:cNvPr id="512314" name="Line 314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5" name="Text Box 315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i=3</a:t>
              </a:r>
            </a:p>
          </p:txBody>
        </p:sp>
      </p:grpSp>
      <p:grpSp>
        <p:nvGrpSpPr>
          <p:cNvPr id="13" name="Group 316"/>
          <p:cNvGrpSpPr>
            <a:grpSpLocks/>
          </p:cNvGrpSpPr>
          <p:nvPr/>
        </p:nvGrpSpPr>
        <p:grpSpPr bwMode="auto">
          <a:xfrm>
            <a:off x="3924300" y="1989138"/>
            <a:ext cx="635000" cy="457200"/>
            <a:chOff x="2699" y="3385"/>
            <a:chExt cx="400" cy="402"/>
          </a:xfrm>
        </p:grpSpPr>
        <p:sp>
          <p:nvSpPr>
            <p:cNvPr id="512317" name="Line 317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8" name="Text Box 318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j=3</a:t>
              </a:r>
            </a:p>
          </p:txBody>
        </p:sp>
      </p:grpSp>
      <p:grpSp>
        <p:nvGrpSpPr>
          <p:cNvPr id="14" name="Group 319"/>
          <p:cNvGrpSpPr>
            <a:grpSpLocks/>
          </p:cNvGrpSpPr>
          <p:nvPr/>
        </p:nvGrpSpPr>
        <p:grpSpPr bwMode="auto">
          <a:xfrm>
            <a:off x="5797550" y="2565400"/>
            <a:ext cx="635000" cy="490538"/>
            <a:chOff x="2699" y="3022"/>
            <a:chExt cx="400" cy="432"/>
          </a:xfrm>
        </p:grpSpPr>
        <p:sp>
          <p:nvSpPr>
            <p:cNvPr id="512320" name="Line 320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1" name="Text Box 321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i=7</a:t>
              </a:r>
            </a:p>
          </p:txBody>
        </p:sp>
      </p:grpSp>
      <p:grpSp>
        <p:nvGrpSpPr>
          <p:cNvPr id="15" name="Group 322"/>
          <p:cNvGrpSpPr>
            <a:grpSpLocks/>
          </p:cNvGrpSpPr>
          <p:nvPr/>
        </p:nvGrpSpPr>
        <p:grpSpPr bwMode="auto">
          <a:xfrm>
            <a:off x="5797550" y="3621088"/>
            <a:ext cx="635000" cy="457200"/>
            <a:chOff x="2699" y="3385"/>
            <a:chExt cx="400" cy="402"/>
          </a:xfrm>
        </p:grpSpPr>
        <p:sp>
          <p:nvSpPr>
            <p:cNvPr id="512323" name="Line 323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4" name="Text Box 324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j=5</a:t>
              </a:r>
            </a:p>
          </p:txBody>
        </p:sp>
      </p:grpSp>
      <p:grpSp>
        <p:nvGrpSpPr>
          <p:cNvPr id="16" name="Group 325"/>
          <p:cNvGrpSpPr>
            <a:grpSpLocks/>
          </p:cNvGrpSpPr>
          <p:nvPr/>
        </p:nvGrpSpPr>
        <p:grpSpPr bwMode="auto">
          <a:xfrm>
            <a:off x="5737225" y="4581525"/>
            <a:ext cx="635000" cy="490538"/>
            <a:chOff x="2699" y="3022"/>
            <a:chExt cx="400" cy="432"/>
          </a:xfrm>
        </p:grpSpPr>
        <p:sp>
          <p:nvSpPr>
            <p:cNvPr id="512326" name="Line 326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7" name="Text Box 327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i=7</a:t>
              </a:r>
            </a:p>
          </p:txBody>
        </p:sp>
      </p:grpSp>
      <p:grpSp>
        <p:nvGrpSpPr>
          <p:cNvPr id="17" name="Group 328"/>
          <p:cNvGrpSpPr>
            <a:grpSpLocks/>
          </p:cNvGrpSpPr>
          <p:nvPr/>
        </p:nvGrpSpPr>
        <p:grpSpPr bwMode="auto">
          <a:xfrm>
            <a:off x="5737225" y="5637213"/>
            <a:ext cx="635000" cy="457200"/>
            <a:chOff x="2699" y="3385"/>
            <a:chExt cx="400" cy="402"/>
          </a:xfrm>
        </p:grpSpPr>
        <p:sp>
          <p:nvSpPr>
            <p:cNvPr id="512329" name="Line 329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0" name="Text Box 330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j=2</a:t>
              </a:r>
            </a:p>
          </p:txBody>
        </p:sp>
      </p:grpSp>
      <p:sp>
        <p:nvSpPr>
          <p:cNvPr id="512331" name="Rectangle 331"/>
          <p:cNvSpPr>
            <a:spLocks noChangeArrowheads="1"/>
          </p:cNvSpPr>
          <p:nvPr/>
        </p:nvSpPr>
        <p:spPr bwMode="auto">
          <a:xfrm>
            <a:off x="357158" y="139463"/>
            <a:ext cx="491673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KMP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匹配算法的情况：</a:t>
            </a:r>
          </a:p>
        </p:txBody>
      </p:sp>
      <p:grpSp>
        <p:nvGrpSpPr>
          <p:cNvPr id="18" name="Group 490"/>
          <p:cNvGrpSpPr>
            <a:grpSpLocks/>
          </p:cNvGrpSpPr>
          <p:nvPr/>
        </p:nvGrpSpPr>
        <p:grpSpPr bwMode="auto">
          <a:xfrm>
            <a:off x="5099050" y="5313363"/>
            <a:ext cx="2325688" cy="385762"/>
            <a:chOff x="3212" y="3397"/>
            <a:chExt cx="1465" cy="243"/>
          </a:xfrm>
        </p:grpSpPr>
        <p:sp>
          <p:nvSpPr>
            <p:cNvPr id="512263" name="Rectangle 263"/>
            <p:cNvSpPr>
              <a:spLocks noChangeArrowheads="1"/>
            </p:cNvSpPr>
            <p:nvPr/>
          </p:nvSpPr>
          <p:spPr bwMode="auto">
            <a:xfrm>
              <a:off x="4383" y="3397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264" name="Rectangle 264"/>
            <p:cNvSpPr>
              <a:spLocks noChangeArrowheads="1"/>
            </p:cNvSpPr>
            <p:nvPr/>
          </p:nvSpPr>
          <p:spPr bwMode="auto">
            <a:xfrm>
              <a:off x="4090" y="3397"/>
              <a:ext cx="293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265" name="Rectangle 265"/>
            <p:cNvSpPr>
              <a:spLocks noChangeArrowheads="1"/>
            </p:cNvSpPr>
            <p:nvPr/>
          </p:nvSpPr>
          <p:spPr bwMode="auto">
            <a:xfrm>
              <a:off x="3798" y="3397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266" name="Rectangle 266"/>
            <p:cNvSpPr>
              <a:spLocks noChangeArrowheads="1"/>
            </p:cNvSpPr>
            <p:nvPr/>
          </p:nvSpPr>
          <p:spPr bwMode="auto">
            <a:xfrm>
              <a:off x="3504" y="3397"/>
              <a:ext cx="294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267" name="Rectangle 267"/>
            <p:cNvSpPr>
              <a:spLocks noChangeArrowheads="1"/>
            </p:cNvSpPr>
            <p:nvPr/>
          </p:nvSpPr>
          <p:spPr bwMode="auto">
            <a:xfrm>
              <a:off x="3212" y="3397"/>
              <a:ext cx="292" cy="2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9" name="Group 489"/>
          <p:cNvGrpSpPr>
            <a:grpSpLocks/>
          </p:cNvGrpSpPr>
          <p:nvPr/>
        </p:nvGrpSpPr>
        <p:grpSpPr bwMode="auto">
          <a:xfrm>
            <a:off x="2771775" y="4926013"/>
            <a:ext cx="6048375" cy="387350"/>
            <a:chOff x="1746" y="3153"/>
            <a:chExt cx="3810" cy="244"/>
          </a:xfrm>
        </p:grpSpPr>
        <p:sp>
          <p:nvSpPr>
            <p:cNvPr id="512273" name="Rectangle 273"/>
            <p:cNvSpPr>
              <a:spLocks noChangeArrowheads="1"/>
            </p:cNvSpPr>
            <p:nvPr/>
          </p:nvSpPr>
          <p:spPr bwMode="auto">
            <a:xfrm>
              <a:off x="5263" y="3153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274" name="Rectangle 274"/>
            <p:cNvSpPr>
              <a:spLocks noChangeArrowheads="1"/>
            </p:cNvSpPr>
            <p:nvPr/>
          </p:nvSpPr>
          <p:spPr bwMode="auto">
            <a:xfrm>
              <a:off x="4970" y="3153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275" name="Rectangle 275"/>
            <p:cNvSpPr>
              <a:spLocks noChangeArrowheads="1"/>
            </p:cNvSpPr>
            <p:nvPr/>
          </p:nvSpPr>
          <p:spPr bwMode="auto">
            <a:xfrm>
              <a:off x="4677" y="3153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276" name="Rectangle 276"/>
            <p:cNvSpPr>
              <a:spLocks noChangeArrowheads="1"/>
            </p:cNvSpPr>
            <p:nvPr/>
          </p:nvSpPr>
          <p:spPr bwMode="auto">
            <a:xfrm>
              <a:off x="4383" y="3153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277" name="Rectangle 277"/>
            <p:cNvSpPr>
              <a:spLocks noChangeArrowheads="1"/>
            </p:cNvSpPr>
            <p:nvPr/>
          </p:nvSpPr>
          <p:spPr bwMode="auto">
            <a:xfrm>
              <a:off x="4090" y="3153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278" name="Rectangle 278"/>
            <p:cNvSpPr>
              <a:spLocks noChangeArrowheads="1"/>
            </p:cNvSpPr>
            <p:nvPr/>
          </p:nvSpPr>
          <p:spPr bwMode="auto">
            <a:xfrm>
              <a:off x="3798" y="3153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279" name="Rectangle 279"/>
            <p:cNvSpPr>
              <a:spLocks noChangeArrowheads="1"/>
            </p:cNvSpPr>
            <p:nvPr/>
          </p:nvSpPr>
          <p:spPr bwMode="auto">
            <a:xfrm>
              <a:off x="3504" y="3153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280" name="Rectangle 280"/>
            <p:cNvSpPr>
              <a:spLocks noChangeArrowheads="1"/>
            </p:cNvSpPr>
            <p:nvPr/>
          </p:nvSpPr>
          <p:spPr bwMode="auto">
            <a:xfrm>
              <a:off x="3212" y="3153"/>
              <a:ext cx="2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281" name="Rectangle 281"/>
            <p:cNvSpPr>
              <a:spLocks noChangeArrowheads="1"/>
            </p:cNvSpPr>
            <p:nvPr/>
          </p:nvSpPr>
          <p:spPr bwMode="auto">
            <a:xfrm>
              <a:off x="2919" y="3153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12282" name="Rectangle 282"/>
            <p:cNvSpPr>
              <a:spLocks noChangeArrowheads="1"/>
            </p:cNvSpPr>
            <p:nvPr/>
          </p:nvSpPr>
          <p:spPr bwMode="auto">
            <a:xfrm>
              <a:off x="2625" y="3153"/>
              <a:ext cx="294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283" name="Rectangle 283"/>
            <p:cNvSpPr>
              <a:spLocks noChangeArrowheads="1"/>
            </p:cNvSpPr>
            <p:nvPr/>
          </p:nvSpPr>
          <p:spPr bwMode="auto">
            <a:xfrm>
              <a:off x="2332" y="3153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12284" name="Rectangle 284"/>
            <p:cNvSpPr>
              <a:spLocks noChangeArrowheads="1"/>
            </p:cNvSpPr>
            <p:nvPr/>
          </p:nvSpPr>
          <p:spPr bwMode="auto">
            <a:xfrm>
              <a:off x="2039" y="3153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12285" name="Rectangle 285"/>
            <p:cNvSpPr>
              <a:spLocks noChangeArrowheads="1"/>
            </p:cNvSpPr>
            <p:nvPr/>
          </p:nvSpPr>
          <p:spPr bwMode="auto">
            <a:xfrm>
              <a:off x="1746" y="3153"/>
              <a:ext cx="293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512491" name="Text Box 491"/>
          <p:cNvSpPr txBox="1">
            <a:spLocks noChangeArrowheads="1"/>
          </p:cNvSpPr>
          <p:nvPr/>
        </p:nvSpPr>
        <p:spPr bwMode="auto">
          <a:xfrm>
            <a:off x="5076825" y="2085975"/>
            <a:ext cx="365442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不存在从</a:t>
            </a:r>
            <a:r>
              <a:rPr lang="en-US" altLang="zh-CN" sz="3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开始的子串</a:t>
            </a:r>
          </a:p>
        </p:txBody>
      </p:sp>
      <p:sp>
        <p:nvSpPr>
          <p:cNvPr id="512492" name="Text Box 492"/>
          <p:cNvSpPr txBox="1">
            <a:spLocks noChangeArrowheads="1"/>
          </p:cNvSpPr>
          <p:nvPr/>
        </p:nvSpPr>
        <p:spPr bwMode="auto">
          <a:xfrm>
            <a:off x="5076825" y="4032250"/>
            <a:ext cx="365442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不存在从</a:t>
            </a:r>
            <a:r>
              <a:rPr lang="en-US" altLang="zh-CN" sz="3000">
                <a:solidFill>
                  <a:srgbClr val="008000"/>
                </a:solidFill>
                <a:latin typeface="Arial" charset="0"/>
              </a:rPr>
              <a:t>3</a:t>
            </a:r>
            <a:r>
              <a:rPr lang="zh-CN" altLang="en-US" sz="3000">
                <a:solidFill>
                  <a:srgbClr val="008000"/>
                </a:solidFill>
                <a:latin typeface="Arial" charset="0"/>
              </a:rPr>
              <a:t>开始的子串</a:t>
            </a:r>
          </a:p>
        </p:txBody>
      </p:sp>
      <p:sp>
        <p:nvSpPr>
          <p:cNvPr id="512493" name="Text Box 493"/>
          <p:cNvSpPr txBox="1">
            <a:spLocks noChangeArrowheads="1"/>
          </p:cNvSpPr>
          <p:nvPr/>
        </p:nvSpPr>
        <p:spPr bwMode="auto">
          <a:xfrm>
            <a:off x="5076825" y="6165850"/>
            <a:ext cx="327183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zh-CN" altLang="en-US" sz="3000">
                <a:solidFill>
                  <a:srgbClr val="0000FF"/>
                </a:solidFill>
                <a:latin typeface="Arial" charset="0"/>
              </a:rPr>
              <a:t>存在从</a:t>
            </a:r>
            <a:r>
              <a:rPr lang="en-US" altLang="zh-CN" sz="3000">
                <a:solidFill>
                  <a:srgbClr val="0000FF"/>
                </a:solidFill>
                <a:latin typeface="Arial" charset="0"/>
              </a:rPr>
              <a:t>6</a:t>
            </a:r>
            <a:r>
              <a:rPr lang="zh-CN" altLang="en-US" sz="3000">
                <a:solidFill>
                  <a:srgbClr val="0000FF"/>
                </a:solidFill>
                <a:latin typeface="Arial" charset="0"/>
              </a:rPr>
              <a:t>开始的子串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51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6" grpId="0" animBg="1"/>
      <p:bldP spid="512105" grpId="0"/>
      <p:bldP spid="512150" grpId="0" animBg="1"/>
      <p:bldP spid="512258" grpId="0"/>
      <p:bldP spid="512312" grpId="0"/>
      <p:bldP spid="512491" grpId="0"/>
      <p:bldP spid="512492" grpId="0"/>
      <p:bldP spid="51249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ChangeArrowheads="1"/>
          </p:cNvSpPr>
          <p:nvPr/>
        </p:nvSpPr>
        <p:spPr bwMode="auto">
          <a:xfrm>
            <a:off x="128588" y="428625"/>
            <a:ext cx="491673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KMP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匹配算法的情况：</a:t>
            </a: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5075238" y="333375"/>
            <a:ext cx="3889375" cy="6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3400" dirty="0">
                <a:solidFill>
                  <a:schemeClr val="tx1"/>
                </a:solidFill>
              </a:rPr>
              <a:t>从模式串本身发现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7278688" y="1700213"/>
            <a:ext cx="461962" cy="431800"/>
            <a:chOff x="4585" y="2159"/>
            <a:chExt cx="291" cy="409"/>
          </a:xfrm>
        </p:grpSpPr>
        <p:sp>
          <p:nvSpPr>
            <p:cNvPr id="517166" name="Line 46"/>
            <p:cNvSpPr>
              <a:spLocks noChangeShapeType="1"/>
            </p:cNvSpPr>
            <p:nvPr/>
          </p:nvSpPr>
          <p:spPr bwMode="auto">
            <a:xfrm>
              <a:off x="4695" y="2159"/>
              <a:ext cx="0" cy="4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67" name="Line 47"/>
            <p:cNvSpPr>
              <a:spLocks noChangeShapeType="1"/>
            </p:cNvSpPr>
            <p:nvPr/>
          </p:nvSpPr>
          <p:spPr bwMode="auto">
            <a:xfrm>
              <a:off x="4785" y="2159"/>
              <a:ext cx="0" cy="4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68" name="Line 48"/>
            <p:cNvSpPr>
              <a:spLocks noChangeShapeType="1"/>
            </p:cNvSpPr>
            <p:nvPr/>
          </p:nvSpPr>
          <p:spPr bwMode="auto">
            <a:xfrm>
              <a:off x="4585" y="2255"/>
              <a:ext cx="291" cy="1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179388" y="1050925"/>
            <a:ext cx="8929687" cy="530225"/>
            <a:chOff x="113" y="753"/>
            <a:chExt cx="5625" cy="334"/>
          </a:xfrm>
        </p:grpSpPr>
        <p:sp>
          <p:nvSpPr>
            <p:cNvPr id="517140" name="Rectangle 20"/>
            <p:cNvSpPr>
              <a:spLocks noChangeArrowheads="1"/>
            </p:cNvSpPr>
            <p:nvPr/>
          </p:nvSpPr>
          <p:spPr bwMode="auto">
            <a:xfrm>
              <a:off x="5194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S</a:t>
              </a:r>
              <a:r>
                <a:rPr lang="en-US" altLang="zh-CN" sz="3600" baseline="-25000">
                  <a:latin typeface="Arial" charset="0"/>
                </a:rPr>
                <a:t>n</a:t>
              </a:r>
            </a:p>
          </p:txBody>
        </p:sp>
        <p:sp>
          <p:nvSpPr>
            <p:cNvPr id="517141" name="Rectangle 21"/>
            <p:cNvSpPr>
              <a:spLocks noChangeArrowheads="1"/>
            </p:cNvSpPr>
            <p:nvPr/>
          </p:nvSpPr>
          <p:spPr bwMode="auto">
            <a:xfrm>
              <a:off x="4446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FF0000"/>
                  </a:solidFill>
                  <a:latin typeface="Arial" charset="0"/>
                </a:rPr>
                <a:t>S</a:t>
              </a:r>
              <a:r>
                <a:rPr lang="en-US" altLang="zh-CN" sz="3600" baseline="-15000">
                  <a:solidFill>
                    <a:srgbClr val="FF0000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517142" name="Rectangle 22"/>
            <p:cNvSpPr>
              <a:spLocks noChangeArrowheads="1"/>
            </p:cNvSpPr>
            <p:nvPr/>
          </p:nvSpPr>
          <p:spPr bwMode="auto">
            <a:xfrm>
              <a:off x="2018" y="753"/>
              <a:ext cx="698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S</a:t>
              </a:r>
              <a:r>
                <a:rPr lang="en-US" altLang="zh-CN" sz="3600" baseline="-15000">
                  <a:latin typeface="Arial" charset="0"/>
                </a:rPr>
                <a:t>i-j+2</a:t>
              </a:r>
            </a:p>
          </p:txBody>
        </p:sp>
        <p:sp>
          <p:nvSpPr>
            <p:cNvPr id="517143" name="Rectangle 23"/>
            <p:cNvSpPr>
              <a:spLocks noChangeArrowheads="1"/>
            </p:cNvSpPr>
            <p:nvPr/>
          </p:nvSpPr>
          <p:spPr bwMode="auto">
            <a:xfrm>
              <a:off x="4833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</a:p>
          </p:txBody>
        </p:sp>
        <p:sp>
          <p:nvSpPr>
            <p:cNvPr id="517144" name="Rectangle 24"/>
            <p:cNvSpPr>
              <a:spLocks noChangeArrowheads="1"/>
            </p:cNvSpPr>
            <p:nvPr/>
          </p:nvSpPr>
          <p:spPr bwMode="auto">
            <a:xfrm>
              <a:off x="2562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</a:p>
          </p:txBody>
        </p:sp>
        <p:sp>
          <p:nvSpPr>
            <p:cNvPr id="517145" name="Rectangle 25"/>
            <p:cNvSpPr>
              <a:spLocks noChangeArrowheads="1"/>
            </p:cNvSpPr>
            <p:nvPr/>
          </p:nvSpPr>
          <p:spPr bwMode="auto">
            <a:xfrm>
              <a:off x="1474" y="753"/>
              <a:ext cx="698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S</a:t>
              </a:r>
              <a:r>
                <a:rPr lang="en-US" altLang="zh-CN" sz="3600" baseline="-15000">
                  <a:latin typeface="Arial" charset="0"/>
                </a:rPr>
                <a:t>i-j+1</a:t>
              </a:r>
            </a:p>
          </p:txBody>
        </p:sp>
        <p:sp>
          <p:nvSpPr>
            <p:cNvPr id="517146" name="Rectangle 26"/>
            <p:cNvSpPr>
              <a:spLocks noChangeArrowheads="1"/>
            </p:cNvSpPr>
            <p:nvPr/>
          </p:nvSpPr>
          <p:spPr bwMode="auto">
            <a:xfrm>
              <a:off x="1111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  <a:endParaRPr lang="en-US" altLang="zh-CN" sz="3600" baseline="-25000">
                <a:latin typeface="Arial" charset="0"/>
              </a:endParaRPr>
            </a:p>
          </p:txBody>
        </p:sp>
        <p:sp>
          <p:nvSpPr>
            <p:cNvPr id="517147" name="Rectangle 27"/>
            <p:cNvSpPr>
              <a:spLocks noChangeArrowheads="1"/>
            </p:cNvSpPr>
            <p:nvPr/>
          </p:nvSpPr>
          <p:spPr bwMode="auto">
            <a:xfrm>
              <a:off x="748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 dirty="0">
                  <a:latin typeface="Arial" charset="0"/>
                </a:rPr>
                <a:t>S</a:t>
              </a:r>
              <a:r>
                <a:rPr lang="en-US" altLang="zh-CN" sz="3600" baseline="-25000" dirty="0">
                  <a:latin typeface="Arial" charset="0"/>
                </a:rPr>
                <a:t>2</a:t>
              </a:r>
            </a:p>
          </p:txBody>
        </p:sp>
        <p:sp>
          <p:nvSpPr>
            <p:cNvPr id="517148" name="Rectangle 28"/>
            <p:cNvSpPr>
              <a:spLocks noChangeArrowheads="1"/>
            </p:cNvSpPr>
            <p:nvPr/>
          </p:nvSpPr>
          <p:spPr bwMode="auto">
            <a:xfrm>
              <a:off x="476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S</a:t>
              </a:r>
              <a:r>
                <a:rPr lang="en-US" altLang="zh-CN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517149" name="Rectangle 29"/>
            <p:cNvSpPr>
              <a:spLocks noChangeArrowheads="1"/>
            </p:cNvSpPr>
            <p:nvPr/>
          </p:nvSpPr>
          <p:spPr bwMode="auto">
            <a:xfrm>
              <a:off x="113" y="753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 dirty="0">
                  <a:latin typeface="Arial" charset="0"/>
                </a:rPr>
                <a:t>S=</a:t>
              </a:r>
            </a:p>
          </p:txBody>
        </p:sp>
        <p:sp>
          <p:nvSpPr>
            <p:cNvPr id="517176" name="Rectangle 56"/>
            <p:cNvSpPr>
              <a:spLocks noChangeArrowheads="1"/>
            </p:cNvSpPr>
            <p:nvPr/>
          </p:nvSpPr>
          <p:spPr bwMode="auto">
            <a:xfrm>
              <a:off x="3609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</a:p>
          </p:txBody>
        </p:sp>
        <p:sp>
          <p:nvSpPr>
            <p:cNvPr id="517180" name="Rectangle 60"/>
            <p:cNvSpPr>
              <a:spLocks noChangeArrowheads="1"/>
            </p:cNvSpPr>
            <p:nvPr/>
          </p:nvSpPr>
          <p:spPr bwMode="auto">
            <a:xfrm>
              <a:off x="2971" y="753"/>
              <a:ext cx="907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0000FF"/>
                  </a:solidFill>
                  <a:latin typeface="Arial" charset="0"/>
                </a:rPr>
                <a:t>S</a:t>
              </a:r>
              <a:r>
                <a:rPr lang="en-US" altLang="zh-CN" sz="3600" baseline="-25000">
                  <a:solidFill>
                    <a:srgbClr val="0000FF"/>
                  </a:solidFill>
                  <a:latin typeface="Arial" charset="0"/>
                </a:rPr>
                <a:t>?</a:t>
              </a:r>
            </a:p>
          </p:txBody>
        </p:sp>
        <p:sp>
          <p:nvSpPr>
            <p:cNvPr id="517183" name="Rectangle 63"/>
            <p:cNvSpPr>
              <a:spLocks noChangeArrowheads="1"/>
            </p:cNvSpPr>
            <p:nvPr/>
          </p:nvSpPr>
          <p:spPr bwMode="auto">
            <a:xfrm>
              <a:off x="4062" y="753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0000FF"/>
                  </a:solidFill>
                  <a:latin typeface="Arial" charset="0"/>
                </a:rPr>
                <a:t>S</a:t>
              </a:r>
              <a:r>
                <a:rPr lang="en-US" altLang="zh-CN" sz="3600" baseline="-15000">
                  <a:solidFill>
                    <a:srgbClr val="0000FF"/>
                  </a:solidFill>
                  <a:latin typeface="Arial" charset="0"/>
                </a:rPr>
                <a:t>i-1</a:t>
              </a:r>
            </a:p>
          </p:txBody>
        </p:sp>
      </p:grp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179388" y="2997200"/>
            <a:ext cx="8356600" cy="530225"/>
            <a:chOff x="113" y="1888"/>
            <a:chExt cx="5264" cy="334"/>
          </a:xfrm>
        </p:grpSpPr>
        <p:sp>
          <p:nvSpPr>
            <p:cNvPr id="517170" name="Rectangle 50"/>
            <p:cNvSpPr>
              <a:spLocks noChangeArrowheads="1"/>
            </p:cNvSpPr>
            <p:nvPr/>
          </p:nvSpPr>
          <p:spPr bwMode="auto">
            <a:xfrm>
              <a:off x="4471" y="1888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FF0000"/>
                  </a:solidFill>
                  <a:latin typeface="Arial" charset="0"/>
                </a:rPr>
                <a:t>T</a:t>
              </a:r>
              <a:r>
                <a:rPr lang="en-US" altLang="zh-CN" sz="3600" baseline="-15000">
                  <a:solidFill>
                    <a:srgbClr val="FF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517172" name="Rectangle 52"/>
            <p:cNvSpPr>
              <a:spLocks noChangeArrowheads="1"/>
            </p:cNvSpPr>
            <p:nvPr/>
          </p:nvSpPr>
          <p:spPr bwMode="auto">
            <a:xfrm>
              <a:off x="4833" y="1888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</a:p>
          </p:txBody>
        </p:sp>
        <p:sp>
          <p:nvSpPr>
            <p:cNvPr id="517173" name="Rectangle 53"/>
            <p:cNvSpPr>
              <a:spLocks noChangeArrowheads="1"/>
            </p:cNvSpPr>
            <p:nvPr/>
          </p:nvSpPr>
          <p:spPr bwMode="auto">
            <a:xfrm>
              <a:off x="3609" y="1888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</a:p>
          </p:txBody>
        </p:sp>
        <p:sp>
          <p:nvSpPr>
            <p:cNvPr id="517174" name="Rectangle 54"/>
            <p:cNvSpPr>
              <a:spLocks noChangeArrowheads="1"/>
            </p:cNvSpPr>
            <p:nvPr/>
          </p:nvSpPr>
          <p:spPr bwMode="auto">
            <a:xfrm>
              <a:off x="2983" y="1888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0000FF"/>
                  </a:solidFill>
                  <a:latin typeface="Arial" charset="0"/>
                </a:rPr>
                <a:t>T</a:t>
              </a:r>
              <a:r>
                <a:rPr lang="en-US" altLang="zh-CN" sz="3600" baseline="-25000">
                  <a:solidFill>
                    <a:srgbClr val="0000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17175" name="Rectangle 55"/>
            <p:cNvSpPr>
              <a:spLocks noChangeArrowheads="1"/>
            </p:cNvSpPr>
            <p:nvPr/>
          </p:nvSpPr>
          <p:spPr bwMode="auto">
            <a:xfrm>
              <a:off x="113" y="1888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T=</a:t>
              </a:r>
            </a:p>
          </p:txBody>
        </p:sp>
        <p:sp>
          <p:nvSpPr>
            <p:cNvPr id="517186" name="Rectangle 66"/>
            <p:cNvSpPr>
              <a:spLocks noChangeArrowheads="1"/>
            </p:cNvSpPr>
            <p:nvPr/>
          </p:nvSpPr>
          <p:spPr bwMode="auto">
            <a:xfrm>
              <a:off x="4062" y="1888"/>
              <a:ext cx="622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0000FF"/>
                  </a:solidFill>
                  <a:latin typeface="Arial" charset="0"/>
                </a:rPr>
                <a:t>T</a:t>
              </a:r>
              <a:r>
                <a:rPr lang="en-US" altLang="zh-CN" sz="3600" baseline="-15000">
                  <a:solidFill>
                    <a:srgbClr val="0000FF"/>
                  </a:solidFill>
                  <a:latin typeface="Arial" charset="0"/>
                </a:rPr>
                <a:t>k-1</a:t>
              </a: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179388" y="2133600"/>
            <a:ext cx="8356600" cy="531813"/>
            <a:chOff x="113" y="1344"/>
            <a:chExt cx="5264" cy="335"/>
          </a:xfrm>
        </p:grpSpPr>
        <p:sp>
          <p:nvSpPr>
            <p:cNvPr id="517152" name="Rectangle 32"/>
            <p:cNvSpPr>
              <a:spLocks noChangeArrowheads="1"/>
            </p:cNvSpPr>
            <p:nvPr/>
          </p:nvSpPr>
          <p:spPr bwMode="auto">
            <a:xfrm>
              <a:off x="4446" y="134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FF0000"/>
                  </a:solidFill>
                  <a:latin typeface="Arial" charset="0"/>
                </a:rPr>
                <a:t>T</a:t>
              </a:r>
              <a:r>
                <a:rPr lang="en-US" altLang="zh-CN" sz="3600" baseline="-15000">
                  <a:solidFill>
                    <a:srgbClr val="FF0000"/>
                  </a:solidFill>
                  <a:latin typeface="Arial" charset="0"/>
                </a:rPr>
                <a:t>j</a:t>
              </a:r>
            </a:p>
          </p:txBody>
        </p:sp>
        <p:sp>
          <p:nvSpPr>
            <p:cNvPr id="517153" name="Rectangle 33"/>
            <p:cNvSpPr>
              <a:spLocks noChangeArrowheads="1"/>
            </p:cNvSpPr>
            <p:nvPr/>
          </p:nvSpPr>
          <p:spPr bwMode="auto">
            <a:xfrm>
              <a:off x="1973" y="134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T</a:t>
              </a:r>
              <a:r>
                <a:rPr lang="en-US" altLang="zh-CN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4833" y="134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2562" y="134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</a:p>
          </p:txBody>
        </p:sp>
        <p:sp>
          <p:nvSpPr>
            <p:cNvPr id="517156" name="Rectangle 36"/>
            <p:cNvSpPr>
              <a:spLocks noChangeArrowheads="1"/>
            </p:cNvSpPr>
            <p:nvPr/>
          </p:nvSpPr>
          <p:spPr bwMode="auto">
            <a:xfrm>
              <a:off x="1429" y="134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T</a:t>
              </a:r>
              <a:r>
                <a:rPr lang="en-US" altLang="zh-CN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517157" name="Rectangle 37"/>
            <p:cNvSpPr>
              <a:spLocks noChangeArrowheads="1"/>
            </p:cNvSpPr>
            <p:nvPr/>
          </p:nvSpPr>
          <p:spPr bwMode="auto">
            <a:xfrm>
              <a:off x="113" y="1344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T=</a:t>
              </a:r>
            </a:p>
          </p:txBody>
        </p:sp>
        <p:sp>
          <p:nvSpPr>
            <p:cNvPr id="517181" name="Rectangle 61"/>
            <p:cNvSpPr>
              <a:spLocks noChangeArrowheads="1"/>
            </p:cNvSpPr>
            <p:nvPr/>
          </p:nvSpPr>
          <p:spPr bwMode="auto">
            <a:xfrm>
              <a:off x="2971" y="1344"/>
              <a:ext cx="907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0000FF"/>
                  </a:solidFill>
                  <a:latin typeface="Arial" charset="0"/>
                </a:rPr>
                <a:t>T</a:t>
              </a:r>
              <a:r>
                <a:rPr lang="en-US" altLang="zh-CN" sz="3600" baseline="-25000">
                  <a:solidFill>
                    <a:srgbClr val="0000FF"/>
                  </a:solidFill>
                  <a:latin typeface="Arial" charset="0"/>
                </a:rPr>
                <a:t>?</a:t>
              </a:r>
            </a:p>
          </p:txBody>
        </p:sp>
        <p:sp>
          <p:nvSpPr>
            <p:cNvPr id="517185" name="Rectangle 65"/>
            <p:cNvSpPr>
              <a:spLocks noChangeArrowheads="1"/>
            </p:cNvSpPr>
            <p:nvPr/>
          </p:nvSpPr>
          <p:spPr bwMode="auto">
            <a:xfrm>
              <a:off x="4062" y="134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rgbClr val="0000FF"/>
                  </a:solidFill>
                  <a:latin typeface="Arial" charset="0"/>
                </a:rPr>
                <a:t>T</a:t>
              </a:r>
              <a:r>
                <a:rPr lang="en-US" altLang="zh-CN" sz="3600" baseline="-15000">
                  <a:solidFill>
                    <a:srgbClr val="0000FF"/>
                  </a:solidFill>
                  <a:latin typeface="Arial" charset="0"/>
                </a:rPr>
                <a:t>j-1</a:t>
              </a:r>
            </a:p>
          </p:txBody>
        </p:sp>
        <p:sp>
          <p:nvSpPr>
            <p:cNvPr id="517188" name="Rectangle 68"/>
            <p:cNvSpPr>
              <a:spLocks noChangeArrowheads="1"/>
            </p:cNvSpPr>
            <p:nvPr/>
          </p:nvSpPr>
          <p:spPr bwMode="auto">
            <a:xfrm>
              <a:off x="3609" y="1345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latin typeface="Arial" charset="0"/>
                </a:rPr>
                <a:t>…</a:t>
              </a:r>
            </a:p>
          </p:txBody>
        </p:sp>
      </p:grpSp>
      <p:sp>
        <p:nvSpPr>
          <p:cNvPr id="517189" name="Line 69"/>
          <p:cNvSpPr>
            <a:spLocks noChangeShapeType="1"/>
          </p:cNvSpPr>
          <p:nvPr/>
        </p:nvSpPr>
        <p:spPr bwMode="auto">
          <a:xfrm>
            <a:off x="2627313" y="908050"/>
            <a:ext cx="0" cy="2735263"/>
          </a:xfrm>
          <a:prstGeom prst="line">
            <a:avLst/>
          </a:prstGeom>
          <a:noFill/>
          <a:ln w="12700">
            <a:solidFill>
              <a:srgbClr val="008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7191" name="Line 71"/>
          <p:cNvSpPr>
            <a:spLocks noChangeShapeType="1"/>
          </p:cNvSpPr>
          <p:nvPr/>
        </p:nvSpPr>
        <p:spPr bwMode="auto">
          <a:xfrm>
            <a:off x="4932363" y="908050"/>
            <a:ext cx="0" cy="2735263"/>
          </a:xfrm>
          <a:prstGeom prst="line">
            <a:avLst/>
          </a:prstGeom>
          <a:noFill/>
          <a:ln w="12700">
            <a:solidFill>
              <a:srgbClr val="008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517195" name="Rectangle 75"/>
          <p:cNvSpPr>
            <a:spLocks noChangeArrowheads="1"/>
          </p:cNvSpPr>
          <p:nvPr/>
        </p:nvSpPr>
        <p:spPr bwMode="auto">
          <a:xfrm>
            <a:off x="5076825" y="1147763"/>
            <a:ext cx="1006475" cy="5191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i-k+1</a:t>
            </a:r>
          </a:p>
        </p:txBody>
      </p:sp>
      <p:sp useBgFill="1">
        <p:nvSpPr>
          <p:cNvPr id="517196" name="Rectangle 76"/>
          <p:cNvSpPr>
            <a:spLocks noChangeArrowheads="1"/>
          </p:cNvSpPr>
          <p:nvPr/>
        </p:nvSpPr>
        <p:spPr bwMode="auto">
          <a:xfrm>
            <a:off x="5003800" y="2301875"/>
            <a:ext cx="1006475" cy="51911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j-k+1</a:t>
            </a:r>
          </a:p>
        </p:txBody>
      </p:sp>
      <p:sp>
        <p:nvSpPr>
          <p:cNvPr id="517198" name="Text Box 78"/>
          <p:cNvSpPr txBox="1">
            <a:spLocks noChangeArrowheads="1"/>
          </p:cNvSpPr>
          <p:nvPr/>
        </p:nvSpPr>
        <p:spPr bwMode="auto">
          <a:xfrm>
            <a:off x="250825" y="3960813"/>
            <a:ext cx="2806700" cy="719137"/>
          </a:xfrm>
          <a:prstGeom prst="rect">
            <a:avLst/>
          </a:prstGeom>
          <a:solidFill>
            <a:srgbClr val="E7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i-j+1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…  S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i-1</a:t>
            </a:r>
          </a:p>
        </p:txBody>
      </p:sp>
      <p:sp>
        <p:nvSpPr>
          <p:cNvPr id="517199" name="Text Box 79"/>
          <p:cNvSpPr txBox="1">
            <a:spLocks noChangeArrowheads="1"/>
          </p:cNvSpPr>
          <p:nvPr/>
        </p:nvSpPr>
        <p:spPr bwMode="auto">
          <a:xfrm>
            <a:off x="3635375" y="3960813"/>
            <a:ext cx="2806700" cy="719137"/>
          </a:xfrm>
          <a:prstGeom prst="rect">
            <a:avLst/>
          </a:prstGeom>
          <a:solidFill>
            <a:srgbClr val="E7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1        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…  T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j-1</a:t>
            </a:r>
          </a:p>
        </p:txBody>
      </p:sp>
      <p:sp>
        <p:nvSpPr>
          <p:cNvPr id="517201" name="Text Box 81"/>
          <p:cNvSpPr txBox="1">
            <a:spLocks noChangeArrowheads="1"/>
          </p:cNvSpPr>
          <p:nvPr/>
        </p:nvSpPr>
        <p:spPr bwMode="auto">
          <a:xfrm>
            <a:off x="250825" y="6022975"/>
            <a:ext cx="2806700" cy="719138"/>
          </a:xfrm>
          <a:prstGeom prst="rect">
            <a:avLst/>
          </a:prstGeom>
          <a:solidFill>
            <a:srgbClr val="E7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1         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…  T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k-1</a:t>
            </a:r>
          </a:p>
        </p:txBody>
      </p:sp>
      <p:sp>
        <p:nvSpPr>
          <p:cNvPr id="517202" name="Text Box 82"/>
          <p:cNvSpPr txBox="1">
            <a:spLocks noChangeArrowheads="1"/>
          </p:cNvSpPr>
          <p:nvPr/>
        </p:nvSpPr>
        <p:spPr bwMode="auto">
          <a:xfrm>
            <a:off x="250825" y="4797425"/>
            <a:ext cx="2806700" cy="719138"/>
          </a:xfrm>
          <a:prstGeom prst="rect">
            <a:avLst/>
          </a:prstGeom>
          <a:solidFill>
            <a:srgbClr val="E7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i-k+1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…  S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i-1</a:t>
            </a:r>
          </a:p>
        </p:txBody>
      </p:sp>
      <p:sp>
        <p:nvSpPr>
          <p:cNvPr id="517203" name="Text Box 83"/>
          <p:cNvSpPr txBox="1">
            <a:spLocks noChangeArrowheads="1"/>
          </p:cNvSpPr>
          <p:nvPr/>
        </p:nvSpPr>
        <p:spPr bwMode="auto">
          <a:xfrm>
            <a:off x="3635375" y="4797425"/>
            <a:ext cx="2806700" cy="719138"/>
          </a:xfrm>
          <a:prstGeom prst="rect">
            <a:avLst/>
          </a:prstGeom>
          <a:solidFill>
            <a:srgbClr val="E7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j-k+1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…  T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j-1</a:t>
            </a:r>
          </a:p>
        </p:txBody>
      </p:sp>
      <p:sp>
        <p:nvSpPr>
          <p:cNvPr id="517204" name="Text Box 84"/>
          <p:cNvSpPr txBox="1">
            <a:spLocks noChangeArrowheads="1"/>
          </p:cNvSpPr>
          <p:nvPr/>
        </p:nvSpPr>
        <p:spPr bwMode="auto">
          <a:xfrm>
            <a:off x="3635375" y="6022975"/>
            <a:ext cx="2806700" cy="719138"/>
          </a:xfrm>
          <a:prstGeom prst="rect">
            <a:avLst/>
          </a:prstGeom>
          <a:solidFill>
            <a:srgbClr val="E7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j-k+1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…  T</a:t>
            </a:r>
            <a:r>
              <a:rPr lang="en-US" altLang="zh-CN" sz="3600" baseline="-15000" dirty="0">
                <a:solidFill>
                  <a:schemeClr val="tx1"/>
                </a:solidFill>
                <a:latin typeface="Arial" charset="0"/>
              </a:rPr>
              <a:t>j-1</a:t>
            </a:r>
          </a:p>
        </p:txBody>
      </p:sp>
      <p:sp>
        <p:nvSpPr>
          <p:cNvPr id="517206" name="Text Box 86"/>
          <p:cNvSpPr txBox="1">
            <a:spLocks noChangeArrowheads="1"/>
          </p:cNvSpPr>
          <p:nvPr/>
        </p:nvSpPr>
        <p:spPr bwMode="auto">
          <a:xfrm>
            <a:off x="6732588" y="4405313"/>
            <a:ext cx="1336675" cy="646331"/>
          </a:xfrm>
          <a:prstGeom prst="rect">
            <a:avLst/>
          </a:prstGeom>
          <a:solidFill>
            <a:srgbClr val="FFFFE7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Arial" charset="0"/>
              </a:rPr>
              <a:t>前提</a:t>
            </a:r>
            <a:endParaRPr lang="zh-CN" altLang="en-US" sz="36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7207" name="Text Box 87"/>
          <p:cNvSpPr txBox="1">
            <a:spLocks noChangeArrowheads="1"/>
          </p:cNvSpPr>
          <p:nvPr/>
        </p:nvSpPr>
        <p:spPr bwMode="auto">
          <a:xfrm>
            <a:off x="1403350" y="5445125"/>
            <a:ext cx="2239963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Arial" charset="0"/>
              </a:rPr>
              <a:t>不用比较</a:t>
            </a:r>
            <a:endParaRPr lang="zh-CN" altLang="en-US" sz="3200" baseline="-25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7208" name="Text Box 88"/>
          <p:cNvSpPr txBox="1">
            <a:spLocks noChangeArrowheads="1"/>
          </p:cNvSpPr>
          <p:nvPr/>
        </p:nvSpPr>
        <p:spPr bwMode="auto">
          <a:xfrm>
            <a:off x="6732588" y="5995988"/>
            <a:ext cx="1873250" cy="646331"/>
          </a:xfrm>
          <a:prstGeom prst="rect">
            <a:avLst/>
          </a:prstGeom>
          <a:solidFill>
            <a:srgbClr val="FFFFE7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Arial" charset="0"/>
              </a:rPr>
              <a:t>若已知</a:t>
            </a:r>
            <a:endParaRPr lang="zh-CN" altLang="en-US" sz="36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7209" name="Text Box 89"/>
          <p:cNvSpPr txBox="1">
            <a:spLocks noChangeArrowheads="1"/>
          </p:cNvSpPr>
          <p:nvPr/>
        </p:nvSpPr>
        <p:spPr bwMode="auto">
          <a:xfrm>
            <a:off x="3132138" y="4033838"/>
            <a:ext cx="450850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=</a:t>
            </a:r>
            <a:endParaRPr lang="en-US" altLang="zh-CN" baseline="-25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17210" name="Text Box 90"/>
          <p:cNvSpPr txBox="1">
            <a:spLocks noChangeArrowheads="1"/>
          </p:cNvSpPr>
          <p:nvPr/>
        </p:nvSpPr>
        <p:spPr bwMode="auto">
          <a:xfrm>
            <a:off x="3132138" y="4870450"/>
            <a:ext cx="450850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=</a:t>
            </a:r>
            <a:endParaRPr lang="en-US" altLang="zh-CN" baseline="-25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17211" name="Text Box 91"/>
          <p:cNvSpPr txBox="1">
            <a:spLocks noChangeArrowheads="1"/>
          </p:cNvSpPr>
          <p:nvPr/>
        </p:nvSpPr>
        <p:spPr bwMode="auto">
          <a:xfrm>
            <a:off x="3132138" y="6096000"/>
            <a:ext cx="450850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=</a:t>
            </a:r>
            <a:endParaRPr lang="en-US" altLang="zh-CN" baseline="-25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17213" name="Text Box 93"/>
          <p:cNvSpPr txBox="1">
            <a:spLocks noChangeArrowheads="1"/>
          </p:cNvSpPr>
          <p:nvPr/>
        </p:nvSpPr>
        <p:spPr bwMode="auto">
          <a:xfrm>
            <a:off x="107950" y="3357563"/>
            <a:ext cx="36210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当</a:t>
            </a:r>
            <a:r>
              <a:rPr lang="en-US" altLang="zh-CN" sz="3200" dirty="0" err="1">
                <a:solidFill>
                  <a:srgbClr val="0000FF"/>
                </a:solidFill>
                <a:latin typeface="Arial" charset="0"/>
              </a:rPr>
              <a:t>S</a:t>
            </a:r>
            <a:r>
              <a:rPr lang="en-US" altLang="zh-CN" sz="3200" baseline="-250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en-US" sz="3200" dirty="0" err="1">
                <a:solidFill>
                  <a:srgbClr val="0000FF"/>
                </a:solidFill>
                <a:latin typeface="Arial" charset="0"/>
              </a:rPr>
              <a:t>≠</a:t>
            </a:r>
            <a:r>
              <a:rPr lang="en-US" altLang="zh-CN" sz="32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altLang="zh-CN" sz="3200" baseline="-25000" dirty="0" err="1">
                <a:solidFill>
                  <a:srgbClr val="0000FF"/>
                </a:solidFill>
                <a:latin typeface="Arial" charset="0"/>
              </a:rPr>
              <a:t>j</a:t>
            </a:r>
            <a:r>
              <a:rPr lang="zh-CN" altLang="en-US" sz="3200" dirty="0">
                <a:solidFill>
                  <a:srgbClr val="0000FF"/>
                </a:solidFill>
                <a:latin typeface="Arial" charset="0"/>
              </a:rPr>
              <a:t>时：</a:t>
            </a:r>
          </a:p>
        </p:txBody>
      </p: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1290638" y="5589588"/>
            <a:ext cx="142875" cy="431800"/>
            <a:chOff x="813" y="3521"/>
            <a:chExt cx="90" cy="272"/>
          </a:xfrm>
        </p:grpSpPr>
        <p:sp>
          <p:nvSpPr>
            <p:cNvPr id="517217" name="Line 97"/>
            <p:cNvSpPr>
              <a:spLocks noChangeShapeType="1"/>
            </p:cNvSpPr>
            <p:nvPr/>
          </p:nvSpPr>
          <p:spPr bwMode="auto">
            <a:xfrm>
              <a:off x="813" y="3521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18" name="Line 98"/>
            <p:cNvSpPr>
              <a:spLocks noChangeShapeType="1"/>
            </p:cNvSpPr>
            <p:nvPr/>
          </p:nvSpPr>
          <p:spPr bwMode="auto">
            <a:xfrm>
              <a:off x="903" y="3521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/>
      <p:bldP spid="517189" grpId="0" animBg="1"/>
      <p:bldP spid="517191" grpId="0" animBg="1"/>
      <p:bldP spid="517195" grpId="0" animBg="1"/>
      <p:bldP spid="517196" grpId="0" animBg="1"/>
      <p:bldP spid="517198" grpId="0" animBg="1"/>
      <p:bldP spid="517199" grpId="0" animBg="1"/>
      <p:bldP spid="517201" grpId="0" animBg="1"/>
      <p:bldP spid="517202" grpId="0" animBg="1"/>
      <p:bldP spid="517203" grpId="0" animBg="1"/>
      <p:bldP spid="517204" grpId="0" animBg="1"/>
      <p:bldP spid="517206" grpId="0" animBg="1"/>
      <p:bldP spid="517207" grpId="0"/>
      <p:bldP spid="517208" grpId="0" animBg="1"/>
      <p:bldP spid="517209" grpId="0"/>
      <p:bldP spid="517210" grpId="0"/>
      <p:bldP spid="517211" grpId="0"/>
      <p:bldP spid="5172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128588" y="428625"/>
            <a:ext cx="491673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KMP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匹配算法的情况：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2338388" y="981075"/>
            <a:ext cx="3889375" cy="6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仅讨论模式串本身</a:t>
            </a:r>
          </a:p>
        </p:txBody>
      </p:sp>
      <p:sp>
        <p:nvSpPr>
          <p:cNvPr id="519221" name="Text Box 53"/>
          <p:cNvSpPr txBox="1">
            <a:spLocks noChangeArrowheads="1"/>
          </p:cNvSpPr>
          <p:nvPr/>
        </p:nvSpPr>
        <p:spPr bwMode="auto">
          <a:xfrm>
            <a:off x="827088" y="1965325"/>
            <a:ext cx="2806700" cy="719138"/>
          </a:xfrm>
          <a:prstGeom prst="rect">
            <a:avLst/>
          </a:prstGeom>
          <a:solidFill>
            <a:srgbClr val="E7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1       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…   T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k-1</a:t>
            </a:r>
          </a:p>
        </p:txBody>
      </p:sp>
      <p:sp>
        <p:nvSpPr>
          <p:cNvPr id="519224" name="Text Box 56"/>
          <p:cNvSpPr txBox="1">
            <a:spLocks noChangeArrowheads="1"/>
          </p:cNvSpPr>
          <p:nvPr/>
        </p:nvSpPr>
        <p:spPr bwMode="auto">
          <a:xfrm>
            <a:off x="4211638" y="1965325"/>
            <a:ext cx="2806700" cy="719138"/>
          </a:xfrm>
          <a:prstGeom prst="rect">
            <a:avLst/>
          </a:prstGeom>
          <a:solidFill>
            <a:srgbClr val="E7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j-k+1   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…  T</a:t>
            </a:r>
            <a:r>
              <a:rPr lang="en-US" altLang="zh-CN" sz="3600" baseline="-25000" dirty="0">
                <a:solidFill>
                  <a:schemeClr val="tx1"/>
                </a:solidFill>
                <a:latin typeface="Arial" charset="0"/>
              </a:rPr>
              <a:t>j-1</a:t>
            </a:r>
          </a:p>
        </p:txBody>
      </p:sp>
      <p:sp>
        <p:nvSpPr>
          <p:cNvPr id="519230" name="Text Box 62"/>
          <p:cNvSpPr txBox="1">
            <a:spLocks noChangeArrowheads="1"/>
          </p:cNvSpPr>
          <p:nvPr/>
        </p:nvSpPr>
        <p:spPr bwMode="auto">
          <a:xfrm>
            <a:off x="3708400" y="2038350"/>
            <a:ext cx="450850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=</a:t>
            </a:r>
            <a:endParaRPr lang="en-US" altLang="zh-CN" baseline="-25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19231" name="Rectangle 63"/>
          <p:cNvSpPr>
            <a:spLocks noChangeArrowheads="1"/>
          </p:cNvSpPr>
          <p:nvPr/>
        </p:nvSpPr>
        <p:spPr bwMode="auto">
          <a:xfrm>
            <a:off x="323850" y="1028700"/>
            <a:ext cx="2087563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当</a:t>
            </a:r>
            <a:r>
              <a:rPr lang="en-US" altLang="zh-CN" sz="3400" dirty="0" err="1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altLang="zh-CN" sz="3400" baseline="-250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altLang="en-US" sz="3400" dirty="0" err="1">
                <a:solidFill>
                  <a:schemeClr val="tx1"/>
                </a:solidFill>
                <a:latin typeface="Arial" charset="0"/>
              </a:rPr>
              <a:t>≠</a:t>
            </a:r>
            <a:r>
              <a:rPr lang="en-US" altLang="zh-CN" sz="3400" dirty="0" err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400" baseline="-25000" dirty="0" err="1">
                <a:solidFill>
                  <a:schemeClr val="tx1"/>
                </a:solidFill>
                <a:latin typeface="Arial" charset="0"/>
              </a:rPr>
              <a:t>j</a:t>
            </a:r>
            <a:endParaRPr lang="en-US" altLang="zh-CN" sz="3400" baseline="-250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827088" y="2781300"/>
            <a:ext cx="2817812" cy="815975"/>
            <a:chOff x="521" y="1752"/>
            <a:chExt cx="1724" cy="514"/>
          </a:xfrm>
        </p:grpSpPr>
        <p:sp>
          <p:nvSpPr>
            <p:cNvPr id="519232" name="AutoShape 64"/>
            <p:cNvSpPr>
              <a:spLocks/>
            </p:cNvSpPr>
            <p:nvPr/>
          </p:nvSpPr>
          <p:spPr bwMode="auto">
            <a:xfrm rot="16200000">
              <a:off x="1326" y="947"/>
              <a:ext cx="113" cy="1724"/>
            </a:xfrm>
            <a:prstGeom prst="leftBrace">
              <a:avLst>
                <a:gd name="adj1" fmla="val 12713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33" name="Text Box 65"/>
            <p:cNvSpPr txBox="1">
              <a:spLocks noChangeArrowheads="1"/>
            </p:cNvSpPr>
            <p:nvPr/>
          </p:nvSpPr>
          <p:spPr bwMode="auto">
            <a:xfrm>
              <a:off x="930" y="1862"/>
              <a:ext cx="898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Arial" charset="0"/>
                </a:rPr>
                <a:t>真前缀</a:t>
              </a: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181475" y="2781300"/>
            <a:ext cx="2817813" cy="815975"/>
            <a:chOff x="2634" y="1752"/>
            <a:chExt cx="1724" cy="514"/>
          </a:xfrm>
        </p:grpSpPr>
        <p:sp>
          <p:nvSpPr>
            <p:cNvPr id="519234" name="AutoShape 66"/>
            <p:cNvSpPr>
              <a:spLocks/>
            </p:cNvSpPr>
            <p:nvPr/>
          </p:nvSpPr>
          <p:spPr bwMode="auto">
            <a:xfrm rot="16200000">
              <a:off x="3439" y="947"/>
              <a:ext cx="113" cy="1724"/>
            </a:xfrm>
            <a:prstGeom prst="leftBrace">
              <a:avLst>
                <a:gd name="adj1" fmla="val 12713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35" name="Text Box 67"/>
            <p:cNvSpPr txBox="1">
              <a:spLocks noChangeArrowheads="1"/>
            </p:cNvSpPr>
            <p:nvPr/>
          </p:nvSpPr>
          <p:spPr bwMode="auto">
            <a:xfrm>
              <a:off x="3043" y="1862"/>
              <a:ext cx="898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Arial" charset="0"/>
                </a:rPr>
                <a:t>真后缀</a:t>
              </a:r>
            </a:p>
          </p:txBody>
        </p:sp>
      </p:grpSp>
      <p:sp>
        <p:nvSpPr>
          <p:cNvPr id="519236" name="Text Box 68"/>
          <p:cNvSpPr txBox="1">
            <a:spLocks noChangeArrowheads="1"/>
          </p:cNvSpPr>
          <p:nvPr/>
        </p:nvSpPr>
        <p:spPr bwMode="auto">
          <a:xfrm>
            <a:off x="-36513" y="4581525"/>
            <a:ext cx="1655763" cy="7191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400" dirty="0">
                <a:solidFill>
                  <a:schemeClr val="tx1"/>
                </a:solidFill>
                <a:latin typeface="Arial" charset="0"/>
              </a:rPr>
              <a:t>next[j]</a:t>
            </a:r>
            <a:endParaRPr lang="en-US" altLang="zh-CN" sz="34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9237" name="Text Box 69"/>
          <p:cNvSpPr txBox="1">
            <a:spLocks noChangeArrowheads="1"/>
          </p:cNvSpPr>
          <p:nvPr/>
        </p:nvSpPr>
        <p:spPr bwMode="auto">
          <a:xfrm>
            <a:off x="1311275" y="4654550"/>
            <a:ext cx="450850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=</a:t>
            </a:r>
            <a:endParaRPr lang="en-US" altLang="zh-CN" baseline="-25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19238" name="AutoShape 70"/>
          <p:cNvSpPr>
            <a:spLocks/>
          </p:cNvSpPr>
          <p:nvPr/>
        </p:nvSpPr>
        <p:spPr bwMode="auto">
          <a:xfrm>
            <a:off x="1758950" y="4005263"/>
            <a:ext cx="71438" cy="1944687"/>
          </a:xfrm>
          <a:prstGeom prst="leftBrace">
            <a:avLst>
              <a:gd name="adj1" fmla="val 226850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239" name="Text Box 71"/>
          <p:cNvSpPr txBox="1">
            <a:spLocks noChangeArrowheads="1"/>
          </p:cNvSpPr>
          <p:nvPr/>
        </p:nvSpPr>
        <p:spPr bwMode="auto">
          <a:xfrm>
            <a:off x="1830388" y="371633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519240" name="Text Box 72"/>
          <p:cNvSpPr txBox="1">
            <a:spLocks noChangeArrowheads="1"/>
          </p:cNvSpPr>
          <p:nvPr/>
        </p:nvSpPr>
        <p:spPr bwMode="auto">
          <a:xfrm>
            <a:off x="1851025" y="4581525"/>
            <a:ext cx="738505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Max{ k |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1&lt;k&lt;j 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且 </a:t>
            </a:r>
            <a:r>
              <a:rPr lang="en-US" altLang="zh-CN" sz="2800" dirty="0">
                <a:solidFill>
                  <a:schemeClr val="tx1"/>
                </a:solidFill>
              </a:rPr>
              <a:t>'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2800" baseline="-25000" dirty="0">
                <a:solidFill>
                  <a:schemeClr val="tx1"/>
                </a:solidFill>
                <a:latin typeface="Arial" charset="0"/>
              </a:rPr>
              <a:t>1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…</a:t>
            </a:r>
            <a:r>
              <a:rPr lang="en-US" altLang="zh-CN" sz="2800" baseline="-25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2800" baseline="-25000" dirty="0">
                <a:solidFill>
                  <a:schemeClr val="tx1"/>
                </a:solidFill>
                <a:latin typeface="Arial" charset="0"/>
              </a:rPr>
              <a:t>k-1</a:t>
            </a:r>
            <a:r>
              <a:rPr lang="en-US" altLang="zh-CN" sz="2800" dirty="0">
                <a:solidFill>
                  <a:schemeClr val="tx1"/>
                </a:solidFill>
              </a:rPr>
              <a:t>'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</a:rPr>
              <a:t>'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2800" baseline="-25000" dirty="0">
                <a:solidFill>
                  <a:schemeClr val="tx1"/>
                </a:solidFill>
                <a:latin typeface="Arial" charset="0"/>
              </a:rPr>
              <a:t>j-k+1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 … T</a:t>
            </a:r>
            <a:r>
              <a:rPr lang="en-US" altLang="zh-CN" sz="2800" baseline="-25000" dirty="0">
                <a:solidFill>
                  <a:schemeClr val="tx1"/>
                </a:solidFill>
                <a:latin typeface="Arial" charset="0"/>
              </a:rPr>
              <a:t>j-1</a:t>
            </a:r>
            <a:r>
              <a:rPr lang="en-US" altLang="zh-CN" sz="2800" dirty="0">
                <a:solidFill>
                  <a:schemeClr val="tx1"/>
                </a:solidFill>
              </a:rPr>
              <a:t>'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}</a:t>
            </a:r>
          </a:p>
          <a:p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     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当此集合不为空时</a:t>
            </a:r>
          </a:p>
        </p:txBody>
      </p:sp>
      <p:sp>
        <p:nvSpPr>
          <p:cNvPr id="519241" name="Text Box 73"/>
          <p:cNvSpPr txBox="1">
            <a:spLocks noChangeArrowheads="1"/>
          </p:cNvSpPr>
          <p:nvPr/>
        </p:nvSpPr>
        <p:spPr bwMode="auto">
          <a:xfrm>
            <a:off x="1851025" y="587375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519242" name="Rectangle 74"/>
          <p:cNvSpPr>
            <a:spLocks noChangeArrowheads="1"/>
          </p:cNvSpPr>
          <p:nvPr/>
        </p:nvSpPr>
        <p:spPr bwMode="auto">
          <a:xfrm>
            <a:off x="2903538" y="3727450"/>
            <a:ext cx="157638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当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j=1</a:t>
            </a:r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时</a:t>
            </a:r>
          </a:p>
        </p:txBody>
      </p:sp>
      <p:sp>
        <p:nvSpPr>
          <p:cNvPr id="519243" name="Rectangle 75"/>
          <p:cNvSpPr>
            <a:spLocks noChangeArrowheads="1"/>
          </p:cNvSpPr>
          <p:nvPr/>
        </p:nvSpPr>
        <p:spPr bwMode="auto">
          <a:xfrm>
            <a:off x="2895600" y="5849958"/>
            <a:ext cx="17240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其它情况</a:t>
            </a:r>
          </a:p>
        </p:txBody>
      </p:sp>
      <p:sp>
        <p:nvSpPr>
          <p:cNvPr id="519244" name="Rectangle 76"/>
          <p:cNvSpPr>
            <a:spLocks noChangeArrowheads="1"/>
          </p:cNvSpPr>
          <p:nvPr/>
        </p:nvSpPr>
        <p:spPr bwMode="auto">
          <a:xfrm>
            <a:off x="7380288" y="1989138"/>
            <a:ext cx="1595437" cy="679450"/>
          </a:xfrm>
          <a:prstGeom prst="rect">
            <a:avLst/>
          </a:prstGeom>
          <a:solidFill>
            <a:srgbClr val="FFFFE7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Arial" charset="0"/>
              </a:rPr>
              <a:t>1&lt;k&lt;j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/>
      <p:bldP spid="519221" grpId="0" animBg="1"/>
      <p:bldP spid="519224" grpId="0" animBg="1"/>
      <p:bldP spid="519230" grpId="0"/>
      <p:bldP spid="519231" grpId="0"/>
      <p:bldP spid="519236" grpId="0"/>
      <p:bldP spid="519237" grpId="0"/>
      <p:bldP spid="519238" grpId="0" animBg="1"/>
      <p:bldP spid="519239" grpId="0"/>
      <p:bldP spid="519240" grpId="0"/>
      <p:bldP spid="519241" grpId="0"/>
      <p:bldP spid="519242" grpId="0"/>
      <p:bldP spid="519243" grpId="0"/>
      <p:bldP spid="5192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0EACE0-BD4E-4C1E-BD73-4CC4D70A2BBD}" type="slidenum">
              <a:rPr lang="en-US" altLang="zh-CN">
                <a:latin typeface="Arial" charset="0"/>
              </a:rPr>
              <a:pPr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985838" y="836613"/>
            <a:ext cx="2649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串的定义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827088" y="1557338"/>
            <a:ext cx="21605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基本操作：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428625" y="2428875"/>
            <a:ext cx="8316913" cy="1212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Str</a:t>
            </a:r>
            <a:r>
              <a:rPr kumimoji="1" lang="en-US" altLang="zh-CN">
                <a:ea typeface="楷体_GB2312" pitchFamily="49" charset="-122"/>
              </a:rPr>
              <a:t>Delete (S, pos, len)</a:t>
            </a:r>
            <a:endParaRPr kumimoji="1" lang="en-US" altLang="zh-CN">
              <a:solidFill>
                <a:srgbClr val="000066"/>
              </a:solidFill>
              <a:ea typeface="楷体_GB2312" pitchFamily="49" charset="-122"/>
            </a:endParaRP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初始条件：串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存在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1≤pos≤StrLength(S)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。</a:t>
            </a:r>
            <a:b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操作结果：从串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中删除第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pos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个字符起长度为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len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的子串。</a:t>
            </a:r>
            <a:r>
              <a:rPr kumimoji="1" lang="zh-CN" altLang="en-US" b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2627313" y="1628775"/>
            <a:ext cx="33289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Str</a:t>
            </a:r>
            <a:r>
              <a:rPr kumimoji="1" lang="en-US" altLang="zh-CN">
                <a:ea typeface="楷体_GB2312" pitchFamily="49" charset="-122"/>
              </a:rPr>
              <a:t>Delete (S, pos, len)</a:t>
            </a:r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1439863" y="4076700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例如：</a:t>
            </a:r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1403350" y="4652963"/>
            <a:ext cx="66770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 =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character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，则执行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Str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Delete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(S, 4, 3)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之后</a:t>
            </a: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3203575" y="5157788"/>
            <a:ext cx="1798638" cy="512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S = chater</a:t>
            </a:r>
            <a:endParaRPr lang="en-US" altLang="zh-CN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8" grpId="0" animBg="1"/>
      <p:bldP spid="171020" grpId="0"/>
      <p:bldP spid="171021" grpId="0"/>
      <p:bldP spid="1710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128588" y="285728"/>
            <a:ext cx="491673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KMP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匹配算法的情况：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23850" y="1028700"/>
            <a:ext cx="3482043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例如：</a:t>
            </a:r>
            <a:r>
              <a:rPr lang="en-US" altLang="zh-CN" sz="3400" dirty="0" err="1">
                <a:solidFill>
                  <a:schemeClr val="tx1"/>
                </a:solidFill>
                <a:latin typeface="Arial" charset="0"/>
              </a:rPr>
              <a:t>abaabcac</a:t>
            </a:r>
            <a:endParaRPr lang="en-US" altLang="zh-CN" sz="3400" baseline="-250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-36513" y="1628776"/>
            <a:ext cx="9017000" cy="2681288"/>
            <a:chOff x="58" y="2341"/>
            <a:chExt cx="5680" cy="1689"/>
          </a:xfrm>
        </p:grpSpPr>
        <p:sp>
          <p:nvSpPr>
            <p:cNvPr id="520329" name="Text Box 137"/>
            <p:cNvSpPr txBox="1">
              <a:spLocks noChangeArrowheads="1"/>
            </p:cNvSpPr>
            <p:nvPr/>
          </p:nvSpPr>
          <p:spPr bwMode="auto">
            <a:xfrm>
              <a:off x="58" y="2886"/>
              <a:ext cx="1043" cy="45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Arial" charset="0"/>
                </a:rPr>
                <a:t>next[j]</a:t>
              </a:r>
              <a:endParaRPr lang="en-US" altLang="zh-CN" sz="2800" baseline="-250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330" name="Text Box 138"/>
            <p:cNvSpPr txBox="1">
              <a:spLocks noChangeArrowheads="1"/>
            </p:cNvSpPr>
            <p:nvPr/>
          </p:nvSpPr>
          <p:spPr bwMode="auto">
            <a:xfrm>
              <a:off x="907" y="2932"/>
              <a:ext cx="249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=</a:t>
              </a:r>
              <a:endParaRPr lang="en-US" altLang="zh-CN" sz="2800" baseline="-25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331" name="AutoShape 139"/>
            <p:cNvSpPr>
              <a:spLocks/>
            </p:cNvSpPr>
            <p:nvPr/>
          </p:nvSpPr>
          <p:spPr bwMode="auto">
            <a:xfrm>
              <a:off x="1189" y="2523"/>
              <a:ext cx="45" cy="1225"/>
            </a:xfrm>
            <a:prstGeom prst="leftBrace">
              <a:avLst>
                <a:gd name="adj1" fmla="val 226852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20332" name="Text Box 140"/>
            <p:cNvSpPr txBox="1">
              <a:spLocks noChangeArrowheads="1"/>
            </p:cNvSpPr>
            <p:nvPr/>
          </p:nvSpPr>
          <p:spPr bwMode="auto">
            <a:xfrm>
              <a:off x="1234" y="2341"/>
              <a:ext cx="24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20333" name="Text Box 141"/>
            <p:cNvSpPr txBox="1">
              <a:spLocks noChangeArrowheads="1"/>
            </p:cNvSpPr>
            <p:nvPr/>
          </p:nvSpPr>
          <p:spPr bwMode="auto">
            <a:xfrm>
              <a:off x="1247" y="2886"/>
              <a:ext cx="4491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Max{ k | 1&lt;k&lt;j </a:t>
              </a:r>
              <a:r>
                <a:rPr lang="zh-CN" altLang="en-US" sz="2800">
                  <a:solidFill>
                    <a:schemeClr val="tx1"/>
                  </a:solidFill>
                  <a:latin typeface="Arial" charset="0"/>
                </a:rPr>
                <a:t>且 </a:t>
              </a:r>
              <a:r>
                <a:rPr lang="en-US" altLang="zh-CN" sz="2800">
                  <a:solidFill>
                    <a:schemeClr val="tx1"/>
                  </a:solidFill>
                </a:rPr>
                <a:t>'</a:t>
              </a:r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2800" baseline="-25000">
                  <a:solidFill>
                    <a:schemeClr val="tx1"/>
                  </a:solidFill>
                  <a:latin typeface="Arial" charset="0"/>
                </a:rPr>
                <a:t>1 </a:t>
              </a:r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…</a:t>
              </a:r>
              <a:r>
                <a:rPr lang="en-US" altLang="zh-CN" sz="2800" baseline="-2500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2800" baseline="-25000">
                  <a:solidFill>
                    <a:schemeClr val="tx1"/>
                  </a:solidFill>
                  <a:latin typeface="Arial" charset="0"/>
                </a:rPr>
                <a:t>k-1</a:t>
              </a:r>
              <a:r>
                <a:rPr lang="en-US" altLang="zh-CN" sz="2800">
                  <a:solidFill>
                    <a:schemeClr val="tx1"/>
                  </a:solidFill>
                </a:rPr>
                <a:t>'</a:t>
              </a:r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=</a:t>
              </a:r>
              <a:r>
                <a:rPr lang="en-US" altLang="zh-CN" sz="2800">
                  <a:solidFill>
                    <a:schemeClr val="tx1"/>
                  </a:solidFill>
                </a:rPr>
                <a:t>'</a:t>
              </a:r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2800" baseline="-25000">
                  <a:solidFill>
                    <a:schemeClr val="tx1"/>
                  </a:solidFill>
                  <a:latin typeface="Arial" charset="0"/>
                </a:rPr>
                <a:t>j-k+1</a:t>
              </a:r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 … T</a:t>
              </a:r>
              <a:r>
                <a:rPr lang="en-US" altLang="zh-CN" sz="2800" baseline="-25000">
                  <a:solidFill>
                    <a:schemeClr val="tx1"/>
                  </a:solidFill>
                  <a:latin typeface="Arial" charset="0"/>
                </a:rPr>
                <a:t>j-1</a:t>
              </a:r>
              <a:r>
                <a:rPr lang="en-US" altLang="zh-CN" sz="2800">
                  <a:solidFill>
                    <a:schemeClr val="tx1"/>
                  </a:solidFill>
                </a:rPr>
                <a:t>'</a:t>
              </a:r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 }</a:t>
              </a:r>
            </a:p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         </a:t>
              </a:r>
              <a:r>
                <a:rPr lang="zh-CN" altLang="en-US" sz="2800">
                  <a:solidFill>
                    <a:schemeClr val="tx1"/>
                  </a:solidFill>
                  <a:latin typeface="Arial" charset="0"/>
                </a:rPr>
                <a:t>当此集合不为空时</a:t>
              </a:r>
            </a:p>
          </p:txBody>
        </p:sp>
        <p:sp>
          <p:nvSpPr>
            <p:cNvPr id="520334" name="Text Box 142"/>
            <p:cNvSpPr txBox="1">
              <a:spLocks noChangeArrowheads="1"/>
            </p:cNvSpPr>
            <p:nvPr/>
          </p:nvSpPr>
          <p:spPr bwMode="auto">
            <a:xfrm>
              <a:off x="1247" y="3700"/>
              <a:ext cx="24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0335" name="Rectangle 143"/>
            <p:cNvSpPr>
              <a:spLocks noChangeArrowheads="1"/>
            </p:cNvSpPr>
            <p:nvPr/>
          </p:nvSpPr>
          <p:spPr bwMode="auto">
            <a:xfrm>
              <a:off x="1910" y="2348"/>
              <a:ext cx="89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Arial" charset="0"/>
                </a:rPr>
                <a:t>当</a:t>
              </a:r>
              <a:r>
                <a:rPr lang="en-US" altLang="zh-CN" sz="2800">
                  <a:solidFill>
                    <a:schemeClr val="tx1"/>
                  </a:solidFill>
                  <a:latin typeface="Arial" charset="0"/>
                </a:rPr>
                <a:t>j=1</a:t>
              </a:r>
              <a:r>
                <a:rPr lang="zh-CN" altLang="en-US" sz="2800">
                  <a:solidFill>
                    <a:schemeClr val="tx1"/>
                  </a:solidFill>
                  <a:latin typeface="Arial" charset="0"/>
                </a:rPr>
                <a:t>时</a:t>
              </a:r>
            </a:p>
          </p:txBody>
        </p:sp>
        <p:sp>
          <p:nvSpPr>
            <p:cNvPr id="520336" name="Rectangle 144"/>
            <p:cNvSpPr>
              <a:spLocks noChangeArrowheads="1"/>
            </p:cNvSpPr>
            <p:nvPr/>
          </p:nvSpPr>
          <p:spPr bwMode="auto">
            <a:xfrm>
              <a:off x="1905" y="3642"/>
              <a:ext cx="102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Arial" charset="0"/>
                </a:rPr>
                <a:t>其他情况</a:t>
              </a:r>
            </a:p>
          </p:txBody>
        </p:sp>
      </p:grpSp>
      <p:grpSp>
        <p:nvGrpSpPr>
          <p:cNvPr id="3" name="Group 204"/>
          <p:cNvGrpSpPr>
            <a:grpSpLocks/>
          </p:cNvGrpSpPr>
          <p:nvPr/>
        </p:nvGrpSpPr>
        <p:grpSpPr bwMode="auto">
          <a:xfrm>
            <a:off x="971550" y="476250"/>
            <a:ext cx="6461125" cy="4038600"/>
            <a:chOff x="476" y="164"/>
            <a:chExt cx="4070" cy="2544"/>
          </a:xfrm>
        </p:grpSpPr>
        <p:sp>
          <p:nvSpPr>
            <p:cNvPr id="520397" name="Rectangle 205"/>
            <p:cNvSpPr>
              <a:spLocks noChangeArrowheads="1"/>
            </p:cNvSpPr>
            <p:nvPr/>
          </p:nvSpPr>
          <p:spPr bwMode="auto">
            <a:xfrm>
              <a:off x="3412" y="482"/>
              <a:ext cx="1134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Arial" charset="0"/>
                </a:rPr>
                <a:t>结果</a:t>
              </a:r>
            </a:p>
          </p:txBody>
        </p:sp>
        <p:sp>
          <p:nvSpPr>
            <p:cNvPr id="520398" name="Rectangle 206"/>
            <p:cNvSpPr>
              <a:spLocks noChangeArrowheads="1"/>
            </p:cNvSpPr>
            <p:nvPr/>
          </p:nvSpPr>
          <p:spPr bwMode="auto">
            <a:xfrm>
              <a:off x="1944" y="482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Arial" charset="0"/>
                </a:rPr>
                <a:t>真后缀</a:t>
              </a:r>
            </a:p>
          </p:txBody>
        </p:sp>
        <p:sp>
          <p:nvSpPr>
            <p:cNvPr id="520399" name="Rectangle 207"/>
            <p:cNvSpPr>
              <a:spLocks noChangeArrowheads="1"/>
            </p:cNvSpPr>
            <p:nvPr/>
          </p:nvSpPr>
          <p:spPr bwMode="auto">
            <a:xfrm>
              <a:off x="476" y="482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Arial" charset="0"/>
                </a:rPr>
                <a:t>真前缀</a:t>
              </a:r>
            </a:p>
          </p:txBody>
        </p:sp>
        <p:sp>
          <p:nvSpPr>
            <p:cNvPr id="520400" name="Rectangle 208"/>
            <p:cNvSpPr>
              <a:spLocks noChangeArrowheads="1"/>
            </p:cNvSpPr>
            <p:nvPr/>
          </p:nvSpPr>
          <p:spPr bwMode="auto">
            <a:xfrm>
              <a:off x="3412" y="2390"/>
              <a:ext cx="1134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1" name="Rectangle 209"/>
            <p:cNvSpPr>
              <a:spLocks noChangeArrowheads="1"/>
            </p:cNvSpPr>
            <p:nvPr/>
          </p:nvSpPr>
          <p:spPr bwMode="auto">
            <a:xfrm>
              <a:off x="1944" y="2390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2" name="Rectangle 210"/>
            <p:cNvSpPr>
              <a:spLocks noChangeArrowheads="1"/>
            </p:cNvSpPr>
            <p:nvPr/>
          </p:nvSpPr>
          <p:spPr bwMode="auto">
            <a:xfrm>
              <a:off x="476" y="2390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3" name="Rectangle 211"/>
            <p:cNvSpPr>
              <a:spLocks noChangeArrowheads="1"/>
            </p:cNvSpPr>
            <p:nvPr/>
          </p:nvSpPr>
          <p:spPr bwMode="auto">
            <a:xfrm>
              <a:off x="3412" y="2072"/>
              <a:ext cx="1134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4" name="Rectangle 212"/>
            <p:cNvSpPr>
              <a:spLocks noChangeArrowheads="1"/>
            </p:cNvSpPr>
            <p:nvPr/>
          </p:nvSpPr>
          <p:spPr bwMode="auto">
            <a:xfrm>
              <a:off x="1944" y="2072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5" name="Rectangle 213"/>
            <p:cNvSpPr>
              <a:spLocks noChangeArrowheads="1"/>
            </p:cNvSpPr>
            <p:nvPr/>
          </p:nvSpPr>
          <p:spPr bwMode="auto">
            <a:xfrm>
              <a:off x="476" y="2072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6" name="Rectangle 214"/>
            <p:cNvSpPr>
              <a:spLocks noChangeArrowheads="1"/>
            </p:cNvSpPr>
            <p:nvPr/>
          </p:nvSpPr>
          <p:spPr bwMode="auto">
            <a:xfrm>
              <a:off x="3412" y="1754"/>
              <a:ext cx="1134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7" name="Rectangle 215"/>
            <p:cNvSpPr>
              <a:spLocks noChangeArrowheads="1"/>
            </p:cNvSpPr>
            <p:nvPr/>
          </p:nvSpPr>
          <p:spPr bwMode="auto">
            <a:xfrm>
              <a:off x="1944" y="1754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8" name="Rectangle 216"/>
            <p:cNvSpPr>
              <a:spLocks noChangeArrowheads="1"/>
            </p:cNvSpPr>
            <p:nvPr/>
          </p:nvSpPr>
          <p:spPr bwMode="auto">
            <a:xfrm>
              <a:off x="476" y="1754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09" name="Rectangle 217"/>
            <p:cNvSpPr>
              <a:spLocks noChangeArrowheads="1"/>
            </p:cNvSpPr>
            <p:nvPr/>
          </p:nvSpPr>
          <p:spPr bwMode="auto">
            <a:xfrm>
              <a:off x="3412" y="1436"/>
              <a:ext cx="1134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0" name="Rectangle 218"/>
            <p:cNvSpPr>
              <a:spLocks noChangeArrowheads="1"/>
            </p:cNvSpPr>
            <p:nvPr/>
          </p:nvSpPr>
          <p:spPr bwMode="auto">
            <a:xfrm>
              <a:off x="1944" y="1436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1" name="Rectangle 219"/>
            <p:cNvSpPr>
              <a:spLocks noChangeArrowheads="1"/>
            </p:cNvSpPr>
            <p:nvPr/>
          </p:nvSpPr>
          <p:spPr bwMode="auto">
            <a:xfrm>
              <a:off x="476" y="1436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2" name="Rectangle 220"/>
            <p:cNvSpPr>
              <a:spLocks noChangeArrowheads="1"/>
            </p:cNvSpPr>
            <p:nvPr/>
          </p:nvSpPr>
          <p:spPr bwMode="auto">
            <a:xfrm>
              <a:off x="3412" y="1118"/>
              <a:ext cx="1134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3" name="Rectangle 221"/>
            <p:cNvSpPr>
              <a:spLocks noChangeArrowheads="1"/>
            </p:cNvSpPr>
            <p:nvPr/>
          </p:nvSpPr>
          <p:spPr bwMode="auto">
            <a:xfrm>
              <a:off x="1944" y="1118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4" name="Rectangle 222"/>
            <p:cNvSpPr>
              <a:spLocks noChangeArrowheads="1"/>
            </p:cNvSpPr>
            <p:nvPr/>
          </p:nvSpPr>
          <p:spPr bwMode="auto">
            <a:xfrm>
              <a:off x="476" y="1118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5" name="Rectangle 223"/>
            <p:cNvSpPr>
              <a:spLocks noChangeArrowheads="1"/>
            </p:cNvSpPr>
            <p:nvPr/>
          </p:nvSpPr>
          <p:spPr bwMode="auto">
            <a:xfrm>
              <a:off x="3412" y="800"/>
              <a:ext cx="1134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6" name="Rectangle 224"/>
            <p:cNvSpPr>
              <a:spLocks noChangeArrowheads="1"/>
            </p:cNvSpPr>
            <p:nvPr/>
          </p:nvSpPr>
          <p:spPr bwMode="auto">
            <a:xfrm>
              <a:off x="1944" y="800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7" name="Rectangle 225"/>
            <p:cNvSpPr>
              <a:spLocks noChangeArrowheads="1"/>
            </p:cNvSpPr>
            <p:nvPr/>
          </p:nvSpPr>
          <p:spPr bwMode="auto">
            <a:xfrm>
              <a:off x="476" y="800"/>
              <a:ext cx="1468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8" name="Rectangle 226"/>
            <p:cNvSpPr>
              <a:spLocks noChangeArrowheads="1"/>
            </p:cNvSpPr>
            <p:nvPr/>
          </p:nvSpPr>
          <p:spPr bwMode="auto">
            <a:xfrm>
              <a:off x="476" y="164"/>
              <a:ext cx="4070" cy="318"/>
            </a:xfrm>
            <a:prstGeom prst="rect">
              <a:avLst/>
            </a:prstGeom>
            <a:solidFill>
              <a:srgbClr val="FFFFE7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85000"/>
                </a:lnSpc>
                <a:buClr>
                  <a:srgbClr val="A50021"/>
                </a:buClr>
                <a:buFont typeface="Wingdings" pitchFamily="2" charset="2"/>
                <a:buNone/>
              </a:pPr>
              <a:endParaRPr lang="zh-CN" altLang="zh-CN" sz="3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0419" name="Line 227"/>
            <p:cNvSpPr>
              <a:spLocks noChangeShapeType="1"/>
            </p:cNvSpPr>
            <p:nvPr/>
          </p:nvSpPr>
          <p:spPr bwMode="auto">
            <a:xfrm>
              <a:off x="476" y="164"/>
              <a:ext cx="4070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0" name="Line 228"/>
            <p:cNvSpPr>
              <a:spLocks noChangeShapeType="1"/>
            </p:cNvSpPr>
            <p:nvPr/>
          </p:nvSpPr>
          <p:spPr bwMode="auto">
            <a:xfrm>
              <a:off x="476" y="800"/>
              <a:ext cx="407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1" name="Line 229"/>
            <p:cNvSpPr>
              <a:spLocks noChangeShapeType="1"/>
            </p:cNvSpPr>
            <p:nvPr/>
          </p:nvSpPr>
          <p:spPr bwMode="auto">
            <a:xfrm>
              <a:off x="476" y="1118"/>
              <a:ext cx="407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2" name="Line 230"/>
            <p:cNvSpPr>
              <a:spLocks noChangeShapeType="1"/>
            </p:cNvSpPr>
            <p:nvPr/>
          </p:nvSpPr>
          <p:spPr bwMode="auto">
            <a:xfrm>
              <a:off x="476" y="1436"/>
              <a:ext cx="407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3" name="Line 231"/>
            <p:cNvSpPr>
              <a:spLocks noChangeShapeType="1"/>
            </p:cNvSpPr>
            <p:nvPr/>
          </p:nvSpPr>
          <p:spPr bwMode="auto">
            <a:xfrm>
              <a:off x="476" y="1754"/>
              <a:ext cx="407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4" name="Line 232"/>
            <p:cNvSpPr>
              <a:spLocks noChangeShapeType="1"/>
            </p:cNvSpPr>
            <p:nvPr/>
          </p:nvSpPr>
          <p:spPr bwMode="auto">
            <a:xfrm>
              <a:off x="476" y="2072"/>
              <a:ext cx="407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5" name="Line 233"/>
            <p:cNvSpPr>
              <a:spLocks noChangeShapeType="1"/>
            </p:cNvSpPr>
            <p:nvPr/>
          </p:nvSpPr>
          <p:spPr bwMode="auto">
            <a:xfrm>
              <a:off x="476" y="2390"/>
              <a:ext cx="407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6" name="Line 234"/>
            <p:cNvSpPr>
              <a:spLocks noChangeShapeType="1"/>
            </p:cNvSpPr>
            <p:nvPr/>
          </p:nvSpPr>
          <p:spPr bwMode="auto">
            <a:xfrm>
              <a:off x="476" y="482"/>
              <a:ext cx="407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7" name="Line 235"/>
            <p:cNvSpPr>
              <a:spLocks noChangeShapeType="1"/>
            </p:cNvSpPr>
            <p:nvPr/>
          </p:nvSpPr>
          <p:spPr bwMode="auto">
            <a:xfrm>
              <a:off x="1944" y="482"/>
              <a:ext cx="0" cy="222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8" name="Line 236"/>
            <p:cNvSpPr>
              <a:spLocks noChangeShapeType="1"/>
            </p:cNvSpPr>
            <p:nvPr/>
          </p:nvSpPr>
          <p:spPr bwMode="auto">
            <a:xfrm>
              <a:off x="3412" y="482"/>
              <a:ext cx="0" cy="222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29" name="Line 237"/>
            <p:cNvSpPr>
              <a:spLocks noChangeShapeType="1"/>
            </p:cNvSpPr>
            <p:nvPr/>
          </p:nvSpPr>
          <p:spPr bwMode="auto">
            <a:xfrm>
              <a:off x="476" y="164"/>
              <a:ext cx="0" cy="2544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30" name="Line 238"/>
            <p:cNvSpPr>
              <a:spLocks noChangeShapeType="1"/>
            </p:cNvSpPr>
            <p:nvPr/>
          </p:nvSpPr>
          <p:spPr bwMode="auto">
            <a:xfrm>
              <a:off x="4546" y="164"/>
              <a:ext cx="0" cy="2544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0431" name="Line 239"/>
            <p:cNvSpPr>
              <a:spLocks noChangeShapeType="1"/>
            </p:cNvSpPr>
            <p:nvPr/>
          </p:nvSpPr>
          <p:spPr bwMode="auto">
            <a:xfrm>
              <a:off x="476" y="2708"/>
              <a:ext cx="4070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0432" name="Rectangle 240"/>
          <p:cNvSpPr>
            <a:spLocks noChangeArrowheads="1"/>
          </p:cNvSpPr>
          <p:nvPr/>
        </p:nvSpPr>
        <p:spPr bwMode="auto">
          <a:xfrm>
            <a:off x="5795963" y="4065588"/>
            <a:ext cx="1439862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长度为</a:t>
            </a:r>
            <a:r>
              <a:rPr lang="en-US" altLang="zh-CN" sz="3200">
                <a:latin typeface="Arial" charset="0"/>
              </a:rPr>
              <a:t>1</a:t>
            </a:r>
          </a:p>
        </p:txBody>
      </p:sp>
      <p:sp>
        <p:nvSpPr>
          <p:cNvPr id="520433" name="Rectangle 241"/>
          <p:cNvSpPr>
            <a:spLocks noChangeArrowheads="1"/>
          </p:cNvSpPr>
          <p:nvPr/>
        </p:nvSpPr>
        <p:spPr bwMode="auto">
          <a:xfrm>
            <a:off x="3349625" y="4065588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</a:t>
            </a:r>
          </a:p>
        </p:txBody>
      </p:sp>
      <p:sp>
        <p:nvSpPr>
          <p:cNvPr id="520434" name="Rectangle 242"/>
          <p:cNvSpPr>
            <a:spLocks noChangeArrowheads="1"/>
          </p:cNvSpPr>
          <p:nvPr/>
        </p:nvSpPr>
        <p:spPr bwMode="auto">
          <a:xfrm>
            <a:off x="1019175" y="4065588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</a:t>
            </a:r>
          </a:p>
        </p:txBody>
      </p:sp>
      <p:sp>
        <p:nvSpPr>
          <p:cNvPr id="520435" name="Rectangle 243"/>
          <p:cNvSpPr>
            <a:spLocks noChangeArrowheads="1"/>
          </p:cNvSpPr>
          <p:nvPr/>
        </p:nvSpPr>
        <p:spPr bwMode="auto">
          <a:xfrm>
            <a:off x="5795963" y="3571875"/>
            <a:ext cx="1439862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36" name="Rectangle 244"/>
          <p:cNvSpPr>
            <a:spLocks noChangeArrowheads="1"/>
          </p:cNvSpPr>
          <p:nvPr/>
        </p:nvSpPr>
        <p:spPr bwMode="auto">
          <a:xfrm>
            <a:off x="3349625" y="35718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c</a:t>
            </a:r>
          </a:p>
        </p:txBody>
      </p:sp>
      <p:sp>
        <p:nvSpPr>
          <p:cNvPr id="520437" name="Rectangle 245"/>
          <p:cNvSpPr>
            <a:spLocks noChangeArrowheads="1"/>
          </p:cNvSpPr>
          <p:nvPr/>
        </p:nvSpPr>
        <p:spPr bwMode="auto">
          <a:xfrm>
            <a:off x="1019175" y="35718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</a:t>
            </a:r>
          </a:p>
        </p:txBody>
      </p:sp>
      <p:sp>
        <p:nvSpPr>
          <p:cNvPr id="520438" name="Rectangle 246"/>
          <p:cNvSpPr>
            <a:spLocks noChangeArrowheads="1"/>
          </p:cNvSpPr>
          <p:nvPr/>
        </p:nvSpPr>
        <p:spPr bwMode="auto">
          <a:xfrm>
            <a:off x="5795963" y="3067050"/>
            <a:ext cx="1439862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39" name="Rectangle 247"/>
          <p:cNvSpPr>
            <a:spLocks noChangeArrowheads="1"/>
          </p:cNvSpPr>
          <p:nvPr/>
        </p:nvSpPr>
        <p:spPr bwMode="auto">
          <a:xfrm>
            <a:off x="3349625" y="306705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bc</a:t>
            </a:r>
          </a:p>
        </p:txBody>
      </p:sp>
      <p:sp>
        <p:nvSpPr>
          <p:cNvPr id="520440" name="Rectangle 248"/>
          <p:cNvSpPr>
            <a:spLocks noChangeArrowheads="1"/>
          </p:cNvSpPr>
          <p:nvPr/>
        </p:nvSpPr>
        <p:spPr bwMode="auto">
          <a:xfrm>
            <a:off x="1019175" y="306705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</a:t>
            </a:r>
          </a:p>
        </p:txBody>
      </p:sp>
      <p:sp>
        <p:nvSpPr>
          <p:cNvPr id="520441" name="Rectangle 249"/>
          <p:cNvSpPr>
            <a:spLocks noChangeArrowheads="1"/>
          </p:cNvSpPr>
          <p:nvPr/>
        </p:nvSpPr>
        <p:spPr bwMode="auto">
          <a:xfrm>
            <a:off x="5795963" y="2562225"/>
            <a:ext cx="1439862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长度为</a:t>
            </a:r>
            <a:r>
              <a:rPr lang="en-US" altLang="zh-CN" sz="3200">
                <a:latin typeface="Arial" charset="0"/>
              </a:rPr>
              <a:t>1</a:t>
            </a:r>
          </a:p>
        </p:txBody>
      </p:sp>
      <p:sp>
        <p:nvSpPr>
          <p:cNvPr id="520442" name="Rectangle 250"/>
          <p:cNvSpPr>
            <a:spLocks noChangeArrowheads="1"/>
          </p:cNvSpPr>
          <p:nvPr/>
        </p:nvSpPr>
        <p:spPr bwMode="auto">
          <a:xfrm>
            <a:off x="3349625" y="256222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</a:t>
            </a:r>
          </a:p>
        </p:txBody>
      </p:sp>
      <p:sp>
        <p:nvSpPr>
          <p:cNvPr id="520443" name="Rectangle 251"/>
          <p:cNvSpPr>
            <a:spLocks noChangeArrowheads="1"/>
          </p:cNvSpPr>
          <p:nvPr/>
        </p:nvSpPr>
        <p:spPr bwMode="auto">
          <a:xfrm>
            <a:off x="1019175" y="256222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</a:t>
            </a:r>
          </a:p>
        </p:txBody>
      </p:sp>
      <p:sp>
        <p:nvSpPr>
          <p:cNvPr id="520444" name="Rectangle 252"/>
          <p:cNvSpPr>
            <a:spLocks noChangeArrowheads="1"/>
          </p:cNvSpPr>
          <p:nvPr/>
        </p:nvSpPr>
        <p:spPr bwMode="auto">
          <a:xfrm>
            <a:off x="5795963" y="2057400"/>
            <a:ext cx="1439862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长度为</a:t>
            </a:r>
            <a:r>
              <a:rPr lang="en-US" altLang="zh-CN" sz="3200">
                <a:latin typeface="Arial" charset="0"/>
              </a:rPr>
              <a:t>1</a:t>
            </a:r>
          </a:p>
        </p:txBody>
      </p:sp>
      <p:sp>
        <p:nvSpPr>
          <p:cNvPr id="520445" name="Rectangle 253"/>
          <p:cNvSpPr>
            <a:spLocks noChangeArrowheads="1"/>
          </p:cNvSpPr>
          <p:nvPr/>
        </p:nvSpPr>
        <p:spPr bwMode="auto">
          <a:xfrm>
            <a:off x="3349625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</a:t>
            </a:r>
          </a:p>
        </p:txBody>
      </p:sp>
      <p:sp>
        <p:nvSpPr>
          <p:cNvPr id="520446" name="Rectangle 254"/>
          <p:cNvSpPr>
            <a:spLocks noChangeArrowheads="1"/>
          </p:cNvSpPr>
          <p:nvPr/>
        </p:nvSpPr>
        <p:spPr bwMode="auto">
          <a:xfrm>
            <a:off x="1019175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</a:t>
            </a:r>
          </a:p>
        </p:txBody>
      </p:sp>
      <p:sp>
        <p:nvSpPr>
          <p:cNvPr id="520447" name="Rectangle 255"/>
          <p:cNvSpPr>
            <a:spLocks noChangeArrowheads="1"/>
          </p:cNvSpPr>
          <p:nvPr/>
        </p:nvSpPr>
        <p:spPr bwMode="auto">
          <a:xfrm>
            <a:off x="5795963" y="1552575"/>
            <a:ext cx="1439862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48" name="Rectangle 256"/>
          <p:cNvSpPr>
            <a:spLocks noChangeArrowheads="1"/>
          </p:cNvSpPr>
          <p:nvPr/>
        </p:nvSpPr>
        <p:spPr bwMode="auto">
          <a:xfrm>
            <a:off x="3349625" y="1550988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b</a:t>
            </a:r>
          </a:p>
        </p:txBody>
      </p:sp>
      <p:sp>
        <p:nvSpPr>
          <p:cNvPr id="520449" name="Rectangle 257"/>
          <p:cNvSpPr>
            <a:spLocks noChangeArrowheads="1"/>
          </p:cNvSpPr>
          <p:nvPr/>
        </p:nvSpPr>
        <p:spPr bwMode="auto">
          <a:xfrm>
            <a:off x="1019175" y="15525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</a:t>
            </a:r>
          </a:p>
        </p:txBody>
      </p:sp>
      <p:sp>
        <p:nvSpPr>
          <p:cNvPr id="520450" name="Rectangle 258"/>
          <p:cNvSpPr>
            <a:spLocks noChangeArrowheads="1"/>
          </p:cNvSpPr>
          <p:nvPr/>
        </p:nvSpPr>
        <p:spPr bwMode="auto">
          <a:xfrm>
            <a:off x="1476375" y="520700"/>
            <a:ext cx="5399088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当</a:t>
            </a:r>
            <a:r>
              <a:rPr lang="en-US" altLang="zh-CN" sz="3200">
                <a:latin typeface="Arial" charset="0"/>
              </a:rPr>
              <a:t>j=3</a:t>
            </a:r>
            <a:r>
              <a:rPr lang="zh-CN" altLang="en-US" sz="3200">
                <a:latin typeface="Arial" charset="0"/>
              </a:rPr>
              <a:t>时</a:t>
            </a:r>
          </a:p>
        </p:txBody>
      </p:sp>
      <p:sp>
        <p:nvSpPr>
          <p:cNvPr id="520451" name="Rectangle 259"/>
          <p:cNvSpPr>
            <a:spLocks noChangeArrowheads="1"/>
          </p:cNvSpPr>
          <p:nvPr/>
        </p:nvSpPr>
        <p:spPr bwMode="auto">
          <a:xfrm>
            <a:off x="5797550" y="155257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52" name="Rectangle 260"/>
          <p:cNvSpPr>
            <a:spLocks noChangeArrowheads="1"/>
          </p:cNvSpPr>
          <p:nvPr/>
        </p:nvSpPr>
        <p:spPr bwMode="auto">
          <a:xfrm>
            <a:off x="3349625" y="1550988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ba</a:t>
            </a:r>
          </a:p>
        </p:txBody>
      </p:sp>
      <p:sp>
        <p:nvSpPr>
          <p:cNvPr id="520453" name="Rectangle 261"/>
          <p:cNvSpPr>
            <a:spLocks noChangeArrowheads="1"/>
          </p:cNvSpPr>
          <p:nvPr/>
        </p:nvSpPr>
        <p:spPr bwMode="auto">
          <a:xfrm>
            <a:off x="1017588" y="15525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</a:t>
            </a:r>
          </a:p>
        </p:txBody>
      </p:sp>
      <p:sp>
        <p:nvSpPr>
          <p:cNvPr id="520454" name="Rectangle 262"/>
          <p:cNvSpPr>
            <a:spLocks noChangeArrowheads="1"/>
          </p:cNvSpPr>
          <p:nvPr/>
        </p:nvSpPr>
        <p:spPr bwMode="auto">
          <a:xfrm>
            <a:off x="1474788" y="520700"/>
            <a:ext cx="5399087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当</a:t>
            </a:r>
            <a:r>
              <a:rPr lang="en-US" altLang="zh-CN" sz="3200">
                <a:latin typeface="Arial" charset="0"/>
              </a:rPr>
              <a:t>j=4</a:t>
            </a:r>
            <a:r>
              <a:rPr lang="zh-CN" altLang="en-US" sz="3200">
                <a:latin typeface="Arial" charset="0"/>
              </a:rPr>
              <a:t>时</a:t>
            </a:r>
          </a:p>
        </p:txBody>
      </p:sp>
      <p:sp>
        <p:nvSpPr>
          <p:cNvPr id="520455" name="Rectangle 263"/>
          <p:cNvSpPr>
            <a:spLocks noChangeArrowheads="1"/>
          </p:cNvSpPr>
          <p:nvPr/>
        </p:nvSpPr>
        <p:spPr bwMode="auto">
          <a:xfrm>
            <a:off x="5797550" y="2057400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56" name="Rectangle 264"/>
          <p:cNvSpPr>
            <a:spLocks noChangeArrowheads="1"/>
          </p:cNvSpPr>
          <p:nvPr/>
        </p:nvSpPr>
        <p:spPr bwMode="auto">
          <a:xfrm>
            <a:off x="3349625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aa</a:t>
            </a:r>
          </a:p>
        </p:txBody>
      </p:sp>
      <p:sp>
        <p:nvSpPr>
          <p:cNvPr id="520457" name="Rectangle 265"/>
          <p:cNvSpPr>
            <a:spLocks noChangeArrowheads="1"/>
          </p:cNvSpPr>
          <p:nvPr/>
        </p:nvSpPr>
        <p:spPr bwMode="auto">
          <a:xfrm>
            <a:off x="1017588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</a:t>
            </a:r>
          </a:p>
        </p:txBody>
      </p:sp>
      <p:sp>
        <p:nvSpPr>
          <p:cNvPr id="520458" name="Rectangle 266"/>
          <p:cNvSpPr>
            <a:spLocks noChangeArrowheads="1"/>
          </p:cNvSpPr>
          <p:nvPr/>
        </p:nvSpPr>
        <p:spPr bwMode="auto">
          <a:xfrm>
            <a:off x="5797550" y="155257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59" name="Rectangle 267"/>
          <p:cNvSpPr>
            <a:spLocks noChangeArrowheads="1"/>
          </p:cNvSpPr>
          <p:nvPr/>
        </p:nvSpPr>
        <p:spPr bwMode="auto">
          <a:xfrm>
            <a:off x="3349625" y="1550988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baa</a:t>
            </a:r>
          </a:p>
        </p:txBody>
      </p:sp>
      <p:sp>
        <p:nvSpPr>
          <p:cNvPr id="520460" name="Rectangle 268"/>
          <p:cNvSpPr>
            <a:spLocks noChangeArrowheads="1"/>
          </p:cNvSpPr>
          <p:nvPr/>
        </p:nvSpPr>
        <p:spPr bwMode="auto">
          <a:xfrm>
            <a:off x="1017588" y="15525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aba</a:t>
            </a:r>
          </a:p>
        </p:txBody>
      </p:sp>
      <p:sp>
        <p:nvSpPr>
          <p:cNvPr id="520461" name="Rectangle 269"/>
          <p:cNvSpPr>
            <a:spLocks noChangeArrowheads="1"/>
          </p:cNvSpPr>
          <p:nvPr/>
        </p:nvSpPr>
        <p:spPr bwMode="auto">
          <a:xfrm>
            <a:off x="1474788" y="520700"/>
            <a:ext cx="5399087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当</a:t>
            </a:r>
            <a:r>
              <a:rPr lang="en-US" altLang="zh-CN" sz="3200">
                <a:latin typeface="Arial" charset="0"/>
              </a:rPr>
              <a:t>j=5</a:t>
            </a:r>
            <a:r>
              <a:rPr lang="zh-CN" altLang="en-US" sz="3200">
                <a:latin typeface="Arial" charset="0"/>
              </a:rPr>
              <a:t>时</a:t>
            </a:r>
          </a:p>
        </p:txBody>
      </p:sp>
      <p:sp>
        <p:nvSpPr>
          <p:cNvPr id="520462" name="Rectangle 270"/>
          <p:cNvSpPr>
            <a:spLocks noChangeArrowheads="1"/>
          </p:cNvSpPr>
          <p:nvPr/>
        </p:nvSpPr>
        <p:spPr bwMode="auto">
          <a:xfrm>
            <a:off x="5797550" y="256222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长度为</a:t>
            </a:r>
            <a:r>
              <a:rPr lang="en-US" altLang="zh-CN" sz="3200">
                <a:latin typeface="Arial" charset="0"/>
              </a:rPr>
              <a:t>2</a:t>
            </a:r>
          </a:p>
        </p:txBody>
      </p:sp>
      <p:sp>
        <p:nvSpPr>
          <p:cNvPr id="520463" name="Rectangle 271"/>
          <p:cNvSpPr>
            <a:spLocks noChangeArrowheads="1"/>
          </p:cNvSpPr>
          <p:nvPr/>
        </p:nvSpPr>
        <p:spPr bwMode="auto">
          <a:xfrm>
            <a:off x="3349625" y="256222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</a:t>
            </a:r>
          </a:p>
        </p:txBody>
      </p:sp>
      <p:sp>
        <p:nvSpPr>
          <p:cNvPr id="520464" name="Rectangle 272"/>
          <p:cNvSpPr>
            <a:spLocks noChangeArrowheads="1"/>
          </p:cNvSpPr>
          <p:nvPr/>
        </p:nvSpPr>
        <p:spPr bwMode="auto">
          <a:xfrm>
            <a:off x="1017588" y="256222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</a:t>
            </a:r>
          </a:p>
        </p:txBody>
      </p:sp>
      <p:sp>
        <p:nvSpPr>
          <p:cNvPr id="520465" name="Rectangle 273"/>
          <p:cNvSpPr>
            <a:spLocks noChangeArrowheads="1"/>
          </p:cNvSpPr>
          <p:nvPr/>
        </p:nvSpPr>
        <p:spPr bwMode="auto">
          <a:xfrm>
            <a:off x="5797550" y="2057400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66" name="Rectangle 274"/>
          <p:cNvSpPr>
            <a:spLocks noChangeArrowheads="1"/>
          </p:cNvSpPr>
          <p:nvPr/>
        </p:nvSpPr>
        <p:spPr bwMode="auto">
          <a:xfrm>
            <a:off x="3349625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aab</a:t>
            </a:r>
          </a:p>
        </p:txBody>
      </p:sp>
      <p:sp>
        <p:nvSpPr>
          <p:cNvPr id="520467" name="Rectangle 275"/>
          <p:cNvSpPr>
            <a:spLocks noChangeArrowheads="1"/>
          </p:cNvSpPr>
          <p:nvPr/>
        </p:nvSpPr>
        <p:spPr bwMode="auto">
          <a:xfrm>
            <a:off x="1017588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aba</a:t>
            </a:r>
          </a:p>
        </p:txBody>
      </p:sp>
      <p:sp>
        <p:nvSpPr>
          <p:cNvPr id="520468" name="Rectangle 276"/>
          <p:cNvSpPr>
            <a:spLocks noChangeArrowheads="1"/>
          </p:cNvSpPr>
          <p:nvPr/>
        </p:nvSpPr>
        <p:spPr bwMode="auto">
          <a:xfrm>
            <a:off x="5797550" y="155257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69" name="Rectangle 277"/>
          <p:cNvSpPr>
            <a:spLocks noChangeArrowheads="1"/>
          </p:cNvSpPr>
          <p:nvPr/>
        </p:nvSpPr>
        <p:spPr bwMode="auto">
          <a:xfrm>
            <a:off x="3349625" y="1550988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baab</a:t>
            </a:r>
          </a:p>
        </p:txBody>
      </p:sp>
      <p:sp>
        <p:nvSpPr>
          <p:cNvPr id="520470" name="Rectangle 278"/>
          <p:cNvSpPr>
            <a:spLocks noChangeArrowheads="1"/>
          </p:cNvSpPr>
          <p:nvPr/>
        </p:nvSpPr>
        <p:spPr bwMode="auto">
          <a:xfrm>
            <a:off x="1017588" y="15525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abaa</a:t>
            </a:r>
          </a:p>
        </p:txBody>
      </p:sp>
      <p:sp>
        <p:nvSpPr>
          <p:cNvPr id="520471" name="Rectangle 279"/>
          <p:cNvSpPr>
            <a:spLocks noChangeArrowheads="1"/>
          </p:cNvSpPr>
          <p:nvPr/>
        </p:nvSpPr>
        <p:spPr bwMode="auto">
          <a:xfrm>
            <a:off x="1474788" y="520700"/>
            <a:ext cx="5399087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当</a:t>
            </a:r>
            <a:r>
              <a:rPr lang="en-US" altLang="zh-CN" sz="3200">
                <a:latin typeface="Arial" charset="0"/>
              </a:rPr>
              <a:t>j=6</a:t>
            </a:r>
            <a:r>
              <a:rPr lang="zh-CN" altLang="en-US" sz="3200">
                <a:latin typeface="Arial" charset="0"/>
              </a:rPr>
              <a:t>时</a:t>
            </a:r>
          </a:p>
        </p:txBody>
      </p:sp>
      <p:sp>
        <p:nvSpPr>
          <p:cNvPr id="520472" name="Rectangle 280"/>
          <p:cNvSpPr>
            <a:spLocks noChangeArrowheads="1"/>
          </p:cNvSpPr>
          <p:nvPr/>
        </p:nvSpPr>
        <p:spPr bwMode="auto">
          <a:xfrm>
            <a:off x="5797550" y="256222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73" name="Rectangle 281"/>
          <p:cNvSpPr>
            <a:spLocks noChangeArrowheads="1"/>
          </p:cNvSpPr>
          <p:nvPr/>
        </p:nvSpPr>
        <p:spPr bwMode="auto">
          <a:xfrm>
            <a:off x="3349625" y="256222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abc</a:t>
            </a:r>
          </a:p>
        </p:txBody>
      </p:sp>
      <p:sp>
        <p:nvSpPr>
          <p:cNvPr id="520474" name="Rectangle 282"/>
          <p:cNvSpPr>
            <a:spLocks noChangeArrowheads="1"/>
          </p:cNvSpPr>
          <p:nvPr/>
        </p:nvSpPr>
        <p:spPr bwMode="auto">
          <a:xfrm>
            <a:off x="1017588" y="256222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aba</a:t>
            </a:r>
          </a:p>
        </p:txBody>
      </p:sp>
      <p:sp>
        <p:nvSpPr>
          <p:cNvPr id="520475" name="Rectangle 283"/>
          <p:cNvSpPr>
            <a:spLocks noChangeArrowheads="1"/>
          </p:cNvSpPr>
          <p:nvPr/>
        </p:nvSpPr>
        <p:spPr bwMode="auto">
          <a:xfrm>
            <a:off x="5797550" y="2057400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76" name="Rectangle 284"/>
          <p:cNvSpPr>
            <a:spLocks noChangeArrowheads="1"/>
          </p:cNvSpPr>
          <p:nvPr/>
        </p:nvSpPr>
        <p:spPr bwMode="auto">
          <a:xfrm>
            <a:off x="3349625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aabc</a:t>
            </a:r>
          </a:p>
        </p:txBody>
      </p:sp>
      <p:sp>
        <p:nvSpPr>
          <p:cNvPr id="520477" name="Rectangle 285"/>
          <p:cNvSpPr>
            <a:spLocks noChangeArrowheads="1"/>
          </p:cNvSpPr>
          <p:nvPr/>
        </p:nvSpPr>
        <p:spPr bwMode="auto">
          <a:xfrm>
            <a:off x="1017588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abaa</a:t>
            </a:r>
          </a:p>
        </p:txBody>
      </p:sp>
      <p:sp>
        <p:nvSpPr>
          <p:cNvPr id="520478" name="Rectangle 286"/>
          <p:cNvSpPr>
            <a:spLocks noChangeArrowheads="1"/>
          </p:cNvSpPr>
          <p:nvPr/>
        </p:nvSpPr>
        <p:spPr bwMode="auto">
          <a:xfrm>
            <a:off x="5797550" y="155257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不等</a:t>
            </a:r>
          </a:p>
        </p:txBody>
      </p:sp>
      <p:sp>
        <p:nvSpPr>
          <p:cNvPr id="520479" name="Rectangle 287"/>
          <p:cNvSpPr>
            <a:spLocks noChangeArrowheads="1"/>
          </p:cNvSpPr>
          <p:nvPr/>
        </p:nvSpPr>
        <p:spPr bwMode="auto">
          <a:xfrm>
            <a:off x="3349625" y="1550988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baabc</a:t>
            </a:r>
          </a:p>
        </p:txBody>
      </p:sp>
      <p:sp>
        <p:nvSpPr>
          <p:cNvPr id="520480" name="Rectangle 288"/>
          <p:cNvSpPr>
            <a:spLocks noChangeArrowheads="1"/>
          </p:cNvSpPr>
          <p:nvPr/>
        </p:nvSpPr>
        <p:spPr bwMode="auto">
          <a:xfrm>
            <a:off x="1017588" y="15525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>
                <a:latin typeface="Arial" charset="0"/>
              </a:rPr>
              <a:t>abaab</a:t>
            </a:r>
          </a:p>
        </p:txBody>
      </p:sp>
      <p:sp>
        <p:nvSpPr>
          <p:cNvPr id="520481" name="Rectangle 289"/>
          <p:cNvSpPr>
            <a:spLocks noChangeArrowheads="1"/>
          </p:cNvSpPr>
          <p:nvPr/>
        </p:nvSpPr>
        <p:spPr bwMode="auto">
          <a:xfrm>
            <a:off x="1474788" y="520700"/>
            <a:ext cx="5399087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当</a:t>
            </a:r>
            <a:r>
              <a:rPr lang="en-US" altLang="zh-CN" sz="3200">
                <a:latin typeface="Arial" charset="0"/>
              </a:rPr>
              <a:t>j=7</a:t>
            </a:r>
            <a:r>
              <a:rPr lang="zh-CN" altLang="en-US" sz="3200">
                <a:latin typeface="Arial" charset="0"/>
              </a:rPr>
              <a:t>时</a:t>
            </a:r>
          </a:p>
        </p:txBody>
      </p:sp>
      <p:sp>
        <p:nvSpPr>
          <p:cNvPr id="520482" name="Rectangle 290"/>
          <p:cNvSpPr>
            <a:spLocks noChangeArrowheads="1"/>
          </p:cNvSpPr>
          <p:nvPr/>
        </p:nvSpPr>
        <p:spPr bwMode="auto">
          <a:xfrm>
            <a:off x="5797550" y="357187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 dirty="0">
                <a:latin typeface="Arial" charset="0"/>
              </a:rPr>
              <a:t>不等</a:t>
            </a:r>
          </a:p>
        </p:txBody>
      </p:sp>
      <p:sp>
        <p:nvSpPr>
          <p:cNvPr id="520483" name="Rectangle 291"/>
          <p:cNvSpPr>
            <a:spLocks noChangeArrowheads="1"/>
          </p:cNvSpPr>
          <p:nvPr/>
        </p:nvSpPr>
        <p:spPr bwMode="auto">
          <a:xfrm>
            <a:off x="3349625" y="35718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latin typeface="Arial" charset="0"/>
              </a:rPr>
              <a:t>ca</a:t>
            </a:r>
          </a:p>
        </p:txBody>
      </p:sp>
      <p:sp>
        <p:nvSpPr>
          <p:cNvPr id="520484" name="Rectangle 292"/>
          <p:cNvSpPr>
            <a:spLocks noChangeArrowheads="1"/>
          </p:cNvSpPr>
          <p:nvPr/>
        </p:nvSpPr>
        <p:spPr bwMode="auto">
          <a:xfrm>
            <a:off x="1017588" y="35718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ab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85" name="Rectangle 293"/>
          <p:cNvSpPr>
            <a:spLocks noChangeArrowheads="1"/>
          </p:cNvSpPr>
          <p:nvPr/>
        </p:nvSpPr>
        <p:spPr bwMode="auto">
          <a:xfrm>
            <a:off x="5797550" y="3067050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 dirty="0">
                <a:latin typeface="Arial" charset="0"/>
              </a:rPr>
              <a:t>不等</a:t>
            </a:r>
          </a:p>
        </p:txBody>
      </p:sp>
      <p:sp>
        <p:nvSpPr>
          <p:cNvPr id="520486" name="Rectangle 294"/>
          <p:cNvSpPr>
            <a:spLocks noChangeArrowheads="1"/>
          </p:cNvSpPr>
          <p:nvPr/>
        </p:nvSpPr>
        <p:spPr bwMode="auto">
          <a:xfrm>
            <a:off x="3349625" y="306705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bca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87" name="Rectangle 295"/>
          <p:cNvSpPr>
            <a:spLocks noChangeArrowheads="1"/>
          </p:cNvSpPr>
          <p:nvPr/>
        </p:nvSpPr>
        <p:spPr bwMode="auto">
          <a:xfrm>
            <a:off x="1017588" y="306705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aba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88" name="Rectangle 296"/>
          <p:cNvSpPr>
            <a:spLocks noChangeArrowheads="1"/>
          </p:cNvSpPr>
          <p:nvPr/>
        </p:nvSpPr>
        <p:spPr bwMode="auto">
          <a:xfrm>
            <a:off x="5797550" y="256222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 dirty="0">
                <a:latin typeface="Arial" charset="0"/>
              </a:rPr>
              <a:t>不等</a:t>
            </a:r>
          </a:p>
        </p:txBody>
      </p:sp>
      <p:sp>
        <p:nvSpPr>
          <p:cNvPr id="520489" name="Rectangle 297"/>
          <p:cNvSpPr>
            <a:spLocks noChangeArrowheads="1"/>
          </p:cNvSpPr>
          <p:nvPr/>
        </p:nvSpPr>
        <p:spPr bwMode="auto">
          <a:xfrm>
            <a:off x="3349625" y="256222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abca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90" name="Rectangle 298"/>
          <p:cNvSpPr>
            <a:spLocks noChangeArrowheads="1"/>
          </p:cNvSpPr>
          <p:nvPr/>
        </p:nvSpPr>
        <p:spPr bwMode="auto">
          <a:xfrm>
            <a:off x="1017588" y="256222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abaa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91" name="Rectangle 299"/>
          <p:cNvSpPr>
            <a:spLocks noChangeArrowheads="1"/>
          </p:cNvSpPr>
          <p:nvPr/>
        </p:nvSpPr>
        <p:spPr bwMode="auto">
          <a:xfrm>
            <a:off x="5797550" y="2057400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 dirty="0">
                <a:latin typeface="Arial" charset="0"/>
              </a:rPr>
              <a:t>不等</a:t>
            </a:r>
          </a:p>
        </p:txBody>
      </p:sp>
      <p:sp>
        <p:nvSpPr>
          <p:cNvPr id="520492" name="Rectangle 300"/>
          <p:cNvSpPr>
            <a:spLocks noChangeArrowheads="1"/>
          </p:cNvSpPr>
          <p:nvPr/>
        </p:nvSpPr>
        <p:spPr bwMode="auto">
          <a:xfrm>
            <a:off x="3349625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aabca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93" name="Rectangle 301"/>
          <p:cNvSpPr>
            <a:spLocks noChangeArrowheads="1"/>
          </p:cNvSpPr>
          <p:nvPr/>
        </p:nvSpPr>
        <p:spPr bwMode="auto">
          <a:xfrm>
            <a:off x="1017588" y="2057400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abaab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94" name="Rectangle 302"/>
          <p:cNvSpPr>
            <a:spLocks noChangeArrowheads="1"/>
          </p:cNvSpPr>
          <p:nvPr/>
        </p:nvSpPr>
        <p:spPr bwMode="auto">
          <a:xfrm>
            <a:off x="5797550" y="1552575"/>
            <a:ext cx="1439863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 dirty="0">
                <a:latin typeface="Arial" charset="0"/>
              </a:rPr>
              <a:t>不等</a:t>
            </a:r>
          </a:p>
        </p:txBody>
      </p:sp>
      <p:sp>
        <p:nvSpPr>
          <p:cNvPr id="520495" name="Rectangle 303"/>
          <p:cNvSpPr>
            <a:spLocks noChangeArrowheads="1"/>
          </p:cNvSpPr>
          <p:nvPr/>
        </p:nvSpPr>
        <p:spPr bwMode="auto">
          <a:xfrm>
            <a:off x="3349625" y="1550988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baabca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96" name="Rectangle 304"/>
          <p:cNvSpPr>
            <a:spLocks noChangeArrowheads="1"/>
          </p:cNvSpPr>
          <p:nvPr/>
        </p:nvSpPr>
        <p:spPr bwMode="auto">
          <a:xfrm>
            <a:off x="1017588" y="1552575"/>
            <a:ext cx="2159000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latin typeface="Arial" charset="0"/>
              </a:rPr>
              <a:t>abaabc</a:t>
            </a:r>
            <a:endParaRPr lang="en-US" altLang="zh-CN" sz="3200" dirty="0">
              <a:latin typeface="Arial" charset="0"/>
            </a:endParaRPr>
          </a:p>
        </p:txBody>
      </p:sp>
      <p:sp>
        <p:nvSpPr>
          <p:cNvPr id="520497" name="Rectangle 305"/>
          <p:cNvSpPr>
            <a:spLocks noChangeArrowheads="1"/>
          </p:cNvSpPr>
          <p:nvPr/>
        </p:nvSpPr>
        <p:spPr bwMode="auto">
          <a:xfrm>
            <a:off x="1474788" y="520700"/>
            <a:ext cx="5399087" cy="431800"/>
          </a:xfrm>
          <a:prstGeom prst="rect">
            <a:avLst/>
          </a:prstGeom>
          <a:solidFill>
            <a:srgbClr val="FFFF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zh-CN" altLang="en-US" sz="3200">
                <a:latin typeface="Arial" charset="0"/>
              </a:rPr>
              <a:t>当</a:t>
            </a:r>
            <a:r>
              <a:rPr lang="en-US" altLang="zh-CN" sz="3200">
                <a:latin typeface="Arial" charset="0"/>
              </a:rPr>
              <a:t>j=8</a:t>
            </a:r>
            <a:r>
              <a:rPr lang="zh-CN" altLang="en-US" sz="3200">
                <a:latin typeface="Arial" charset="0"/>
              </a:rPr>
              <a:t>时</a:t>
            </a:r>
          </a:p>
        </p:txBody>
      </p:sp>
      <p:sp>
        <p:nvSpPr>
          <p:cNvPr id="520498" name="Rectangle 306"/>
          <p:cNvSpPr>
            <a:spLocks noChangeArrowheads="1"/>
          </p:cNvSpPr>
          <p:nvPr/>
        </p:nvSpPr>
        <p:spPr bwMode="auto">
          <a:xfrm>
            <a:off x="5484813" y="5613400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20499" name="Rectangle 307"/>
          <p:cNvSpPr>
            <a:spLocks noChangeArrowheads="1"/>
          </p:cNvSpPr>
          <p:nvPr/>
        </p:nvSpPr>
        <p:spPr bwMode="auto">
          <a:xfrm>
            <a:off x="6284913" y="5613400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20500" name="Rectangle 308"/>
          <p:cNvSpPr>
            <a:spLocks noChangeArrowheads="1"/>
          </p:cNvSpPr>
          <p:nvPr/>
        </p:nvSpPr>
        <p:spPr bwMode="auto">
          <a:xfrm>
            <a:off x="7085013" y="5613400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20501" name="Rectangle 309"/>
          <p:cNvSpPr>
            <a:spLocks noChangeArrowheads="1"/>
          </p:cNvSpPr>
          <p:nvPr/>
        </p:nvSpPr>
        <p:spPr bwMode="auto">
          <a:xfrm>
            <a:off x="4684713" y="5613400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20502" name="Rectangle 310"/>
          <p:cNvSpPr>
            <a:spLocks noChangeArrowheads="1"/>
          </p:cNvSpPr>
          <p:nvPr/>
        </p:nvSpPr>
        <p:spPr bwMode="auto">
          <a:xfrm>
            <a:off x="3884613" y="5613400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20503" name="Rectangle 311"/>
          <p:cNvSpPr>
            <a:spLocks noChangeArrowheads="1"/>
          </p:cNvSpPr>
          <p:nvPr/>
        </p:nvSpPr>
        <p:spPr bwMode="auto">
          <a:xfrm>
            <a:off x="3084513" y="5613400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20504" name="Rectangle 312"/>
          <p:cNvSpPr>
            <a:spLocks noChangeArrowheads="1"/>
          </p:cNvSpPr>
          <p:nvPr/>
        </p:nvSpPr>
        <p:spPr bwMode="auto">
          <a:xfrm>
            <a:off x="2284413" y="5613400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20505" name="Rectangle 313"/>
          <p:cNvSpPr>
            <a:spLocks noChangeArrowheads="1"/>
          </p:cNvSpPr>
          <p:nvPr/>
        </p:nvSpPr>
        <p:spPr bwMode="auto">
          <a:xfrm>
            <a:off x="1484313" y="5613400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grpSp>
        <p:nvGrpSpPr>
          <p:cNvPr id="4" name="Group 319"/>
          <p:cNvGrpSpPr>
            <a:grpSpLocks/>
          </p:cNvGrpSpPr>
          <p:nvPr/>
        </p:nvGrpSpPr>
        <p:grpSpPr bwMode="auto">
          <a:xfrm>
            <a:off x="55563" y="4581525"/>
            <a:ext cx="7829550" cy="1514475"/>
            <a:chOff x="35" y="2886"/>
            <a:chExt cx="4932" cy="954"/>
          </a:xfrm>
        </p:grpSpPr>
        <p:sp>
          <p:nvSpPr>
            <p:cNvPr id="520506" name="Rectangle 314"/>
            <p:cNvSpPr>
              <a:spLocks noChangeArrowheads="1"/>
            </p:cNvSpPr>
            <p:nvPr/>
          </p:nvSpPr>
          <p:spPr bwMode="auto">
            <a:xfrm>
              <a:off x="103" y="3234"/>
              <a:ext cx="827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Arial" charset="0"/>
                </a:rPr>
                <a:t>模式串</a:t>
              </a:r>
            </a:p>
          </p:txBody>
        </p:sp>
        <p:grpSp>
          <p:nvGrpSpPr>
            <p:cNvPr id="5" name="Group 318"/>
            <p:cNvGrpSpPr>
              <a:grpSpLocks/>
            </p:cNvGrpSpPr>
            <p:nvPr/>
          </p:nvGrpSpPr>
          <p:grpSpPr bwMode="auto">
            <a:xfrm>
              <a:off x="35" y="2886"/>
              <a:ext cx="4932" cy="954"/>
              <a:chOff x="35" y="2886"/>
              <a:chExt cx="4932" cy="954"/>
            </a:xfrm>
          </p:grpSpPr>
          <p:grpSp>
            <p:nvGrpSpPr>
              <p:cNvPr id="6" name="Group 317"/>
              <p:cNvGrpSpPr>
                <a:grpSpLocks/>
              </p:cNvGrpSpPr>
              <p:nvPr/>
            </p:nvGrpSpPr>
            <p:grpSpPr bwMode="auto">
              <a:xfrm>
                <a:off x="140" y="2931"/>
                <a:ext cx="4827" cy="909"/>
                <a:chOff x="140" y="2931"/>
                <a:chExt cx="4827" cy="909"/>
              </a:xfrm>
            </p:grpSpPr>
            <p:sp>
              <p:nvSpPr>
                <p:cNvPr id="520350" name="Rectangle 158"/>
                <p:cNvSpPr>
                  <a:spLocks noChangeArrowheads="1"/>
                </p:cNvSpPr>
                <p:nvPr/>
              </p:nvSpPr>
              <p:spPr bwMode="auto">
                <a:xfrm>
                  <a:off x="3455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20351" name="Rectangle 159"/>
                <p:cNvSpPr>
                  <a:spLocks noChangeArrowheads="1"/>
                </p:cNvSpPr>
                <p:nvPr/>
              </p:nvSpPr>
              <p:spPr bwMode="auto">
                <a:xfrm>
                  <a:off x="3455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c</a:t>
                  </a:r>
                </a:p>
              </p:txBody>
            </p:sp>
            <p:sp>
              <p:nvSpPr>
                <p:cNvPr id="520352" name="Rectangle 160"/>
                <p:cNvSpPr>
                  <a:spLocks noChangeArrowheads="1"/>
                </p:cNvSpPr>
                <p:nvPr/>
              </p:nvSpPr>
              <p:spPr bwMode="auto">
                <a:xfrm>
                  <a:off x="3455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520353" name="Rectangle 161"/>
                <p:cNvSpPr>
                  <a:spLocks noChangeArrowheads="1"/>
                </p:cNvSpPr>
                <p:nvPr/>
              </p:nvSpPr>
              <p:spPr bwMode="auto">
                <a:xfrm>
                  <a:off x="3959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20354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59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520355" name="Rectangle 163"/>
                <p:cNvSpPr>
                  <a:spLocks noChangeArrowheads="1"/>
                </p:cNvSpPr>
                <p:nvPr/>
              </p:nvSpPr>
              <p:spPr bwMode="auto">
                <a:xfrm>
                  <a:off x="3959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520356" name="Rectangle 164"/>
                <p:cNvSpPr>
                  <a:spLocks noChangeArrowheads="1"/>
                </p:cNvSpPr>
                <p:nvPr/>
              </p:nvSpPr>
              <p:spPr bwMode="auto">
                <a:xfrm>
                  <a:off x="4463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2035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463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c</a:t>
                  </a:r>
                </a:p>
              </p:txBody>
            </p:sp>
            <p:sp>
              <p:nvSpPr>
                <p:cNvPr id="520358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63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520359" name="Rectangle 167"/>
                <p:cNvSpPr>
                  <a:spLocks noChangeArrowheads="1"/>
                </p:cNvSpPr>
                <p:nvPr/>
              </p:nvSpPr>
              <p:spPr bwMode="auto">
                <a:xfrm>
                  <a:off x="2951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2036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447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20361" name="Rectangle 169"/>
                <p:cNvSpPr>
                  <a:spLocks noChangeArrowheads="1"/>
                </p:cNvSpPr>
                <p:nvPr/>
              </p:nvSpPr>
              <p:spPr bwMode="auto">
                <a:xfrm>
                  <a:off x="1943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20362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39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20363" name="Rectangle 171"/>
                <p:cNvSpPr>
                  <a:spLocks noChangeArrowheads="1"/>
                </p:cNvSpPr>
                <p:nvPr/>
              </p:nvSpPr>
              <p:spPr bwMode="auto">
                <a:xfrm>
                  <a:off x="935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20364" name="Rectangle 172"/>
                <p:cNvSpPr>
                  <a:spLocks noChangeArrowheads="1"/>
                </p:cNvSpPr>
                <p:nvPr/>
              </p:nvSpPr>
              <p:spPr bwMode="auto">
                <a:xfrm>
                  <a:off x="2951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b</a:t>
                  </a:r>
                </a:p>
              </p:txBody>
            </p:sp>
            <p:sp>
              <p:nvSpPr>
                <p:cNvPr id="520365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47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520366" name="Rectangle 174"/>
                <p:cNvSpPr>
                  <a:spLocks noChangeArrowheads="1"/>
                </p:cNvSpPr>
                <p:nvPr/>
              </p:nvSpPr>
              <p:spPr bwMode="auto">
                <a:xfrm>
                  <a:off x="1943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520367" name="Rectangle 175"/>
                <p:cNvSpPr>
                  <a:spLocks noChangeArrowheads="1"/>
                </p:cNvSpPr>
                <p:nvPr/>
              </p:nvSpPr>
              <p:spPr bwMode="auto">
                <a:xfrm>
                  <a:off x="1439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 dirty="0">
                      <a:solidFill>
                        <a:schemeClr val="tx1"/>
                      </a:solidFill>
                      <a:latin typeface="Arial" charset="0"/>
                    </a:rPr>
                    <a:t>b</a:t>
                  </a:r>
                </a:p>
              </p:txBody>
            </p:sp>
            <p:sp>
              <p:nvSpPr>
                <p:cNvPr id="520368" name="Rectangle 176"/>
                <p:cNvSpPr>
                  <a:spLocks noChangeArrowheads="1"/>
                </p:cNvSpPr>
                <p:nvPr/>
              </p:nvSpPr>
              <p:spPr bwMode="auto">
                <a:xfrm>
                  <a:off x="935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520369" name="Rectangle 177"/>
                <p:cNvSpPr>
                  <a:spLocks noChangeArrowheads="1"/>
                </p:cNvSpPr>
                <p:nvPr/>
              </p:nvSpPr>
              <p:spPr bwMode="auto">
                <a:xfrm>
                  <a:off x="2951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520370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47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520371" name="Rectangle 179"/>
                <p:cNvSpPr>
                  <a:spLocks noChangeArrowheads="1"/>
                </p:cNvSpPr>
                <p:nvPr/>
              </p:nvSpPr>
              <p:spPr bwMode="auto">
                <a:xfrm>
                  <a:off x="1943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520372" name="Rectangle 180"/>
                <p:cNvSpPr>
                  <a:spLocks noChangeArrowheads="1"/>
                </p:cNvSpPr>
                <p:nvPr/>
              </p:nvSpPr>
              <p:spPr bwMode="auto">
                <a:xfrm>
                  <a:off x="1439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520373" name="Rectangle 181"/>
                <p:cNvSpPr>
                  <a:spLocks noChangeArrowheads="1"/>
                </p:cNvSpPr>
                <p:nvPr/>
              </p:nvSpPr>
              <p:spPr bwMode="auto">
                <a:xfrm>
                  <a:off x="935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600" dirty="0">
                      <a:solidFill>
                        <a:schemeClr val="tx1"/>
                      </a:solidFill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520375" name="Line 183"/>
                <p:cNvSpPr>
                  <a:spLocks noChangeShapeType="1"/>
                </p:cNvSpPr>
                <p:nvPr/>
              </p:nvSpPr>
              <p:spPr bwMode="auto">
                <a:xfrm>
                  <a:off x="935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76" name="Line 184"/>
                <p:cNvSpPr>
                  <a:spLocks noChangeShapeType="1"/>
                </p:cNvSpPr>
                <p:nvPr/>
              </p:nvSpPr>
              <p:spPr bwMode="auto">
                <a:xfrm>
                  <a:off x="935" y="2931"/>
                  <a:ext cx="0" cy="318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79" name="Line 187"/>
                <p:cNvSpPr>
                  <a:spLocks noChangeShapeType="1"/>
                </p:cNvSpPr>
                <p:nvPr/>
              </p:nvSpPr>
              <p:spPr bwMode="auto">
                <a:xfrm>
                  <a:off x="1439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80" name="Line 188"/>
                <p:cNvSpPr>
                  <a:spLocks noChangeShapeType="1"/>
                </p:cNvSpPr>
                <p:nvPr/>
              </p:nvSpPr>
              <p:spPr bwMode="auto">
                <a:xfrm>
                  <a:off x="935" y="2976"/>
                  <a:ext cx="0" cy="864"/>
                </a:xfrm>
                <a:prstGeom prst="line">
                  <a:avLst/>
                </a:prstGeom>
                <a:noFill/>
                <a:ln w="38100" cap="sq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81" name="Line 189"/>
                <p:cNvSpPr>
                  <a:spLocks noChangeShapeType="1"/>
                </p:cNvSpPr>
                <p:nvPr/>
              </p:nvSpPr>
              <p:spPr bwMode="auto">
                <a:xfrm>
                  <a:off x="1943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83" name="Line 191"/>
                <p:cNvSpPr>
                  <a:spLocks noChangeShapeType="1"/>
                </p:cNvSpPr>
                <p:nvPr/>
              </p:nvSpPr>
              <p:spPr bwMode="auto">
                <a:xfrm>
                  <a:off x="2447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85" name="Line 193"/>
                <p:cNvSpPr>
                  <a:spLocks noChangeShapeType="1"/>
                </p:cNvSpPr>
                <p:nvPr/>
              </p:nvSpPr>
              <p:spPr bwMode="auto">
                <a:xfrm>
                  <a:off x="2951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87" name="Line 195"/>
                <p:cNvSpPr>
                  <a:spLocks noChangeShapeType="1"/>
                </p:cNvSpPr>
                <p:nvPr/>
              </p:nvSpPr>
              <p:spPr bwMode="auto">
                <a:xfrm>
                  <a:off x="3455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89" name="Line 197"/>
                <p:cNvSpPr>
                  <a:spLocks noChangeShapeType="1"/>
                </p:cNvSpPr>
                <p:nvPr/>
              </p:nvSpPr>
              <p:spPr bwMode="auto">
                <a:xfrm>
                  <a:off x="3959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91" name="Line 199"/>
                <p:cNvSpPr>
                  <a:spLocks noChangeShapeType="1"/>
                </p:cNvSpPr>
                <p:nvPr/>
              </p:nvSpPr>
              <p:spPr bwMode="auto">
                <a:xfrm>
                  <a:off x="4463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395" name="Line 203"/>
                <p:cNvSpPr>
                  <a:spLocks noChangeShapeType="1"/>
                </p:cNvSpPr>
                <p:nvPr/>
              </p:nvSpPr>
              <p:spPr bwMode="auto">
                <a:xfrm>
                  <a:off x="140" y="3204"/>
                  <a:ext cx="482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0507" name="Rectangle 315"/>
              <p:cNvSpPr>
                <a:spLocks noChangeArrowheads="1"/>
              </p:cNvSpPr>
              <p:nvPr/>
            </p:nvSpPr>
            <p:spPr bwMode="auto">
              <a:xfrm>
                <a:off x="35" y="2886"/>
                <a:ext cx="985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b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600">
                    <a:solidFill>
                      <a:schemeClr val="tx1"/>
                    </a:solidFill>
                    <a:latin typeface="Arial" charset="0"/>
                  </a:rPr>
                  <a:t>j</a:t>
                </a:r>
              </a:p>
            </p:txBody>
          </p:sp>
          <p:sp>
            <p:nvSpPr>
              <p:cNvPr id="520508" name="Rectangle 316"/>
              <p:cNvSpPr>
                <a:spLocks noChangeArrowheads="1"/>
              </p:cNvSpPr>
              <p:nvPr/>
            </p:nvSpPr>
            <p:spPr bwMode="auto">
              <a:xfrm>
                <a:off x="35" y="3521"/>
                <a:ext cx="985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600" dirty="0">
                    <a:solidFill>
                      <a:srgbClr val="162BEE"/>
                    </a:solidFill>
                    <a:latin typeface="Arial" charset="0"/>
                  </a:rPr>
                  <a:t>next[j]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52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52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52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2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500"/>
                                        <p:tgtEl>
                                          <p:spTgt spid="520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520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520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52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500"/>
                                        <p:tgtEl>
                                          <p:spTgt spid="52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500"/>
                                        <p:tgtEl>
                                          <p:spTgt spid="520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2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2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2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2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2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2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2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2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4" dur="500"/>
                                        <p:tgtEl>
                                          <p:spTgt spid="520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7" dur="500"/>
                                        <p:tgtEl>
                                          <p:spTgt spid="520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0" dur="500"/>
                                        <p:tgtEl>
                                          <p:spTgt spid="520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500"/>
                                        <p:tgtEl>
                                          <p:spTgt spid="520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6" dur="500"/>
                                        <p:tgtEl>
                                          <p:spTgt spid="520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9" dur="500"/>
                                        <p:tgtEl>
                                          <p:spTgt spid="520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2" dur="500"/>
                                        <p:tgtEl>
                                          <p:spTgt spid="520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5" dur="500"/>
                                        <p:tgtEl>
                                          <p:spTgt spid="52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8" dur="500"/>
                                        <p:tgtEl>
                                          <p:spTgt spid="520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2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2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2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2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2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2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2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2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2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5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500"/>
                                        <p:tgtEl>
                                          <p:spTgt spid="520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6" dur="500"/>
                                        <p:tgtEl>
                                          <p:spTgt spid="520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9" dur="500"/>
                                        <p:tgtEl>
                                          <p:spTgt spid="520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2" dur="500"/>
                                        <p:tgtEl>
                                          <p:spTgt spid="520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5" dur="500"/>
                                        <p:tgtEl>
                                          <p:spTgt spid="520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8" dur="500"/>
                                        <p:tgtEl>
                                          <p:spTgt spid="520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1" dur="500"/>
                                        <p:tgtEl>
                                          <p:spTgt spid="520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4" dur="500"/>
                                        <p:tgtEl>
                                          <p:spTgt spid="520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7" dur="500"/>
                                        <p:tgtEl>
                                          <p:spTgt spid="520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52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52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52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52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2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2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52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2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52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2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52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52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52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52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52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5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5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0" dur="500"/>
                                        <p:tgtEl>
                                          <p:spTgt spid="520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3" dur="500"/>
                                        <p:tgtEl>
                                          <p:spTgt spid="520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6" dur="500"/>
                                        <p:tgtEl>
                                          <p:spTgt spid="520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9" dur="500"/>
                                        <p:tgtEl>
                                          <p:spTgt spid="520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2" dur="500"/>
                                        <p:tgtEl>
                                          <p:spTgt spid="520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5" dur="500"/>
                                        <p:tgtEl>
                                          <p:spTgt spid="520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8" dur="500"/>
                                        <p:tgtEl>
                                          <p:spTgt spid="520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1" dur="500"/>
                                        <p:tgtEl>
                                          <p:spTgt spid="520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4" dur="500"/>
                                        <p:tgtEl>
                                          <p:spTgt spid="520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7" dur="500"/>
                                        <p:tgtEl>
                                          <p:spTgt spid="52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0" dur="500"/>
                                        <p:tgtEl>
                                          <p:spTgt spid="520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3" dur="500"/>
                                        <p:tgtEl>
                                          <p:spTgt spid="520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6" dur="500"/>
                                        <p:tgtEl>
                                          <p:spTgt spid="520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9" dur="500"/>
                                        <p:tgtEl>
                                          <p:spTgt spid="520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2" dur="500"/>
                                        <p:tgtEl>
                                          <p:spTgt spid="520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5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5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5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5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5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5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5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5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5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5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5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5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5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5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5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52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52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52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500"/>
                                        <p:tgtEl>
                                          <p:spTgt spid="5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9" grpId="0"/>
      <p:bldP spid="520432" grpId="0" animBg="1"/>
      <p:bldP spid="520433" grpId="0" animBg="1"/>
      <p:bldP spid="520434" grpId="0" animBg="1"/>
      <p:bldP spid="520435" grpId="0" animBg="1"/>
      <p:bldP spid="520435" grpId="1" animBg="1"/>
      <p:bldP spid="520436" grpId="0" animBg="1"/>
      <p:bldP spid="520436" grpId="1" animBg="1"/>
      <p:bldP spid="520437" grpId="0" animBg="1"/>
      <p:bldP spid="520437" grpId="1" animBg="1"/>
      <p:bldP spid="520438" grpId="0" animBg="1"/>
      <p:bldP spid="520438" grpId="1" animBg="1"/>
      <p:bldP spid="520439" grpId="0" animBg="1"/>
      <p:bldP spid="520439" grpId="1" animBg="1"/>
      <p:bldP spid="520440" grpId="0" animBg="1"/>
      <p:bldP spid="520440" grpId="1" animBg="1"/>
      <p:bldP spid="520441" grpId="0" animBg="1"/>
      <p:bldP spid="520441" grpId="1" animBg="1"/>
      <p:bldP spid="520442" grpId="0" animBg="1"/>
      <p:bldP spid="520442" grpId="1" animBg="1"/>
      <p:bldP spid="520443" grpId="0" animBg="1"/>
      <p:bldP spid="520443" grpId="1" animBg="1"/>
      <p:bldP spid="520444" grpId="0" animBg="1"/>
      <p:bldP spid="520444" grpId="1" animBg="1"/>
      <p:bldP spid="520445" grpId="0" animBg="1"/>
      <p:bldP spid="520445" grpId="1" animBg="1"/>
      <p:bldP spid="520446" grpId="0" animBg="1"/>
      <p:bldP spid="520446" grpId="1" animBg="1"/>
      <p:bldP spid="520447" grpId="0" animBg="1"/>
      <p:bldP spid="520447" grpId="1" animBg="1"/>
      <p:bldP spid="520448" grpId="0" animBg="1"/>
      <p:bldP spid="520448" grpId="1" animBg="1"/>
      <p:bldP spid="520449" grpId="0" animBg="1"/>
      <p:bldP spid="520449" grpId="1" animBg="1"/>
      <p:bldP spid="520450" grpId="0" animBg="1"/>
      <p:bldP spid="520451" grpId="0" animBg="1"/>
      <p:bldP spid="520451" grpId="1" animBg="1"/>
      <p:bldP spid="520452" grpId="0" animBg="1"/>
      <p:bldP spid="520452" grpId="1" animBg="1"/>
      <p:bldP spid="520453" grpId="0" animBg="1"/>
      <p:bldP spid="520453" grpId="1" animBg="1"/>
      <p:bldP spid="520454" grpId="0" animBg="1"/>
      <p:bldP spid="520455" grpId="0" animBg="1"/>
      <p:bldP spid="520455" grpId="1" animBg="1"/>
      <p:bldP spid="520456" grpId="0" animBg="1"/>
      <p:bldP spid="520456" grpId="1" animBg="1"/>
      <p:bldP spid="520457" grpId="0" animBg="1"/>
      <p:bldP spid="520457" grpId="1" animBg="1"/>
      <p:bldP spid="520458" grpId="0" animBg="1"/>
      <p:bldP spid="520458" grpId="1" animBg="1"/>
      <p:bldP spid="520459" grpId="0" animBg="1"/>
      <p:bldP spid="520459" grpId="1" animBg="1"/>
      <p:bldP spid="520460" grpId="0" animBg="1"/>
      <p:bldP spid="520460" grpId="1" animBg="1"/>
      <p:bldP spid="520461" grpId="0" animBg="1"/>
      <p:bldP spid="520462" grpId="0" animBg="1"/>
      <p:bldP spid="520462" grpId="1" animBg="1"/>
      <p:bldP spid="520463" grpId="0" animBg="1"/>
      <p:bldP spid="520463" grpId="1" animBg="1"/>
      <p:bldP spid="520464" grpId="0" animBg="1"/>
      <p:bldP spid="520464" grpId="1" animBg="1"/>
      <p:bldP spid="520465" grpId="0" animBg="1"/>
      <p:bldP spid="520465" grpId="1" animBg="1"/>
      <p:bldP spid="520466" grpId="0" animBg="1"/>
      <p:bldP spid="520466" grpId="1" animBg="1"/>
      <p:bldP spid="520467" grpId="0" animBg="1"/>
      <p:bldP spid="520467" grpId="1" animBg="1"/>
      <p:bldP spid="520468" grpId="0" animBg="1"/>
      <p:bldP spid="520468" grpId="1" animBg="1"/>
      <p:bldP spid="520469" grpId="0" animBg="1"/>
      <p:bldP spid="520469" grpId="1" animBg="1"/>
      <p:bldP spid="520470" grpId="0" animBg="1"/>
      <p:bldP spid="520470" grpId="1" animBg="1"/>
      <p:bldP spid="520471" grpId="0" animBg="1"/>
      <p:bldP spid="520472" grpId="0" animBg="1"/>
      <p:bldP spid="520472" grpId="1" animBg="1"/>
      <p:bldP spid="520473" grpId="0" animBg="1"/>
      <p:bldP spid="520473" grpId="1" animBg="1"/>
      <p:bldP spid="520474" grpId="0" animBg="1"/>
      <p:bldP spid="520474" grpId="1" animBg="1"/>
      <p:bldP spid="520475" grpId="0" animBg="1"/>
      <p:bldP spid="520475" grpId="1" animBg="1"/>
      <p:bldP spid="520476" grpId="0" animBg="1"/>
      <p:bldP spid="520476" grpId="1" animBg="1"/>
      <p:bldP spid="520477" grpId="0" animBg="1"/>
      <p:bldP spid="520477" grpId="1" animBg="1"/>
      <p:bldP spid="520478" grpId="0" animBg="1"/>
      <p:bldP spid="520478" grpId="1" animBg="1"/>
      <p:bldP spid="520479" grpId="0" animBg="1"/>
      <p:bldP spid="520479" grpId="1" animBg="1"/>
      <p:bldP spid="520480" grpId="0" animBg="1"/>
      <p:bldP spid="520480" grpId="1" animBg="1"/>
      <p:bldP spid="520481" grpId="0" animBg="1"/>
      <p:bldP spid="520482" grpId="0" animBg="1"/>
      <p:bldP spid="520483" grpId="0" animBg="1"/>
      <p:bldP spid="520484" grpId="0" animBg="1"/>
      <p:bldP spid="520485" grpId="0" animBg="1"/>
      <p:bldP spid="520486" grpId="0" animBg="1"/>
      <p:bldP spid="520487" grpId="0" animBg="1"/>
      <p:bldP spid="520488" grpId="0" animBg="1"/>
      <p:bldP spid="520489" grpId="0" animBg="1"/>
      <p:bldP spid="520490" grpId="0" animBg="1"/>
      <p:bldP spid="520491" grpId="0" animBg="1"/>
      <p:bldP spid="520492" grpId="0" animBg="1"/>
      <p:bldP spid="520493" grpId="0" animBg="1"/>
      <p:bldP spid="520494" grpId="0" animBg="1"/>
      <p:bldP spid="520495" grpId="0" animBg="1"/>
      <p:bldP spid="520496" grpId="0" animBg="1"/>
      <p:bldP spid="520497" grpId="0" animBg="1"/>
      <p:bldP spid="520498" grpId="0"/>
      <p:bldP spid="520499" grpId="0"/>
      <p:bldP spid="520500" grpId="0"/>
      <p:bldP spid="520501" grpId="0"/>
      <p:bldP spid="520502" grpId="0"/>
      <p:bldP spid="520503" grpId="0"/>
      <p:bldP spid="520504" grpId="0"/>
      <p:bldP spid="52050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1958975" y="1268413"/>
            <a:ext cx="381000" cy="719137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19250" y="908050"/>
            <a:ext cx="635000" cy="490538"/>
            <a:chOff x="2699" y="3022"/>
            <a:chExt cx="400" cy="432"/>
          </a:xfrm>
        </p:grpSpPr>
        <p:sp>
          <p:nvSpPr>
            <p:cNvPr id="527364" name="Line 4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65" name="Text Box 5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19250" y="1917700"/>
            <a:ext cx="635000" cy="457200"/>
            <a:chOff x="2699" y="3385"/>
            <a:chExt cx="400" cy="402"/>
          </a:xfrm>
        </p:grpSpPr>
        <p:sp>
          <p:nvSpPr>
            <p:cNvPr id="527367" name="Line 7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68" name="Text Box 8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-4763" y="1327150"/>
            <a:ext cx="15128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第一趟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208213" y="908050"/>
            <a:ext cx="635000" cy="490538"/>
            <a:chOff x="2699" y="3022"/>
            <a:chExt cx="400" cy="432"/>
          </a:xfrm>
        </p:grpSpPr>
        <p:sp>
          <p:nvSpPr>
            <p:cNvPr id="527371" name="Line 11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72" name="Text Box 12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i=2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08213" y="1917700"/>
            <a:ext cx="635000" cy="457200"/>
            <a:chOff x="2699" y="3385"/>
            <a:chExt cx="400" cy="402"/>
          </a:xfrm>
        </p:grpSpPr>
        <p:sp>
          <p:nvSpPr>
            <p:cNvPr id="527374" name="Line 14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75" name="Text Box 15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j=2</a:t>
              </a:r>
            </a:p>
          </p:txBody>
        </p:sp>
      </p:grpSp>
      <p:sp>
        <p:nvSpPr>
          <p:cNvPr id="527376" name="Rectangle 16"/>
          <p:cNvSpPr>
            <a:spLocks noChangeArrowheads="1"/>
          </p:cNvSpPr>
          <p:nvPr/>
        </p:nvSpPr>
        <p:spPr bwMode="auto">
          <a:xfrm>
            <a:off x="128588" y="214290"/>
            <a:ext cx="4870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KMP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匹配算法的情况：</a:t>
            </a:r>
          </a:p>
        </p:txBody>
      </p:sp>
      <p:grpSp>
        <p:nvGrpSpPr>
          <p:cNvPr id="6" name="Group 925"/>
          <p:cNvGrpSpPr>
            <a:grpSpLocks/>
          </p:cNvGrpSpPr>
          <p:nvPr/>
        </p:nvGrpSpPr>
        <p:grpSpPr bwMode="auto">
          <a:xfrm>
            <a:off x="1476375" y="1520825"/>
            <a:ext cx="3492500" cy="504825"/>
            <a:chOff x="930" y="1052"/>
            <a:chExt cx="2200" cy="318"/>
          </a:xfrm>
        </p:grpSpPr>
        <p:sp>
          <p:nvSpPr>
            <p:cNvPr id="527387" name="Rectangle 27"/>
            <p:cNvSpPr>
              <a:spLocks noChangeArrowheads="1"/>
            </p:cNvSpPr>
            <p:nvPr/>
          </p:nvSpPr>
          <p:spPr bwMode="auto">
            <a:xfrm>
              <a:off x="2855" y="1052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388" name="Rectangle 28"/>
            <p:cNvSpPr>
              <a:spLocks noChangeArrowheads="1"/>
            </p:cNvSpPr>
            <p:nvPr/>
          </p:nvSpPr>
          <p:spPr bwMode="auto">
            <a:xfrm>
              <a:off x="2580" y="1052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389" name="Rectangle 29"/>
            <p:cNvSpPr>
              <a:spLocks noChangeArrowheads="1"/>
            </p:cNvSpPr>
            <p:nvPr/>
          </p:nvSpPr>
          <p:spPr bwMode="auto">
            <a:xfrm>
              <a:off x="2305" y="1052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390" name="Rectangle 30"/>
            <p:cNvSpPr>
              <a:spLocks noChangeArrowheads="1"/>
            </p:cNvSpPr>
            <p:nvPr/>
          </p:nvSpPr>
          <p:spPr bwMode="auto">
            <a:xfrm>
              <a:off x="2030" y="1052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391" name="Rectangle 31"/>
            <p:cNvSpPr>
              <a:spLocks noChangeArrowheads="1"/>
            </p:cNvSpPr>
            <p:nvPr/>
          </p:nvSpPr>
          <p:spPr bwMode="auto">
            <a:xfrm>
              <a:off x="1755" y="1052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392" name="Rectangle 32"/>
            <p:cNvSpPr>
              <a:spLocks noChangeArrowheads="1"/>
            </p:cNvSpPr>
            <p:nvPr/>
          </p:nvSpPr>
          <p:spPr bwMode="auto">
            <a:xfrm>
              <a:off x="1480" y="1052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393" name="Rectangle 33"/>
            <p:cNvSpPr>
              <a:spLocks noChangeArrowheads="1"/>
            </p:cNvSpPr>
            <p:nvPr/>
          </p:nvSpPr>
          <p:spPr bwMode="auto">
            <a:xfrm>
              <a:off x="1205" y="1052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394" name="Rectangle 34"/>
            <p:cNvSpPr>
              <a:spLocks noChangeArrowheads="1"/>
            </p:cNvSpPr>
            <p:nvPr/>
          </p:nvSpPr>
          <p:spPr bwMode="auto">
            <a:xfrm>
              <a:off x="930" y="1052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7" name="Group 924"/>
          <p:cNvGrpSpPr>
            <a:grpSpLocks/>
          </p:cNvGrpSpPr>
          <p:nvPr/>
        </p:nvGrpSpPr>
        <p:grpSpPr bwMode="auto">
          <a:xfrm>
            <a:off x="1476375" y="1165225"/>
            <a:ext cx="7421563" cy="504825"/>
            <a:chOff x="930" y="734"/>
            <a:chExt cx="4675" cy="318"/>
          </a:xfrm>
        </p:grpSpPr>
        <p:sp>
          <p:nvSpPr>
            <p:cNvPr id="527395" name="Rectangle 35"/>
            <p:cNvSpPr>
              <a:spLocks noChangeArrowheads="1"/>
            </p:cNvSpPr>
            <p:nvPr/>
          </p:nvSpPr>
          <p:spPr bwMode="auto">
            <a:xfrm>
              <a:off x="533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396" name="Rectangle 36"/>
            <p:cNvSpPr>
              <a:spLocks noChangeArrowheads="1"/>
            </p:cNvSpPr>
            <p:nvPr/>
          </p:nvSpPr>
          <p:spPr bwMode="auto">
            <a:xfrm>
              <a:off x="5055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397" name="Rectangle 37"/>
            <p:cNvSpPr>
              <a:spLocks noChangeArrowheads="1"/>
            </p:cNvSpPr>
            <p:nvPr/>
          </p:nvSpPr>
          <p:spPr bwMode="auto">
            <a:xfrm>
              <a:off x="478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398" name="Rectangle 38"/>
            <p:cNvSpPr>
              <a:spLocks noChangeArrowheads="1"/>
            </p:cNvSpPr>
            <p:nvPr/>
          </p:nvSpPr>
          <p:spPr bwMode="auto">
            <a:xfrm>
              <a:off x="4505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399" name="Rectangle 39"/>
            <p:cNvSpPr>
              <a:spLocks noChangeArrowheads="1"/>
            </p:cNvSpPr>
            <p:nvPr/>
          </p:nvSpPr>
          <p:spPr bwMode="auto">
            <a:xfrm>
              <a:off x="423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00" name="Rectangle 40"/>
            <p:cNvSpPr>
              <a:spLocks noChangeArrowheads="1"/>
            </p:cNvSpPr>
            <p:nvPr/>
          </p:nvSpPr>
          <p:spPr bwMode="auto">
            <a:xfrm>
              <a:off x="3955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01" name="Rectangle 41"/>
            <p:cNvSpPr>
              <a:spLocks noChangeArrowheads="1"/>
            </p:cNvSpPr>
            <p:nvPr/>
          </p:nvSpPr>
          <p:spPr bwMode="auto">
            <a:xfrm>
              <a:off x="368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02" name="Rectangle 42"/>
            <p:cNvSpPr>
              <a:spLocks noChangeArrowheads="1"/>
            </p:cNvSpPr>
            <p:nvPr/>
          </p:nvSpPr>
          <p:spPr bwMode="auto">
            <a:xfrm>
              <a:off x="3405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03" name="Rectangle 43"/>
            <p:cNvSpPr>
              <a:spLocks noChangeArrowheads="1"/>
            </p:cNvSpPr>
            <p:nvPr/>
          </p:nvSpPr>
          <p:spPr bwMode="auto">
            <a:xfrm>
              <a:off x="313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04" name="Rectangle 44"/>
            <p:cNvSpPr>
              <a:spLocks noChangeArrowheads="1"/>
            </p:cNvSpPr>
            <p:nvPr/>
          </p:nvSpPr>
          <p:spPr bwMode="auto">
            <a:xfrm>
              <a:off x="2855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05" name="Rectangle 45"/>
            <p:cNvSpPr>
              <a:spLocks noChangeArrowheads="1"/>
            </p:cNvSpPr>
            <p:nvPr/>
          </p:nvSpPr>
          <p:spPr bwMode="auto">
            <a:xfrm>
              <a:off x="258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06" name="Rectangle 46"/>
            <p:cNvSpPr>
              <a:spLocks noChangeArrowheads="1"/>
            </p:cNvSpPr>
            <p:nvPr/>
          </p:nvSpPr>
          <p:spPr bwMode="auto">
            <a:xfrm>
              <a:off x="2305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07" name="Rectangle 47"/>
            <p:cNvSpPr>
              <a:spLocks noChangeArrowheads="1"/>
            </p:cNvSpPr>
            <p:nvPr/>
          </p:nvSpPr>
          <p:spPr bwMode="auto">
            <a:xfrm>
              <a:off x="203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08" name="Rectangle 48"/>
            <p:cNvSpPr>
              <a:spLocks noChangeArrowheads="1"/>
            </p:cNvSpPr>
            <p:nvPr/>
          </p:nvSpPr>
          <p:spPr bwMode="auto">
            <a:xfrm>
              <a:off x="1755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09" name="Rectangle 49"/>
            <p:cNvSpPr>
              <a:spLocks noChangeArrowheads="1"/>
            </p:cNvSpPr>
            <p:nvPr/>
          </p:nvSpPr>
          <p:spPr bwMode="auto">
            <a:xfrm>
              <a:off x="148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10" name="Rectangle 50"/>
            <p:cNvSpPr>
              <a:spLocks noChangeArrowheads="1"/>
            </p:cNvSpPr>
            <p:nvPr/>
          </p:nvSpPr>
          <p:spPr bwMode="auto">
            <a:xfrm>
              <a:off x="1205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11" name="Rectangle 51"/>
            <p:cNvSpPr>
              <a:spLocks noChangeArrowheads="1"/>
            </p:cNvSpPr>
            <p:nvPr/>
          </p:nvSpPr>
          <p:spPr bwMode="auto">
            <a:xfrm>
              <a:off x="930" y="734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527433" name="Rectangle 73"/>
          <p:cNvSpPr>
            <a:spLocks noChangeArrowheads="1"/>
          </p:cNvSpPr>
          <p:nvPr/>
        </p:nvSpPr>
        <p:spPr bwMode="auto">
          <a:xfrm>
            <a:off x="1954213" y="2767013"/>
            <a:ext cx="381000" cy="719137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2208213" y="2420938"/>
            <a:ext cx="635000" cy="490537"/>
            <a:chOff x="2699" y="3022"/>
            <a:chExt cx="400" cy="432"/>
          </a:xfrm>
        </p:grpSpPr>
        <p:sp>
          <p:nvSpPr>
            <p:cNvPr id="527435" name="Line 75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36" name="Text Box 76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i=2</a:t>
              </a:r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2208213" y="3460750"/>
            <a:ext cx="635000" cy="457200"/>
            <a:chOff x="2699" y="3385"/>
            <a:chExt cx="400" cy="402"/>
          </a:xfrm>
        </p:grpSpPr>
        <p:sp>
          <p:nvSpPr>
            <p:cNvPr id="527438" name="Line 78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39" name="Text Box 79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sp>
        <p:nvSpPr>
          <p:cNvPr id="527440" name="Text Box 80"/>
          <p:cNvSpPr txBox="1">
            <a:spLocks noChangeArrowheads="1"/>
          </p:cNvSpPr>
          <p:nvPr/>
        </p:nvSpPr>
        <p:spPr bwMode="auto">
          <a:xfrm>
            <a:off x="-9525" y="2827338"/>
            <a:ext cx="15128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第二趟</a:t>
            </a:r>
          </a:p>
        </p:txBody>
      </p:sp>
      <p:sp>
        <p:nvSpPr>
          <p:cNvPr id="527503" name="Rectangle 143"/>
          <p:cNvSpPr>
            <a:spLocks noChangeArrowheads="1"/>
          </p:cNvSpPr>
          <p:nvPr/>
        </p:nvSpPr>
        <p:spPr bwMode="auto">
          <a:xfrm>
            <a:off x="4551363" y="4327525"/>
            <a:ext cx="381000" cy="719138"/>
          </a:xfrm>
          <a:prstGeom prst="rect">
            <a:avLst/>
          </a:prstGeom>
          <a:solidFill>
            <a:srgbClr val="0000FF">
              <a:alpha val="31000"/>
            </a:srgbClr>
          </a:solidFill>
          <a:ln w="38100" cap="sq" algn="ctr">
            <a:solidFill>
              <a:srgbClr val="00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4800600" y="3979863"/>
            <a:ext cx="635000" cy="490537"/>
            <a:chOff x="2699" y="3022"/>
            <a:chExt cx="400" cy="432"/>
          </a:xfrm>
        </p:grpSpPr>
        <p:sp>
          <p:nvSpPr>
            <p:cNvPr id="527505" name="Line 145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06" name="Text Box 146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i=8</a:t>
              </a:r>
            </a:p>
          </p:txBody>
        </p:sp>
      </p:grpSp>
      <p:grpSp>
        <p:nvGrpSpPr>
          <p:cNvPr id="11" name="Group 147"/>
          <p:cNvGrpSpPr>
            <a:grpSpLocks/>
          </p:cNvGrpSpPr>
          <p:nvPr/>
        </p:nvGrpSpPr>
        <p:grpSpPr bwMode="auto">
          <a:xfrm>
            <a:off x="4800600" y="4987925"/>
            <a:ext cx="635000" cy="457200"/>
            <a:chOff x="2699" y="3385"/>
            <a:chExt cx="400" cy="402"/>
          </a:xfrm>
        </p:grpSpPr>
        <p:sp>
          <p:nvSpPr>
            <p:cNvPr id="527508" name="Line 148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09" name="Text Box 149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j=6</a:t>
              </a:r>
            </a:p>
          </p:txBody>
        </p:sp>
      </p:grpSp>
      <p:sp>
        <p:nvSpPr>
          <p:cNvPr id="527510" name="Text Box 150"/>
          <p:cNvSpPr txBox="1">
            <a:spLocks noChangeArrowheads="1"/>
          </p:cNvSpPr>
          <p:nvPr/>
        </p:nvSpPr>
        <p:spPr bwMode="auto">
          <a:xfrm>
            <a:off x="-9525" y="4398963"/>
            <a:ext cx="15128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第三趟</a:t>
            </a:r>
          </a:p>
        </p:txBody>
      </p:sp>
      <p:grpSp>
        <p:nvGrpSpPr>
          <p:cNvPr id="12" name="Group 151"/>
          <p:cNvGrpSpPr>
            <a:grpSpLocks/>
          </p:cNvGrpSpPr>
          <p:nvPr/>
        </p:nvGrpSpPr>
        <p:grpSpPr bwMode="auto">
          <a:xfrm>
            <a:off x="2636838" y="3979863"/>
            <a:ext cx="635000" cy="490537"/>
            <a:chOff x="2699" y="3022"/>
            <a:chExt cx="400" cy="432"/>
          </a:xfrm>
        </p:grpSpPr>
        <p:sp>
          <p:nvSpPr>
            <p:cNvPr id="527512" name="Line 152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13" name="Text Box 153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i=3</a:t>
              </a:r>
            </a:p>
          </p:txBody>
        </p:sp>
      </p:grpSp>
      <p:grpSp>
        <p:nvGrpSpPr>
          <p:cNvPr id="13" name="Group 154"/>
          <p:cNvGrpSpPr>
            <a:grpSpLocks/>
          </p:cNvGrpSpPr>
          <p:nvPr/>
        </p:nvGrpSpPr>
        <p:grpSpPr bwMode="auto">
          <a:xfrm>
            <a:off x="2636838" y="4987925"/>
            <a:ext cx="635000" cy="457200"/>
            <a:chOff x="2699" y="3385"/>
            <a:chExt cx="400" cy="402"/>
          </a:xfrm>
        </p:grpSpPr>
        <p:sp>
          <p:nvSpPr>
            <p:cNvPr id="527515" name="Line 155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16" name="Text Box 156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j=1</a:t>
              </a:r>
            </a:p>
          </p:txBody>
        </p:sp>
      </p:grpSp>
      <p:grpSp>
        <p:nvGrpSpPr>
          <p:cNvPr id="14" name="Group 926"/>
          <p:cNvGrpSpPr>
            <a:grpSpLocks/>
          </p:cNvGrpSpPr>
          <p:nvPr/>
        </p:nvGrpSpPr>
        <p:grpSpPr bwMode="auto">
          <a:xfrm>
            <a:off x="1908175" y="3019425"/>
            <a:ext cx="3492500" cy="504825"/>
            <a:chOff x="1202" y="2096"/>
            <a:chExt cx="2200" cy="318"/>
          </a:xfrm>
        </p:grpSpPr>
        <p:sp>
          <p:nvSpPr>
            <p:cNvPr id="527456" name="Rectangle 96"/>
            <p:cNvSpPr>
              <a:spLocks noChangeArrowheads="1"/>
            </p:cNvSpPr>
            <p:nvPr/>
          </p:nvSpPr>
          <p:spPr bwMode="auto">
            <a:xfrm>
              <a:off x="3127" y="2096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57" name="Rectangle 97"/>
            <p:cNvSpPr>
              <a:spLocks noChangeArrowheads="1"/>
            </p:cNvSpPr>
            <p:nvPr/>
          </p:nvSpPr>
          <p:spPr bwMode="auto">
            <a:xfrm>
              <a:off x="2852" y="2096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58" name="Rectangle 98"/>
            <p:cNvSpPr>
              <a:spLocks noChangeArrowheads="1"/>
            </p:cNvSpPr>
            <p:nvPr/>
          </p:nvSpPr>
          <p:spPr bwMode="auto">
            <a:xfrm>
              <a:off x="2577" y="2096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59" name="Rectangle 99"/>
            <p:cNvSpPr>
              <a:spLocks noChangeArrowheads="1"/>
            </p:cNvSpPr>
            <p:nvPr/>
          </p:nvSpPr>
          <p:spPr bwMode="auto">
            <a:xfrm>
              <a:off x="2302" y="2096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60" name="Rectangle 100"/>
            <p:cNvSpPr>
              <a:spLocks noChangeArrowheads="1"/>
            </p:cNvSpPr>
            <p:nvPr/>
          </p:nvSpPr>
          <p:spPr bwMode="auto">
            <a:xfrm>
              <a:off x="2027" y="2096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61" name="Rectangle 101"/>
            <p:cNvSpPr>
              <a:spLocks noChangeArrowheads="1"/>
            </p:cNvSpPr>
            <p:nvPr/>
          </p:nvSpPr>
          <p:spPr bwMode="auto">
            <a:xfrm>
              <a:off x="1752" y="2096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62" name="Rectangle 102"/>
            <p:cNvSpPr>
              <a:spLocks noChangeArrowheads="1"/>
            </p:cNvSpPr>
            <p:nvPr/>
          </p:nvSpPr>
          <p:spPr bwMode="auto">
            <a:xfrm>
              <a:off x="1477" y="2096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63" name="Rectangle 103"/>
            <p:cNvSpPr>
              <a:spLocks noChangeArrowheads="1"/>
            </p:cNvSpPr>
            <p:nvPr/>
          </p:nvSpPr>
          <p:spPr bwMode="auto">
            <a:xfrm>
              <a:off x="1202" y="2096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5" name="Group 931"/>
          <p:cNvGrpSpPr>
            <a:grpSpLocks/>
          </p:cNvGrpSpPr>
          <p:nvPr/>
        </p:nvGrpSpPr>
        <p:grpSpPr bwMode="auto">
          <a:xfrm>
            <a:off x="1471613" y="2665413"/>
            <a:ext cx="7421562" cy="504825"/>
            <a:chOff x="927" y="1778"/>
            <a:chExt cx="4675" cy="318"/>
          </a:xfrm>
        </p:grpSpPr>
        <p:sp>
          <p:nvSpPr>
            <p:cNvPr id="527465" name="Rectangle 105"/>
            <p:cNvSpPr>
              <a:spLocks noChangeArrowheads="1"/>
            </p:cNvSpPr>
            <p:nvPr/>
          </p:nvSpPr>
          <p:spPr bwMode="auto">
            <a:xfrm>
              <a:off x="532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66" name="Rectangle 106"/>
            <p:cNvSpPr>
              <a:spLocks noChangeArrowheads="1"/>
            </p:cNvSpPr>
            <p:nvPr/>
          </p:nvSpPr>
          <p:spPr bwMode="auto">
            <a:xfrm>
              <a:off x="5052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67" name="Rectangle 107"/>
            <p:cNvSpPr>
              <a:spLocks noChangeArrowheads="1"/>
            </p:cNvSpPr>
            <p:nvPr/>
          </p:nvSpPr>
          <p:spPr bwMode="auto">
            <a:xfrm>
              <a:off x="477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68" name="Rectangle 108"/>
            <p:cNvSpPr>
              <a:spLocks noChangeArrowheads="1"/>
            </p:cNvSpPr>
            <p:nvPr/>
          </p:nvSpPr>
          <p:spPr bwMode="auto">
            <a:xfrm>
              <a:off x="4502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69" name="Rectangle 109"/>
            <p:cNvSpPr>
              <a:spLocks noChangeArrowheads="1"/>
            </p:cNvSpPr>
            <p:nvPr/>
          </p:nvSpPr>
          <p:spPr bwMode="auto">
            <a:xfrm>
              <a:off x="422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70" name="Rectangle 110"/>
            <p:cNvSpPr>
              <a:spLocks noChangeArrowheads="1"/>
            </p:cNvSpPr>
            <p:nvPr/>
          </p:nvSpPr>
          <p:spPr bwMode="auto">
            <a:xfrm>
              <a:off x="3952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71" name="Rectangle 111"/>
            <p:cNvSpPr>
              <a:spLocks noChangeArrowheads="1"/>
            </p:cNvSpPr>
            <p:nvPr/>
          </p:nvSpPr>
          <p:spPr bwMode="auto">
            <a:xfrm>
              <a:off x="367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72" name="Rectangle 112"/>
            <p:cNvSpPr>
              <a:spLocks noChangeArrowheads="1"/>
            </p:cNvSpPr>
            <p:nvPr/>
          </p:nvSpPr>
          <p:spPr bwMode="auto">
            <a:xfrm>
              <a:off x="3402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73" name="Rectangle 113"/>
            <p:cNvSpPr>
              <a:spLocks noChangeArrowheads="1"/>
            </p:cNvSpPr>
            <p:nvPr/>
          </p:nvSpPr>
          <p:spPr bwMode="auto">
            <a:xfrm>
              <a:off x="312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74" name="Rectangle 114"/>
            <p:cNvSpPr>
              <a:spLocks noChangeArrowheads="1"/>
            </p:cNvSpPr>
            <p:nvPr/>
          </p:nvSpPr>
          <p:spPr bwMode="auto">
            <a:xfrm>
              <a:off x="2852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75" name="Rectangle 115"/>
            <p:cNvSpPr>
              <a:spLocks noChangeArrowheads="1"/>
            </p:cNvSpPr>
            <p:nvPr/>
          </p:nvSpPr>
          <p:spPr bwMode="auto">
            <a:xfrm>
              <a:off x="257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76" name="Rectangle 116"/>
            <p:cNvSpPr>
              <a:spLocks noChangeArrowheads="1"/>
            </p:cNvSpPr>
            <p:nvPr/>
          </p:nvSpPr>
          <p:spPr bwMode="auto">
            <a:xfrm>
              <a:off x="2302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77" name="Rectangle 117"/>
            <p:cNvSpPr>
              <a:spLocks noChangeArrowheads="1"/>
            </p:cNvSpPr>
            <p:nvPr/>
          </p:nvSpPr>
          <p:spPr bwMode="auto">
            <a:xfrm>
              <a:off x="202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78" name="Rectangle 118"/>
            <p:cNvSpPr>
              <a:spLocks noChangeArrowheads="1"/>
            </p:cNvSpPr>
            <p:nvPr/>
          </p:nvSpPr>
          <p:spPr bwMode="auto">
            <a:xfrm>
              <a:off x="1752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479" name="Rectangle 119"/>
            <p:cNvSpPr>
              <a:spLocks noChangeArrowheads="1"/>
            </p:cNvSpPr>
            <p:nvPr/>
          </p:nvSpPr>
          <p:spPr bwMode="auto">
            <a:xfrm>
              <a:off x="147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480" name="Rectangle 120"/>
            <p:cNvSpPr>
              <a:spLocks noChangeArrowheads="1"/>
            </p:cNvSpPr>
            <p:nvPr/>
          </p:nvSpPr>
          <p:spPr bwMode="auto">
            <a:xfrm>
              <a:off x="1202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481" name="Rectangle 121"/>
            <p:cNvSpPr>
              <a:spLocks noChangeArrowheads="1"/>
            </p:cNvSpPr>
            <p:nvPr/>
          </p:nvSpPr>
          <p:spPr bwMode="auto">
            <a:xfrm>
              <a:off x="927" y="1778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16" name="Group 214"/>
          <p:cNvGrpSpPr>
            <a:grpSpLocks/>
          </p:cNvGrpSpPr>
          <p:nvPr/>
        </p:nvGrpSpPr>
        <p:grpSpPr bwMode="auto">
          <a:xfrm>
            <a:off x="4729163" y="5445125"/>
            <a:ext cx="635000" cy="490538"/>
            <a:chOff x="2699" y="3022"/>
            <a:chExt cx="400" cy="432"/>
          </a:xfrm>
        </p:grpSpPr>
        <p:sp>
          <p:nvSpPr>
            <p:cNvPr id="527575" name="Line 215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76" name="Text Box 216"/>
            <p:cNvSpPr txBox="1">
              <a:spLocks noChangeArrowheads="1"/>
            </p:cNvSpPr>
            <p:nvPr/>
          </p:nvSpPr>
          <p:spPr bwMode="auto">
            <a:xfrm>
              <a:off x="2711" y="3051"/>
              <a:ext cx="388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i=8</a:t>
              </a:r>
            </a:p>
          </p:txBody>
        </p:sp>
      </p:grpSp>
      <p:grpSp>
        <p:nvGrpSpPr>
          <p:cNvPr id="17" name="Group 217"/>
          <p:cNvGrpSpPr>
            <a:grpSpLocks/>
          </p:cNvGrpSpPr>
          <p:nvPr/>
        </p:nvGrpSpPr>
        <p:grpSpPr bwMode="auto">
          <a:xfrm>
            <a:off x="4729163" y="6381750"/>
            <a:ext cx="635000" cy="457200"/>
            <a:chOff x="2699" y="3385"/>
            <a:chExt cx="400" cy="402"/>
          </a:xfrm>
        </p:grpSpPr>
        <p:sp>
          <p:nvSpPr>
            <p:cNvPr id="527578" name="Line 218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79" name="Text Box 219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j=3</a:t>
              </a:r>
            </a:p>
          </p:txBody>
        </p:sp>
      </p:grpSp>
      <p:sp>
        <p:nvSpPr>
          <p:cNvPr id="527580" name="Text Box 220"/>
          <p:cNvSpPr txBox="1">
            <a:spLocks noChangeArrowheads="1"/>
          </p:cNvSpPr>
          <p:nvPr/>
        </p:nvSpPr>
        <p:spPr bwMode="auto">
          <a:xfrm>
            <a:off x="-14288" y="5864225"/>
            <a:ext cx="15128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第四趟</a:t>
            </a:r>
          </a:p>
        </p:txBody>
      </p:sp>
      <p:grpSp>
        <p:nvGrpSpPr>
          <p:cNvPr id="18" name="Group 221"/>
          <p:cNvGrpSpPr>
            <a:grpSpLocks/>
          </p:cNvGrpSpPr>
          <p:nvPr/>
        </p:nvGrpSpPr>
        <p:grpSpPr bwMode="auto">
          <a:xfrm>
            <a:off x="7380288" y="5445125"/>
            <a:ext cx="804862" cy="490538"/>
            <a:chOff x="2699" y="3022"/>
            <a:chExt cx="507" cy="432"/>
          </a:xfrm>
        </p:grpSpPr>
        <p:sp>
          <p:nvSpPr>
            <p:cNvPr id="527582" name="Line 222"/>
            <p:cNvSpPr>
              <a:spLocks noChangeShapeType="1"/>
            </p:cNvSpPr>
            <p:nvPr/>
          </p:nvSpPr>
          <p:spPr bwMode="auto">
            <a:xfrm>
              <a:off x="2699" y="302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83" name="Text Box 223"/>
            <p:cNvSpPr txBox="1">
              <a:spLocks noChangeArrowheads="1"/>
            </p:cNvSpPr>
            <p:nvPr/>
          </p:nvSpPr>
          <p:spPr bwMode="auto">
            <a:xfrm>
              <a:off x="2711" y="3051"/>
              <a:ext cx="495" cy="4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i=14</a:t>
              </a:r>
            </a:p>
          </p:txBody>
        </p:sp>
      </p:grpSp>
      <p:grpSp>
        <p:nvGrpSpPr>
          <p:cNvPr id="19" name="Group 224"/>
          <p:cNvGrpSpPr>
            <a:grpSpLocks/>
          </p:cNvGrpSpPr>
          <p:nvPr/>
        </p:nvGrpSpPr>
        <p:grpSpPr bwMode="auto">
          <a:xfrm>
            <a:off x="7380288" y="6381750"/>
            <a:ext cx="635000" cy="457200"/>
            <a:chOff x="2699" y="3385"/>
            <a:chExt cx="400" cy="402"/>
          </a:xfrm>
        </p:grpSpPr>
        <p:sp>
          <p:nvSpPr>
            <p:cNvPr id="527585" name="Line 225"/>
            <p:cNvSpPr>
              <a:spLocks noChangeShapeType="1"/>
            </p:cNvSpPr>
            <p:nvPr/>
          </p:nvSpPr>
          <p:spPr bwMode="auto">
            <a:xfrm>
              <a:off x="2699" y="3385"/>
              <a:ext cx="0" cy="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586" name="Text Box 226"/>
            <p:cNvSpPr txBox="1">
              <a:spLocks noChangeArrowheads="1"/>
            </p:cNvSpPr>
            <p:nvPr/>
          </p:nvSpPr>
          <p:spPr bwMode="auto">
            <a:xfrm>
              <a:off x="2711" y="3385"/>
              <a:ext cx="388" cy="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j=9</a:t>
              </a:r>
            </a:p>
          </p:txBody>
        </p:sp>
      </p:grpSp>
      <p:sp>
        <p:nvSpPr>
          <p:cNvPr id="527911" name="Text Box 551"/>
          <p:cNvSpPr txBox="1">
            <a:spLocks noChangeArrowheads="1"/>
          </p:cNvSpPr>
          <p:nvPr/>
        </p:nvSpPr>
        <p:spPr bwMode="auto">
          <a:xfrm>
            <a:off x="3059113" y="1844675"/>
            <a:ext cx="1865312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Arial" charset="0"/>
              </a:rPr>
              <a:t>next[2]=1</a:t>
            </a:r>
          </a:p>
        </p:txBody>
      </p:sp>
      <p:sp>
        <p:nvSpPr>
          <p:cNvPr id="527912" name="Text Box 552"/>
          <p:cNvSpPr txBox="1">
            <a:spLocks noChangeArrowheads="1"/>
          </p:cNvSpPr>
          <p:nvPr/>
        </p:nvSpPr>
        <p:spPr bwMode="auto">
          <a:xfrm>
            <a:off x="3100388" y="3411538"/>
            <a:ext cx="1865312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Arial" charset="0"/>
              </a:rPr>
              <a:t>next[1]=0</a:t>
            </a:r>
          </a:p>
        </p:txBody>
      </p:sp>
      <p:sp>
        <p:nvSpPr>
          <p:cNvPr id="527913" name="Text Box 553"/>
          <p:cNvSpPr txBox="1">
            <a:spLocks noChangeArrowheads="1"/>
          </p:cNvSpPr>
          <p:nvPr/>
        </p:nvSpPr>
        <p:spPr bwMode="auto">
          <a:xfrm>
            <a:off x="5514975" y="4870450"/>
            <a:ext cx="18653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Arial" charset="0"/>
              </a:rPr>
              <a:t>next[6]=3</a:t>
            </a:r>
          </a:p>
        </p:txBody>
      </p:sp>
      <p:grpSp>
        <p:nvGrpSpPr>
          <p:cNvPr id="20" name="Group 927"/>
          <p:cNvGrpSpPr>
            <a:grpSpLocks/>
          </p:cNvGrpSpPr>
          <p:nvPr/>
        </p:nvGrpSpPr>
        <p:grpSpPr bwMode="auto">
          <a:xfrm>
            <a:off x="2344738" y="4579938"/>
            <a:ext cx="3492500" cy="504825"/>
            <a:chOff x="1477" y="3101"/>
            <a:chExt cx="2200" cy="318"/>
          </a:xfrm>
        </p:grpSpPr>
        <p:sp>
          <p:nvSpPr>
            <p:cNvPr id="527525" name="Rectangle 165"/>
            <p:cNvSpPr>
              <a:spLocks noChangeArrowheads="1"/>
            </p:cNvSpPr>
            <p:nvPr/>
          </p:nvSpPr>
          <p:spPr bwMode="auto">
            <a:xfrm>
              <a:off x="3402" y="3101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526" name="Rectangle 166"/>
            <p:cNvSpPr>
              <a:spLocks noChangeArrowheads="1"/>
            </p:cNvSpPr>
            <p:nvPr/>
          </p:nvSpPr>
          <p:spPr bwMode="auto">
            <a:xfrm>
              <a:off x="3127" y="3101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27" name="Rectangle 167"/>
            <p:cNvSpPr>
              <a:spLocks noChangeArrowheads="1"/>
            </p:cNvSpPr>
            <p:nvPr/>
          </p:nvSpPr>
          <p:spPr bwMode="auto">
            <a:xfrm>
              <a:off x="2852" y="3101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528" name="Rectangle 168"/>
            <p:cNvSpPr>
              <a:spLocks noChangeArrowheads="1"/>
            </p:cNvSpPr>
            <p:nvPr/>
          </p:nvSpPr>
          <p:spPr bwMode="auto">
            <a:xfrm>
              <a:off x="2577" y="3101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529" name="Rectangle 169"/>
            <p:cNvSpPr>
              <a:spLocks noChangeArrowheads="1"/>
            </p:cNvSpPr>
            <p:nvPr/>
          </p:nvSpPr>
          <p:spPr bwMode="auto">
            <a:xfrm>
              <a:off x="2302" y="3101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30" name="Rectangle 170"/>
            <p:cNvSpPr>
              <a:spLocks noChangeArrowheads="1"/>
            </p:cNvSpPr>
            <p:nvPr/>
          </p:nvSpPr>
          <p:spPr bwMode="auto">
            <a:xfrm>
              <a:off x="2027" y="3101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31" name="Rectangle 171"/>
            <p:cNvSpPr>
              <a:spLocks noChangeArrowheads="1"/>
            </p:cNvSpPr>
            <p:nvPr/>
          </p:nvSpPr>
          <p:spPr bwMode="auto">
            <a:xfrm>
              <a:off x="1752" y="3101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532" name="Rectangle 172"/>
            <p:cNvSpPr>
              <a:spLocks noChangeArrowheads="1"/>
            </p:cNvSpPr>
            <p:nvPr/>
          </p:nvSpPr>
          <p:spPr bwMode="auto">
            <a:xfrm>
              <a:off x="1477" y="3101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21" name="Group 930"/>
          <p:cNvGrpSpPr>
            <a:grpSpLocks/>
          </p:cNvGrpSpPr>
          <p:nvPr/>
        </p:nvGrpSpPr>
        <p:grpSpPr bwMode="auto">
          <a:xfrm>
            <a:off x="1471613" y="4237038"/>
            <a:ext cx="7421562" cy="504825"/>
            <a:chOff x="927" y="2783"/>
            <a:chExt cx="4675" cy="318"/>
          </a:xfrm>
        </p:grpSpPr>
        <p:sp>
          <p:nvSpPr>
            <p:cNvPr id="527535" name="Rectangle 175"/>
            <p:cNvSpPr>
              <a:spLocks noChangeArrowheads="1"/>
            </p:cNvSpPr>
            <p:nvPr/>
          </p:nvSpPr>
          <p:spPr bwMode="auto">
            <a:xfrm>
              <a:off x="532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536" name="Rectangle 176"/>
            <p:cNvSpPr>
              <a:spLocks noChangeArrowheads="1"/>
            </p:cNvSpPr>
            <p:nvPr/>
          </p:nvSpPr>
          <p:spPr bwMode="auto">
            <a:xfrm>
              <a:off x="5052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537" name="Rectangle 177"/>
            <p:cNvSpPr>
              <a:spLocks noChangeArrowheads="1"/>
            </p:cNvSpPr>
            <p:nvPr/>
          </p:nvSpPr>
          <p:spPr bwMode="auto">
            <a:xfrm>
              <a:off x="477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38" name="Rectangle 178"/>
            <p:cNvSpPr>
              <a:spLocks noChangeArrowheads="1"/>
            </p:cNvSpPr>
            <p:nvPr/>
          </p:nvSpPr>
          <p:spPr bwMode="auto">
            <a:xfrm>
              <a:off x="4502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39" name="Rectangle 179"/>
            <p:cNvSpPr>
              <a:spLocks noChangeArrowheads="1"/>
            </p:cNvSpPr>
            <p:nvPr/>
          </p:nvSpPr>
          <p:spPr bwMode="auto">
            <a:xfrm>
              <a:off x="422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540" name="Rectangle 180"/>
            <p:cNvSpPr>
              <a:spLocks noChangeArrowheads="1"/>
            </p:cNvSpPr>
            <p:nvPr/>
          </p:nvSpPr>
          <p:spPr bwMode="auto">
            <a:xfrm>
              <a:off x="3952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41" name="Rectangle 181"/>
            <p:cNvSpPr>
              <a:spLocks noChangeArrowheads="1"/>
            </p:cNvSpPr>
            <p:nvPr/>
          </p:nvSpPr>
          <p:spPr bwMode="auto">
            <a:xfrm>
              <a:off x="367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542" name="Rectangle 182"/>
            <p:cNvSpPr>
              <a:spLocks noChangeArrowheads="1"/>
            </p:cNvSpPr>
            <p:nvPr/>
          </p:nvSpPr>
          <p:spPr bwMode="auto">
            <a:xfrm>
              <a:off x="3402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543" name="Rectangle 183"/>
            <p:cNvSpPr>
              <a:spLocks noChangeArrowheads="1"/>
            </p:cNvSpPr>
            <p:nvPr/>
          </p:nvSpPr>
          <p:spPr bwMode="auto">
            <a:xfrm>
              <a:off x="312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44" name="Rectangle 184"/>
            <p:cNvSpPr>
              <a:spLocks noChangeArrowheads="1"/>
            </p:cNvSpPr>
            <p:nvPr/>
          </p:nvSpPr>
          <p:spPr bwMode="auto">
            <a:xfrm>
              <a:off x="2852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45" name="Rectangle 185"/>
            <p:cNvSpPr>
              <a:spLocks noChangeArrowheads="1"/>
            </p:cNvSpPr>
            <p:nvPr/>
          </p:nvSpPr>
          <p:spPr bwMode="auto">
            <a:xfrm>
              <a:off x="257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546" name="Rectangle 186"/>
            <p:cNvSpPr>
              <a:spLocks noChangeArrowheads="1"/>
            </p:cNvSpPr>
            <p:nvPr/>
          </p:nvSpPr>
          <p:spPr bwMode="auto">
            <a:xfrm>
              <a:off x="2302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47" name="Rectangle 187"/>
            <p:cNvSpPr>
              <a:spLocks noChangeArrowheads="1"/>
            </p:cNvSpPr>
            <p:nvPr/>
          </p:nvSpPr>
          <p:spPr bwMode="auto">
            <a:xfrm>
              <a:off x="202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48" name="Rectangle 188"/>
            <p:cNvSpPr>
              <a:spLocks noChangeArrowheads="1"/>
            </p:cNvSpPr>
            <p:nvPr/>
          </p:nvSpPr>
          <p:spPr bwMode="auto">
            <a:xfrm>
              <a:off x="1752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549" name="Rectangle 189"/>
            <p:cNvSpPr>
              <a:spLocks noChangeArrowheads="1"/>
            </p:cNvSpPr>
            <p:nvPr/>
          </p:nvSpPr>
          <p:spPr bwMode="auto">
            <a:xfrm>
              <a:off x="147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50" name="Rectangle 190"/>
            <p:cNvSpPr>
              <a:spLocks noChangeArrowheads="1"/>
            </p:cNvSpPr>
            <p:nvPr/>
          </p:nvSpPr>
          <p:spPr bwMode="auto">
            <a:xfrm>
              <a:off x="1202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551" name="Rectangle 191"/>
            <p:cNvSpPr>
              <a:spLocks noChangeArrowheads="1"/>
            </p:cNvSpPr>
            <p:nvPr/>
          </p:nvSpPr>
          <p:spPr bwMode="auto">
            <a:xfrm>
              <a:off x="927" y="2783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22" name="Group 928"/>
          <p:cNvGrpSpPr>
            <a:grpSpLocks/>
          </p:cNvGrpSpPr>
          <p:nvPr/>
        </p:nvGrpSpPr>
        <p:grpSpPr bwMode="auto">
          <a:xfrm>
            <a:off x="3649663" y="6042025"/>
            <a:ext cx="3492500" cy="504825"/>
            <a:chOff x="2299" y="4145"/>
            <a:chExt cx="2200" cy="318"/>
          </a:xfrm>
        </p:grpSpPr>
        <p:sp>
          <p:nvSpPr>
            <p:cNvPr id="527592" name="Rectangle 232"/>
            <p:cNvSpPr>
              <a:spLocks noChangeArrowheads="1"/>
            </p:cNvSpPr>
            <p:nvPr/>
          </p:nvSpPr>
          <p:spPr bwMode="auto">
            <a:xfrm>
              <a:off x="4224" y="4145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593" name="Rectangle 233"/>
            <p:cNvSpPr>
              <a:spLocks noChangeArrowheads="1"/>
            </p:cNvSpPr>
            <p:nvPr/>
          </p:nvSpPr>
          <p:spPr bwMode="auto">
            <a:xfrm>
              <a:off x="3949" y="4145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94" name="Rectangle 234"/>
            <p:cNvSpPr>
              <a:spLocks noChangeArrowheads="1"/>
            </p:cNvSpPr>
            <p:nvPr/>
          </p:nvSpPr>
          <p:spPr bwMode="auto">
            <a:xfrm>
              <a:off x="3674" y="4145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595" name="Rectangle 235"/>
            <p:cNvSpPr>
              <a:spLocks noChangeArrowheads="1"/>
            </p:cNvSpPr>
            <p:nvPr/>
          </p:nvSpPr>
          <p:spPr bwMode="auto">
            <a:xfrm>
              <a:off x="3399" y="4145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596" name="Rectangle 236"/>
            <p:cNvSpPr>
              <a:spLocks noChangeArrowheads="1"/>
            </p:cNvSpPr>
            <p:nvPr/>
          </p:nvSpPr>
          <p:spPr bwMode="auto">
            <a:xfrm>
              <a:off x="3124" y="4145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97" name="Rectangle 237"/>
            <p:cNvSpPr>
              <a:spLocks noChangeArrowheads="1"/>
            </p:cNvSpPr>
            <p:nvPr/>
          </p:nvSpPr>
          <p:spPr bwMode="auto">
            <a:xfrm>
              <a:off x="2849" y="4145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598" name="Rectangle 238"/>
            <p:cNvSpPr>
              <a:spLocks noChangeArrowheads="1"/>
            </p:cNvSpPr>
            <p:nvPr/>
          </p:nvSpPr>
          <p:spPr bwMode="auto">
            <a:xfrm>
              <a:off x="2574" y="4145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599" name="Rectangle 239"/>
            <p:cNvSpPr>
              <a:spLocks noChangeArrowheads="1"/>
            </p:cNvSpPr>
            <p:nvPr/>
          </p:nvSpPr>
          <p:spPr bwMode="auto">
            <a:xfrm>
              <a:off x="2299" y="4145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23" name="Group 929"/>
          <p:cNvGrpSpPr>
            <a:grpSpLocks/>
          </p:cNvGrpSpPr>
          <p:nvPr/>
        </p:nvGrpSpPr>
        <p:grpSpPr bwMode="auto">
          <a:xfrm>
            <a:off x="1466850" y="5702300"/>
            <a:ext cx="7421563" cy="504825"/>
            <a:chOff x="924" y="3827"/>
            <a:chExt cx="4675" cy="318"/>
          </a:xfrm>
        </p:grpSpPr>
        <p:sp>
          <p:nvSpPr>
            <p:cNvPr id="527605" name="Rectangle 245"/>
            <p:cNvSpPr>
              <a:spLocks noChangeArrowheads="1"/>
            </p:cNvSpPr>
            <p:nvPr/>
          </p:nvSpPr>
          <p:spPr bwMode="auto">
            <a:xfrm>
              <a:off x="532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606" name="Rectangle 246"/>
            <p:cNvSpPr>
              <a:spLocks noChangeArrowheads="1"/>
            </p:cNvSpPr>
            <p:nvPr/>
          </p:nvSpPr>
          <p:spPr bwMode="auto">
            <a:xfrm>
              <a:off x="5049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607" name="Rectangle 247"/>
            <p:cNvSpPr>
              <a:spLocks noChangeArrowheads="1"/>
            </p:cNvSpPr>
            <p:nvPr/>
          </p:nvSpPr>
          <p:spPr bwMode="auto">
            <a:xfrm>
              <a:off x="477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608" name="Rectangle 248"/>
            <p:cNvSpPr>
              <a:spLocks noChangeArrowheads="1"/>
            </p:cNvSpPr>
            <p:nvPr/>
          </p:nvSpPr>
          <p:spPr bwMode="auto">
            <a:xfrm>
              <a:off x="4499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609" name="Rectangle 249"/>
            <p:cNvSpPr>
              <a:spLocks noChangeArrowheads="1"/>
            </p:cNvSpPr>
            <p:nvPr/>
          </p:nvSpPr>
          <p:spPr bwMode="auto">
            <a:xfrm>
              <a:off x="422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610" name="Rectangle 250"/>
            <p:cNvSpPr>
              <a:spLocks noChangeArrowheads="1"/>
            </p:cNvSpPr>
            <p:nvPr/>
          </p:nvSpPr>
          <p:spPr bwMode="auto">
            <a:xfrm>
              <a:off x="3949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611" name="Rectangle 251"/>
            <p:cNvSpPr>
              <a:spLocks noChangeArrowheads="1"/>
            </p:cNvSpPr>
            <p:nvPr/>
          </p:nvSpPr>
          <p:spPr bwMode="auto">
            <a:xfrm>
              <a:off x="367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612" name="Rectangle 252"/>
            <p:cNvSpPr>
              <a:spLocks noChangeArrowheads="1"/>
            </p:cNvSpPr>
            <p:nvPr/>
          </p:nvSpPr>
          <p:spPr bwMode="auto">
            <a:xfrm>
              <a:off x="3399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613" name="Rectangle 253"/>
            <p:cNvSpPr>
              <a:spLocks noChangeArrowheads="1"/>
            </p:cNvSpPr>
            <p:nvPr/>
          </p:nvSpPr>
          <p:spPr bwMode="auto">
            <a:xfrm>
              <a:off x="312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614" name="Rectangle 254"/>
            <p:cNvSpPr>
              <a:spLocks noChangeArrowheads="1"/>
            </p:cNvSpPr>
            <p:nvPr/>
          </p:nvSpPr>
          <p:spPr bwMode="auto">
            <a:xfrm>
              <a:off x="2849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615" name="Rectangle 255"/>
            <p:cNvSpPr>
              <a:spLocks noChangeArrowheads="1"/>
            </p:cNvSpPr>
            <p:nvPr/>
          </p:nvSpPr>
          <p:spPr bwMode="auto">
            <a:xfrm>
              <a:off x="257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616" name="Rectangle 256"/>
            <p:cNvSpPr>
              <a:spLocks noChangeArrowheads="1"/>
            </p:cNvSpPr>
            <p:nvPr/>
          </p:nvSpPr>
          <p:spPr bwMode="auto">
            <a:xfrm>
              <a:off x="2299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617" name="Rectangle 257"/>
            <p:cNvSpPr>
              <a:spLocks noChangeArrowheads="1"/>
            </p:cNvSpPr>
            <p:nvPr/>
          </p:nvSpPr>
          <p:spPr bwMode="auto">
            <a:xfrm>
              <a:off x="202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618" name="Rectangle 258"/>
            <p:cNvSpPr>
              <a:spLocks noChangeArrowheads="1"/>
            </p:cNvSpPr>
            <p:nvPr/>
          </p:nvSpPr>
          <p:spPr bwMode="auto">
            <a:xfrm>
              <a:off x="1749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7619" name="Rectangle 259"/>
            <p:cNvSpPr>
              <a:spLocks noChangeArrowheads="1"/>
            </p:cNvSpPr>
            <p:nvPr/>
          </p:nvSpPr>
          <p:spPr bwMode="auto">
            <a:xfrm>
              <a:off x="147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27620" name="Rectangle 260"/>
            <p:cNvSpPr>
              <a:spLocks noChangeArrowheads="1"/>
            </p:cNvSpPr>
            <p:nvPr/>
          </p:nvSpPr>
          <p:spPr bwMode="auto">
            <a:xfrm>
              <a:off x="1199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27621" name="Rectangle 261"/>
            <p:cNvSpPr>
              <a:spLocks noChangeArrowheads="1"/>
            </p:cNvSpPr>
            <p:nvPr/>
          </p:nvSpPr>
          <p:spPr bwMode="auto">
            <a:xfrm>
              <a:off x="924" y="3827"/>
              <a:ext cx="27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24" name="Group 932"/>
          <p:cNvGrpSpPr>
            <a:grpSpLocks/>
          </p:cNvGrpSpPr>
          <p:nvPr/>
        </p:nvGrpSpPr>
        <p:grpSpPr bwMode="auto">
          <a:xfrm>
            <a:off x="2781300" y="44450"/>
            <a:ext cx="6362700" cy="1041400"/>
            <a:chOff x="1752" y="28"/>
            <a:chExt cx="4008" cy="726"/>
          </a:xfrm>
        </p:grpSpPr>
        <p:sp useBgFill="1">
          <p:nvSpPr>
            <p:cNvPr id="528293" name="Rectangle 933"/>
            <p:cNvSpPr>
              <a:spLocks noChangeArrowheads="1"/>
            </p:cNvSpPr>
            <p:nvPr/>
          </p:nvSpPr>
          <p:spPr bwMode="auto">
            <a:xfrm>
              <a:off x="1752" y="28"/>
              <a:ext cx="4008" cy="726"/>
            </a:xfrm>
            <a:prstGeom prst="rect">
              <a:avLst/>
            </a:prstGeom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Group 934"/>
            <p:cNvGrpSpPr>
              <a:grpSpLocks/>
            </p:cNvGrpSpPr>
            <p:nvPr/>
          </p:nvGrpSpPr>
          <p:grpSpPr bwMode="auto">
            <a:xfrm>
              <a:off x="1787" y="28"/>
              <a:ext cx="3888" cy="726"/>
              <a:chOff x="35" y="2886"/>
              <a:chExt cx="4932" cy="968"/>
            </a:xfrm>
          </p:grpSpPr>
          <p:sp>
            <p:nvSpPr>
              <p:cNvPr id="528295" name="Rectangle 935"/>
              <p:cNvSpPr>
                <a:spLocks noChangeArrowheads="1"/>
              </p:cNvSpPr>
              <p:nvPr/>
            </p:nvSpPr>
            <p:spPr bwMode="auto">
              <a:xfrm>
                <a:off x="3455" y="3536"/>
                <a:ext cx="504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528296" name="Rectangle 936"/>
              <p:cNvSpPr>
                <a:spLocks noChangeArrowheads="1"/>
              </p:cNvSpPr>
              <p:nvPr/>
            </p:nvSpPr>
            <p:spPr bwMode="auto">
              <a:xfrm>
                <a:off x="3959" y="3536"/>
                <a:ext cx="504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28297" name="Rectangle 937"/>
              <p:cNvSpPr>
                <a:spLocks noChangeArrowheads="1"/>
              </p:cNvSpPr>
              <p:nvPr/>
            </p:nvSpPr>
            <p:spPr bwMode="auto">
              <a:xfrm>
                <a:off x="4463" y="3536"/>
                <a:ext cx="504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528298" name="Rectangle 938"/>
              <p:cNvSpPr>
                <a:spLocks noChangeArrowheads="1"/>
              </p:cNvSpPr>
              <p:nvPr/>
            </p:nvSpPr>
            <p:spPr bwMode="auto">
              <a:xfrm>
                <a:off x="2951" y="3536"/>
                <a:ext cx="504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528299" name="Rectangle 939"/>
              <p:cNvSpPr>
                <a:spLocks noChangeArrowheads="1"/>
              </p:cNvSpPr>
              <p:nvPr/>
            </p:nvSpPr>
            <p:spPr bwMode="auto">
              <a:xfrm>
                <a:off x="2447" y="3536"/>
                <a:ext cx="504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528300" name="Rectangle 940"/>
              <p:cNvSpPr>
                <a:spLocks noChangeArrowheads="1"/>
              </p:cNvSpPr>
              <p:nvPr/>
            </p:nvSpPr>
            <p:spPr bwMode="auto">
              <a:xfrm>
                <a:off x="1943" y="3536"/>
                <a:ext cx="504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28301" name="Rectangle 941"/>
              <p:cNvSpPr>
                <a:spLocks noChangeArrowheads="1"/>
              </p:cNvSpPr>
              <p:nvPr/>
            </p:nvSpPr>
            <p:spPr bwMode="auto">
              <a:xfrm>
                <a:off x="1439" y="3536"/>
                <a:ext cx="504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28302" name="Rectangle 942"/>
              <p:cNvSpPr>
                <a:spLocks noChangeArrowheads="1"/>
              </p:cNvSpPr>
              <p:nvPr/>
            </p:nvSpPr>
            <p:spPr bwMode="auto">
              <a:xfrm>
                <a:off x="935" y="3536"/>
                <a:ext cx="504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" charset="0"/>
                  </a:rPr>
                  <a:t>0</a:t>
                </a:r>
              </a:p>
            </p:txBody>
          </p:sp>
          <p:grpSp>
            <p:nvGrpSpPr>
              <p:cNvPr id="26" name="Group 943"/>
              <p:cNvGrpSpPr>
                <a:grpSpLocks/>
              </p:cNvGrpSpPr>
              <p:nvPr/>
            </p:nvGrpSpPr>
            <p:grpSpPr bwMode="auto">
              <a:xfrm>
                <a:off x="35" y="2886"/>
                <a:ext cx="4932" cy="954"/>
                <a:chOff x="35" y="2886"/>
                <a:chExt cx="4932" cy="954"/>
              </a:xfrm>
            </p:grpSpPr>
            <p:sp>
              <p:nvSpPr>
                <p:cNvPr id="528304" name="Rectangle 944"/>
                <p:cNvSpPr>
                  <a:spLocks noChangeArrowheads="1"/>
                </p:cNvSpPr>
                <p:nvPr/>
              </p:nvSpPr>
              <p:spPr bwMode="auto">
                <a:xfrm>
                  <a:off x="103" y="3234"/>
                  <a:ext cx="827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zh-CN" altLang="en-US" sz="2400">
                      <a:solidFill>
                        <a:schemeClr val="tx1"/>
                      </a:solidFill>
                      <a:latin typeface="Arial" charset="0"/>
                    </a:rPr>
                    <a:t>模式串</a:t>
                  </a:r>
                </a:p>
              </p:txBody>
            </p:sp>
            <p:grpSp>
              <p:nvGrpSpPr>
                <p:cNvPr id="27" name="Group 945"/>
                <p:cNvGrpSpPr>
                  <a:grpSpLocks/>
                </p:cNvGrpSpPr>
                <p:nvPr/>
              </p:nvGrpSpPr>
              <p:grpSpPr bwMode="auto">
                <a:xfrm>
                  <a:off x="35" y="2886"/>
                  <a:ext cx="4932" cy="954"/>
                  <a:chOff x="35" y="2886"/>
                  <a:chExt cx="4932" cy="954"/>
                </a:xfrm>
              </p:grpSpPr>
              <p:grpSp>
                <p:nvGrpSpPr>
                  <p:cNvPr id="28" name="Group 946"/>
                  <p:cNvGrpSpPr>
                    <a:grpSpLocks/>
                  </p:cNvGrpSpPr>
                  <p:nvPr/>
                </p:nvGrpSpPr>
                <p:grpSpPr bwMode="auto">
                  <a:xfrm>
                    <a:off x="140" y="2931"/>
                    <a:ext cx="4827" cy="909"/>
                    <a:chOff x="140" y="2931"/>
                    <a:chExt cx="4827" cy="909"/>
                  </a:xfrm>
                </p:grpSpPr>
                <p:sp>
                  <p:nvSpPr>
                    <p:cNvPr id="528307" name="Rectangle 9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5" y="3522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endParaRPr lang="zh-CN" altLang="zh-CN" sz="280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528308" name="Rectangle 9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5" y="3204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528309" name="Rectangle 9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5" y="2931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b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6</a:t>
                      </a:r>
                    </a:p>
                  </p:txBody>
                </p:sp>
                <p:sp>
                  <p:nvSpPr>
                    <p:cNvPr id="528310" name="Rectangle 9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9" y="3522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endParaRPr lang="zh-CN" altLang="zh-CN" sz="280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528311" name="Rectangle 9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9" y="3204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28312" name="Rectangle 9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9" y="2931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b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7</a:t>
                      </a:r>
                    </a:p>
                  </p:txBody>
                </p:sp>
                <p:sp>
                  <p:nvSpPr>
                    <p:cNvPr id="528313" name="Rectangle 9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3" y="3522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endParaRPr lang="zh-CN" altLang="zh-CN" sz="280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528314" name="Rectangle 9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3" y="3204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528315" name="Rectangle 9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3" y="2931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b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8</a:t>
                      </a:r>
                    </a:p>
                  </p:txBody>
                </p:sp>
                <p:sp>
                  <p:nvSpPr>
                    <p:cNvPr id="528316" name="Rectangle 9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1" y="3522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endParaRPr lang="zh-CN" altLang="zh-CN" sz="280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528317" name="Rectangle 9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7" y="3522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endParaRPr lang="zh-CN" altLang="zh-CN" sz="280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528318" name="Rectangle 9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3" y="3522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endParaRPr lang="zh-CN" altLang="zh-CN" sz="280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528319" name="Rectangle 9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3522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endParaRPr lang="zh-CN" altLang="zh-CN" sz="280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528320" name="Rectangle 9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3522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endParaRPr lang="zh-CN" altLang="zh-CN" sz="2800" dirty="0">
                        <a:solidFill>
                          <a:srgbClr val="162BEE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528321" name="Rectangle 9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1" y="3204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528322" name="Rectangle 9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7" y="3204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28323" name="Rectangle 9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3" y="3204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28324" name="Rectangle 9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3204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528325" name="Rectangle 9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3204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28326" name="Rectangle 9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1" y="2931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b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528327" name="Rectangle 9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7" y="2931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b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528328" name="Rectangle 9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3" y="2931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b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528329" name="Rectangle 9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2931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b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528330" name="Rectangle 9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2931"/>
                      <a:ext cx="504" cy="31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anchor="b"/>
                    <a:lstStyle/>
                    <a:p>
                      <a:pPr algn="ctr">
                        <a:lnSpc>
                          <a:spcPct val="80000"/>
                        </a:lnSpc>
                        <a:buClr>
                          <a:srgbClr val="A50021"/>
                        </a:buClr>
                        <a:buFont typeface="Wingdings" pitchFamily="2" charset="2"/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528331" name="Line 9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5" y="2931"/>
                      <a:ext cx="504" cy="0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32" name="Line 9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5" y="2931"/>
                      <a:ext cx="0" cy="318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33" name="Line 9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2931"/>
                      <a:ext cx="504" cy="0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34" name="Line 9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5" y="2976"/>
                      <a:ext cx="0" cy="864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35" name="Line 9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3" y="2931"/>
                      <a:ext cx="504" cy="0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36" name="Line 9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7" y="2931"/>
                      <a:ext cx="504" cy="0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37" name="Line 9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1" y="2931"/>
                      <a:ext cx="504" cy="0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38" name="Line 9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5" y="2931"/>
                      <a:ext cx="504" cy="0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39" name="Line 9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9" y="2931"/>
                      <a:ext cx="504" cy="0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40" name="Line 9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3" y="2931"/>
                      <a:ext cx="504" cy="0"/>
                    </a:xfrm>
                    <a:prstGeom prst="line">
                      <a:avLst/>
                    </a:prstGeom>
                    <a:noFill/>
                    <a:ln w="38100" cap="sq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anchor="ctr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8341" name="Line 9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" y="3204"/>
                      <a:ext cx="4826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528342" name="Rectangle 982"/>
                  <p:cNvSpPr>
                    <a:spLocks noChangeArrowheads="1"/>
                  </p:cNvSpPr>
                  <p:nvPr/>
                </p:nvSpPr>
                <p:spPr bwMode="auto">
                  <a:xfrm>
                    <a:off x="35" y="2886"/>
                    <a:ext cx="985" cy="31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b"/>
                  <a:lstStyle/>
                  <a:p>
                    <a:pPr algn="ctr">
                      <a:lnSpc>
                        <a:spcPct val="80000"/>
                      </a:lnSpc>
                      <a:buClr>
                        <a:srgbClr val="A50021"/>
                      </a:buClr>
                      <a:buFont typeface="Wingdings" pitchFamily="2" charset="2"/>
                      <a:buNone/>
                    </a:pPr>
                    <a:r>
                      <a:rPr lang="en-US" altLang="zh-CN" sz="2400">
                        <a:solidFill>
                          <a:schemeClr val="tx1"/>
                        </a:solidFill>
                        <a:latin typeface="Arial" charset="0"/>
                      </a:rPr>
                      <a:t>j</a:t>
                    </a:r>
                  </a:p>
                </p:txBody>
              </p:sp>
              <p:sp>
                <p:nvSpPr>
                  <p:cNvPr id="528343" name="Rectangle 983"/>
                  <p:cNvSpPr>
                    <a:spLocks noChangeArrowheads="1"/>
                  </p:cNvSpPr>
                  <p:nvPr/>
                </p:nvSpPr>
                <p:spPr bwMode="auto">
                  <a:xfrm>
                    <a:off x="35" y="3521"/>
                    <a:ext cx="985" cy="31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80000"/>
                      </a:lnSpc>
                      <a:buClr>
                        <a:srgbClr val="A50021"/>
                      </a:buClr>
                      <a:buFont typeface="Wingdings" pitchFamily="2" charset="2"/>
                      <a:buNone/>
                    </a:pPr>
                    <a:r>
                      <a:rPr lang="en-US" altLang="zh-CN" sz="2400" dirty="0">
                        <a:solidFill>
                          <a:srgbClr val="162BEE"/>
                        </a:solidFill>
                        <a:latin typeface="Arial" charset="0"/>
                      </a:rPr>
                      <a:t>next[j]</a:t>
                    </a:r>
                  </a:p>
                </p:txBody>
              </p:sp>
            </p:grpSp>
          </p:grpSp>
        </p:grpSp>
      </p:grpSp>
      <p:sp>
        <p:nvSpPr>
          <p:cNvPr id="528344" name="Line 984"/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8345" name="Line 985"/>
          <p:cNvSpPr>
            <a:spLocks noChangeShapeType="1"/>
          </p:cNvSpPr>
          <p:nvPr/>
        </p:nvSpPr>
        <p:spPr bwMode="auto">
          <a:xfrm>
            <a:off x="0" y="5397500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8346" name="Line 986"/>
          <p:cNvSpPr>
            <a:spLocks noChangeShapeType="1"/>
          </p:cNvSpPr>
          <p:nvPr/>
        </p:nvSpPr>
        <p:spPr bwMode="auto">
          <a:xfrm>
            <a:off x="0" y="3897313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5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2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52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2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9" grpId="0"/>
      <p:bldP spid="527433" grpId="0" animBg="1"/>
      <p:bldP spid="527440" grpId="0"/>
      <p:bldP spid="527503" grpId="0" animBg="1"/>
      <p:bldP spid="527510" grpId="0"/>
      <p:bldP spid="527580" grpId="0"/>
      <p:bldP spid="527911" grpId="0"/>
      <p:bldP spid="527912" grpId="0"/>
      <p:bldP spid="527913" grpId="0"/>
      <p:bldP spid="528344" grpId="0" animBg="1"/>
      <p:bldP spid="528345" grpId="0" animBg="1"/>
      <p:bldP spid="5283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128588" y="214290"/>
            <a:ext cx="34940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KMP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匹配算法：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206375" y="908050"/>
            <a:ext cx="8670925" cy="590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Index_KMP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SString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S,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pos,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SString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T) 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{ 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= pos,  j =1;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while (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&lt;= S.len &amp;&amp; j &lt;=T.len) 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{	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{ 	++</a:t>
            </a:r>
            <a:r>
              <a:rPr lang="en-US" altLang="zh-CN" sz="3200" dirty="0" err="1">
                <a:solidFill>
                  <a:srgbClr val="162BEE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;  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	++j; </a:t>
            </a:r>
          </a:p>
          <a:p>
            <a:pPr marL="457200" indent="-457200" algn="l">
              <a:lnSpc>
                <a:spcPct val="5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}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else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	j = next[j]; </a:t>
            </a:r>
          </a:p>
          <a:p>
            <a:pPr marL="457200" indent="-457200" algn="l">
              <a:lnSpc>
                <a:spcPct val="5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if (j &gt; T.len) 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	return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- T.len;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else 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	return 0;</a:t>
            </a:r>
          </a:p>
          <a:p>
            <a:pPr marL="457200" indent="-457200" algn="l">
              <a:lnSpc>
                <a:spcPct val="5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} 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1187450" y="2128838"/>
            <a:ext cx="546576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latin typeface="Arial" charset="0"/>
              </a:rPr>
              <a:t>if (j==0  ||  S.ch[i] == T.ch[j])</a:t>
            </a:r>
          </a:p>
        </p:txBody>
      </p:sp>
      <p:sp>
        <p:nvSpPr>
          <p:cNvPr id="539657" name="Text Box 9"/>
          <p:cNvSpPr txBox="1">
            <a:spLocks noChangeArrowheads="1"/>
          </p:cNvSpPr>
          <p:nvPr/>
        </p:nvSpPr>
        <p:spPr bwMode="auto">
          <a:xfrm>
            <a:off x="4572000" y="4697413"/>
            <a:ext cx="4156075" cy="647700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zh-CN" altLang="en-US" sz="3400" dirty="0">
                <a:latin typeface="Arial" charset="0"/>
              </a:rPr>
              <a:t>基本操作</a:t>
            </a:r>
            <a:r>
              <a:rPr lang="en-US" altLang="zh-CN" sz="3400" dirty="0">
                <a:latin typeface="Arial" charset="0"/>
              </a:rPr>
              <a:t>: </a:t>
            </a:r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比较操作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4572000" y="5661025"/>
            <a:ext cx="4156075" cy="647700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zh-CN" altLang="en-US" sz="3400">
                <a:latin typeface="Arial" charset="0"/>
              </a:rPr>
              <a:t>时间复杂度</a:t>
            </a:r>
            <a:r>
              <a:rPr lang="en-US" altLang="zh-CN" sz="3400">
                <a:latin typeface="Arial" charset="0"/>
              </a:rPr>
              <a:t>:</a:t>
            </a:r>
            <a:r>
              <a:rPr lang="en-US" altLang="zh-CN" sz="3400">
                <a:solidFill>
                  <a:srgbClr val="FF0000"/>
                </a:solidFill>
                <a:latin typeface="Arial" charset="0"/>
              </a:rPr>
              <a:t>O(n+m)</a:t>
            </a:r>
          </a:p>
        </p:txBody>
      </p:sp>
      <p:sp>
        <p:nvSpPr>
          <p:cNvPr id="539659" name="AutoShape 11"/>
          <p:cNvSpPr>
            <a:spLocks noChangeArrowheads="1"/>
          </p:cNvSpPr>
          <p:nvPr/>
        </p:nvSpPr>
        <p:spPr bwMode="auto">
          <a:xfrm>
            <a:off x="3670300" y="2636838"/>
            <a:ext cx="5473700" cy="1439862"/>
          </a:xfrm>
          <a:prstGeom prst="wedgeRoundRectCallout">
            <a:avLst>
              <a:gd name="adj1" fmla="val -69546"/>
              <a:gd name="adj2" fmla="val -55403"/>
              <a:gd name="adj3" fmla="val 16667"/>
            </a:avLst>
          </a:prstGeom>
          <a:solidFill>
            <a:srgbClr val="E7ECFF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rgbClr val="0000FF"/>
                </a:solidFill>
                <a:latin typeface="Arial" charset="0"/>
              </a:rPr>
              <a:t>j=0 </a:t>
            </a:r>
            <a:r>
              <a:rPr lang="zh-CN" altLang="en-US" sz="3200">
                <a:solidFill>
                  <a:srgbClr val="0000FF"/>
                </a:solidFill>
                <a:latin typeface="Arial" charset="0"/>
              </a:rPr>
              <a:t>表示此前比较的是首字符且不匹配应从主串后继字符起从头比较</a:t>
            </a:r>
          </a:p>
          <a:p>
            <a:pPr algn="ctr"/>
            <a:endParaRPr lang="en-US" altLang="zh-CN" sz="3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9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9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9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9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9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9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 animBg="1"/>
      <p:bldP spid="539652" grpId="0"/>
      <p:bldP spid="539657" grpId="0" animBg="1" autoUpdateAnimBg="0"/>
      <p:bldP spid="539658" grpId="0" animBg="1" autoUpdateAnimBg="0"/>
      <p:bldP spid="53965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128588" y="285728"/>
            <a:ext cx="43354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模式串的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函数：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116013" y="2133600"/>
            <a:ext cx="25161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若</a:t>
            </a:r>
            <a:r>
              <a:rPr lang="en-US" altLang="zh-CN" sz="36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altLang="zh-CN" sz="3600" baseline="-25000" dirty="0" err="1">
                <a:solidFill>
                  <a:srgbClr val="0000FF"/>
                </a:solidFill>
                <a:latin typeface="Arial" charset="0"/>
              </a:rPr>
              <a:t>k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==</a:t>
            </a:r>
            <a:r>
              <a:rPr lang="en-US" altLang="zh-CN" sz="36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altLang="zh-CN" sz="3600" baseline="-25000" dirty="0" err="1">
                <a:solidFill>
                  <a:srgbClr val="0000FF"/>
                </a:solidFill>
                <a:latin typeface="Arial" charset="0"/>
              </a:rPr>
              <a:t>j</a:t>
            </a:r>
            <a:endParaRPr lang="en-US" altLang="zh-CN" sz="3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116013" y="3252788"/>
            <a:ext cx="25161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latin typeface="Arial" charset="0"/>
              </a:rPr>
              <a:t>若</a:t>
            </a:r>
            <a:r>
              <a:rPr lang="en-US" altLang="zh-CN" sz="360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altLang="zh-CN" sz="3600" baseline="-25000">
                <a:solidFill>
                  <a:srgbClr val="0000FF"/>
                </a:solidFill>
                <a:latin typeface="Arial" charset="0"/>
              </a:rPr>
              <a:t>k</a:t>
            </a:r>
            <a:r>
              <a:rPr lang="en-US" altLang="zh-CN" sz="3600">
                <a:solidFill>
                  <a:srgbClr val="0000FF"/>
                </a:solidFill>
                <a:latin typeface="Arial" charset="0"/>
              </a:rPr>
              <a:t>≠T</a:t>
            </a:r>
            <a:r>
              <a:rPr lang="en-US" altLang="zh-CN" sz="3600" baseline="-25000">
                <a:solidFill>
                  <a:srgbClr val="0000FF"/>
                </a:solidFill>
                <a:latin typeface="Arial" charset="0"/>
              </a:rPr>
              <a:t>j</a:t>
            </a:r>
            <a:endParaRPr lang="en-US" altLang="zh-CN" sz="3600">
              <a:latin typeface="Arial" charset="0"/>
            </a:endParaRPr>
          </a:p>
        </p:txBody>
      </p:sp>
      <p:sp>
        <p:nvSpPr>
          <p:cNvPr id="531461" name="AutoShape 5"/>
          <p:cNvSpPr>
            <a:spLocks/>
          </p:cNvSpPr>
          <p:nvPr/>
        </p:nvSpPr>
        <p:spPr bwMode="auto">
          <a:xfrm>
            <a:off x="900113" y="2492375"/>
            <a:ext cx="128587" cy="1127125"/>
          </a:xfrm>
          <a:prstGeom prst="leftBrace">
            <a:avLst>
              <a:gd name="adj1" fmla="val 73046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250825" y="908050"/>
            <a:ext cx="14205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已知：</a:t>
            </a:r>
            <a:endParaRPr lang="zh-CN" altLang="en-US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250825" y="1484313"/>
            <a:ext cx="14205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假设：</a:t>
            </a:r>
            <a:endParaRPr lang="zh-CN" altLang="en-US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3132138" y="2139950"/>
            <a:ext cx="6188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400" dirty="0">
                <a:solidFill>
                  <a:srgbClr val="FF0000"/>
                </a:solidFill>
                <a:latin typeface="Arial" charset="0"/>
              </a:rPr>
              <a:t>则</a:t>
            </a:r>
            <a:r>
              <a:rPr lang="en-US" altLang="zh-CN" sz="3400" dirty="0">
                <a:solidFill>
                  <a:srgbClr val="FF0000"/>
                </a:solidFill>
                <a:latin typeface="Arial" charset="0"/>
              </a:rPr>
              <a:t>: next[j+1]= k+1= next[j]+1</a:t>
            </a:r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auto">
          <a:xfrm>
            <a:off x="1547813" y="908050"/>
            <a:ext cx="3240087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400" dirty="0">
                <a:solidFill>
                  <a:schemeClr val="tx1"/>
                </a:solidFill>
                <a:latin typeface="Arial" charset="0"/>
              </a:rPr>
              <a:t>next[1] = 0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；</a:t>
            </a:r>
          </a:p>
        </p:txBody>
      </p:sp>
      <p:sp>
        <p:nvSpPr>
          <p:cNvPr id="531467" name="Rectangle 11"/>
          <p:cNvSpPr>
            <a:spLocks noChangeArrowheads="1"/>
          </p:cNvSpPr>
          <p:nvPr/>
        </p:nvSpPr>
        <p:spPr bwMode="auto">
          <a:xfrm>
            <a:off x="1547813" y="1516063"/>
            <a:ext cx="3095625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400" dirty="0">
                <a:solidFill>
                  <a:schemeClr val="tx1"/>
                </a:solidFill>
                <a:latin typeface="Arial" charset="0"/>
              </a:rPr>
              <a:t>next[j] = k</a:t>
            </a:r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；</a:t>
            </a:r>
          </a:p>
        </p:txBody>
      </p:sp>
      <p:sp>
        <p:nvSpPr>
          <p:cNvPr id="531507" name="AutoShape 51"/>
          <p:cNvSpPr>
            <a:spLocks/>
          </p:cNvSpPr>
          <p:nvPr/>
        </p:nvSpPr>
        <p:spPr bwMode="auto">
          <a:xfrm>
            <a:off x="3059113" y="3125788"/>
            <a:ext cx="73025" cy="808037"/>
          </a:xfrm>
          <a:prstGeom prst="leftBrace">
            <a:avLst>
              <a:gd name="adj1" fmla="val 92210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508" name="Text Box 52"/>
          <p:cNvSpPr txBox="1">
            <a:spLocks noChangeArrowheads="1"/>
          </p:cNvSpPr>
          <p:nvPr/>
        </p:nvSpPr>
        <p:spPr bwMode="auto">
          <a:xfrm>
            <a:off x="3130550" y="2921000"/>
            <a:ext cx="58317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直至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200" baseline="-25000" dirty="0" err="1">
                <a:solidFill>
                  <a:schemeClr val="tx1"/>
                </a:solidFill>
                <a:latin typeface="Arial" charset="0"/>
              </a:rPr>
              <a:t>j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=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zh-CN" sz="3200" baseline="-25000" dirty="0" err="1">
                <a:solidFill>
                  <a:schemeClr val="tx1"/>
                </a:solidFill>
                <a:latin typeface="Arial" charset="0"/>
              </a:rPr>
              <a:t>k</a:t>
            </a:r>
            <a:r>
              <a:rPr lang="en-US" altLang="zh-CN" sz="3200" baseline="-25000" dirty="0">
                <a:latin typeface="Arial" charset="0"/>
              </a:rPr>
              <a:t>'</a:t>
            </a:r>
            <a:r>
              <a:rPr lang="en-US" altLang="zh-CN" sz="3200" dirty="0">
                <a:latin typeface="Arial" charset="0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next[j+1]=next[k]+1</a:t>
            </a:r>
          </a:p>
        </p:txBody>
      </p:sp>
      <p:sp>
        <p:nvSpPr>
          <p:cNvPr id="531509" name="Text Box 53"/>
          <p:cNvSpPr txBox="1">
            <a:spLocks noChangeArrowheads="1"/>
          </p:cNvSpPr>
          <p:nvPr/>
        </p:nvSpPr>
        <p:spPr bwMode="auto">
          <a:xfrm>
            <a:off x="3132138" y="3573463"/>
            <a:ext cx="53213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Arial" charset="0"/>
              </a:rPr>
              <a:t>不存在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k'(1&lt;k'&lt;j) 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</a:rPr>
              <a:t>next[j+1]=1</a:t>
            </a: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7080250" y="4732338"/>
            <a:ext cx="142875" cy="360362"/>
            <a:chOff x="4460" y="2961"/>
            <a:chExt cx="90" cy="272"/>
          </a:xfrm>
        </p:grpSpPr>
        <p:sp>
          <p:nvSpPr>
            <p:cNvPr id="531511" name="Line 55"/>
            <p:cNvSpPr>
              <a:spLocks noChangeShapeType="1"/>
            </p:cNvSpPr>
            <p:nvPr/>
          </p:nvSpPr>
          <p:spPr bwMode="auto">
            <a:xfrm>
              <a:off x="4460" y="2961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512" name="Line 56"/>
            <p:cNvSpPr>
              <a:spLocks noChangeShapeType="1"/>
            </p:cNvSpPr>
            <p:nvPr/>
          </p:nvSpPr>
          <p:spPr bwMode="auto">
            <a:xfrm>
              <a:off x="4550" y="2961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163513" y="4149725"/>
            <a:ext cx="8682037" cy="539750"/>
            <a:chOff x="103" y="2614"/>
            <a:chExt cx="5469" cy="340"/>
          </a:xfrm>
        </p:grpSpPr>
        <p:sp>
          <p:nvSpPr>
            <p:cNvPr id="531515" name="Rectangle 59"/>
            <p:cNvSpPr>
              <a:spLocks noChangeArrowheads="1"/>
            </p:cNvSpPr>
            <p:nvPr/>
          </p:nvSpPr>
          <p:spPr bwMode="auto">
            <a:xfrm>
              <a:off x="5028" y="261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400" baseline="-25000">
                  <a:solidFill>
                    <a:schemeClr val="tx1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531516" name="Rectangle 60"/>
            <p:cNvSpPr>
              <a:spLocks noChangeArrowheads="1"/>
            </p:cNvSpPr>
            <p:nvPr/>
          </p:nvSpPr>
          <p:spPr bwMode="auto">
            <a:xfrm>
              <a:off x="4259" y="2614"/>
              <a:ext cx="544" cy="3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 err="1">
                  <a:latin typeface="Arial" charset="0"/>
                </a:rPr>
                <a:t>T</a:t>
              </a:r>
              <a:r>
                <a:rPr lang="en-US" altLang="zh-CN" sz="3400" baseline="-15000" dirty="0" err="1">
                  <a:latin typeface="Arial" charset="0"/>
                </a:rPr>
                <a:t>j</a:t>
              </a:r>
              <a:endParaRPr lang="en-US" altLang="zh-CN" sz="3400" baseline="-15000" dirty="0">
                <a:latin typeface="Arial" charset="0"/>
              </a:endParaRPr>
            </a:p>
          </p:txBody>
        </p:sp>
        <p:sp>
          <p:nvSpPr>
            <p:cNvPr id="531517" name="Rectangle 61"/>
            <p:cNvSpPr>
              <a:spLocks noChangeArrowheads="1"/>
            </p:cNvSpPr>
            <p:nvPr/>
          </p:nvSpPr>
          <p:spPr bwMode="auto">
            <a:xfrm>
              <a:off x="4667" y="261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31518" name="Rectangle 62"/>
            <p:cNvSpPr>
              <a:spLocks noChangeArrowheads="1"/>
            </p:cNvSpPr>
            <p:nvPr/>
          </p:nvSpPr>
          <p:spPr bwMode="auto">
            <a:xfrm>
              <a:off x="1866" y="261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31519" name="Rectangle 63"/>
            <p:cNvSpPr>
              <a:spLocks noChangeArrowheads="1"/>
            </p:cNvSpPr>
            <p:nvPr/>
          </p:nvSpPr>
          <p:spPr bwMode="auto">
            <a:xfrm>
              <a:off x="1249" y="2614"/>
              <a:ext cx="787" cy="3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400" baseline="-15000">
                  <a:solidFill>
                    <a:schemeClr val="tx1"/>
                  </a:solidFill>
                  <a:latin typeface="Arial" charset="0"/>
                </a:rPr>
                <a:t>j-k+1</a:t>
              </a:r>
            </a:p>
          </p:txBody>
        </p:sp>
        <p:sp>
          <p:nvSpPr>
            <p:cNvPr id="531520" name="Rectangle 64"/>
            <p:cNvSpPr>
              <a:spLocks noChangeArrowheads="1"/>
            </p:cNvSpPr>
            <p:nvPr/>
          </p:nvSpPr>
          <p:spPr bwMode="auto">
            <a:xfrm>
              <a:off x="857" y="261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…</a:t>
              </a:r>
              <a:endParaRPr lang="en-US" altLang="zh-CN" sz="3400" baseline="-250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1521" name="Rectangle 65"/>
            <p:cNvSpPr>
              <a:spLocks noChangeArrowheads="1"/>
            </p:cNvSpPr>
            <p:nvPr/>
          </p:nvSpPr>
          <p:spPr bwMode="auto">
            <a:xfrm>
              <a:off x="466" y="261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400" baseline="-25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1522" name="Rectangle 66"/>
            <p:cNvSpPr>
              <a:spLocks noChangeArrowheads="1"/>
            </p:cNvSpPr>
            <p:nvPr/>
          </p:nvSpPr>
          <p:spPr bwMode="auto">
            <a:xfrm>
              <a:off x="103" y="2614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T=</a:t>
              </a:r>
            </a:p>
          </p:txBody>
        </p:sp>
        <p:sp>
          <p:nvSpPr>
            <p:cNvPr id="531523" name="Rectangle 67"/>
            <p:cNvSpPr>
              <a:spLocks noChangeArrowheads="1"/>
            </p:cNvSpPr>
            <p:nvPr/>
          </p:nvSpPr>
          <p:spPr bwMode="auto">
            <a:xfrm>
              <a:off x="3216" y="2614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31524" name="Rectangle 68"/>
            <p:cNvSpPr>
              <a:spLocks noChangeArrowheads="1"/>
            </p:cNvSpPr>
            <p:nvPr/>
          </p:nvSpPr>
          <p:spPr bwMode="auto">
            <a:xfrm>
              <a:off x="2275" y="2614"/>
              <a:ext cx="907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……</a:t>
              </a:r>
              <a:endParaRPr lang="en-US" altLang="zh-CN" sz="3400" baseline="-25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1525" name="Rectangle 69"/>
            <p:cNvSpPr>
              <a:spLocks noChangeArrowheads="1"/>
            </p:cNvSpPr>
            <p:nvPr/>
          </p:nvSpPr>
          <p:spPr bwMode="auto">
            <a:xfrm>
              <a:off x="3669" y="2614"/>
              <a:ext cx="544" cy="3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400" baseline="-15000">
                  <a:solidFill>
                    <a:schemeClr val="tx1"/>
                  </a:solidFill>
                  <a:latin typeface="Arial" charset="0"/>
                </a:rPr>
                <a:t>j-1</a:t>
              </a:r>
            </a:p>
          </p:txBody>
        </p:sp>
      </p:grpSp>
      <p:grpSp>
        <p:nvGrpSpPr>
          <p:cNvPr id="4" name="Group 132"/>
          <p:cNvGrpSpPr>
            <a:grpSpLocks/>
          </p:cNvGrpSpPr>
          <p:nvPr/>
        </p:nvGrpSpPr>
        <p:grpSpPr bwMode="auto">
          <a:xfrm>
            <a:off x="163513" y="5129213"/>
            <a:ext cx="8108950" cy="531812"/>
            <a:chOff x="103" y="5048"/>
            <a:chExt cx="5108" cy="335"/>
          </a:xfrm>
        </p:grpSpPr>
        <p:sp>
          <p:nvSpPr>
            <p:cNvPr id="531534" name="Rectangle 78"/>
            <p:cNvSpPr>
              <a:spLocks noChangeArrowheads="1"/>
            </p:cNvSpPr>
            <p:nvPr/>
          </p:nvSpPr>
          <p:spPr bwMode="auto">
            <a:xfrm>
              <a:off x="4259" y="5048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 err="1">
                  <a:latin typeface="Arial" charset="0"/>
                </a:rPr>
                <a:t>T</a:t>
              </a:r>
              <a:r>
                <a:rPr lang="en-US" altLang="zh-CN" sz="3400" baseline="-15000" dirty="0" err="1">
                  <a:latin typeface="Arial" charset="0"/>
                </a:rPr>
                <a:t>k</a:t>
              </a:r>
              <a:endParaRPr lang="en-US" altLang="zh-CN" sz="3400" baseline="-15000" dirty="0">
                <a:latin typeface="Arial" charset="0"/>
              </a:endParaRPr>
            </a:p>
          </p:txBody>
        </p:sp>
        <p:sp>
          <p:nvSpPr>
            <p:cNvPr id="531535" name="Rectangle 79"/>
            <p:cNvSpPr>
              <a:spLocks noChangeArrowheads="1"/>
            </p:cNvSpPr>
            <p:nvPr/>
          </p:nvSpPr>
          <p:spPr bwMode="auto">
            <a:xfrm>
              <a:off x="4667" y="5048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31536" name="Rectangle 80"/>
            <p:cNvSpPr>
              <a:spLocks noChangeArrowheads="1"/>
            </p:cNvSpPr>
            <p:nvPr/>
          </p:nvSpPr>
          <p:spPr bwMode="auto">
            <a:xfrm>
              <a:off x="1866" y="5048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531537" name="Rectangle 81"/>
            <p:cNvSpPr>
              <a:spLocks noChangeArrowheads="1"/>
            </p:cNvSpPr>
            <p:nvPr/>
          </p:nvSpPr>
          <p:spPr bwMode="auto">
            <a:xfrm>
              <a:off x="1265" y="5048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400" baseline="-25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1538" name="Rectangle 82"/>
            <p:cNvSpPr>
              <a:spLocks noChangeArrowheads="1"/>
            </p:cNvSpPr>
            <p:nvPr/>
          </p:nvSpPr>
          <p:spPr bwMode="auto">
            <a:xfrm>
              <a:off x="103" y="5048"/>
              <a:ext cx="590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T=</a:t>
              </a:r>
            </a:p>
          </p:txBody>
        </p:sp>
        <p:sp>
          <p:nvSpPr>
            <p:cNvPr id="531539" name="Rectangle 83"/>
            <p:cNvSpPr>
              <a:spLocks noChangeArrowheads="1"/>
            </p:cNvSpPr>
            <p:nvPr/>
          </p:nvSpPr>
          <p:spPr bwMode="auto">
            <a:xfrm>
              <a:off x="2275" y="5048"/>
              <a:ext cx="907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……</a:t>
              </a:r>
              <a:endParaRPr lang="en-US" altLang="zh-CN" sz="3400" baseline="-25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1540" name="Rectangle 84"/>
            <p:cNvSpPr>
              <a:spLocks noChangeArrowheads="1"/>
            </p:cNvSpPr>
            <p:nvPr/>
          </p:nvSpPr>
          <p:spPr bwMode="auto">
            <a:xfrm>
              <a:off x="3679" y="5048"/>
              <a:ext cx="607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400" baseline="-15000">
                  <a:solidFill>
                    <a:schemeClr val="tx1"/>
                  </a:solidFill>
                  <a:latin typeface="Arial" charset="0"/>
                </a:rPr>
                <a:t>k-1</a:t>
              </a:r>
            </a:p>
          </p:txBody>
        </p:sp>
        <p:sp>
          <p:nvSpPr>
            <p:cNvPr id="531541" name="Rectangle 85"/>
            <p:cNvSpPr>
              <a:spLocks noChangeArrowheads="1"/>
            </p:cNvSpPr>
            <p:nvPr/>
          </p:nvSpPr>
          <p:spPr bwMode="auto">
            <a:xfrm>
              <a:off x="3216" y="5049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6837363" y="4713288"/>
            <a:ext cx="647700" cy="468312"/>
            <a:chOff x="4286" y="3067"/>
            <a:chExt cx="408" cy="318"/>
          </a:xfrm>
        </p:grpSpPr>
        <p:sp useBgFill="1">
          <p:nvSpPr>
            <p:cNvPr id="531546" name="Rectangle 90"/>
            <p:cNvSpPr>
              <a:spLocks noChangeArrowheads="1"/>
            </p:cNvSpPr>
            <p:nvPr/>
          </p:nvSpPr>
          <p:spPr bwMode="auto">
            <a:xfrm>
              <a:off x="4286" y="3067"/>
              <a:ext cx="408" cy="318"/>
            </a:xfrm>
            <a:prstGeom prst="rect">
              <a:avLst/>
            </a:prstGeom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332" y="3097"/>
              <a:ext cx="291" cy="272"/>
              <a:chOff x="4585" y="2159"/>
              <a:chExt cx="291" cy="409"/>
            </a:xfrm>
          </p:grpSpPr>
          <p:sp>
            <p:nvSpPr>
              <p:cNvPr id="531472" name="Line 16"/>
              <p:cNvSpPr>
                <a:spLocks noChangeShapeType="1"/>
              </p:cNvSpPr>
              <p:nvPr/>
            </p:nvSpPr>
            <p:spPr bwMode="auto">
              <a:xfrm>
                <a:off x="4695" y="2159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1473" name="Line 17"/>
              <p:cNvSpPr>
                <a:spLocks noChangeShapeType="1"/>
              </p:cNvSpPr>
              <p:nvPr/>
            </p:nvSpPr>
            <p:spPr bwMode="auto">
              <a:xfrm>
                <a:off x="4785" y="2159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1474" name="Line 18"/>
              <p:cNvSpPr>
                <a:spLocks noChangeShapeType="1"/>
              </p:cNvSpPr>
              <p:nvPr/>
            </p:nvSpPr>
            <p:spPr bwMode="auto">
              <a:xfrm>
                <a:off x="4585" y="2255"/>
                <a:ext cx="291" cy="1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 useBgFill="1">
        <p:nvSpPr>
          <p:cNvPr id="531586" name="Rectangle 130"/>
          <p:cNvSpPr>
            <a:spLocks noChangeArrowheads="1"/>
          </p:cNvSpPr>
          <p:nvPr/>
        </p:nvSpPr>
        <p:spPr bwMode="auto">
          <a:xfrm>
            <a:off x="3563938" y="4187825"/>
            <a:ext cx="625475" cy="609600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altLang="zh-CN" sz="3400" baseline="-25000">
                <a:solidFill>
                  <a:srgbClr val="0000FF"/>
                </a:solidFill>
                <a:latin typeface="Arial" charset="0"/>
              </a:rPr>
              <a:t>?</a:t>
            </a:r>
          </a:p>
        </p:txBody>
      </p:sp>
      <p:sp useBgFill="1">
        <p:nvSpPr>
          <p:cNvPr id="531503" name="Rectangle 47"/>
          <p:cNvSpPr>
            <a:spLocks noChangeArrowheads="1"/>
          </p:cNvSpPr>
          <p:nvPr/>
        </p:nvSpPr>
        <p:spPr bwMode="auto">
          <a:xfrm>
            <a:off x="3943350" y="4414838"/>
            <a:ext cx="1104900" cy="5191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j-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zh-CN" sz="2800">
                <a:solidFill>
                  <a:srgbClr val="FF0000"/>
                </a:solidFill>
              </a:rPr>
              <a:t>'</a:t>
            </a:r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+1</a:t>
            </a:r>
          </a:p>
        </p:txBody>
      </p:sp>
      <p:sp useBgFill="1">
        <p:nvSpPr>
          <p:cNvPr id="531589" name="Rectangle 133"/>
          <p:cNvSpPr>
            <a:spLocks noChangeArrowheads="1"/>
          </p:cNvSpPr>
          <p:nvPr/>
        </p:nvSpPr>
        <p:spPr bwMode="auto">
          <a:xfrm>
            <a:off x="3563938" y="5013325"/>
            <a:ext cx="625475" cy="609600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altLang="zh-CN" sz="3400" baseline="-25000">
                <a:solidFill>
                  <a:srgbClr val="0000FF"/>
                </a:solidFill>
                <a:latin typeface="Arial" charset="0"/>
              </a:rPr>
              <a:t>?</a:t>
            </a:r>
          </a:p>
        </p:txBody>
      </p: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2327275" y="5732463"/>
            <a:ext cx="4908550" cy="785812"/>
            <a:chOff x="1466" y="5471"/>
            <a:chExt cx="3092" cy="495"/>
          </a:xfrm>
        </p:grpSpPr>
        <p:sp>
          <p:nvSpPr>
            <p:cNvPr id="531584" name="AutoShape 128"/>
            <p:cNvSpPr>
              <a:spLocks/>
            </p:cNvSpPr>
            <p:nvPr/>
          </p:nvSpPr>
          <p:spPr bwMode="auto">
            <a:xfrm rot="16200000">
              <a:off x="2966" y="3971"/>
              <a:ext cx="91" cy="3092"/>
            </a:xfrm>
            <a:prstGeom prst="leftBrace">
              <a:avLst>
                <a:gd name="adj1" fmla="val 283150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85" name="Rectangle 129"/>
            <p:cNvSpPr>
              <a:spLocks noChangeArrowheads="1"/>
            </p:cNvSpPr>
            <p:nvPr/>
          </p:nvSpPr>
          <p:spPr bwMode="auto">
            <a:xfrm>
              <a:off x="2138" y="5562"/>
              <a:ext cx="1332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latin typeface="Arial" charset="0"/>
                </a:rPr>
                <a:t>长度为</a:t>
              </a:r>
              <a:r>
                <a:rPr lang="en-US" altLang="zh-CN">
                  <a:solidFill>
                    <a:srgbClr val="0000FF"/>
                  </a:solidFill>
                  <a:latin typeface="Arial" charset="0"/>
                </a:rPr>
                <a:t>k</a:t>
              </a:r>
            </a:p>
          </p:txBody>
        </p:sp>
      </p:grpSp>
      <p:sp useBgFill="1">
        <p:nvSpPr>
          <p:cNvPr id="531591" name="Rectangle 135"/>
          <p:cNvSpPr>
            <a:spLocks noChangeArrowheads="1"/>
          </p:cNvSpPr>
          <p:nvPr/>
        </p:nvSpPr>
        <p:spPr bwMode="auto">
          <a:xfrm>
            <a:off x="2195513" y="5661025"/>
            <a:ext cx="5176837" cy="88741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31504" name="Rectangle 48"/>
          <p:cNvSpPr>
            <a:spLocks noChangeArrowheads="1"/>
          </p:cNvSpPr>
          <p:nvPr/>
        </p:nvSpPr>
        <p:spPr bwMode="auto">
          <a:xfrm>
            <a:off x="3941763" y="5300663"/>
            <a:ext cx="1204912" cy="5191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k-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zh-CN" sz="2800">
                <a:solidFill>
                  <a:srgbClr val="FF0000"/>
                </a:solidFill>
              </a:rPr>
              <a:t>'</a:t>
            </a:r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+1</a:t>
            </a:r>
          </a:p>
        </p:txBody>
      </p:sp>
      <p:grpSp>
        <p:nvGrpSpPr>
          <p:cNvPr id="8" name="Group 137"/>
          <p:cNvGrpSpPr>
            <a:grpSpLocks/>
          </p:cNvGrpSpPr>
          <p:nvPr/>
        </p:nvGrpSpPr>
        <p:grpSpPr bwMode="auto">
          <a:xfrm>
            <a:off x="134938" y="5876925"/>
            <a:ext cx="8180387" cy="530225"/>
            <a:chOff x="85" y="3702"/>
            <a:chExt cx="5153" cy="334"/>
          </a:xfrm>
        </p:grpSpPr>
        <p:sp>
          <p:nvSpPr>
            <p:cNvPr id="531487" name="Rectangle 31"/>
            <p:cNvSpPr>
              <a:spLocks noChangeArrowheads="1"/>
            </p:cNvSpPr>
            <p:nvPr/>
          </p:nvSpPr>
          <p:spPr bwMode="auto">
            <a:xfrm>
              <a:off x="4694" y="3702"/>
              <a:ext cx="544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600">
                  <a:solidFill>
                    <a:schemeClr val="tx1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85" y="3702"/>
              <a:ext cx="4725" cy="334"/>
              <a:chOff x="85" y="4219"/>
              <a:chExt cx="4725" cy="334"/>
            </a:xfrm>
          </p:grpSpPr>
          <p:sp>
            <p:nvSpPr>
              <p:cNvPr id="531489" name="Rectangle 33"/>
              <p:cNvSpPr>
                <a:spLocks noChangeArrowheads="1"/>
              </p:cNvSpPr>
              <p:nvPr/>
            </p:nvSpPr>
            <p:spPr bwMode="auto">
              <a:xfrm>
                <a:off x="4266" y="4219"/>
                <a:ext cx="544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600" dirty="0">
                    <a:latin typeface="Arial" charset="0"/>
                  </a:rPr>
                  <a:t>T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Arial" charset="0"/>
                  </a:rPr>
                  <a:t>?</a:t>
                </a:r>
              </a:p>
            </p:txBody>
          </p:sp>
          <p:sp>
            <p:nvSpPr>
              <p:cNvPr id="531490" name="Rectangle 34"/>
              <p:cNvSpPr>
                <a:spLocks noChangeArrowheads="1"/>
              </p:cNvSpPr>
              <p:nvPr/>
            </p:nvSpPr>
            <p:spPr bwMode="auto">
              <a:xfrm>
                <a:off x="3198" y="4219"/>
                <a:ext cx="544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600">
                    <a:solidFill>
                      <a:schemeClr val="tx1"/>
                    </a:solidFill>
                    <a:latin typeface="Arial" charset="0"/>
                  </a:rPr>
                  <a:t>…</a:t>
                </a:r>
              </a:p>
            </p:txBody>
          </p:sp>
          <p:sp>
            <p:nvSpPr>
              <p:cNvPr id="531491" name="Rectangle 35"/>
              <p:cNvSpPr>
                <a:spLocks noChangeArrowheads="1"/>
              </p:cNvSpPr>
              <p:nvPr/>
            </p:nvSpPr>
            <p:spPr bwMode="auto">
              <a:xfrm>
                <a:off x="2269" y="4219"/>
                <a:ext cx="544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l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600">
                    <a:solidFill>
                      <a:schemeClr val="tx1"/>
                    </a:solidFill>
                    <a:latin typeface="Arial" charset="0"/>
                  </a:rPr>
                  <a:t>T</a:t>
                </a:r>
                <a:r>
                  <a:rPr lang="en-US" altLang="zh-CN" sz="3600" baseline="-25000">
                    <a:solidFill>
                      <a:schemeClr val="tx1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31492" name="Rectangle 36"/>
              <p:cNvSpPr>
                <a:spLocks noChangeArrowheads="1"/>
              </p:cNvSpPr>
              <p:nvPr/>
            </p:nvSpPr>
            <p:spPr bwMode="auto">
              <a:xfrm>
                <a:off x="85" y="4219"/>
                <a:ext cx="590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600" dirty="0">
                    <a:solidFill>
                      <a:schemeClr val="tx1"/>
                    </a:solidFill>
                    <a:latin typeface="Arial" charset="0"/>
                  </a:rPr>
                  <a:t>T=</a:t>
                </a:r>
              </a:p>
            </p:txBody>
          </p:sp>
          <p:sp>
            <p:nvSpPr>
              <p:cNvPr id="531493" name="Rectangle 37"/>
              <p:cNvSpPr>
                <a:spLocks noChangeArrowheads="1"/>
              </p:cNvSpPr>
              <p:nvPr/>
            </p:nvSpPr>
            <p:spPr bwMode="auto">
              <a:xfrm>
                <a:off x="3558" y="4219"/>
                <a:ext cx="622" cy="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600">
                    <a:solidFill>
                      <a:schemeClr val="tx1"/>
                    </a:solidFill>
                    <a:latin typeface="Arial" charset="0"/>
                  </a:rPr>
                  <a:t> T</a:t>
                </a:r>
                <a:r>
                  <a:rPr lang="en-US" altLang="zh-CN" sz="3600" baseline="-25000">
                    <a:solidFill>
                      <a:schemeClr val="tx1"/>
                    </a:solidFill>
                    <a:latin typeface="Arial" charset="0"/>
                  </a:rPr>
                  <a:t>?</a:t>
                </a:r>
              </a:p>
            </p:txBody>
          </p:sp>
        </p:grpSp>
      </p:grpSp>
      <p:sp useBgFill="1">
        <p:nvSpPr>
          <p:cNvPr id="531505" name="Rectangle 49"/>
          <p:cNvSpPr>
            <a:spLocks noChangeArrowheads="1"/>
          </p:cNvSpPr>
          <p:nvPr/>
        </p:nvSpPr>
        <p:spPr bwMode="auto">
          <a:xfrm>
            <a:off x="7164388" y="6078538"/>
            <a:ext cx="1844675" cy="5191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k'=next[k]</a:t>
            </a:r>
            <a:endParaRPr lang="en-US" altLang="zh-CN" sz="2800">
              <a:solidFill>
                <a:srgbClr val="0000FF"/>
              </a:solidFill>
              <a:latin typeface="Arial" charset="0"/>
            </a:endParaRPr>
          </a:p>
        </p:txBody>
      </p:sp>
      <p:sp useBgFill="1">
        <p:nvSpPr>
          <p:cNvPr id="531506" name="Rectangle 50"/>
          <p:cNvSpPr>
            <a:spLocks noChangeArrowheads="1"/>
          </p:cNvSpPr>
          <p:nvPr/>
        </p:nvSpPr>
        <p:spPr bwMode="auto">
          <a:xfrm>
            <a:off x="6156325" y="6049963"/>
            <a:ext cx="784225" cy="5191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k'</a:t>
            </a:r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-1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1571604" y="785794"/>
            <a:ext cx="7345363" cy="1295739"/>
          </a:xfrm>
          <a:prstGeom prst="rect">
            <a:avLst/>
          </a:prstGeom>
          <a:solidFill>
            <a:srgbClr val="E7EC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3400" dirty="0">
                <a:solidFill>
                  <a:schemeClr val="tx1"/>
                </a:solidFill>
              </a:rPr>
              <a:t>这实际上也是一个匹配的过程，</a:t>
            </a:r>
          </a:p>
          <a:p>
            <a:pPr algn="l">
              <a:lnSpc>
                <a:spcPct val="115000"/>
              </a:lnSpc>
            </a:pPr>
            <a:r>
              <a:rPr lang="zh-CN" altLang="en-US" sz="3400" dirty="0">
                <a:solidFill>
                  <a:srgbClr val="162BEE"/>
                </a:solidFill>
              </a:rPr>
              <a:t>不同在于</a:t>
            </a:r>
            <a:r>
              <a:rPr lang="en-US" altLang="zh-CN" sz="3400" dirty="0">
                <a:solidFill>
                  <a:srgbClr val="162BEE"/>
                </a:solidFill>
              </a:rPr>
              <a:t>: </a:t>
            </a:r>
            <a:r>
              <a:rPr lang="zh-CN" altLang="en-US" sz="3400" dirty="0">
                <a:solidFill>
                  <a:schemeClr val="tx1"/>
                </a:solidFill>
              </a:rPr>
              <a:t>主串和模式串是同一个串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3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3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3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3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3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/>
      <p:bldP spid="531460" grpId="0"/>
      <p:bldP spid="531461" grpId="0" animBg="1"/>
      <p:bldP spid="531463" grpId="0"/>
      <p:bldP spid="531464" grpId="0"/>
      <p:bldP spid="531465" grpId="0"/>
      <p:bldP spid="531466" grpId="0"/>
      <p:bldP spid="531467" grpId="0"/>
      <p:bldP spid="531507" grpId="0" animBg="1"/>
      <p:bldP spid="531508" grpId="0"/>
      <p:bldP spid="531509" grpId="0"/>
      <p:bldP spid="531586" grpId="0" animBg="1"/>
      <p:bldP spid="531503" grpId="0" animBg="1"/>
      <p:bldP spid="531589" grpId="0" animBg="1"/>
      <p:bldP spid="531591" grpId="0" animBg="1"/>
      <p:bldP spid="531504" grpId="0" animBg="1"/>
      <p:bldP spid="531505" grpId="0" animBg="1"/>
      <p:bldP spid="531506" grpId="0" animBg="1"/>
      <p:bldP spid="5314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128588" y="404813"/>
            <a:ext cx="52530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模式串的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手工计算：</a:t>
            </a:r>
          </a:p>
        </p:txBody>
      </p:sp>
      <p:sp>
        <p:nvSpPr>
          <p:cNvPr id="533567" name="Rectangle 63"/>
          <p:cNvSpPr>
            <a:spLocks noChangeArrowheads="1"/>
          </p:cNvSpPr>
          <p:nvPr/>
        </p:nvSpPr>
        <p:spPr bwMode="auto">
          <a:xfrm>
            <a:off x="5219700" y="404813"/>
            <a:ext cx="3449638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400" dirty="0">
                <a:solidFill>
                  <a:schemeClr val="tx1"/>
                </a:solidFill>
                <a:latin typeface="Arial" charset="0"/>
              </a:rPr>
              <a:t>例如：</a:t>
            </a:r>
            <a:r>
              <a:rPr lang="en-US" altLang="zh-CN" sz="3400" dirty="0" err="1">
                <a:solidFill>
                  <a:schemeClr val="tx1"/>
                </a:solidFill>
                <a:latin typeface="Arial" charset="0"/>
              </a:rPr>
              <a:t>abaabcac</a:t>
            </a:r>
            <a:endParaRPr lang="en-US" altLang="zh-CN" sz="34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3568" name="Rectangle 64"/>
          <p:cNvSpPr>
            <a:spLocks noChangeArrowheads="1"/>
          </p:cNvSpPr>
          <p:nvPr/>
        </p:nvSpPr>
        <p:spPr bwMode="auto">
          <a:xfrm>
            <a:off x="5843588" y="5445125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33569" name="Rectangle 65"/>
          <p:cNvSpPr>
            <a:spLocks noChangeArrowheads="1"/>
          </p:cNvSpPr>
          <p:nvPr/>
        </p:nvSpPr>
        <p:spPr bwMode="auto">
          <a:xfrm>
            <a:off x="6643688" y="5445125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33570" name="Rectangle 66"/>
          <p:cNvSpPr>
            <a:spLocks noChangeArrowheads="1"/>
          </p:cNvSpPr>
          <p:nvPr/>
        </p:nvSpPr>
        <p:spPr bwMode="auto">
          <a:xfrm>
            <a:off x="7443788" y="5445125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33571" name="Rectangle 67"/>
          <p:cNvSpPr>
            <a:spLocks noChangeArrowheads="1"/>
          </p:cNvSpPr>
          <p:nvPr/>
        </p:nvSpPr>
        <p:spPr bwMode="auto">
          <a:xfrm>
            <a:off x="5043488" y="5445125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33572" name="Rectangle 68"/>
          <p:cNvSpPr>
            <a:spLocks noChangeArrowheads="1"/>
          </p:cNvSpPr>
          <p:nvPr/>
        </p:nvSpPr>
        <p:spPr bwMode="auto">
          <a:xfrm>
            <a:off x="4243388" y="5445125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33573" name="Rectangle 69"/>
          <p:cNvSpPr>
            <a:spLocks noChangeArrowheads="1"/>
          </p:cNvSpPr>
          <p:nvPr/>
        </p:nvSpPr>
        <p:spPr bwMode="auto">
          <a:xfrm>
            <a:off x="3443288" y="5445125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33574" name="Rectangle 70"/>
          <p:cNvSpPr>
            <a:spLocks noChangeArrowheads="1"/>
          </p:cNvSpPr>
          <p:nvPr/>
        </p:nvSpPr>
        <p:spPr bwMode="auto">
          <a:xfrm>
            <a:off x="2643188" y="5445125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33575" name="Rectangle 71"/>
          <p:cNvSpPr>
            <a:spLocks noChangeArrowheads="1"/>
          </p:cNvSpPr>
          <p:nvPr/>
        </p:nvSpPr>
        <p:spPr bwMode="auto">
          <a:xfrm>
            <a:off x="1843088" y="5445125"/>
            <a:ext cx="8001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14338" y="4413250"/>
            <a:ext cx="7829550" cy="1514475"/>
            <a:chOff x="35" y="2886"/>
            <a:chExt cx="4932" cy="954"/>
          </a:xfrm>
        </p:grpSpPr>
        <p:sp>
          <p:nvSpPr>
            <p:cNvPr id="533577" name="Rectangle 73"/>
            <p:cNvSpPr>
              <a:spLocks noChangeArrowheads="1"/>
            </p:cNvSpPr>
            <p:nvPr/>
          </p:nvSpPr>
          <p:spPr bwMode="auto">
            <a:xfrm>
              <a:off x="103" y="3234"/>
              <a:ext cx="827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A50021"/>
                </a:buClr>
                <a:buFont typeface="Wingdings" pitchFamily="2" charset="2"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Arial" charset="0"/>
                </a:rPr>
                <a:t>模式串</a:t>
              </a:r>
            </a:p>
          </p:txBody>
        </p:sp>
        <p:grpSp>
          <p:nvGrpSpPr>
            <p:cNvPr id="3" name="Group 74"/>
            <p:cNvGrpSpPr>
              <a:grpSpLocks/>
            </p:cNvGrpSpPr>
            <p:nvPr/>
          </p:nvGrpSpPr>
          <p:grpSpPr bwMode="auto">
            <a:xfrm>
              <a:off x="35" y="2886"/>
              <a:ext cx="4932" cy="954"/>
              <a:chOff x="35" y="2886"/>
              <a:chExt cx="4932" cy="954"/>
            </a:xfrm>
          </p:grpSpPr>
          <p:grpSp>
            <p:nvGrpSpPr>
              <p:cNvPr id="4" name="Group 75"/>
              <p:cNvGrpSpPr>
                <a:grpSpLocks/>
              </p:cNvGrpSpPr>
              <p:nvPr/>
            </p:nvGrpSpPr>
            <p:grpSpPr bwMode="auto">
              <a:xfrm>
                <a:off x="140" y="2931"/>
                <a:ext cx="4827" cy="909"/>
                <a:chOff x="140" y="2931"/>
                <a:chExt cx="4827" cy="909"/>
              </a:xfrm>
            </p:grpSpPr>
            <p:sp>
              <p:nvSpPr>
                <p:cNvPr id="533580" name="Rectangle 76"/>
                <p:cNvSpPr>
                  <a:spLocks noChangeArrowheads="1"/>
                </p:cNvSpPr>
                <p:nvPr/>
              </p:nvSpPr>
              <p:spPr bwMode="auto">
                <a:xfrm>
                  <a:off x="3455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33581" name="Rectangle 77"/>
                <p:cNvSpPr>
                  <a:spLocks noChangeArrowheads="1"/>
                </p:cNvSpPr>
                <p:nvPr/>
              </p:nvSpPr>
              <p:spPr bwMode="auto">
                <a:xfrm>
                  <a:off x="3455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latin typeface="Arial" charset="0"/>
                    </a:rPr>
                    <a:t>c</a:t>
                  </a:r>
                </a:p>
              </p:txBody>
            </p:sp>
            <p:sp>
              <p:nvSpPr>
                <p:cNvPr id="533582" name="Rectangle 78"/>
                <p:cNvSpPr>
                  <a:spLocks noChangeArrowheads="1"/>
                </p:cNvSpPr>
                <p:nvPr/>
              </p:nvSpPr>
              <p:spPr bwMode="auto">
                <a:xfrm>
                  <a:off x="3455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400">
                      <a:solidFill>
                        <a:schemeClr val="tx1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533583" name="Rectangle 79"/>
                <p:cNvSpPr>
                  <a:spLocks noChangeArrowheads="1"/>
                </p:cNvSpPr>
                <p:nvPr/>
              </p:nvSpPr>
              <p:spPr bwMode="auto">
                <a:xfrm>
                  <a:off x="3959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33584" name="Rectangle 80"/>
                <p:cNvSpPr>
                  <a:spLocks noChangeArrowheads="1"/>
                </p:cNvSpPr>
                <p:nvPr/>
              </p:nvSpPr>
              <p:spPr bwMode="auto">
                <a:xfrm>
                  <a:off x="3959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533585" name="Rectangle 81"/>
                <p:cNvSpPr>
                  <a:spLocks noChangeArrowheads="1"/>
                </p:cNvSpPr>
                <p:nvPr/>
              </p:nvSpPr>
              <p:spPr bwMode="auto">
                <a:xfrm>
                  <a:off x="3959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400">
                      <a:solidFill>
                        <a:schemeClr val="tx1"/>
                      </a:solidFill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533586" name="Rectangle 82"/>
                <p:cNvSpPr>
                  <a:spLocks noChangeArrowheads="1"/>
                </p:cNvSpPr>
                <p:nvPr/>
              </p:nvSpPr>
              <p:spPr bwMode="auto">
                <a:xfrm>
                  <a:off x="4463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33587" name="Rectangle 83"/>
                <p:cNvSpPr>
                  <a:spLocks noChangeArrowheads="1"/>
                </p:cNvSpPr>
                <p:nvPr/>
              </p:nvSpPr>
              <p:spPr bwMode="auto">
                <a:xfrm>
                  <a:off x="4463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latin typeface="Arial" charset="0"/>
                    </a:rPr>
                    <a:t>c</a:t>
                  </a:r>
                </a:p>
              </p:txBody>
            </p:sp>
            <p:sp>
              <p:nvSpPr>
                <p:cNvPr id="533588" name="Rectangle 84"/>
                <p:cNvSpPr>
                  <a:spLocks noChangeArrowheads="1"/>
                </p:cNvSpPr>
                <p:nvPr/>
              </p:nvSpPr>
              <p:spPr bwMode="auto">
                <a:xfrm>
                  <a:off x="4463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400">
                      <a:solidFill>
                        <a:schemeClr val="tx1"/>
                      </a:solidFill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533589" name="Rectangle 85"/>
                <p:cNvSpPr>
                  <a:spLocks noChangeArrowheads="1"/>
                </p:cNvSpPr>
                <p:nvPr/>
              </p:nvSpPr>
              <p:spPr bwMode="auto">
                <a:xfrm>
                  <a:off x="2951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33590" name="Rectangle 86"/>
                <p:cNvSpPr>
                  <a:spLocks noChangeArrowheads="1"/>
                </p:cNvSpPr>
                <p:nvPr/>
              </p:nvSpPr>
              <p:spPr bwMode="auto">
                <a:xfrm>
                  <a:off x="2447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33591" name="Rectangle 87"/>
                <p:cNvSpPr>
                  <a:spLocks noChangeArrowheads="1"/>
                </p:cNvSpPr>
                <p:nvPr/>
              </p:nvSpPr>
              <p:spPr bwMode="auto">
                <a:xfrm>
                  <a:off x="1943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33592" name="Rectangle 88"/>
                <p:cNvSpPr>
                  <a:spLocks noChangeArrowheads="1"/>
                </p:cNvSpPr>
                <p:nvPr/>
              </p:nvSpPr>
              <p:spPr bwMode="auto">
                <a:xfrm>
                  <a:off x="1439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33593" name="Rectangle 89"/>
                <p:cNvSpPr>
                  <a:spLocks noChangeArrowheads="1"/>
                </p:cNvSpPr>
                <p:nvPr/>
              </p:nvSpPr>
              <p:spPr bwMode="auto">
                <a:xfrm>
                  <a:off x="935" y="3522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endParaRPr lang="zh-CN" altLang="zh-CN" sz="3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33594" name="Rectangle 90"/>
                <p:cNvSpPr>
                  <a:spLocks noChangeArrowheads="1"/>
                </p:cNvSpPr>
                <p:nvPr/>
              </p:nvSpPr>
              <p:spPr bwMode="auto">
                <a:xfrm>
                  <a:off x="2951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latin typeface="Arial" charset="0"/>
                    </a:rPr>
                    <a:t>b</a:t>
                  </a:r>
                </a:p>
              </p:txBody>
            </p:sp>
            <p:sp>
              <p:nvSpPr>
                <p:cNvPr id="533595" name="Rectangle 91"/>
                <p:cNvSpPr>
                  <a:spLocks noChangeArrowheads="1"/>
                </p:cNvSpPr>
                <p:nvPr/>
              </p:nvSpPr>
              <p:spPr bwMode="auto">
                <a:xfrm>
                  <a:off x="2447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533596" name="Rectangle 92"/>
                <p:cNvSpPr>
                  <a:spLocks noChangeArrowheads="1"/>
                </p:cNvSpPr>
                <p:nvPr/>
              </p:nvSpPr>
              <p:spPr bwMode="auto">
                <a:xfrm>
                  <a:off x="1943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533597" name="Rectangle 93"/>
                <p:cNvSpPr>
                  <a:spLocks noChangeArrowheads="1"/>
                </p:cNvSpPr>
                <p:nvPr/>
              </p:nvSpPr>
              <p:spPr bwMode="auto">
                <a:xfrm>
                  <a:off x="1439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latin typeface="Arial" charset="0"/>
                    </a:rPr>
                    <a:t>b</a:t>
                  </a:r>
                </a:p>
              </p:txBody>
            </p:sp>
            <p:sp>
              <p:nvSpPr>
                <p:cNvPr id="533598" name="Rectangle 94"/>
                <p:cNvSpPr>
                  <a:spLocks noChangeArrowheads="1"/>
                </p:cNvSpPr>
                <p:nvPr/>
              </p:nvSpPr>
              <p:spPr bwMode="auto">
                <a:xfrm>
                  <a:off x="935" y="3204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533599" name="Rectangle 95"/>
                <p:cNvSpPr>
                  <a:spLocks noChangeArrowheads="1"/>
                </p:cNvSpPr>
                <p:nvPr/>
              </p:nvSpPr>
              <p:spPr bwMode="auto">
                <a:xfrm>
                  <a:off x="2951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400">
                      <a:solidFill>
                        <a:schemeClr val="tx1"/>
                      </a:solidFill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533600" name="Rectangle 96"/>
                <p:cNvSpPr>
                  <a:spLocks noChangeArrowheads="1"/>
                </p:cNvSpPr>
                <p:nvPr/>
              </p:nvSpPr>
              <p:spPr bwMode="auto">
                <a:xfrm>
                  <a:off x="2447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400">
                      <a:solidFill>
                        <a:schemeClr val="tx1"/>
                      </a:solidFill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533601" name="Rectangle 97"/>
                <p:cNvSpPr>
                  <a:spLocks noChangeArrowheads="1"/>
                </p:cNvSpPr>
                <p:nvPr/>
              </p:nvSpPr>
              <p:spPr bwMode="auto">
                <a:xfrm>
                  <a:off x="1943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400">
                      <a:solidFill>
                        <a:schemeClr val="tx1"/>
                      </a:solidFill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533602" name="Rectangle 98"/>
                <p:cNvSpPr>
                  <a:spLocks noChangeArrowheads="1"/>
                </p:cNvSpPr>
                <p:nvPr/>
              </p:nvSpPr>
              <p:spPr bwMode="auto">
                <a:xfrm>
                  <a:off x="1439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40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533603" name="Rectangle 99"/>
                <p:cNvSpPr>
                  <a:spLocks noChangeArrowheads="1"/>
                </p:cNvSpPr>
                <p:nvPr/>
              </p:nvSpPr>
              <p:spPr bwMode="auto">
                <a:xfrm>
                  <a:off x="935" y="2931"/>
                  <a:ext cx="504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algn="ctr">
                    <a:lnSpc>
                      <a:spcPct val="80000"/>
                    </a:lnSpc>
                    <a:buClr>
                      <a:srgbClr val="A50021"/>
                    </a:buClr>
                    <a:buFont typeface="Wingdings" pitchFamily="2" charset="2"/>
                    <a:buNone/>
                  </a:pPr>
                  <a:r>
                    <a:rPr lang="en-US" altLang="zh-CN" sz="3400">
                      <a:solidFill>
                        <a:schemeClr val="tx1"/>
                      </a:solidFill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533604" name="Line 100"/>
                <p:cNvSpPr>
                  <a:spLocks noChangeShapeType="1"/>
                </p:cNvSpPr>
                <p:nvPr/>
              </p:nvSpPr>
              <p:spPr bwMode="auto">
                <a:xfrm>
                  <a:off x="935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05" name="Line 101"/>
                <p:cNvSpPr>
                  <a:spLocks noChangeShapeType="1"/>
                </p:cNvSpPr>
                <p:nvPr/>
              </p:nvSpPr>
              <p:spPr bwMode="auto">
                <a:xfrm>
                  <a:off x="935" y="2931"/>
                  <a:ext cx="0" cy="318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06" name="Line 102"/>
                <p:cNvSpPr>
                  <a:spLocks noChangeShapeType="1"/>
                </p:cNvSpPr>
                <p:nvPr/>
              </p:nvSpPr>
              <p:spPr bwMode="auto">
                <a:xfrm>
                  <a:off x="1439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07" name="Line 103"/>
                <p:cNvSpPr>
                  <a:spLocks noChangeShapeType="1"/>
                </p:cNvSpPr>
                <p:nvPr/>
              </p:nvSpPr>
              <p:spPr bwMode="auto">
                <a:xfrm>
                  <a:off x="935" y="2976"/>
                  <a:ext cx="0" cy="864"/>
                </a:xfrm>
                <a:prstGeom prst="line">
                  <a:avLst/>
                </a:prstGeom>
                <a:noFill/>
                <a:ln w="38100" cap="sq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08" name="Line 104"/>
                <p:cNvSpPr>
                  <a:spLocks noChangeShapeType="1"/>
                </p:cNvSpPr>
                <p:nvPr/>
              </p:nvSpPr>
              <p:spPr bwMode="auto">
                <a:xfrm>
                  <a:off x="1943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09" name="Line 105"/>
                <p:cNvSpPr>
                  <a:spLocks noChangeShapeType="1"/>
                </p:cNvSpPr>
                <p:nvPr/>
              </p:nvSpPr>
              <p:spPr bwMode="auto">
                <a:xfrm>
                  <a:off x="2447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10" name="Line 106"/>
                <p:cNvSpPr>
                  <a:spLocks noChangeShapeType="1"/>
                </p:cNvSpPr>
                <p:nvPr/>
              </p:nvSpPr>
              <p:spPr bwMode="auto">
                <a:xfrm>
                  <a:off x="2951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11" name="Line 107"/>
                <p:cNvSpPr>
                  <a:spLocks noChangeShapeType="1"/>
                </p:cNvSpPr>
                <p:nvPr/>
              </p:nvSpPr>
              <p:spPr bwMode="auto">
                <a:xfrm>
                  <a:off x="3455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12" name="Line 108"/>
                <p:cNvSpPr>
                  <a:spLocks noChangeShapeType="1"/>
                </p:cNvSpPr>
                <p:nvPr/>
              </p:nvSpPr>
              <p:spPr bwMode="auto">
                <a:xfrm>
                  <a:off x="3959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13" name="Line 109"/>
                <p:cNvSpPr>
                  <a:spLocks noChangeShapeType="1"/>
                </p:cNvSpPr>
                <p:nvPr/>
              </p:nvSpPr>
              <p:spPr bwMode="auto">
                <a:xfrm>
                  <a:off x="4463" y="2931"/>
                  <a:ext cx="504" cy="0"/>
                </a:xfrm>
                <a:prstGeom prst="line">
                  <a:avLst/>
                </a:prstGeom>
                <a:noFill/>
                <a:ln w="38100" cap="sq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3614" name="Line 110"/>
                <p:cNvSpPr>
                  <a:spLocks noChangeShapeType="1"/>
                </p:cNvSpPr>
                <p:nvPr/>
              </p:nvSpPr>
              <p:spPr bwMode="auto">
                <a:xfrm>
                  <a:off x="140" y="3204"/>
                  <a:ext cx="482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3615" name="Rectangle 111"/>
              <p:cNvSpPr>
                <a:spLocks noChangeArrowheads="1"/>
              </p:cNvSpPr>
              <p:nvPr/>
            </p:nvSpPr>
            <p:spPr bwMode="auto">
              <a:xfrm>
                <a:off x="35" y="2886"/>
                <a:ext cx="985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b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Arial" charset="0"/>
                  </a:rPr>
                  <a:t>j</a:t>
                </a:r>
              </a:p>
            </p:txBody>
          </p:sp>
          <p:sp>
            <p:nvSpPr>
              <p:cNvPr id="533616" name="Rectangle 112"/>
              <p:cNvSpPr>
                <a:spLocks noChangeArrowheads="1"/>
              </p:cNvSpPr>
              <p:nvPr/>
            </p:nvSpPr>
            <p:spPr bwMode="auto">
              <a:xfrm>
                <a:off x="35" y="3521"/>
                <a:ext cx="985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rgbClr val="A50021"/>
                  </a:buClr>
                  <a:buFont typeface="Wingdings" pitchFamily="2" charset="2"/>
                  <a:buNone/>
                </a:pPr>
                <a:r>
                  <a:rPr lang="en-US" altLang="zh-CN" sz="3200" dirty="0">
                    <a:solidFill>
                      <a:srgbClr val="162BEE"/>
                    </a:solidFill>
                    <a:latin typeface="Arial" charset="0"/>
                  </a:rPr>
                  <a:t>next[j]</a:t>
                </a:r>
              </a:p>
            </p:txBody>
          </p:sp>
        </p:grp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250825" y="908050"/>
            <a:ext cx="9069388" cy="3244850"/>
            <a:chOff x="158" y="572"/>
            <a:chExt cx="5713" cy="2044"/>
          </a:xfrm>
        </p:grpSpPr>
        <p:sp>
          <p:nvSpPr>
            <p:cNvPr id="533507" name="Text Box 3"/>
            <p:cNvSpPr txBox="1">
              <a:spLocks noChangeArrowheads="1"/>
            </p:cNvSpPr>
            <p:nvPr/>
          </p:nvSpPr>
          <p:spPr bwMode="auto">
            <a:xfrm>
              <a:off x="703" y="1344"/>
              <a:ext cx="158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600" dirty="0">
                  <a:solidFill>
                    <a:srgbClr val="0000FF"/>
                  </a:solidFill>
                  <a:latin typeface="Arial" charset="0"/>
                </a:rPr>
                <a:t>若</a:t>
              </a:r>
              <a:r>
                <a:rPr lang="en-US" altLang="zh-CN" sz="3600" dirty="0" err="1">
                  <a:solidFill>
                    <a:srgbClr val="0000FF"/>
                  </a:solidFill>
                  <a:latin typeface="Arial" charset="0"/>
                </a:rPr>
                <a:t>T</a:t>
              </a:r>
              <a:r>
                <a:rPr lang="en-US" altLang="zh-CN" sz="3600" baseline="-25000" dirty="0" err="1">
                  <a:solidFill>
                    <a:srgbClr val="0000FF"/>
                  </a:solidFill>
                  <a:latin typeface="Arial" charset="0"/>
                </a:rPr>
                <a:t>k</a:t>
              </a:r>
              <a:r>
                <a:rPr lang="en-US" altLang="zh-CN" sz="3600" dirty="0">
                  <a:solidFill>
                    <a:srgbClr val="0000FF"/>
                  </a:solidFill>
                  <a:latin typeface="Arial" charset="0"/>
                </a:rPr>
                <a:t>==</a:t>
              </a:r>
              <a:r>
                <a:rPr lang="en-US" altLang="zh-CN" sz="3600" dirty="0" err="1">
                  <a:solidFill>
                    <a:srgbClr val="0000FF"/>
                  </a:solidFill>
                  <a:latin typeface="Arial" charset="0"/>
                </a:rPr>
                <a:t>T</a:t>
              </a:r>
              <a:r>
                <a:rPr lang="en-US" altLang="zh-CN" sz="3600" baseline="-25000" dirty="0" err="1">
                  <a:solidFill>
                    <a:srgbClr val="0000FF"/>
                  </a:solidFill>
                  <a:latin typeface="Arial" charset="0"/>
                </a:rPr>
                <a:t>j</a:t>
              </a:r>
              <a:endParaRPr lang="en-US" altLang="zh-CN" sz="36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533508" name="Text Box 4"/>
            <p:cNvSpPr txBox="1">
              <a:spLocks noChangeArrowheads="1"/>
            </p:cNvSpPr>
            <p:nvPr/>
          </p:nvSpPr>
          <p:spPr bwMode="auto">
            <a:xfrm>
              <a:off x="703" y="2049"/>
              <a:ext cx="158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600" dirty="0">
                  <a:solidFill>
                    <a:srgbClr val="0000FF"/>
                  </a:solidFill>
                  <a:latin typeface="Arial" charset="0"/>
                </a:rPr>
                <a:t>若</a:t>
              </a:r>
              <a:r>
                <a:rPr lang="en-US" altLang="zh-CN" sz="3600" dirty="0" err="1">
                  <a:solidFill>
                    <a:srgbClr val="0000FF"/>
                  </a:solidFill>
                  <a:latin typeface="Arial" charset="0"/>
                </a:rPr>
                <a:t>T</a:t>
              </a:r>
              <a:r>
                <a:rPr lang="en-US" altLang="zh-CN" sz="3600" baseline="-25000" dirty="0" err="1">
                  <a:solidFill>
                    <a:srgbClr val="0000FF"/>
                  </a:solidFill>
                  <a:latin typeface="Arial" charset="0"/>
                </a:rPr>
                <a:t>k</a:t>
              </a:r>
              <a:r>
                <a:rPr lang="en-US" altLang="zh-CN" sz="3600" dirty="0" err="1">
                  <a:solidFill>
                    <a:srgbClr val="0000FF"/>
                  </a:solidFill>
                  <a:latin typeface="Arial" charset="0"/>
                </a:rPr>
                <a:t>≠T</a:t>
              </a:r>
              <a:r>
                <a:rPr lang="en-US" altLang="zh-CN" sz="3600" baseline="-25000" dirty="0" err="1">
                  <a:solidFill>
                    <a:srgbClr val="0000FF"/>
                  </a:solidFill>
                  <a:latin typeface="Arial" charset="0"/>
                </a:rPr>
                <a:t>j</a:t>
              </a:r>
              <a:endParaRPr lang="en-US" altLang="zh-CN" sz="3600" dirty="0">
                <a:latin typeface="Arial" charset="0"/>
              </a:endParaRPr>
            </a:p>
          </p:txBody>
        </p:sp>
        <p:sp>
          <p:nvSpPr>
            <p:cNvPr id="533509" name="AutoShape 5"/>
            <p:cNvSpPr>
              <a:spLocks/>
            </p:cNvSpPr>
            <p:nvPr/>
          </p:nvSpPr>
          <p:spPr bwMode="auto">
            <a:xfrm>
              <a:off x="567" y="1570"/>
              <a:ext cx="81" cy="710"/>
            </a:xfrm>
            <a:prstGeom prst="leftBrace">
              <a:avLst>
                <a:gd name="adj1" fmla="val 73045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0" name="Text Box 6"/>
            <p:cNvSpPr txBox="1">
              <a:spLocks noChangeArrowheads="1"/>
            </p:cNvSpPr>
            <p:nvPr/>
          </p:nvSpPr>
          <p:spPr bwMode="auto">
            <a:xfrm>
              <a:off x="158" y="572"/>
              <a:ext cx="98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FF0000"/>
                  </a:solidFill>
                </a:rPr>
                <a:t>已知：</a:t>
              </a:r>
              <a:endParaRPr lang="zh-CN" altLang="en-US" sz="36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33511" name="Text Box 7"/>
            <p:cNvSpPr txBox="1">
              <a:spLocks noChangeArrowheads="1"/>
            </p:cNvSpPr>
            <p:nvPr/>
          </p:nvSpPr>
          <p:spPr bwMode="auto">
            <a:xfrm>
              <a:off x="158" y="935"/>
              <a:ext cx="98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FF0000"/>
                  </a:solidFill>
                </a:rPr>
                <a:t>假设：</a:t>
              </a:r>
              <a:endParaRPr lang="zh-CN" altLang="en-US" sz="36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33512" name="Text Box 8"/>
            <p:cNvSpPr txBox="1">
              <a:spLocks noChangeArrowheads="1"/>
            </p:cNvSpPr>
            <p:nvPr/>
          </p:nvSpPr>
          <p:spPr bwMode="auto">
            <a:xfrm>
              <a:off x="1973" y="1348"/>
              <a:ext cx="389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400">
                  <a:solidFill>
                    <a:srgbClr val="FF0000"/>
                  </a:solidFill>
                  <a:latin typeface="Arial" charset="0"/>
                </a:rPr>
                <a:t>则</a:t>
              </a:r>
              <a:r>
                <a:rPr lang="en-US" altLang="zh-CN" sz="3400">
                  <a:solidFill>
                    <a:srgbClr val="FF0000"/>
                  </a:solidFill>
                  <a:latin typeface="Arial" charset="0"/>
                </a:rPr>
                <a:t>: next[j+1]=  next[j]+1</a:t>
              </a:r>
            </a:p>
          </p:txBody>
        </p:sp>
        <p:sp>
          <p:nvSpPr>
            <p:cNvPr id="533513" name="Rectangle 9"/>
            <p:cNvSpPr>
              <a:spLocks noChangeArrowheads="1"/>
            </p:cNvSpPr>
            <p:nvPr/>
          </p:nvSpPr>
          <p:spPr bwMode="auto">
            <a:xfrm>
              <a:off x="975" y="572"/>
              <a:ext cx="2041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next[1] = 0</a:t>
              </a:r>
              <a:r>
                <a:rPr lang="zh-CN" altLang="en-US" sz="3400" dirty="0">
                  <a:solidFill>
                    <a:schemeClr val="tx1"/>
                  </a:solidFill>
                  <a:latin typeface="Arial" charset="0"/>
                </a:rPr>
                <a:t>；</a:t>
              </a:r>
            </a:p>
          </p:txBody>
        </p:sp>
        <p:sp>
          <p:nvSpPr>
            <p:cNvPr id="533514" name="Rectangle 10"/>
            <p:cNvSpPr>
              <a:spLocks noChangeArrowheads="1"/>
            </p:cNvSpPr>
            <p:nvPr/>
          </p:nvSpPr>
          <p:spPr bwMode="auto">
            <a:xfrm>
              <a:off x="975" y="955"/>
              <a:ext cx="1950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400" dirty="0">
                  <a:solidFill>
                    <a:schemeClr val="tx1"/>
                  </a:solidFill>
                  <a:latin typeface="Arial" charset="0"/>
                </a:rPr>
                <a:t>next[j] = k</a:t>
              </a:r>
              <a:r>
                <a:rPr lang="zh-CN" altLang="en-US" sz="3400" dirty="0">
                  <a:solidFill>
                    <a:schemeClr val="tx1"/>
                  </a:solidFill>
                  <a:latin typeface="Arial" charset="0"/>
                </a:rPr>
                <a:t>；</a:t>
              </a:r>
            </a:p>
          </p:txBody>
        </p:sp>
        <p:sp>
          <p:nvSpPr>
            <p:cNvPr id="533515" name="AutoShape 11"/>
            <p:cNvSpPr>
              <a:spLocks/>
            </p:cNvSpPr>
            <p:nvPr/>
          </p:nvSpPr>
          <p:spPr bwMode="auto">
            <a:xfrm>
              <a:off x="1927" y="1969"/>
              <a:ext cx="46" cy="509"/>
            </a:xfrm>
            <a:prstGeom prst="leftBrace">
              <a:avLst>
                <a:gd name="adj1" fmla="val 92210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6" name="Text Box 12"/>
            <p:cNvSpPr txBox="1">
              <a:spLocks noChangeArrowheads="1"/>
            </p:cNvSpPr>
            <p:nvPr/>
          </p:nvSpPr>
          <p:spPr bwMode="auto">
            <a:xfrm>
              <a:off x="1972" y="1840"/>
              <a:ext cx="3674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zh-CN" altLang="en-US" sz="3200" dirty="0">
                  <a:solidFill>
                    <a:schemeClr val="tx1"/>
                  </a:solidFill>
                  <a:latin typeface="Arial" charset="0"/>
                </a:rPr>
                <a:t>直至</a:t>
              </a:r>
              <a:r>
                <a:rPr lang="en-US" altLang="zh-CN" sz="3200" dirty="0" err="1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200" baseline="-25000" dirty="0" err="1">
                  <a:solidFill>
                    <a:schemeClr val="tx1"/>
                  </a:solidFill>
                  <a:latin typeface="Arial" charset="0"/>
                </a:rPr>
                <a:t>j</a:t>
              </a:r>
              <a:r>
                <a:rPr lang="en-US" altLang="zh-CN" sz="3200" dirty="0">
                  <a:solidFill>
                    <a:schemeClr val="tx1"/>
                  </a:solidFill>
                  <a:latin typeface="Arial" charset="0"/>
                </a:rPr>
                <a:t>=</a:t>
              </a:r>
              <a:r>
                <a:rPr lang="en-US" altLang="zh-CN" sz="3200" dirty="0" err="1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lang="en-US" altLang="zh-CN" sz="3200" baseline="-25000" dirty="0" err="1">
                  <a:solidFill>
                    <a:schemeClr val="tx1"/>
                  </a:solidFill>
                  <a:latin typeface="Arial" charset="0"/>
                </a:rPr>
                <a:t>k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Arial" charset="0"/>
                </a:rPr>
                <a:t>'</a:t>
              </a:r>
              <a:r>
                <a:rPr lang="en-US" altLang="zh-CN" sz="3200" dirty="0">
                  <a:solidFill>
                    <a:schemeClr val="tx1"/>
                  </a:solidFill>
                  <a:latin typeface="Arial" charset="0"/>
                </a:rPr>
                <a:t>  </a:t>
              </a:r>
              <a:r>
                <a:rPr lang="en-US" altLang="zh-CN" sz="3200" dirty="0">
                  <a:solidFill>
                    <a:srgbClr val="FF0000"/>
                  </a:solidFill>
                  <a:latin typeface="Arial" charset="0"/>
                </a:rPr>
                <a:t>next[j+1]=next[k]+1</a:t>
              </a:r>
            </a:p>
          </p:txBody>
        </p:sp>
        <p:sp>
          <p:nvSpPr>
            <p:cNvPr id="533617" name="Text Box 113"/>
            <p:cNvSpPr txBox="1">
              <a:spLocks noChangeArrowheads="1"/>
            </p:cNvSpPr>
            <p:nvPr/>
          </p:nvSpPr>
          <p:spPr bwMode="auto">
            <a:xfrm>
              <a:off x="1973" y="2251"/>
              <a:ext cx="3352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r>
                <a:rPr lang="zh-CN" altLang="en-US" sz="3200" dirty="0">
                  <a:solidFill>
                    <a:schemeClr val="tx1"/>
                  </a:solidFill>
                  <a:latin typeface="Arial" charset="0"/>
                </a:rPr>
                <a:t>不存在</a:t>
              </a:r>
              <a:r>
                <a:rPr lang="en-US" altLang="zh-CN" sz="3200" dirty="0">
                  <a:solidFill>
                    <a:schemeClr val="tx1"/>
                  </a:solidFill>
                  <a:latin typeface="Arial" charset="0"/>
                </a:rPr>
                <a:t>k'(1&lt;k'&lt;j)  </a:t>
              </a:r>
              <a:r>
                <a:rPr lang="en-US" altLang="zh-CN" sz="3200" dirty="0">
                  <a:solidFill>
                    <a:srgbClr val="FF0000"/>
                  </a:solidFill>
                  <a:latin typeface="Arial" charset="0"/>
                </a:rPr>
                <a:t>next[j+1]=1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67" grpId="0"/>
      <p:bldP spid="533568" grpId="0"/>
      <p:bldP spid="533569" grpId="0"/>
      <p:bldP spid="533570" grpId="0"/>
      <p:bldP spid="533571" grpId="0"/>
      <p:bldP spid="533572" grpId="0"/>
      <p:bldP spid="533573" grpId="0"/>
      <p:bldP spid="533574" grpId="0"/>
      <p:bldP spid="53357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128588" y="555625"/>
            <a:ext cx="530305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模式串的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手工计算：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5381625" y="469900"/>
            <a:ext cx="27908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</a:rPr>
              <a:t>课堂练习</a:t>
            </a:r>
          </a:p>
        </p:txBody>
      </p:sp>
      <p:sp>
        <p:nvSpPr>
          <p:cNvPr id="587880" name="Rectangle 104"/>
          <p:cNvSpPr>
            <a:spLocks noChangeArrowheads="1"/>
          </p:cNvSpPr>
          <p:nvPr/>
        </p:nvSpPr>
        <p:spPr bwMode="auto">
          <a:xfrm>
            <a:off x="8278813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587879" name="Rectangle 103"/>
          <p:cNvSpPr>
            <a:spLocks noChangeArrowheads="1"/>
          </p:cNvSpPr>
          <p:nvPr/>
        </p:nvSpPr>
        <p:spPr bwMode="auto">
          <a:xfrm>
            <a:off x="7735888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587878" name="Rectangle 102"/>
          <p:cNvSpPr>
            <a:spLocks noChangeArrowheads="1"/>
          </p:cNvSpPr>
          <p:nvPr/>
        </p:nvSpPr>
        <p:spPr bwMode="auto">
          <a:xfrm>
            <a:off x="7192963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87877" name="Rectangle 101"/>
          <p:cNvSpPr>
            <a:spLocks noChangeArrowheads="1"/>
          </p:cNvSpPr>
          <p:nvPr/>
        </p:nvSpPr>
        <p:spPr bwMode="auto">
          <a:xfrm>
            <a:off x="6650038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87876" name="Rectangle 100"/>
          <p:cNvSpPr>
            <a:spLocks noChangeArrowheads="1"/>
          </p:cNvSpPr>
          <p:nvPr/>
        </p:nvSpPr>
        <p:spPr bwMode="auto">
          <a:xfrm>
            <a:off x="6107113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587875" name="Rectangle 99"/>
          <p:cNvSpPr>
            <a:spLocks noChangeArrowheads="1"/>
          </p:cNvSpPr>
          <p:nvPr/>
        </p:nvSpPr>
        <p:spPr bwMode="auto">
          <a:xfrm>
            <a:off x="5564188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87874" name="Rectangle 98"/>
          <p:cNvSpPr>
            <a:spLocks noChangeArrowheads="1"/>
          </p:cNvSpPr>
          <p:nvPr/>
        </p:nvSpPr>
        <p:spPr bwMode="auto">
          <a:xfrm>
            <a:off x="5021263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87873" name="Rectangle 97"/>
          <p:cNvSpPr>
            <a:spLocks noChangeArrowheads="1"/>
          </p:cNvSpPr>
          <p:nvPr/>
        </p:nvSpPr>
        <p:spPr bwMode="auto">
          <a:xfrm>
            <a:off x="4478338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87872" name="Rectangle 96"/>
          <p:cNvSpPr>
            <a:spLocks noChangeArrowheads="1"/>
          </p:cNvSpPr>
          <p:nvPr/>
        </p:nvSpPr>
        <p:spPr bwMode="auto">
          <a:xfrm>
            <a:off x="3935413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87871" name="Rectangle 95"/>
          <p:cNvSpPr>
            <a:spLocks noChangeArrowheads="1"/>
          </p:cNvSpPr>
          <p:nvPr/>
        </p:nvSpPr>
        <p:spPr bwMode="auto">
          <a:xfrm>
            <a:off x="3392488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87870" name="Rectangle 94"/>
          <p:cNvSpPr>
            <a:spLocks noChangeArrowheads="1"/>
          </p:cNvSpPr>
          <p:nvPr/>
        </p:nvSpPr>
        <p:spPr bwMode="auto">
          <a:xfrm>
            <a:off x="2849563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87869" name="Rectangle 93"/>
          <p:cNvSpPr>
            <a:spLocks noChangeArrowheads="1"/>
          </p:cNvSpPr>
          <p:nvPr/>
        </p:nvSpPr>
        <p:spPr bwMode="auto">
          <a:xfrm>
            <a:off x="2306638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87868" name="Rectangle 92"/>
          <p:cNvSpPr>
            <a:spLocks noChangeArrowheads="1"/>
          </p:cNvSpPr>
          <p:nvPr/>
        </p:nvSpPr>
        <p:spPr bwMode="auto">
          <a:xfrm>
            <a:off x="1763713" y="3309938"/>
            <a:ext cx="5429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46800" anchor="ctr"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587964" name="Line 188"/>
          <p:cNvSpPr>
            <a:spLocks noChangeShapeType="1"/>
          </p:cNvSpPr>
          <p:nvPr/>
        </p:nvSpPr>
        <p:spPr bwMode="auto">
          <a:xfrm>
            <a:off x="8821738" y="3309938"/>
            <a:ext cx="0" cy="6953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66" name="Line 190"/>
          <p:cNvSpPr>
            <a:spLocks noChangeShapeType="1"/>
          </p:cNvSpPr>
          <p:nvPr/>
        </p:nvSpPr>
        <p:spPr bwMode="auto">
          <a:xfrm>
            <a:off x="1763713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68" name="Line 192"/>
          <p:cNvSpPr>
            <a:spLocks noChangeShapeType="1"/>
          </p:cNvSpPr>
          <p:nvPr/>
        </p:nvSpPr>
        <p:spPr bwMode="auto">
          <a:xfrm>
            <a:off x="2306638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70" name="Line 194"/>
          <p:cNvSpPr>
            <a:spLocks noChangeShapeType="1"/>
          </p:cNvSpPr>
          <p:nvPr/>
        </p:nvSpPr>
        <p:spPr bwMode="auto">
          <a:xfrm>
            <a:off x="2849563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72" name="Line 196"/>
          <p:cNvSpPr>
            <a:spLocks noChangeShapeType="1"/>
          </p:cNvSpPr>
          <p:nvPr/>
        </p:nvSpPr>
        <p:spPr bwMode="auto">
          <a:xfrm>
            <a:off x="3392488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74" name="Line 198"/>
          <p:cNvSpPr>
            <a:spLocks noChangeShapeType="1"/>
          </p:cNvSpPr>
          <p:nvPr/>
        </p:nvSpPr>
        <p:spPr bwMode="auto">
          <a:xfrm>
            <a:off x="3935413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76" name="Line 200"/>
          <p:cNvSpPr>
            <a:spLocks noChangeShapeType="1"/>
          </p:cNvSpPr>
          <p:nvPr/>
        </p:nvSpPr>
        <p:spPr bwMode="auto">
          <a:xfrm>
            <a:off x="4478338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78" name="Line 202"/>
          <p:cNvSpPr>
            <a:spLocks noChangeShapeType="1"/>
          </p:cNvSpPr>
          <p:nvPr/>
        </p:nvSpPr>
        <p:spPr bwMode="auto">
          <a:xfrm>
            <a:off x="5021263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80" name="Line 204"/>
          <p:cNvSpPr>
            <a:spLocks noChangeShapeType="1"/>
          </p:cNvSpPr>
          <p:nvPr/>
        </p:nvSpPr>
        <p:spPr bwMode="auto">
          <a:xfrm>
            <a:off x="5564188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82" name="Line 206"/>
          <p:cNvSpPr>
            <a:spLocks noChangeShapeType="1"/>
          </p:cNvSpPr>
          <p:nvPr/>
        </p:nvSpPr>
        <p:spPr bwMode="auto">
          <a:xfrm>
            <a:off x="6107113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84" name="Line 208"/>
          <p:cNvSpPr>
            <a:spLocks noChangeShapeType="1"/>
          </p:cNvSpPr>
          <p:nvPr/>
        </p:nvSpPr>
        <p:spPr bwMode="auto">
          <a:xfrm>
            <a:off x="6650038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86" name="Line 210"/>
          <p:cNvSpPr>
            <a:spLocks noChangeShapeType="1"/>
          </p:cNvSpPr>
          <p:nvPr/>
        </p:nvSpPr>
        <p:spPr bwMode="auto">
          <a:xfrm>
            <a:off x="7192963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88" name="Line 212"/>
          <p:cNvSpPr>
            <a:spLocks noChangeShapeType="1"/>
          </p:cNvSpPr>
          <p:nvPr/>
        </p:nvSpPr>
        <p:spPr bwMode="auto">
          <a:xfrm>
            <a:off x="7735888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sp>
        <p:nvSpPr>
          <p:cNvPr id="587990" name="Line 214"/>
          <p:cNvSpPr>
            <a:spLocks noChangeShapeType="1"/>
          </p:cNvSpPr>
          <p:nvPr/>
        </p:nvSpPr>
        <p:spPr bwMode="auto">
          <a:xfrm>
            <a:off x="8278813" y="4005263"/>
            <a:ext cx="5429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lIns="0" tIns="0" rIns="0" bIns="46800" anchor="ctr"/>
          <a:lstStyle/>
          <a:p>
            <a:endParaRPr lang="zh-CN" altLang="en-US"/>
          </a:p>
        </p:txBody>
      </p:sp>
      <p:grpSp>
        <p:nvGrpSpPr>
          <p:cNvPr id="2" name="Group 237"/>
          <p:cNvGrpSpPr>
            <a:grpSpLocks/>
          </p:cNvGrpSpPr>
          <p:nvPr/>
        </p:nvGrpSpPr>
        <p:grpSpPr bwMode="auto">
          <a:xfrm>
            <a:off x="323850" y="1773238"/>
            <a:ext cx="8497888" cy="2232025"/>
            <a:chOff x="204" y="1117"/>
            <a:chExt cx="5353" cy="1406"/>
          </a:xfrm>
        </p:grpSpPr>
        <p:sp>
          <p:nvSpPr>
            <p:cNvPr id="587781" name="Rectangle 5"/>
            <p:cNvSpPr>
              <a:spLocks noChangeArrowheads="1"/>
            </p:cNvSpPr>
            <p:nvPr/>
          </p:nvSpPr>
          <p:spPr bwMode="auto">
            <a:xfrm>
              <a:off x="2835" y="1117"/>
              <a:ext cx="222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/>
              <a:endParaRPr lang="zh-CN" altLang="zh-CN" sz="4000">
                <a:solidFill>
                  <a:schemeClr val="tx1"/>
                </a:solidFill>
              </a:endParaRPr>
            </a:p>
          </p:txBody>
        </p:sp>
        <p:sp>
          <p:nvSpPr>
            <p:cNvPr id="587867" name="Rectangle 91"/>
            <p:cNvSpPr>
              <a:spLocks noChangeArrowheads="1"/>
            </p:cNvSpPr>
            <p:nvPr/>
          </p:nvSpPr>
          <p:spPr bwMode="auto">
            <a:xfrm>
              <a:off x="204" y="2085"/>
              <a:ext cx="907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 dirty="0">
                  <a:solidFill>
                    <a:srgbClr val="162BEE"/>
                  </a:solidFill>
                  <a:latin typeface="Arial" charset="0"/>
                </a:rPr>
                <a:t>next[j]</a:t>
              </a:r>
            </a:p>
          </p:txBody>
        </p:sp>
        <p:sp>
          <p:nvSpPr>
            <p:cNvPr id="587866" name="Rectangle 90"/>
            <p:cNvSpPr>
              <a:spLocks noChangeArrowheads="1"/>
            </p:cNvSpPr>
            <p:nvPr/>
          </p:nvSpPr>
          <p:spPr bwMode="auto">
            <a:xfrm>
              <a:off x="5215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87865" name="Rectangle 89"/>
            <p:cNvSpPr>
              <a:spLocks noChangeArrowheads="1"/>
            </p:cNvSpPr>
            <p:nvPr/>
          </p:nvSpPr>
          <p:spPr bwMode="auto">
            <a:xfrm>
              <a:off x="4873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87864" name="Rectangle 88"/>
            <p:cNvSpPr>
              <a:spLocks noChangeArrowheads="1"/>
            </p:cNvSpPr>
            <p:nvPr/>
          </p:nvSpPr>
          <p:spPr bwMode="auto">
            <a:xfrm>
              <a:off x="4531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87863" name="Rectangle 87"/>
            <p:cNvSpPr>
              <a:spLocks noChangeArrowheads="1"/>
            </p:cNvSpPr>
            <p:nvPr/>
          </p:nvSpPr>
          <p:spPr bwMode="auto">
            <a:xfrm>
              <a:off x="4189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87862" name="Rectangle 86"/>
            <p:cNvSpPr>
              <a:spLocks noChangeArrowheads="1"/>
            </p:cNvSpPr>
            <p:nvPr/>
          </p:nvSpPr>
          <p:spPr bwMode="auto">
            <a:xfrm>
              <a:off x="3847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87861" name="Rectangle 85"/>
            <p:cNvSpPr>
              <a:spLocks noChangeArrowheads="1"/>
            </p:cNvSpPr>
            <p:nvPr/>
          </p:nvSpPr>
          <p:spPr bwMode="auto">
            <a:xfrm>
              <a:off x="3505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87860" name="Rectangle 84"/>
            <p:cNvSpPr>
              <a:spLocks noChangeArrowheads="1"/>
            </p:cNvSpPr>
            <p:nvPr/>
          </p:nvSpPr>
          <p:spPr bwMode="auto">
            <a:xfrm>
              <a:off x="3163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87859" name="Rectangle 83"/>
            <p:cNvSpPr>
              <a:spLocks noChangeArrowheads="1"/>
            </p:cNvSpPr>
            <p:nvPr/>
          </p:nvSpPr>
          <p:spPr bwMode="auto">
            <a:xfrm>
              <a:off x="2821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87858" name="Rectangle 82"/>
            <p:cNvSpPr>
              <a:spLocks noChangeArrowheads="1"/>
            </p:cNvSpPr>
            <p:nvPr/>
          </p:nvSpPr>
          <p:spPr bwMode="auto">
            <a:xfrm>
              <a:off x="2479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87857" name="Rectangle 81"/>
            <p:cNvSpPr>
              <a:spLocks noChangeArrowheads="1"/>
            </p:cNvSpPr>
            <p:nvPr/>
          </p:nvSpPr>
          <p:spPr bwMode="auto">
            <a:xfrm>
              <a:off x="2137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87856" name="Rectangle 80"/>
            <p:cNvSpPr>
              <a:spLocks noChangeArrowheads="1"/>
            </p:cNvSpPr>
            <p:nvPr/>
          </p:nvSpPr>
          <p:spPr bwMode="auto">
            <a:xfrm>
              <a:off x="1795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87855" name="Rectangle 79"/>
            <p:cNvSpPr>
              <a:spLocks noChangeArrowheads="1"/>
            </p:cNvSpPr>
            <p:nvPr/>
          </p:nvSpPr>
          <p:spPr bwMode="auto">
            <a:xfrm>
              <a:off x="1453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87854" name="Rectangle 78"/>
            <p:cNvSpPr>
              <a:spLocks noChangeArrowheads="1"/>
            </p:cNvSpPr>
            <p:nvPr/>
          </p:nvSpPr>
          <p:spPr bwMode="auto">
            <a:xfrm>
              <a:off x="1111" y="1646"/>
              <a:ext cx="342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87853" name="Rectangle 77"/>
            <p:cNvSpPr>
              <a:spLocks noChangeArrowheads="1"/>
            </p:cNvSpPr>
            <p:nvPr/>
          </p:nvSpPr>
          <p:spPr bwMode="auto">
            <a:xfrm>
              <a:off x="204" y="1646"/>
              <a:ext cx="907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zh-CN" altLang="en-US" sz="3400">
                  <a:solidFill>
                    <a:schemeClr val="tx1"/>
                  </a:solidFill>
                  <a:latin typeface="Arial" charset="0"/>
                </a:rPr>
                <a:t>模式串</a:t>
              </a:r>
            </a:p>
          </p:txBody>
        </p:sp>
        <p:sp>
          <p:nvSpPr>
            <p:cNvPr id="587852" name="Rectangle 76"/>
            <p:cNvSpPr>
              <a:spLocks noChangeArrowheads="1"/>
            </p:cNvSpPr>
            <p:nvPr/>
          </p:nvSpPr>
          <p:spPr bwMode="auto">
            <a:xfrm>
              <a:off x="5215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587851" name="Rectangle 75"/>
            <p:cNvSpPr>
              <a:spLocks noChangeArrowheads="1"/>
            </p:cNvSpPr>
            <p:nvPr/>
          </p:nvSpPr>
          <p:spPr bwMode="auto">
            <a:xfrm>
              <a:off x="4873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587850" name="Rectangle 74"/>
            <p:cNvSpPr>
              <a:spLocks noChangeArrowheads="1"/>
            </p:cNvSpPr>
            <p:nvPr/>
          </p:nvSpPr>
          <p:spPr bwMode="auto">
            <a:xfrm>
              <a:off x="4531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587849" name="Rectangle 73"/>
            <p:cNvSpPr>
              <a:spLocks noChangeArrowheads="1"/>
            </p:cNvSpPr>
            <p:nvPr/>
          </p:nvSpPr>
          <p:spPr bwMode="auto">
            <a:xfrm>
              <a:off x="4189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587848" name="Rectangle 72"/>
            <p:cNvSpPr>
              <a:spLocks noChangeArrowheads="1"/>
            </p:cNvSpPr>
            <p:nvPr/>
          </p:nvSpPr>
          <p:spPr bwMode="auto">
            <a:xfrm>
              <a:off x="3847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587847" name="Rectangle 71"/>
            <p:cNvSpPr>
              <a:spLocks noChangeArrowheads="1"/>
            </p:cNvSpPr>
            <p:nvPr/>
          </p:nvSpPr>
          <p:spPr bwMode="auto">
            <a:xfrm>
              <a:off x="3505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87846" name="Rectangle 70"/>
            <p:cNvSpPr>
              <a:spLocks noChangeArrowheads="1"/>
            </p:cNvSpPr>
            <p:nvPr/>
          </p:nvSpPr>
          <p:spPr bwMode="auto">
            <a:xfrm>
              <a:off x="3163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87845" name="Rectangle 69"/>
            <p:cNvSpPr>
              <a:spLocks noChangeArrowheads="1"/>
            </p:cNvSpPr>
            <p:nvPr/>
          </p:nvSpPr>
          <p:spPr bwMode="auto">
            <a:xfrm>
              <a:off x="2821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87844" name="Rectangle 68"/>
            <p:cNvSpPr>
              <a:spLocks noChangeArrowheads="1"/>
            </p:cNvSpPr>
            <p:nvPr/>
          </p:nvSpPr>
          <p:spPr bwMode="auto">
            <a:xfrm>
              <a:off x="2479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87843" name="Rectangle 67"/>
            <p:cNvSpPr>
              <a:spLocks noChangeArrowheads="1"/>
            </p:cNvSpPr>
            <p:nvPr/>
          </p:nvSpPr>
          <p:spPr bwMode="auto">
            <a:xfrm>
              <a:off x="2137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87842" name="Rectangle 66"/>
            <p:cNvSpPr>
              <a:spLocks noChangeArrowheads="1"/>
            </p:cNvSpPr>
            <p:nvPr/>
          </p:nvSpPr>
          <p:spPr bwMode="auto">
            <a:xfrm>
              <a:off x="1795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87841" name="Rectangle 65"/>
            <p:cNvSpPr>
              <a:spLocks noChangeArrowheads="1"/>
            </p:cNvSpPr>
            <p:nvPr/>
          </p:nvSpPr>
          <p:spPr bwMode="auto">
            <a:xfrm>
              <a:off x="1453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87840" name="Rectangle 64"/>
            <p:cNvSpPr>
              <a:spLocks noChangeArrowheads="1"/>
            </p:cNvSpPr>
            <p:nvPr/>
          </p:nvSpPr>
          <p:spPr bwMode="auto">
            <a:xfrm>
              <a:off x="1111" y="1208"/>
              <a:ext cx="342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b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000" dirty="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87839" name="Rectangle 63"/>
            <p:cNvSpPr>
              <a:spLocks noChangeArrowheads="1"/>
            </p:cNvSpPr>
            <p:nvPr/>
          </p:nvSpPr>
          <p:spPr bwMode="auto">
            <a:xfrm>
              <a:off x="204" y="1208"/>
              <a:ext cx="907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Font typeface="Wingdings" pitchFamily="2" charset="2"/>
                <a:buNone/>
              </a:pPr>
              <a:r>
                <a:rPr lang="en-US" altLang="zh-CN" sz="3400">
                  <a:solidFill>
                    <a:schemeClr val="tx1"/>
                  </a:solidFill>
                  <a:latin typeface="Arial" charset="0"/>
                </a:rPr>
                <a:t>j</a:t>
              </a:r>
            </a:p>
          </p:txBody>
        </p:sp>
        <p:sp>
          <p:nvSpPr>
            <p:cNvPr id="587881" name="Line 105"/>
            <p:cNvSpPr>
              <a:spLocks noChangeShapeType="1"/>
            </p:cNvSpPr>
            <p:nvPr/>
          </p:nvSpPr>
          <p:spPr bwMode="auto">
            <a:xfrm>
              <a:off x="204" y="1208"/>
              <a:ext cx="907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884" name="Line 108"/>
            <p:cNvSpPr>
              <a:spLocks noChangeShapeType="1"/>
            </p:cNvSpPr>
            <p:nvPr/>
          </p:nvSpPr>
          <p:spPr bwMode="auto">
            <a:xfrm>
              <a:off x="204" y="2523"/>
              <a:ext cx="907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885" name="Line 109"/>
            <p:cNvSpPr>
              <a:spLocks noChangeShapeType="1"/>
            </p:cNvSpPr>
            <p:nvPr/>
          </p:nvSpPr>
          <p:spPr bwMode="auto">
            <a:xfrm>
              <a:off x="204" y="1208"/>
              <a:ext cx="0" cy="43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899" name="Line 123"/>
            <p:cNvSpPr>
              <a:spLocks noChangeShapeType="1"/>
            </p:cNvSpPr>
            <p:nvPr/>
          </p:nvSpPr>
          <p:spPr bwMode="auto">
            <a:xfrm>
              <a:off x="5557" y="1208"/>
              <a:ext cx="0" cy="43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09" name="Line 133"/>
            <p:cNvSpPr>
              <a:spLocks noChangeShapeType="1"/>
            </p:cNvSpPr>
            <p:nvPr/>
          </p:nvSpPr>
          <p:spPr bwMode="auto">
            <a:xfrm>
              <a:off x="1111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10" name="Line 134"/>
            <p:cNvSpPr>
              <a:spLocks noChangeShapeType="1"/>
            </p:cNvSpPr>
            <p:nvPr/>
          </p:nvSpPr>
          <p:spPr bwMode="auto">
            <a:xfrm>
              <a:off x="204" y="1646"/>
              <a:ext cx="0" cy="439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11" name="Line 135"/>
            <p:cNvSpPr>
              <a:spLocks noChangeShapeType="1"/>
            </p:cNvSpPr>
            <p:nvPr/>
          </p:nvSpPr>
          <p:spPr bwMode="auto">
            <a:xfrm>
              <a:off x="1453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13" name="Line 137"/>
            <p:cNvSpPr>
              <a:spLocks noChangeShapeType="1"/>
            </p:cNvSpPr>
            <p:nvPr/>
          </p:nvSpPr>
          <p:spPr bwMode="auto">
            <a:xfrm>
              <a:off x="1795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15" name="Line 139"/>
            <p:cNvSpPr>
              <a:spLocks noChangeShapeType="1"/>
            </p:cNvSpPr>
            <p:nvPr/>
          </p:nvSpPr>
          <p:spPr bwMode="auto">
            <a:xfrm>
              <a:off x="2137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17" name="Line 141"/>
            <p:cNvSpPr>
              <a:spLocks noChangeShapeType="1"/>
            </p:cNvSpPr>
            <p:nvPr/>
          </p:nvSpPr>
          <p:spPr bwMode="auto">
            <a:xfrm>
              <a:off x="2479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19" name="Line 143"/>
            <p:cNvSpPr>
              <a:spLocks noChangeShapeType="1"/>
            </p:cNvSpPr>
            <p:nvPr/>
          </p:nvSpPr>
          <p:spPr bwMode="auto">
            <a:xfrm>
              <a:off x="2821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21" name="Line 145"/>
            <p:cNvSpPr>
              <a:spLocks noChangeShapeType="1"/>
            </p:cNvSpPr>
            <p:nvPr/>
          </p:nvSpPr>
          <p:spPr bwMode="auto">
            <a:xfrm>
              <a:off x="3163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23" name="Line 147"/>
            <p:cNvSpPr>
              <a:spLocks noChangeShapeType="1"/>
            </p:cNvSpPr>
            <p:nvPr/>
          </p:nvSpPr>
          <p:spPr bwMode="auto">
            <a:xfrm>
              <a:off x="3505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25" name="Line 149"/>
            <p:cNvSpPr>
              <a:spLocks noChangeShapeType="1"/>
            </p:cNvSpPr>
            <p:nvPr/>
          </p:nvSpPr>
          <p:spPr bwMode="auto">
            <a:xfrm>
              <a:off x="3847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27" name="Line 151"/>
            <p:cNvSpPr>
              <a:spLocks noChangeShapeType="1"/>
            </p:cNvSpPr>
            <p:nvPr/>
          </p:nvSpPr>
          <p:spPr bwMode="auto">
            <a:xfrm>
              <a:off x="4189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29" name="Line 153"/>
            <p:cNvSpPr>
              <a:spLocks noChangeShapeType="1"/>
            </p:cNvSpPr>
            <p:nvPr/>
          </p:nvSpPr>
          <p:spPr bwMode="auto">
            <a:xfrm>
              <a:off x="4531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31" name="Line 155"/>
            <p:cNvSpPr>
              <a:spLocks noChangeShapeType="1"/>
            </p:cNvSpPr>
            <p:nvPr/>
          </p:nvSpPr>
          <p:spPr bwMode="auto">
            <a:xfrm>
              <a:off x="4873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33" name="Line 157"/>
            <p:cNvSpPr>
              <a:spLocks noChangeShapeType="1"/>
            </p:cNvSpPr>
            <p:nvPr/>
          </p:nvSpPr>
          <p:spPr bwMode="auto">
            <a:xfrm>
              <a:off x="5215" y="1208"/>
              <a:ext cx="342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36" name="Line 160"/>
            <p:cNvSpPr>
              <a:spLocks noChangeShapeType="1"/>
            </p:cNvSpPr>
            <p:nvPr/>
          </p:nvSpPr>
          <p:spPr bwMode="auto">
            <a:xfrm>
              <a:off x="5557" y="1646"/>
              <a:ext cx="0" cy="439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38" name="Line 162"/>
            <p:cNvSpPr>
              <a:spLocks noChangeShapeType="1"/>
            </p:cNvSpPr>
            <p:nvPr/>
          </p:nvSpPr>
          <p:spPr bwMode="auto">
            <a:xfrm>
              <a:off x="204" y="2085"/>
              <a:ext cx="0" cy="43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lIns="0" tIns="0" rIns="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7992" name="Line 216"/>
            <p:cNvSpPr>
              <a:spLocks noChangeShapeType="1"/>
            </p:cNvSpPr>
            <p:nvPr/>
          </p:nvSpPr>
          <p:spPr bwMode="auto">
            <a:xfrm>
              <a:off x="204" y="1646"/>
              <a:ext cx="53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8008" name="Line 232"/>
            <p:cNvSpPr>
              <a:spLocks noChangeShapeType="1"/>
            </p:cNvSpPr>
            <p:nvPr/>
          </p:nvSpPr>
          <p:spPr bwMode="auto">
            <a:xfrm>
              <a:off x="1111" y="1208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8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8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80" grpId="0"/>
      <p:bldP spid="587879" grpId="0"/>
      <p:bldP spid="587878" grpId="0"/>
      <p:bldP spid="587877" grpId="0"/>
      <p:bldP spid="587876" grpId="0"/>
      <p:bldP spid="587875" grpId="0"/>
      <p:bldP spid="587874" grpId="0"/>
      <p:bldP spid="587873" grpId="0"/>
      <p:bldP spid="587872" grpId="0"/>
      <p:bldP spid="587871" grpId="0"/>
      <p:bldP spid="587870" grpId="0"/>
      <p:bldP spid="587869" grpId="0"/>
      <p:bldP spid="5878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ChangeArrowheads="1"/>
          </p:cNvSpPr>
          <p:nvPr/>
        </p:nvSpPr>
        <p:spPr bwMode="auto">
          <a:xfrm>
            <a:off x="128588" y="366713"/>
            <a:ext cx="43354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next</a:t>
            </a:r>
            <a:r>
              <a:rPr lang="zh-CN" altLang="en-US" sz="3600" dirty="0">
                <a:solidFill>
                  <a:srgbClr val="0000FF"/>
                </a:solidFill>
                <a:latin typeface="Arial" charset="0"/>
              </a:rPr>
              <a:t>函数值的算法：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206375" y="908050"/>
            <a:ext cx="8670925" cy="551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void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Index_KMP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SString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T,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next[ ] ) 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{   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j = 1,  k =0;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next[1]=0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while (j &lt; T.len ) 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{	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{ 	++j;  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	++k; 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                next[j]=k;</a:t>
            </a:r>
          </a:p>
          <a:p>
            <a:pPr marL="457200" indent="-457200" algn="l">
              <a:lnSpc>
                <a:spcPct val="5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}</a:t>
            </a:r>
          </a:p>
          <a:p>
            <a:pPr marL="457200" indent="-457200" algn="l">
              <a:lnSpc>
                <a:spcPct val="85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else</a:t>
            </a:r>
          </a:p>
          <a:p>
            <a:pPr marL="457200" indent="-457200" algn="l"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162BEE"/>
                </a:solidFill>
                <a:latin typeface="Arial" charset="0"/>
              </a:rPr>
              <a:t>			k = next[k]; </a:t>
            </a:r>
          </a:p>
          <a:p>
            <a:pPr marL="457200" indent="-457200" algn="l">
              <a:lnSpc>
                <a:spcPct val="5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pPr marL="457200" indent="-457200" algn="l">
              <a:lnSpc>
                <a:spcPct val="5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} 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187450" y="2778125"/>
            <a:ext cx="57800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latin typeface="Arial" charset="0"/>
              </a:rPr>
              <a:t>if (k==0  ||  T.ch[j] == T.ch[k]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0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0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0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0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0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0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0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 animBg="1"/>
      <p:bldP spid="54067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507413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Arial" charset="0"/>
              </a:rPr>
              <a:t>还有一种特殊情况需要考虑：</a:t>
            </a:r>
          </a:p>
          <a:p>
            <a:pPr algn="l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Arial" charset="0"/>
              </a:rPr>
              <a:t>例如：</a:t>
            </a:r>
          </a:p>
          <a:p>
            <a:pPr algn="l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S = 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 sz="3600" dirty="0" err="1">
                <a:solidFill>
                  <a:srgbClr val="0000FF"/>
                </a:solidFill>
                <a:latin typeface="Arial" charset="0"/>
              </a:rPr>
              <a:t>aaabaaabaaabaaabaaaab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</a:t>
            </a:r>
            <a:endParaRPr lang="en-US" altLang="zh-CN" sz="3600" dirty="0">
              <a:solidFill>
                <a:srgbClr val="0000FF"/>
              </a:solidFill>
              <a:latin typeface="Arial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   T = 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altLang="zh-CN" sz="3600" dirty="0" err="1">
                <a:solidFill>
                  <a:srgbClr val="0000FF"/>
                </a:solidFill>
                <a:latin typeface="Arial" charset="0"/>
              </a:rPr>
              <a:t>aaaab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</a:t>
            </a:r>
            <a:endParaRPr lang="en-US" altLang="zh-CN" sz="36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1268413" y="4706938"/>
            <a:ext cx="5021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 dirty="0" err="1">
                <a:solidFill>
                  <a:schemeClr val="tx1"/>
                </a:solidFill>
                <a:latin typeface="Arial" charset="0"/>
              </a:rPr>
              <a:t>nextval</a:t>
            </a:r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[j]=</a:t>
            </a:r>
            <a:r>
              <a:rPr lang="en-US" altLang="zh-CN" sz="3600" dirty="0">
                <a:solidFill>
                  <a:srgbClr val="FF0000"/>
                </a:solidFill>
                <a:latin typeface="Arial" charset="0"/>
              </a:rPr>
              <a:t>0  0  0  0  4</a:t>
            </a:r>
            <a:endParaRPr lang="en-US" altLang="zh-CN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1878013" y="3716338"/>
            <a:ext cx="434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/>
                </a:solidFill>
                <a:latin typeface="Arial" charset="0"/>
              </a:rPr>
              <a:t>next[j]=</a:t>
            </a:r>
            <a:r>
              <a:rPr lang="en-US" altLang="zh-CN" sz="3600" dirty="0">
                <a:solidFill>
                  <a:srgbClr val="0000FF"/>
                </a:solidFill>
                <a:latin typeface="Arial" charset="0"/>
              </a:rPr>
              <a:t>0  1  2  3  4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autoUpdateAnimBg="0"/>
      <p:bldP spid="547843" grpId="0" autoUpdateAnimBg="0"/>
      <p:bldP spid="5478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2795874-90C1-44B7-B146-0AB5EB6B04CB}" type="slidenum">
              <a:rPr lang="en-US" altLang="zh-CN">
                <a:latin typeface="Arial" charset="0"/>
              </a:rPr>
              <a:pPr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985838" y="836613"/>
            <a:ext cx="2649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串的定义</a:t>
            </a:r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827088" y="1557338"/>
            <a:ext cx="21605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基本操作：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1546225" y="2420938"/>
            <a:ext cx="6480175" cy="1212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StrCat(S,T)</a:t>
            </a:r>
            <a:endParaRPr kumimoji="1" lang="en-US" altLang="zh-CN">
              <a:solidFill>
                <a:srgbClr val="000066"/>
              </a:solidFill>
              <a:ea typeface="楷体_GB2312" pitchFamily="49" charset="-122"/>
            </a:endParaRP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初始条件：串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和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存在。</a:t>
            </a:r>
            <a:b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操作结果：返回由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和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联接而成的新串。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2627313" y="1628775"/>
            <a:ext cx="1773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StrCat(S,T)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1439863" y="4076700"/>
            <a:ext cx="14763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例如：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232025" y="4667250"/>
            <a:ext cx="31099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StrCat (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man, kind)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346700" y="4608513"/>
            <a:ext cx="1847850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= mankind</a:t>
            </a:r>
            <a:endParaRPr lang="en-US" altLang="zh-CN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4" grpId="0" animBg="1"/>
      <p:bldP spid="164876" grpId="0"/>
      <p:bldP spid="164877" grpId="0"/>
      <p:bldP spid="1648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05775" y="573405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838D795-9A42-4A6B-98AB-D7FAFDE339F0}" type="slidenum">
              <a:rPr lang="en-US" altLang="zh-CN">
                <a:latin typeface="Arial" charset="0"/>
              </a:rPr>
              <a:pPr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985838" y="836613"/>
            <a:ext cx="2649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串的定义</a:t>
            </a: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827088" y="1557338"/>
            <a:ext cx="21605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基本操作：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547813" y="2420938"/>
            <a:ext cx="6588125" cy="19431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SubString (Sub,S, pos, len)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初始条件：串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存在，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1≤pos≤Length(S)</a:t>
            </a:r>
          </a:p>
          <a:p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                  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且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0≤len≤Length(S)- pos +1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。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操作结果：用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Sub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返回串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的第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pos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个字符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                   起长度为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len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的子串。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2627313" y="1628775"/>
            <a:ext cx="41021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ea typeface="楷体_GB2312" pitchFamily="49" charset="-122"/>
              </a:rPr>
              <a:t>SubString (Sub,S, pos, len)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714375" y="4435475"/>
            <a:ext cx="11001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例如：</a:t>
            </a: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876300" y="4808538"/>
            <a:ext cx="52752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SubString (sub1,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commander, 4, 3)</a:t>
            </a: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6096000" y="4724400"/>
            <a:ext cx="1933575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sub1= man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876300" y="5170488"/>
            <a:ext cx="53625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chemeClr val="tx1"/>
                </a:solidFill>
              </a:rPr>
              <a:t>SubString (sub2,</a:t>
            </a:r>
            <a:r>
              <a:rPr kumimoji="1" lang="en-US" altLang="zh-CN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  <a:sym typeface="Symbol" pitchFamily="18" charset="2"/>
              </a:rPr>
              <a:t>commander, 4, 7)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chemeClr val="tx1"/>
                </a:solidFill>
                <a:sym typeface="Symbol" pitchFamily="18" charset="2"/>
              </a:rPr>
              <a:t>     sub2= ? 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876300" y="6035675"/>
            <a:ext cx="4973638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SubString(sub3,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beijing, 7, 2) = ?</a:t>
            </a:r>
          </a:p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   sub3 = ?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395663" y="5715000"/>
            <a:ext cx="46101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000">
                <a:ea typeface="楷体_GB2312" pitchFamily="49" charset="-122"/>
              </a:rPr>
              <a:t>起始位置和子串长度之间存在约束关系</a:t>
            </a:r>
            <a:r>
              <a:rPr kumimoji="1" lang="en-US" altLang="zh-CN" sz="2000">
                <a:ea typeface="楷体_GB2312" pitchFamily="49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 animBg="1"/>
      <p:bldP spid="165900" grpId="0"/>
      <p:bldP spid="165901" grpId="0"/>
      <p:bldP spid="165902" grpId="0"/>
      <p:bldP spid="165903" grpId="0"/>
      <p:bldP spid="165904" grpId="0"/>
      <p:bldP spid="1659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0806A94-FB57-4DFD-B3AB-3702957BA126}" type="slidenum">
              <a:rPr lang="en-US" altLang="zh-CN">
                <a:latin typeface="Arial" charset="0"/>
              </a:rPr>
              <a:pPr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15363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985838" y="836613"/>
            <a:ext cx="2649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串的定义</a:t>
            </a:r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827088" y="1557338"/>
            <a:ext cx="21605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基本操作：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714375" y="2214563"/>
            <a:ext cx="7345363" cy="19431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ea typeface="楷体_GB2312" pitchFamily="49" charset="-122"/>
              </a:rPr>
              <a:t>StrIndex (S, pos, T)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/>
            </a:r>
            <a:b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</a:br>
            <a:r>
              <a:rPr kumimoji="1" lang="zh-CN" altLang="zh-CN">
                <a:solidFill>
                  <a:srgbClr val="000066"/>
                </a:solidFill>
                <a:ea typeface="楷体_GB2312" pitchFamily="49" charset="-122"/>
              </a:rPr>
              <a:t>初始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条件：主串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和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存在，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是非空串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 操作结果：若主串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中存在和串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值相同的子串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则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                   返回它在主串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中从第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pos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个字符开始第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                    一次出现的位置；否则函数值为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2627313" y="1628775"/>
            <a:ext cx="29543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ea typeface="楷体_GB2312" pitchFamily="49" charset="-122"/>
              </a:rPr>
              <a:t>StrIndex (S, pos, T)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1385888" y="4435475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例如：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2878138" y="4868863"/>
            <a:ext cx="44307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 =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abcaabcaaabc,  T = bca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2916238" y="5373688"/>
            <a:ext cx="2414587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StrIndex(S, 1,T)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5219700" y="5373688"/>
            <a:ext cx="6159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ea typeface="楷体_GB2312" pitchFamily="49" charset="-122"/>
              </a:rPr>
              <a:t>= 2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2916238" y="5969000"/>
            <a:ext cx="24145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StrIndex(S, 4,T)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292725" y="5949950"/>
            <a:ext cx="10080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ea typeface="楷体_GB2312" pitchFamily="49" charset="-122"/>
              </a:rPr>
              <a:t>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2" grpId="0" animBg="1"/>
      <p:bldP spid="166924" grpId="0"/>
      <p:bldP spid="166925" grpId="0"/>
      <p:bldP spid="166926" grpId="0"/>
      <p:bldP spid="166927" grpId="0"/>
      <p:bldP spid="166928" grpId="0"/>
      <p:bldP spid="1669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8F352EC-4F3F-4019-BEF0-4015A7DD5BF6}" type="slidenum">
              <a:rPr lang="en-US" altLang="zh-CN">
                <a:latin typeface="Arial" charset="0"/>
              </a:rPr>
              <a:pPr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16387" name="Line 5"/>
          <p:cNvSpPr>
            <a:spLocks noChangeShapeType="1"/>
          </p:cNvSpPr>
          <p:nvPr/>
        </p:nvSpPr>
        <p:spPr bwMode="auto">
          <a:xfrm>
            <a:off x="755650" y="549275"/>
            <a:ext cx="19446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985838" y="836613"/>
            <a:ext cx="380206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串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的定义</a:t>
            </a:r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912813" y="1341438"/>
            <a:ext cx="229076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827088" y="1557338"/>
            <a:ext cx="21605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  <a:ea typeface="楷体_GB2312" pitchFamily="49" charset="-122"/>
              </a:rPr>
              <a:t>基本操作：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第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4 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章  串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857250" y="2428875"/>
            <a:ext cx="7272338" cy="1577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ea typeface="楷体_GB2312" pitchFamily="49" charset="-122"/>
              </a:rPr>
              <a:t>StrReplace (S, T, V)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/>
            </a:r>
            <a:b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初始条件：串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S, T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和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V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均已存在，且 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是非空串。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操作结果：用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V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替换主串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S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中出现的所有与（模式</a:t>
            </a:r>
          </a:p>
          <a:p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                    串）</a:t>
            </a:r>
            <a:r>
              <a:rPr kumimoji="1" lang="en-US" altLang="zh-CN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kumimoji="1" lang="zh-CN" altLang="en-US">
                <a:solidFill>
                  <a:srgbClr val="000066"/>
                </a:solidFill>
                <a:ea typeface="楷体_GB2312" pitchFamily="49" charset="-122"/>
              </a:rPr>
              <a:t>相等的不重叠的子串。</a:t>
            </a: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2555875" y="1603375"/>
            <a:ext cx="29908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>
                <a:ea typeface="楷体_GB2312" pitchFamily="49" charset="-122"/>
              </a:rPr>
              <a:t>StrReplace (S, T, V)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1385888" y="4435475"/>
            <a:ext cx="11001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例如：</a:t>
            </a:r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2878138" y="4868863"/>
            <a:ext cx="58705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 =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a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bca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bca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aa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bca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,T = bca,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V =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x</a:t>
            </a: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2916238" y="5373688"/>
            <a:ext cx="384175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3203575" y="5373688"/>
            <a:ext cx="1787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ea typeface="楷体_GB2312" pitchFamily="49" charset="-122"/>
              </a:rPr>
              <a:t>=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a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aa</a:t>
            </a:r>
            <a:r>
              <a:rPr kumimoji="1" lang="en-US" altLang="zh-CN"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6" grpId="0" animBg="1"/>
      <p:bldP spid="167948" grpId="0"/>
      <p:bldP spid="167949" grpId="0"/>
      <p:bldP spid="167950" grpId="0"/>
      <p:bldP spid="1679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3200</TotalTime>
  <Words>4932</Words>
  <Application>Microsoft Office PowerPoint</Application>
  <PresentationFormat>全屏显示(4:3)</PresentationFormat>
  <Paragraphs>1499</Paragraphs>
  <Slides>57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连接函数</vt:lpstr>
      <vt:lpstr>求子串函数</vt:lpstr>
      <vt:lpstr>定位函数（模式匹配）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串插入函数</vt:lpstr>
      <vt:lpstr> 串删除函数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基本概念</vt:lpstr>
      <vt:lpstr>PowerPoint 演示文稿</vt:lpstr>
      <vt:lpstr>1. 简单匹配算法的思路：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2、KMP算法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zhangshj</dc:creator>
  <cp:lastModifiedBy>宋杨</cp:lastModifiedBy>
  <cp:revision>264</cp:revision>
  <dcterms:created xsi:type="dcterms:W3CDTF">2006-08-04T11:10:54Z</dcterms:created>
  <dcterms:modified xsi:type="dcterms:W3CDTF">2017-09-25T08:18:50Z</dcterms:modified>
</cp:coreProperties>
</file>