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0"/>
  </p:notesMasterIdLst>
  <p:handoutMasterIdLst>
    <p:handoutMasterId r:id="rId111"/>
  </p:handoutMasterIdLst>
  <p:sldIdLst>
    <p:sldId id="257" r:id="rId2"/>
    <p:sldId id="314" r:id="rId3"/>
    <p:sldId id="315" r:id="rId4"/>
    <p:sldId id="316" r:id="rId5"/>
    <p:sldId id="317" r:id="rId6"/>
    <p:sldId id="318" r:id="rId7"/>
    <p:sldId id="319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407" r:id="rId23"/>
    <p:sldId id="408" r:id="rId24"/>
    <p:sldId id="337" r:id="rId25"/>
    <p:sldId id="336" r:id="rId26"/>
    <p:sldId id="338" r:id="rId27"/>
    <p:sldId id="339" r:id="rId28"/>
    <p:sldId id="340" r:id="rId29"/>
    <p:sldId id="341" r:id="rId30"/>
    <p:sldId id="342" r:id="rId31"/>
    <p:sldId id="409" r:id="rId32"/>
    <p:sldId id="410" r:id="rId33"/>
    <p:sldId id="343" r:id="rId34"/>
    <p:sldId id="416" r:id="rId35"/>
    <p:sldId id="414" r:id="rId36"/>
    <p:sldId id="415" r:id="rId37"/>
    <p:sldId id="344" r:id="rId38"/>
    <p:sldId id="345" r:id="rId39"/>
    <p:sldId id="346" r:id="rId40"/>
    <p:sldId id="348" r:id="rId41"/>
    <p:sldId id="349" r:id="rId42"/>
    <p:sldId id="350" r:id="rId43"/>
    <p:sldId id="351" r:id="rId44"/>
    <p:sldId id="353" r:id="rId45"/>
    <p:sldId id="347" r:id="rId46"/>
    <p:sldId id="354" r:id="rId47"/>
    <p:sldId id="355" r:id="rId48"/>
    <p:sldId id="418" r:id="rId49"/>
    <p:sldId id="443" r:id="rId50"/>
    <p:sldId id="420" r:id="rId51"/>
    <p:sldId id="421" r:id="rId52"/>
    <p:sldId id="422" r:id="rId53"/>
    <p:sldId id="358" r:id="rId54"/>
    <p:sldId id="359" r:id="rId55"/>
    <p:sldId id="360" r:id="rId56"/>
    <p:sldId id="363" r:id="rId57"/>
    <p:sldId id="361" r:id="rId58"/>
    <p:sldId id="362" r:id="rId59"/>
    <p:sldId id="364" r:id="rId60"/>
    <p:sldId id="366" r:id="rId61"/>
    <p:sldId id="445" r:id="rId62"/>
    <p:sldId id="446" r:id="rId63"/>
    <p:sldId id="447" r:id="rId64"/>
    <p:sldId id="375" r:id="rId65"/>
    <p:sldId id="376" r:id="rId66"/>
    <p:sldId id="374" r:id="rId67"/>
    <p:sldId id="377" r:id="rId68"/>
    <p:sldId id="378" r:id="rId69"/>
    <p:sldId id="379" r:id="rId70"/>
    <p:sldId id="380" r:id="rId71"/>
    <p:sldId id="381" r:id="rId72"/>
    <p:sldId id="383" r:id="rId73"/>
    <p:sldId id="382" r:id="rId74"/>
    <p:sldId id="385" r:id="rId75"/>
    <p:sldId id="384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423" r:id="rId87"/>
    <p:sldId id="424" r:id="rId88"/>
    <p:sldId id="397" r:id="rId89"/>
    <p:sldId id="398" r:id="rId90"/>
    <p:sldId id="448" r:id="rId91"/>
    <p:sldId id="425" r:id="rId92"/>
    <p:sldId id="449" r:id="rId93"/>
    <p:sldId id="450" r:id="rId94"/>
    <p:sldId id="451" r:id="rId95"/>
    <p:sldId id="428" r:id="rId96"/>
    <p:sldId id="429" r:id="rId97"/>
    <p:sldId id="399" r:id="rId98"/>
    <p:sldId id="400" r:id="rId99"/>
    <p:sldId id="431" r:id="rId100"/>
    <p:sldId id="432" r:id="rId101"/>
    <p:sldId id="433" r:id="rId102"/>
    <p:sldId id="402" r:id="rId103"/>
    <p:sldId id="434" r:id="rId104"/>
    <p:sldId id="435" r:id="rId105"/>
    <p:sldId id="436" r:id="rId106"/>
    <p:sldId id="438" r:id="rId107"/>
    <p:sldId id="437" r:id="rId108"/>
    <p:sldId id="439" r:id="rId10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286DDC"/>
    <a:srgbClr val="B1CFF1"/>
    <a:srgbClr val="E1F3FF"/>
    <a:srgbClr val="FF0000"/>
    <a:srgbClr val="009900"/>
    <a:srgbClr val="FFC5C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1" autoAdjust="0"/>
    <p:restoredTop sz="94660"/>
  </p:normalViewPr>
  <p:slideViewPr>
    <p:cSldViewPr>
      <p:cViewPr varScale="1">
        <p:scale>
          <a:sx n="71" d="100"/>
          <a:sy n="71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2456"/>
    </p:cViewPr>
  </p:sorter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9.xml"/><Relationship Id="rId1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9691-2D07-41D6-955B-DFACC4A5FD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867B9-E4C4-4BC0-BF6D-D6F92CB90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ADCEAA8A-412D-4DF3-95FE-4A1B874901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4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62D71-6A89-46CA-8668-328C3A1CDEFB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4FE27-9F1E-49B1-93AF-C2FC9D893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8049C-DA7A-4ED3-833E-826DF6F38FEC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8FF43-A521-4BB9-96CB-CB472246C1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C15BE-6899-4D8F-BCAC-2A54182DEA0B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0E3D9-4C31-4F43-BC9A-4E13DE4AC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3F4F7-79B6-4149-8DAB-CEB0F6BA20A6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36B4B-F752-49CB-8197-312356CC58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12E34E-265E-4A56-BCB1-45618382D083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348E919-D32C-47AB-9E7E-E4DBCCB90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8669F-1CCB-4FAC-9807-937B94EEB1A9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212F1-B95A-4CCB-8688-B73FD54E22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7951C-612A-4F84-9DA5-924F8FBE7E89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57851-59D3-4088-A469-8D2ECA47A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8E27F-797C-42C9-8F41-4CE4780B3705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AF881-E773-44D8-91FB-D7B24BF2E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D9B867F-0B5D-4588-81A3-65A1B5ECDDA8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22943C2-8EB7-493B-BF71-F95EC29B65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80BD6-7A5E-452B-93E2-59D1971AEFD6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02410-2285-4329-B77B-D9E556D36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6C08D4E-C456-45ED-A3A6-A820072627C7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D01F05B-563B-4198-9822-B1675C584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5E821C0-7992-472C-AAC8-B6F3C10A9724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6C10218-6AC2-490C-91C7-8BBDD8D670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A7E19D-155E-41D6-B623-BA93CD9B79FF}" type="datetime1">
              <a:rPr 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F953C2-E8EF-41CE-A8B0-E0D3DA77B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1" r:id="rId4"/>
    <p:sldLayoutId id="2147483682" r:id="rId5"/>
    <p:sldLayoutId id="2147483689" r:id="rId6"/>
    <p:sldLayoutId id="2147483683" r:id="rId7"/>
    <p:sldLayoutId id="2147483690" r:id="rId8"/>
    <p:sldLayoutId id="2147483691" r:id="rId9"/>
    <p:sldLayoutId id="2147483684" r:id="rId10"/>
    <p:sldLayoutId id="2147483685" r:id="rId11"/>
    <p:sldLayoutId id="2147483692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9503C24-80F5-4C07-91CB-B098E019DE3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214546" y="1071546"/>
            <a:ext cx="5348287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>
                <a:solidFill>
                  <a:srgbClr val="000066"/>
                </a:solidFill>
              </a:rPr>
              <a:t>6.1   </a:t>
            </a:r>
            <a:r>
              <a:rPr lang="zh-CN" altLang="en-US" dirty="0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9220" name="Line 15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Text Box 16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214546" y="1760591"/>
            <a:ext cx="2062081" cy="525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 dirty="0">
                <a:solidFill>
                  <a:srgbClr val="000066"/>
                </a:solidFill>
              </a:rPr>
              <a:t>6.2   </a:t>
            </a:r>
            <a:r>
              <a:rPr lang="zh-CN" altLang="en-US" dirty="0">
                <a:solidFill>
                  <a:srgbClr val="000066"/>
                </a:solidFill>
              </a:rPr>
              <a:t>二叉树</a:t>
            </a:r>
            <a:endParaRPr lang="zh-CN" altLang="en-US" dirty="0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214546" y="2474971"/>
            <a:ext cx="3134489" cy="525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>
                <a:solidFill>
                  <a:srgbClr val="000066"/>
                </a:solidFill>
              </a:rPr>
              <a:t>6.3   </a:t>
            </a:r>
            <a:r>
              <a:rPr lang="zh-CN" altLang="en-US" dirty="0">
                <a:solidFill>
                  <a:srgbClr val="000066"/>
                </a:solidFill>
              </a:rPr>
              <a:t>二叉树的</a:t>
            </a:r>
            <a:r>
              <a:rPr lang="zh-CN" altLang="en-US" dirty="0" smtClean="0">
                <a:solidFill>
                  <a:srgbClr val="000066"/>
                </a:solidFill>
              </a:rPr>
              <a:t>遍历</a:t>
            </a:r>
            <a:endParaRPr lang="zh-CN" altLang="en-US" dirty="0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214546" y="3903731"/>
            <a:ext cx="4947486" cy="525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 smtClean="0">
                <a:solidFill>
                  <a:srgbClr val="000066"/>
                </a:solidFill>
              </a:rPr>
              <a:t>6.5 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214546" y="4618111"/>
            <a:ext cx="3865459" cy="525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 smtClean="0">
                <a:solidFill>
                  <a:srgbClr val="000066"/>
                </a:solidFill>
              </a:rPr>
              <a:t>6.6 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  <a:endParaRPr lang="zh-CN" altLang="en-US" dirty="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214546" y="3189351"/>
            <a:ext cx="2775417" cy="525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 smtClean="0">
                <a:solidFill>
                  <a:srgbClr val="000066"/>
                </a:solidFill>
              </a:rPr>
              <a:t>6.4   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34" grpId="0" autoUpdateAnimBg="0"/>
      <p:bldP spid="9235" grpId="0" autoUpdateAnimBg="0"/>
      <p:bldP spid="9236" grpId="0" autoUpdateAnimBg="0"/>
      <p:bldP spid="9237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1B1C18B-4563-4AC4-B103-0DF9983FA16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2481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6.1 </a:t>
            </a:r>
            <a:r>
              <a:rPr lang="zh-CN" altLang="en-US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18436" name="Line 6"/>
          <p:cNvSpPr>
            <a:spLocks noChangeShapeType="1"/>
          </p:cNvSpPr>
          <p:nvPr/>
        </p:nvSpPr>
        <p:spPr bwMode="auto">
          <a:xfrm>
            <a:off x="912813" y="1341438"/>
            <a:ext cx="4333875" cy="1587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979488" y="1628775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基本操作</a:t>
            </a:r>
          </a:p>
        </p:txBody>
      </p:sp>
      <p:sp>
        <p:nvSpPr>
          <p:cNvPr id="188465" name="Rectangle 49"/>
          <p:cNvSpPr>
            <a:spLocks noChangeArrowheads="1"/>
          </p:cNvSpPr>
          <p:nvPr/>
        </p:nvSpPr>
        <p:spPr bwMode="auto">
          <a:xfrm>
            <a:off x="2700338" y="1989138"/>
            <a:ext cx="48958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①</a:t>
            </a:r>
            <a:r>
              <a:rPr lang="en-US" altLang="zh-CN" sz="2400">
                <a:solidFill>
                  <a:srgbClr val="000066"/>
                </a:solidFill>
              </a:rPr>
              <a:t>InitTree(Tree);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②</a:t>
            </a:r>
            <a:r>
              <a:rPr lang="en-US" altLang="zh-CN" sz="2400">
                <a:solidFill>
                  <a:srgbClr val="000066"/>
                </a:solidFill>
              </a:rPr>
              <a:t>DestoryTree(Tree);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③</a:t>
            </a:r>
            <a:r>
              <a:rPr lang="en-US" altLang="zh-CN" sz="2400">
                <a:solidFill>
                  <a:srgbClr val="000066"/>
                </a:solidFill>
              </a:rPr>
              <a:t>CreatTree(Tree);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④</a:t>
            </a:r>
            <a:r>
              <a:rPr lang="en-US" altLang="zh-CN" sz="2400">
                <a:solidFill>
                  <a:srgbClr val="000066"/>
                </a:solidFill>
              </a:rPr>
              <a:t>TreeEmpty(Tree);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⑤</a:t>
            </a:r>
            <a:r>
              <a:rPr lang="en-US" altLang="zh-CN" sz="2400">
                <a:solidFill>
                  <a:srgbClr val="000066"/>
                </a:solidFill>
              </a:rPr>
              <a:t>Root(Tree);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⑥</a:t>
            </a:r>
            <a:r>
              <a:rPr lang="en-US" altLang="zh-CN" sz="2400">
                <a:solidFill>
                  <a:srgbClr val="000066"/>
                </a:solidFill>
              </a:rPr>
              <a:t>Parent(Tree,x);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⑦</a:t>
            </a:r>
            <a:r>
              <a:rPr lang="en-US" altLang="zh-CN" sz="2400">
                <a:solidFill>
                  <a:srgbClr val="000066"/>
                </a:solidFill>
              </a:rPr>
              <a:t>FirstChild(Tree,x);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⑧</a:t>
            </a:r>
            <a:r>
              <a:rPr lang="en-US" altLang="zh-CN" sz="2400">
                <a:solidFill>
                  <a:srgbClr val="000066"/>
                </a:solidFill>
              </a:rPr>
              <a:t>NextSibling(Tree,x);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</a:rPr>
              <a:t>⑨InsertChild(Tree,p,Child);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</a:rPr>
              <a:t>⑩DeleteChild(Tree,p,Child);</a:t>
            </a:r>
          </a:p>
        </p:txBody>
      </p:sp>
      <p:sp>
        <p:nvSpPr>
          <p:cNvPr id="9" name="左箭头 8"/>
          <p:cNvSpPr/>
          <p:nvPr/>
        </p:nvSpPr>
        <p:spPr>
          <a:xfrm>
            <a:off x="7358082" y="6143644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65" grpId="0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989513" y="1770063"/>
            <a:ext cx="4011643" cy="4079875"/>
            <a:chOff x="3023" y="1203"/>
            <a:chExt cx="2393" cy="2570"/>
          </a:xfrm>
        </p:grpSpPr>
        <p:sp>
          <p:nvSpPr>
            <p:cNvPr id="313349" name="Oval 5"/>
            <p:cNvSpPr>
              <a:spLocks noChangeArrowheads="1"/>
            </p:cNvSpPr>
            <p:nvPr/>
          </p:nvSpPr>
          <p:spPr bwMode="auto">
            <a:xfrm>
              <a:off x="4360" y="2624"/>
              <a:ext cx="384" cy="33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990000"/>
                  </a:solidFill>
                </a:rPr>
                <a:t>7</a:t>
              </a:r>
              <a:endParaRPr lang="en-US" altLang="zh-CN"/>
            </a:p>
          </p:txBody>
        </p:sp>
        <p:sp>
          <p:nvSpPr>
            <p:cNvPr id="313351" name="Oval 7"/>
            <p:cNvSpPr>
              <a:spLocks noChangeArrowheads="1"/>
            </p:cNvSpPr>
            <p:nvPr/>
          </p:nvSpPr>
          <p:spPr bwMode="auto">
            <a:xfrm>
              <a:off x="3424" y="3437"/>
              <a:ext cx="384" cy="33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99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13352" name="Oval 8"/>
            <p:cNvSpPr>
              <a:spLocks noChangeArrowheads="1"/>
            </p:cNvSpPr>
            <p:nvPr/>
          </p:nvSpPr>
          <p:spPr bwMode="auto">
            <a:xfrm>
              <a:off x="4144" y="3429"/>
              <a:ext cx="384" cy="33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99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313353" name="Line 9"/>
            <p:cNvSpPr>
              <a:spLocks noChangeShapeType="1"/>
            </p:cNvSpPr>
            <p:nvPr/>
          </p:nvSpPr>
          <p:spPr bwMode="auto">
            <a:xfrm flipH="1">
              <a:off x="3637" y="3069"/>
              <a:ext cx="178" cy="378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54" name="Line 10"/>
            <p:cNvSpPr>
              <a:spLocks noChangeShapeType="1"/>
            </p:cNvSpPr>
            <p:nvPr/>
          </p:nvSpPr>
          <p:spPr bwMode="auto">
            <a:xfrm>
              <a:off x="4104" y="3093"/>
              <a:ext cx="186" cy="340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55" name="Text Box 11"/>
            <p:cNvSpPr txBox="1">
              <a:spLocks noChangeArrowheads="1"/>
            </p:cNvSpPr>
            <p:nvPr/>
          </p:nvSpPr>
          <p:spPr bwMode="auto">
            <a:xfrm>
              <a:off x="3774" y="2651"/>
              <a:ext cx="346" cy="420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600" b="1">
                  <a:solidFill>
                    <a:srgbClr val="FF33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313356" name="Text Box 12"/>
            <p:cNvSpPr txBox="1">
              <a:spLocks noChangeArrowheads="1"/>
            </p:cNvSpPr>
            <p:nvPr/>
          </p:nvSpPr>
          <p:spPr bwMode="auto">
            <a:xfrm>
              <a:off x="4668" y="1923"/>
              <a:ext cx="420" cy="420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FF3300"/>
                  </a:solidFill>
                </a:rPr>
                <a:t>15</a:t>
              </a:r>
              <a:endParaRPr lang="en-US" altLang="zh-CN"/>
            </a:p>
          </p:txBody>
        </p:sp>
        <p:sp>
          <p:nvSpPr>
            <p:cNvPr id="313357" name="Line 13"/>
            <p:cNvSpPr>
              <a:spLocks noChangeShapeType="1"/>
            </p:cNvSpPr>
            <p:nvPr/>
          </p:nvSpPr>
          <p:spPr bwMode="auto">
            <a:xfrm flipH="1">
              <a:off x="4540" y="2352"/>
              <a:ext cx="180" cy="257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58" name="Line 14"/>
            <p:cNvSpPr>
              <a:spLocks noChangeShapeType="1"/>
            </p:cNvSpPr>
            <p:nvPr/>
          </p:nvSpPr>
          <p:spPr bwMode="auto">
            <a:xfrm>
              <a:off x="5027" y="2336"/>
              <a:ext cx="219" cy="296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0" name="Oval 16"/>
            <p:cNvSpPr>
              <a:spLocks noChangeArrowheads="1"/>
            </p:cNvSpPr>
            <p:nvPr/>
          </p:nvSpPr>
          <p:spPr bwMode="auto">
            <a:xfrm>
              <a:off x="5032" y="2619"/>
              <a:ext cx="384" cy="33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990000"/>
                  </a:solidFill>
                </a:rPr>
                <a:t>8</a:t>
              </a:r>
              <a:endParaRPr lang="en-US" altLang="zh-CN"/>
            </a:p>
          </p:txBody>
        </p:sp>
        <p:sp>
          <p:nvSpPr>
            <p:cNvPr id="313361" name="Oval 17"/>
            <p:cNvSpPr>
              <a:spLocks noChangeArrowheads="1"/>
            </p:cNvSpPr>
            <p:nvPr/>
          </p:nvSpPr>
          <p:spPr bwMode="auto">
            <a:xfrm>
              <a:off x="3023" y="2619"/>
              <a:ext cx="384" cy="336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25400" cap="sq">
              <a:solidFill>
                <a:srgbClr val="CC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600" b="1">
                  <a:solidFill>
                    <a:srgbClr val="9900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313362" name="Text Box 18"/>
            <p:cNvSpPr txBox="1">
              <a:spLocks noChangeArrowheads="1"/>
            </p:cNvSpPr>
            <p:nvPr/>
          </p:nvSpPr>
          <p:spPr bwMode="auto">
            <a:xfrm>
              <a:off x="3370" y="1911"/>
              <a:ext cx="432" cy="420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600" b="1">
                  <a:solidFill>
                    <a:srgbClr val="FF3300"/>
                  </a:solidFill>
                </a:rPr>
                <a:t>10</a:t>
              </a:r>
              <a:endParaRPr lang="en-US" altLang="zh-CN"/>
            </a:p>
          </p:txBody>
        </p:sp>
        <p:sp>
          <p:nvSpPr>
            <p:cNvPr id="313363" name="Line 19"/>
            <p:cNvSpPr>
              <a:spLocks noChangeShapeType="1"/>
            </p:cNvSpPr>
            <p:nvPr/>
          </p:nvSpPr>
          <p:spPr bwMode="auto">
            <a:xfrm flipH="1">
              <a:off x="3244" y="2338"/>
              <a:ext cx="164" cy="288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4" name="Line 20"/>
            <p:cNvSpPr>
              <a:spLocks noChangeShapeType="1"/>
            </p:cNvSpPr>
            <p:nvPr/>
          </p:nvSpPr>
          <p:spPr bwMode="auto">
            <a:xfrm>
              <a:off x="3762" y="2343"/>
              <a:ext cx="164" cy="288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5" name="Text Box 21"/>
            <p:cNvSpPr txBox="1">
              <a:spLocks noChangeArrowheads="1"/>
            </p:cNvSpPr>
            <p:nvPr/>
          </p:nvSpPr>
          <p:spPr bwMode="auto">
            <a:xfrm>
              <a:off x="4028" y="1203"/>
              <a:ext cx="466" cy="420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3300"/>
                  </a:solidFill>
                </a:rPr>
                <a:t>25</a:t>
              </a:r>
              <a:endParaRPr lang="en-US" altLang="zh-CN"/>
            </a:p>
          </p:txBody>
        </p:sp>
        <p:sp>
          <p:nvSpPr>
            <p:cNvPr id="313366" name="Line 22"/>
            <p:cNvSpPr>
              <a:spLocks noChangeShapeType="1"/>
            </p:cNvSpPr>
            <p:nvPr/>
          </p:nvSpPr>
          <p:spPr bwMode="auto">
            <a:xfrm flipH="1">
              <a:off x="3611" y="1623"/>
              <a:ext cx="411" cy="273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67" name="Line 23"/>
            <p:cNvSpPr>
              <a:spLocks noChangeShapeType="1"/>
            </p:cNvSpPr>
            <p:nvPr/>
          </p:nvSpPr>
          <p:spPr bwMode="auto">
            <a:xfrm>
              <a:off x="4502" y="1623"/>
              <a:ext cx="388" cy="288"/>
            </a:xfrm>
            <a:prstGeom prst="line">
              <a:avLst/>
            </a:prstGeom>
            <a:noFill/>
            <a:ln w="28575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5934075" y="2122488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5089525" y="3400425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7169150" y="3354388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13371" name="Text Box 27"/>
          <p:cNvSpPr txBox="1">
            <a:spLocks noChangeArrowheads="1"/>
          </p:cNvSpPr>
          <p:nvPr/>
        </p:nvSpPr>
        <p:spPr bwMode="auto">
          <a:xfrm>
            <a:off x="5707063" y="474345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6666"/>
                </a:solidFill>
              </a:rPr>
              <a:t>0</a:t>
            </a:r>
            <a:endParaRPr lang="en-US" altLang="zh-CN"/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7512050" y="2089150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13373" name="Text Box 29"/>
          <p:cNvSpPr txBox="1">
            <a:spLocks noChangeArrowheads="1"/>
          </p:cNvSpPr>
          <p:nvPr/>
        </p:nvSpPr>
        <p:spPr bwMode="auto">
          <a:xfrm>
            <a:off x="6230938" y="3349625"/>
            <a:ext cx="4603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13374" name="Text Box 30"/>
          <p:cNvSpPr txBox="1">
            <a:spLocks noChangeArrowheads="1"/>
          </p:cNvSpPr>
          <p:nvPr/>
        </p:nvSpPr>
        <p:spPr bwMode="auto">
          <a:xfrm>
            <a:off x="8323263" y="3400425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13375" name="Text Box 31"/>
          <p:cNvSpPr txBox="1">
            <a:spLocks noChangeArrowheads="1"/>
          </p:cNvSpPr>
          <p:nvPr/>
        </p:nvSpPr>
        <p:spPr bwMode="auto">
          <a:xfrm>
            <a:off x="6772275" y="4670425"/>
            <a:ext cx="4127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6666"/>
                </a:solidFill>
              </a:rPr>
              <a:t>1</a:t>
            </a:r>
            <a:endParaRPr lang="en-US" altLang="zh-CN"/>
          </a:p>
        </p:txBody>
      </p:sp>
      <p:sp>
        <p:nvSpPr>
          <p:cNvPr id="313377" name="Text Box 33"/>
          <p:cNvSpPr txBox="1">
            <a:spLocks noChangeArrowheads="1"/>
          </p:cNvSpPr>
          <p:nvPr/>
        </p:nvSpPr>
        <p:spPr bwMode="auto">
          <a:xfrm>
            <a:off x="4979988" y="4495800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800080"/>
                </a:solidFill>
              </a:rPr>
              <a:t>00</a:t>
            </a:r>
            <a:endParaRPr lang="en-US" altLang="zh-CN"/>
          </a:p>
        </p:txBody>
      </p:sp>
      <p:sp>
        <p:nvSpPr>
          <p:cNvPr id="313378" name="Text Box 34"/>
          <p:cNvSpPr txBox="1">
            <a:spLocks noChangeArrowheads="1"/>
          </p:cNvSpPr>
          <p:nvPr/>
        </p:nvSpPr>
        <p:spPr bwMode="auto">
          <a:xfrm>
            <a:off x="7153275" y="4495800"/>
            <a:ext cx="6413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800080"/>
                </a:solidFill>
              </a:rPr>
              <a:t>10</a:t>
            </a:r>
            <a:endParaRPr lang="en-US" altLang="zh-CN"/>
          </a:p>
        </p:txBody>
      </p:sp>
      <p:sp>
        <p:nvSpPr>
          <p:cNvPr id="313379" name="Text Box 35"/>
          <p:cNvSpPr txBox="1">
            <a:spLocks noChangeArrowheads="1"/>
          </p:cNvSpPr>
          <p:nvPr/>
        </p:nvSpPr>
        <p:spPr bwMode="auto">
          <a:xfrm>
            <a:off x="5487988" y="5749925"/>
            <a:ext cx="8699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800080"/>
                </a:solidFill>
              </a:rPr>
              <a:t>010</a:t>
            </a:r>
            <a:endParaRPr lang="en-US" altLang="zh-CN"/>
          </a:p>
        </p:txBody>
      </p:sp>
      <p:sp>
        <p:nvSpPr>
          <p:cNvPr id="313380" name="Text Box 36"/>
          <p:cNvSpPr txBox="1">
            <a:spLocks noChangeArrowheads="1"/>
          </p:cNvSpPr>
          <p:nvPr/>
        </p:nvSpPr>
        <p:spPr bwMode="auto">
          <a:xfrm>
            <a:off x="6719888" y="5724525"/>
            <a:ext cx="86995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800080"/>
                </a:solidFill>
              </a:rPr>
              <a:t>011</a:t>
            </a:r>
          </a:p>
        </p:txBody>
      </p: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161925" y="2916238"/>
            <a:ext cx="4797425" cy="156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990000"/>
                </a:solidFill>
                <a:ea typeface="楷体_GB2312" pitchFamily="49" charset="-122"/>
              </a:rPr>
              <a:t>编码</a:t>
            </a:r>
            <a:r>
              <a:rPr lang="en-US" altLang="zh-CN" sz="3200" b="1">
                <a:solidFill>
                  <a:srgbClr val="990000"/>
                </a:solidFill>
                <a:ea typeface="楷体_GB2312" pitchFamily="49" charset="-122"/>
              </a:rPr>
              <a:t>:</a:t>
            </a:r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左分支</a:t>
            </a:r>
            <a:r>
              <a:rPr lang="en-US" altLang="zh-CN" sz="3200" b="1">
                <a:solidFill>
                  <a:srgbClr val="333399"/>
                </a:solidFill>
                <a:ea typeface="楷体_GB2312" pitchFamily="49" charset="-122"/>
              </a:rPr>
              <a:t>:0\</a:t>
            </a:r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右分支</a:t>
            </a:r>
            <a:r>
              <a:rPr lang="en-US" altLang="zh-CN" sz="3200" b="1">
                <a:solidFill>
                  <a:srgbClr val="333399"/>
                </a:solidFill>
                <a:ea typeface="楷体_GB2312" pitchFamily="49" charset="-122"/>
              </a:rPr>
              <a:t>:1</a:t>
            </a:r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；</a:t>
            </a:r>
          </a:p>
          <a:p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         根到叶子路径上的</a:t>
            </a:r>
          </a:p>
          <a:p>
            <a:r>
              <a:rPr lang="zh-CN" altLang="en-US" sz="3200" b="1">
                <a:solidFill>
                  <a:srgbClr val="333399"/>
                </a:solidFill>
                <a:ea typeface="楷体_GB2312" pitchFamily="49" charset="-122"/>
              </a:rPr>
              <a:t>         值构成叶子的编码。</a:t>
            </a:r>
          </a:p>
        </p:txBody>
      </p:sp>
      <p:sp>
        <p:nvSpPr>
          <p:cNvPr id="313382" name="Rectangle 38"/>
          <p:cNvSpPr>
            <a:spLocks noChangeArrowheads="1"/>
          </p:cNvSpPr>
          <p:nvPr/>
        </p:nvSpPr>
        <p:spPr bwMode="auto">
          <a:xfrm>
            <a:off x="8191500" y="44894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800080"/>
                </a:solidFill>
              </a:rPr>
              <a:t>11</a:t>
            </a:r>
          </a:p>
        </p:txBody>
      </p:sp>
      <p:sp>
        <p:nvSpPr>
          <p:cNvPr id="313416" name="Rectangle 72"/>
          <p:cNvSpPr>
            <a:spLocks noChangeArrowheads="1"/>
          </p:cNvSpPr>
          <p:nvPr/>
        </p:nvSpPr>
        <p:spPr bwMode="auto">
          <a:xfrm>
            <a:off x="422275" y="347663"/>
            <a:ext cx="8721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800000"/>
                </a:solidFill>
              </a:rPr>
              <a:t>需传输信息：</a:t>
            </a:r>
            <a:r>
              <a:rPr lang="en-US" altLang="zh-CN" b="1" dirty="0">
                <a:solidFill>
                  <a:srgbClr val="800000"/>
                </a:solidFill>
              </a:rPr>
              <a:t>state, seat, act, tea, cat, set, a, eat</a:t>
            </a: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79438" y="936625"/>
            <a:ext cx="3763962" cy="1695450"/>
            <a:chOff x="397" y="678"/>
            <a:chExt cx="2371" cy="1068"/>
          </a:xfrm>
        </p:grpSpPr>
        <p:grpSp>
          <p:nvGrpSpPr>
            <p:cNvPr id="4" name="Group 71"/>
            <p:cNvGrpSpPr>
              <a:grpSpLocks/>
            </p:cNvGrpSpPr>
            <p:nvPr/>
          </p:nvGrpSpPr>
          <p:grpSpPr bwMode="auto">
            <a:xfrm>
              <a:off x="608" y="1122"/>
              <a:ext cx="2160" cy="624"/>
              <a:chOff x="288" y="2352"/>
              <a:chExt cx="2160" cy="624"/>
            </a:xfrm>
          </p:grpSpPr>
          <p:sp>
            <p:nvSpPr>
              <p:cNvPr id="313391" name="Rectangle 47"/>
              <p:cNvSpPr>
                <a:spLocks noChangeArrowheads="1"/>
              </p:cNvSpPr>
              <p:nvPr/>
            </p:nvSpPr>
            <p:spPr bwMode="auto">
              <a:xfrm>
                <a:off x="2064" y="2656"/>
                <a:ext cx="384" cy="3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2</a:t>
                </a:r>
              </a:p>
            </p:txBody>
          </p:sp>
          <p:sp>
            <p:nvSpPr>
              <p:cNvPr id="313392" name="Rectangle 48"/>
              <p:cNvSpPr>
                <a:spLocks noChangeArrowheads="1"/>
              </p:cNvSpPr>
              <p:nvPr/>
            </p:nvSpPr>
            <p:spPr bwMode="auto">
              <a:xfrm>
                <a:off x="1680" y="2656"/>
                <a:ext cx="384" cy="3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5</a:t>
                </a:r>
              </a:p>
            </p:txBody>
          </p:sp>
          <p:sp>
            <p:nvSpPr>
              <p:cNvPr id="313393" name="Rectangle 49"/>
              <p:cNvSpPr>
                <a:spLocks noChangeArrowheads="1"/>
              </p:cNvSpPr>
              <p:nvPr/>
            </p:nvSpPr>
            <p:spPr bwMode="auto">
              <a:xfrm>
                <a:off x="1248" y="2656"/>
                <a:ext cx="432" cy="3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7</a:t>
                </a:r>
              </a:p>
            </p:txBody>
          </p:sp>
          <p:sp>
            <p:nvSpPr>
              <p:cNvPr id="313394" name="Rectangle 50"/>
              <p:cNvSpPr>
                <a:spLocks noChangeArrowheads="1"/>
              </p:cNvSpPr>
              <p:nvPr/>
            </p:nvSpPr>
            <p:spPr bwMode="auto">
              <a:xfrm>
                <a:off x="768" y="2656"/>
                <a:ext cx="480" cy="3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8</a:t>
                </a:r>
              </a:p>
            </p:txBody>
          </p:sp>
          <p:sp>
            <p:nvSpPr>
              <p:cNvPr id="313395" name="Rectangle 51"/>
              <p:cNvSpPr>
                <a:spLocks noChangeArrowheads="1"/>
              </p:cNvSpPr>
              <p:nvPr/>
            </p:nvSpPr>
            <p:spPr bwMode="auto">
              <a:xfrm>
                <a:off x="288" y="2656"/>
                <a:ext cx="480" cy="3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3</a:t>
                </a:r>
              </a:p>
            </p:txBody>
          </p:sp>
          <p:sp>
            <p:nvSpPr>
              <p:cNvPr id="313397" name="Rectangle 53"/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384" cy="3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c</a:t>
                </a:r>
              </a:p>
            </p:txBody>
          </p:sp>
          <p:sp>
            <p:nvSpPr>
              <p:cNvPr id="313398" name="Rectangle 54"/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384" cy="3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e</a:t>
                </a:r>
              </a:p>
            </p:txBody>
          </p:sp>
          <p:sp>
            <p:nvSpPr>
              <p:cNvPr id="313399" name="Rectangle 55"/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432" cy="3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a</a:t>
                </a:r>
              </a:p>
            </p:txBody>
          </p:sp>
          <p:sp>
            <p:nvSpPr>
              <p:cNvPr id="313400" name="Rectangle 56"/>
              <p:cNvSpPr>
                <a:spLocks noChangeArrowheads="1"/>
              </p:cNvSpPr>
              <p:nvPr/>
            </p:nvSpPr>
            <p:spPr bwMode="auto">
              <a:xfrm>
                <a:off x="768" y="2352"/>
                <a:ext cx="480" cy="3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t</a:t>
                </a:r>
              </a:p>
            </p:txBody>
          </p:sp>
          <p:sp>
            <p:nvSpPr>
              <p:cNvPr id="313401" name="Rectangle 57"/>
              <p:cNvSpPr>
                <a:spLocks noChangeArrowheads="1"/>
              </p:cNvSpPr>
              <p:nvPr/>
            </p:nvSpPr>
            <p:spPr bwMode="auto">
              <a:xfrm>
                <a:off x="288" y="2352"/>
                <a:ext cx="480" cy="3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None/>
                </a:pPr>
                <a:r>
                  <a:rPr lang="en-US" altLang="zh-CN" b="1">
                    <a:solidFill>
                      <a:srgbClr val="800000"/>
                    </a:solidFill>
                  </a:rPr>
                  <a:t>s</a:t>
                </a:r>
              </a:p>
            </p:txBody>
          </p:sp>
          <p:sp>
            <p:nvSpPr>
              <p:cNvPr id="313403" name="Line 59"/>
              <p:cNvSpPr>
                <a:spLocks noChangeShapeType="1"/>
              </p:cNvSpPr>
              <p:nvPr/>
            </p:nvSpPr>
            <p:spPr bwMode="auto">
              <a:xfrm>
                <a:off x="288" y="2352"/>
                <a:ext cx="21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404" name="Line 60"/>
              <p:cNvSpPr>
                <a:spLocks noChangeShapeType="1"/>
              </p:cNvSpPr>
              <p:nvPr/>
            </p:nvSpPr>
            <p:spPr bwMode="auto">
              <a:xfrm>
                <a:off x="288" y="2640"/>
                <a:ext cx="2160" cy="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405" name="Line 61"/>
              <p:cNvSpPr>
                <a:spLocks noChangeShapeType="1"/>
              </p:cNvSpPr>
              <p:nvPr/>
            </p:nvSpPr>
            <p:spPr bwMode="auto">
              <a:xfrm>
                <a:off x="288" y="2976"/>
                <a:ext cx="21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407" name="Line 63"/>
              <p:cNvSpPr>
                <a:spLocks noChangeShapeType="1"/>
              </p:cNvSpPr>
              <p:nvPr/>
            </p:nvSpPr>
            <p:spPr bwMode="auto">
              <a:xfrm>
                <a:off x="288" y="2352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408" name="Line 64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409" name="Line 65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410" name="Line 66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411" name="Line 67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412" name="Line 68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62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3417" name="Rectangle 73"/>
            <p:cNvSpPr>
              <a:spLocks noChangeArrowheads="1"/>
            </p:cNvSpPr>
            <p:nvPr/>
          </p:nvSpPr>
          <p:spPr bwMode="auto">
            <a:xfrm>
              <a:off x="397" y="678"/>
              <a:ext cx="16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800000"/>
                  </a:solidFill>
                </a:rPr>
                <a:t>各字符权值：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498475" y="4568825"/>
            <a:ext cx="4287607" cy="1720850"/>
            <a:chOff x="314" y="2878"/>
            <a:chExt cx="2529" cy="1084"/>
          </a:xfrm>
        </p:grpSpPr>
        <p:sp>
          <p:nvSpPr>
            <p:cNvPr id="313421" name="Rectangle 77"/>
            <p:cNvSpPr>
              <a:spLocks noChangeArrowheads="1"/>
            </p:cNvSpPr>
            <p:nvPr/>
          </p:nvSpPr>
          <p:spPr bwMode="auto">
            <a:xfrm>
              <a:off x="2358" y="3642"/>
              <a:ext cx="485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800000"/>
                  </a:solidFill>
                </a:rPr>
                <a:t>010</a:t>
              </a:r>
            </a:p>
          </p:txBody>
        </p:sp>
        <p:sp>
          <p:nvSpPr>
            <p:cNvPr id="313422" name="Rectangle 78"/>
            <p:cNvSpPr>
              <a:spLocks noChangeArrowheads="1"/>
            </p:cNvSpPr>
            <p:nvPr/>
          </p:nvSpPr>
          <p:spPr bwMode="auto">
            <a:xfrm>
              <a:off x="1884" y="3642"/>
              <a:ext cx="411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00</a:t>
              </a:r>
            </a:p>
          </p:txBody>
        </p:sp>
        <p:sp>
          <p:nvSpPr>
            <p:cNvPr id="313423" name="Rectangle 79"/>
            <p:cNvSpPr>
              <a:spLocks noChangeArrowheads="1"/>
            </p:cNvSpPr>
            <p:nvPr/>
          </p:nvSpPr>
          <p:spPr bwMode="auto">
            <a:xfrm>
              <a:off x="1434" y="3642"/>
              <a:ext cx="464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10</a:t>
              </a:r>
            </a:p>
          </p:txBody>
        </p:sp>
        <p:sp>
          <p:nvSpPr>
            <p:cNvPr id="313424" name="Rectangle 80"/>
            <p:cNvSpPr>
              <a:spLocks noChangeArrowheads="1"/>
            </p:cNvSpPr>
            <p:nvPr/>
          </p:nvSpPr>
          <p:spPr bwMode="auto">
            <a:xfrm>
              <a:off x="944" y="3642"/>
              <a:ext cx="514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11</a:t>
              </a:r>
            </a:p>
          </p:txBody>
        </p:sp>
        <p:sp>
          <p:nvSpPr>
            <p:cNvPr id="313425" name="Rectangle 81"/>
            <p:cNvSpPr>
              <a:spLocks noChangeArrowheads="1"/>
            </p:cNvSpPr>
            <p:nvPr/>
          </p:nvSpPr>
          <p:spPr bwMode="auto">
            <a:xfrm>
              <a:off x="485" y="3642"/>
              <a:ext cx="515" cy="3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011</a:t>
              </a:r>
            </a:p>
          </p:txBody>
        </p:sp>
        <p:sp>
          <p:nvSpPr>
            <p:cNvPr id="313426" name="Rectangle 82"/>
            <p:cNvSpPr>
              <a:spLocks noChangeArrowheads="1"/>
            </p:cNvSpPr>
            <p:nvPr/>
          </p:nvSpPr>
          <p:spPr bwMode="auto">
            <a:xfrm>
              <a:off x="2319" y="3346"/>
              <a:ext cx="451" cy="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c</a:t>
              </a:r>
            </a:p>
          </p:txBody>
        </p:sp>
        <p:sp>
          <p:nvSpPr>
            <p:cNvPr id="313427" name="Rectangle 83"/>
            <p:cNvSpPr>
              <a:spLocks noChangeArrowheads="1"/>
            </p:cNvSpPr>
            <p:nvPr/>
          </p:nvSpPr>
          <p:spPr bwMode="auto">
            <a:xfrm>
              <a:off x="1877" y="3338"/>
              <a:ext cx="411" cy="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e</a:t>
              </a:r>
            </a:p>
          </p:txBody>
        </p:sp>
        <p:sp>
          <p:nvSpPr>
            <p:cNvPr id="313428" name="Rectangle 84"/>
            <p:cNvSpPr>
              <a:spLocks noChangeArrowheads="1"/>
            </p:cNvSpPr>
            <p:nvPr/>
          </p:nvSpPr>
          <p:spPr bwMode="auto">
            <a:xfrm>
              <a:off x="1434" y="3338"/>
              <a:ext cx="464" cy="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a</a:t>
              </a:r>
            </a:p>
          </p:txBody>
        </p:sp>
        <p:sp>
          <p:nvSpPr>
            <p:cNvPr id="313429" name="Rectangle 85"/>
            <p:cNvSpPr>
              <a:spLocks noChangeArrowheads="1"/>
            </p:cNvSpPr>
            <p:nvPr/>
          </p:nvSpPr>
          <p:spPr bwMode="auto">
            <a:xfrm>
              <a:off x="913" y="3338"/>
              <a:ext cx="569" cy="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13430" name="Rectangle 86"/>
            <p:cNvSpPr>
              <a:spLocks noChangeArrowheads="1"/>
            </p:cNvSpPr>
            <p:nvPr/>
          </p:nvSpPr>
          <p:spPr bwMode="auto">
            <a:xfrm>
              <a:off x="485" y="3338"/>
              <a:ext cx="515" cy="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None/>
              </a:pPr>
              <a:r>
                <a:rPr lang="en-US" altLang="zh-CN" b="1">
                  <a:solidFill>
                    <a:srgbClr val="800000"/>
                  </a:solidFill>
                </a:rPr>
                <a:t>s</a:t>
              </a:r>
            </a:p>
          </p:txBody>
        </p:sp>
        <p:sp>
          <p:nvSpPr>
            <p:cNvPr id="313431" name="Line 87"/>
            <p:cNvSpPr>
              <a:spLocks noChangeShapeType="1"/>
            </p:cNvSpPr>
            <p:nvPr/>
          </p:nvSpPr>
          <p:spPr bwMode="auto">
            <a:xfrm>
              <a:off x="485" y="3338"/>
              <a:ext cx="23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432" name="Line 88"/>
            <p:cNvSpPr>
              <a:spLocks noChangeShapeType="1"/>
            </p:cNvSpPr>
            <p:nvPr/>
          </p:nvSpPr>
          <p:spPr bwMode="auto">
            <a:xfrm>
              <a:off x="485" y="3626"/>
              <a:ext cx="23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433" name="Line 89"/>
            <p:cNvSpPr>
              <a:spLocks noChangeShapeType="1"/>
            </p:cNvSpPr>
            <p:nvPr/>
          </p:nvSpPr>
          <p:spPr bwMode="auto">
            <a:xfrm>
              <a:off x="485" y="3962"/>
              <a:ext cx="23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434" name="Line 90"/>
            <p:cNvSpPr>
              <a:spLocks noChangeShapeType="1"/>
            </p:cNvSpPr>
            <p:nvPr/>
          </p:nvSpPr>
          <p:spPr bwMode="auto">
            <a:xfrm>
              <a:off x="485" y="333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435" name="Line 91"/>
            <p:cNvSpPr>
              <a:spLocks noChangeShapeType="1"/>
            </p:cNvSpPr>
            <p:nvPr/>
          </p:nvSpPr>
          <p:spPr bwMode="auto">
            <a:xfrm>
              <a:off x="961" y="333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436" name="Line 92"/>
            <p:cNvSpPr>
              <a:spLocks noChangeShapeType="1"/>
            </p:cNvSpPr>
            <p:nvPr/>
          </p:nvSpPr>
          <p:spPr bwMode="auto">
            <a:xfrm>
              <a:off x="1444" y="333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437" name="Line 93"/>
            <p:cNvSpPr>
              <a:spLocks noChangeShapeType="1"/>
            </p:cNvSpPr>
            <p:nvPr/>
          </p:nvSpPr>
          <p:spPr bwMode="auto">
            <a:xfrm>
              <a:off x="1892" y="333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438" name="Line 94"/>
            <p:cNvSpPr>
              <a:spLocks noChangeShapeType="1"/>
            </p:cNvSpPr>
            <p:nvPr/>
          </p:nvSpPr>
          <p:spPr bwMode="auto">
            <a:xfrm>
              <a:off x="2310" y="333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439" name="Line 95"/>
            <p:cNvSpPr>
              <a:spLocks noChangeShapeType="1"/>
            </p:cNvSpPr>
            <p:nvPr/>
          </p:nvSpPr>
          <p:spPr bwMode="auto">
            <a:xfrm>
              <a:off x="2801" y="3338"/>
              <a:ext cx="0" cy="6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440" name="Rectangle 96"/>
            <p:cNvSpPr>
              <a:spLocks noChangeArrowheads="1"/>
            </p:cNvSpPr>
            <p:nvPr/>
          </p:nvSpPr>
          <p:spPr bwMode="auto">
            <a:xfrm>
              <a:off x="314" y="2878"/>
              <a:ext cx="16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800000"/>
                  </a:solidFill>
                </a:rPr>
                <a:t>各字符编码：</a:t>
              </a:r>
            </a:p>
          </p:txBody>
        </p:sp>
      </p:grpSp>
      <p:sp>
        <p:nvSpPr>
          <p:cNvPr id="313442" name="Rectangle 98"/>
          <p:cNvSpPr>
            <a:spLocks noChangeArrowheads="1"/>
          </p:cNvSpPr>
          <p:nvPr/>
        </p:nvSpPr>
        <p:spPr bwMode="auto">
          <a:xfrm>
            <a:off x="4676775" y="1011238"/>
            <a:ext cx="31416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800000"/>
                </a:solidFill>
              </a:rPr>
              <a:t> </a:t>
            </a:r>
            <a:r>
              <a:rPr lang="zh-CN" altLang="en-US" sz="3200" b="1">
                <a:solidFill>
                  <a:srgbClr val="800000"/>
                </a:solidFill>
              </a:rPr>
              <a:t>构造哈夫曼树：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3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68" grpId="0" autoUpdateAnimBg="0"/>
      <p:bldP spid="313369" grpId="0" autoUpdateAnimBg="0"/>
      <p:bldP spid="313370" grpId="0" autoUpdateAnimBg="0"/>
      <p:bldP spid="313371" grpId="0" autoUpdateAnimBg="0"/>
      <p:bldP spid="313372" grpId="0" autoUpdateAnimBg="0"/>
      <p:bldP spid="313373" grpId="0" autoUpdateAnimBg="0"/>
      <p:bldP spid="313374" grpId="0" autoUpdateAnimBg="0"/>
      <p:bldP spid="313375" grpId="0" autoUpdateAnimBg="0"/>
      <p:bldP spid="313377" grpId="0" autoUpdateAnimBg="0"/>
      <p:bldP spid="313378" grpId="0" autoUpdateAnimBg="0"/>
      <p:bldP spid="313379" grpId="0" autoUpdateAnimBg="0"/>
      <p:bldP spid="313380" grpId="0" autoUpdateAnimBg="0"/>
      <p:bldP spid="313381" grpId="0" animBg="1" autoUpdateAnimBg="0"/>
      <p:bldP spid="313382" grpId="0" autoUpdateAnimBg="0"/>
      <p:bldP spid="313442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571612"/>
            <a:ext cx="7416800" cy="609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B0101"/>
                </a:solidFill>
                <a:latin typeface="楷体_GB2312" pitchFamily="49" charset="-122"/>
                <a:ea typeface="楷体_GB2312" pitchFamily="49" charset="-122"/>
              </a:rPr>
              <a:t>结论一：哈夫曼编码是前缀码。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785786" y="3714752"/>
            <a:ext cx="6416675" cy="568325"/>
            <a:chOff x="432" y="2458"/>
            <a:chExt cx="4042" cy="358"/>
          </a:xfrm>
        </p:grpSpPr>
        <p:sp>
          <p:nvSpPr>
            <p:cNvPr id="312385" name="Rectangle 65"/>
            <p:cNvSpPr>
              <a:spLocks noChangeArrowheads="1"/>
            </p:cNvSpPr>
            <p:nvPr/>
          </p:nvSpPr>
          <p:spPr bwMode="auto">
            <a:xfrm>
              <a:off x="432" y="2458"/>
              <a:ext cx="884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700" cap="small" dirty="0">
                  <a:solidFill>
                    <a:srgbClr val="CB0101"/>
                  </a:solidFill>
                  <a:latin typeface="楷体_GB2312" pitchFamily="49" charset="-122"/>
                  <a:cs typeface="+mj-cs"/>
                </a:rPr>
                <a:t>结论二</a:t>
              </a:r>
              <a:r>
                <a:rPr lang="en-US" altLang="zh-CN" sz="2700" cap="small" dirty="0">
                  <a:solidFill>
                    <a:srgbClr val="CB0101"/>
                  </a:solidFill>
                  <a:latin typeface="楷体_GB2312" pitchFamily="49" charset="-122"/>
                  <a:cs typeface="+mj-cs"/>
                </a:rPr>
                <a:t>:</a:t>
              </a:r>
            </a:p>
          </p:txBody>
        </p:sp>
        <p:sp>
          <p:nvSpPr>
            <p:cNvPr id="312386" name="Rectangle 66"/>
            <p:cNvSpPr>
              <a:spLocks noChangeArrowheads="1"/>
            </p:cNvSpPr>
            <p:nvPr/>
          </p:nvSpPr>
          <p:spPr bwMode="auto">
            <a:xfrm>
              <a:off x="1728" y="2496"/>
              <a:ext cx="2746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700" cap="small" dirty="0">
                  <a:solidFill>
                    <a:srgbClr val="CB0101"/>
                  </a:solidFill>
                  <a:latin typeface="楷体_GB2312" pitchFamily="49" charset="-122"/>
                  <a:cs typeface="+mj-cs"/>
                </a:rPr>
                <a:t>哈夫曼编码是最优前缀码。</a:t>
              </a:r>
            </a:p>
          </p:txBody>
        </p:sp>
      </p:grpSp>
      <p:sp>
        <p:nvSpPr>
          <p:cNvPr id="312388" name="Text Box 68"/>
          <p:cNvSpPr txBox="1">
            <a:spLocks noChangeArrowheads="1"/>
          </p:cNvSpPr>
          <p:nvPr/>
        </p:nvSpPr>
        <p:spPr bwMode="auto">
          <a:xfrm>
            <a:off x="642910" y="2214554"/>
            <a:ext cx="8382000" cy="126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E41EE4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baseline="-30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≠d</a:t>
            </a:r>
            <a:r>
              <a:rPr lang="en-US" altLang="zh-CN" sz="2400" b="1" baseline="-30000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字符不同</a:t>
            </a: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，则对应的树叶不同，因为从根到每个叶子的路径是不同的，所以一条路径不可能是另一条路径的前部（前缀），因此哈夫曼编码是前缀码。 </a:t>
            </a: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-32" y="4286271"/>
            <a:ext cx="9026560" cy="2305050"/>
            <a:chOff x="384" y="2564"/>
            <a:chExt cx="5232" cy="1452"/>
          </a:xfrm>
        </p:grpSpPr>
        <p:sp>
          <p:nvSpPr>
            <p:cNvPr id="312389" name="Text Box 69"/>
            <p:cNvSpPr txBox="1">
              <a:spLocks noChangeArrowheads="1"/>
            </p:cNvSpPr>
            <p:nvPr/>
          </p:nvSpPr>
          <p:spPr bwMode="auto">
            <a:xfrm>
              <a:off x="384" y="2564"/>
              <a:ext cx="5232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用字符出现的频率</a:t>
              </a:r>
              <a:r>
                <a:rPr lang="en-US" altLang="zh-CN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sz="2400" b="1" dirty="0">
                  <a:solidFill>
                    <a:srgbClr val="0000CC"/>
                  </a:solidFill>
                  <a:ea typeface="楷体_GB2312" pitchFamily="49" charset="-122"/>
                </a:rPr>
                <a:t>P</a:t>
              </a:r>
              <a:r>
                <a:rPr lang="en-US" altLang="zh-CN" sz="2400" b="1" baseline="-25000" dirty="0">
                  <a:solidFill>
                    <a:srgbClr val="0000CC"/>
                  </a:solidFill>
                  <a:ea typeface="楷体_GB2312" pitchFamily="49" charset="-122"/>
                </a:rPr>
                <a:t>i</a:t>
              </a:r>
              <a:r>
                <a:rPr lang="en-US" altLang="zh-CN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为权值构造哈夫曼树</a:t>
              </a:r>
              <a:r>
                <a:rPr lang="en-US" altLang="zh-CN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并以此来构造字符的哈夫曼编码，由于哈夫曼树的</a:t>
              </a:r>
              <a:r>
                <a:rPr lang="en-US" altLang="zh-CN" sz="2400" b="1" dirty="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WPL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最小</a:t>
              </a:r>
              <a:r>
                <a:rPr lang="zh-CN" altLang="en-US" sz="2400" b="1" dirty="0" smtClean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  <a:endParaRPr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10000"/>
                </a:lnSpc>
                <a:spcBef>
                  <a:spcPct val="30000"/>
                </a:spcBef>
              </a:pPr>
              <a:r>
                <a:rPr lang="zh-CN" altLang="en-US" sz="2400" b="1" dirty="0" smtClean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  所以传输的报文长度：                             必定最小。 </a:t>
              </a:r>
              <a:endPara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" name="Group 81"/>
            <p:cNvGrpSpPr>
              <a:grpSpLocks/>
            </p:cNvGrpSpPr>
            <p:nvPr/>
          </p:nvGrpSpPr>
          <p:grpSpPr bwMode="auto">
            <a:xfrm>
              <a:off x="2454" y="3047"/>
              <a:ext cx="1824" cy="474"/>
              <a:chOff x="376" y="3460"/>
              <a:chExt cx="1824" cy="474"/>
            </a:xfrm>
          </p:grpSpPr>
          <p:sp>
            <p:nvSpPr>
              <p:cNvPr id="312393" name="Text Box 73"/>
              <p:cNvSpPr txBox="1">
                <a:spLocks noChangeArrowheads="1"/>
              </p:cNvSpPr>
              <p:nvPr/>
            </p:nvSpPr>
            <p:spPr bwMode="auto">
              <a:xfrm>
                <a:off x="376" y="3517"/>
                <a:ext cx="18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6600"/>
                    </a:solidFill>
                  </a:rPr>
                  <a:t>WPL=</a:t>
                </a:r>
                <a:r>
                  <a:rPr lang="en-US" altLang="zh-CN" sz="2800" b="1" dirty="0">
                    <a:solidFill>
                      <a:srgbClr val="006600"/>
                    </a:solidFill>
                    <a:sym typeface="Symbol" pitchFamily="18" charset="2"/>
                  </a:rPr>
                  <a:t></a:t>
                </a:r>
                <a:r>
                  <a:rPr lang="en-US" altLang="zh-CN" sz="2800" b="1" dirty="0" err="1">
                    <a:solidFill>
                      <a:srgbClr val="006600"/>
                    </a:solidFill>
                    <a:sym typeface="Symbol" pitchFamily="18" charset="2"/>
                  </a:rPr>
                  <a:t>w</a:t>
                </a:r>
                <a:r>
                  <a:rPr lang="en-US" altLang="zh-CN" sz="2800" b="1" baseline="-25000" dirty="0" err="1">
                    <a:solidFill>
                      <a:srgbClr val="006600"/>
                    </a:solidFill>
                    <a:sym typeface="Symbol" pitchFamily="18" charset="2"/>
                  </a:rPr>
                  <a:t>i</a:t>
                </a:r>
                <a:r>
                  <a:rPr lang="en-US" altLang="zh-CN" sz="2800" b="1" dirty="0" err="1">
                    <a:solidFill>
                      <a:srgbClr val="006600"/>
                    </a:solidFill>
                    <a:sym typeface="Symbol" pitchFamily="18" charset="2"/>
                  </a:rPr>
                  <a:t>×l</a:t>
                </a:r>
                <a:r>
                  <a:rPr lang="en-US" altLang="zh-CN" sz="2800" b="1" baseline="-25000" dirty="0" err="1">
                    <a:solidFill>
                      <a:srgbClr val="006600"/>
                    </a:solidFill>
                    <a:sym typeface="Symbol" pitchFamily="18" charset="2"/>
                  </a:rPr>
                  <a:t>i</a:t>
                </a:r>
                <a:endParaRPr lang="en-US" altLang="zh-CN" sz="2800" b="1" baseline="-25000" dirty="0">
                  <a:solidFill>
                    <a:srgbClr val="006600"/>
                  </a:solidFill>
                  <a:sym typeface="Symbol" pitchFamily="18" charset="2"/>
                </a:endParaRPr>
              </a:p>
            </p:txBody>
          </p:sp>
          <p:sp>
            <p:nvSpPr>
              <p:cNvPr id="312394" name="Text Box 74"/>
              <p:cNvSpPr txBox="1">
                <a:spLocks noChangeArrowheads="1"/>
              </p:cNvSpPr>
              <p:nvPr/>
            </p:nvSpPr>
            <p:spPr bwMode="auto">
              <a:xfrm>
                <a:off x="956" y="374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rgbClr val="006600"/>
                    </a:solidFill>
                  </a:rPr>
                  <a:t>i</a:t>
                </a:r>
                <a:r>
                  <a:rPr lang="en-US" altLang="zh-CN" sz="1400" dirty="0">
                    <a:solidFill>
                      <a:srgbClr val="006600"/>
                    </a:solidFill>
                  </a:rPr>
                  <a:t>=1</a:t>
                </a:r>
              </a:p>
            </p:txBody>
          </p:sp>
          <p:sp>
            <p:nvSpPr>
              <p:cNvPr id="312395" name="Text Box 75"/>
              <p:cNvSpPr txBox="1">
                <a:spLocks noChangeArrowheads="1"/>
              </p:cNvSpPr>
              <p:nvPr/>
            </p:nvSpPr>
            <p:spPr bwMode="auto">
              <a:xfrm>
                <a:off x="997" y="346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rgbClr val="006600"/>
                    </a:solidFill>
                  </a:rPr>
                  <a:t>n</a:t>
                </a:r>
              </a:p>
            </p:txBody>
          </p:sp>
        </p:grpSp>
        <p:grpSp>
          <p:nvGrpSpPr>
            <p:cNvPr id="5" name="Group 80"/>
            <p:cNvGrpSpPr>
              <a:grpSpLocks/>
            </p:cNvGrpSpPr>
            <p:nvPr/>
          </p:nvGrpSpPr>
          <p:grpSpPr bwMode="auto">
            <a:xfrm>
              <a:off x="2330" y="3554"/>
              <a:ext cx="1824" cy="462"/>
              <a:chOff x="2254" y="3562"/>
              <a:chExt cx="1824" cy="462"/>
            </a:xfrm>
          </p:grpSpPr>
          <p:sp>
            <p:nvSpPr>
              <p:cNvPr id="312397" name="Text Box 77"/>
              <p:cNvSpPr txBox="1">
                <a:spLocks noChangeArrowheads="1"/>
              </p:cNvSpPr>
              <p:nvPr/>
            </p:nvSpPr>
            <p:spPr bwMode="auto">
              <a:xfrm>
                <a:off x="2254" y="3607"/>
                <a:ext cx="18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solidFill>
                      <a:srgbClr val="CB0101"/>
                    </a:solidFill>
                  </a:rPr>
                  <a:t>报文长</a:t>
                </a:r>
                <a:r>
                  <a:rPr lang="en-US" altLang="zh-CN" sz="2800" b="1" dirty="0" smtClean="0">
                    <a:solidFill>
                      <a:srgbClr val="CB0101"/>
                    </a:solidFill>
                  </a:rPr>
                  <a:t>=</a:t>
                </a:r>
                <a:r>
                  <a:rPr lang="en-US" altLang="zh-CN" sz="2800" b="1" dirty="0" smtClean="0">
                    <a:solidFill>
                      <a:srgbClr val="CB0101"/>
                    </a:solidFill>
                    <a:sym typeface="Symbol" pitchFamily="18" charset="2"/>
                  </a:rPr>
                  <a:t></a:t>
                </a:r>
                <a:r>
                  <a:rPr lang="en-US" altLang="zh-CN" sz="2800" b="1" dirty="0" err="1" smtClean="0">
                    <a:solidFill>
                      <a:srgbClr val="CB0101"/>
                    </a:solidFill>
                    <a:sym typeface="Symbol" pitchFamily="18" charset="2"/>
                  </a:rPr>
                  <a:t>P</a:t>
                </a:r>
                <a:r>
                  <a:rPr lang="en-US" altLang="zh-CN" sz="2800" b="1" baseline="-25000" dirty="0" err="1" smtClean="0">
                    <a:solidFill>
                      <a:srgbClr val="CB0101"/>
                    </a:solidFill>
                    <a:sym typeface="Symbol" pitchFamily="18" charset="2"/>
                  </a:rPr>
                  <a:t>i</a:t>
                </a:r>
                <a:r>
                  <a:rPr lang="en-US" altLang="zh-CN" sz="2800" b="1" dirty="0" err="1" smtClean="0">
                    <a:solidFill>
                      <a:srgbClr val="CB0101"/>
                    </a:solidFill>
                    <a:sym typeface="Symbol" pitchFamily="18" charset="2"/>
                  </a:rPr>
                  <a:t>×l</a:t>
                </a:r>
                <a:r>
                  <a:rPr lang="en-US" altLang="zh-CN" sz="2800" b="1" baseline="-25000" dirty="0" err="1" smtClean="0">
                    <a:solidFill>
                      <a:srgbClr val="CB0101"/>
                    </a:solidFill>
                    <a:sym typeface="Symbol" pitchFamily="18" charset="2"/>
                  </a:rPr>
                  <a:t>i</a:t>
                </a:r>
                <a:endParaRPr lang="en-US" altLang="zh-CN" sz="2800" b="1" baseline="-25000" dirty="0">
                  <a:solidFill>
                    <a:srgbClr val="CB0101"/>
                  </a:solidFill>
                  <a:sym typeface="Symbol" pitchFamily="18" charset="2"/>
                </a:endParaRPr>
              </a:p>
            </p:txBody>
          </p:sp>
          <p:sp>
            <p:nvSpPr>
              <p:cNvPr id="312398" name="Text Box 78"/>
              <p:cNvSpPr txBox="1">
                <a:spLocks noChangeArrowheads="1"/>
              </p:cNvSpPr>
              <p:nvPr/>
            </p:nvSpPr>
            <p:spPr bwMode="auto">
              <a:xfrm>
                <a:off x="3041" y="3832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dirty="0" err="1">
                    <a:solidFill>
                      <a:srgbClr val="CB0101"/>
                    </a:solidFill>
                  </a:rPr>
                  <a:t>i</a:t>
                </a:r>
                <a:r>
                  <a:rPr lang="en-US" altLang="zh-CN" sz="1400" dirty="0">
                    <a:solidFill>
                      <a:srgbClr val="CB0101"/>
                    </a:solidFill>
                  </a:rPr>
                  <a:t>=1</a:t>
                </a:r>
              </a:p>
            </p:txBody>
          </p:sp>
          <p:sp>
            <p:nvSpPr>
              <p:cNvPr id="312399" name="Text Box 79"/>
              <p:cNvSpPr txBox="1">
                <a:spLocks noChangeArrowheads="1"/>
              </p:cNvSpPr>
              <p:nvPr/>
            </p:nvSpPr>
            <p:spPr bwMode="auto">
              <a:xfrm>
                <a:off x="3041" y="3562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rgbClr val="CB0101"/>
                    </a:solidFill>
                  </a:rPr>
                  <a:t>n</a:t>
                </a:r>
              </a:p>
            </p:txBody>
          </p:sp>
        </p:grp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88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72FC930-C854-44C5-BDA5-03AF7210C42D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1619250" y="1414463"/>
            <a:ext cx="7524750" cy="13731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假设某系统通信联络中只可能出现</a:t>
            </a:r>
            <a:r>
              <a:rPr lang="en-US" altLang="zh-CN"/>
              <a:t>8</a:t>
            </a:r>
            <a:r>
              <a:rPr lang="zh-CN" altLang="en-US"/>
              <a:t>种字符 </a:t>
            </a:r>
            <a:r>
              <a:rPr lang="en-US" altLang="zh-CN"/>
              <a:t>,</a:t>
            </a:r>
            <a:r>
              <a:rPr lang="zh-CN" altLang="en-US"/>
              <a:t>其</a:t>
            </a:r>
          </a:p>
          <a:p>
            <a:r>
              <a:rPr lang="zh-CN" altLang="en-US"/>
              <a:t>出现概率为</a:t>
            </a:r>
            <a:r>
              <a:rPr lang="en-US" altLang="zh-CN" sz="2400"/>
              <a:t>0.05,0.29,0.07,0.08,0.14,0.23,0.03,0.11,</a:t>
            </a:r>
          </a:p>
          <a:p>
            <a:r>
              <a:rPr lang="zh-CN" altLang="en-US"/>
              <a:t>试设计哈夫曼编码。</a:t>
            </a:r>
          </a:p>
        </p:txBody>
      </p:sp>
      <p:sp>
        <p:nvSpPr>
          <p:cNvPr id="104452" name="Rectangle 5"/>
          <p:cNvSpPr>
            <a:spLocks noChangeArrowheads="1"/>
          </p:cNvSpPr>
          <p:nvPr/>
        </p:nvSpPr>
        <p:spPr bwMode="auto">
          <a:xfrm>
            <a:off x="684213" y="1341438"/>
            <a:ext cx="125253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例如：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1692275" y="2709863"/>
            <a:ext cx="39258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设</a:t>
            </a:r>
            <a:r>
              <a:rPr lang="en-US" altLang="zh-CN">
                <a:solidFill>
                  <a:srgbClr val="000066"/>
                </a:solidFill>
              </a:rPr>
              <a:t>w={</a:t>
            </a:r>
            <a:r>
              <a:rPr lang="en-US" altLang="zh-CN" sz="2400">
                <a:solidFill>
                  <a:srgbClr val="000066"/>
                </a:solidFill>
              </a:rPr>
              <a:t>5,29,7,8,14,23,3,11</a:t>
            </a:r>
            <a:r>
              <a:rPr lang="en-US" altLang="zh-CN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4887913" y="616267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5537200" y="616267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 flipV="1">
            <a:off x="5105400" y="5875338"/>
            <a:ext cx="21590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496" name="Line 16"/>
          <p:cNvSpPr>
            <a:spLocks noChangeShapeType="1"/>
          </p:cNvSpPr>
          <p:nvPr/>
        </p:nvSpPr>
        <p:spPr bwMode="auto">
          <a:xfrm>
            <a:off x="5608638" y="5875338"/>
            <a:ext cx="144462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5248275" y="5441950"/>
            <a:ext cx="503238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8</a:t>
            </a:r>
          </a:p>
        </p:txBody>
      </p:sp>
      <p:sp useBgFill="1"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5364163" y="2755900"/>
            <a:ext cx="554037" cy="457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,8}</a:t>
            </a:r>
          </a:p>
        </p:txBody>
      </p:sp>
      <p:sp>
        <p:nvSpPr>
          <p:cNvPr id="276502" name="Oval 22"/>
          <p:cNvSpPr>
            <a:spLocks noChangeArrowheads="1"/>
          </p:cNvSpPr>
          <p:nvPr/>
        </p:nvSpPr>
        <p:spPr bwMode="auto">
          <a:xfrm>
            <a:off x="3348038" y="6091238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276503" name="Oval 23"/>
          <p:cNvSpPr>
            <a:spLocks noChangeArrowheads="1"/>
          </p:cNvSpPr>
          <p:nvPr/>
        </p:nvSpPr>
        <p:spPr bwMode="auto">
          <a:xfrm>
            <a:off x="3952875" y="6129338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276504" name="Line 24"/>
          <p:cNvSpPr>
            <a:spLocks noChangeShapeType="1"/>
          </p:cNvSpPr>
          <p:nvPr/>
        </p:nvSpPr>
        <p:spPr bwMode="auto">
          <a:xfrm flipV="1">
            <a:off x="3563938" y="5802313"/>
            <a:ext cx="215900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05" name="Freeform 25"/>
          <p:cNvSpPr>
            <a:spLocks/>
          </p:cNvSpPr>
          <p:nvPr/>
        </p:nvSpPr>
        <p:spPr bwMode="auto">
          <a:xfrm>
            <a:off x="4067175" y="5802313"/>
            <a:ext cx="144463" cy="346075"/>
          </a:xfrm>
          <a:custGeom>
            <a:avLst/>
            <a:gdLst>
              <a:gd name="T0" fmla="*/ 0 w 91"/>
              <a:gd name="T1" fmla="*/ 0 h 218"/>
              <a:gd name="T2" fmla="*/ 91 w 91"/>
              <a:gd name="T3" fmla="*/ 218 h 218"/>
              <a:gd name="T4" fmla="*/ 0 60000 65536"/>
              <a:gd name="T5" fmla="*/ 0 60000 65536"/>
              <a:gd name="T6" fmla="*/ 0 w 91"/>
              <a:gd name="T7" fmla="*/ 0 h 218"/>
              <a:gd name="T8" fmla="*/ 91 w 91"/>
              <a:gd name="T9" fmla="*/ 218 h 2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" h="218">
                <a:moveTo>
                  <a:pt x="0" y="0"/>
                </a:moveTo>
                <a:lnTo>
                  <a:pt x="91" y="218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3708400" y="5370513"/>
            <a:ext cx="503238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15</a:t>
            </a:r>
          </a:p>
        </p:txBody>
      </p:sp>
      <p:sp>
        <p:nvSpPr>
          <p:cNvPr id="276507" name="Line 27"/>
          <p:cNvSpPr>
            <a:spLocks noChangeShapeType="1"/>
          </p:cNvSpPr>
          <p:nvPr/>
        </p:nvSpPr>
        <p:spPr bwMode="auto">
          <a:xfrm>
            <a:off x="3492500" y="2781300"/>
            <a:ext cx="14287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>
            <a:off x="3708400" y="2781300"/>
            <a:ext cx="14287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10" name="Line 30"/>
          <p:cNvSpPr>
            <a:spLocks noChangeShapeType="1"/>
          </p:cNvSpPr>
          <p:nvPr/>
        </p:nvSpPr>
        <p:spPr bwMode="auto">
          <a:xfrm>
            <a:off x="2771775" y="2781300"/>
            <a:ext cx="14287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4789488" y="2781300"/>
            <a:ext cx="14287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76512" name="Text Box 32"/>
          <p:cNvSpPr txBox="1">
            <a:spLocks noChangeArrowheads="1"/>
          </p:cNvSpPr>
          <p:nvPr/>
        </p:nvSpPr>
        <p:spPr bwMode="auto">
          <a:xfrm>
            <a:off x="5703888" y="2755900"/>
            <a:ext cx="723900" cy="457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,15}</a:t>
            </a:r>
          </a:p>
        </p:txBody>
      </p:sp>
      <p:sp>
        <p:nvSpPr>
          <p:cNvPr id="276513" name="Oval 33"/>
          <p:cNvSpPr>
            <a:spLocks noChangeArrowheads="1"/>
          </p:cNvSpPr>
          <p:nvPr/>
        </p:nvSpPr>
        <p:spPr bwMode="auto">
          <a:xfrm>
            <a:off x="4643438" y="5441950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11</a:t>
            </a:r>
          </a:p>
        </p:txBody>
      </p:sp>
      <p:sp>
        <p:nvSpPr>
          <p:cNvPr id="276514" name="Line 34"/>
          <p:cNvSpPr>
            <a:spLocks noChangeShapeType="1"/>
          </p:cNvSpPr>
          <p:nvPr/>
        </p:nvSpPr>
        <p:spPr bwMode="auto">
          <a:xfrm flipV="1">
            <a:off x="4859338" y="5154613"/>
            <a:ext cx="217487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15" name="Line 35"/>
          <p:cNvSpPr>
            <a:spLocks noChangeShapeType="1"/>
          </p:cNvSpPr>
          <p:nvPr/>
        </p:nvSpPr>
        <p:spPr bwMode="auto">
          <a:xfrm flipH="1" flipV="1">
            <a:off x="5292725" y="5154613"/>
            <a:ext cx="21590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16" name="Rectangle 36"/>
          <p:cNvSpPr>
            <a:spLocks noChangeArrowheads="1"/>
          </p:cNvSpPr>
          <p:nvPr/>
        </p:nvSpPr>
        <p:spPr bwMode="auto">
          <a:xfrm>
            <a:off x="4932363" y="4722813"/>
            <a:ext cx="503237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19</a:t>
            </a:r>
          </a:p>
        </p:txBody>
      </p:sp>
      <p:sp>
        <p:nvSpPr>
          <p:cNvPr id="276517" name="Line 37"/>
          <p:cNvSpPr>
            <a:spLocks noChangeShapeType="1"/>
          </p:cNvSpPr>
          <p:nvPr/>
        </p:nvSpPr>
        <p:spPr bwMode="auto">
          <a:xfrm>
            <a:off x="5149850" y="2781300"/>
            <a:ext cx="14287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18" name="Line 38"/>
          <p:cNvSpPr>
            <a:spLocks noChangeShapeType="1"/>
          </p:cNvSpPr>
          <p:nvPr/>
        </p:nvSpPr>
        <p:spPr bwMode="auto">
          <a:xfrm>
            <a:off x="5581650" y="2781300"/>
            <a:ext cx="14287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76519" name="Text Box 39"/>
          <p:cNvSpPr txBox="1">
            <a:spLocks noChangeArrowheads="1"/>
          </p:cNvSpPr>
          <p:nvPr/>
        </p:nvSpPr>
        <p:spPr bwMode="auto">
          <a:xfrm>
            <a:off x="6227763" y="2755900"/>
            <a:ext cx="723900" cy="457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,19}</a:t>
            </a:r>
          </a:p>
        </p:txBody>
      </p:sp>
      <p:sp>
        <p:nvSpPr>
          <p:cNvPr id="276520" name="Oval 40"/>
          <p:cNvSpPr>
            <a:spLocks noChangeArrowheads="1"/>
          </p:cNvSpPr>
          <p:nvPr/>
        </p:nvSpPr>
        <p:spPr bwMode="auto">
          <a:xfrm>
            <a:off x="3059113" y="5370513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14</a:t>
            </a:r>
          </a:p>
        </p:txBody>
      </p:sp>
      <p:sp>
        <p:nvSpPr>
          <p:cNvPr id="276521" name="Line 41"/>
          <p:cNvSpPr>
            <a:spLocks noChangeShapeType="1"/>
          </p:cNvSpPr>
          <p:nvPr/>
        </p:nvSpPr>
        <p:spPr bwMode="auto">
          <a:xfrm flipV="1">
            <a:off x="3275013" y="5154613"/>
            <a:ext cx="21590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22" name="Line 42"/>
          <p:cNvSpPr>
            <a:spLocks noChangeShapeType="1"/>
          </p:cNvSpPr>
          <p:nvPr/>
        </p:nvSpPr>
        <p:spPr bwMode="auto">
          <a:xfrm>
            <a:off x="3779838" y="5154613"/>
            <a:ext cx="21590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23" name="Rectangle 43"/>
          <p:cNvSpPr>
            <a:spLocks noChangeArrowheads="1"/>
          </p:cNvSpPr>
          <p:nvPr/>
        </p:nvSpPr>
        <p:spPr bwMode="auto">
          <a:xfrm>
            <a:off x="3419475" y="4722813"/>
            <a:ext cx="503238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29</a:t>
            </a:r>
          </a:p>
        </p:txBody>
      </p:sp>
      <p:sp>
        <p:nvSpPr>
          <p:cNvPr id="276524" name="Line 44"/>
          <p:cNvSpPr>
            <a:spLocks noChangeShapeType="1"/>
          </p:cNvSpPr>
          <p:nvPr/>
        </p:nvSpPr>
        <p:spPr bwMode="auto">
          <a:xfrm>
            <a:off x="4067175" y="2781300"/>
            <a:ext cx="14287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25" name="Line 45"/>
          <p:cNvSpPr>
            <a:spLocks noChangeShapeType="1"/>
          </p:cNvSpPr>
          <p:nvPr/>
        </p:nvSpPr>
        <p:spPr bwMode="auto">
          <a:xfrm>
            <a:off x="6011863" y="2781300"/>
            <a:ext cx="14287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76526" name="Text Box 46"/>
          <p:cNvSpPr txBox="1">
            <a:spLocks noChangeArrowheads="1"/>
          </p:cNvSpPr>
          <p:nvPr/>
        </p:nvSpPr>
        <p:spPr bwMode="auto">
          <a:xfrm>
            <a:off x="6732588" y="2755900"/>
            <a:ext cx="723900" cy="457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,29}</a:t>
            </a:r>
          </a:p>
        </p:txBody>
      </p:sp>
      <p:sp>
        <p:nvSpPr>
          <p:cNvPr id="276527" name="Oval 47"/>
          <p:cNvSpPr>
            <a:spLocks noChangeArrowheads="1"/>
          </p:cNvSpPr>
          <p:nvPr/>
        </p:nvSpPr>
        <p:spPr bwMode="auto">
          <a:xfrm>
            <a:off x="4211638" y="4722813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23</a:t>
            </a:r>
          </a:p>
        </p:txBody>
      </p:sp>
      <p:sp>
        <p:nvSpPr>
          <p:cNvPr id="276530" name="Line 50"/>
          <p:cNvSpPr>
            <a:spLocks noChangeShapeType="1"/>
          </p:cNvSpPr>
          <p:nvPr/>
        </p:nvSpPr>
        <p:spPr bwMode="auto">
          <a:xfrm flipV="1">
            <a:off x="4427538" y="4435475"/>
            <a:ext cx="288925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31" name="Line 51"/>
          <p:cNvSpPr>
            <a:spLocks noChangeShapeType="1"/>
          </p:cNvSpPr>
          <p:nvPr/>
        </p:nvSpPr>
        <p:spPr bwMode="auto">
          <a:xfrm flipH="1" flipV="1">
            <a:off x="5003800" y="4437063"/>
            <a:ext cx="21590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32" name="Rectangle 52"/>
          <p:cNvSpPr>
            <a:spLocks noChangeArrowheads="1"/>
          </p:cNvSpPr>
          <p:nvPr/>
        </p:nvSpPr>
        <p:spPr bwMode="auto">
          <a:xfrm>
            <a:off x="4643438" y="4003675"/>
            <a:ext cx="503237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42</a:t>
            </a:r>
          </a:p>
        </p:txBody>
      </p:sp>
      <p:sp>
        <p:nvSpPr>
          <p:cNvPr id="276535" name="Line 55"/>
          <p:cNvSpPr>
            <a:spLocks noChangeShapeType="1"/>
          </p:cNvSpPr>
          <p:nvPr/>
        </p:nvSpPr>
        <p:spPr bwMode="auto">
          <a:xfrm>
            <a:off x="4500563" y="2781300"/>
            <a:ext cx="14287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36" name="Line 56"/>
          <p:cNvSpPr>
            <a:spLocks noChangeShapeType="1"/>
          </p:cNvSpPr>
          <p:nvPr/>
        </p:nvSpPr>
        <p:spPr bwMode="auto">
          <a:xfrm>
            <a:off x="6516688" y="2779713"/>
            <a:ext cx="142875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76537" name="Text Box 57"/>
          <p:cNvSpPr txBox="1">
            <a:spLocks noChangeArrowheads="1"/>
          </p:cNvSpPr>
          <p:nvPr/>
        </p:nvSpPr>
        <p:spPr bwMode="auto">
          <a:xfrm>
            <a:off x="7235825" y="2755900"/>
            <a:ext cx="723900" cy="457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,42}</a:t>
            </a:r>
          </a:p>
        </p:txBody>
      </p:sp>
      <p:sp>
        <p:nvSpPr>
          <p:cNvPr id="276538" name="Oval 58"/>
          <p:cNvSpPr>
            <a:spLocks noChangeArrowheads="1"/>
          </p:cNvSpPr>
          <p:nvPr/>
        </p:nvSpPr>
        <p:spPr bwMode="auto">
          <a:xfrm>
            <a:off x="2771775" y="4756150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29</a:t>
            </a:r>
          </a:p>
        </p:txBody>
      </p:sp>
      <p:sp>
        <p:nvSpPr>
          <p:cNvPr id="276539" name="Line 59"/>
          <p:cNvSpPr>
            <a:spLocks noChangeShapeType="1"/>
          </p:cNvSpPr>
          <p:nvPr/>
        </p:nvSpPr>
        <p:spPr bwMode="auto">
          <a:xfrm flipV="1">
            <a:off x="2916238" y="4467225"/>
            <a:ext cx="287337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40" name="Freeform 60"/>
          <p:cNvSpPr>
            <a:spLocks/>
          </p:cNvSpPr>
          <p:nvPr/>
        </p:nvSpPr>
        <p:spPr bwMode="auto">
          <a:xfrm>
            <a:off x="3490913" y="4467225"/>
            <a:ext cx="214312" cy="257175"/>
          </a:xfrm>
          <a:custGeom>
            <a:avLst/>
            <a:gdLst>
              <a:gd name="T0" fmla="*/ 0 w 135"/>
              <a:gd name="T1" fmla="*/ 0 h 162"/>
              <a:gd name="T2" fmla="*/ 135 w 135"/>
              <a:gd name="T3" fmla="*/ 162 h 162"/>
              <a:gd name="T4" fmla="*/ 0 60000 65536"/>
              <a:gd name="T5" fmla="*/ 0 60000 65536"/>
              <a:gd name="T6" fmla="*/ 0 w 135"/>
              <a:gd name="T7" fmla="*/ 0 h 162"/>
              <a:gd name="T8" fmla="*/ 135 w 135"/>
              <a:gd name="T9" fmla="*/ 162 h 1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5" h="162">
                <a:moveTo>
                  <a:pt x="0" y="0"/>
                </a:moveTo>
                <a:lnTo>
                  <a:pt x="135" y="162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41" name="Rectangle 61"/>
          <p:cNvSpPr>
            <a:spLocks noChangeArrowheads="1"/>
          </p:cNvSpPr>
          <p:nvPr/>
        </p:nvSpPr>
        <p:spPr bwMode="auto">
          <a:xfrm>
            <a:off x="3132138" y="4035425"/>
            <a:ext cx="503237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58</a:t>
            </a:r>
          </a:p>
        </p:txBody>
      </p:sp>
      <p:sp>
        <p:nvSpPr>
          <p:cNvPr id="276544" name="Line 64"/>
          <p:cNvSpPr>
            <a:spLocks noChangeShapeType="1"/>
          </p:cNvSpPr>
          <p:nvPr/>
        </p:nvSpPr>
        <p:spPr bwMode="auto">
          <a:xfrm>
            <a:off x="3132138" y="2779713"/>
            <a:ext cx="142875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45" name="Line 65"/>
          <p:cNvSpPr>
            <a:spLocks noChangeShapeType="1"/>
          </p:cNvSpPr>
          <p:nvPr/>
        </p:nvSpPr>
        <p:spPr bwMode="auto">
          <a:xfrm>
            <a:off x="7019925" y="2776538"/>
            <a:ext cx="142875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76546" name="Text Box 66"/>
          <p:cNvSpPr txBox="1">
            <a:spLocks noChangeArrowheads="1"/>
          </p:cNvSpPr>
          <p:nvPr/>
        </p:nvSpPr>
        <p:spPr bwMode="auto">
          <a:xfrm>
            <a:off x="7740650" y="2755900"/>
            <a:ext cx="723900" cy="457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,58}</a:t>
            </a:r>
          </a:p>
        </p:txBody>
      </p:sp>
      <p:sp>
        <p:nvSpPr>
          <p:cNvPr id="276547" name="Line 67"/>
          <p:cNvSpPr>
            <a:spLocks noChangeShapeType="1"/>
          </p:cNvSpPr>
          <p:nvPr/>
        </p:nvSpPr>
        <p:spPr bwMode="auto">
          <a:xfrm flipV="1">
            <a:off x="3419475" y="3716338"/>
            <a:ext cx="504825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48" name="Line 68"/>
          <p:cNvSpPr>
            <a:spLocks noChangeShapeType="1"/>
          </p:cNvSpPr>
          <p:nvPr/>
        </p:nvSpPr>
        <p:spPr bwMode="auto">
          <a:xfrm flipH="1" flipV="1">
            <a:off x="4498975" y="3716338"/>
            <a:ext cx="360363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49" name="Rectangle 69"/>
          <p:cNvSpPr>
            <a:spLocks noChangeArrowheads="1"/>
          </p:cNvSpPr>
          <p:nvPr/>
        </p:nvSpPr>
        <p:spPr bwMode="auto">
          <a:xfrm>
            <a:off x="3851275" y="3284538"/>
            <a:ext cx="720725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100</a:t>
            </a:r>
          </a:p>
        </p:txBody>
      </p:sp>
      <p:sp>
        <p:nvSpPr>
          <p:cNvPr id="276551" name="Line 71"/>
          <p:cNvSpPr>
            <a:spLocks noChangeShapeType="1"/>
          </p:cNvSpPr>
          <p:nvPr/>
        </p:nvSpPr>
        <p:spPr bwMode="auto">
          <a:xfrm>
            <a:off x="7524750" y="2776538"/>
            <a:ext cx="142875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6552" name="Line 72"/>
          <p:cNvSpPr>
            <a:spLocks noChangeShapeType="1"/>
          </p:cNvSpPr>
          <p:nvPr/>
        </p:nvSpPr>
        <p:spPr bwMode="auto">
          <a:xfrm>
            <a:off x="8027988" y="2779713"/>
            <a:ext cx="142875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76553" name="Text Box 73"/>
          <p:cNvSpPr txBox="1">
            <a:spLocks noChangeArrowheads="1"/>
          </p:cNvSpPr>
          <p:nvPr/>
        </p:nvSpPr>
        <p:spPr bwMode="auto">
          <a:xfrm>
            <a:off x="8243888" y="2755900"/>
            <a:ext cx="893762" cy="457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,100}</a:t>
            </a:r>
          </a:p>
        </p:txBody>
      </p:sp>
      <p:sp>
        <p:nvSpPr>
          <p:cNvPr id="276554" name="Text Box 74"/>
          <p:cNvSpPr txBox="1">
            <a:spLocks noChangeArrowheads="1"/>
          </p:cNvSpPr>
          <p:nvPr/>
        </p:nvSpPr>
        <p:spPr bwMode="auto">
          <a:xfrm>
            <a:off x="3473450" y="3535363"/>
            <a:ext cx="3222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0</a:t>
            </a:r>
          </a:p>
        </p:txBody>
      </p:sp>
      <p:sp>
        <p:nvSpPr>
          <p:cNvPr id="276555" name="Text Box 75"/>
          <p:cNvSpPr txBox="1">
            <a:spLocks noChangeArrowheads="1"/>
          </p:cNvSpPr>
          <p:nvPr/>
        </p:nvSpPr>
        <p:spPr bwMode="auto">
          <a:xfrm>
            <a:off x="4572000" y="3571875"/>
            <a:ext cx="3222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1</a:t>
            </a:r>
          </a:p>
        </p:txBody>
      </p:sp>
      <p:sp>
        <p:nvSpPr>
          <p:cNvPr id="276556" name="Text Box 76"/>
          <p:cNvSpPr txBox="1">
            <a:spLocks noChangeArrowheads="1"/>
          </p:cNvSpPr>
          <p:nvPr/>
        </p:nvSpPr>
        <p:spPr bwMode="auto">
          <a:xfrm>
            <a:off x="2771775" y="4364038"/>
            <a:ext cx="3222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0</a:t>
            </a:r>
          </a:p>
        </p:txBody>
      </p:sp>
      <p:sp>
        <p:nvSpPr>
          <p:cNvPr id="276557" name="Text Box 77"/>
          <p:cNvSpPr txBox="1">
            <a:spLocks noChangeArrowheads="1"/>
          </p:cNvSpPr>
          <p:nvPr/>
        </p:nvSpPr>
        <p:spPr bwMode="auto">
          <a:xfrm>
            <a:off x="3563938" y="4364038"/>
            <a:ext cx="32226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1</a:t>
            </a:r>
          </a:p>
        </p:txBody>
      </p:sp>
      <p:sp>
        <p:nvSpPr>
          <p:cNvPr id="276558" name="Text Box 78"/>
          <p:cNvSpPr txBox="1">
            <a:spLocks noChangeArrowheads="1"/>
          </p:cNvSpPr>
          <p:nvPr/>
        </p:nvSpPr>
        <p:spPr bwMode="auto">
          <a:xfrm>
            <a:off x="3132138" y="5013325"/>
            <a:ext cx="32226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0</a:t>
            </a:r>
          </a:p>
        </p:txBody>
      </p:sp>
      <p:sp>
        <p:nvSpPr>
          <p:cNvPr id="276559" name="Text Box 79"/>
          <p:cNvSpPr txBox="1">
            <a:spLocks noChangeArrowheads="1"/>
          </p:cNvSpPr>
          <p:nvPr/>
        </p:nvSpPr>
        <p:spPr bwMode="auto">
          <a:xfrm>
            <a:off x="3851275" y="5013325"/>
            <a:ext cx="3222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1</a:t>
            </a:r>
          </a:p>
        </p:txBody>
      </p:sp>
      <p:sp>
        <p:nvSpPr>
          <p:cNvPr id="276560" name="Text Box 80"/>
          <p:cNvSpPr txBox="1">
            <a:spLocks noChangeArrowheads="1"/>
          </p:cNvSpPr>
          <p:nvPr/>
        </p:nvSpPr>
        <p:spPr bwMode="auto">
          <a:xfrm>
            <a:off x="3419475" y="5695950"/>
            <a:ext cx="3222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0</a:t>
            </a:r>
          </a:p>
        </p:txBody>
      </p:sp>
      <p:sp>
        <p:nvSpPr>
          <p:cNvPr id="276561" name="Text Box 81"/>
          <p:cNvSpPr txBox="1">
            <a:spLocks noChangeArrowheads="1"/>
          </p:cNvSpPr>
          <p:nvPr/>
        </p:nvSpPr>
        <p:spPr bwMode="auto">
          <a:xfrm>
            <a:off x="4067175" y="5732463"/>
            <a:ext cx="3222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1</a:t>
            </a:r>
          </a:p>
        </p:txBody>
      </p:sp>
      <p:sp>
        <p:nvSpPr>
          <p:cNvPr id="276562" name="Text Box 82"/>
          <p:cNvSpPr txBox="1">
            <a:spLocks noChangeArrowheads="1"/>
          </p:cNvSpPr>
          <p:nvPr/>
        </p:nvSpPr>
        <p:spPr bwMode="auto">
          <a:xfrm>
            <a:off x="4356100" y="4292600"/>
            <a:ext cx="3222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/>
              <a:t>0</a:t>
            </a:r>
          </a:p>
        </p:txBody>
      </p:sp>
      <p:sp>
        <p:nvSpPr>
          <p:cNvPr id="276563" name="Text Box 83"/>
          <p:cNvSpPr txBox="1">
            <a:spLocks noChangeArrowheads="1"/>
          </p:cNvSpPr>
          <p:nvPr/>
        </p:nvSpPr>
        <p:spPr bwMode="auto">
          <a:xfrm>
            <a:off x="5076825" y="4364038"/>
            <a:ext cx="3222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1</a:t>
            </a:r>
          </a:p>
        </p:txBody>
      </p:sp>
      <p:sp>
        <p:nvSpPr>
          <p:cNvPr id="276564" name="Text Box 84"/>
          <p:cNvSpPr txBox="1">
            <a:spLocks noChangeArrowheads="1"/>
          </p:cNvSpPr>
          <p:nvPr/>
        </p:nvSpPr>
        <p:spPr bwMode="auto">
          <a:xfrm>
            <a:off x="4716463" y="5013325"/>
            <a:ext cx="32226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0</a:t>
            </a:r>
          </a:p>
        </p:txBody>
      </p:sp>
      <p:sp>
        <p:nvSpPr>
          <p:cNvPr id="276565" name="Text Box 85"/>
          <p:cNvSpPr txBox="1">
            <a:spLocks noChangeArrowheads="1"/>
          </p:cNvSpPr>
          <p:nvPr/>
        </p:nvSpPr>
        <p:spPr bwMode="auto">
          <a:xfrm>
            <a:off x="5364163" y="5048250"/>
            <a:ext cx="32226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1</a:t>
            </a:r>
          </a:p>
        </p:txBody>
      </p:sp>
      <p:sp>
        <p:nvSpPr>
          <p:cNvPr id="276566" name="Text Box 86"/>
          <p:cNvSpPr txBox="1">
            <a:spLocks noChangeArrowheads="1"/>
          </p:cNvSpPr>
          <p:nvPr/>
        </p:nvSpPr>
        <p:spPr bwMode="auto">
          <a:xfrm>
            <a:off x="5003800" y="5732463"/>
            <a:ext cx="3222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0</a:t>
            </a:r>
          </a:p>
        </p:txBody>
      </p:sp>
      <p:sp>
        <p:nvSpPr>
          <p:cNvPr id="276567" name="Text Box 87"/>
          <p:cNvSpPr txBox="1">
            <a:spLocks noChangeArrowheads="1"/>
          </p:cNvSpPr>
          <p:nvPr/>
        </p:nvSpPr>
        <p:spPr bwMode="auto">
          <a:xfrm>
            <a:off x="5618163" y="5805488"/>
            <a:ext cx="32226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/>
              <a:t>1</a:t>
            </a:r>
          </a:p>
        </p:txBody>
      </p:sp>
      <p:sp>
        <p:nvSpPr>
          <p:cNvPr id="276568" name="Text Box 88"/>
          <p:cNvSpPr txBox="1">
            <a:spLocks noChangeArrowheads="1"/>
          </p:cNvSpPr>
          <p:nvPr/>
        </p:nvSpPr>
        <p:spPr bwMode="auto">
          <a:xfrm>
            <a:off x="2698750" y="5084763"/>
            <a:ext cx="4635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i="1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76569" name="Text Box 89"/>
          <p:cNvSpPr txBox="1">
            <a:spLocks noChangeArrowheads="1"/>
          </p:cNvSpPr>
          <p:nvPr/>
        </p:nvSpPr>
        <p:spPr bwMode="auto">
          <a:xfrm>
            <a:off x="2916238" y="5695950"/>
            <a:ext cx="604837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i="1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276570" name="Text Box 90"/>
          <p:cNvSpPr txBox="1">
            <a:spLocks noChangeArrowheads="1"/>
          </p:cNvSpPr>
          <p:nvPr/>
        </p:nvSpPr>
        <p:spPr bwMode="auto">
          <a:xfrm>
            <a:off x="3059113" y="6416675"/>
            <a:ext cx="7461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i="1">
                <a:solidFill>
                  <a:srgbClr val="FF0000"/>
                </a:solidFill>
              </a:rPr>
              <a:t>0110</a:t>
            </a:r>
          </a:p>
        </p:txBody>
      </p:sp>
      <p:sp>
        <p:nvSpPr>
          <p:cNvPr id="276571" name="Text Box 91"/>
          <p:cNvSpPr txBox="1">
            <a:spLocks noChangeArrowheads="1"/>
          </p:cNvSpPr>
          <p:nvPr/>
        </p:nvSpPr>
        <p:spPr bwMode="auto">
          <a:xfrm>
            <a:off x="3779838" y="6416675"/>
            <a:ext cx="7461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i="1">
                <a:solidFill>
                  <a:srgbClr val="FF0000"/>
                </a:solidFill>
              </a:rPr>
              <a:t>0111</a:t>
            </a:r>
          </a:p>
        </p:txBody>
      </p:sp>
      <p:sp>
        <p:nvSpPr>
          <p:cNvPr id="276572" name="Text Box 92"/>
          <p:cNvSpPr txBox="1">
            <a:spLocks noChangeArrowheads="1"/>
          </p:cNvSpPr>
          <p:nvPr/>
        </p:nvSpPr>
        <p:spPr bwMode="auto">
          <a:xfrm>
            <a:off x="4179888" y="5048250"/>
            <a:ext cx="4635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i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6573" name="Text Box 93"/>
          <p:cNvSpPr txBox="1">
            <a:spLocks noChangeArrowheads="1"/>
          </p:cNvSpPr>
          <p:nvPr/>
        </p:nvSpPr>
        <p:spPr bwMode="auto">
          <a:xfrm>
            <a:off x="4543425" y="5767388"/>
            <a:ext cx="604838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i="1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276574" name="Text Box 94"/>
          <p:cNvSpPr txBox="1">
            <a:spLocks noChangeArrowheads="1"/>
          </p:cNvSpPr>
          <p:nvPr/>
        </p:nvSpPr>
        <p:spPr bwMode="auto">
          <a:xfrm>
            <a:off x="4716463" y="6488113"/>
            <a:ext cx="7461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i="1">
                <a:solidFill>
                  <a:srgbClr val="FF0000"/>
                </a:solidFill>
              </a:rPr>
              <a:t>1110</a:t>
            </a:r>
          </a:p>
        </p:txBody>
      </p:sp>
      <p:sp>
        <p:nvSpPr>
          <p:cNvPr id="276575" name="Text Box 95"/>
          <p:cNvSpPr txBox="1">
            <a:spLocks noChangeArrowheads="1"/>
          </p:cNvSpPr>
          <p:nvPr/>
        </p:nvSpPr>
        <p:spPr bwMode="auto">
          <a:xfrm>
            <a:off x="5435600" y="6488113"/>
            <a:ext cx="7461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i="1">
                <a:solidFill>
                  <a:srgbClr val="FF0000"/>
                </a:solidFill>
              </a:rPr>
              <a:t>1111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82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7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7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7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7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7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7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7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7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7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7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7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7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7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7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7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7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2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7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7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7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7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7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7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27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27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27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7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7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"/>
                            </p:stCondLst>
                            <p:childTnLst>
                              <p:par>
                                <p:cTn id="2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27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27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27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500"/>
                            </p:stCondLst>
                            <p:childTnLst>
                              <p:par>
                                <p:cTn id="2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7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00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7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7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7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7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7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7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7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7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7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7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2" grpId="0"/>
      <p:bldP spid="276493" grpId="0" animBg="1"/>
      <p:bldP spid="276494" grpId="0" animBg="1"/>
      <p:bldP spid="276495" grpId="0" animBg="1"/>
      <p:bldP spid="276496" grpId="0" animBg="1"/>
      <p:bldP spid="276498" grpId="0" animBg="1"/>
      <p:bldP spid="276501" grpId="0" animBg="1"/>
      <p:bldP spid="276502" grpId="0" animBg="1"/>
      <p:bldP spid="276503" grpId="0" animBg="1"/>
      <p:bldP spid="276504" grpId="0" animBg="1"/>
      <p:bldP spid="276505" grpId="0" animBg="1"/>
      <p:bldP spid="276506" grpId="0" animBg="1"/>
      <p:bldP spid="276507" grpId="0" animBg="1"/>
      <p:bldP spid="276509" grpId="0" animBg="1"/>
      <p:bldP spid="276510" grpId="0" animBg="1"/>
      <p:bldP spid="276511" grpId="0" animBg="1"/>
      <p:bldP spid="276512" grpId="0" animBg="1"/>
      <p:bldP spid="276513" grpId="0" animBg="1"/>
      <p:bldP spid="276514" grpId="0" animBg="1"/>
      <p:bldP spid="276515" grpId="0" animBg="1"/>
      <p:bldP spid="276516" grpId="0" animBg="1"/>
      <p:bldP spid="276517" grpId="0" animBg="1"/>
      <p:bldP spid="276518" grpId="0" animBg="1"/>
      <p:bldP spid="276519" grpId="0" animBg="1"/>
      <p:bldP spid="276520" grpId="0" animBg="1"/>
      <p:bldP spid="276521" grpId="0" animBg="1"/>
      <p:bldP spid="276522" grpId="0" animBg="1"/>
      <p:bldP spid="276523" grpId="0" animBg="1"/>
      <p:bldP spid="276524" grpId="0" animBg="1"/>
      <p:bldP spid="276525" grpId="0" animBg="1"/>
      <p:bldP spid="276526" grpId="0" animBg="1"/>
      <p:bldP spid="276527" grpId="0" animBg="1"/>
      <p:bldP spid="276530" grpId="0" animBg="1"/>
      <p:bldP spid="276531" grpId="0" animBg="1"/>
      <p:bldP spid="276532" grpId="0" animBg="1"/>
      <p:bldP spid="276535" grpId="0" animBg="1"/>
      <p:bldP spid="276536" grpId="0" animBg="1"/>
      <p:bldP spid="276537" grpId="0" animBg="1"/>
      <p:bldP spid="276538" grpId="0" animBg="1"/>
      <p:bldP spid="276539" grpId="0" animBg="1"/>
      <p:bldP spid="276540" grpId="0" animBg="1"/>
      <p:bldP spid="276541" grpId="0" animBg="1"/>
      <p:bldP spid="276544" grpId="0" animBg="1"/>
      <p:bldP spid="276545" grpId="0" animBg="1"/>
      <p:bldP spid="276546" grpId="0" animBg="1"/>
      <p:bldP spid="276547" grpId="0" animBg="1"/>
      <p:bldP spid="276548" grpId="0" animBg="1"/>
      <p:bldP spid="276549" grpId="0" animBg="1"/>
      <p:bldP spid="276551" grpId="0" animBg="1"/>
      <p:bldP spid="276552" grpId="0" animBg="1"/>
      <p:bldP spid="276553" grpId="0" animBg="1"/>
      <p:bldP spid="276554" grpId="0"/>
      <p:bldP spid="276555" grpId="0"/>
      <p:bldP spid="276556" grpId="0"/>
      <p:bldP spid="276557" grpId="0"/>
      <p:bldP spid="276558" grpId="0"/>
      <p:bldP spid="276559" grpId="0"/>
      <p:bldP spid="276560" grpId="0"/>
      <p:bldP spid="276561" grpId="0"/>
      <p:bldP spid="276562" grpId="0"/>
      <p:bldP spid="276563" grpId="0"/>
      <p:bldP spid="276564" grpId="0"/>
      <p:bldP spid="276565" grpId="0"/>
      <p:bldP spid="276566" grpId="0"/>
      <p:bldP spid="276567" grpId="0"/>
      <p:bldP spid="276568" grpId="0"/>
      <p:bldP spid="276569" grpId="0"/>
      <p:bldP spid="276570" grpId="0"/>
      <p:bldP spid="276571" grpId="0"/>
      <p:bldP spid="276572" grpId="0"/>
      <p:bldP spid="276573" grpId="0"/>
      <p:bldP spid="276574" grpId="0"/>
      <p:bldP spid="27657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500174"/>
            <a:ext cx="7772400" cy="609600"/>
          </a:xfrm>
        </p:spPr>
        <p:txBody>
          <a:bodyPr/>
          <a:lstStyle/>
          <a:p>
            <a:r>
              <a:rPr kumimoji="1" lang="zh-CN" altLang="en-US" sz="28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+mn-cs"/>
              </a:rPr>
              <a:t>哈夫曼</a:t>
            </a:r>
            <a:r>
              <a:rPr kumimoji="1" lang="zh-CN" altLang="en-US" sz="28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+mn-cs"/>
              </a:rPr>
              <a:t>编码应用举例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642910" y="3357562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E41EE4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3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设有一台模型机，共有</a:t>
            </a:r>
            <a:r>
              <a:rPr lang="en-US" altLang="zh-CN" sz="3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3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种不同的指令，各指令的使用频率</a:t>
            </a:r>
            <a:r>
              <a:rPr lang="en-US" altLang="zh-CN" sz="2800" b="1" dirty="0">
                <a:solidFill>
                  <a:srgbClr val="0000CC"/>
                </a:solidFill>
                <a:sym typeface="Symbol" pitchFamily="18" charset="2"/>
              </a:rPr>
              <a:t>P</a:t>
            </a:r>
            <a:r>
              <a:rPr lang="en-US" altLang="zh-CN" sz="2800" b="1" baseline="-25000" dirty="0">
                <a:solidFill>
                  <a:srgbClr val="0000CC"/>
                </a:solidFill>
                <a:sym typeface="Symbol" pitchFamily="18" charset="2"/>
              </a:rPr>
              <a:t>i</a:t>
            </a:r>
            <a:r>
              <a:rPr lang="zh-CN" altLang="en-US" sz="3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</a:p>
        </p:txBody>
      </p:sp>
      <p:graphicFrame>
        <p:nvGraphicFramePr>
          <p:cNvPr id="315489" name="Group 97"/>
          <p:cNvGraphicFramePr>
            <a:graphicFrameLocks noGrp="1"/>
          </p:cNvGraphicFramePr>
          <p:nvPr/>
        </p:nvGraphicFramePr>
        <p:xfrm>
          <a:off x="1142976" y="4714884"/>
          <a:ext cx="6842125" cy="914400"/>
        </p:xfrm>
        <a:graphic>
          <a:graphicData uri="http://schemas.openxmlformats.org/drawingml/2006/table">
            <a:tbl>
              <a:tblPr/>
              <a:tblGrid>
                <a:gridCol w="1920875"/>
                <a:gridCol w="668337"/>
                <a:gridCol w="750888"/>
                <a:gridCol w="750887"/>
                <a:gridCol w="752475"/>
                <a:gridCol w="668338"/>
                <a:gridCol w="668337"/>
                <a:gridCol w="66198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指        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使用频率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56" name="Rectangle 64"/>
          <p:cNvSpPr>
            <a:spLocks noChangeArrowheads="1"/>
          </p:cNvSpPr>
          <p:nvPr/>
        </p:nvSpPr>
        <p:spPr bwMode="auto">
          <a:xfrm>
            <a:off x="500034" y="2214554"/>
            <a:ext cx="841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哈夫曼树最典型、最广泛的应用是在编码技术上，而操作码的优化也是其应用之一。</a:t>
            </a:r>
          </a:p>
        </p:txBody>
      </p:sp>
      <p:sp>
        <p:nvSpPr>
          <p:cNvPr id="315457" name="Rectangle 65"/>
          <p:cNvSpPr>
            <a:spLocks noChangeArrowheads="1"/>
          </p:cNvSpPr>
          <p:nvPr/>
        </p:nvSpPr>
        <p:spPr bwMode="auto">
          <a:xfrm>
            <a:off x="428596" y="5751496"/>
            <a:ext cx="8404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以指令的使用频率为权值构造哈夫曼树，并求各指令的哈夫曼编码。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  <p:bldP spid="315456" grpId="0" autoUpdateAnimBg="0"/>
      <p:bldP spid="315457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838200" y="3659206"/>
            <a:ext cx="7405688" cy="1712913"/>
            <a:chOff x="528" y="2112"/>
            <a:chExt cx="4608" cy="1079"/>
          </a:xfrm>
        </p:grpSpPr>
        <p:sp>
          <p:nvSpPr>
            <p:cNvPr id="265250" name="Text Box 34"/>
            <p:cNvSpPr txBox="1">
              <a:spLocks noChangeArrowheads="1"/>
            </p:cNvSpPr>
            <p:nvPr/>
          </p:nvSpPr>
          <p:spPr bwMode="auto">
            <a:xfrm>
              <a:off x="528" y="2112"/>
              <a:ext cx="32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</a:rPr>
                <a:t>则指令的平均码长为：</a:t>
              </a:r>
            </a:p>
          </p:txBody>
        </p:sp>
        <p:sp>
          <p:nvSpPr>
            <p:cNvPr id="265252" name="Text Box 36"/>
            <p:cNvSpPr txBox="1">
              <a:spLocks noChangeArrowheads="1"/>
            </p:cNvSpPr>
            <p:nvPr/>
          </p:nvSpPr>
          <p:spPr bwMode="auto">
            <a:xfrm>
              <a:off x="672" y="2496"/>
              <a:ext cx="4464" cy="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Font typeface="Symbol" pitchFamily="18" charset="2"/>
                <a:buChar char="å"/>
              </a:pPr>
              <a:r>
                <a:rPr lang="en-US" altLang="zh-CN" sz="2800" b="1">
                  <a:solidFill>
                    <a:srgbClr val="0000CC"/>
                  </a:solidFill>
                  <a:sym typeface="Symbol" pitchFamily="18" charset="2"/>
                </a:rPr>
                <a:t>p</a:t>
              </a:r>
              <a:r>
                <a:rPr lang="en-US" altLang="zh-CN" sz="2800" b="1" baseline="-25000">
                  <a:solidFill>
                    <a:srgbClr val="0000CC"/>
                  </a:solidFill>
                  <a:sym typeface="Symbol" pitchFamily="18" charset="2"/>
                </a:rPr>
                <a:t>i</a:t>
              </a:r>
              <a:r>
                <a:rPr lang="en-US" altLang="zh-CN" sz="2800" b="1">
                  <a:solidFill>
                    <a:srgbClr val="0000CC"/>
                  </a:solidFill>
                  <a:sym typeface="Symbol" pitchFamily="18" charset="2"/>
                </a:rPr>
                <a:t>×l</a:t>
              </a:r>
              <a:r>
                <a:rPr lang="en-US" altLang="zh-CN" sz="2800" b="1" baseline="-25000">
                  <a:solidFill>
                    <a:srgbClr val="0000CC"/>
                  </a:solidFill>
                  <a:sym typeface="Symbol" pitchFamily="18" charset="2"/>
                </a:rPr>
                <a:t>i  </a:t>
              </a:r>
              <a:r>
                <a:rPr lang="en-US" altLang="zh-CN" sz="2800" b="1">
                  <a:solidFill>
                    <a:srgbClr val="0000CC"/>
                  </a:solidFill>
                  <a:sym typeface="Symbol" pitchFamily="18" charset="2"/>
                </a:rPr>
                <a:t>=0.4*7+0.3*2+0.15*3+0.05*5+0.04*5</a:t>
              </a:r>
            </a:p>
            <a:p>
              <a:pPr>
                <a:spcBef>
                  <a:spcPct val="20000"/>
                </a:spcBef>
                <a:buFont typeface="Symbol" pitchFamily="18" charset="2"/>
                <a:buNone/>
              </a:pPr>
              <a:r>
                <a:rPr lang="en-US" altLang="zh-CN" sz="2800" b="1">
                  <a:solidFill>
                    <a:srgbClr val="0000CC"/>
                  </a:solidFill>
                </a:rPr>
                <a:t>               +0.03*5+0.03*5 = </a:t>
              </a:r>
              <a:r>
                <a:rPr lang="en-US" altLang="zh-CN" sz="3200" b="1">
                  <a:solidFill>
                    <a:srgbClr val="0000CC"/>
                  </a:solidFill>
                </a:rPr>
                <a:t>2.20</a:t>
              </a:r>
            </a:p>
          </p:txBody>
        </p:sp>
        <p:sp>
          <p:nvSpPr>
            <p:cNvPr id="265253" name="Text Box 37"/>
            <p:cNvSpPr txBox="1">
              <a:spLocks noChangeArrowheads="1"/>
            </p:cNvSpPr>
            <p:nvPr/>
          </p:nvSpPr>
          <p:spPr bwMode="auto">
            <a:xfrm>
              <a:off x="720" y="2352"/>
              <a:ext cx="1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265254" name="Text Box 38"/>
            <p:cNvSpPr txBox="1">
              <a:spLocks noChangeArrowheads="1"/>
            </p:cNvSpPr>
            <p:nvPr/>
          </p:nvSpPr>
          <p:spPr bwMode="auto">
            <a:xfrm>
              <a:off x="672" y="2736"/>
              <a:ext cx="1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CC"/>
                  </a:solidFill>
                </a:rPr>
                <a:t>i=1</a:t>
              </a:r>
            </a:p>
          </p:txBody>
        </p:sp>
      </p:grpSp>
      <p:sp>
        <p:nvSpPr>
          <p:cNvPr id="265257" name="Rectangle 41"/>
          <p:cNvSpPr>
            <a:spLocks noChangeArrowheads="1"/>
          </p:cNvSpPr>
          <p:nvPr/>
        </p:nvSpPr>
        <p:spPr bwMode="auto">
          <a:xfrm>
            <a:off x="914400" y="5564206"/>
            <a:ext cx="622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若用等长编码，其平均码长为</a:t>
            </a: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800000"/>
                </a:solidFill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265258" name="Group 42"/>
          <p:cNvGraphicFramePr>
            <a:graphicFrameLocks noGrp="1"/>
          </p:cNvGraphicFramePr>
          <p:nvPr/>
        </p:nvGraphicFramePr>
        <p:xfrm>
          <a:off x="1371600" y="2440006"/>
          <a:ext cx="6858000" cy="839153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指令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编码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287" name="Text Box 71"/>
          <p:cNvSpPr txBox="1">
            <a:spLocks noChangeArrowheads="1"/>
          </p:cNvSpPr>
          <p:nvPr/>
        </p:nvSpPr>
        <p:spPr bwMode="auto">
          <a:xfrm>
            <a:off x="609600" y="1601806"/>
            <a:ext cx="4575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6600"/>
                </a:solidFill>
                <a:ea typeface="楷体_GB2312" pitchFamily="49" charset="-122"/>
              </a:rPr>
              <a:t>各指令的哈夫曼编码为：              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7" grpId="0" autoUpdateAnimBg="0"/>
      <p:bldP spid="265287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500174"/>
            <a:ext cx="7772400" cy="609600"/>
          </a:xfrm>
        </p:spPr>
        <p:txBody>
          <a:bodyPr/>
          <a:lstStyle/>
          <a:p>
            <a:r>
              <a:rPr kumimoji="1" lang="zh-CN" altLang="en-US" sz="28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+mn-cs"/>
              </a:rPr>
              <a:t>哈夫曼</a:t>
            </a:r>
            <a:r>
              <a:rPr kumimoji="1" lang="zh-CN" altLang="en-US" sz="28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+mn-cs"/>
              </a:rPr>
              <a:t>编码算法</a:t>
            </a:r>
          </a:p>
        </p:txBody>
      </p:sp>
      <p:sp>
        <p:nvSpPr>
          <p:cNvPr id="316576" name="Text Box 160"/>
          <p:cNvSpPr txBox="1">
            <a:spLocks noChangeArrowheads="1"/>
          </p:cNvSpPr>
          <p:nvPr/>
        </p:nvSpPr>
        <p:spPr bwMode="auto">
          <a:xfrm>
            <a:off x="214282" y="2500306"/>
            <a:ext cx="8429684" cy="1126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66"/>
                </a:solidFill>
                <a:ea typeface="楷体_GB2312" pitchFamily="49" charset="-122"/>
              </a:rPr>
              <a:t>        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利用哈夫曼树求编码时，编码是由后向前生成的，需要走一条从叶子到根的</a:t>
            </a:r>
            <a:r>
              <a:rPr lang="zh-CN" altLang="en-US" b="1" dirty="0" smtClean="0">
                <a:solidFill>
                  <a:srgbClr val="0000CC"/>
                </a:solidFill>
                <a:ea typeface="楷体_GB2312" pitchFamily="49" charset="-122"/>
              </a:rPr>
              <a:t>路径       </a:t>
            </a:r>
            <a:endParaRPr lang="zh-CN" altLang="en-US" b="1" dirty="0">
              <a:solidFill>
                <a:srgbClr val="990000"/>
              </a:solidFill>
              <a:ea typeface="楷体_GB2312" pitchFamily="49" charset="-122"/>
            </a:endParaRPr>
          </a:p>
        </p:txBody>
      </p:sp>
      <p:sp>
        <p:nvSpPr>
          <p:cNvPr id="316579" name="Rectangle 163"/>
          <p:cNvSpPr>
            <a:spLocks noChangeArrowheads="1"/>
          </p:cNvSpPr>
          <p:nvPr/>
        </p:nvSpPr>
        <p:spPr bwMode="auto">
          <a:xfrm>
            <a:off x="188913" y="3571876"/>
            <a:ext cx="8526491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srgbClr val="0000CC"/>
                </a:solidFill>
                <a:ea typeface="楷体_GB2312" pitchFamily="49" charset="-122"/>
              </a:rPr>
              <a:t>  </a:t>
            </a:r>
            <a:r>
              <a:rPr lang="en-US" altLang="zh-CN" sz="4000" b="1" dirty="0" smtClean="0">
                <a:solidFill>
                  <a:srgbClr val="0000CC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当前结点若是其双亲的左子树时，则置当前编码位为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，否则置为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       </a:t>
            </a:r>
          </a:p>
        </p:txBody>
      </p:sp>
      <p:sp>
        <p:nvSpPr>
          <p:cNvPr id="316580" name="Rectangle 164"/>
          <p:cNvSpPr>
            <a:spLocks noChangeArrowheads="1"/>
          </p:cNvSpPr>
          <p:nvPr/>
        </p:nvSpPr>
        <p:spPr bwMode="auto">
          <a:xfrm>
            <a:off x="214282" y="4714884"/>
            <a:ext cx="8478837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b="1" dirty="0">
                <a:solidFill>
                  <a:srgbClr val="0000CC"/>
                </a:solidFill>
                <a:ea typeface="楷体_GB2312" pitchFamily="49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ea typeface="楷体_GB2312" pitchFamily="49" charset="-122"/>
              </a:rPr>
              <a:t>当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由叶子走到根结点时，完成一个叶子结点编码的求取。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576" grpId="0" autoUpdateAnimBg="0"/>
      <p:bldP spid="316579" grpId="0" autoUpdateAnimBg="0"/>
      <p:bldP spid="316580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0" y="431800"/>
            <a:ext cx="1135861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b="1" dirty="0" err="1">
                <a:solidFill>
                  <a:srgbClr val="0000CC"/>
                </a:solidFill>
                <a:latin typeface="Arial Narrow" pitchFamily="34" charset="0"/>
                <a:ea typeface="MingLiU" pitchFamily="49" charset="-120"/>
              </a:rPr>
              <a:t>CrtHuffmanCode</a:t>
            </a:r>
            <a:r>
              <a:rPr lang="en-US" altLang="zh-CN" sz="2800" b="1" dirty="0">
                <a:solidFill>
                  <a:srgbClr val="0000CC"/>
                </a:solidFill>
                <a:latin typeface="Arial Narrow" pitchFamily="34" charset="0"/>
                <a:ea typeface="MingLiU" pitchFamily="49" charset="-120"/>
              </a:rPr>
              <a:t>(</a:t>
            </a:r>
            <a:r>
              <a:rPr lang="en-US" altLang="zh-CN" sz="2800" b="1" dirty="0" err="1">
                <a:solidFill>
                  <a:srgbClr val="0000CC"/>
                </a:solidFill>
                <a:latin typeface="Arial Narrow" pitchFamily="34" charset="0"/>
                <a:ea typeface="MingLiU" pitchFamily="49" charset="-120"/>
              </a:rPr>
              <a:t>HuffmanTree</a:t>
            </a:r>
            <a:r>
              <a:rPr lang="en-US" altLang="zh-CN" sz="2800" b="1" dirty="0">
                <a:solidFill>
                  <a:srgbClr val="0000CC"/>
                </a:solidFill>
                <a:latin typeface="Arial Narrow" pitchFamily="34" charset="0"/>
                <a:ea typeface="MingLiU" pitchFamily="49" charset="-120"/>
              </a:rPr>
              <a:t> </a:t>
            </a:r>
            <a:r>
              <a:rPr lang="en-US" altLang="zh-CN" sz="2800" b="1" dirty="0" err="1">
                <a:solidFill>
                  <a:srgbClr val="0000CC"/>
                </a:solidFill>
                <a:latin typeface="Arial Narrow" pitchFamily="34" charset="0"/>
                <a:ea typeface="MingLiU" pitchFamily="49" charset="-120"/>
              </a:rPr>
              <a:t>ht,HuffmanCode</a:t>
            </a:r>
            <a:r>
              <a:rPr lang="en-US" altLang="zh-CN" sz="2800" b="1" dirty="0">
                <a:solidFill>
                  <a:srgbClr val="0000CC"/>
                </a:solidFill>
                <a:latin typeface="Arial Narrow" pitchFamily="34" charset="0"/>
                <a:ea typeface="MingLiU" pitchFamily="49" charset="-120"/>
              </a:rPr>
              <a:t> </a:t>
            </a:r>
            <a:r>
              <a:rPr lang="en-US" altLang="zh-CN" sz="2800" b="1" dirty="0" err="1">
                <a:solidFill>
                  <a:srgbClr val="0000CC"/>
                </a:solidFill>
                <a:latin typeface="Arial Narrow" pitchFamily="34" charset="0"/>
                <a:ea typeface="MingLiU" pitchFamily="49" charset="-120"/>
              </a:rPr>
              <a:t>hc,int</a:t>
            </a:r>
            <a:r>
              <a:rPr lang="en-US" altLang="zh-CN" sz="2800" b="1" dirty="0">
                <a:solidFill>
                  <a:srgbClr val="0000CC"/>
                </a:solidFill>
                <a:latin typeface="Arial Narrow" pitchFamily="34" charset="0"/>
                <a:ea typeface="MingLiU" pitchFamily="49" charset="-120"/>
              </a:rPr>
              <a:t> n)</a:t>
            </a:r>
            <a:r>
              <a:rPr lang="en-US" altLang="zh-CN" sz="2800" b="1" dirty="0">
                <a:solidFill>
                  <a:srgbClr val="0000CC"/>
                </a:solidFill>
                <a:latin typeface="Arial Narrow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rgbClr val="0000CC"/>
                </a:solidFill>
                <a:cs typeface="Times New Roman" pitchFamily="18" charset="0"/>
              </a:rPr>
              <a:t>          </a:t>
            </a:r>
            <a:r>
              <a:rPr lang="en-US" altLang="zh-CN" sz="2400" b="1" dirty="0" smtClean="0">
                <a:solidFill>
                  <a:srgbClr val="0000CC"/>
                </a:solidFill>
                <a:cs typeface="Times New Roman" pitchFamily="18" charset="0"/>
              </a:rPr>
              <a:t>         </a:t>
            </a:r>
            <a:r>
              <a:rPr lang="en-US" altLang="zh-CN" sz="2400" b="1" dirty="0">
                <a:solidFill>
                  <a:srgbClr val="006600"/>
                </a:solidFill>
                <a:cs typeface="Times New Roman" pitchFamily="18" charset="0"/>
              </a:rPr>
              <a:t>/*</a:t>
            </a:r>
            <a:r>
              <a:rPr lang="zh-CN" altLang="en-US" sz="2400" b="1" dirty="0">
                <a:solidFill>
                  <a:srgbClr val="006600"/>
                </a:solidFill>
                <a:cs typeface="Times New Roman" pitchFamily="18" charset="0"/>
              </a:rPr>
              <a:t>从叶子到根，逆向求每个叶子对应的哈夫曼编码*</a:t>
            </a:r>
            <a:r>
              <a:rPr lang="en-US" altLang="zh-CN" sz="2400" b="1" dirty="0">
                <a:solidFill>
                  <a:srgbClr val="006600"/>
                </a:solidFill>
                <a:cs typeface="Times New Roman" pitchFamily="18" charset="0"/>
              </a:rPr>
              <a:t>/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25400" y="2212975"/>
            <a:ext cx="1047595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800000"/>
                </a:solidFill>
                <a:cs typeface="Times New Roman" pitchFamily="18" charset="0"/>
              </a:rPr>
              <a:t> for(</a:t>
            </a:r>
            <a:r>
              <a:rPr lang="en-US" altLang="zh-CN" sz="2800" b="1" dirty="0" err="1">
                <a:solidFill>
                  <a:srgbClr val="800000"/>
                </a:solidFill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800000"/>
                </a:solidFill>
                <a:cs typeface="Times New Roman" pitchFamily="18" charset="0"/>
              </a:rPr>
              <a:t>=1;i&lt;=</a:t>
            </a:r>
            <a:r>
              <a:rPr lang="en-US" altLang="zh-CN" sz="2800" b="1" dirty="0" err="1">
                <a:solidFill>
                  <a:srgbClr val="800000"/>
                </a:solidFill>
                <a:cs typeface="Times New Roman" pitchFamily="18" charset="0"/>
              </a:rPr>
              <a:t>n;i</a:t>
            </a:r>
            <a:r>
              <a:rPr lang="en-US" altLang="zh-CN" sz="2800" b="1" dirty="0">
                <a:solidFill>
                  <a:srgbClr val="800000"/>
                </a:solidFill>
                <a:cs typeface="Times New Roman" pitchFamily="18" charset="0"/>
              </a:rPr>
              <a:t>++)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                         </a:t>
            </a:r>
            <a:r>
              <a:rPr lang="en-US" altLang="zh-CN" sz="2000" dirty="0">
                <a:solidFill>
                  <a:srgbClr val="006600"/>
                </a:solidFill>
                <a:cs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006600"/>
                </a:solidFill>
                <a:cs typeface="Times New Roman" pitchFamily="18" charset="0"/>
              </a:rPr>
              <a:t>求每个叶子的哈夫曼编码*</a:t>
            </a:r>
            <a:r>
              <a:rPr lang="en-US" altLang="zh-CN" sz="2000" dirty="0">
                <a:solidFill>
                  <a:srgbClr val="006600"/>
                </a:solidFill>
                <a:cs typeface="Times New Roman" pitchFamily="18" charset="0"/>
              </a:rPr>
              <a:t>/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  </a:t>
            </a:r>
            <a:r>
              <a:rPr lang="en-US" altLang="zh-CN" sz="2800" b="1" dirty="0">
                <a:solidFill>
                  <a:srgbClr val="800000"/>
                </a:solidFill>
                <a:cs typeface="Times New Roman" pitchFamily="18" charset="0"/>
              </a:rPr>
              <a:t>{ 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rgbClr val="800000"/>
                </a:solidFill>
                <a:cs typeface="Times New Roman" pitchFamily="18" charset="0"/>
              </a:rPr>
              <a:t>start=n-1;  c=</a:t>
            </a:r>
            <a:r>
              <a:rPr lang="en-US" altLang="zh-CN" sz="2800" b="1" dirty="0" err="1">
                <a:solidFill>
                  <a:srgbClr val="800000"/>
                </a:solidFill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800000"/>
                </a:solidFill>
                <a:cs typeface="Times New Roman" pitchFamily="18" charset="0"/>
              </a:rPr>
              <a:t> ;  p=ht[</a:t>
            </a:r>
            <a:r>
              <a:rPr lang="en-US" altLang="zh-CN" sz="2800" b="1" dirty="0" err="1">
                <a:solidFill>
                  <a:srgbClr val="800000"/>
                </a:solidFill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800000"/>
                </a:solidFill>
                <a:cs typeface="Times New Roman" pitchFamily="18" charset="0"/>
              </a:rPr>
              <a:t>].parent;</a:t>
            </a:r>
            <a:endParaRPr lang="en-US" altLang="zh-CN" sz="2800" b="1" dirty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0" y="3108325"/>
            <a:ext cx="11287172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CB0101"/>
                </a:solidFill>
                <a:cs typeface="Times New Roman" pitchFamily="18" charset="0"/>
              </a:rPr>
              <a:t>       while ( p!=0)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CB0101"/>
                </a:solidFill>
                <a:cs typeface="Times New Roman" pitchFamily="18" charset="0"/>
              </a:rPr>
              <a:t>           {   --start;</a:t>
            </a:r>
            <a:endParaRPr lang="en-US" altLang="zh-CN" sz="2800" b="1" dirty="0">
              <a:solidFill>
                <a:srgbClr val="CB010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CB0101"/>
                </a:solidFill>
                <a:cs typeface="Times New Roman" pitchFamily="18" charset="0"/>
              </a:rPr>
              <a:t>               if(ht[p].</a:t>
            </a:r>
            <a:r>
              <a:rPr lang="en-US" altLang="zh-CN" sz="2800" b="1" dirty="0" err="1">
                <a:solidFill>
                  <a:srgbClr val="CB0101"/>
                </a:solidFill>
                <a:cs typeface="Times New Roman" pitchFamily="18" charset="0"/>
              </a:rPr>
              <a:t>Lchild</a:t>
            </a:r>
            <a:r>
              <a:rPr lang="en-US" altLang="zh-CN" sz="2800" b="1" dirty="0">
                <a:solidFill>
                  <a:srgbClr val="CB0101"/>
                </a:solidFill>
                <a:cs typeface="Times New Roman" pitchFamily="18" charset="0"/>
              </a:rPr>
              <a:t> == c) </a:t>
            </a:r>
            <a:r>
              <a:rPr lang="en-US" altLang="zh-CN" sz="2800" b="1" dirty="0" smtClean="0">
                <a:solidFill>
                  <a:srgbClr val="CB0101"/>
                </a:solidFill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CB0101"/>
                </a:solidFill>
                <a:cs typeface="Times New Roman" pitchFamily="18" charset="0"/>
              </a:rPr>
              <a:t>cd</a:t>
            </a:r>
            <a:r>
              <a:rPr lang="en-US" altLang="zh-CN" sz="2800" b="1" dirty="0" smtClean="0">
                <a:solidFill>
                  <a:srgbClr val="CB0101"/>
                </a:solidFill>
                <a:cs typeface="Times New Roman" pitchFamily="18" charset="0"/>
              </a:rPr>
              <a:t>[start</a:t>
            </a:r>
            <a:r>
              <a:rPr lang="en-US" altLang="zh-CN" sz="2800" b="1" dirty="0">
                <a:solidFill>
                  <a:srgbClr val="CB0101"/>
                </a:solidFill>
                <a:cs typeface="Times New Roman" pitchFamily="18" charset="0"/>
              </a:rPr>
              <a:t>]=</a:t>
            </a:r>
            <a:r>
              <a:rPr lang="en-US" altLang="zh-CN" sz="2800" b="1" dirty="0" smtClean="0">
                <a:solidFill>
                  <a:srgbClr val="CB0101"/>
                </a:solidFill>
                <a:cs typeface="Times New Roman" pitchFamily="18" charset="0"/>
              </a:rPr>
              <a:t>'0‘;</a:t>
            </a:r>
            <a:r>
              <a:rPr lang="en-US" altLang="zh-CN" sz="2800" b="1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cs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006600"/>
                </a:solidFill>
                <a:cs typeface="Times New Roman" pitchFamily="18" charset="0"/>
              </a:rPr>
              <a:t>左分支标</a:t>
            </a:r>
            <a:r>
              <a:rPr lang="en-US" altLang="zh-CN" sz="2000" dirty="0">
                <a:solidFill>
                  <a:srgbClr val="006600"/>
                </a:solidFill>
                <a:cs typeface="Times New Roman" pitchFamily="18" charset="0"/>
              </a:rPr>
              <a:t>0*/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		 </a:t>
            </a:r>
            <a:r>
              <a:rPr lang="en-US" altLang="zh-CN" sz="2800" b="1" dirty="0">
                <a:solidFill>
                  <a:srgbClr val="CB0101"/>
                </a:solidFill>
                <a:cs typeface="Times New Roman" pitchFamily="18" charset="0"/>
              </a:rPr>
              <a:t>else 	</a:t>
            </a:r>
            <a:r>
              <a:rPr lang="en-US" altLang="zh-CN" sz="2800" b="1" dirty="0" err="1">
                <a:solidFill>
                  <a:srgbClr val="CB0101"/>
                </a:solidFill>
                <a:cs typeface="Times New Roman" pitchFamily="18" charset="0"/>
              </a:rPr>
              <a:t>cd</a:t>
            </a:r>
            <a:r>
              <a:rPr lang="en-US" altLang="zh-CN" sz="2800" b="1" dirty="0">
                <a:solidFill>
                  <a:srgbClr val="CB0101"/>
                </a:solidFill>
                <a:cs typeface="Times New Roman" pitchFamily="18" charset="0"/>
              </a:rPr>
              <a:t>[start]='1';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                     </a:t>
            </a:r>
            <a:r>
              <a:rPr lang="en-US" altLang="zh-CN" sz="2800" b="1" dirty="0" smtClean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cs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006600"/>
                </a:solidFill>
                <a:cs typeface="Times New Roman" pitchFamily="18" charset="0"/>
              </a:rPr>
              <a:t>右分支标</a:t>
            </a:r>
            <a:r>
              <a:rPr lang="en-US" altLang="zh-CN" sz="2000" dirty="0">
                <a:solidFill>
                  <a:srgbClr val="006600"/>
                </a:solidFill>
                <a:cs typeface="Times New Roman" pitchFamily="18" charset="0"/>
              </a:rPr>
              <a:t>1*/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              </a:t>
            </a:r>
            <a:r>
              <a:rPr lang="en-US" altLang="zh-CN" sz="2800" b="1" dirty="0">
                <a:solidFill>
                  <a:srgbClr val="CB0101"/>
                </a:solidFill>
                <a:cs typeface="Times New Roman" pitchFamily="18" charset="0"/>
              </a:rPr>
              <a:t>c=p; p=ht[p].parent;  }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       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0" y="5359400"/>
            <a:ext cx="10429916" cy="14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       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hc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[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]=(char *)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malloc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((n-start)*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sizeof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(char));  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       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strcpy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(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hc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[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],&amp;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cd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[start]); }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free(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cd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);}</a:t>
            </a:r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0" y="1249363"/>
            <a:ext cx="1085854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{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cd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=(char * )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malloc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(n * 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sizeof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(char </a:t>
            </a:r>
            <a:r>
              <a:rPr lang="en-US" altLang="zh-CN" sz="2800" b="1" dirty="0" smtClean="0">
                <a:solidFill>
                  <a:srgbClr val="0000CC"/>
                </a:solidFill>
                <a:cs typeface="Times New Roman" pitchFamily="18" charset="0"/>
              </a:rPr>
              <a:t>)); </a:t>
            </a:r>
            <a:r>
              <a:rPr lang="en-US" altLang="zh-CN" sz="2000" b="1" dirty="0">
                <a:solidFill>
                  <a:srgbClr val="006600"/>
                </a:solidFill>
                <a:cs typeface="Times New Roman" pitchFamily="18" charset="0"/>
              </a:rPr>
              <a:t>/*</a:t>
            </a:r>
            <a:r>
              <a:rPr lang="zh-CN" altLang="en-US" sz="2000" b="1" dirty="0">
                <a:solidFill>
                  <a:srgbClr val="006600"/>
                </a:solidFill>
                <a:cs typeface="Times New Roman" pitchFamily="18" charset="0"/>
              </a:rPr>
              <a:t>当前编码工作空间*</a:t>
            </a:r>
            <a:r>
              <a:rPr lang="en-US" altLang="zh-CN" sz="2000" b="1" dirty="0">
                <a:solidFill>
                  <a:srgbClr val="006600"/>
                </a:solidFill>
                <a:cs typeface="Times New Roman" pitchFamily="18" charset="0"/>
              </a:rPr>
              <a:t>/</a:t>
            </a:r>
          </a:p>
          <a:p>
            <a:pPr>
              <a:lnSpc>
                <a:spcPct val="105000"/>
              </a:lnSpc>
            </a:pP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  </a:t>
            </a:r>
            <a:r>
              <a:rPr lang="en-US" altLang="zh-CN" sz="2800" b="1" dirty="0" err="1">
                <a:solidFill>
                  <a:srgbClr val="0000CC"/>
                </a:solidFill>
                <a:cs typeface="Times New Roman" pitchFamily="18" charset="0"/>
              </a:rPr>
              <a:t>cd</a:t>
            </a: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[n-1]=‘\0’;          </a:t>
            </a:r>
            <a:r>
              <a:rPr lang="en-US" altLang="zh-CN" sz="2000" b="1" dirty="0">
                <a:solidFill>
                  <a:srgbClr val="006600"/>
                </a:solidFill>
                <a:cs typeface="Times New Roman" pitchFamily="18" charset="0"/>
              </a:rPr>
              <a:t>/*</a:t>
            </a:r>
            <a:r>
              <a:rPr lang="zh-CN" altLang="en-US" sz="2000" b="1" dirty="0">
                <a:solidFill>
                  <a:srgbClr val="006600"/>
                </a:solidFill>
                <a:cs typeface="Times New Roman" pitchFamily="18" charset="0"/>
              </a:rPr>
              <a:t>从右向左逐位</a:t>
            </a:r>
            <a:r>
              <a:rPr lang="zh-CN" altLang="en-US" sz="2000" b="1" dirty="0">
                <a:solidFill>
                  <a:srgbClr val="006600"/>
                </a:solidFill>
              </a:rPr>
              <a:t>求</a:t>
            </a:r>
            <a:r>
              <a:rPr lang="zh-CN" altLang="en-US" sz="2000" b="1" dirty="0">
                <a:solidFill>
                  <a:srgbClr val="006600"/>
                </a:solidFill>
                <a:cs typeface="Times New Roman" pitchFamily="18" charset="0"/>
              </a:rPr>
              <a:t>编码，首先放编码结束符*</a:t>
            </a:r>
            <a:r>
              <a:rPr lang="en-US" altLang="zh-CN" sz="2000" b="1" dirty="0">
                <a:solidFill>
                  <a:srgbClr val="006600"/>
                </a:solidFill>
                <a:cs typeface="Times New Roman" pitchFamily="18" charset="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 autoUpdateAnimBg="0"/>
      <p:bldP spid="268296" grpId="0" autoUpdateAnimBg="0"/>
      <p:bldP spid="268297" grpId="0" autoUpdateAnimBg="0"/>
      <p:bldP spid="268298" grpId="0" autoUpdateAnimBg="0"/>
      <p:bldP spid="268300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468313" y="498475"/>
            <a:ext cx="8675687" cy="103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       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由哈夫曼树生成编码时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编码存储在多个字符数组中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每个数组表示一个叶子结点的编码。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446088" y="3221038"/>
            <a:ext cx="519748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3200" b="1" dirty="0">
                <a:solidFill>
                  <a:srgbClr val="0000CC"/>
                </a:solidFill>
              </a:rPr>
              <a:t>存储定义：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 err="1">
                <a:solidFill>
                  <a:srgbClr val="800000"/>
                </a:solidFill>
              </a:rPr>
              <a:t>typedef</a:t>
            </a:r>
            <a:r>
              <a:rPr lang="en-US" altLang="zh-CN" sz="3200" b="1" dirty="0">
                <a:solidFill>
                  <a:srgbClr val="800000"/>
                </a:solidFill>
              </a:rPr>
              <a:t>   char *   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solidFill>
                  <a:srgbClr val="800000"/>
                </a:solidFill>
              </a:rPr>
              <a:t>       </a:t>
            </a:r>
            <a:r>
              <a:rPr lang="en-US" altLang="zh-CN" sz="2800" b="1" dirty="0" err="1">
                <a:solidFill>
                  <a:srgbClr val="800000"/>
                </a:solidFill>
              </a:rPr>
              <a:t>Huffmancode</a:t>
            </a:r>
            <a:r>
              <a:rPr lang="en-US" altLang="zh-CN" sz="2800" b="1" dirty="0">
                <a:solidFill>
                  <a:srgbClr val="800000"/>
                </a:solidFill>
              </a:rPr>
              <a:t>[n+1];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char  * </a:t>
            </a:r>
            <a:r>
              <a:rPr lang="en-US" altLang="zh-CN" sz="3200" b="1" dirty="0" err="1">
                <a:solidFill>
                  <a:srgbClr val="0000CC"/>
                </a:solidFill>
                <a:ea typeface="楷体_GB2312" pitchFamily="49" charset="-122"/>
              </a:rPr>
              <a:t>cd</a:t>
            </a: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200" b="1" dirty="0" err="1">
                <a:solidFill>
                  <a:srgbClr val="800000"/>
                </a:solidFill>
                <a:ea typeface="楷体_GB2312" pitchFamily="49" charset="-122"/>
              </a:rPr>
              <a:t>int</a:t>
            </a:r>
            <a:r>
              <a:rPr lang="en-US" altLang="zh-CN" sz="3200" b="1" dirty="0">
                <a:solidFill>
                  <a:srgbClr val="800000"/>
                </a:solidFill>
                <a:ea typeface="楷体_GB2312" pitchFamily="49" charset="-122"/>
              </a:rPr>
              <a:t>    start;</a:t>
            </a:r>
            <a:endParaRPr lang="en-US" altLang="zh-CN" sz="2800" b="1" dirty="0">
              <a:solidFill>
                <a:srgbClr val="800000"/>
              </a:solidFill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857224" y="1760538"/>
            <a:ext cx="7929654" cy="1046162"/>
            <a:chOff x="121" y="1109"/>
            <a:chExt cx="4540" cy="659"/>
          </a:xfrm>
        </p:grpSpPr>
        <p:sp>
          <p:nvSpPr>
            <p:cNvPr id="332807" name="Rectangle 7"/>
            <p:cNvSpPr>
              <a:spLocks noChangeArrowheads="1"/>
            </p:cNvSpPr>
            <p:nvPr/>
          </p:nvSpPr>
          <p:spPr bwMode="auto">
            <a:xfrm>
              <a:off x="121" y="1109"/>
              <a:ext cx="975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zh-CN" altLang="en-US" sz="4000" b="1" dirty="0">
                  <a:solidFill>
                    <a:srgbClr val="800000"/>
                  </a:solidFill>
                  <a:ea typeface="楷体_GB2312" pitchFamily="49" charset="-122"/>
                </a:rPr>
                <a:t>例：</a:t>
              </a:r>
            </a:p>
          </p:txBody>
        </p:sp>
        <p:sp>
          <p:nvSpPr>
            <p:cNvPr id="332808" name="Rectangle 8"/>
            <p:cNvSpPr>
              <a:spLocks noChangeArrowheads="1"/>
            </p:cNvSpPr>
            <p:nvPr/>
          </p:nvSpPr>
          <p:spPr bwMode="auto">
            <a:xfrm>
              <a:off x="1455" y="1416"/>
              <a:ext cx="2169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09" name="Text Box 9"/>
            <p:cNvSpPr txBox="1">
              <a:spLocks noChangeArrowheads="1"/>
            </p:cNvSpPr>
            <p:nvPr/>
          </p:nvSpPr>
          <p:spPr bwMode="auto">
            <a:xfrm>
              <a:off x="958" y="1115"/>
              <a:ext cx="3703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ea typeface="楷体_GB2312" pitchFamily="49" charset="-122"/>
                </a:rPr>
                <a:t>        0        4   5   6   7   8     </a:t>
              </a:r>
              <a:r>
                <a:rPr lang="en-US" altLang="zh-CN" sz="3200" b="1" dirty="0">
                  <a:solidFill>
                    <a:srgbClr val="800000"/>
                  </a:solidFill>
                  <a:ea typeface="楷体_GB2312" pitchFamily="49" charset="-122"/>
                </a:rPr>
                <a:t> start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3200" b="1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3200" b="1" dirty="0" err="1">
                  <a:solidFill>
                    <a:srgbClr val="800000"/>
                  </a:solidFill>
                  <a:ea typeface="楷体_GB2312" pitchFamily="49" charset="-122"/>
                </a:rPr>
                <a:t>cd</a:t>
              </a:r>
              <a:r>
                <a:rPr lang="en-US" altLang="zh-CN" sz="3200" b="1" dirty="0">
                  <a:solidFill>
                    <a:srgbClr val="800000"/>
                  </a:solidFill>
                  <a:ea typeface="楷体_GB2312" pitchFamily="49" charset="-122"/>
                </a:rPr>
                <a:t>:</a:t>
              </a:r>
              <a:r>
                <a:rPr lang="en-US" altLang="zh-CN" sz="3200" b="1" dirty="0">
                  <a:solidFill>
                    <a:srgbClr val="333399"/>
                  </a:solidFill>
                  <a:ea typeface="楷体_GB2312" pitchFamily="49" charset="-122"/>
                </a:rPr>
                <a:t>  ……  0   1   1   0  \0        </a:t>
              </a:r>
              <a:r>
                <a:rPr lang="en-US" altLang="zh-CN" sz="3200" b="1" dirty="0">
                  <a:solidFill>
                    <a:srgbClr val="800000"/>
                  </a:solidFill>
                  <a:ea typeface="楷体_GB2312" pitchFamily="49" charset="-122"/>
                </a:rPr>
                <a:t>4</a:t>
              </a:r>
              <a:r>
                <a:rPr lang="en-US" altLang="zh-CN" sz="3200" b="1" dirty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332810" name="Line 10"/>
            <p:cNvSpPr>
              <a:spLocks noChangeShapeType="1"/>
            </p:cNvSpPr>
            <p:nvPr/>
          </p:nvSpPr>
          <p:spPr bwMode="auto">
            <a:xfrm>
              <a:off x="2360" y="1424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11" name="Line 11"/>
            <p:cNvSpPr>
              <a:spLocks noChangeShapeType="1"/>
            </p:cNvSpPr>
            <p:nvPr/>
          </p:nvSpPr>
          <p:spPr bwMode="auto">
            <a:xfrm>
              <a:off x="2680" y="1416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12" name="Line 12"/>
            <p:cNvSpPr>
              <a:spLocks noChangeShapeType="1"/>
            </p:cNvSpPr>
            <p:nvPr/>
          </p:nvSpPr>
          <p:spPr bwMode="auto">
            <a:xfrm>
              <a:off x="2992" y="1424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13" name="Line 13"/>
            <p:cNvSpPr>
              <a:spLocks noChangeShapeType="1"/>
            </p:cNvSpPr>
            <p:nvPr/>
          </p:nvSpPr>
          <p:spPr bwMode="auto">
            <a:xfrm>
              <a:off x="3296" y="1424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14" name="Line 14"/>
            <p:cNvSpPr>
              <a:spLocks noChangeShapeType="1"/>
            </p:cNvSpPr>
            <p:nvPr/>
          </p:nvSpPr>
          <p:spPr bwMode="auto">
            <a:xfrm>
              <a:off x="2048" y="1424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000502" y="2867025"/>
            <a:ext cx="4651375" cy="3663950"/>
            <a:chOff x="2400" y="1910"/>
            <a:chExt cx="2930" cy="2308"/>
          </a:xfrm>
        </p:grpSpPr>
        <p:sp>
          <p:nvSpPr>
            <p:cNvPr id="332816" name="Rectangle 16"/>
            <p:cNvSpPr>
              <a:spLocks noChangeArrowheads="1"/>
            </p:cNvSpPr>
            <p:nvPr/>
          </p:nvSpPr>
          <p:spPr bwMode="auto">
            <a:xfrm>
              <a:off x="3081" y="2198"/>
              <a:ext cx="283" cy="1968"/>
            </a:xfrm>
            <a:prstGeom prst="rect">
              <a:avLst/>
            </a:prstGeom>
            <a:solidFill>
              <a:srgbClr val="F1EBA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17" name="Line 17"/>
            <p:cNvSpPr>
              <a:spLocks noChangeShapeType="1"/>
            </p:cNvSpPr>
            <p:nvPr/>
          </p:nvSpPr>
          <p:spPr bwMode="auto">
            <a:xfrm>
              <a:off x="3076" y="2198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 flipV="1">
              <a:off x="3204" y="2303"/>
              <a:ext cx="672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19" name="Line 19"/>
            <p:cNvSpPr>
              <a:spLocks noChangeShapeType="1"/>
            </p:cNvSpPr>
            <p:nvPr/>
          </p:nvSpPr>
          <p:spPr bwMode="auto">
            <a:xfrm flipV="1">
              <a:off x="3204" y="2566"/>
              <a:ext cx="1069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0" name="Line 20"/>
            <p:cNvSpPr>
              <a:spLocks noChangeShapeType="1"/>
            </p:cNvSpPr>
            <p:nvPr/>
          </p:nvSpPr>
          <p:spPr bwMode="auto">
            <a:xfrm flipV="1">
              <a:off x="3212" y="2822"/>
              <a:ext cx="672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1" name="Line 21"/>
            <p:cNvSpPr>
              <a:spLocks noChangeShapeType="1"/>
            </p:cNvSpPr>
            <p:nvPr/>
          </p:nvSpPr>
          <p:spPr bwMode="auto">
            <a:xfrm flipV="1">
              <a:off x="3204" y="3062"/>
              <a:ext cx="672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2" name="Line 22"/>
            <p:cNvSpPr>
              <a:spLocks noChangeShapeType="1"/>
            </p:cNvSpPr>
            <p:nvPr/>
          </p:nvSpPr>
          <p:spPr bwMode="auto">
            <a:xfrm flipV="1">
              <a:off x="3204" y="3318"/>
              <a:ext cx="921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3" name="Line 23"/>
            <p:cNvSpPr>
              <a:spLocks noChangeShapeType="1"/>
            </p:cNvSpPr>
            <p:nvPr/>
          </p:nvSpPr>
          <p:spPr bwMode="auto">
            <a:xfrm>
              <a:off x="3204" y="3551"/>
              <a:ext cx="1170" cy="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4" name="Line 24"/>
            <p:cNvSpPr>
              <a:spLocks noChangeShapeType="1"/>
            </p:cNvSpPr>
            <p:nvPr/>
          </p:nvSpPr>
          <p:spPr bwMode="auto">
            <a:xfrm flipV="1">
              <a:off x="3204" y="3806"/>
              <a:ext cx="672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5" name="Line 25"/>
            <p:cNvSpPr>
              <a:spLocks noChangeShapeType="1"/>
            </p:cNvSpPr>
            <p:nvPr/>
          </p:nvSpPr>
          <p:spPr bwMode="auto">
            <a:xfrm>
              <a:off x="3204" y="4054"/>
              <a:ext cx="916" cy="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6" name="Line 26"/>
            <p:cNvSpPr>
              <a:spLocks noChangeShapeType="1"/>
            </p:cNvSpPr>
            <p:nvPr/>
          </p:nvSpPr>
          <p:spPr bwMode="auto">
            <a:xfrm>
              <a:off x="3078" y="2432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7" name="Line 27"/>
            <p:cNvSpPr>
              <a:spLocks noChangeShapeType="1"/>
            </p:cNvSpPr>
            <p:nvPr/>
          </p:nvSpPr>
          <p:spPr bwMode="auto">
            <a:xfrm>
              <a:off x="3069" y="2678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8" name="Line 28"/>
            <p:cNvSpPr>
              <a:spLocks noChangeShapeType="1"/>
            </p:cNvSpPr>
            <p:nvPr/>
          </p:nvSpPr>
          <p:spPr bwMode="auto">
            <a:xfrm>
              <a:off x="3068" y="2938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>
              <a:off x="3082" y="3176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0" name="Line 30"/>
            <p:cNvSpPr>
              <a:spLocks noChangeShapeType="1"/>
            </p:cNvSpPr>
            <p:nvPr/>
          </p:nvSpPr>
          <p:spPr bwMode="auto">
            <a:xfrm>
              <a:off x="3204" y="2816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1" name="Line 31"/>
            <p:cNvSpPr>
              <a:spLocks noChangeShapeType="1"/>
            </p:cNvSpPr>
            <p:nvPr/>
          </p:nvSpPr>
          <p:spPr bwMode="auto">
            <a:xfrm>
              <a:off x="3072" y="3429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2" name="Line 32"/>
            <p:cNvSpPr>
              <a:spLocks noChangeShapeType="1"/>
            </p:cNvSpPr>
            <p:nvPr/>
          </p:nvSpPr>
          <p:spPr bwMode="auto">
            <a:xfrm>
              <a:off x="3086" y="3659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>
              <a:off x="3069" y="3920"/>
              <a:ext cx="2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34" name="Rectangle 34"/>
            <p:cNvSpPr>
              <a:spLocks noChangeArrowheads="1"/>
            </p:cNvSpPr>
            <p:nvPr/>
          </p:nvSpPr>
          <p:spPr bwMode="auto">
            <a:xfrm>
              <a:off x="3936" y="2179"/>
              <a:ext cx="1315" cy="2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35" name="Rectangle 35"/>
            <p:cNvSpPr>
              <a:spLocks noChangeArrowheads="1"/>
            </p:cNvSpPr>
            <p:nvPr/>
          </p:nvSpPr>
          <p:spPr bwMode="auto">
            <a:xfrm>
              <a:off x="4476" y="2693"/>
              <a:ext cx="762" cy="2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36" name="Rectangle 36"/>
            <p:cNvSpPr>
              <a:spLocks noChangeArrowheads="1"/>
            </p:cNvSpPr>
            <p:nvPr/>
          </p:nvSpPr>
          <p:spPr bwMode="auto">
            <a:xfrm>
              <a:off x="3936" y="2679"/>
              <a:ext cx="1315" cy="2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37" name="Rectangle 37"/>
            <p:cNvSpPr>
              <a:spLocks noChangeArrowheads="1"/>
            </p:cNvSpPr>
            <p:nvPr/>
          </p:nvSpPr>
          <p:spPr bwMode="auto">
            <a:xfrm>
              <a:off x="3936" y="2923"/>
              <a:ext cx="1315" cy="2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38" name="Rectangle 38"/>
            <p:cNvSpPr>
              <a:spLocks noChangeArrowheads="1"/>
            </p:cNvSpPr>
            <p:nvPr/>
          </p:nvSpPr>
          <p:spPr bwMode="auto">
            <a:xfrm>
              <a:off x="3936" y="3674"/>
              <a:ext cx="1315" cy="2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39" name="Rectangle 39"/>
            <p:cNvSpPr>
              <a:spLocks noChangeArrowheads="1"/>
            </p:cNvSpPr>
            <p:nvPr/>
          </p:nvSpPr>
          <p:spPr bwMode="auto">
            <a:xfrm>
              <a:off x="4489" y="2438"/>
              <a:ext cx="762" cy="2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40" name="Rectangle 40"/>
            <p:cNvSpPr>
              <a:spLocks noChangeArrowheads="1"/>
            </p:cNvSpPr>
            <p:nvPr/>
          </p:nvSpPr>
          <p:spPr bwMode="auto">
            <a:xfrm>
              <a:off x="4489" y="3414"/>
              <a:ext cx="762" cy="2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41" name="Rectangle 41"/>
            <p:cNvSpPr>
              <a:spLocks noChangeArrowheads="1"/>
            </p:cNvSpPr>
            <p:nvPr/>
          </p:nvSpPr>
          <p:spPr bwMode="auto">
            <a:xfrm>
              <a:off x="4215" y="3923"/>
              <a:ext cx="1036" cy="2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42" name="Rectangle 42"/>
            <p:cNvSpPr>
              <a:spLocks noChangeArrowheads="1"/>
            </p:cNvSpPr>
            <p:nvPr/>
          </p:nvSpPr>
          <p:spPr bwMode="auto">
            <a:xfrm>
              <a:off x="4215" y="3177"/>
              <a:ext cx="1036" cy="2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43" name="Line 43"/>
            <p:cNvSpPr>
              <a:spLocks noChangeShapeType="1"/>
            </p:cNvSpPr>
            <p:nvPr/>
          </p:nvSpPr>
          <p:spPr bwMode="auto">
            <a:xfrm flipH="1">
              <a:off x="4745" y="2182"/>
              <a:ext cx="7" cy="2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2844" name="Line 44"/>
            <p:cNvSpPr>
              <a:spLocks noChangeShapeType="1"/>
            </p:cNvSpPr>
            <p:nvPr/>
          </p:nvSpPr>
          <p:spPr bwMode="auto">
            <a:xfrm>
              <a:off x="5002" y="2180"/>
              <a:ext cx="1" cy="1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45" name="Line 45"/>
            <p:cNvSpPr>
              <a:spLocks noChangeShapeType="1"/>
            </p:cNvSpPr>
            <p:nvPr/>
          </p:nvSpPr>
          <p:spPr bwMode="auto">
            <a:xfrm>
              <a:off x="4492" y="2179"/>
              <a:ext cx="1" cy="19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46" name="Line 46"/>
            <p:cNvSpPr>
              <a:spLocks noChangeShapeType="1"/>
            </p:cNvSpPr>
            <p:nvPr/>
          </p:nvSpPr>
          <p:spPr bwMode="auto">
            <a:xfrm flipH="1">
              <a:off x="4222" y="2187"/>
              <a:ext cx="0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47" name="Line 47"/>
            <p:cNvSpPr>
              <a:spLocks noChangeShapeType="1"/>
            </p:cNvSpPr>
            <p:nvPr/>
          </p:nvSpPr>
          <p:spPr bwMode="auto">
            <a:xfrm flipH="1">
              <a:off x="4215" y="2688"/>
              <a:ext cx="7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48" name="Line 48"/>
            <p:cNvSpPr>
              <a:spLocks noChangeShapeType="1"/>
            </p:cNvSpPr>
            <p:nvPr/>
          </p:nvSpPr>
          <p:spPr bwMode="auto">
            <a:xfrm flipH="1">
              <a:off x="4215" y="2924"/>
              <a:ext cx="7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49" name="Line 49"/>
            <p:cNvSpPr>
              <a:spLocks noChangeShapeType="1"/>
            </p:cNvSpPr>
            <p:nvPr/>
          </p:nvSpPr>
          <p:spPr bwMode="auto">
            <a:xfrm flipH="1">
              <a:off x="4216" y="3683"/>
              <a:ext cx="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2850" name="Text Box 50"/>
            <p:cNvSpPr txBox="1">
              <a:spLocks noChangeArrowheads="1"/>
            </p:cNvSpPr>
            <p:nvPr/>
          </p:nvSpPr>
          <p:spPr bwMode="auto">
            <a:xfrm>
              <a:off x="2400" y="1910"/>
              <a:ext cx="2930" cy="2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err="1">
                  <a:solidFill>
                    <a:srgbClr val="FF0000"/>
                  </a:solidFill>
                  <a:ea typeface="楷体_GB2312" pitchFamily="49" charset="-122"/>
                </a:rPr>
                <a:t>hc</a:t>
              </a:r>
              <a:endParaRPr lang="en-US" altLang="zh-CN" b="1" dirty="0">
                <a:solidFill>
                  <a:srgbClr val="333399"/>
                </a:solidFill>
                <a:ea typeface="楷体_GB2312" pitchFamily="49" charset="-122"/>
              </a:endParaRPr>
            </a:p>
            <a:p>
              <a:pPr>
                <a:lnSpc>
                  <a:spcPct val="93000"/>
                </a:lnSpc>
              </a:pP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smtClean="0">
                  <a:solidFill>
                    <a:srgbClr val="333399"/>
                  </a:solidFill>
                  <a:ea typeface="楷体_GB2312" pitchFamily="49" charset="-122"/>
                </a:rPr>
                <a:t>   1                 0 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1   1   0 </a:t>
              </a:r>
              <a:r>
                <a:rPr lang="en-US" altLang="zh-CN" b="1" dirty="0">
                  <a:solidFill>
                    <a:srgbClr val="333399"/>
                  </a:solidFill>
                  <a:ea typeface="楷体_GB2312" pitchFamily="49" charset="-122"/>
                </a:rPr>
                <a:t>\0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</a:p>
            <a:p>
              <a:pPr>
                <a:lnSpc>
                  <a:spcPct val="93000"/>
                </a:lnSpc>
              </a:pP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smtClean="0">
                  <a:solidFill>
                    <a:srgbClr val="333399"/>
                  </a:solidFill>
                  <a:ea typeface="楷体_GB2312" pitchFamily="49" charset="-122"/>
                </a:rPr>
                <a:t>   2                         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1   0 </a:t>
              </a:r>
              <a:r>
                <a:rPr lang="en-US" altLang="zh-CN" b="1" dirty="0">
                  <a:solidFill>
                    <a:srgbClr val="333399"/>
                  </a:solidFill>
                  <a:ea typeface="楷体_GB2312" pitchFamily="49" charset="-122"/>
                </a:rPr>
                <a:t>\0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</a:p>
            <a:p>
              <a:pPr>
                <a:lnSpc>
                  <a:spcPct val="93000"/>
                </a:lnSpc>
              </a:pP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smtClean="0">
                  <a:solidFill>
                    <a:srgbClr val="333399"/>
                  </a:solidFill>
                  <a:ea typeface="楷体_GB2312" pitchFamily="49" charset="-122"/>
                </a:rPr>
                <a:t>   3                 1 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1   1   0 </a:t>
              </a:r>
              <a:r>
                <a:rPr lang="en-US" altLang="zh-CN" b="1" dirty="0">
                  <a:solidFill>
                    <a:srgbClr val="333399"/>
                  </a:solidFill>
                  <a:ea typeface="楷体_GB2312" pitchFamily="49" charset="-122"/>
                </a:rPr>
                <a:t>\0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</a:p>
            <a:p>
              <a:pPr>
                <a:lnSpc>
                  <a:spcPct val="93000"/>
                </a:lnSpc>
              </a:pP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smtClean="0">
                  <a:solidFill>
                    <a:srgbClr val="333399"/>
                  </a:solidFill>
                  <a:ea typeface="楷体_GB2312" pitchFamily="49" charset="-122"/>
                </a:rPr>
                <a:t>   4                 1 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1   1   1 </a:t>
              </a:r>
              <a:r>
                <a:rPr lang="en-US" altLang="zh-CN" b="1" dirty="0">
                  <a:solidFill>
                    <a:srgbClr val="333399"/>
                  </a:solidFill>
                  <a:ea typeface="楷体_GB2312" pitchFamily="49" charset="-122"/>
                </a:rPr>
                <a:t>\0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</a:p>
            <a:p>
              <a:pPr>
                <a:lnSpc>
                  <a:spcPct val="93000"/>
                </a:lnSpc>
              </a:pP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smtClean="0">
                  <a:solidFill>
                    <a:srgbClr val="333399"/>
                  </a:solidFill>
                  <a:ea typeface="楷体_GB2312" pitchFamily="49" charset="-122"/>
                </a:rPr>
                <a:t>   5                    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1   1   0 </a:t>
              </a:r>
              <a:r>
                <a:rPr lang="en-US" altLang="zh-CN" b="1" dirty="0">
                  <a:solidFill>
                    <a:srgbClr val="333399"/>
                  </a:solidFill>
                  <a:ea typeface="楷体_GB2312" pitchFamily="49" charset="-122"/>
                </a:rPr>
                <a:t>\0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</a:t>
              </a:r>
            </a:p>
            <a:p>
              <a:pPr>
                <a:lnSpc>
                  <a:spcPct val="93000"/>
                </a:lnSpc>
              </a:pP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smtClean="0">
                  <a:solidFill>
                    <a:srgbClr val="333399"/>
                  </a:solidFill>
                  <a:ea typeface="楷体_GB2312" pitchFamily="49" charset="-122"/>
                </a:rPr>
                <a:t>   6                         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0   0 </a:t>
              </a:r>
              <a:r>
                <a:rPr lang="en-US" altLang="zh-CN" b="1" dirty="0">
                  <a:solidFill>
                    <a:srgbClr val="333399"/>
                  </a:solidFill>
                  <a:ea typeface="楷体_GB2312" pitchFamily="49" charset="-122"/>
                </a:rPr>
                <a:t>\0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</a:p>
            <a:p>
              <a:pPr>
                <a:lnSpc>
                  <a:spcPct val="93000"/>
                </a:lnSpc>
              </a:pP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smtClean="0">
                  <a:solidFill>
                    <a:srgbClr val="333399"/>
                  </a:solidFill>
                  <a:ea typeface="楷体_GB2312" pitchFamily="49" charset="-122"/>
                </a:rPr>
                <a:t>   7                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0 </a:t>
              </a:r>
              <a:r>
                <a:rPr lang="en-US" altLang="zh-CN" sz="2800" b="1" dirty="0" smtClean="0">
                  <a:solidFill>
                    <a:srgbClr val="333399"/>
                  </a:solidFill>
                  <a:ea typeface="楷体_GB2312" pitchFamily="49" charset="-122"/>
                </a:rPr>
                <a:t>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1   1   1 </a:t>
              </a:r>
              <a:r>
                <a:rPr lang="en-US" altLang="zh-CN" b="1" dirty="0">
                  <a:solidFill>
                    <a:srgbClr val="333399"/>
                  </a:solidFill>
                  <a:ea typeface="楷体_GB2312" pitchFamily="49" charset="-122"/>
                </a:rPr>
                <a:t>\0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</a:p>
            <a:p>
              <a:pPr>
                <a:lnSpc>
                  <a:spcPct val="93000"/>
                </a:lnSpc>
              </a:pP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smtClean="0">
                  <a:solidFill>
                    <a:srgbClr val="333399"/>
                  </a:solidFill>
                  <a:ea typeface="楷体_GB2312" pitchFamily="49" charset="-122"/>
                </a:rPr>
                <a:t>   8                     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0   1   0 </a:t>
              </a:r>
              <a:r>
                <a:rPr lang="en-US" altLang="zh-CN" b="1" dirty="0">
                  <a:solidFill>
                    <a:srgbClr val="333399"/>
                  </a:solidFill>
                  <a:ea typeface="楷体_GB2312" pitchFamily="49" charset="-122"/>
                </a:rPr>
                <a:t>\0</a:t>
              </a:r>
              <a:r>
                <a:rPr lang="en-US" altLang="zh-CN" sz="2800" b="1" dirty="0">
                  <a:solidFill>
                    <a:srgbClr val="333399"/>
                  </a:solidFill>
                  <a:ea typeface="楷体_GB2312" pitchFamily="49" charset="-122"/>
                </a:rPr>
                <a:t>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utoUpdateAnimBg="0"/>
      <p:bldP spid="332805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14282" y="4000504"/>
            <a:ext cx="8610600" cy="166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6666"/>
                </a:solidFill>
                <a:ea typeface="楷体_GB2312" pitchFamily="49" charset="-122"/>
              </a:rPr>
              <a:t>         </a:t>
            </a:r>
            <a:r>
              <a:rPr lang="zh-CN" altLang="en-US" b="1" dirty="0">
                <a:solidFill>
                  <a:srgbClr val="006666"/>
                </a:solidFill>
                <a:ea typeface="楷体_GB2312" pitchFamily="49" charset="-122"/>
              </a:rPr>
              <a:t>由哈夫曼编码、译码的算法可知：树中每个结点需要有双亲和孩子的指针</a:t>
            </a:r>
            <a:r>
              <a:rPr lang="en-US" altLang="zh-CN" b="1" dirty="0">
                <a:solidFill>
                  <a:srgbClr val="006666"/>
                </a:solidFill>
                <a:ea typeface="楷体_GB2312" pitchFamily="49" charset="-122"/>
              </a:rPr>
              <a:t>,  </a:t>
            </a:r>
            <a:r>
              <a:rPr lang="zh-CN" altLang="en-US" b="1" dirty="0">
                <a:solidFill>
                  <a:srgbClr val="006666"/>
                </a:solidFill>
                <a:ea typeface="楷体_GB2312" pitchFamily="49" charset="-122"/>
              </a:rPr>
              <a:t>而前述构造哈夫曼树算法中的静态三叉链表已提供了相应的信息。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357158" y="1928802"/>
            <a:ext cx="8566150" cy="194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990000"/>
                </a:solidFill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利用哈夫曼树译码时，需要走一条从根结点到叶子结点的路径，当前编码位为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时走向左子树，当前编码位为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ea typeface="楷体_GB2312" pitchFamily="49" charset="-122"/>
              </a:rPr>
              <a:t>时走向右子树。当走到叶子结点时，完成一个译码。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" name="左箭头 7"/>
          <p:cNvSpPr/>
          <p:nvPr/>
        </p:nvSpPr>
        <p:spPr>
          <a:xfrm>
            <a:off x="7358082" y="6072206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utoUpdateAnimBg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67ACE53-B155-4B23-B7D8-3EC76D57451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1160463" y="1628775"/>
            <a:ext cx="13890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定义：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1258888" y="2636838"/>
            <a:ext cx="66262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</a:rPr>
              <a:t>满足以上两个条件的树型结构为</a:t>
            </a:r>
            <a:r>
              <a:rPr lang="zh-CN" altLang="en-US">
                <a:solidFill>
                  <a:srgbClr val="FF0000"/>
                </a:solidFill>
              </a:rPr>
              <a:t>二叉树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2124075" y="1625600"/>
            <a:ext cx="517207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0" lang="en-US" altLang="zh-CN">
                <a:solidFill>
                  <a:srgbClr val="FF0000"/>
                </a:solidFill>
              </a:rPr>
              <a:t>①</a:t>
            </a:r>
            <a:r>
              <a:rPr kumimoji="0" lang="zh-CN" altLang="en-US">
                <a:solidFill>
                  <a:srgbClr val="FF0000"/>
                </a:solidFill>
              </a:rPr>
              <a:t>每个结点的度都不大于</a:t>
            </a:r>
            <a:r>
              <a:rPr kumimoji="0" lang="en-US" altLang="zh-CN">
                <a:solidFill>
                  <a:srgbClr val="FF0000"/>
                </a:solidFill>
              </a:rPr>
              <a:t>2</a:t>
            </a:r>
            <a:r>
              <a:rPr kumimoji="0" lang="zh-CN" altLang="en-US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189452" name="Text Box 12"/>
          <p:cNvSpPr txBox="1">
            <a:spLocks noChangeArrowheads="1"/>
          </p:cNvSpPr>
          <p:nvPr/>
        </p:nvSpPr>
        <p:spPr bwMode="auto">
          <a:xfrm>
            <a:off x="2124075" y="2127250"/>
            <a:ext cx="772477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0" lang="en-US" altLang="zh-CN">
                <a:solidFill>
                  <a:srgbClr val="FF0000"/>
                </a:solidFill>
              </a:rPr>
              <a:t>②</a:t>
            </a:r>
            <a:r>
              <a:rPr kumimoji="0" lang="zh-CN" altLang="en-US">
                <a:solidFill>
                  <a:srgbClr val="FF0000"/>
                </a:solidFill>
              </a:rPr>
              <a:t>每个结点的孩子结点次序不能任意颠倒。</a:t>
            </a:r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755650" y="3351213"/>
            <a:ext cx="8039100" cy="946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二叉树或为</a:t>
            </a:r>
            <a:r>
              <a:rPr lang="zh-CN" altLang="en-US">
                <a:solidFill>
                  <a:srgbClr val="FF0000"/>
                </a:solidFill>
              </a:rPr>
              <a:t>空树</a:t>
            </a:r>
            <a:r>
              <a:rPr lang="zh-CN" altLang="en-US">
                <a:solidFill>
                  <a:srgbClr val="000066"/>
                </a:solidFill>
              </a:rPr>
              <a:t>，或是由一个</a:t>
            </a:r>
            <a:r>
              <a:rPr lang="zh-CN" altLang="en-US">
                <a:solidFill>
                  <a:srgbClr val="FF0000"/>
                </a:solidFill>
              </a:rPr>
              <a:t>根结点</a:t>
            </a:r>
            <a:r>
              <a:rPr lang="zh-CN" altLang="en-US">
                <a:solidFill>
                  <a:srgbClr val="000066"/>
                </a:solidFill>
              </a:rPr>
              <a:t>加上两棵分</a:t>
            </a:r>
          </a:p>
          <a:p>
            <a:r>
              <a:rPr lang="zh-CN" altLang="en-US">
                <a:solidFill>
                  <a:srgbClr val="000066"/>
                </a:solidFill>
              </a:rPr>
              <a:t>别称为</a:t>
            </a:r>
            <a:r>
              <a:rPr lang="zh-CN" altLang="en-US">
                <a:solidFill>
                  <a:srgbClr val="FF0000"/>
                </a:solidFill>
              </a:rPr>
              <a:t>左子树</a:t>
            </a:r>
            <a:r>
              <a:rPr lang="zh-CN" altLang="en-US">
                <a:solidFill>
                  <a:srgbClr val="000066"/>
                </a:solidFill>
              </a:rPr>
              <a:t>和</a:t>
            </a:r>
            <a:r>
              <a:rPr lang="zh-CN" altLang="en-US">
                <a:solidFill>
                  <a:srgbClr val="FF0000"/>
                </a:solidFill>
              </a:rPr>
              <a:t>右子树</a:t>
            </a:r>
            <a:r>
              <a:rPr lang="zh-CN" altLang="en-US">
                <a:solidFill>
                  <a:srgbClr val="000066"/>
                </a:solidFill>
              </a:rPr>
              <a:t>的、</a:t>
            </a:r>
            <a:r>
              <a:rPr lang="zh-CN" altLang="en-US">
                <a:solidFill>
                  <a:srgbClr val="FF0000"/>
                </a:solidFill>
              </a:rPr>
              <a:t>互不交的二叉树组成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89455" name="Oval 15" descr="80%"/>
          <p:cNvSpPr>
            <a:spLocks noChangeArrowheads="1"/>
          </p:cNvSpPr>
          <p:nvPr/>
        </p:nvSpPr>
        <p:spPr bwMode="auto">
          <a:xfrm>
            <a:off x="4211638" y="4292600"/>
            <a:ext cx="533400" cy="304800"/>
          </a:xfrm>
          <a:prstGeom prst="ellipse">
            <a:avLst/>
          </a:prstGeom>
          <a:pattFill prst="pct80">
            <a:fgClr>
              <a:schemeClr val="accent1"/>
            </a:fgClr>
            <a:bgClr>
              <a:srgbClr val="FFFFFF"/>
            </a:bgClr>
          </a:pattFill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A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370138" y="4445000"/>
            <a:ext cx="2057400" cy="2209800"/>
            <a:chOff x="1519" y="2800"/>
            <a:chExt cx="1296" cy="1392"/>
          </a:xfrm>
        </p:grpSpPr>
        <p:sp>
          <p:nvSpPr>
            <p:cNvPr id="19482" name="Oval 16" descr="80%"/>
            <p:cNvSpPr>
              <a:spLocks noChangeArrowheads="1"/>
            </p:cNvSpPr>
            <p:nvPr/>
          </p:nvSpPr>
          <p:spPr bwMode="auto">
            <a:xfrm>
              <a:off x="1903" y="3136"/>
              <a:ext cx="288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6600FF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9483" name="Oval 19" descr="80%"/>
            <p:cNvSpPr>
              <a:spLocks noChangeArrowheads="1"/>
            </p:cNvSpPr>
            <p:nvPr/>
          </p:nvSpPr>
          <p:spPr bwMode="auto">
            <a:xfrm>
              <a:off x="1519" y="3568"/>
              <a:ext cx="288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6600FF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19484" name="Oval 20" descr="80%"/>
            <p:cNvSpPr>
              <a:spLocks noChangeArrowheads="1"/>
            </p:cNvSpPr>
            <p:nvPr/>
          </p:nvSpPr>
          <p:spPr bwMode="auto">
            <a:xfrm>
              <a:off x="2191" y="3568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6600FF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19485" name="Oval 26" descr="80%"/>
            <p:cNvSpPr>
              <a:spLocks noChangeArrowheads="1"/>
            </p:cNvSpPr>
            <p:nvPr/>
          </p:nvSpPr>
          <p:spPr bwMode="auto">
            <a:xfrm>
              <a:off x="1855" y="4000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6600FF"/>
                  </a:solidFill>
                  <a:ea typeface="宋体" pitchFamily="2" charset="-122"/>
                </a:rPr>
                <a:t>K</a:t>
              </a:r>
            </a:p>
          </p:txBody>
        </p:sp>
        <p:sp>
          <p:nvSpPr>
            <p:cNvPr id="19486" name="Oval 27" descr="80%"/>
            <p:cNvSpPr>
              <a:spLocks noChangeArrowheads="1"/>
            </p:cNvSpPr>
            <p:nvPr/>
          </p:nvSpPr>
          <p:spPr bwMode="auto">
            <a:xfrm>
              <a:off x="2479" y="4000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6600FF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19487" name="Line 28" descr="80%"/>
            <p:cNvSpPr>
              <a:spLocks noChangeShapeType="1"/>
            </p:cNvSpPr>
            <p:nvPr/>
          </p:nvSpPr>
          <p:spPr bwMode="auto">
            <a:xfrm flipH="1">
              <a:off x="2047" y="2800"/>
              <a:ext cx="624" cy="336"/>
            </a:xfrm>
            <a:prstGeom prst="line">
              <a:avLst/>
            </a:prstGeom>
            <a:noFill/>
            <a:ln w="28575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31" descr="80%"/>
            <p:cNvSpPr>
              <a:spLocks noChangeShapeType="1"/>
            </p:cNvSpPr>
            <p:nvPr/>
          </p:nvSpPr>
          <p:spPr bwMode="auto">
            <a:xfrm flipH="1">
              <a:off x="1663" y="3232"/>
              <a:ext cx="240" cy="336"/>
            </a:xfrm>
            <a:prstGeom prst="line">
              <a:avLst/>
            </a:prstGeom>
            <a:noFill/>
            <a:ln w="28575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32" descr="80%"/>
            <p:cNvSpPr>
              <a:spLocks noChangeShapeType="1"/>
            </p:cNvSpPr>
            <p:nvPr/>
          </p:nvSpPr>
          <p:spPr bwMode="auto">
            <a:xfrm>
              <a:off x="2191" y="3232"/>
              <a:ext cx="144" cy="336"/>
            </a:xfrm>
            <a:prstGeom prst="line">
              <a:avLst/>
            </a:prstGeom>
            <a:noFill/>
            <a:ln w="28575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33" descr="80%"/>
            <p:cNvSpPr>
              <a:spLocks noChangeShapeType="1"/>
            </p:cNvSpPr>
            <p:nvPr/>
          </p:nvSpPr>
          <p:spPr bwMode="auto">
            <a:xfrm flipH="1">
              <a:off x="1999" y="3664"/>
              <a:ext cx="192" cy="336"/>
            </a:xfrm>
            <a:prstGeom prst="line">
              <a:avLst/>
            </a:prstGeom>
            <a:noFill/>
            <a:ln w="28575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Line 34" descr="80%"/>
            <p:cNvSpPr>
              <a:spLocks noChangeShapeType="1"/>
            </p:cNvSpPr>
            <p:nvPr/>
          </p:nvSpPr>
          <p:spPr bwMode="auto">
            <a:xfrm>
              <a:off x="2527" y="3664"/>
              <a:ext cx="216" cy="355"/>
            </a:xfrm>
            <a:prstGeom prst="line">
              <a:avLst/>
            </a:prstGeom>
            <a:noFill/>
            <a:ln w="28575" cap="sq">
              <a:solidFill>
                <a:srgbClr val="66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773613" y="4445000"/>
            <a:ext cx="1981200" cy="2224088"/>
            <a:chOff x="3007" y="2800"/>
            <a:chExt cx="1248" cy="1401"/>
          </a:xfrm>
        </p:grpSpPr>
        <p:sp>
          <p:nvSpPr>
            <p:cNvPr id="19474" name="Oval 18" descr="80%"/>
            <p:cNvSpPr>
              <a:spLocks noChangeArrowheads="1"/>
            </p:cNvSpPr>
            <p:nvPr/>
          </p:nvSpPr>
          <p:spPr bwMode="auto">
            <a:xfrm>
              <a:off x="3535" y="3136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9900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19475" name="Oval 22" descr="80%"/>
            <p:cNvSpPr>
              <a:spLocks noChangeArrowheads="1"/>
            </p:cNvSpPr>
            <p:nvPr/>
          </p:nvSpPr>
          <p:spPr bwMode="auto">
            <a:xfrm>
              <a:off x="3103" y="3568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9900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19476" name="Oval 24" descr="80%"/>
            <p:cNvSpPr>
              <a:spLocks noChangeArrowheads="1"/>
            </p:cNvSpPr>
            <p:nvPr/>
          </p:nvSpPr>
          <p:spPr bwMode="auto">
            <a:xfrm>
              <a:off x="3967" y="3568"/>
              <a:ext cx="288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9900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19477" name="Oval 25" descr="80%"/>
            <p:cNvSpPr>
              <a:spLocks noChangeArrowheads="1"/>
            </p:cNvSpPr>
            <p:nvPr/>
          </p:nvSpPr>
          <p:spPr bwMode="auto">
            <a:xfrm>
              <a:off x="3696" y="4009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9900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19478" name="Line 30" descr="80%"/>
            <p:cNvSpPr>
              <a:spLocks noChangeShapeType="1"/>
            </p:cNvSpPr>
            <p:nvPr/>
          </p:nvSpPr>
          <p:spPr bwMode="auto">
            <a:xfrm>
              <a:off x="3007" y="2800"/>
              <a:ext cx="672" cy="336"/>
            </a:xfrm>
            <a:prstGeom prst="line">
              <a:avLst/>
            </a:prstGeom>
            <a:noFill/>
            <a:ln w="28575" cap="sq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36" descr="80%"/>
            <p:cNvSpPr>
              <a:spLocks noChangeShapeType="1"/>
            </p:cNvSpPr>
            <p:nvPr/>
          </p:nvSpPr>
          <p:spPr bwMode="auto">
            <a:xfrm flipH="1">
              <a:off x="3247" y="3248"/>
              <a:ext cx="268" cy="320"/>
            </a:xfrm>
            <a:prstGeom prst="line">
              <a:avLst/>
            </a:prstGeom>
            <a:noFill/>
            <a:ln w="28575" cap="sq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Line 38" descr="80%"/>
            <p:cNvSpPr>
              <a:spLocks noChangeShapeType="1"/>
            </p:cNvSpPr>
            <p:nvPr/>
          </p:nvSpPr>
          <p:spPr bwMode="auto">
            <a:xfrm>
              <a:off x="3871" y="3232"/>
              <a:ext cx="240" cy="336"/>
            </a:xfrm>
            <a:prstGeom prst="line">
              <a:avLst/>
            </a:prstGeom>
            <a:noFill/>
            <a:ln w="28575" cap="sq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Line 39" descr="80%"/>
            <p:cNvSpPr>
              <a:spLocks noChangeShapeType="1"/>
            </p:cNvSpPr>
            <p:nvPr/>
          </p:nvSpPr>
          <p:spPr bwMode="auto">
            <a:xfrm flipH="1">
              <a:off x="3840" y="3748"/>
              <a:ext cx="174" cy="261"/>
            </a:xfrm>
            <a:prstGeom prst="line">
              <a:avLst/>
            </a:prstGeom>
            <a:noFill/>
            <a:ln w="28575" cap="sq">
              <a:solidFill>
                <a:srgbClr val="00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482" name="Text Box 42"/>
          <p:cNvSpPr txBox="1">
            <a:spLocks noChangeArrowheads="1"/>
          </p:cNvSpPr>
          <p:nvPr/>
        </p:nvSpPr>
        <p:spPr bwMode="auto">
          <a:xfrm>
            <a:off x="3924300" y="4581525"/>
            <a:ext cx="1100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 sz="2400">
                <a:solidFill>
                  <a:srgbClr val="FF0000"/>
                </a:solidFill>
              </a:rPr>
              <a:t>根结点</a:t>
            </a:r>
          </a:p>
        </p:txBody>
      </p:sp>
      <p:sp>
        <p:nvSpPr>
          <p:cNvPr id="189483" name="Text Box 43"/>
          <p:cNvSpPr txBox="1">
            <a:spLocks noChangeArrowheads="1"/>
          </p:cNvSpPr>
          <p:nvPr/>
        </p:nvSpPr>
        <p:spPr bwMode="auto">
          <a:xfrm>
            <a:off x="2627313" y="4340225"/>
            <a:ext cx="11001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 sz="2400">
                <a:solidFill>
                  <a:srgbClr val="6600FF"/>
                </a:solidFill>
              </a:rPr>
              <a:t>左子树</a:t>
            </a:r>
          </a:p>
        </p:txBody>
      </p:sp>
      <p:sp>
        <p:nvSpPr>
          <p:cNvPr id="189484" name="Text Box 44"/>
          <p:cNvSpPr txBox="1">
            <a:spLocks noChangeArrowheads="1"/>
          </p:cNvSpPr>
          <p:nvPr/>
        </p:nvSpPr>
        <p:spPr bwMode="auto">
          <a:xfrm>
            <a:off x="5272088" y="4340225"/>
            <a:ext cx="11001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 sz="2400">
                <a:solidFill>
                  <a:srgbClr val="009900"/>
                </a:solidFill>
              </a:rPr>
              <a:t>右子树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/>
      <p:bldP spid="189451" grpId="0"/>
      <p:bldP spid="189452" grpId="0"/>
      <p:bldP spid="189453" grpId="0"/>
      <p:bldP spid="189455" grpId="0" animBg="1"/>
      <p:bldP spid="189482" grpId="0"/>
      <p:bldP spid="189483" grpId="0"/>
      <p:bldP spid="1894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FF1102-348B-412B-9E7B-0361F8BE72C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160463" y="1628775"/>
            <a:ext cx="13890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形态：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612775" y="2492375"/>
            <a:ext cx="1295400" cy="1806575"/>
            <a:chOff x="249" y="1570"/>
            <a:chExt cx="816" cy="1138"/>
          </a:xfrm>
        </p:grpSpPr>
        <p:sp>
          <p:nvSpPr>
            <p:cNvPr id="20516" name="Text Box 11"/>
            <p:cNvSpPr txBox="1">
              <a:spLocks noChangeArrowheads="1"/>
            </p:cNvSpPr>
            <p:nvPr/>
          </p:nvSpPr>
          <p:spPr bwMode="auto">
            <a:xfrm>
              <a:off x="249" y="2458"/>
              <a:ext cx="816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0" lang="zh-CN" altLang="en-US" sz="2000">
                  <a:solidFill>
                    <a:srgbClr val="000066"/>
                  </a:solidFill>
                </a:rPr>
                <a:t>空二叉树</a:t>
              </a:r>
            </a:p>
          </p:txBody>
        </p:sp>
        <p:grpSp>
          <p:nvGrpSpPr>
            <p:cNvPr id="20517" name="Group 62"/>
            <p:cNvGrpSpPr>
              <a:grpSpLocks/>
            </p:cNvGrpSpPr>
            <p:nvPr/>
          </p:nvGrpSpPr>
          <p:grpSpPr bwMode="auto">
            <a:xfrm>
              <a:off x="521" y="1570"/>
              <a:ext cx="362" cy="499"/>
              <a:chOff x="521" y="1570"/>
              <a:chExt cx="362" cy="499"/>
            </a:xfrm>
          </p:grpSpPr>
          <p:sp>
            <p:nvSpPr>
              <p:cNvPr id="20518" name="Oval 39"/>
              <p:cNvSpPr>
                <a:spLocks noChangeArrowheads="1"/>
              </p:cNvSpPr>
              <p:nvPr/>
            </p:nvSpPr>
            <p:spPr bwMode="auto">
              <a:xfrm>
                <a:off x="521" y="1661"/>
                <a:ext cx="362" cy="272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19" name="Line 40"/>
              <p:cNvSpPr>
                <a:spLocks noChangeShapeType="1"/>
              </p:cNvSpPr>
              <p:nvPr/>
            </p:nvSpPr>
            <p:spPr bwMode="auto">
              <a:xfrm flipH="1">
                <a:off x="657" y="1570"/>
                <a:ext cx="90" cy="49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1981200" y="2565400"/>
            <a:ext cx="1511300" cy="1912938"/>
            <a:chOff x="1338" y="1616"/>
            <a:chExt cx="952" cy="1205"/>
          </a:xfrm>
        </p:grpSpPr>
        <p:sp>
          <p:nvSpPr>
            <p:cNvPr id="20514" name="Text Box 12"/>
            <p:cNvSpPr txBox="1">
              <a:spLocks noChangeArrowheads="1"/>
            </p:cNvSpPr>
            <p:nvPr/>
          </p:nvSpPr>
          <p:spPr bwMode="auto">
            <a:xfrm>
              <a:off x="1338" y="2379"/>
              <a:ext cx="952" cy="44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kumimoji="0" lang="zh-CN" altLang="en-US" sz="2000">
                  <a:solidFill>
                    <a:srgbClr val="000066"/>
                  </a:solidFill>
                </a:rPr>
                <a:t>只有根结点</a:t>
              </a:r>
            </a:p>
            <a:p>
              <a:r>
                <a:rPr kumimoji="0" lang="zh-CN" altLang="en-US" sz="2000">
                  <a:solidFill>
                    <a:srgbClr val="000066"/>
                  </a:solidFill>
                </a:rPr>
                <a:t> 的二叉树</a:t>
              </a:r>
            </a:p>
          </p:txBody>
        </p:sp>
        <p:sp>
          <p:nvSpPr>
            <p:cNvPr id="20515" name="Oval 41"/>
            <p:cNvSpPr>
              <a:spLocks noChangeArrowheads="1"/>
            </p:cNvSpPr>
            <p:nvPr/>
          </p:nvSpPr>
          <p:spPr bwMode="auto">
            <a:xfrm>
              <a:off x="1610" y="1616"/>
              <a:ext cx="363" cy="317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508625" y="2552700"/>
            <a:ext cx="1458913" cy="1955800"/>
            <a:chOff x="3514" y="1551"/>
            <a:chExt cx="919" cy="1232"/>
          </a:xfrm>
        </p:grpSpPr>
        <p:sp>
          <p:nvSpPr>
            <p:cNvPr id="20509" name="Text Box 13"/>
            <p:cNvSpPr txBox="1">
              <a:spLocks noChangeArrowheads="1"/>
            </p:cNvSpPr>
            <p:nvPr/>
          </p:nvSpPr>
          <p:spPr bwMode="auto">
            <a:xfrm>
              <a:off x="3514" y="2341"/>
              <a:ext cx="919" cy="44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只有右子树</a:t>
              </a:r>
            </a:p>
            <a:p>
              <a:r>
                <a:rPr lang="zh-CN" altLang="en-US" sz="2000">
                  <a:solidFill>
                    <a:srgbClr val="000066"/>
                  </a:solidFill>
                </a:rPr>
                <a:t> 的二叉树</a:t>
              </a:r>
            </a:p>
          </p:txBody>
        </p:sp>
        <p:grpSp>
          <p:nvGrpSpPr>
            <p:cNvPr id="20510" name="Group 51"/>
            <p:cNvGrpSpPr>
              <a:grpSpLocks/>
            </p:cNvGrpSpPr>
            <p:nvPr/>
          </p:nvGrpSpPr>
          <p:grpSpPr bwMode="auto">
            <a:xfrm>
              <a:off x="3515" y="1551"/>
              <a:ext cx="725" cy="680"/>
              <a:chOff x="2654" y="2750"/>
              <a:chExt cx="725" cy="680"/>
            </a:xfrm>
          </p:grpSpPr>
          <p:sp>
            <p:nvSpPr>
              <p:cNvPr id="20511" name="Oval 48"/>
              <p:cNvSpPr>
                <a:spLocks noChangeArrowheads="1"/>
              </p:cNvSpPr>
              <p:nvPr/>
            </p:nvSpPr>
            <p:spPr bwMode="auto">
              <a:xfrm>
                <a:off x="2654" y="2750"/>
                <a:ext cx="272" cy="227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12" name="Line 49"/>
              <p:cNvSpPr>
                <a:spLocks noChangeShapeType="1"/>
              </p:cNvSpPr>
              <p:nvPr/>
            </p:nvSpPr>
            <p:spPr bwMode="auto">
              <a:xfrm>
                <a:off x="2880" y="2931"/>
                <a:ext cx="136" cy="1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13" name="AutoShape 50"/>
              <p:cNvSpPr>
                <a:spLocks noChangeArrowheads="1"/>
              </p:cNvSpPr>
              <p:nvPr/>
            </p:nvSpPr>
            <p:spPr bwMode="auto">
              <a:xfrm flipH="1">
                <a:off x="3016" y="3113"/>
                <a:ext cx="363" cy="317"/>
              </a:xfrm>
              <a:prstGeom prst="wedgeEllipseCallout">
                <a:avLst>
                  <a:gd name="adj1" fmla="val 49722"/>
                  <a:gd name="adj2" fmla="val -67981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/>
                <a:endParaRPr kumimoji="0" lang="zh-CN" altLang="zh-CN" sz="240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7092950" y="2565400"/>
            <a:ext cx="1930400" cy="1925638"/>
            <a:chOff x="4513" y="1551"/>
            <a:chExt cx="1216" cy="1213"/>
          </a:xfrm>
        </p:grpSpPr>
        <p:sp>
          <p:nvSpPr>
            <p:cNvPr id="20499" name="Text Box 38"/>
            <p:cNvSpPr txBox="1">
              <a:spLocks noChangeArrowheads="1"/>
            </p:cNvSpPr>
            <p:nvPr/>
          </p:nvSpPr>
          <p:spPr bwMode="auto">
            <a:xfrm>
              <a:off x="4649" y="2322"/>
              <a:ext cx="1080" cy="44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0" lang="zh-CN" altLang="en-US" sz="2000">
                  <a:solidFill>
                    <a:srgbClr val="000066"/>
                  </a:solidFill>
                </a:rPr>
                <a:t>左、右子树均</a:t>
              </a:r>
            </a:p>
            <a:p>
              <a:r>
                <a:rPr kumimoji="0" lang="zh-CN" altLang="en-US" sz="2000">
                  <a:solidFill>
                    <a:srgbClr val="000066"/>
                  </a:solidFill>
                </a:rPr>
                <a:t>非空的二叉树</a:t>
              </a:r>
            </a:p>
          </p:txBody>
        </p:sp>
        <p:grpSp>
          <p:nvGrpSpPr>
            <p:cNvPr id="20500" name="Group 60"/>
            <p:cNvGrpSpPr>
              <a:grpSpLocks/>
            </p:cNvGrpSpPr>
            <p:nvPr/>
          </p:nvGrpSpPr>
          <p:grpSpPr bwMode="auto">
            <a:xfrm>
              <a:off x="4513" y="1551"/>
              <a:ext cx="1178" cy="726"/>
              <a:chOff x="3742" y="2750"/>
              <a:chExt cx="1178" cy="726"/>
            </a:xfrm>
          </p:grpSpPr>
          <p:grpSp>
            <p:nvGrpSpPr>
              <p:cNvPr id="20501" name="Group 52"/>
              <p:cNvGrpSpPr>
                <a:grpSpLocks/>
              </p:cNvGrpSpPr>
              <p:nvPr/>
            </p:nvGrpSpPr>
            <p:grpSpPr bwMode="auto">
              <a:xfrm>
                <a:off x="4195" y="2750"/>
                <a:ext cx="725" cy="680"/>
                <a:chOff x="2654" y="2750"/>
                <a:chExt cx="725" cy="680"/>
              </a:xfrm>
            </p:grpSpPr>
            <p:sp>
              <p:nvSpPr>
                <p:cNvPr id="20506" name="Oval 53"/>
                <p:cNvSpPr>
                  <a:spLocks noChangeArrowheads="1"/>
                </p:cNvSpPr>
                <p:nvPr/>
              </p:nvSpPr>
              <p:spPr bwMode="auto">
                <a:xfrm>
                  <a:off x="2654" y="2750"/>
                  <a:ext cx="272" cy="227"/>
                </a:xfrm>
                <a:prstGeom prst="ellipse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07" name="Line 54"/>
                <p:cNvSpPr>
                  <a:spLocks noChangeShapeType="1"/>
                </p:cNvSpPr>
                <p:nvPr/>
              </p:nvSpPr>
              <p:spPr bwMode="auto">
                <a:xfrm>
                  <a:off x="2880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08" name="AutoShape 55"/>
                <p:cNvSpPr>
                  <a:spLocks noChangeArrowheads="1"/>
                </p:cNvSpPr>
                <p:nvPr/>
              </p:nvSpPr>
              <p:spPr bwMode="auto">
                <a:xfrm flipH="1">
                  <a:off x="3016" y="3113"/>
                  <a:ext cx="363" cy="317"/>
                </a:xfrm>
                <a:prstGeom prst="wedgeEllipseCallout">
                  <a:avLst>
                    <a:gd name="adj1" fmla="val 49722"/>
                    <a:gd name="adj2" fmla="val -67981"/>
                  </a:avLst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/>
                  <a:endParaRPr kumimoji="0" lang="zh-CN" altLang="zh-CN" sz="24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0502" name="Group 56"/>
              <p:cNvGrpSpPr>
                <a:grpSpLocks/>
              </p:cNvGrpSpPr>
              <p:nvPr/>
            </p:nvGrpSpPr>
            <p:grpSpPr bwMode="auto">
              <a:xfrm>
                <a:off x="3742" y="2750"/>
                <a:ext cx="726" cy="726"/>
                <a:chOff x="1383" y="2795"/>
                <a:chExt cx="726" cy="726"/>
              </a:xfrm>
            </p:grpSpPr>
            <p:sp>
              <p:nvSpPr>
                <p:cNvPr id="20503" name="Oval 57"/>
                <p:cNvSpPr>
                  <a:spLocks noChangeArrowheads="1"/>
                </p:cNvSpPr>
                <p:nvPr/>
              </p:nvSpPr>
              <p:spPr bwMode="auto">
                <a:xfrm>
                  <a:off x="1837" y="2795"/>
                  <a:ext cx="272" cy="227"/>
                </a:xfrm>
                <a:prstGeom prst="ellipse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0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1746" y="2976"/>
                  <a:ext cx="136" cy="13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05" name="AutoShape 59"/>
                <p:cNvSpPr>
                  <a:spLocks noChangeArrowheads="1"/>
                </p:cNvSpPr>
                <p:nvPr/>
              </p:nvSpPr>
              <p:spPr bwMode="auto">
                <a:xfrm>
                  <a:off x="1383" y="3158"/>
                  <a:ext cx="317" cy="363"/>
                </a:xfrm>
                <a:prstGeom prst="wedgeEllipseCallout">
                  <a:avLst>
                    <a:gd name="adj1" fmla="val 63880"/>
                    <a:gd name="adj2" fmla="val -64602"/>
                  </a:avLst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/>
                  <a:endParaRPr kumimoji="0" lang="zh-CN" altLang="zh-CN" sz="24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3708400" y="2552700"/>
            <a:ext cx="1458913" cy="1955800"/>
            <a:chOff x="2460" y="1551"/>
            <a:chExt cx="919" cy="1232"/>
          </a:xfrm>
        </p:grpSpPr>
        <p:grpSp>
          <p:nvGrpSpPr>
            <p:cNvPr id="20494" name="Group 45"/>
            <p:cNvGrpSpPr>
              <a:grpSpLocks/>
            </p:cNvGrpSpPr>
            <p:nvPr/>
          </p:nvGrpSpPr>
          <p:grpSpPr bwMode="auto">
            <a:xfrm>
              <a:off x="2653" y="1551"/>
              <a:ext cx="726" cy="726"/>
              <a:chOff x="1383" y="2795"/>
              <a:chExt cx="726" cy="726"/>
            </a:xfrm>
          </p:grpSpPr>
          <p:sp>
            <p:nvSpPr>
              <p:cNvPr id="20496" name="Oval 42"/>
              <p:cNvSpPr>
                <a:spLocks noChangeArrowheads="1"/>
              </p:cNvSpPr>
              <p:nvPr/>
            </p:nvSpPr>
            <p:spPr bwMode="auto">
              <a:xfrm>
                <a:off x="1837" y="2795"/>
                <a:ext cx="272" cy="227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97" name="Line 43"/>
              <p:cNvSpPr>
                <a:spLocks noChangeShapeType="1"/>
              </p:cNvSpPr>
              <p:nvPr/>
            </p:nvSpPr>
            <p:spPr bwMode="auto">
              <a:xfrm flipH="1">
                <a:off x="1746" y="2976"/>
                <a:ext cx="136" cy="13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98" name="AutoShape 44"/>
              <p:cNvSpPr>
                <a:spLocks noChangeArrowheads="1"/>
              </p:cNvSpPr>
              <p:nvPr/>
            </p:nvSpPr>
            <p:spPr bwMode="auto">
              <a:xfrm>
                <a:off x="1383" y="3158"/>
                <a:ext cx="317" cy="363"/>
              </a:xfrm>
              <a:prstGeom prst="wedgeEllipseCallout">
                <a:avLst>
                  <a:gd name="adj1" fmla="val 63880"/>
                  <a:gd name="adj2" fmla="val -64602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/>
              <a:p>
                <a:pPr algn="ctr"/>
                <a:endParaRPr kumimoji="0" lang="zh-CN" altLang="zh-CN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495" name="Text Box 61"/>
            <p:cNvSpPr txBox="1">
              <a:spLocks noChangeArrowheads="1"/>
            </p:cNvSpPr>
            <p:nvPr/>
          </p:nvSpPr>
          <p:spPr bwMode="auto">
            <a:xfrm>
              <a:off x="2460" y="2341"/>
              <a:ext cx="919" cy="44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只有左子树</a:t>
              </a:r>
            </a:p>
            <a:p>
              <a:r>
                <a:rPr lang="zh-CN" altLang="en-US" sz="2000">
                  <a:solidFill>
                    <a:srgbClr val="000066"/>
                  </a:solidFill>
                </a:rPr>
                <a:t> 的二叉树</a:t>
              </a:r>
            </a:p>
          </p:txBody>
        </p:sp>
      </p:grpSp>
      <p:sp>
        <p:nvSpPr>
          <p:cNvPr id="190532" name="Text Box 68"/>
          <p:cNvSpPr txBox="1">
            <a:spLocks noChangeArrowheads="1"/>
          </p:cNvSpPr>
          <p:nvPr/>
        </p:nvSpPr>
        <p:spPr bwMode="auto">
          <a:xfrm>
            <a:off x="2339975" y="1628775"/>
            <a:ext cx="814388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 sz="3200">
                <a:solidFill>
                  <a:srgbClr val="FF0000"/>
                </a:solidFill>
              </a:rPr>
              <a:t>5</a:t>
            </a:r>
            <a:r>
              <a:rPr kumimoji="0" lang="zh-CN" altLang="en-US" sz="3200">
                <a:solidFill>
                  <a:srgbClr val="FF0000"/>
                </a:solidFill>
              </a:rPr>
              <a:t>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C9C9F1-BF1D-462A-ABFF-69F78F2910E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900113" y="1557338"/>
            <a:ext cx="2160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基本操作：</a:t>
            </a:r>
          </a:p>
        </p:txBody>
      </p:sp>
      <p:sp>
        <p:nvSpPr>
          <p:cNvPr id="191530" name="Rectangle 42"/>
          <p:cNvSpPr>
            <a:spLocks noChangeArrowheads="1"/>
          </p:cNvSpPr>
          <p:nvPr/>
        </p:nvSpPr>
        <p:spPr bwMode="auto">
          <a:xfrm>
            <a:off x="2700338" y="1989138"/>
            <a:ext cx="48958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①</a:t>
            </a:r>
            <a:r>
              <a:rPr lang="en-US" altLang="zh-CN" sz="2400">
                <a:solidFill>
                  <a:srgbClr val="000066"/>
                </a:solidFill>
              </a:rPr>
              <a:t>Initiate(bt);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②</a:t>
            </a:r>
            <a:r>
              <a:rPr lang="en-US" altLang="zh-CN" sz="2400">
                <a:solidFill>
                  <a:srgbClr val="000066"/>
                </a:solidFill>
              </a:rPr>
              <a:t>Destory (bt);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③</a:t>
            </a:r>
            <a:r>
              <a:rPr lang="en-US" altLang="zh-CN" sz="2400">
                <a:solidFill>
                  <a:srgbClr val="000066"/>
                </a:solidFill>
              </a:rPr>
              <a:t>Creat (bt);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④</a:t>
            </a:r>
            <a:r>
              <a:rPr lang="en-US" altLang="zh-CN" sz="2400">
                <a:solidFill>
                  <a:srgbClr val="000066"/>
                </a:solidFill>
              </a:rPr>
              <a:t>Empty(bt);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⑤</a:t>
            </a:r>
            <a:r>
              <a:rPr lang="en-US" altLang="zh-CN" sz="2400">
                <a:solidFill>
                  <a:srgbClr val="000066"/>
                </a:solidFill>
              </a:rPr>
              <a:t>Root(bt);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⑥</a:t>
            </a:r>
            <a:r>
              <a:rPr lang="en-US" altLang="zh-CN" sz="2400">
                <a:solidFill>
                  <a:srgbClr val="000066"/>
                </a:solidFill>
              </a:rPr>
              <a:t>Parent(bt,x);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⑦</a:t>
            </a:r>
            <a:r>
              <a:rPr lang="en-US" altLang="zh-CN" sz="2400">
                <a:solidFill>
                  <a:srgbClr val="000066"/>
                </a:solidFill>
              </a:rPr>
              <a:t>LeftChild(bt,x);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rgbClr val="000066"/>
                </a:solidFill>
              </a:rPr>
              <a:t>⑧</a:t>
            </a:r>
            <a:r>
              <a:rPr lang="en-US" altLang="zh-CN" sz="2400">
                <a:solidFill>
                  <a:srgbClr val="000066"/>
                </a:solidFill>
              </a:rPr>
              <a:t>RithtChild(bt,x);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</a:rPr>
              <a:t>⑨Traverse(bt);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66"/>
                </a:solidFill>
              </a:rPr>
              <a:t>⑩Clear(bt);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23B252-00EC-4359-B2E3-1270BE32C42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2532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900113" y="1557338"/>
            <a:ext cx="2160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重要性质：</a:t>
            </a: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1116013" y="2205038"/>
            <a:ext cx="6840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</a:rPr>
              <a:t>在二叉树的第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层上至多有</a:t>
            </a:r>
            <a:r>
              <a:rPr lang="en-US" altLang="zh-CN" i="1">
                <a:solidFill>
                  <a:srgbClr val="FF0000"/>
                </a:solidFill>
              </a:rPr>
              <a:t>2</a:t>
            </a:r>
            <a:r>
              <a:rPr lang="en-US" altLang="zh-CN" i="1" baseline="30000">
                <a:solidFill>
                  <a:srgbClr val="FF0000"/>
                </a:solidFill>
              </a:rPr>
              <a:t>i-1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个结点。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1042988" y="2781300"/>
            <a:ext cx="232568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用归纳法证明：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1601788" y="3448050"/>
            <a:ext cx="70024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en-US" sz="2400" i="1">
                <a:solidFill>
                  <a:srgbClr val="FF0000"/>
                </a:solidFill>
              </a:rPr>
              <a:t>Ⅰ</a:t>
            </a:r>
            <a:r>
              <a:rPr lang="en-US" altLang="zh-CN" sz="2400" i="1">
                <a:solidFill>
                  <a:srgbClr val="FF0000"/>
                </a:solidFill>
              </a:rPr>
              <a:t>. </a:t>
            </a:r>
            <a:r>
              <a:rPr lang="zh-CN" altLang="en-US" sz="2400">
                <a:solidFill>
                  <a:srgbClr val="000066"/>
                </a:solidFill>
              </a:rPr>
              <a:t>当</a:t>
            </a:r>
            <a:r>
              <a:rPr lang="en-US" altLang="zh-CN" sz="2400" i="1">
                <a:solidFill>
                  <a:srgbClr val="000066"/>
                </a:solidFill>
              </a:rPr>
              <a:t>i </a:t>
            </a:r>
            <a:r>
              <a:rPr lang="en-US" altLang="zh-CN" sz="2400">
                <a:solidFill>
                  <a:srgbClr val="000066"/>
                </a:solidFill>
              </a:rPr>
              <a:t>= </a:t>
            </a:r>
            <a:r>
              <a:rPr lang="en-US" altLang="zh-CN" sz="2400" i="1">
                <a:solidFill>
                  <a:srgbClr val="000066"/>
                </a:solidFill>
              </a:rPr>
              <a:t>1</a:t>
            </a:r>
            <a:r>
              <a:rPr lang="en-US" altLang="zh-CN" sz="2400">
                <a:solidFill>
                  <a:srgbClr val="000066"/>
                </a:solidFill>
              </a:rPr>
              <a:t> </a:t>
            </a:r>
            <a:r>
              <a:rPr lang="zh-CN" altLang="en-US" sz="2400">
                <a:solidFill>
                  <a:srgbClr val="000066"/>
                </a:solidFill>
              </a:rPr>
              <a:t>层时，只有一个根结点：</a:t>
            </a:r>
            <a:r>
              <a:rPr lang="en-US" altLang="zh-CN" sz="2400" i="1">
                <a:solidFill>
                  <a:srgbClr val="000066"/>
                </a:solidFill>
              </a:rPr>
              <a:t>2</a:t>
            </a:r>
            <a:r>
              <a:rPr lang="en-US" altLang="zh-CN" sz="2400" i="1" baseline="30000">
                <a:solidFill>
                  <a:srgbClr val="000066"/>
                </a:solidFill>
              </a:rPr>
              <a:t>i-1</a:t>
            </a:r>
            <a:r>
              <a:rPr lang="en-US" altLang="zh-CN" sz="2400" i="1">
                <a:solidFill>
                  <a:srgbClr val="000066"/>
                </a:solidFill>
              </a:rPr>
              <a:t> </a:t>
            </a:r>
            <a:r>
              <a:rPr lang="en-US" altLang="zh-CN" sz="2400">
                <a:solidFill>
                  <a:srgbClr val="000066"/>
                </a:solidFill>
              </a:rPr>
              <a:t>= </a:t>
            </a:r>
            <a:r>
              <a:rPr lang="en-US" altLang="zh-CN" sz="2400" i="1">
                <a:solidFill>
                  <a:srgbClr val="000066"/>
                </a:solidFill>
              </a:rPr>
              <a:t>2</a:t>
            </a:r>
            <a:r>
              <a:rPr lang="en-US" altLang="zh-CN" sz="2400" i="1" baseline="30000">
                <a:solidFill>
                  <a:srgbClr val="000066"/>
                </a:solidFill>
              </a:rPr>
              <a:t>0</a:t>
            </a:r>
            <a:r>
              <a:rPr lang="en-US" altLang="zh-CN" sz="2400" i="1">
                <a:solidFill>
                  <a:srgbClr val="000066"/>
                </a:solidFill>
              </a:rPr>
              <a:t> </a:t>
            </a:r>
            <a:r>
              <a:rPr lang="en-US" altLang="zh-CN" sz="2400">
                <a:solidFill>
                  <a:srgbClr val="000066"/>
                </a:solidFill>
              </a:rPr>
              <a:t>= </a:t>
            </a:r>
            <a:r>
              <a:rPr lang="en-US" altLang="zh-CN" sz="2400" i="1">
                <a:solidFill>
                  <a:srgbClr val="000066"/>
                </a:solidFill>
              </a:rPr>
              <a:t>1</a:t>
            </a:r>
            <a:r>
              <a:rPr lang="zh-CN" altLang="en-US" sz="2400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192525" name="Text Box 13"/>
          <p:cNvSpPr txBox="1">
            <a:spLocks noChangeArrowheads="1"/>
          </p:cNvSpPr>
          <p:nvPr/>
        </p:nvSpPr>
        <p:spPr bwMode="auto">
          <a:xfrm>
            <a:off x="1547813" y="4090988"/>
            <a:ext cx="59547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 sz="2400" i="1">
                <a:solidFill>
                  <a:srgbClr val="FF0000"/>
                </a:solidFill>
              </a:rPr>
              <a:t>Ⅱ</a:t>
            </a:r>
            <a:r>
              <a:rPr kumimoji="0" lang="en-US" altLang="zh-CN" sz="2400">
                <a:solidFill>
                  <a:srgbClr val="FF0000"/>
                </a:solidFill>
              </a:rPr>
              <a:t>.  </a:t>
            </a:r>
            <a:r>
              <a:rPr lang="zh-CN" altLang="en-US" sz="2400">
                <a:solidFill>
                  <a:srgbClr val="000066"/>
                </a:solidFill>
              </a:rPr>
              <a:t>假设对所有的 </a:t>
            </a:r>
            <a:r>
              <a:rPr lang="en-US" altLang="zh-CN" sz="2400" i="1">
                <a:solidFill>
                  <a:srgbClr val="000066"/>
                </a:solidFill>
              </a:rPr>
              <a:t>j</a:t>
            </a:r>
            <a:r>
              <a:rPr lang="zh-CN" altLang="en-US" sz="2400">
                <a:solidFill>
                  <a:srgbClr val="000066"/>
                </a:solidFill>
              </a:rPr>
              <a:t>，</a:t>
            </a:r>
            <a:r>
              <a:rPr lang="en-US" altLang="zh-CN" sz="2400" i="1">
                <a:solidFill>
                  <a:srgbClr val="000066"/>
                </a:solidFill>
              </a:rPr>
              <a:t>1</a:t>
            </a:r>
            <a:r>
              <a:rPr lang="en-US" altLang="zh-CN" sz="2400">
                <a:solidFill>
                  <a:srgbClr val="000066"/>
                </a:solidFill>
              </a:rPr>
              <a:t>≤ </a:t>
            </a:r>
            <a:r>
              <a:rPr lang="en-US" altLang="zh-CN" sz="2400" i="1">
                <a:solidFill>
                  <a:srgbClr val="000066"/>
                </a:solidFill>
              </a:rPr>
              <a:t>j</a:t>
            </a:r>
            <a:r>
              <a:rPr lang="en-US" altLang="zh-CN" sz="2400">
                <a:solidFill>
                  <a:srgbClr val="000066"/>
                </a:solidFill>
              </a:rPr>
              <a:t> </a:t>
            </a:r>
            <a:r>
              <a:rPr lang="en-US" altLang="zh-CN" sz="2400">
                <a:solidFill>
                  <a:srgbClr val="000066"/>
                </a:solidFill>
                <a:sym typeface="Symbol" pitchFamily="18" charset="2"/>
              </a:rPr>
              <a:t> </a:t>
            </a:r>
            <a:r>
              <a:rPr lang="en-US" altLang="zh-CN" sz="2400" i="1">
                <a:solidFill>
                  <a:srgbClr val="000066"/>
                </a:solidFill>
              </a:rPr>
              <a:t>i</a:t>
            </a:r>
            <a:r>
              <a:rPr lang="zh-CN" altLang="en-US" sz="2400">
                <a:solidFill>
                  <a:srgbClr val="000066"/>
                </a:solidFill>
              </a:rPr>
              <a:t>，命题成立；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1600200" y="4816475"/>
            <a:ext cx="7543800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0" lang="en-US" altLang="zh-CN" sz="2400" i="1">
                <a:solidFill>
                  <a:srgbClr val="FF0000"/>
                </a:solidFill>
              </a:rPr>
              <a:t>Ⅲ</a:t>
            </a:r>
            <a:r>
              <a:rPr kumimoji="0" lang="en-US" altLang="zh-CN" sz="2400">
                <a:solidFill>
                  <a:srgbClr val="FF0000"/>
                </a:solidFill>
              </a:rPr>
              <a:t>.  </a:t>
            </a:r>
            <a:r>
              <a:rPr lang="zh-CN" altLang="en-US" sz="2400">
                <a:solidFill>
                  <a:srgbClr val="000066"/>
                </a:solidFill>
              </a:rPr>
              <a:t>二叉树上每个结点至多有两棵子树，则第 </a:t>
            </a:r>
            <a:r>
              <a:rPr lang="en-US" altLang="zh-CN" sz="2400" i="1">
                <a:solidFill>
                  <a:srgbClr val="000066"/>
                </a:solidFill>
              </a:rPr>
              <a:t>i </a:t>
            </a:r>
            <a:r>
              <a:rPr lang="zh-CN" altLang="en-US" sz="2400">
                <a:solidFill>
                  <a:srgbClr val="000066"/>
                </a:solidFill>
              </a:rPr>
              <a:t>层的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       结点数 </a:t>
            </a:r>
            <a:r>
              <a:rPr lang="en-US" altLang="zh-CN" sz="2400">
                <a:solidFill>
                  <a:srgbClr val="000066"/>
                </a:solidFill>
              </a:rPr>
              <a:t>= </a:t>
            </a:r>
            <a:r>
              <a:rPr lang="en-US" altLang="zh-CN" sz="2400" i="1">
                <a:solidFill>
                  <a:srgbClr val="000066"/>
                </a:solidFill>
              </a:rPr>
              <a:t>2</a:t>
            </a:r>
            <a:r>
              <a:rPr lang="en-US" altLang="zh-CN" sz="2400" i="1" baseline="30000">
                <a:solidFill>
                  <a:srgbClr val="000066"/>
                </a:solidFill>
              </a:rPr>
              <a:t>i-2</a:t>
            </a:r>
            <a:r>
              <a:rPr lang="en-US" altLang="zh-CN" sz="2400">
                <a:solidFill>
                  <a:srgbClr val="000066"/>
                </a:solidFill>
                <a:sym typeface="Symbol" pitchFamily="18" charset="2"/>
              </a:rPr>
              <a:t></a:t>
            </a:r>
            <a:r>
              <a:rPr lang="en-US" altLang="zh-CN" sz="2400" i="1">
                <a:solidFill>
                  <a:srgbClr val="000066"/>
                </a:solidFill>
                <a:sym typeface="Symbol" pitchFamily="18" charset="2"/>
              </a:rPr>
              <a:t> 2</a:t>
            </a:r>
            <a:r>
              <a:rPr lang="en-US" altLang="zh-CN" sz="2400">
                <a:solidFill>
                  <a:srgbClr val="000066"/>
                </a:solidFill>
                <a:sym typeface="Symbol" pitchFamily="18" charset="2"/>
              </a:rPr>
              <a:t> = </a:t>
            </a:r>
            <a:r>
              <a:rPr lang="en-US" altLang="zh-CN" sz="2400" i="1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sz="2400" i="1" baseline="30000">
                <a:solidFill>
                  <a:srgbClr val="000066"/>
                </a:solidFill>
                <a:sym typeface="Symbol" pitchFamily="18" charset="2"/>
              </a:rPr>
              <a:t>i-1</a:t>
            </a:r>
            <a:r>
              <a:rPr lang="en-US" altLang="zh-CN" sz="2400" i="1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000066"/>
                </a:solidFill>
                <a:sym typeface="Symbol" pitchFamily="18" charset="2"/>
              </a:rPr>
              <a:t>。</a:t>
            </a:r>
            <a:endParaRPr kumimoji="0" lang="zh-CN" altLang="en-US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2" grpId="0"/>
      <p:bldP spid="192523" grpId="0"/>
      <p:bldP spid="192524" grpId="0"/>
      <p:bldP spid="192525" grpId="0"/>
      <p:bldP spid="1925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319FC0B-170B-4D0E-B494-3B5B542BE23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900113" y="1557338"/>
            <a:ext cx="2160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重要性质：</a:t>
            </a:r>
          </a:p>
        </p:txBody>
      </p:sp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1116013" y="2205038"/>
            <a:ext cx="8208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深度为 </a:t>
            </a:r>
            <a:r>
              <a:rPr lang="en-US" altLang="zh-CN" i="1">
                <a:solidFill>
                  <a:srgbClr val="FF0000"/>
                </a:solidFill>
              </a:rPr>
              <a:t>k </a:t>
            </a:r>
            <a:r>
              <a:rPr lang="zh-CN" altLang="en-US">
                <a:solidFill>
                  <a:srgbClr val="FF0000"/>
                </a:solidFill>
              </a:rPr>
              <a:t>的二叉树上至多含 </a:t>
            </a:r>
            <a:r>
              <a:rPr lang="en-US" altLang="zh-CN" i="1">
                <a:solidFill>
                  <a:srgbClr val="FF0000"/>
                </a:solidFill>
              </a:rPr>
              <a:t>2</a:t>
            </a:r>
            <a:r>
              <a:rPr lang="en-US" altLang="zh-CN" i="1" baseline="30000">
                <a:solidFill>
                  <a:srgbClr val="FF0000"/>
                </a:solidFill>
              </a:rPr>
              <a:t>k</a:t>
            </a:r>
            <a:r>
              <a:rPr lang="en-US" altLang="zh-CN" i="1">
                <a:solidFill>
                  <a:srgbClr val="FF0000"/>
                </a:solidFill>
              </a:rPr>
              <a:t>-1 </a:t>
            </a:r>
            <a:r>
              <a:rPr lang="zh-CN" altLang="en-US">
                <a:solidFill>
                  <a:srgbClr val="FF0000"/>
                </a:solidFill>
              </a:rPr>
              <a:t>个结点</a:t>
            </a:r>
            <a:r>
              <a:rPr lang="en-US" altLang="zh-CN">
                <a:solidFill>
                  <a:srgbClr val="FF0000"/>
                </a:solidFill>
              </a:rPr>
              <a:t>(k≥1)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1042988" y="2781300"/>
            <a:ext cx="11001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证明：</a:t>
            </a: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116013" y="3500438"/>
            <a:ext cx="7723187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66"/>
                </a:solidFill>
              </a:rPr>
              <a:t>基于上一条性质，深度为 </a:t>
            </a:r>
            <a:r>
              <a:rPr lang="en-US" altLang="zh-CN" sz="2400" i="1">
                <a:solidFill>
                  <a:srgbClr val="000066"/>
                </a:solidFill>
              </a:rPr>
              <a:t>k </a:t>
            </a:r>
            <a:r>
              <a:rPr lang="zh-CN" altLang="en-US" sz="2400">
                <a:solidFill>
                  <a:srgbClr val="000066"/>
                </a:solidFill>
              </a:rPr>
              <a:t>的二叉树上的结点数至多为</a:t>
            </a: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1979613" y="4292600"/>
            <a:ext cx="42989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2</a:t>
            </a:r>
            <a:r>
              <a:rPr lang="en-US" altLang="zh-CN" i="1" baseline="30000">
                <a:solidFill>
                  <a:srgbClr val="FF0000"/>
                </a:solidFill>
              </a:rPr>
              <a:t>0</a:t>
            </a:r>
            <a:r>
              <a:rPr lang="en-US" altLang="zh-CN" i="1">
                <a:solidFill>
                  <a:srgbClr val="FF0000"/>
                </a:solidFill>
              </a:rPr>
              <a:t>+2</a:t>
            </a:r>
            <a:r>
              <a:rPr lang="en-US" altLang="zh-CN" i="1" baseline="30000">
                <a:solidFill>
                  <a:srgbClr val="FF0000"/>
                </a:solidFill>
              </a:rPr>
              <a:t>1</a:t>
            </a:r>
            <a:r>
              <a:rPr lang="en-US" altLang="zh-CN" i="1">
                <a:solidFill>
                  <a:srgbClr val="FF0000"/>
                </a:solidFill>
              </a:rPr>
              <a:t>+ </a:t>
            </a:r>
            <a:r>
              <a:rPr lang="en-US" altLang="zh-CN" i="1">
                <a:solidFill>
                  <a:srgbClr val="FF0000"/>
                </a:solidFill>
                <a:sym typeface="Symbol" pitchFamily="18" charset="2"/>
              </a:rPr>
              <a:t>      +2</a:t>
            </a:r>
            <a:r>
              <a:rPr lang="en-US" altLang="zh-CN" i="1" baseline="30000">
                <a:solidFill>
                  <a:srgbClr val="FF0000"/>
                </a:solidFill>
                <a:sym typeface="Symbol" pitchFamily="18" charset="2"/>
              </a:rPr>
              <a:t>k-1</a:t>
            </a:r>
            <a:r>
              <a:rPr lang="en-US" altLang="zh-CN" i="1">
                <a:solidFill>
                  <a:srgbClr val="FF0000"/>
                </a:solidFill>
                <a:sym typeface="Symbol" pitchFamily="18" charset="2"/>
              </a:rPr>
              <a:t> = 2</a:t>
            </a:r>
            <a:r>
              <a:rPr lang="en-US" altLang="zh-CN" i="1" baseline="3000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zh-CN" i="1">
                <a:solidFill>
                  <a:srgbClr val="FF0000"/>
                </a:solidFill>
                <a:sym typeface="Symbol" pitchFamily="18" charset="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6" grpId="0"/>
      <p:bldP spid="193547" grpId="0"/>
      <p:bldP spid="193548" grpId="0"/>
      <p:bldP spid="1935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B6775D1-3178-4821-8C41-FF550B65CF7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900113" y="1557338"/>
            <a:ext cx="2160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重要性质：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1116013" y="2205038"/>
            <a:ext cx="802798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③  </a:t>
            </a:r>
            <a:r>
              <a:rPr lang="zh-CN" altLang="en-US">
                <a:solidFill>
                  <a:srgbClr val="FF0000"/>
                </a:solidFill>
              </a:rPr>
              <a:t>对任何一棵二叉树，若它含有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 i="1" baseline="-25000">
                <a:solidFill>
                  <a:srgbClr val="FF0000"/>
                </a:solidFill>
              </a:rPr>
              <a:t>0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个叶子结点、</a:t>
            </a:r>
          </a:p>
          <a:p>
            <a:r>
              <a:rPr lang="zh-CN" altLang="en-US" i="1">
                <a:solidFill>
                  <a:srgbClr val="FF0000"/>
                </a:solidFill>
              </a:rPr>
              <a:t>      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 i="1" baseline="-25000">
                <a:solidFill>
                  <a:srgbClr val="FF0000"/>
                </a:solidFill>
              </a:rPr>
              <a:t>2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个度为</a:t>
            </a:r>
            <a:r>
              <a:rPr lang="zh-CN" altLang="en-US" i="1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的结点，则必存在关系式：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                 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 i="1" baseline="-25000">
                <a:solidFill>
                  <a:srgbClr val="FF0000"/>
                </a:solidFill>
              </a:rPr>
              <a:t>0</a:t>
            </a:r>
            <a:r>
              <a:rPr lang="en-US" altLang="zh-CN" i="1">
                <a:solidFill>
                  <a:srgbClr val="FF0000"/>
                </a:solidFill>
              </a:rPr>
              <a:t> = n</a:t>
            </a:r>
            <a:r>
              <a:rPr lang="en-US" altLang="zh-CN" i="1" baseline="-25000">
                <a:solidFill>
                  <a:srgbClr val="FF0000"/>
                </a:solidFill>
              </a:rPr>
              <a:t>2</a:t>
            </a:r>
            <a:r>
              <a:rPr lang="en-US" altLang="zh-CN" i="1">
                <a:solidFill>
                  <a:srgbClr val="FF0000"/>
                </a:solidFill>
              </a:rPr>
              <a:t>+1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042988" y="3722688"/>
            <a:ext cx="11842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 </a:t>
            </a:r>
            <a:r>
              <a:rPr lang="zh-CN" altLang="en-US" sz="2400">
                <a:solidFill>
                  <a:srgbClr val="000066"/>
                </a:solidFill>
              </a:rPr>
              <a:t>证明：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1979613" y="3644900"/>
            <a:ext cx="5976937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>
                <a:solidFill>
                  <a:srgbClr val="000066"/>
                </a:solidFill>
              </a:rPr>
              <a:t>设二叉树上结点总数 </a:t>
            </a:r>
            <a:r>
              <a:rPr lang="en-US" altLang="zh-CN" sz="2400" i="1">
                <a:solidFill>
                  <a:srgbClr val="000066"/>
                </a:solidFill>
              </a:rPr>
              <a:t>n = n</a:t>
            </a:r>
            <a:r>
              <a:rPr lang="en-US" altLang="zh-CN" sz="2400" i="1" baseline="-25000">
                <a:solidFill>
                  <a:srgbClr val="000066"/>
                </a:solidFill>
              </a:rPr>
              <a:t>0</a:t>
            </a:r>
            <a:r>
              <a:rPr lang="en-US" altLang="zh-CN" sz="2400" i="1">
                <a:solidFill>
                  <a:srgbClr val="000066"/>
                </a:solidFill>
              </a:rPr>
              <a:t> + n</a:t>
            </a:r>
            <a:r>
              <a:rPr lang="en-US" altLang="zh-CN" sz="2400" i="1" baseline="-25000">
                <a:solidFill>
                  <a:srgbClr val="000066"/>
                </a:solidFill>
              </a:rPr>
              <a:t>1</a:t>
            </a:r>
            <a:r>
              <a:rPr lang="en-US" altLang="zh-CN" sz="2400" i="1">
                <a:solidFill>
                  <a:srgbClr val="000066"/>
                </a:solidFill>
              </a:rPr>
              <a:t> + n</a:t>
            </a:r>
            <a:r>
              <a:rPr lang="en-US" altLang="zh-CN" sz="2400" i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1979613" y="4267200"/>
            <a:ext cx="44989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又二叉树上分支总数 </a:t>
            </a:r>
            <a:r>
              <a:rPr lang="en-US" altLang="zh-CN" sz="2400" i="1">
                <a:solidFill>
                  <a:srgbClr val="000066"/>
                </a:solidFill>
              </a:rPr>
              <a:t>b = n</a:t>
            </a:r>
            <a:r>
              <a:rPr lang="en-US" altLang="zh-CN" sz="2400" i="1" baseline="-25000">
                <a:solidFill>
                  <a:srgbClr val="000066"/>
                </a:solidFill>
              </a:rPr>
              <a:t>1</a:t>
            </a:r>
            <a:r>
              <a:rPr lang="en-US" altLang="zh-CN" sz="2400" i="1">
                <a:solidFill>
                  <a:srgbClr val="000066"/>
                </a:solidFill>
              </a:rPr>
              <a:t>+2n</a:t>
            </a:r>
            <a:r>
              <a:rPr lang="en-US" altLang="zh-CN" sz="2400" i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194574" name="Text Box 14"/>
          <p:cNvSpPr txBox="1">
            <a:spLocks noChangeArrowheads="1"/>
          </p:cNvSpPr>
          <p:nvPr/>
        </p:nvSpPr>
        <p:spPr bwMode="auto">
          <a:xfrm>
            <a:off x="3132138" y="4770438"/>
            <a:ext cx="39338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而 </a:t>
            </a:r>
            <a:r>
              <a:rPr lang="en-US" altLang="zh-CN" sz="2400" i="1">
                <a:solidFill>
                  <a:srgbClr val="000066"/>
                </a:solidFill>
              </a:rPr>
              <a:t>b = n-1 = n</a:t>
            </a:r>
            <a:r>
              <a:rPr lang="en-US" altLang="zh-CN" sz="2400" i="1" baseline="-25000">
                <a:solidFill>
                  <a:srgbClr val="000066"/>
                </a:solidFill>
              </a:rPr>
              <a:t>0</a:t>
            </a:r>
            <a:r>
              <a:rPr lang="en-US" altLang="zh-CN" sz="2400" i="1">
                <a:solidFill>
                  <a:srgbClr val="000066"/>
                </a:solidFill>
              </a:rPr>
              <a:t> + n</a:t>
            </a:r>
            <a:r>
              <a:rPr lang="en-US" altLang="zh-CN" sz="2400" i="1" baseline="-25000">
                <a:solidFill>
                  <a:srgbClr val="000066"/>
                </a:solidFill>
              </a:rPr>
              <a:t>1</a:t>
            </a:r>
            <a:r>
              <a:rPr lang="en-US" altLang="zh-CN" sz="2400" i="1">
                <a:solidFill>
                  <a:srgbClr val="000066"/>
                </a:solidFill>
              </a:rPr>
              <a:t> + n</a:t>
            </a:r>
            <a:r>
              <a:rPr lang="en-US" altLang="zh-CN" sz="2400" i="1" baseline="-25000">
                <a:solidFill>
                  <a:srgbClr val="000066"/>
                </a:solidFill>
              </a:rPr>
              <a:t>2</a:t>
            </a:r>
            <a:r>
              <a:rPr lang="en-US" altLang="zh-CN" sz="2400" i="1">
                <a:solidFill>
                  <a:srgbClr val="000066"/>
                </a:solidFill>
              </a:rPr>
              <a:t> - 1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3419475" y="5275263"/>
            <a:ext cx="26162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由此， </a:t>
            </a:r>
            <a:r>
              <a:rPr lang="en-US" altLang="zh-CN" sz="2400" i="1">
                <a:solidFill>
                  <a:srgbClr val="000066"/>
                </a:solidFill>
              </a:rPr>
              <a:t>n</a:t>
            </a:r>
            <a:r>
              <a:rPr lang="en-US" altLang="zh-CN" sz="2400" i="1" baseline="-25000">
                <a:solidFill>
                  <a:srgbClr val="000066"/>
                </a:solidFill>
              </a:rPr>
              <a:t>0 </a:t>
            </a:r>
            <a:r>
              <a:rPr lang="en-US" altLang="zh-CN" sz="2400" i="1">
                <a:solidFill>
                  <a:srgbClr val="000066"/>
                </a:solidFill>
              </a:rPr>
              <a:t>= n</a:t>
            </a:r>
            <a:r>
              <a:rPr lang="en-US" altLang="zh-CN" sz="2400" i="1" baseline="-25000">
                <a:solidFill>
                  <a:srgbClr val="000066"/>
                </a:solidFill>
              </a:rPr>
              <a:t>2</a:t>
            </a:r>
            <a:r>
              <a:rPr lang="en-US" altLang="zh-CN" sz="2400" i="1">
                <a:solidFill>
                  <a:srgbClr val="000066"/>
                </a:solidFill>
              </a:rPr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0" grpId="0"/>
      <p:bldP spid="194571" grpId="0"/>
      <p:bldP spid="194572" grpId="0"/>
      <p:bldP spid="194573" grpId="0"/>
      <p:bldP spid="194574" grpId="0"/>
      <p:bldP spid="1945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EFA6121-3388-460D-950F-3592A9A6F4D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682625" y="1557338"/>
            <a:ext cx="2449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特殊的二叉树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611188" y="2292350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满二叉树</a:t>
            </a: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682625" y="3243263"/>
            <a:ext cx="2232025" cy="6254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</a:rPr>
              <a:t>完全二叉树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682625" y="2754313"/>
            <a:ext cx="5194300" cy="5302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深度为</a:t>
            </a:r>
            <a:r>
              <a:rPr lang="en-US" altLang="zh-CN" sz="2400" i="1">
                <a:solidFill>
                  <a:srgbClr val="000066"/>
                </a:solidFill>
              </a:rPr>
              <a:t>k</a:t>
            </a:r>
            <a:r>
              <a:rPr lang="zh-CN" altLang="en-US" sz="2400">
                <a:solidFill>
                  <a:srgbClr val="000066"/>
                </a:solidFill>
              </a:rPr>
              <a:t>且含有</a:t>
            </a:r>
            <a:r>
              <a:rPr lang="en-US" altLang="zh-CN" sz="2400" i="1">
                <a:solidFill>
                  <a:srgbClr val="000066"/>
                </a:solidFill>
              </a:rPr>
              <a:t>2</a:t>
            </a:r>
            <a:r>
              <a:rPr lang="en-US" altLang="zh-CN" sz="2400" i="1" baseline="30000">
                <a:solidFill>
                  <a:srgbClr val="000066"/>
                </a:solidFill>
              </a:rPr>
              <a:t>k</a:t>
            </a:r>
            <a:r>
              <a:rPr lang="en-US" altLang="zh-CN" sz="2400" i="1">
                <a:solidFill>
                  <a:srgbClr val="000066"/>
                </a:solidFill>
              </a:rPr>
              <a:t>-1</a:t>
            </a:r>
            <a:r>
              <a:rPr lang="zh-CN" altLang="en-US" sz="2400">
                <a:solidFill>
                  <a:srgbClr val="000066"/>
                </a:solidFill>
              </a:rPr>
              <a:t>个结点的二叉树。</a:t>
            </a:r>
            <a:endParaRPr lang="zh-CN" altLang="en-US" sz="2400" i="1" baseline="-25000">
              <a:solidFill>
                <a:srgbClr val="000066"/>
              </a:solidFill>
            </a:endParaRPr>
          </a:p>
        </p:txBody>
      </p: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755650" y="3757613"/>
            <a:ext cx="4856163" cy="8953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树中所含的 </a:t>
            </a:r>
            <a:r>
              <a:rPr lang="en-US" altLang="zh-CN" sz="2400" i="1">
                <a:solidFill>
                  <a:srgbClr val="000066"/>
                </a:solidFill>
              </a:rPr>
              <a:t>n </a:t>
            </a:r>
            <a:r>
              <a:rPr lang="zh-CN" altLang="en-US" sz="2400">
                <a:solidFill>
                  <a:srgbClr val="000066"/>
                </a:solidFill>
              </a:rPr>
              <a:t>个结点和满二叉树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中编号为 </a:t>
            </a:r>
            <a:r>
              <a:rPr lang="en-US" altLang="zh-CN" sz="2400" i="1">
                <a:solidFill>
                  <a:srgbClr val="000066"/>
                </a:solidFill>
              </a:rPr>
              <a:t>1 </a:t>
            </a:r>
            <a:r>
              <a:rPr lang="zh-CN" altLang="en-US" sz="2400">
                <a:solidFill>
                  <a:srgbClr val="000066"/>
                </a:solidFill>
              </a:rPr>
              <a:t>至 </a:t>
            </a:r>
            <a:r>
              <a:rPr lang="en-US" altLang="zh-CN" sz="2400" i="1">
                <a:solidFill>
                  <a:srgbClr val="000066"/>
                </a:solidFill>
              </a:rPr>
              <a:t>n </a:t>
            </a:r>
            <a:r>
              <a:rPr lang="zh-CN" altLang="en-US" sz="2400">
                <a:solidFill>
                  <a:srgbClr val="000066"/>
                </a:solidFill>
              </a:rPr>
              <a:t>的结点一一对应。</a:t>
            </a:r>
          </a:p>
        </p:txBody>
      </p:sp>
      <p:sp>
        <p:nvSpPr>
          <p:cNvPr id="25612" name="AutoShape 16"/>
          <p:cNvSpPr>
            <a:spLocks/>
          </p:cNvSpPr>
          <p:nvPr/>
        </p:nvSpPr>
        <p:spPr bwMode="auto">
          <a:xfrm>
            <a:off x="612775" y="2524125"/>
            <a:ext cx="142875" cy="1511300"/>
          </a:xfrm>
          <a:prstGeom prst="leftBrace">
            <a:avLst>
              <a:gd name="adj1" fmla="val 88148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419600" y="0"/>
            <a:ext cx="4724400" cy="2989263"/>
            <a:chOff x="385" y="2432"/>
            <a:chExt cx="2976" cy="1883"/>
          </a:xfrm>
        </p:grpSpPr>
        <p:grpSp>
          <p:nvGrpSpPr>
            <p:cNvPr id="25638" name="Group 46"/>
            <p:cNvGrpSpPr>
              <a:grpSpLocks/>
            </p:cNvGrpSpPr>
            <p:nvPr/>
          </p:nvGrpSpPr>
          <p:grpSpPr bwMode="auto">
            <a:xfrm>
              <a:off x="385" y="2432"/>
              <a:ext cx="2976" cy="1680"/>
              <a:chOff x="385" y="2432"/>
              <a:chExt cx="2976" cy="1680"/>
            </a:xfrm>
          </p:grpSpPr>
          <p:sp>
            <p:nvSpPr>
              <p:cNvPr id="25640" name="Oval 17" descr="80%"/>
              <p:cNvSpPr>
                <a:spLocks noChangeArrowheads="1"/>
              </p:cNvSpPr>
              <p:nvPr/>
            </p:nvSpPr>
            <p:spPr bwMode="auto">
              <a:xfrm>
                <a:off x="1729" y="243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5641" name="Oval 18" descr="80%"/>
              <p:cNvSpPr>
                <a:spLocks noChangeArrowheads="1"/>
              </p:cNvSpPr>
              <p:nvPr/>
            </p:nvSpPr>
            <p:spPr bwMode="auto">
              <a:xfrm>
                <a:off x="961" y="291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5642" name="Oval 19" descr="80%"/>
              <p:cNvSpPr>
                <a:spLocks noChangeArrowheads="1"/>
              </p:cNvSpPr>
              <p:nvPr/>
            </p:nvSpPr>
            <p:spPr bwMode="auto">
              <a:xfrm>
                <a:off x="2497" y="291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25643" name="Oval 20" descr="80%"/>
              <p:cNvSpPr>
                <a:spLocks noChangeArrowheads="1"/>
              </p:cNvSpPr>
              <p:nvPr/>
            </p:nvSpPr>
            <p:spPr bwMode="auto">
              <a:xfrm>
                <a:off x="577" y="339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5644" name="Oval 21" descr="80%"/>
              <p:cNvSpPr>
                <a:spLocks noChangeArrowheads="1"/>
              </p:cNvSpPr>
              <p:nvPr/>
            </p:nvSpPr>
            <p:spPr bwMode="auto">
              <a:xfrm>
                <a:off x="1345" y="339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25645" name="Oval 22" descr="80%"/>
              <p:cNvSpPr>
                <a:spLocks noChangeArrowheads="1"/>
              </p:cNvSpPr>
              <p:nvPr/>
            </p:nvSpPr>
            <p:spPr bwMode="auto">
              <a:xfrm>
                <a:off x="2113" y="339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25646" name="Oval 23" descr="80%"/>
              <p:cNvSpPr>
                <a:spLocks noChangeArrowheads="1"/>
              </p:cNvSpPr>
              <p:nvPr/>
            </p:nvSpPr>
            <p:spPr bwMode="auto">
              <a:xfrm>
                <a:off x="2881" y="339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25647" name="Oval 24" descr="80%"/>
              <p:cNvSpPr>
                <a:spLocks noChangeArrowheads="1"/>
              </p:cNvSpPr>
              <p:nvPr/>
            </p:nvSpPr>
            <p:spPr bwMode="auto">
              <a:xfrm>
                <a:off x="385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25648" name="Oval 25" descr="80%"/>
              <p:cNvSpPr>
                <a:spLocks noChangeArrowheads="1"/>
              </p:cNvSpPr>
              <p:nvPr/>
            </p:nvSpPr>
            <p:spPr bwMode="auto">
              <a:xfrm>
                <a:off x="769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25649" name="Oval 26" descr="80%"/>
              <p:cNvSpPr>
                <a:spLocks noChangeArrowheads="1"/>
              </p:cNvSpPr>
              <p:nvPr/>
            </p:nvSpPr>
            <p:spPr bwMode="auto">
              <a:xfrm>
                <a:off x="1153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25650" name="Oval 27" descr="80%"/>
              <p:cNvSpPr>
                <a:spLocks noChangeArrowheads="1"/>
              </p:cNvSpPr>
              <p:nvPr/>
            </p:nvSpPr>
            <p:spPr bwMode="auto">
              <a:xfrm>
                <a:off x="1537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25651" name="Oval 28" descr="80%"/>
              <p:cNvSpPr>
                <a:spLocks noChangeArrowheads="1"/>
              </p:cNvSpPr>
              <p:nvPr/>
            </p:nvSpPr>
            <p:spPr bwMode="auto">
              <a:xfrm>
                <a:off x="1921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12</a:t>
                </a:r>
              </a:p>
            </p:txBody>
          </p:sp>
          <p:sp>
            <p:nvSpPr>
              <p:cNvPr id="25652" name="Oval 29" descr="80%"/>
              <p:cNvSpPr>
                <a:spLocks noChangeArrowheads="1"/>
              </p:cNvSpPr>
              <p:nvPr/>
            </p:nvSpPr>
            <p:spPr bwMode="auto">
              <a:xfrm>
                <a:off x="2305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13</a:t>
                </a:r>
              </a:p>
            </p:txBody>
          </p:sp>
          <p:sp>
            <p:nvSpPr>
              <p:cNvPr id="25653" name="Oval 30" descr="80%"/>
              <p:cNvSpPr>
                <a:spLocks noChangeArrowheads="1"/>
              </p:cNvSpPr>
              <p:nvPr/>
            </p:nvSpPr>
            <p:spPr bwMode="auto">
              <a:xfrm>
                <a:off x="2689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14</a:t>
                </a:r>
              </a:p>
            </p:txBody>
          </p:sp>
          <p:sp>
            <p:nvSpPr>
              <p:cNvPr id="25654" name="Oval 31" descr="80%"/>
              <p:cNvSpPr>
                <a:spLocks noChangeArrowheads="1"/>
              </p:cNvSpPr>
              <p:nvPr/>
            </p:nvSpPr>
            <p:spPr bwMode="auto">
              <a:xfrm>
                <a:off x="3073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25655" name="Line 32" descr="80%"/>
              <p:cNvSpPr>
                <a:spLocks noChangeShapeType="1"/>
              </p:cNvSpPr>
              <p:nvPr/>
            </p:nvSpPr>
            <p:spPr bwMode="auto">
              <a:xfrm flipH="1">
                <a:off x="1105" y="2576"/>
                <a:ext cx="624" cy="336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6" name="Line 33" descr="80%"/>
              <p:cNvSpPr>
                <a:spLocks noChangeShapeType="1"/>
              </p:cNvSpPr>
              <p:nvPr/>
            </p:nvSpPr>
            <p:spPr bwMode="auto">
              <a:xfrm>
                <a:off x="2017" y="2576"/>
                <a:ext cx="624" cy="336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7" name="Line 34" descr="80%"/>
              <p:cNvSpPr>
                <a:spLocks noChangeShapeType="1"/>
              </p:cNvSpPr>
              <p:nvPr/>
            </p:nvSpPr>
            <p:spPr bwMode="auto">
              <a:xfrm flipH="1">
                <a:off x="721" y="3008"/>
                <a:ext cx="240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8" name="Line 35" descr="80%"/>
              <p:cNvSpPr>
                <a:spLocks noChangeShapeType="1"/>
              </p:cNvSpPr>
              <p:nvPr/>
            </p:nvSpPr>
            <p:spPr bwMode="auto">
              <a:xfrm>
                <a:off x="1249" y="3008"/>
                <a:ext cx="240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9" name="Line 36" descr="80%"/>
              <p:cNvSpPr>
                <a:spLocks noChangeShapeType="1"/>
              </p:cNvSpPr>
              <p:nvPr/>
            </p:nvSpPr>
            <p:spPr bwMode="auto">
              <a:xfrm flipH="1">
                <a:off x="2257" y="3008"/>
                <a:ext cx="240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0" name="Line 37" descr="80%"/>
              <p:cNvSpPr>
                <a:spLocks noChangeShapeType="1"/>
              </p:cNvSpPr>
              <p:nvPr/>
            </p:nvSpPr>
            <p:spPr bwMode="auto">
              <a:xfrm>
                <a:off x="2785" y="3008"/>
                <a:ext cx="240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1" name="Line 38" descr="80%"/>
              <p:cNvSpPr>
                <a:spLocks noChangeShapeType="1"/>
              </p:cNvSpPr>
              <p:nvPr/>
            </p:nvSpPr>
            <p:spPr bwMode="auto">
              <a:xfrm flipH="1">
                <a:off x="529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2" name="Line 39" descr="80%"/>
              <p:cNvSpPr>
                <a:spLocks noChangeShapeType="1"/>
              </p:cNvSpPr>
              <p:nvPr/>
            </p:nvSpPr>
            <p:spPr bwMode="auto">
              <a:xfrm>
                <a:off x="865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3" name="Line 40" descr="80%"/>
              <p:cNvSpPr>
                <a:spLocks noChangeShapeType="1"/>
              </p:cNvSpPr>
              <p:nvPr/>
            </p:nvSpPr>
            <p:spPr bwMode="auto">
              <a:xfrm flipH="1">
                <a:off x="1297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4" name="Line 41" descr="80%"/>
              <p:cNvSpPr>
                <a:spLocks noChangeShapeType="1"/>
              </p:cNvSpPr>
              <p:nvPr/>
            </p:nvSpPr>
            <p:spPr bwMode="auto">
              <a:xfrm>
                <a:off x="1633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5" name="Line 42" descr="80%"/>
              <p:cNvSpPr>
                <a:spLocks noChangeShapeType="1"/>
              </p:cNvSpPr>
              <p:nvPr/>
            </p:nvSpPr>
            <p:spPr bwMode="auto">
              <a:xfrm flipH="1">
                <a:off x="2065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6" name="Line 43" descr="80%"/>
              <p:cNvSpPr>
                <a:spLocks noChangeShapeType="1"/>
              </p:cNvSpPr>
              <p:nvPr/>
            </p:nvSpPr>
            <p:spPr bwMode="auto">
              <a:xfrm>
                <a:off x="2401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7" name="Line 44" descr="80%"/>
              <p:cNvSpPr>
                <a:spLocks noChangeShapeType="1"/>
              </p:cNvSpPr>
              <p:nvPr/>
            </p:nvSpPr>
            <p:spPr bwMode="auto">
              <a:xfrm flipH="1">
                <a:off x="2833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8" name="Line 45" descr="80%"/>
              <p:cNvSpPr>
                <a:spLocks noChangeShapeType="1"/>
              </p:cNvSpPr>
              <p:nvPr/>
            </p:nvSpPr>
            <p:spPr bwMode="auto">
              <a:xfrm>
                <a:off x="3169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39" name="Text Box 47"/>
            <p:cNvSpPr txBox="1">
              <a:spLocks noChangeArrowheads="1"/>
            </p:cNvSpPr>
            <p:nvPr/>
          </p:nvSpPr>
          <p:spPr bwMode="auto">
            <a:xfrm>
              <a:off x="1292" y="4065"/>
              <a:ext cx="758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0" lang="zh-CN" altLang="en-US" sz="2000">
                  <a:solidFill>
                    <a:srgbClr val="000066"/>
                  </a:solidFill>
                </a:rPr>
                <a:t>满二叉树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500563" y="3868738"/>
            <a:ext cx="4419600" cy="2989262"/>
            <a:chOff x="3543" y="2432"/>
            <a:chExt cx="2784" cy="1883"/>
          </a:xfrm>
        </p:grpSpPr>
        <p:grpSp>
          <p:nvGrpSpPr>
            <p:cNvPr id="25617" name="Group 68"/>
            <p:cNvGrpSpPr>
              <a:grpSpLocks/>
            </p:cNvGrpSpPr>
            <p:nvPr/>
          </p:nvGrpSpPr>
          <p:grpSpPr bwMode="auto">
            <a:xfrm>
              <a:off x="3543" y="2432"/>
              <a:ext cx="2784" cy="1680"/>
              <a:chOff x="3543" y="2432"/>
              <a:chExt cx="2784" cy="1680"/>
            </a:xfrm>
          </p:grpSpPr>
          <p:sp>
            <p:nvSpPr>
              <p:cNvPr id="25619" name="Oval 49" descr="80%"/>
              <p:cNvSpPr>
                <a:spLocks noChangeArrowheads="1"/>
              </p:cNvSpPr>
              <p:nvPr/>
            </p:nvSpPr>
            <p:spPr bwMode="auto">
              <a:xfrm>
                <a:off x="4887" y="243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5620" name="Oval 50" descr="80%"/>
              <p:cNvSpPr>
                <a:spLocks noChangeArrowheads="1"/>
              </p:cNvSpPr>
              <p:nvPr/>
            </p:nvSpPr>
            <p:spPr bwMode="auto">
              <a:xfrm>
                <a:off x="4119" y="291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5621" name="Oval 51" descr="80%"/>
              <p:cNvSpPr>
                <a:spLocks noChangeArrowheads="1"/>
              </p:cNvSpPr>
              <p:nvPr/>
            </p:nvSpPr>
            <p:spPr bwMode="auto">
              <a:xfrm>
                <a:off x="5655" y="291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5622" name="Oval 52" descr="80%"/>
              <p:cNvSpPr>
                <a:spLocks noChangeArrowheads="1"/>
              </p:cNvSpPr>
              <p:nvPr/>
            </p:nvSpPr>
            <p:spPr bwMode="auto">
              <a:xfrm>
                <a:off x="3735" y="339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5623" name="Oval 53" descr="80%"/>
              <p:cNvSpPr>
                <a:spLocks noChangeArrowheads="1"/>
              </p:cNvSpPr>
              <p:nvPr/>
            </p:nvSpPr>
            <p:spPr bwMode="auto">
              <a:xfrm>
                <a:off x="4503" y="339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5624" name="Oval 54" descr="80%"/>
              <p:cNvSpPr>
                <a:spLocks noChangeArrowheads="1"/>
              </p:cNvSpPr>
              <p:nvPr/>
            </p:nvSpPr>
            <p:spPr bwMode="auto">
              <a:xfrm>
                <a:off x="5271" y="339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25625" name="Oval 55" descr="80%"/>
              <p:cNvSpPr>
                <a:spLocks noChangeArrowheads="1"/>
              </p:cNvSpPr>
              <p:nvPr/>
            </p:nvSpPr>
            <p:spPr bwMode="auto">
              <a:xfrm>
                <a:off x="6039" y="339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25626" name="Oval 56" descr="80%"/>
              <p:cNvSpPr>
                <a:spLocks noChangeArrowheads="1"/>
              </p:cNvSpPr>
              <p:nvPr/>
            </p:nvSpPr>
            <p:spPr bwMode="auto">
              <a:xfrm>
                <a:off x="3543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25627" name="Oval 57" descr="80%"/>
              <p:cNvSpPr>
                <a:spLocks noChangeArrowheads="1"/>
              </p:cNvSpPr>
              <p:nvPr/>
            </p:nvSpPr>
            <p:spPr bwMode="auto">
              <a:xfrm>
                <a:off x="3927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25628" name="Oval 58" descr="80%"/>
              <p:cNvSpPr>
                <a:spLocks noChangeArrowheads="1"/>
              </p:cNvSpPr>
              <p:nvPr/>
            </p:nvSpPr>
            <p:spPr bwMode="auto">
              <a:xfrm>
                <a:off x="4311" y="3872"/>
                <a:ext cx="288" cy="240"/>
              </a:xfrm>
              <a:prstGeom prst="ellipse">
                <a:avLst/>
              </a:prstGeom>
              <a:pattFill prst="pct80">
                <a:fgClr>
                  <a:schemeClr val="accent1"/>
                </a:fgClr>
                <a:bgClr>
                  <a:srgbClr val="FFFFFF"/>
                </a:bgClr>
              </a:pattFill>
              <a:ln w="1270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0">
                    <a:solidFill>
                      <a:srgbClr val="000066"/>
                    </a:solidFill>
                    <a:ea typeface="宋体" pitchFamily="2" charset="-122"/>
                  </a:rPr>
                  <a:t>j</a:t>
                </a:r>
              </a:p>
            </p:txBody>
          </p:sp>
          <p:sp>
            <p:nvSpPr>
              <p:cNvPr id="25629" name="Line 59" descr="80%"/>
              <p:cNvSpPr>
                <a:spLocks noChangeShapeType="1"/>
              </p:cNvSpPr>
              <p:nvPr/>
            </p:nvSpPr>
            <p:spPr bwMode="auto">
              <a:xfrm flipH="1">
                <a:off x="4263" y="2576"/>
                <a:ext cx="624" cy="336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Line 60" descr="80%"/>
              <p:cNvSpPr>
                <a:spLocks noChangeShapeType="1"/>
              </p:cNvSpPr>
              <p:nvPr/>
            </p:nvSpPr>
            <p:spPr bwMode="auto">
              <a:xfrm>
                <a:off x="5175" y="2576"/>
                <a:ext cx="624" cy="336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Line 61" descr="80%"/>
              <p:cNvSpPr>
                <a:spLocks noChangeShapeType="1"/>
              </p:cNvSpPr>
              <p:nvPr/>
            </p:nvSpPr>
            <p:spPr bwMode="auto">
              <a:xfrm flipH="1">
                <a:off x="3879" y="3008"/>
                <a:ext cx="240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Line 62" descr="80%"/>
              <p:cNvSpPr>
                <a:spLocks noChangeShapeType="1"/>
              </p:cNvSpPr>
              <p:nvPr/>
            </p:nvSpPr>
            <p:spPr bwMode="auto">
              <a:xfrm>
                <a:off x="4407" y="3008"/>
                <a:ext cx="240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3" name="Line 63" descr="80%"/>
              <p:cNvSpPr>
                <a:spLocks noChangeShapeType="1"/>
              </p:cNvSpPr>
              <p:nvPr/>
            </p:nvSpPr>
            <p:spPr bwMode="auto">
              <a:xfrm flipH="1">
                <a:off x="5415" y="3008"/>
                <a:ext cx="240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4" name="Line 64" descr="80%"/>
              <p:cNvSpPr>
                <a:spLocks noChangeShapeType="1"/>
              </p:cNvSpPr>
              <p:nvPr/>
            </p:nvSpPr>
            <p:spPr bwMode="auto">
              <a:xfrm>
                <a:off x="5943" y="3008"/>
                <a:ext cx="240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5" name="Line 65" descr="80%"/>
              <p:cNvSpPr>
                <a:spLocks noChangeShapeType="1"/>
              </p:cNvSpPr>
              <p:nvPr/>
            </p:nvSpPr>
            <p:spPr bwMode="auto">
              <a:xfrm flipH="1">
                <a:off x="3687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6" name="Line 66" descr="80%"/>
              <p:cNvSpPr>
                <a:spLocks noChangeShapeType="1"/>
              </p:cNvSpPr>
              <p:nvPr/>
            </p:nvSpPr>
            <p:spPr bwMode="auto">
              <a:xfrm>
                <a:off x="4023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7" name="Line 67" descr="80%"/>
              <p:cNvSpPr>
                <a:spLocks noChangeShapeType="1"/>
              </p:cNvSpPr>
              <p:nvPr/>
            </p:nvSpPr>
            <p:spPr bwMode="auto">
              <a:xfrm flipH="1">
                <a:off x="4455" y="3488"/>
                <a:ext cx="48" cy="384"/>
              </a:xfrm>
              <a:prstGeom prst="line">
                <a:avLst/>
              </a:prstGeom>
              <a:noFill/>
              <a:ln w="19050" cap="sq">
                <a:solidFill>
                  <a:srgbClr val="000066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8" name="Text Box 69"/>
            <p:cNvSpPr txBox="1">
              <a:spLocks noChangeArrowheads="1"/>
            </p:cNvSpPr>
            <p:nvPr/>
          </p:nvSpPr>
          <p:spPr bwMode="auto">
            <a:xfrm>
              <a:off x="4637" y="4065"/>
              <a:ext cx="919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0" lang="zh-CN" altLang="en-US" sz="2000">
                  <a:solidFill>
                    <a:srgbClr val="000066"/>
                  </a:solidFill>
                </a:rPr>
                <a:t>完全二叉树</a:t>
              </a:r>
            </a:p>
          </p:txBody>
        </p:sp>
      </p:grpSp>
      <p:sp>
        <p:nvSpPr>
          <p:cNvPr id="195655" name="Text Box 71"/>
          <p:cNvSpPr txBox="1">
            <a:spLocks noChangeArrowheads="1"/>
          </p:cNvSpPr>
          <p:nvPr/>
        </p:nvSpPr>
        <p:spPr bwMode="auto">
          <a:xfrm>
            <a:off x="665163" y="4797425"/>
            <a:ext cx="11001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关系：</a:t>
            </a:r>
          </a:p>
        </p:txBody>
      </p:sp>
      <p:sp>
        <p:nvSpPr>
          <p:cNvPr id="195656" name="Text Box 72"/>
          <p:cNvSpPr txBox="1">
            <a:spLocks noChangeArrowheads="1"/>
          </p:cNvSpPr>
          <p:nvPr/>
        </p:nvSpPr>
        <p:spPr bwMode="auto">
          <a:xfrm>
            <a:off x="755650" y="5210175"/>
            <a:ext cx="3857625" cy="1552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满二叉树必为完全二叉树，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而完全二叉树不一定是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满二叉树。 </a:t>
            </a:r>
            <a:endParaRPr kumimoji="0"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4" grpId="0"/>
      <p:bldP spid="195595" grpId="0"/>
      <p:bldP spid="195596" grpId="0"/>
      <p:bldP spid="195597" grpId="0"/>
      <p:bldP spid="195598" grpId="0"/>
      <p:bldP spid="195655" grpId="0"/>
      <p:bldP spid="1956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CEFC85-7EA4-457F-834B-65BBE0612BC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6628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900113" y="1557338"/>
            <a:ext cx="2160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重要性质：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1116013" y="2205038"/>
            <a:ext cx="6696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④</a:t>
            </a:r>
            <a:r>
              <a:rPr lang="zh-CN" altLang="en-US">
                <a:solidFill>
                  <a:srgbClr val="FF0000"/>
                </a:solidFill>
              </a:rPr>
              <a:t>具有 </a:t>
            </a:r>
            <a:r>
              <a:rPr lang="en-US" altLang="zh-CN" i="1">
                <a:solidFill>
                  <a:srgbClr val="FF0000"/>
                </a:solidFill>
              </a:rPr>
              <a:t>n </a:t>
            </a:r>
            <a:r>
              <a:rPr lang="zh-CN" altLang="en-US">
                <a:solidFill>
                  <a:srgbClr val="FF0000"/>
                </a:solidFill>
              </a:rPr>
              <a:t>个结点的完全二叉树的深度为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        </a:t>
            </a:r>
            <a:r>
              <a:rPr lang="zh-CN" altLang="en-US" i="1">
                <a:solidFill>
                  <a:srgbClr val="FF0000"/>
                </a:solidFill>
                <a:sym typeface="Symbol" pitchFamily="18" charset="2"/>
              </a:rPr>
              <a:t></a:t>
            </a:r>
            <a:r>
              <a:rPr lang="zh-CN" altLang="en-US" i="1">
                <a:solidFill>
                  <a:srgbClr val="FF0000"/>
                </a:solidFill>
              </a:rPr>
              <a:t>  </a:t>
            </a:r>
            <a:r>
              <a:rPr lang="en-US" altLang="zh-CN" i="1">
                <a:solidFill>
                  <a:srgbClr val="FF0000"/>
                </a:solidFill>
              </a:rPr>
              <a:t>log</a:t>
            </a:r>
            <a:r>
              <a:rPr lang="en-US" altLang="zh-CN" i="1" baseline="-25000">
                <a:solidFill>
                  <a:srgbClr val="FF0000"/>
                </a:solidFill>
              </a:rPr>
              <a:t>2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 i="1">
                <a:solidFill>
                  <a:srgbClr val="FF0000"/>
                </a:solidFill>
                <a:sym typeface="Symbol" pitchFamily="18" charset="2"/>
              </a:rPr>
              <a:t> </a:t>
            </a:r>
            <a:r>
              <a:rPr lang="en-US" altLang="zh-CN" i="1">
                <a:solidFill>
                  <a:srgbClr val="FF0000"/>
                </a:solidFill>
              </a:rPr>
              <a:t>+1 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1042988" y="3500438"/>
            <a:ext cx="11842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 </a:t>
            </a:r>
            <a:r>
              <a:rPr lang="zh-CN" altLang="en-US" sz="2400">
                <a:solidFill>
                  <a:srgbClr val="000066"/>
                </a:solidFill>
              </a:rPr>
              <a:t>证明：</a:t>
            </a: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1979613" y="3500438"/>
            <a:ext cx="37449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设完全二叉树的深度为 </a:t>
            </a:r>
            <a:r>
              <a:rPr lang="en-US" altLang="zh-CN" sz="2400" i="1">
                <a:solidFill>
                  <a:srgbClr val="000066"/>
                </a:solidFill>
              </a:rPr>
              <a:t>k </a:t>
            </a:r>
            <a:endParaRPr lang="en-US" altLang="zh-CN" sz="2400">
              <a:solidFill>
                <a:srgbClr val="000066"/>
              </a:solidFill>
            </a:endParaRP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1954213" y="4005263"/>
            <a:ext cx="5570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则根据第二条性质得  </a:t>
            </a:r>
            <a:r>
              <a:rPr lang="en-US" altLang="en-US" sz="2400" i="1">
                <a:solidFill>
                  <a:srgbClr val="000066"/>
                </a:solidFill>
              </a:rPr>
              <a:t>2</a:t>
            </a:r>
            <a:r>
              <a:rPr lang="en-US" altLang="zh-CN" sz="2400" i="1" baseline="30000">
                <a:solidFill>
                  <a:srgbClr val="000066"/>
                </a:solidFill>
              </a:rPr>
              <a:t>k-1</a:t>
            </a:r>
            <a:r>
              <a:rPr lang="en-US" altLang="zh-CN" sz="2400" i="1">
                <a:solidFill>
                  <a:srgbClr val="000066"/>
                </a:solidFill>
              </a:rPr>
              <a:t> -1 &lt; n </a:t>
            </a:r>
            <a:r>
              <a:rPr lang="en-US" altLang="zh-CN" sz="2400">
                <a:solidFill>
                  <a:srgbClr val="000066"/>
                </a:solidFill>
              </a:rPr>
              <a:t>≤</a:t>
            </a:r>
            <a:r>
              <a:rPr lang="en-US" altLang="zh-CN" sz="2400" i="1">
                <a:solidFill>
                  <a:srgbClr val="000066"/>
                </a:solidFill>
              </a:rPr>
              <a:t> 2</a:t>
            </a:r>
            <a:r>
              <a:rPr lang="en-US" altLang="zh-CN" sz="2400" i="1" baseline="30000">
                <a:solidFill>
                  <a:srgbClr val="000066"/>
                </a:solidFill>
              </a:rPr>
              <a:t>k</a:t>
            </a:r>
            <a:r>
              <a:rPr lang="en-US" altLang="zh-CN" sz="2400" i="1">
                <a:solidFill>
                  <a:srgbClr val="000066"/>
                </a:solidFill>
              </a:rPr>
              <a:t> -1</a:t>
            </a:r>
            <a:endParaRPr lang="en-US" altLang="zh-CN" sz="2400" i="1" baseline="-25000">
              <a:solidFill>
                <a:srgbClr val="000066"/>
              </a:solidFill>
            </a:endParaRPr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2916238" y="4508500"/>
            <a:ext cx="30813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则         </a:t>
            </a:r>
            <a:r>
              <a:rPr lang="en-US" altLang="en-US" sz="2400" i="1">
                <a:solidFill>
                  <a:srgbClr val="000066"/>
                </a:solidFill>
              </a:rPr>
              <a:t>2</a:t>
            </a:r>
            <a:r>
              <a:rPr lang="en-US" altLang="zh-CN" sz="2400" i="1" baseline="30000">
                <a:solidFill>
                  <a:srgbClr val="000066"/>
                </a:solidFill>
              </a:rPr>
              <a:t>k-1</a:t>
            </a:r>
            <a:r>
              <a:rPr lang="en-US" altLang="zh-CN" sz="2400" i="1">
                <a:solidFill>
                  <a:srgbClr val="000066"/>
                </a:solidFill>
              </a:rPr>
              <a:t> </a:t>
            </a:r>
            <a:r>
              <a:rPr lang="en-US" altLang="zh-CN" sz="2400">
                <a:solidFill>
                  <a:srgbClr val="000066"/>
                </a:solidFill>
              </a:rPr>
              <a:t>≤</a:t>
            </a:r>
            <a:r>
              <a:rPr lang="en-US" altLang="zh-CN" sz="2400" i="1">
                <a:solidFill>
                  <a:srgbClr val="000066"/>
                </a:solidFill>
              </a:rPr>
              <a:t>  n &lt; 2</a:t>
            </a:r>
            <a:r>
              <a:rPr lang="en-US" altLang="zh-CN" sz="2400" i="1" baseline="30000">
                <a:solidFill>
                  <a:srgbClr val="000066"/>
                </a:solidFill>
              </a:rPr>
              <a:t>k</a:t>
            </a: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2916238" y="5013325"/>
            <a:ext cx="35147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即  </a:t>
            </a:r>
            <a:r>
              <a:rPr lang="en-US" altLang="en-US" sz="2400" i="1">
                <a:solidFill>
                  <a:srgbClr val="000066"/>
                </a:solidFill>
              </a:rPr>
              <a:t> </a:t>
            </a:r>
            <a:r>
              <a:rPr lang="zh-CN" altLang="en-US" sz="2400" i="1">
                <a:solidFill>
                  <a:srgbClr val="000066"/>
                </a:solidFill>
              </a:rPr>
              <a:t>      </a:t>
            </a:r>
            <a:r>
              <a:rPr lang="en-US" altLang="zh-CN" sz="2400" i="1">
                <a:solidFill>
                  <a:srgbClr val="000066"/>
                </a:solidFill>
              </a:rPr>
              <a:t>k-1 </a:t>
            </a:r>
            <a:r>
              <a:rPr lang="en-US" altLang="zh-CN" sz="2400">
                <a:solidFill>
                  <a:srgbClr val="000066"/>
                </a:solidFill>
              </a:rPr>
              <a:t>≤</a:t>
            </a:r>
            <a:r>
              <a:rPr lang="en-US" altLang="zh-CN" sz="2400" i="1">
                <a:solidFill>
                  <a:srgbClr val="000066"/>
                </a:solidFill>
              </a:rPr>
              <a:t>  log</a:t>
            </a:r>
            <a:r>
              <a:rPr lang="en-US" altLang="zh-CN" sz="2400" i="1" baseline="-25000">
                <a:solidFill>
                  <a:srgbClr val="000066"/>
                </a:solidFill>
              </a:rPr>
              <a:t>2</a:t>
            </a:r>
            <a:r>
              <a:rPr lang="en-US" altLang="zh-CN" sz="2400" i="1">
                <a:solidFill>
                  <a:srgbClr val="000066"/>
                </a:solidFill>
              </a:rPr>
              <a:t>n &lt; k</a:t>
            </a:r>
          </a:p>
        </p:txBody>
      </p:sp>
      <p:sp>
        <p:nvSpPr>
          <p:cNvPr id="196624" name="Text Box 16"/>
          <p:cNvSpPr txBox="1">
            <a:spLocks noChangeArrowheads="1"/>
          </p:cNvSpPr>
          <p:nvPr/>
        </p:nvSpPr>
        <p:spPr bwMode="auto">
          <a:xfrm>
            <a:off x="1979613" y="5564188"/>
            <a:ext cx="63849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因为 </a:t>
            </a:r>
            <a:r>
              <a:rPr lang="en-US" altLang="zh-CN" sz="2400" i="1">
                <a:solidFill>
                  <a:srgbClr val="000066"/>
                </a:solidFill>
              </a:rPr>
              <a:t>k </a:t>
            </a:r>
            <a:r>
              <a:rPr lang="zh-CN" altLang="en-US" sz="2400">
                <a:solidFill>
                  <a:srgbClr val="000066"/>
                </a:solidFill>
              </a:rPr>
              <a:t>只能是整数，因此， </a:t>
            </a:r>
            <a:r>
              <a:rPr lang="en-US" altLang="zh-CN" sz="2400" i="1">
                <a:solidFill>
                  <a:srgbClr val="000066"/>
                </a:solidFill>
              </a:rPr>
              <a:t>k =</a:t>
            </a:r>
            <a:r>
              <a:rPr lang="en-US" altLang="zh-CN" sz="2400" i="1">
                <a:solidFill>
                  <a:srgbClr val="000066"/>
                </a:solidFill>
                <a:sym typeface="Symbol" pitchFamily="18" charset="2"/>
              </a:rPr>
              <a:t>log</a:t>
            </a:r>
            <a:r>
              <a:rPr lang="en-US" altLang="zh-CN" sz="2400" i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sz="2400" i="1">
                <a:solidFill>
                  <a:srgbClr val="000066"/>
                </a:solidFill>
                <a:sym typeface="Symbol" pitchFamily="18" charset="2"/>
              </a:rPr>
              <a:t>n</a:t>
            </a:r>
            <a:r>
              <a:rPr lang="en-US" altLang="zh-CN" sz="2400" i="1">
                <a:solidFill>
                  <a:srgbClr val="000066"/>
                </a:solidFill>
              </a:rPr>
              <a:t>  + 1 </a:t>
            </a:r>
            <a:r>
              <a:rPr lang="zh-CN" altLang="en-US" sz="2400">
                <a:solidFill>
                  <a:srgbClr val="00006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8" grpId="0"/>
      <p:bldP spid="196619" grpId="0"/>
      <p:bldP spid="196620" grpId="0"/>
      <p:bldP spid="196621" grpId="0"/>
      <p:bldP spid="196622" grpId="0"/>
      <p:bldP spid="196623" grpId="0"/>
      <p:bldP spid="1966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F4193DD-9776-498B-9464-41C35171900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900113" y="1557338"/>
            <a:ext cx="2160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重要性质：</a:t>
            </a: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1116013" y="2205038"/>
            <a:ext cx="66960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⑤ </a:t>
            </a:r>
            <a:r>
              <a:rPr lang="zh-CN" altLang="en-US">
                <a:solidFill>
                  <a:srgbClr val="FF0000"/>
                </a:solidFill>
              </a:rPr>
              <a:t>若对含 </a:t>
            </a:r>
            <a:r>
              <a:rPr lang="en-US" altLang="zh-CN" i="1">
                <a:solidFill>
                  <a:srgbClr val="FF0000"/>
                </a:solidFill>
              </a:rPr>
              <a:t>n </a:t>
            </a:r>
            <a:r>
              <a:rPr lang="zh-CN" altLang="en-US">
                <a:solidFill>
                  <a:srgbClr val="FF0000"/>
                </a:solidFill>
              </a:rPr>
              <a:t>个结点的完全二叉树从上到下且从左至右进行 </a:t>
            </a:r>
            <a:r>
              <a:rPr lang="en-US" altLang="zh-CN" i="1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至 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的编号，则对完全二叉树中任意一个编号为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的结点：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1042988" y="3614738"/>
            <a:ext cx="6446837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 (1) </a:t>
            </a:r>
            <a:r>
              <a:rPr lang="zh-CN" altLang="en-US" sz="2400">
                <a:solidFill>
                  <a:srgbClr val="000066"/>
                </a:solidFill>
              </a:rPr>
              <a:t>若 </a:t>
            </a:r>
            <a:r>
              <a:rPr lang="en-US" altLang="zh-CN" sz="2400" i="1">
                <a:solidFill>
                  <a:srgbClr val="000066"/>
                </a:solidFill>
              </a:rPr>
              <a:t>i=1</a:t>
            </a:r>
            <a:r>
              <a:rPr lang="zh-CN" altLang="en-US" sz="2400">
                <a:solidFill>
                  <a:srgbClr val="000066"/>
                </a:solidFill>
              </a:rPr>
              <a:t>，则该结点是二叉树的根，无双亲，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      否则，编号为 </a:t>
            </a:r>
            <a:r>
              <a:rPr lang="zh-CN" altLang="en-US" sz="2400" i="1">
                <a:solidFill>
                  <a:srgbClr val="FF0000"/>
                </a:solidFill>
                <a:sym typeface="Symbol" pitchFamily="18" charset="2"/>
              </a:rPr>
              <a:t></a:t>
            </a:r>
            <a:r>
              <a:rPr lang="en-US" altLang="zh-CN" sz="2400" i="1">
                <a:solidFill>
                  <a:srgbClr val="FF0000"/>
                </a:solidFill>
              </a:rPr>
              <a:t>i/2</a:t>
            </a:r>
            <a:r>
              <a:rPr lang="en-US" altLang="zh-CN" sz="2400" i="1">
                <a:solidFill>
                  <a:srgbClr val="FF0000"/>
                </a:solidFill>
                <a:sym typeface="Symbol" pitchFamily="18" charset="2"/>
              </a:rPr>
              <a:t></a:t>
            </a:r>
            <a:r>
              <a:rPr lang="en-US" altLang="zh-CN" sz="2400" i="1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000066"/>
                </a:solidFill>
              </a:rPr>
              <a:t>的结点为其</a:t>
            </a:r>
            <a:r>
              <a:rPr lang="zh-CN" altLang="en-US" sz="2400">
                <a:solidFill>
                  <a:srgbClr val="FF0000"/>
                </a:solidFill>
              </a:rPr>
              <a:t>双亲结点</a:t>
            </a:r>
            <a:r>
              <a:rPr lang="zh-CN" altLang="en-US" sz="2400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1116013" y="4365625"/>
            <a:ext cx="6551612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(2) </a:t>
            </a:r>
            <a:r>
              <a:rPr lang="zh-CN" altLang="en-US" sz="2400">
                <a:solidFill>
                  <a:srgbClr val="000066"/>
                </a:solidFill>
              </a:rPr>
              <a:t>若 </a:t>
            </a:r>
            <a:r>
              <a:rPr lang="en-US" altLang="zh-CN" sz="2400" i="1">
                <a:solidFill>
                  <a:srgbClr val="000066"/>
                </a:solidFill>
              </a:rPr>
              <a:t>2i&gt;n</a:t>
            </a:r>
            <a:r>
              <a:rPr lang="zh-CN" altLang="en-US" sz="2400">
                <a:solidFill>
                  <a:srgbClr val="000066"/>
                </a:solidFill>
              </a:rPr>
              <a:t>，则该结点无左孩子，</a:t>
            </a:r>
            <a:br>
              <a:rPr lang="zh-CN" altLang="en-US" sz="2400">
                <a:solidFill>
                  <a:srgbClr val="000066"/>
                </a:solidFill>
              </a:rPr>
            </a:br>
            <a:r>
              <a:rPr lang="zh-CN" altLang="en-US" sz="2400">
                <a:solidFill>
                  <a:srgbClr val="000066"/>
                </a:solidFill>
              </a:rPr>
              <a:t>      否则，编号为 </a:t>
            </a:r>
            <a:r>
              <a:rPr lang="en-US" altLang="zh-CN" sz="2400" i="1">
                <a:solidFill>
                  <a:srgbClr val="FF0000"/>
                </a:solidFill>
              </a:rPr>
              <a:t>2i</a:t>
            </a:r>
            <a:r>
              <a:rPr lang="en-US" altLang="zh-CN" sz="2400" i="1">
                <a:solidFill>
                  <a:srgbClr val="000066"/>
                </a:solidFill>
              </a:rPr>
              <a:t> </a:t>
            </a:r>
            <a:r>
              <a:rPr lang="zh-CN" altLang="en-US" sz="2400">
                <a:solidFill>
                  <a:srgbClr val="000066"/>
                </a:solidFill>
              </a:rPr>
              <a:t>的结点为其</a:t>
            </a:r>
            <a:r>
              <a:rPr lang="zh-CN" altLang="en-US" sz="2400">
                <a:solidFill>
                  <a:srgbClr val="FF0000"/>
                </a:solidFill>
              </a:rPr>
              <a:t>左孩子结点</a:t>
            </a:r>
            <a:r>
              <a:rPr lang="zh-CN" altLang="en-US" sz="2400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1158875" y="5229225"/>
            <a:ext cx="6580188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(3) </a:t>
            </a:r>
            <a:r>
              <a:rPr lang="zh-CN" altLang="en-US" sz="2400">
                <a:solidFill>
                  <a:srgbClr val="000066"/>
                </a:solidFill>
              </a:rPr>
              <a:t>若 </a:t>
            </a:r>
            <a:r>
              <a:rPr lang="en-US" altLang="zh-CN" sz="2400" i="1">
                <a:solidFill>
                  <a:srgbClr val="000066"/>
                </a:solidFill>
              </a:rPr>
              <a:t>2i+1&gt;n</a:t>
            </a:r>
            <a:r>
              <a:rPr lang="zh-CN" altLang="en-US" sz="2400">
                <a:solidFill>
                  <a:srgbClr val="000066"/>
                </a:solidFill>
              </a:rPr>
              <a:t>，则该结点无右孩子结点，</a:t>
            </a:r>
            <a:br>
              <a:rPr lang="zh-CN" altLang="en-US" sz="2400">
                <a:solidFill>
                  <a:srgbClr val="000066"/>
                </a:solidFill>
              </a:rPr>
            </a:br>
            <a:r>
              <a:rPr lang="zh-CN" altLang="en-US" sz="2400">
                <a:solidFill>
                  <a:srgbClr val="000066"/>
                </a:solidFill>
              </a:rPr>
              <a:t>      否则，编号为</a:t>
            </a:r>
            <a:r>
              <a:rPr lang="en-US" altLang="zh-CN" sz="2400" i="1">
                <a:solidFill>
                  <a:srgbClr val="FF0000"/>
                </a:solidFill>
              </a:rPr>
              <a:t>2i+1</a:t>
            </a:r>
            <a:r>
              <a:rPr lang="en-US" altLang="zh-CN" sz="2400" i="1">
                <a:solidFill>
                  <a:srgbClr val="000066"/>
                </a:solidFill>
              </a:rPr>
              <a:t> </a:t>
            </a:r>
            <a:r>
              <a:rPr lang="zh-CN" altLang="en-US" sz="2400">
                <a:solidFill>
                  <a:srgbClr val="000066"/>
                </a:solidFill>
              </a:rPr>
              <a:t>的结点为其</a:t>
            </a:r>
            <a:r>
              <a:rPr lang="zh-CN" altLang="en-US" sz="2400">
                <a:solidFill>
                  <a:srgbClr val="FF0000"/>
                </a:solidFill>
              </a:rPr>
              <a:t>右孩子结点</a:t>
            </a:r>
            <a:r>
              <a:rPr lang="zh-CN" altLang="en-US" sz="2400">
                <a:solidFill>
                  <a:srgbClr val="00006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2" grpId="0"/>
      <p:bldP spid="197643" grpId="0"/>
      <p:bldP spid="197644" grpId="0"/>
      <p:bldP spid="1976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13EC100-3EB7-4D1C-9D29-40052CEE79D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971550" y="836613"/>
            <a:ext cx="41767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6.1 </a:t>
            </a:r>
            <a:r>
              <a:rPr lang="zh-CN" altLang="en-US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10244" name="Line 8"/>
          <p:cNvSpPr>
            <a:spLocks noChangeShapeType="1"/>
          </p:cNvSpPr>
          <p:nvPr/>
        </p:nvSpPr>
        <p:spPr bwMode="auto">
          <a:xfrm>
            <a:off x="912813" y="1341438"/>
            <a:ext cx="40195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64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65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81000" y="1571625"/>
            <a:ext cx="81200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sym typeface="Marlett" pitchFamily="2" charset="2"/>
              </a:rPr>
              <a:t>树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：是</a:t>
            </a:r>
            <a:r>
              <a:rPr lang="en-US" altLang="zh-CN">
                <a:solidFill>
                  <a:srgbClr val="000066"/>
                </a:solidFill>
                <a:sym typeface="Marlett" pitchFamily="2" charset="2"/>
              </a:rPr>
              <a:t>n(n≥0)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个结点的</a:t>
            </a:r>
            <a:r>
              <a:rPr lang="zh-CN" altLang="en-US">
                <a:solidFill>
                  <a:srgbClr val="C00000"/>
                </a:solidFill>
                <a:sym typeface="Marlett" pitchFamily="2" charset="2"/>
              </a:rPr>
              <a:t>有限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集合</a:t>
            </a:r>
            <a:r>
              <a:rPr lang="en-US" altLang="zh-CN">
                <a:solidFill>
                  <a:srgbClr val="000066"/>
                </a:solidFill>
                <a:sym typeface="Marlett" pitchFamily="2" charset="2"/>
              </a:rPr>
              <a:t>T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。</a:t>
            </a:r>
            <a:endParaRPr lang="en-US" altLang="zh-CN">
              <a:solidFill>
                <a:srgbClr val="000066"/>
              </a:solidFill>
              <a:sym typeface="Marlett" pitchFamily="2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Marlett" pitchFamily="2" charset="2"/>
              </a:rPr>
              <a:t>        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当</a:t>
            </a:r>
            <a:r>
              <a:rPr lang="en-US" altLang="zh-CN">
                <a:solidFill>
                  <a:srgbClr val="000066"/>
                </a:solidFill>
                <a:sym typeface="Marlett" pitchFamily="2" charset="2"/>
              </a:rPr>
              <a:t>n=0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时称为</a:t>
            </a:r>
            <a:r>
              <a:rPr lang="zh-CN" altLang="en-US">
                <a:solidFill>
                  <a:srgbClr val="FF0000"/>
                </a:solidFill>
                <a:sym typeface="Marlett" pitchFamily="2" charset="2"/>
              </a:rPr>
              <a:t>空树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；</a:t>
            </a:r>
            <a:endParaRPr lang="en-US" altLang="zh-CN">
              <a:solidFill>
                <a:srgbClr val="000066"/>
              </a:solidFill>
              <a:sym typeface="Marlett" pitchFamily="2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Marlett" pitchFamily="2" charset="2"/>
              </a:rPr>
              <a:t>        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当</a:t>
            </a:r>
            <a:r>
              <a:rPr lang="en-US" altLang="zh-CN">
                <a:solidFill>
                  <a:srgbClr val="000066"/>
                </a:solidFill>
                <a:sym typeface="Marlett" pitchFamily="2" charset="2"/>
              </a:rPr>
              <a:t>n&gt;0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时，该集合满足如下条件： 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85750" y="3214688"/>
            <a:ext cx="83343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其中必有一个称为</a:t>
            </a:r>
            <a:r>
              <a:rPr lang="zh-CN" altLang="en-US">
                <a:solidFill>
                  <a:srgbClr val="FF0000"/>
                </a:solidFill>
                <a:sym typeface="Marlett" pitchFamily="2" charset="2"/>
              </a:rPr>
              <a:t>根</a:t>
            </a:r>
            <a:r>
              <a:rPr lang="en-US" altLang="zh-CN">
                <a:solidFill>
                  <a:srgbClr val="FF0000"/>
                </a:solidFill>
                <a:sym typeface="Marlett" pitchFamily="2" charset="2"/>
              </a:rPr>
              <a:t>(root)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的特定结点，它没有</a:t>
            </a:r>
            <a:r>
              <a:rPr lang="zh-CN" altLang="en-US">
                <a:solidFill>
                  <a:srgbClr val="C00000"/>
                </a:solidFill>
                <a:sym typeface="Marlett" pitchFamily="2" charset="2"/>
              </a:rPr>
              <a:t>直接前驱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，但有零个或多个</a:t>
            </a:r>
            <a:r>
              <a:rPr lang="zh-CN" altLang="en-US">
                <a:solidFill>
                  <a:srgbClr val="C00000"/>
                </a:solidFill>
                <a:sym typeface="Marlett" pitchFamily="2" charset="2"/>
              </a:rPr>
              <a:t>直接后继</a:t>
            </a:r>
            <a:r>
              <a:rPr lang="zh-CN" altLang="en-US">
                <a:solidFill>
                  <a:srgbClr val="000066"/>
                </a:solidFill>
                <a:sym typeface="Marlett" pitchFamily="2" charset="2"/>
              </a:rPr>
              <a:t>。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57188" y="4214813"/>
            <a:ext cx="83343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(2) 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其余</a:t>
            </a:r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n-1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个结点可以划分成</a:t>
            </a:r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m(m≥0)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个</a:t>
            </a:r>
            <a:r>
              <a:rPr lang="zh-CN" altLang="en-US" dirty="0">
                <a:solidFill>
                  <a:srgbClr val="C00000"/>
                </a:solidFill>
                <a:sym typeface="Marlett" pitchFamily="2" charset="2"/>
              </a:rPr>
              <a:t>互不相交的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有限集</a:t>
            </a:r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sym typeface="Marlett" pitchFamily="2" charset="2"/>
              </a:rPr>
              <a:t>1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，</a:t>
            </a:r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sym typeface="Marlett" pitchFamily="2" charset="2"/>
              </a:rPr>
              <a:t>2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，</a:t>
            </a:r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sym typeface="Marlett" pitchFamily="2" charset="2"/>
              </a:rPr>
              <a:t>3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，</a:t>
            </a:r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…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，</a:t>
            </a:r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sym typeface="Marlett" pitchFamily="2" charset="2"/>
              </a:rPr>
              <a:t>m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，其中</a:t>
            </a:r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T</a:t>
            </a:r>
            <a:r>
              <a:rPr lang="en-US" altLang="zh-CN" baseline="-25000" dirty="0">
                <a:solidFill>
                  <a:srgbClr val="000066"/>
                </a:solidFill>
                <a:sym typeface="Marlett" pitchFamily="2" charset="2"/>
              </a:rPr>
              <a:t>i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又是一棵树，称为根</a:t>
            </a:r>
            <a:r>
              <a:rPr lang="en-US" altLang="zh-CN" dirty="0">
                <a:solidFill>
                  <a:srgbClr val="000066"/>
                </a:solidFill>
                <a:sym typeface="Marlett" pitchFamily="2" charset="2"/>
              </a:rPr>
              <a:t>root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Marlett" pitchFamily="2" charset="2"/>
              </a:rPr>
              <a:t>子树</a:t>
            </a:r>
            <a:r>
              <a:rPr lang="zh-CN" altLang="en-US" dirty="0">
                <a:solidFill>
                  <a:srgbClr val="000066"/>
                </a:solidFill>
                <a:sym typeface="Marlett" pitchFamily="2" charset="2"/>
              </a:rPr>
              <a:t>。每棵子树的根结点有且仅有一个直接前驱，但有零个或多个直接后继。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0E21369-3461-4966-83C3-6B06E81FDF8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900113" y="3841750"/>
            <a:ext cx="2160587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存储结构：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2484438" y="4741863"/>
            <a:ext cx="345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① </a:t>
            </a:r>
            <a:r>
              <a:rPr lang="zh-CN" altLang="en-US">
                <a:solidFill>
                  <a:srgbClr val="FF0000"/>
                </a:solidFill>
              </a:rPr>
              <a:t>顺序存储结构；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2411413" y="5338763"/>
            <a:ext cx="32353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②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链式存储结构。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8625" y="2071688"/>
            <a:ext cx="8382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600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3600">
                <a:solidFill>
                  <a:srgbClr val="800000"/>
                </a:solidFill>
                <a:latin typeface="仿宋_GB2312" pitchFamily="49" charset="-122"/>
                <a:ea typeface="仿宋_GB2312" pitchFamily="49" charset="-122"/>
              </a:rPr>
              <a:t>二叉树的结构是非线性的，每一个结点最多可有两个后继。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6" grpId="0"/>
      <p:bldP spid="198667" grpId="0"/>
      <p:bldP spid="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167688" y="571500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D050CA-4721-4322-AF5F-2C1B30E98FF3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199886" name="Group 206"/>
          <p:cNvGraphicFramePr>
            <a:graphicFrameLocks noGrp="1"/>
          </p:cNvGraphicFramePr>
          <p:nvPr>
            <p:ph sz="quarter" idx="1"/>
          </p:nvPr>
        </p:nvGraphicFramePr>
        <p:xfrm>
          <a:off x="2390775" y="5675313"/>
          <a:ext cx="4038600" cy="396240"/>
        </p:xfrm>
        <a:graphic>
          <a:graphicData uri="http://schemas.openxmlformats.org/drawingml/2006/table">
            <a:tbl>
              <a:tblPr/>
              <a:tblGrid>
                <a:gridCol w="336550"/>
                <a:gridCol w="336550"/>
                <a:gridCol w="338138"/>
                <a:gridCol w="336550"/>
                <a:gridCol w="336550"/>
                <a:gridCol w="336550"/>
                <a:gridCol w="333375"/>
                <a:gridCol w="336550"/>
                <a:gridCol w="344487"/>
                <a:gridCol w="330200"/>
                <a:gridCol w="336550"/>
                <a:gridCol w="33655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29728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9731" name="Text Box 9"/>
          <p:cNvSpPr txBox="1">
            <a:spLocks noChangeArrowheads="1"/>
          </p:cNvSpPr>
          <p:nvPr/>
        </p:nvSpPr>
        <p:spPr bwMode="auto">
          <a:xfrm>
            <a:off x="900113" y="1557338"/>
            <a:ext cx="2160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存储结构：</a:t>
            </a:r>
          </a:p>
        </p:txBody>
      </p:sp>
      <p:sp>
        <p:nvSpPr>
          <p:cNvPr id="29732" name="Rectangle 10"/>
          <p:cNvSpPr>
            <a:spLocks noChangeArrowheads="1"/>
          </p:cNvSpPr>
          <p:nvPr/>
        </p:nvSpPr>
        <p:spPr bwMode="auto">
          <a:xfrm>
            <a:off x="2627313" y="1628775"/>
            <a:ext cx="302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① </a:t>
            </a:r>
            <a:r>
              <a:rPr lang="zh-CN" altLang="en-US">
                <a:solidFill>
                  <a:srgbClr val="FF0000"/>
                </a:solidFill>
              </a:rPr>
              <a:t>顺序存储结构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1258888" y="2205038"/>
            <a:ext cx="7312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</a:rPr>
              <a:t>是用一组连续的存储单元来存放二叉树的数据元素 。</a:t>
            </a:r>
            <a:endParaRPr kumimoji="0" lang="zh-CN" altLang="en-US" sz="2400">
              <a:solidFill>
                <a:srgbClr val="000066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005013" y="2786063"/>
            <a:ext cx="4495800" cy="2362200"/>
            <a:chOff x="720" y="1392"/>
            <a:chExt cx="2832" cy="1488"/>
          </a:xfrm>
        </p:grpSpPr>
        <p:sp>
          <p:nvSpPr>
            <p:cNvPr id="29736" name="Oval 14"/>
            <p:cNvSpPr>
              <a:spLocks noChangeArrowheads="1"/>
            </p:cNvSpPr>
            <p:nvPr/>
          </p:nvSpPr>
          <p:spPr bwMode="auto">
            <a:xfrm>
              <a:off x="2136" y="1392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29737" name="Oval 15"/>
            <p:cNvSpPr>
              <a:spLocks noChangeArrowheads="1"/>
            </p:cNvSpPr>
            <p:nvPr/>
          </p:nvSpPr>
          <p:spPr bwMode="auto">
            <a:xfrm>
              <a:off x="1489" y="1728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29738" name="Oval 16"/>
            <p:cNvSpPr>
              <a:spLocks noChangeArrowheads="1"/>
            </p:cNvSpPr>
            <p:nvPr/>
          </p:nvSpPr>
          <p:spPr bwMode="auto">
            <a:xfrm>
              <a:off x="2905" y="1776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29739" name="Oval 17"/>
            <p:cNvSpPr>
              <a:spLocks noChangeArrowheads="1"/>
            </p:cNvSpPr>
            <p:nvPr/>
          </p:nvSpPr>
          <p:spPr bwMode="auto">
            <a:xfrm>
              <a:off x="1044" y="2160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29740" name="Oval 18"/>
            <p:cNvSpPr>
              <a:spLocks noChangeArrowheads="1"/>
            </p:cNvSpPr>
            <p:nvPr/>
          </p:nvSpPr>
          <p:spPr bwMode="auto">
            <a:xfrm>
              <a:off x="1812" y="2160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29741" name="Oval 19"/>
            <p:cNvSpPr>
              <a:spLocks noChangeArrowheads="1"/>
            </p:cNvSpPr>
            <p:nvPr/>
          </p:nvSpPr>
          <p:spPr bwMode="auto">
            <a:xfrm>
              <a:off x="2581" y="2160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29742" name="Oval 20"/>
            <p:cNvSpPr>
              <a:spLocks noChangeArrowheads="1"/>
            </p:cNvSpPr>
            <p:nvPr/>
          </p:nvSpPr>
          <p:spPr bwMode="auto">
            <a:xfrm>
              <a:off x="3309" y="2160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29743" name="Line 21"/>
            <p:cNvSpPr>
              <a:spLocks noChangeShapeType="1"/>
            </p:cNvSpPr>
            <p:nvPr/>
          </p:nvSpPr>
          <p:spPr bwMode="auto">
            <a:xfrm flipH="1">
              <a:off x="1691" y="1536"/>
              <a:ext cx="44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4" name="Line 22"/>
            <p:cNvSpPr>
              <a:spLocks noChangeShapeType="1"/>
            </p:cNvSpPr>
            <p:nvPr/>
          </p:nvSpPr>
          <p:spPr bwMode="auto">
            <a:xfrm>
              <a:off x="2379" y="1536"/>
              <a:ext cx="52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5" name="Line 23"/>
            <p:cNvSpPr>
              <a:spLocks noChangeShapeType="1"/>
            </p:cNvSpPr>
            <p:nvPr/>
          </p:nvSpPr>
          <p:spPr bwMode="auto">
            <a:xfrm flipH="1">
              <a:off x="1246" y="1920"/>
              <a:ext cx="28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6" name="Line 24"/>
            <p:cNvSpPr>
              <a:spLocks noChangeShapeType="1"/>
            </p:cNvSpPr>
            <p:nvPr/>
          </p:nvSpPr>
          <p:spPr bwMode="auto">
            <a:xfrm>
              <a:off x="1731" y="1920"/>
              <a:ext cx="16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7" name="Line 25"/>
            <p:cNvSpPr>
              <a:spLocks noChangeShapeType="1"/>
            </p:cNvSpPr>
            <p:nvPr/>
          </p:nvSpPr>
          <p:spPr bwMode="auto">
            <a:xfrm flipH="1">
              <a:off x="2783" y="1968"/>
              <a:ext cx="16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8" name="Line 26"/>
            <p:cNvSpPr>
              <a:spLocks noChangeShapeType="1"/>
            </p:cNvSpPr>
            <p:nvPr/>
          </p:nvSpPr>
          <p:spPr bwMode="auto">
            <a:xfrm>
              <a:off x="3147" y="1968"/>
              <a:ext cx="243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9" name="Oval 27"/>
            <p:cNvSpPr>
              <a:spLocks noChangeArrowheads="1"/>
            </p:cNvSpPr>
            <p:nvPr/>
          </p:nvSpPr>
          <p:spPr bwMode="auto">
            <a:xfrm>
              <a:off x="720" y="2640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29750" name="Oval 28"/>
            <p:cNvSpPr>
              <a:spLocks noChangeArrowheads="1"/>
            </p:cNvSpPr>
            <p:nvPr/>
          </p:nvSpPr>
          <p:spPr bwMode="auto">
            <a:xfrm>
              <a:off x="1246" y="2640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29751" name="Oval 29"/>
            <p:cNvSpPr>
              <a:spLocks noChangeArrowheads="1"/>
            </p:cNvSpPr>
            <p:nvPr/>
          </p:nvSpPr>
          <p:spPr bwMode="auto">
            <a:xfrm>
              <a:off x="1570" y="2640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29752" name="Oval 30"/>
            <p:cNvSpPr>
              <a:spLocks noChangeArrowheads="1"/>
            </p:cNvSpPr>
            <p:nvPr/>
          </p:nvSpPr>
          <p:spPr bwMode="auto">
            <a:xfrm>
              <a:off x="2055" y="2640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K</a:t>
              </a:r>
            </a:p>
          </p:txBody>
        </p:sp>
        <p:sp>
          <p:nvSpPr>
            <p:cNvPr id="29753" name="Oval 31"/>
            <p:cNvSpPr>
              <a:spLocks noChangeArrowheads="1"/>
            </p:cNvSpPr>
            <p:nvPr/>
          </p:nvSpPr>
          <p:spPr bwMode="auto">
            <a:xfrm>
              <a:off x="2379" y="2640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29754" name="Line 32"/>
            <p:cNvSpPr>
              <a:spLocks noChangeShapeType="1"/>
            </p:cNvSpPr>
            <p:nvPr/>
          </p:nvSpPr>
          <p:spPr bwMode="auto">
            <a:xfrm flipH="1">
              <a:off x="882" y="2352"/>
              <a:ext cx="20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5" name="Line 33"/>
            <p:cNvSpPr>
              <a:spLocks noChangeShapeType="1"/>
            </p:cNvSpPr>
            <p:nvPr/>
          </p:nvSpPr>
          <p:spPr bwMode="auto">
            <a:xfrm>
              <a:off x="1246" y="2400"/>
              <a:ext cx="12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6" name="Line 34"/>
            <p:cNvSpPr>
              <a:spLocks noChangeShapeType="1"/>
            </p:cNvSpPr>
            <p:nvPr/>
          </p:nvSpPr>
          <p:spPr bwMode="auto">
            <a:xfrm flipH="1">
              <a:off x="1691" y="2352"/>
              <a:ext cx="16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7" name="Line 35"/>
            <p:cNvSpPr>
              <a:spLocks noChangeShapeType="1"/>
            </p:cNvSpPr>
            <p:nvPr/>
          </p:nvSpPr>
          <p:spPr bwMode="auto">
            <a:xfrm>
              <a:off x="2015" y="2352"/>
              <a:ext cx="16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8" name="Line 36"/>
            <p:cNvSpPr>
              <a:spLocks noChangeShapeType="1"/>
            </p:cNvSpPr>
            <p:nvPr/>
          </p:nvSpPr>
          <p:spPr bwMode="auto">
            <a:xfrm flipH="1">
              <a:off x="2500" y="2352"/>
              <a:ext cx="12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9885" name="Text Box 205"/>
          <p:cNvSpPr txBox="1">
            <a:spLocks noChangeArrowheads="1"/>
          </p:cNvSpPr>
          <p:nvPr/>
        </p:nvSpPr>
        <p:spPr bwMode="auto">
          <a:xfrm>
            <a:off x="5446713" y="1614488"/>
            <a:ext cx="27971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一维数组</a:t>
            </a:r>
            <a:r>
              <a:rPr kumimoji="0" lang="en-US" altLang="zh-CN">
                <a:solidFill>
                  <a:srgbClr val="FF0000"/>
                </a:solidFill>
              </a:rPr>
              <a:t>bt[1..n]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2" grpId="0"/>
      <p:bldP spid="1998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4724400"/>
            <a:ext cx="8686800" cy="1295400"/>
            <a:chOff x="240" y="2976"/>
            <a:chExt cx="5472" cy="816"/>
          </a:xfrm>
        </p:grpSpPr>
        <p:sp>
          <p:nvSpPr>
            <p:cNvPr id="30741" name="Line 3"/>
            <p:cNvSpPr>
              <a:spLocks noChangeShapeType="1"/>
            </p:cNvSpPr>
            <p:nvPr/>
          </p:nvSpPr>
          <p:spPr bwMode="auto">
            <a:xfrm>
              <a:off x="288" y="3360"/>
              <a:ext cx="5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4"/>
            <p:cNvSpPr>
              <a:spLocks noChangeShapeType="1"/>
            </p:cNvSpPr>
            <p:nvPr/>
          </p:nvSpPr>
          <p:spPr bwMode="auto">
            <a:xfrm>
              <a:off x="288" y="3792"/>
              <a:ext cx="53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5"/>
            <p:cNvSpPr>
              <a:spLocks noChangeShapeType="1"/>
            </p:cNvSpPr>
            <p:nvPr/>
          </p:nvSpPr>
          <p:spPr bwMode="auto">
            <a:xfrm>
              <a:off x="624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Text Box 6"/>
            <p:cNvSpPr txBox="1">
              <a:spLocks noChangeArrowheads="1"/>
            </p:cNvSpPr>
            <p:nvPr/>
          </p:nvSpPr>
          <p:spPr bwMode="auto">
            <a:xfrm>
              <a:off x="240" y="3360"/>
              <a:ext cx="5400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 sz="3600">
                  <a:solidFill>
                    <a:srgbClr val="990033"/>
                  </a:solidFill>
                </a:rPr>
                <a:t>A </a:t>
              </a:r>
              <a:r>
                <a:rPr lang="en-US" altLang="zh-CN">
                  <a:solidFill>
                    <a:srgbClr val="990033"/>
                  </a:solidFill>
                </a:rPr>
                <a:t> </a:t>
              </a:r>
              <a:r>
                <a:rPr lang="en-US" altLang="zh-CN" sz="3600">
                  <a:solidFill>
                    <a:srgbClr val="990033"/>
                  </a:solidFill>
                </a:rPr>
                <a:t>B</a:t>
              </a:r>
              <a:r>
                <a:rPr lang="en-US" altLang="zh-CN">
                  <a:solidFill>
                    <a:srgbClr val="990033"/>
                  </a:solidFill>
                </a:rPr>
                <a:t>   </a:t>
              </a:r>
              <a:r>
                <a:rPr lang="en-US" altLang="zh-CN" sz="3600">
                  <a:solidFill>
                    <a:srgbClr val="990033"/>
                  </a:solidFill>
                </a:rPr>
                <a:t>D       C     </a:t>
              </a:r>
              <a:r>
                <a:rPr lang="en-US" altLang="zh-CN">
                  <a:solidFill>
                    <a:srgbClr val="990033"/>
                  </a:solidFill>
                </a:rPr>
                <a:t>   </a:t>
              </a:r>
              <a:r>
                <a:rPr lang="en-US" altLang="zh-CN" sz="3600">
                  <a:solidFill>
                    <a:srgbClr val="990033"/>
                  </a:solidFill>
                </a:rPr>
                <a:t>E        </a:t>
              </a:r>
              <a:r>
                <a:rPr lang="en-US" altLang="zh-CN" sz="1200">
                  <a:solidFill>
                    <a:srgbClr val="990033"/>
                  </a:solidFill>
                </a:rPr>
                <a:t> </a:t>
              </a:r>
              <a:r>
                <a:rPr lang="en-US" altLang="zh-CN" sz="3600">
                  <a:solidFill>
                    <a:srgbClr val="990033"/>
                  </a:solidFill>
                </a:rPr>
                <a:t>                       F</a:t>
              </a:r>
            </a:p>
          </p:txBody>
        </p:sp>
        <p:sp>
          <p:nvSpPr>
            <p:cNvPr id="30745" name="Line 7"/>
            <p:cNvSpPr>
              <a:spLocks noChangeShapeType="1"/>
            </p:cNvSpPr>
            <p:nvPr/>
          </p:nvSpPr>
          <p:spPr bwMode="auto">
            <a:xfrm>
              <a:off x="1008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8"/>
            <p:cNvSpPr>
              <a:spLocks noChangeShapeType="1"/>
            </p:cNvSpPr>
            <p:nvPr/>
          </p:nvSpPr>
          <p:spPr bwMode="auto">
            <a:xfrm>
              <a:off x="1392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9"/>
            <p:cNvSpPr>
              <a:spLocks noChangeShapeType="1"/>
            </p:cNvSpPr>
            <p:nvPr/>
          </p:nvSpPr>
          <p:spPr bwMode="auto">
            <a:xfrm>
              <a:off x="1776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10"/>
            <p:cNvSpPr>
              <a:spLocks noChangeShapeType="1"/>
            </p:cNvSpPr>
            <p:nvPr/>
          </p:nvSpPr>
          <p:spPr bwMode="auto">
            <a:xfrm>
              <a:off x="2160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9" name="Line 11"/>
            <p:cNvSpPr>
              <a:spLocks noChangeShapeType="1"/>
            </p:cNvSpPr>
            <p:nvPr/>
          </p:nvSpPr>
          <p:spPr bwMode="auto">
            <a:xfrm>
              <a:off x="2544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Line 12"/>
            <p:cNvSpPr>
              <a:spLocks noChangeShapeType="1"/>
            </p:cNvSpPr>
            <p:nvPr/>
          </p:nvSpPr>
          <p:spPr bwMode="auto">
            <a:xfrm>
              <a:off x="2928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13"/>
            <p:cNvSpPr>
              <a:spLocks noChangeShapeType="1"/>
            </p:cNvSpPr>
            <p:nvPr/>
          </p:nvSpPr>
          <p:spPr bwMode="auto">
            <a:xfrm>
              <a:off x="3312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14"/>
            <p:cNvSpPr>
              <a:spLocks noChangeShapeType="1"/>
            </p:cNvSpPr>
            <p:nvPr/>
          </p:nvSpPr>
          <p:spPr bwMode="auto">
            <a:xfrm>
              <a:off x="3696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Line 15"/>
            <p:cNvSpPr>
              <a:spLocks noChangeShapeType="1"/>
            </p:cNvSpPr>
            <p:nvPr/>
          </p:nvSpPr>
          <p:spPr bwMode="auto">
            <a:xfrm>
              <a:off x="4080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16"/>
            <p:cNvSpPr>
              <a:spLocks noChangeShapeType="1"/>
            </p:cNvSpPr>
            <p:nvPr/>
          </p:nvSpPr>
          <p:spPr bwMode="auto">
            <a:xfrm>
              <a:off x="4464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17"/>
            <p:cNvSpPr>
              <a:spLocks noChangeShapeType="1"/>
            </p:cNvSpPr>
            <p:nvPr/>
          </p:nvSpPr>
          <p:spPr bwMode="auto">
            <a:xfrm>
              <a:off x="4848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Line 18"/>
            <p:cNvSpPr>
              <a:spLocks noChangeShapeType="1"/>
            </p:cNvSpPr>
            <p:nvPr/>
          </p:nvSpPr>
          <p:spPr bwMode="auto">
            <a:xfrm>
              <a:off x="5232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Line 19"/>
            <p:cNvSpPr>
              <a:spLocks noChangeShapeType="1"/>
            </p:cNvSpPr>
            <p:nvPr/>
          </p:nvSpPr>
          <p:spPr bwMode="auto">
            <a:xfrm>
              <a:off x="5616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Line 20"/>
            <p:cNvSpPr>
              <a:spLocks noChangeShapeType="1"/>
            </p:cNvSpPr>
            <p:nvPr/>
          </p:nvSpPr>
          <p:spPr bwMode="auto">
            <a:xfrm>
              <a:off x="288" y="3360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Text Box 21"/>
            <p:cNvSpPr txBox="1">
              <a:spLocks noChangeArrowheads="1"/>
            </p:cNvSpPr>
            <p:nvPr/>
          </p:nvSpPr>
          <p:spPr bwMode="auto">
            <a:xfrm>
              <a:off x="240" y="2976"/>
              <a:ext cx="54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latin typeface="宋体" pitchFamily="2" charset="-122"/>
                </a:rPr>
                <a:t>1  2  3  4  5  6  7  8  9 </a:t>
              </a:r>
              <a:r>
                <a:rPr lang="en-US" altLang="zh-CN" sz="1000">
                  <a:latin typeface="宋体" pitchFamily="2" charset="-122"/>
                </a:rPr>
                <a:t> </a:t>
              </a:r>
              <a:r>
                <a:rPr lang="en-US" altLang="zh-CN" sz="3200">
                  <a:latin typeface="宋体" pitchFamily="2" charset="-122"/>
                </a:rPr>
                <a:t>10 11 12 13 14</a:t>
              </a:r>
              <a:endParaRPr lang="en-US" altLang="zh-CN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19200" y="806450"/>
            <a:ext cx="7010400" cy="3765550"/>
            <a:chOff x="912" y="316"/>
            <a:chExt cx="4416" cy="2372"/>
          </a:xfrm>
        </p:grpSpPr>
        <p:sp useBgFill="1">
          <p:nvSpPr>
            <p:cNvPr id="30724" name="Oval 23"/>
            <p:cNvSpPr>
              <a:spLocks noChangeArrowheads="1"/>
            </p:cNvSpPr>
            <p:nvPr/>
          </p:nvSpPr>
          <p:spPr bwMode="auto">
            <a:xfrm>
              <a:off x="2448" y="384"/>
              <a:ext cx="480" cy="480"/>
            </a:xfrm>
            <a:prstGeom prst="ellipse">
              <a:avLst/>
            </a:prstGeom>
            <a:ln w="38100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A</a:t>
              </a:r>
              <a:endParaRPr lang="en-US" altLang="zh-CN"/>
            </a:p>
          </p:txBody>
        </p:sp>
        <p:sp useBgFill="1">
          <p:nvSpPr>
            <p:cNvPr id="30725" name="Oval 24"/>
            <p:cNvSpPr>
              <a:spLocks noChangeArrowheads="1"/>
            </p:cNvSpPr>
            <p:nvPr/>
          </p:nvSpPr>
          <p:spPr bwMode="auto">
            <a:xfrm>
              <a:off x="1200" y="912"/>
              <a:ext cx="528" cy="528"/>
            </a:xfrm>
            <a:prstGeom prst="ellipse">
              <a:avLst/>
            </a:prstGeom>
            <a:ln w="28575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B</a:t>
              </a:r>
              <a:endParaRPr lang="en-US" altLang="zh-CN"/>
            </a:p>
          </p:txBody>
        </p:sp>
        <p:sp useBgFill="1">
          <p:nvSpPr>
            <p:cNvPr id="30726" name="Oval 25"/>
            <p:cNvSpPr>
              <a:spLocks noChangeArrowheads="1"/>
            </p:cNvSpPr>
            <p:nvPr/>
          </p:nvSpPr>
          <p:spPr bwMode="auto">
            <a:xfrm>
              <a:off x="1824" y="1584"/>
              <a:ext cx="480" cy="480"/>
            </a:xfrm>
            <a:prstGeom prst="ellipse">
              <a:avLst/>
            </a:prstGeom>
            <a:ln w="28575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C</a:t>
              </a:r>
              <a:endParaRPr lang="en-US" altLang="zh-CN"/>
            </a:p>
          </p:txBody>
        </p:sp>
        <p:sp useBgFill="1">
          <p:nvSpPr>
            <p:cNvPr id="30727" name="Oval 26"/>
            <p:cNvSpPr>
              <a:spLocks noChangeArrowheads="1"/>
            </p:cNvSpPr>
            <p:nvPr/>
          </p:nvSpPr>
          <p:spPr bwMode="auto">
            <a:xfrm>
              <a:off x="3648" y="912"/>
              <a:ext cx="528" cy="528"/>
            </a:xfrm>
            <a:prstGeom prst="ellipse">
              <a:avLst/>
            </a:prstGeom>
            <a:ln w="28575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D</a:t>
              </a:r>
              <a:endParaRPr lang="en-US" altLang="zh-CN"/>
            </a:p>
          </p:txBody>
        </p:sp>
        <p:sp useBgFill="1">
          <p:nvSpPr>
            <p:cNvPr id="30728" name="Oval 27"/>
            <p:cNvSpPr>
              <a:spLocks noChangeArrowheads="1"/>
            </p:cNvSpPr>
            <p:nvPr/>
          </p:nvSpPr>
          <p:spPr bwMode="auto">
            <a:xfrm>
              <a:off x="4800" y="1536"/>
              <a:ext cx="528" cy="528"/>
            </a:xfrm>
            <a:prstGeom prst="ellipse">
              <a:avLst/>
            </a:prstGeom>
            <a:ln w="28575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E</a:t>
              </a:r>
              <a:endParaRPr lang="en-US" altLang="zh-CN"/>
            </a:p>
          </p:txBody>
        </p:sp>
        <p:sp useBgFill="1">
          <p:nvSpPr>
            <p:cNvPr id="30729" name="Oval 28"/>
            <p:cNvSpPr>
              <a:spLocks noChangeArrowheads="1"/>
            </p:cNvSpPr>
            <p:nvPr/>
          </p:nvSpPr>
          <p:spPr bwMode="auto">
            <a:xfrm>
              <a:off x="4224" y="2208"/>
              <a:ext cx="528" cy="480"/>
            </a:xfrm>
            <a:prstGeom prst="ellipse">
              <a:avLst/>
            </a:prstGeom>
            <a:ln w="28575" cap="sq">
              <a:solidFill>
                <a:srgbClr val="00808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4000">
                  <a:solidFill>
                    <a:srgbClr val="990033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0730" name="Line 29"/>
            <p:cNvSpPr>
              <a:spLocks noChangeShapeType="1"/>
            </p:cNvSpPr>
            <p:nvPr/>
          </p:nvSpPr>
          <p:spPr bwMode="auto">
            <a:xfrm flipH="1">
              <a:off x="1680" y="672"/>
              <a:ext cx="768" cy="336"/>
            </a:xfrm>
            <a:prstGeom prst="line">
              <a:avLst/>
            </a:prstGeom>
            <a:noFill/>
            <a:ln w="28575" cap="sq">
              <a:solidFill>
                <a:srgbClr val="AE68AE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30"/>
            <p:cNvSpPr>
              <a:spLocks noChangeShapeType="1"/>
            </p:cNvSpPr>
            <p:nvPr/>
          </p:nvSpPr>
          <p:spPr bwMode="auto">
            <a:xfrm>
              <a:off x="1680" y="1344"/>
              <a:ext cx="240" cy="288"/>
            </a:xfrm>
            <a:prstGeom prst="line">
              <a:avLst/>
            </a:prstGeom>
            <a:noFill/>
            <a:ln w="28575" cap="sq">
              <a:solidFill>
                <a:srgbClr val="AE68AE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2" name="Line 31"/>
            <p:cNvSpPr>
              <a:spLocks noChangeShapeType="1"/>
            </p:cNvSpPr>
            <p:nvPr/>
          </p:nvSpPr>
          <p:spPr bwMode="auto">
            <a:xfrm>
              <a:off x="2928" y="678"/>
              <a:ext cx="768" cy="336"/>
            </a:xfrm>
            <a:prstGeom prst="line">
              <a:avLst/>
            </a:prstGeom>
            <a:noFill/>
            <a:ln w="28575" cap="sq">
              <a:solidFill>
                <a:srgbClr val="AE68AE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Line 32"/>
            <p:cNvSpPr>
              <a:spLocks noChangeShapeType="1"/>
            </p:cNvSpPr>
            <p:nvPr/>
          </p:nvSpPr>
          <p:spPr bwMode="auto">
            <a:xfrm>
              <a:off x="4176" y="1248"/>
              <a:ext cx="720" cy="336"/>
            </a:xfrm>
            <a:prstGeom prst="line">
              <a:avLst/>
            </a:prstGeom>
            <a:noFill/>
            <a:ln w="28575" cap="sq">
              <a:solidFill>
                <a:srgbClr val="AE68AE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33"/>
            <p:cNvSpPr>
              <a:spLocks noChangeShapeType="1"/>
            </p:cNvSpPr>
            <p:nvPr/>
          </p:nvSpPr>
          <p:spPr bwMode="auto">
            <a:xfrm flipH="1">
              <a:off x="4578" y="1920"/>
              <a:ext cx="240" cy="288"/>
            </a:xfrm>
            <a:prstGeom prst="line">
              <a:avLst/>
            </a:prstGeom>
            <a:noFill/>
            <a:ln w="28575" cap="sq">
              <a:solidFill>
                <a:srgbClr val="AE68AE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Text Box 34"/>
            <p:cNvSpPr txBox="1">
              <a:spLocks noChangeArrowheads="1"/>
            </p:cNvSpPr>
            <p:nvPr/>
          </p:nvSpPr>
          <p:spPr bwMode="auto">
            <a:xfrm>
              <a:off x="912" y="912"/>
              <a:ext cx="260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2</a:t>
              </a:r>
            </a:p>
          </p:txBody>
        </p:sp>
        <p:sp>
          <p:nvSpPr>
            <p:cNvPr id="30736" name="Text Box 35"/>
            <p:cNvSpPr txBox="1">
              <a:spLocks noChangeArrowheads="1"/>
            </p:cNvSpPr>
            <p:nvPr/>
          </p:nvSpPr>
          <p:spPr bwMode="auto">
            <a:xfrm>
              <a:off x="1584" y="1584"/>
              <a:ext cx="260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5</a:t>
              </a:r>
            </a:p>
          </p:txBody>
        </p:sp>
        <p:sp>
          <p:nvSpPr>
            <p:cNvPr id="30737" name="Text Box 36"/>
            <p:cNvSpPr txBox="1">
              <a:spLocks noChangeArrowheads="1"/>
            </p:cNvSpPr>
            <p:nvPr/>
          </p:nvSpPr>
          <p:spPr bwMode="auto">
            <a:xfrm>
              <a:off x="2208" y="316"/>
              <a:ext cx="260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1</a:t>
              </a:r>
            </a:p>
          </p:txBody>
        </p:sp>
        <p:sp>
          <p:nvSpPr>
            <p:cNvPr id="30738" name="Text Box 37"/>
            <p:cNvSpPr txBox="1">
              <a:spLocks noChangeArrowheads="1"/>
            </p:cNvSpPr>
            <p:nvPr/>
          </p:nvSpPr>
          <p:spPr bwMode="auto">
            <a:xfrm>
              <a:off x="3840" y="2208"/>
              <a:ext cx="404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14</a:t>
              </a:r>
            </a:p>
          </p:txBody>
        </p:sp>
        <p:sp>
          <p:nvSpPr>
            <p:cNvPr id="30739" name="Text Box 38"/>
            <p:cNvSpPr txBox="1">
              <a:spLocks noChangeArrowheads="1"/>
            </p:cNvSpPr>
            <p:nvPr/>
          </p:nvSpPr>
          <p:spPr bwMode="auto">
            <a:xfrm>
              <a:off x="3408" y="912"/>
              <a:ext cx="260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3</a:t>
              </a:r>
            </a:p>
          </p:txBody>
        </p:sp>
        <p:sp>
          <p:nvSpPr>
            <p:cNvPr id="30740" name="Text Box 39"/>
            <p:cNvSpPr txBox="1">
              <a:spLocks noChangeArrowheads="1"/>
            </p:cNvSpPr>
            <p:nvPr/>
          </p:nvSpPr>
          <p:spPr bwMode="auto">
            <a:xfrm>
              <a:off x="4560" y="1536"/>
              <a:ext cx="260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800000"/>
                </a:solidFill>
              </a:rPr>
              <a:t>     </a:t>
            </a:r>
            <a:r>
              <a:rPr lang="zh-CN" altLang="en-US" sz="3200">
                <a:solidFill>
                  <a:srgbClr val="800000"/>
                </a:solidFill>
              </a:rPr>
              <a:t>可见，对于一般的二叉树，按照完全二叉树的编号来存储，会造成空间的极大浪费。</a:t>
            </a:r>
          </a:p>
        </p:txBody>
      </p:sp>
      <p:graphicFrame>
        <p:nvGraphicFramePr>
          <p:cNvPr id="172086" name="Group 54"/>
          <p:cNvGraphicFramePr>
            <a:graphicFrameLocks noGrp="1"/>
          </p:cNvGraphicFramePr>
          <p:nvPr/>
        </p:nvGraphicFramePr>
        <p:xfrm>
          <a:off x="2667000" y="2798763"/>
          <a:ext cx="6096000" cy="579120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6400"/>
                <a:gridCol w="431800"/>
                <a:gridCol w="382588"/>
                <a:gridCol w="387350"/>
                <a:gridCol w="425450"/>
                <a:gridCol w="406400"/>
                <a:gridCol w="407987"/>
                <a:gridCol w="404813"/>
                <a:gridCol w="407987"/>
                <a:gridCol w="406400"/>
                <a:gridCol w="406400"/>
                <a:gridCol w="392113"/>
                <a:gridCol w="417512"/>
              </a:tblGrid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79" name="Rectangle 47"/>
          <p:cNvSpPr>
            <a:spLocks noChangeArrowheads="1"/>
          </p:cNvSpPr>
          <p:nvPr/>
        </p:nvSpPr>
        <p:spPr bwMode="auto">
          <a:xfrm>
            <a:off x="914400" y="1752600"/>
            <a:ext cx="508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3333CC"/>
                </a:solidFill>
              </a:rPr>
              <a:t>单支树就是一个极端情况：</a:t>
            </a:r>
          </a:p>
        </p:txBody>
      </p:sp>
      <p:sp>
        <p:nvSpPr>
          <p:cNvPr id="172080" name="Rectangle 48"/>
          <p:cNvSpPr>
            <a:spLocks noChangeArrowheads="1"/>
          </p:cNvSpPr>
          <p:nvPr/>
        </p:nvSpPr>
        <p:spPr bwMode="auto">
          <a:xfrm>
            <a:off x="2714625" y="3395663"/>
            <a:ext cx="6443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00"/>
                </a:solidFill>
              </a:rPr>
              <a:t>1     3             7                         15 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055688" y="2590800"/>
            <a:ext cx="3135312" cy="3929063"/>
            <a:chOff x="665" y="1632"/>
            <a:chExt cx="1975" cy="2475"/>
          </a:xfrm>
        </p:grpSpPr>
        <p:grpSp>
          <p:nvGrpSpPr>
            <p:cNvPr id="31784" name="Group 37"/>
            <p:cNvGrpSpPr>
              <a:grpSpLocks/>
            </p:cNvGrpSpPr>
            <p:nvPr/>
          </p:nvGrpSpPr>
          <p:grpSpPr bwMode="auto">
            <a:xfrm>
              <a:off x="672" y="1632"/>
              <a:ext cx="1968" cy="2256"/>
              <a:chOff x="672" y="1632"/>
              <a:chExt cx="1968" cy="2256"/>
            </a:xfrm>
          </p:grpSpPr>
          <p:grpSp>
            <p:nvGrpSpPr>
              <p:cNvPr id="31789" name="Group 38"/>
              <p:cNvGrpSpPr>
                <a:grpSpLocks/>
              </p:cNvGrpSpPr>
              <p:nvPr/>
            </p:nvGrpSpPr>
            <p:grpSpPr bwMode="auto">
              <a:xfrm>
                <a:off x="672" y="1632"/>
                <a:ext cx="1968" cy="2256"/>
                <a:chOff x="1104" y="1776"/>
                <a:chExt cx="1152" cy="1584"/>
              </a:xfrm>
            </p:grpSpPr>
            <p:sp>
              <p:nvSpPr>
                <p:cNvPr id="31791" name="Oval 39"/>
                <p:cNvSpPr>
                  <a:spLocks noChangeArrowheads="1"/>
                </p:cNvSpPr>
                <p:nvPr/>
              </p:nvSpPr>
              <p:spPr bwMode="auto">
                <a:xfrm>
                  <a:off x="1104" y="1776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31792" name="Oval 40"/>
                <p:cNvSpPr>
                  <a:spLocks noChangeArrowheads="1"/>
                </p:cNvSpPr>
                <p:nvPr/>
              </p:nvSpPr>
              <p:spPr bwMode="auto">
                <a:xfrm>
                  <a:off x="1392" y="2208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31793" name="Oval 41"/>
                <p:cNvSpPr>
                  <a:spLocks noChangeArrowheads="1"/>
                </p:cNvSpPr>
                <p:nvPr/>
              </p:nvSpPr>
              <p:spPr bwMode="auto">
                <a:xfrm>
                  <a:off x="1680" y="2640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C</a:t>
                  </a:r>
                </a:p>
              </p:txBody>
            </p:sp>
            <p:sp>
              <p:nvSpPr>
                <p:cNvPr id="31794" name="Oval 42"/>
                <p:cNvSpPr>
                  <a:spLocks noChangeArrowheads="1"/>
                </p:cNvSpPr>
                <p:nvPr/>
              </p:nvSpPr>
              <p:spPr bwMode="auto">
                <a:xfrm>
                  <a:off x="2016" y="3120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/>
                    <a:t>D</a:t>
                  </a:r>
                </a:p>
              </p:txBody>
            </p:sp>
            <p:sp>
              <p:nvSpPr>
                <p:cNvPr id="31795" name="Line 43"/>
                <p:cNvSpPr>
                  <a:spLocks noChangeShapeType="1"/>
                </p:cNvSpPr>
                <p:nvPr/>
              </p:nvSpPr>
              <p:spPr bwMode="auto">
                <a:xfrm>
                  <a:off x="1296" y="2016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96" name="Line 44"/>
                <p:cNvSpPr>
                  <a:spLocks noChangeShapeType="1"/>
                </p:cNvSpPr>
                <p:nvPr/>
              </p:nvSpPr>
              <p:spPr bwMode="auto">
                <a:xfrm>
                  <a:off x="1584" y="2448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97" name="Line 45"/>
                <p:cNvSpPr>
                  <a:spLocks noChangeShapeType="1"/>
                </p:cNvSpPr>
                <p:nvPr/>
              </p:nvSpPr>
              <p:spPr bwMode="auto">
                <a:xfrm>
                  <a:off x="1872" y="2880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1790" name="Text Box 46"/>
              <p:cNvSpPr txBox="1">
                <a:spLocks noChangeArrowheads="1"/>
              </p:cNvSpPr>
              <p:nvPr/>
            </p:nvSpPr>
            <p:spPr bwMode="auto">
              <a:xfrm>
                <a:off x="672" y="3408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3333CC"/>
                    </a:solidFill>
                  </a:rPr>
                  <a:t>单支树</a:t>
                </a:r>
              </a:p>
            </p:txBody>
          </p:sp>
        </p:grpSp>
        <p:sp>
          <p:nvSpPr>
            <p:cNvPr id="31785" name="Rectangle 50"/>
            <p:cNvSpPr>
              <a:spLocks noChangeArrowheads="1"/>
            </p:cNvSpPr>
            <p:nvPr/>
          </p:nvSpPr>
          <p:spPr bwMode="auto">
            <a:xfrm>
              <a:off x="665" y="1920"/>
              <a:ext cx="2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1</a:t>
              </a:r>
            </a:p>
          </p:txBody>
        </p:sp>
        <p:sp>
          <p:nvSpPr>
            <p:cNvPr id="31786" name="Rectangle 51"/>
            <p:cNvSpPr>
              <a:spLocks noChangeArrowheads="1"/>
            </p:cNvSpPr>
            <p:nvPr/>
          </p:nvSpPr>
          <p:spPr bwMode="auto">
            <a:xfrm>
              <a:off x="1019" y="2495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3</a:t>
              </a:r>
            </a:p>
          </p:txBody>
        </p:sp>
        <p:sp>
          <p:nvSpPr>
            <p:cNvPr id="31787" name="Rectangle 52"/>
            <p:cNvSpPr>
              <a:spLocks noChangeArrowheads="1"/>
            </p:cNvSpPr>
            <p:nvPr/>
          </p:nvSpPr>
          <p:spPr bwMode="auto">
            <a:xfrm>
              <a:off x="1523" y="3118"/>
              <a:ext cx="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7</a:t>
              </a:r>
            </a:p>
          </p:txBody>
        </p:sp>
        <p:sp>
          <p:nvSpPr>
            <p:cNvPr id="31788" name="Rectangle 53"/>
            <p:cNvSpPr>
              <a:spLocks noChangeArrowheads="1"/>
            </p:cNvSpPr>
            <p:nvPr/>
          </p:nvSpPr>
          <p:spPr bwMode="auto">
            <a:xfrm>
              <a:off x="1965" y="374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800000"/>
                  </a:solidFill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79" grpId="0" autoUpdateAnimBg="0"/>
      <p:bldP spid="17208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6A4E1CC-7A03-4552-8997-A3CACAD24A8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4882" name="Freeform 82"/>
          <p:cNvSpPr>
            <a:spLocks/>
          </p:cNvSpPr>
          <p:nvPr/>
        </p:nvSpPr>
        <p:spPr bwMode="auto">
          <a:xfrm>
            <a:off x="4716463" y="3429000"/>
            <a:ext cx="935037" cy="360363"/>
          </a:xfrm>
          <a:custGeom>
            <a:avLst/>
            <a:gdLst>
              <a:gd name="T0" fmla="*/ 0 w 720"/>
              <a:gd name="T1" fmla="*/ 0 h 528"/>
              <a:gd name="T2" fmla="*/ 576 w 720"/>
              <a:gd name="T3" fmla="*/ 48 h 528"/>
              <a:gd name="T4" fmla="*/ 336 w 720"/>
              <a:gd name="T5" fmla="*/ 240 h 528"/>
              <a:gd name="T6" fmla="*/ 720 w 720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28"/>
              <a:gd name="T14" fmla="*/ 720 w 72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28">
                <a:moveTo>
                  <a:pt x="0" y="0"/>
                </a:moveTo>
                <a:cubicBezTo>
                  <a:pt x="260" y="4"/>
                  <a:pt x="520" y="8"/>
                  <a:pt x="576" y="48"/>
                </a:cubicBezTo>
                <a:cubicBezTo>
                  <a:pt x="632" y="88"/>
                  <a:pt x="312" y="160"/>
                  <a:pt x="336" y="240"/>
                </a:cubicBezTo>
                <a:cubicBezTo>
                  <a:pt x="360" y="320"/>
                  <a:pt x="656" y="480"/>
                  <a:pt x="720" y="528"/>
                </a:cubicBezTo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arrow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3" name="Text Box 83"/>
          <p:cNvSpPr txBox="1">
            <a:spLocks noChangeArrowheads="1"/>
          </p:cNvSpPr>
          <p:nvPr/>
        </p:nvSpPr>
        <p:spPr bwMode="auto">
          <a:xfrm>
            <a:off x="4116388" y="3016250"/>
            <a:ext cx="7731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root</a:t>
            </a:r>
          </a:p>
        </p:txBody>
      </p:sp>
      <p:sp>
        <p:nvSpPr>
          <p:cNvPr id="204884" name="Text Box 84"/>
          <p:cNvSpPr txBox="1">
            <a:spLocks noChangeArrowheads="1"/>
          </p:cNvSpPr>
          <p:nvPr/>
        </p:nvSpPr>
        <p:spPr bwMode="auto">
          <a:xfrm>
            <a:off x="4300538" y="5445125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04885" name="Text Box 85"/>
          <p:cNvSpPr txBox="1">
            <a:spLocks noChangeArrowheads="1"/>
          </p:cNvSpPr>
          <p:nvPr/>
        </p:nvSpPr>
        <p:spPr bwMode="auto">
          <a:xfrm>
            <a:off x="5092700" y="5445125"/>
            <a:ext cx="4873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900113" y="1557338"/>
            <a:ext cx="2160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存储结构：</a:t>
            </a:r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2627313" y="1628775"/>
            <a:ext cx="324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②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链式存储结构：</a:t>
            </a: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5508625" y="1614488"/>
            <a:ext cx="16097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二叉链表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1258888" y="2492375"/>
            <a:ext cx="15081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结点结构</a:t>
            </a:r>
            <a:r>
              <a:rPr lang="en-US" altLang="zh-CN" sz="2400">
                <a:solidFill>
                  <a:srgbClr val="000066"/>
                </a:solidFill>
              </a:rPr>
              <a:t>: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89325" y="2517775"/>
            <a:ext cx="3098800" cy="504825"/>
            <a:chOff x="2154" y="1797"/>
            <a:chExt cx="1952" cy="318"/>
          </a:xfrm>
        </p:grpSpPr>
        <p:sp>
          <p:nvSpPr>
            <p:cNvPr id="32846" name="Rectangle 14"/>
            <p:cNvSpPr>
              <a:spLocks noChangeArrowheads="1"/>
            </p:cNvSpPr>
            <p:nvPr/>
          </p:nvSpPr>
          <p:spPr bwMode="auto">
            <a:xfrm>
              <a:off x="2154" y="1797"/>
              <a:ext cx="1951" cy="318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7" name="Line 15"/>
            <p:cNvSpPr>
              <a:spLocks noChangeShapeType="1"/>
            </p:cNvSpPr>
            <p:nvPr/>
          </p:nvSpPr>
          <p:spPr bwMode="auto">
            <a:xfrm>
              <a:off x="2744" y="1797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8" name="Line 16"/>
            <p:cNvSpPr>
              <a:spLocks noChangeShapeType="1"/>
            </p:cNvSpPr>
            <p:nvPr/>
          </p:nvSpPr>
          <p:spPr bwMode="auto">
            <a:xfrm>
              <a:off x="3470" y="1797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49" name="Text Box 17"/>
            <p:cNvSpPr txBox="1">
              <a:spLocks noChangeArrowheads="1"/>
            </p:cNvSpPr>
            <p:nvPr/>
          </p:nvSpPr>
          <p:spPr bwMode="auto">
            <a:xfrm>
              <a:off x="2154" y="1827"/>
              <a:ext cx="614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lchild</a:t>
              </a:r>
            </a:p>
          </p:txBody>
        </p:sp>
        <p:sp>
          <p:nvSpPr>
            <p:cNvPr id="32850" name="Text Box 18"/>
            <p:cNvSpPr txBox="1">
              <a:spLocks noChangeArrowheads="1"/>
            </p:cNvSpPr>
            <p:nvPr/>
          </p:nvSpPr>
          <p:spPr bwMode="auto">
            <a:xfrm>
              <a:off x="3470" y="1827"/>
              <a:ext cx="63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rchild</a:t>
              </a:r>
            </a:p>
          </p:txBody>
        </p:sp>
        <p:sp>
          <p:nvSpPr>
            <p:cNvPr id="32851" name="Text Box 19"/>
            <p:cNvSpPr txBox="1">
              <a:spLocks noChangeArrowheads="1"/>
            </p:cNvSpPr>
            <p:nvPr/>
          </p:nvSpPr>
          <p:spPr bwMode="auto">
            <a:xfrm>
              <a:off x="2835" y="1827"/>
              <a:ext cx="50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data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900113" y="3876675"/>
            <a:ext cx="2401887" cy="2289175"/>
            <a:chOff x="1292" y="2260"/>
            <a:chExt cx="1513" cy="1442"/>
          </a:xfrm>
        </p:grpSpPr>
        <p:sp>
          <p:nvSpPr>
            <p:cNvPr id="32833" name="Oval 21"/>
            <p:cNvSpPr>
              <a:spLocks noChangeArrowheads="1"/>
            </p:cNvSpPr>
            <p:nvPr/>
          </p:nvSpPr>
          <p:spPr bwMode="auto">
            <a:xfrm>
              <a:off x="1937" y="2260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2834" name="Oval 22"/>
            <p:cNvSpPr>
              <a:spLocks noChangeArrowheads="1"/>
            </p:cNvSpPr>
            <p:nvPr/>
          </p:nvSpPr>
          <p:spPr bwMode="auto">
            <a:xfrm>
              <a:off x="1610" y="2659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32835" name="Oval 23"/>
            <p:cNvSpPr>
              <a:spLocks noChangeArrowheads="1"/>
            </p:cNvSpPr>
            <p:nvPr/>
          </p:nvSpPr>
          <p:spPr bwMode="auto">
            <a:xfrm>
              <a:off x="2269" y="2644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32836" name="Oval 24"/>
            <p:cNvSpPr>
              <a:spLocks noChangeArrowheads="1"/>
            </p:cNvSpPr>
            <p:nvPr/>
          </p:nvSpPr>
          <p:spPr bwMode="auto">
            <a:xfrm>
              <a:off x="1292" y="3067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32837" name="Oval 25"/>
            <p:cNvSpPr>
              <a:spLocks noChangeArrowheads="1"/>
            </p:cNvSpPr>
            <p:nvPr/>
          </p:nvSpPr>
          <p:spPr bwMode="auto">
            <a:xfrm>
              <a:off x="2018" y="3067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32838" name="Oval 26"/>
            <p:cNvSpPr>
              <a:spLocks noChangeArrowheads="1"/>
            </p:cNvSpPr>
            <p:nvPr/>
          </p:nvSpPr>
          <p:spPr bwMode="auto">
            <a:xfrm>
              <a:off x="2562" y="3067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32839" name="Oval 27"/>
            <p:cNvSpPr>
              <a:spLocks noChangeArrowheads="1"/>
            </p:cNvSpPr>
            <p:nvPr/>
          </p:nvSpPr>
          <p:spPr bwMode="auto">
            <a:xfrm>
              <a:off x="1565" y="3462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32840" name="Line 28"/>
            <p:cNvSpPr>
              <a:spLocks noChangeShapeType="1"/>
            </p:cNvSpPr>
            <p:nvPr/>
          </p:nvSpPr>
          <p:spPr bwMode="auto">
            <a:xfrm flipH="1">
              <a:off x="1746" y="2404"/>
              <a:ext cx="191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1" name="Freeform 29"/>
            <p:cNvSpPr>
              <a:spLocks/>
            </p:cNvSpPr>
            <p:nvPr/>
          </p:nvSpPr>
          <p:spPr bwMode="auto">
            <a:xfrm>
              <a:off x="2180" y="2404"/>
              <a:ext cx="195" cy="237"/>
            </a:xfrm>
            <a:custGeom>
              <a:avLst/>
              <a:gdLst>
                <a:gd name="T0" fmla="*/ 0 w 195"/>
                <a:gd name="T1" fmla="*/ 0 h 237"/>
                <a:gd name="T2" fmla="*/ 195 w 195"/>
                <a:gd name="T3" fmla="*/ 237 h 237"/>
                <a:gd name="T4" fmla="*/ 0 60000 65536"/>
                <a:gd name="T5" fmla="*/ 0 60000 65536"/>
                <a:gd name="T6" fmla="*/ 0 w 195"/>
                <a:gd name="T7" fmla="*/ 0 h 237"/>
                <a:gd name="T8" fmla="*/ 195 w 195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237">
                  <a:moveTo>
                    <a:pt x="0" y="0"/>
                  </a:moveTo>
                  <a:lnTo>
                    <a:pt x="195" y="237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2" name="Line 30"/>
            <p:cNvSpPr>
              <a:spLocks noChangeShapeType="1"/>
            </p:cNvSpPr>
            <p:nvPr/>
          </p:nvSpPr>
          <p:spPr bwMode="auto">
            <a:xfrm flipH="1">
              <a:off x="1474" y="2840"/>
              <a:ext cx="14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3" name="Line 31"/>
            <p:cNvSpPr>
              <a:spLocks noChangeShapeType="1"/>
            </p:cNvSpPr>
            <p:nvPr/>
          </p:nvSpPr>
          <p:spPr bwMode="auto">
            <a:xfrm flipH="1">
              <a:off x="2154" y="2840"/>
              <a:ext cx="15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4" name="Line 32"/>
            <p:cNvSpPr>
              <a:spLocks noChangeShapeType="1"/>
            </p:cNvSpPr>
            <p:nvPr/>
          </p:nvSpPr>
          <p:spPr bwMode="auto">
            <a:xfrm>
              <a:off x="2488" y="2840"/>
              <a:ext cx="16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45" name="Line 33"/>
            <p:cNvSpPr>
              <a:spLocks noChangeShapeType="1"/>
            </p:cNvSpPr>
            <p:nvPr/>
          </p:nvSpPr>
          <p:spPr bwMode="auto">
            <a:xfrm>
              <a:off x="1522" y="3270"/>
              <a:ext cx="133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148263" y="3763963"/>
            <a:ext cx="1079500" cy="457200"/>
            <a:chOff x="3243" y="2371"/>
            <a:chExt cx="680" cy="288"/>
          </a:xfrm>
        </p:grpSpPr>
        <p:sp>
          <p:nvSpPr>
            <p:cNvPr id="32829" name="Rectangle 35"/>
            <p:cNvSpPr>
              <a:spLocks noChangeArrowheads="1"/>
            </p:cNvSpPr>
            <p:nvPr/>
          </p:nvSpPr>
          <p:spPr bwMode="auto">
            <a:xfrm>
              <a:off x="3243" y="2387"/>
              <a:ext cx="680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0" name="Line 36"/>
            <p:cNvSpPr>
              <a:spLocks noChangeShapeType="1"/>
            </p:cNvSpPr>
            <p:nvPr/>
          </p:nvSpPr>
          <p:spPr bwMode="auto">
            <a:xfrm>
              <a:off x="3424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1" name="Line 37"/>
            <p:cNvSpPr>
              <a:spLocks noChangeShapeType="1"/>
            </p:cNvSpPr>
            <p:nvPr/>
          </p:nvSpPr>
          <p:spPr bwMode="auto">
            <a:xfrm>
              <a:off x="3742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32" name="Text Box 38"/>
            <p:cNvSpPr txBox="1">
              <a:spLocks noChangeArrowheads="1"/>
            </p:cNvSpPr>
            <p:nvPr/>
          </p:nvSpPr>
          <p:spPr bwMode="auto">
            <a:xfrm>
              <a:off x="3470" y="2371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sp>
        <p:nvSpPr>
          <p:cNvPr id="204839" name="Line 39"/>
          <p:cNvSpPr>
            <a:spLocks noChangeShapeType="1"/>
          </p:cNvSpPr>
          <p:nvPr/>
        </p:nvSpPr>
        <p:spPr bwMode="auto">
          <a:xfrm flipH="1">
            <a:off x="4932363" y="3933825"/>
            <a:ext cx="360362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356100" y="4340225"/>
            <a:ext cx="1079500" cy="457200"/>
            <a:chOff x="3243" y="2371"/>
            <a:chExt cx="680" cy="288"/>
          </a:xfrm>
        </p:grpSpPr>
        <p:sp>
          <p:nvSpPr>
            <p:cNvPr id="32825" name="Rectangle 41"/>
            <p:cNvSpPr>
              <a:spLocks noChangeArrowheads="1"/>
            </p:cNvSpPr>
            <p:nvPr/>
          </p:nvSpPr>
          <p:spPr bwMode="auto">
            <a:xfrm>
              <a:off x="3243" y="2387"/>
              <a:ext cx="680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6" name="Line 42"/>
            <p:cNvSpPr>
              <a:spLocks noChangeShapeType="1"/>
            </p:cNvSpPr>
            <p:nvPr/>
          </p:nvSpPr>
          <p:spPr bwMode="auto">
            <a:xfrm>
              <a:off x="3424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7" name="Line 43"/>
            <p:cNvSpPr>
              <a:spLocks noChangeShapeType="1"/>
            </p:cNvSpPr>
            <p:nvPr/>
          </p:nvSpPr>
          <p:spPr bwMode="auto">
            <a:xfrm>
              <a:off x="3742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8" name="Text Box 44"/>
            <p:cNvSpPr txBox="1">
              <a:spLocks noChangeArrowheads="1"/>
            </p:cNvSpPr>
            <p:nvPr/>
          </p:nvSpPr>
          <p:spPr bwMode="auto">
            <a:xfrm>
              <a:off x="3470" y="2371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204845" name="Line 45"/>
          <p:cNvSpPr>
            <a:spLocks noChangeShapeType="1"/>
          </p:cNvSpPr>
          <p:nvPr/>
        </p:nvSpPr>
        <p:spPr bwMode="auto">
          <a:xfrm>
            <a:off x="6084888" y="3933825"/>
            <a:ext cx="358775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011863" y="4365625"/>
            <a:ext cx="1079500" cy="457200"/>
            <a:chOff x="3243" y="2371"/>
            <a:chExt cx="680" cy="288"/>
          </a:xfrm>
        </p:grpSpPr>
        <p:sp>
          <p:nvSpPr>
            <p:cNvPr id="32821" name="Rectangle 47"/>
            <p:cNvSpPr>
              <a:spLocks noChangeArrowheads="1"/>
            </p:cNvSpPr>
            <p:nvPr/>
          </p:nvSpPr>
          <p:spPr bwMode="auto">
            <a:xfrm>
              <a:off x="3243" y="2387"/>
              <a:ext cx="680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2" name="Line 48"/>
            <p:cNvSpPr>
              <a:spLocks noChangeShapeType="1"/>
            </p:cNvSpPr>
            <p:nvPr/>
          </p:nvSpPr>
          <p:spPr bwMode="auto">
            <a:xfrm>
              <a:off x="3424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3" name="Line 49"/>
            <p:cNvSpPr>
              <a:spLocks noChangeShapeType="1"/>
            </p:cNvSpPr>
            <p:nvPr/>
          </p:nvSpPr>
          <p:spPr bwMode="auto">
            <a:xfrm>
              <a:off x="3742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4" name="Text Box 50"/>
            <p:cNvSpPr txBox="1">
              <a:spLocks noChangeArrowheads="1"/>
            </p:cNvSpPr>
            <p:nvPr/>
          </p:nvSpPr>
          <p:spPr bwMode="auto">
            <a:xfrm>
              <a:off x="3470" y="2371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sp>
        <p:nvSpPr>
          <p:cNvPr id="204851" name="Line 51"/>
          <p:cNvSpPr>
            <a:spLocks noChangeShapeType="1"/>
          </p:cNvSpPr>
          <p:nvPr/>
        </p:nvSpPr>
        <p:spPr bwMode="auto">
          <a:xfrm flipH="1">
            <a:off x="4211638" y="4508500"/>
            <a:ext cx="288925" cy="4333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3708400" y="4941888"/>
            <a:ext cx="1079500" cy="457200"/>
            <a:chOff x="3243" y="2371"/>
            <a:chExt cx="680" cy="288"/>
          </a:xfrm>
        </p:grpSpPr>
        <p:sp>
          <p:nvSpPr>
            <p:cNvPr id="32817" name="Rectangle 53"/>
            <p:cNvSpPr>
              <a:spLocks noChangeArrowheads="1"/>
            </p:cNvSpPr>
            <p:nvPr/>
          </p:nvSpPr>
          <p:spPr bwMode="auto">
            <a:xfrm>
              <a:off x="3243" y="2387"/>
              <a:ext cx="680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8" name="Line 54"/>
            <p:cNvSpPr>
              <a:spLocks noChangeShapeType="1"/>
            </p:cNvSpPr>
            <p:nvPr/>
          </p:nvSpPr>
          <p:spPr bwMode="auto">
            <a:xfrm>
              <a:off x="3424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9" name="Line 55"/>
            <p:cNvSpPr>
              <a:spLocks noChangeShapeType="1"/>
            </p:cNvSpPr>
            <p:nvPr/>
          </p:nvSpPr>
          <p:spPr bwMode="auto">
            <a:xfrm>
              <a:off x="3742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0" name="Text Box 56"/>
            <p:cNvSpPr txBox="1">
              <a:spLocks noChangeArrowheads="1"/>
            </p:cNvSpPr>
            <p:nvPr/>
          </p:nvSpPr>
          <p:spPr bwMode="auto">
            <a:xfrm>
              <a:off x="3470" y="2371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204857" name="Text Box 57"/>
          <p:cNvSpPr txBox="1">
            <a:spLocks noChangeArrowheads="1"/>
          </p:cNvSpPr>
          <p:nvPr/>
        </p:nvSpPr>
        <p:spPr bwMode="auto">
          <a:xfrm>
            <a:off x="5021263" y="4292600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04858" name="Line 58"/>
          <p:cNvSpPr>
            <a:spLocks noChangeShapeType="1"/>
          </p:cNvSpPr>
          <p:nvPr/>
        </p:nvSpPr>
        <p:spPr bwMode="auto">
          <a:xfrm flipH="1">
            <a:off x="5867400" y="4581525"/>
            <a:ext cx="28892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364163" y="4941888"/>
            <a:ext cx="1079500" cy="457200"/>
            <a:chOff x="3243" y="2371"/>
            <a:chExt cx="680" cy="288"/>
          </a:xfrm>
        </p:grpSpPr>
        <p:sp>
          <p:nvSpPr>
            <p:cNvPr id="32813" name="Rectangle 60"/>
            <p:cNvSpPr>
              <a:spLocks noChangeArrowheads="1"/>
            </p:cNvSpPr>
            <p:nvPr/>
          </p:nvSpPr>
          <p:spPr bwMode="auto">
            <a:xfrm>
              <a:off x="3243" y="2387"/>
              <a:ext cx="680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4" name="Line 61"/>
            <p:cNvSpPr>
              <a:spLocks noChangeShapeType="1"/>
            </p:cNvSpPr>
            <p:nvPr/>
          </p:nvSpPr>
          <p:spPr bwMode="auto">
            <a:xfrm>
              <a:off x="3424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5" name="Line 62"/>
            <p:cNvSpPr>
              <a:spLocks noChangeShapeType="1"/>
            </p:cNvSpPr>
            <p:nvPr/>
          </p:nvSpPr>
          <p:spPr bwMode="auto">
            <a:xfrm>
              <a:off x="3742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6" name="Text Box 63"/>
            <p:cNvSpPr txBox="1">
              <a:spLocks noChangeArrowheads="1"/>
            </p:cNvSpPr>
            <p:nvPr/>
          </p:nvSpPr>
          <p:spPr bwMode="auto">
            <a:xfrm>
              <a:off x="3475" y="2371"/>
              <a:ext cx="242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204864" name="Line 64"/>
          <p:cNvSpPr>
            <a:spLocks noChangeShapeType="1"/>
          </p:cNvSpPr>
          <p:nvPr/>
        </p:nvSpPr>
        <p:spPr bwMode="auto">
          <a:xfrm>
            <a:off x="6948488" y="4581525"/>
            <a:ext cx="287337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6732588" y="4941888"/>
            <a:ext cx="1079500" cy="457200"/>
            <a:chOff x="3243" y="2371"/>
            <a:chExt cx="680" cy="288"/>
          </a:xfrm>
        </p:grpSpPr>
        <p:sp>
          <p:nvSpPr>
            <p:cNvPr id="32809" name="Rectangle 66"/>
            <p:cNvSpPr>
              <a:spLocks noChangeArrowheads="1"/>
            </p:cNvSpPr>
            <p:nvPr/>
          </p:nvSpPr>
          <p:spPr bwMode="auto">
            <a:xfrm>
              <a:off x="3243" y="2387"/>
              <a:ext cx="680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0" name="Line 67"/>
            <p:cNvSpPr>
              <a:spLocks noChangeShapeType="1"/>
            </p:cNvSpPr>
            <p:nvPr/>
          </p:nvSpPr>
          <p:spPr bwMode="auto">
            <a:xfrm>
              <a:off x="3424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1" name="Line 68"/>
            <p:cNvSpPr>
              <a:spLocks noChangeShapeType="1"/>
            </p:cNvSpPr>
            <p:nvPr/>
          </p:nvSpPr>
          <p:spPr bwMode="auto">
            <a:xfrm>
              <a:off x="3742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2" name="Text Box 69"/>
            <p:cNvSpPr txBox="1">
              <a:spLocks noChangeArrowheads="1"/>
            </p:cNvSpPr>
            <p:nvPr/>
          </p:nvSpPr>
          <p:spPr bwMode="auto">
            <a:xfrm>
              <a:off x="3481" y="2371"/>
              <a:ext cx="231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204870" name="Text Box 70"/>
          <p:cNvSpPr txBox="1">
            <a:spLocks noChangeArrowheads="1"/>
          </p:cNvSpPr>
          <p:nvPr/>
        </p:nvSpPr>
        <p:spPr bwMode="auto">
          <a:xfrm>
            <a:off x="3579813" y="4916488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04871" name="Line 71"/>
          <p:cNvSpPr>
            <a:spLocks noChangeShapeType="1"/>
          </p:cNvSpPr>
          <p:nvPr/>
        </p:nvSpPr>
        <p:spPr bwMode="auto">
          <a:xfrm>
            <a:off x="4643438" y="5157788"/>
            <a:ext cx="288925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4427538" y="5492750"/>
            <a:ext cx="1079500" cy="457200"/>
            <a:chOff x="3243" y="2371"/>
            <a:chExt cx="680" cy="288"/>
          </a:xfrm>
        </p:grpSpPr>
        <p:sp>
          <p:nvSpPr>
            <p:cNvPr id="32805" name="Rectangle 73"/>
            <p:cNvSpPr>
              <a:spLocks noChangeArrowheads="1"/>
            </p:cNvSpPr>
            <p:nvPr/>
          </p:nvSpPr>
          <p:spPr bwMode="auto">
            <a:xfrm>
              <a:off x="3243" y="2387"/>
              <a:ext cx="680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Line 74"/>
            <p:cNvSpPr>
              <a:spLocks noChangeShapeType="1"/>
            </p:cNvSpPr>
            <p:nvPr/>
          </p:nvSpPr>
          <p:spPr bwMode="auto">
            <a:xfrm>
              <a:off x="3424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7" name="Line 75"/>
            <p:cNvSpPr>
              <a:spLocks noChangeShapeType="1"/>
            </p:cNvSpPr>
            <p:nvPr/>
          </p:nvSpPr>
          <p:spPr bwMode="auto">
            <a:xfrm>
              <a:off x="3742" y="2387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8" name="Text Box 76"/>
            <p:cNvSpPr txBox="1">
              <a:spLocks noChangeArrowheads="1"/>
            </p:cNvSpPr>
            <p:nvPr/>
          </p:nvSpPr>
          <p:spPr bwMode="auto">
            <a:xfrm>
              <a:off x="3465" y="2371"/>
              <a:ext cx="26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sp>
        <p:nvSpPr>
          <p:cNvPr id="204877" name="Text Box 77"/>
          <p:cNvSpPr txBox="1">
            <a:spLocks noChangeArrowheads="1"/>
          </p:cNvSpPr>
          <p:nvPr/>
        </p:nvSpPr>
        <p:spPr bwMode="auto">
          <a:xfrm>
            <a:off x="5237163" y="4916488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04878" name="Text Box 78"/>
          <p:cNvSpPr txBox="1">
            <a:spLocks noChangeArrowheads="1"/>
          </p:cNvSpPr>
          <p:nvPr/>
        </p:nvSpPr>
        <p:spPr bwMode="auto">
          <a:xfrm>
            <a:off x="6084888" y="4916488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04879" name="Text Box 79"/>
          <p:cNvSpPr txBox="1">
            <a:spLocks noChangeArrowheads="1"/>
          </p:cNvSpPr>
          <p:nvPr/>
        </p:nvSpPr>
        <p:spPr bwMode="auto">
          <a:xfrm>
            <a:off x="6605588" y="4916488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04880" name="Text Box 80"/>
          <p:cNvSpPr txBox="1">
            <a:spLocks noChangeArrowheads="1"/>
          </p:cNvSpPr>
          <p:nvPr/>
        </p:nvSpPr>
        <p:spPr bwMode="auto">
          <a:xfrm>
            <a:off x="7451725" y="4916488"/>
            <a:ext cx="4873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∧</a:t>
            </a:r>
          </a:p>
        </p:txBody>
      </p:sp>
      <p:sp useBgFill="1">
        <p:nvSpPr>
          <p:cNvPr id="204881" name="Text Box 81"/>
          <p:cNvSpPr txBox="1">
            <a:spLocks noChangeArrowheads="1"/>
          </p:cNvSpPr>
          <p:nvPr/>
        </p:nvSpPr>
        <p:spPr bwMode="auto">
          <a:xfrm>
            <a:off x="755650" y="2420938"/>
            <a:ext cx="7273925" cy="3935412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 err="1">
                <a:solidFill>
                  <a:srgbClr val="7030A0"/>
                </a:solidFill>
              </a:rPr>
              <a:t>typedef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Node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DataType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data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Node * </a:t>
            </a:r>
            <a:r>
              <a:rPr lang="en-US" altLang="zh-CN" dirty="0" err="1"/>
              <a:t>lchild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Node * </a:t>
            </a:r>
            <a:r>
              <a:rPr lang="en-US" altLang="zh-CN" dirty="0" err="1"/>
              <a:t>rchild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   }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BiTNode</a:t>
            </a:r>
            <a:r>
              <a:rPr lang="en-US" altLang="zh-CN" dirty="0">
                <a:solidFill>
                  <a:srgbClr val="FF0000"/>
                </a:solidFill>
              </a:rPr>
              <a:t>, *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BiTree</a:t>
            </a:r>
            <a:r>
              <a:rPr lang="en-US" altLang="zh-CN" b="0" dirty="0">
                <a:solidFill>
                  <a:srgbClr val="FF0000"/>
                </a:solidFill>
              </a:rPr>
              <a:t>; </a:t>
            </a:r>
          </a:p>
          <a:p>
            <a:pPr algn="ctr"/>
            <a:endParaRPr kumimoji="0" lang="en-US" altLang="zh-CN" dirty="0">
              <a:solidFill>
                <a:srgbClr val="FF0000"/>
              </a:solidFill>
            </a:endParaRPr>
          </a:p>
          <a:p>
            <a:pPr algn="ctr"/>
            <a:endParaRPr kumimoji="0"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0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4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4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4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4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4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4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20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0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20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20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20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20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20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2" grpId="0" animBg="1"/>
      <p:bldP spid="204883" grpId="0"/>
      <p:bldP spid="204884" grpId="0"/>
      <p:bldP spid="204885" grpId="0"/>
      <p:bldP spid="204811" grpId="0"/>
      <p:bldP spid="204812" grpId="0"/>
      <p:bldP spid="204839" grpId="0" animBg="1"/>
      <p:bldP spid="204845" grpId="0" animBg="1"/>
      <p:bldP spid="204851" grpId="0" animBg="1"/>
      <p:bldP spid="204857" grpId="0"/>
      <p:bldP spid="204858" grpId="0" animBg="1"/>
      <p:bldP spid="204864" grpId="0" animBg="1"/>
      <p:bldP spid="204870" grpId="0"/>
      <p:bldP spid="204871" grpId="0" animBg="1"/>
      <p:bldP spid="204877" grpId="0"/>
      <p:bldP spid="204878" grpId="0"/>
      <p:bldP spid="204879" grpId="0"/>
      <p:bldP spid="204880" grpId="0"/>
      <p:bldP spid="2048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7DD7ED-521D-4EC7-913B-8A6F43822F6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160588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6.2   </a:t>
            </a:r>
            <a:r>
              <a:rPr lang="zh-CN" altLang="en-US">
                <a:solidFill>
                  <a:srgbClr val="000066"/>
                </a:solidFill>
              </a:rPr>
              <a:t>二叉树</a:t>
            </a:r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auto">
          <a:xfrm>
            <a:off x="912813" y="1341438"/>
            <a:ext cx="214630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900113" y="1557338"/>
            <a:ext cx="2160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存储结构：</a:t>
            </a:r>
          </a:p>
        </p:txBody>
      </p:sp>
      <p:sp>
        <p:nvSpPr>
          <p:cNvPr id="33800" name="Rectangle 10"/>
          <p:cNvSpPr>
            <a:spLocks noChangeArrowheads="1"/>
          </p:cNvSpPr>
          <p:nvPr/>
        </p:nvSpPr>
        <p:spPr bwMode="auto">
          <a:xfrm>
            <a:off x="2627313" y="1628775"/>
            <a:ext cx="324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②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链式存储结构：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5508625" y="1614488"/>
            <a:ext cx="16097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三叉链表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203885" name="Text Box 109"/>
          <p:cNvSpPr txBox="1">
            <a:spLocks noChangeArrowheads="1"/>
          </p:cNvSpPr>
          <p:nvPr/>
        </p:nvSpPr>
        <p:spPr bwMode="auto">
          <a:xfrm>
            <a:off x="1258888" y="2492375"/>
            <a:ext cx="15081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结点结构</a:t>
            </a:r>
            <a:r>
              <a:rPr lang="en-US" altLang="zh-CN" sz="2400">
                <a:solidFill>
                  <a:srgbClr val="000066"/>
                </a:solidFill>
              </a:rPr>
              <a:t>: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4125913" y="2492375"/>
            <a:ext cx="3098800" cy="504825"/>
            <a:chOff x="2154" y="1797"/>
            <a:chExt cx="1952" cy="318"/>
          </a:xfrm>
        </p:grpSpPr>
        <p:sp>
          <p:nvSpPr>
            <p:cNvPr id="33886" name="Rectangle 110"/>
            <p:cNvSpPr>
              <a:spLocks noChangeArrowheads="1"/>
            </p:cNvSpPr>
            <p:nvPr/>
          </p:nvSpPr>
          <p:spPr bwMode="auto">
            <a:xfrm>
              <a:off x="2154" y="1797"/>
              <a:ext cx="1951" cy="318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87" name="Line 111"/>
            <p:cNvSpPr>
              <a:spLocks noChangeShapeType="1"/>
            </p:cNvSpPr>
            <p:nvPr/>
          </p:nvSpPr>
          <p:spPr bwMode="auto">
            <a:xfrm>
              <a:off x="2744" y="1797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88" name="Line 112"/>
            <p:cNvSpPr>
              <a:spLocks noChangeShapeType="1"/>
            </p:cNvSpPr>
            <p:nvPr/>
          </p:nvSpPr>
          <p:spPr bwMode="auto">
            <a:xfrm>
              <a:off x="3470" y="1797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89" name="Text Box 113"/>
            <p:cNvSpPr txBox="1">
              <a:spLocks noChangeArrowheads="1"/>
            </p:cNvSpPr>
            <p:nvPr/>
          </p:nvSpPr>
          <p:spPr bwMode="auto">
            <a:xfrm>
              <a:off x="2154" y="1827"/>
              <a:ext cx="614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lchild</a:t>
              </a:r>
            </a:p>
          </p:txBody>
        </p:sp>
        <p:sp>
          <p:nvSpPr>
            <p:cNvPr id="33890" name="Text Box 114"/>
            <p:cNvSpPr txBox="1">
              <a:spLocks noChangeArrowheads="1"/>
            </p:cNvSpPr>
            <p:nvPr/>
          </p:nvSpPr>
          <p:spPr bwMode="auto">
            <a:xfrm>
              <a:off x="3470" y="1827"/>
              <a:ext cx="63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rchild</a:t>
              </a:r>
            </a:p>
          </p:txBody>
        </p:sp>
        <p:sp>
          <p:nvSpPr>
            <p:cNvPr id="33891" name="Text Box 115"/>
            <p:cNvSpPr txBox="1">
              <a:spLocks noChangeArrowheads="1"/>
            </p:cNvSpPr>
            <p:nvPr/>
          </p:nvSpPr>
          <p:spPr bwMode="auto">
            <a:xfrm>
              <a:off x="2835" y="1827"/>
              <a:ext cx="50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FF0000"/>
                  </a:solidFill>
                </a:rPr>
                <a:t>data</a:t>
              </a:r>
            </a:p>
          </p:txBody>
        </p: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900113" y="3876675"/>
            <a:ext cx="2401887" cy="2289175"/>
            <a:chOff x="1292" y="2260"/>
            <a:chExt cx="1513" cy="1442"/>
          </a:xfrm>
        </p:grpSpPr>
        <p:sp>
          <p:nvSpPr>
            <p:cNvPr id="33873" name="Oval 119"/>
            <p:cNvSpPr>
              <a:spLocks noChangeArrowheads="1"/>
            </p:cNvSpPr>
            <p:nvPr/>
          </p:nvSpPr>
          <p:spPr bwMode="auto">
            <a:xfrm>
              <a:off x="1937" y="2260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3874" name="Oval 120"/>
            <p:cNvSpPr>
              <a:spLocks noChangeArrowheads="1"/>
            </p:cNvSpPr>
            <p:nvPr/>
          </p:nvSpPr>
          <p:spPr bwMode="auto">
            <a:xfrm>
              <a:off x="1610" y="2659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33875" name="Oval 121"/>
            <p:cNvSpPr>
              <a:spLocks noChangeArrowheads="1"/>
            </p:cNvSpPr>
            <p:nvPr/>
          </p:nvSpPr>
          <p:spPr bwMode="auto">
            <a:xfrm>
              <a:off x="2269" y="2644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33876" name="Oval 122"/>
            <p:cNvSpPr>
              <a:spLocks noChangeArrowheads="1"/>
            </p:cNvSpPr>
            <p:nvPr/>
          </p:nvSpPr>
          <p:spPr bwMode="auto">
            <a:xfrm>
              <a:off x="1292" y="3067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33877" name="Oval 123"/>
            <p:cNvSpPr>
              <a:spLocks noChangeArrowheads="1"/>
            </p:cNvSpPr>
            <p:nvPr/>
          </p:nvSpPr>
          <p:spPr bwMode="auto">
            <a:xfrm>
              <a:off x="2018" y="3067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33878" name="Oval 124"/>
            <p:cNvSpPr>
              <a:spLocks noChangeArrowheads="1"/>
            </p:cNvSpPr>
            <p:nvPr/>
          </p:nvSpPr>
          <p:spPr bwMode="auto">
            <a:xfrm>
              <a:off x="2562" y="3067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33879" name="Oval 125"/>
            <p:cNvSpPr>
              <a:spLocks noChangeArrowheads="1"/>
            </p:cNvSpPr>
            <p:nvPr/>
          </p:nvSpPr>
          <p:spPr bwMode="auto">
            <a:xfrm>
              <a:off x="1565" y="3462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33880" name="Line 126"/>
            <p:cNvSpPr>
              <a:spLocks noChangeShapeType="1"/>
            </p:cNvSpPr>
            <p:nvPr/>
          </p:nvSpPr>
          <p:spPr bwMode="auto">
            <a:xfrm flipH="1">
              <a:off x="1746" y="2404"/>
              <a:ext cx="191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1" name="Freeform 127"/>
            <p:cNvSpPr>
              <a:spLocks/>
            </p:cNvSpPr>
            <p:nvPr/>
          </p:nvSpPr>
          <p:spPr bwMode="auto">
            <a:xfrm>
              <a:off x="2180" y="2404"/>
              <a:ext cx="195" cy="237"/>
            </a:xfrm>
            <a:custGeom>
              <a:avLst/>
              <a:gdLst>
                <a:gd name="T0" fmla="*/ 0 w 195"/>
                <a:gd name="T1" fmla="*/ 0 h 237"/>
                <a:gd name="T2" fmla="*/ 195 w 195"/>
                <a:gd name="T3" fmla="*/ 237 h 237"/>
                <a:gd name="T4" fmla="*/ 0 60000 65536"/>
                <a:gd name="T5" fmla="*/ 0 60000 65536"/>
                <a:gd name="T6" fmla="*/ 0 w 195"/>
                <a:gd name="T7" fmla="*/ 0 h 237"/>
                <a:gd name="T8" fmla="*/ 195 w 195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237">
                  <a:moveTo>
                    <a:pt x="0" y="0"/>
                  </a:moveTo>
                  <a:lnTo>
                    <a:pt x="195" y="237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2" name="Line 128"/>
            <p:cNvSpPr>
              <a:spLocks noChangeShapeType="1"/>
            </p:cNvSpPr>
            <p:nvPr/>
          </p:nvSpPr>
          <p:spPr bwMode="auto">
            <a:xfrm flipH="1">
              <a:off x="1474" y="2840"/>
              <a:ext cx="14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3" name="Line 129"/>
            <p:cNvSpPr>
              <a:spLocks noChangeShapeType="1"/>
            </p:cNvSpPr>
            <p:nvPr/>
          </p:nvSpPr>
          <p:spPr bwMode="auto">
            <a:xfrm flipH="1">
              <a:off x="2154" y="2840"/>
              <a:ext cx="15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4" name="Line 130"/>
            <p:cNvSpPr>
              <a:spLocks noChangeShapeType="1"/>
            </p:cNvSpPr>
            <p:nvPr/>
          </p:nvSpPr>
          <p:spPr bwMode="auto">
            <a:xfrm>
              <a:off x="2488" y="2840"/>
              <a:ext cx="16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5" name="Line 131"/>
            <p:cNvSpPr>
              <a:spLocks noChangeShapeType="1"/>
            </p:cNvSpPr>
            <p:nvPr/>
          </p:nvSpPr>
          <p:spPr bwMode="auto">
            <a:xfrm>
              <a:off x="1522" y="3270"/>
              <a:ext cx="133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9"/>
          <p:cNvGrpSpPr>
            <a:grpSpLocks/>
          </p:cNvGrpSpPr>
          <p:nvPr/>
        </p:nvGrpSpPr>
        <p:grpSpPr bwMode="auto">
          <a:xfrm>
            <a:off x="3059113" y="2492375"/>
            <a:ext cx="1135062" cy="504825"/>
            <a:chOff x="1927" y="1570"/>
            <a:chExt cx="715" cy="318"/>
          </a:xfrm>
        </p:grpSpPr>
        <p:sp>
          <p:nvSpPr>
            <p:cNvPr id="33871" name="Rectangle 207"/>
            <p:cNvSpPr>
              <a:spLocks noChangeArrowheads="1"/>
            </p:cNvSpPr>
            <p:nvPr/>
          </p:nvSpPr>
          <p:spPr bwMode="auto">
            <a:xfrm>
              <a:off x="1927" y="1570"/>
              <a:ext cx="681" cy="318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2" name="Text Box 208"/>
            <p:cNvSpPr txBox="1">
              <a:spLocks noChangeArrowheads="1"/>
            </p:cNvSpPr>
            <p:nvPr/>
          </p:nvSpPr>
          <p:spPr bwMode="auto">
            <a:xfrm>
              <a:off x="1927" y="1600"/>
              <a:ext cx="715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400">
                  <a:solidFill>
                    <a:srgbClr val="FF0000"/>
                  </a:solidFill>
                </a:rPr>
                <a:t>parent</a:t>
              </a:r>
            </a:p>
          </p:txBody>
        </p:sp>
      </p:grpSp>
      <p:sp>
        <p:nvSpPr>
          <p:cNvPr id="203986" name="Rectangle 210"/>
          <p:cNvSpPr>
            <a:spLocks noChangeArrowheads="1"/>
          </p:cNvSpPr>
          <p:nvPr/>
        </p:nvSpPr>
        <p:spPr bwMode="auto">
          <a:xfrm>
            <a:off x="4859338" y="3789363"/>
            <a:ext cx="288925" cy="36036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987" name="Text Box 211"/>
          <p:cNvSpPr txBox="1">
            <a:spLocks noChangeArrowheads="1"/>
          </p:cNvSpPr>
          <p:nvPr/>
        </p:nvSpPr>
        <p:spPr bwMode="auto">
          <a:xfrm>
            <a:off x="4732338" y="3716338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03988" name="Freeform 212"/>
          <p:cNvSpPr>
            <a:spLocks/>
          </p:cNvSpPr>
          <p:nvPr/>
        </p:nvSpPr>
        <p:spPr bwMode="auto">
          <a:xfrm>
            <a:off x="4716463" y="3429000"/>
            <a:ext cx="935037" cy="360363"/>
          </a:xfrm>
          <a:custGeom>
            <a:avLst/>
            <a:gdLst>
              <a:gd name="T0" fmla="*/ 0 w 720"/>
              <a:gd name="T1" fmla="*/ 0 h 528"/>
              <a:gd name="T2" fmla="*/ 576 w 720"/>
              <a:gd name="T3" fmla="*/ 48 h 528"/>
              <a:gd name="T4" fmla="*/ 336 w 720"/>
              <a:gd name="T5" fmla="*/ 240 h 528"/>
              <a:gd name="T6" fmla="*/ 720 w 720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28"/>
              <a:gd name="T14" fmla="*/ 720 w 72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28">
                <a:moveTo>
                  <a:pt x="0" y="0"/>
                </a:moveTo>
                <a:cubicBezTo>
                  <a:pt x="260" y="4"/>
                  <a:pt x="520" y="8"/>
                  <a:pt x="576" y="48"/>
                </a:cubicBezTo>
                <a:cubicBezTo>
                  <a:pt x="632" y="88"/>
                  <a:pt x="312" y="160"/>
                  <a:pt x="336" y="240"/>
                </a:cubicBezTo>
                <a:cubicBezTo>
                  <a:pt x="360" y="320"/>
                  <a:pt x="656" y="480"/>
                  <a:pt x="720" y="528"/>
                </a:cubicBezTo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arrow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989" name="Text Box 213"/>
          <p:cNvSpPr txBox="1">
            <a:spLocks noChangeArrowheads="1"/>
          </p:cNvSpPr>
          <p:nvPr/>
        </p:nvSpPr>
        <p:spPr bwMode="auto">
          <a:xfrm>
            <a:off x="4116388" y="3016250"/>
            <a:ext cx="7731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>
                <a:solidFill>
                  <a:srgbClr val="FF0000"/>
                </a:solidFill>
              </a:rPr>
              <a:t>root</a:t>
            </a:r>
          </a:p>
        </p:txBody>
      </p:sp>
      <p:sp>
        <p:nvSpPr>
          <p:cNvPr id="203990" name="Rectangle 214"/>
          <p:cNvSpPr>
            <a:spLocks noChangeArrowheads="1"/>
          </p:cNvSpPr>
          <p:nvPr/>
        </p:nvSpPr>
        <p:spPr bwMode="auto">
          <a:xfrm>
            <a:off x="4067175" y="4365625"/>
            <a:ext cx="288925" cy="3603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994" name="Line 218"/>
          <p:cNvSpPr>
            <a:spLocks noChangeShapeType="1"/>
          </p:cNvSpPr>
          <p:nvPr/>
        </p:nvSpPr>
        <p:spPr bwMode="auto">
          <a:xfrm flipV="1">
            <a:off x="4211638" y="3933825"/>
            <a:ext cx="647700" cy="5746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998" name="Rectangle 222"/>
          <p:cNvSpPr>
            <a:spLocks noChangeArrowheads="1"/>
          </p:cNvSpPr>
          <p:nvPr/>
        </p:nvSpPr>
        <p:spPr bwMode="auto">
          <a:xfrm>
            <a:off x="3476625" y="4968875"/>
            <a:ext cx="231775" cy="3603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000" name="Line 224"/>
          <p:cNvSpPr>
            <a:spLocks noChangeShapeType="1"/>
          </p:cNvSpPr>
          <p:nvPr/>
        </p:nvSpPr>
        <p:spPr bwMode="auto">
          <a:xfrm flipV="1">
            <a:off x="3563938" y="4581525"/>
            <a:ext cx="503237" cy="503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001" name="Rectangle 225"/>
          <p:cNvSpPr>
            <a:spLocks noChangeArrowheads="1"/>
          </p:cNvSpPr>
          <p:nvPr/>
        </p:nvSpPr>
        <p:spPr bwMode="auto">
          <a:xfrm>
            <a:off x="5146675" y="4968875"/>
            <a:ext cx="217488" cy="3603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054" name="Line 278"/>
          <p:cNvSpPr>
            <a:spLocks noChangeShapeType="1"/>
          </p:cNvSpPr>
          <p:nvPr/>
        </p:nvSpPr>
        <p:spPr bwMode="auto">
          <a:xfrm flipV="1">
            <a:off x="5219701" y="4643445"/>
            <a:ext cx="495308" cy="44131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057" name="Rectangle 281"/>
          <p:cNvSpPr>
            <a:spLocks noChangeArrowheads="1"/>
          </p:cNvSpPr>
          <p:nvPr/>
        </p:nvSpPr>
        <p:spPr bwMode="auto">
          <a:xfrm>
            <a:off x="6516688" y="4968875"/>
            <a:ext cx="215900" cy="3587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058" name="Line 282"/>
          <p:cNvSpPr>
            <a:spLocks noChangeShapeType="1"/>
          </p:cNvSpPr>
          <p:nvPr/>
        </p:nvSpPr>
        <p:spPr bwMode="auto">
          <a:xfrm flipV="1">
            <a:off x="6602413" y="4724400"/>
            <a:ext cx="0" cy="4333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288"/>
          <p:cNvGrpSpPr>
            <a:grpSpLocks/>
          </p:cNvGrpSpPr>
          <p:nvPr/>
        </p:nvGrpSpPr>
        <p:grpSpPr bwMode="auto">
          <a:xfrm>
            <a:off x="3563938" y="3763963"/>
            <a:ext cx="4359275" cy="2185987"/>
            <a:chOff x="2245" y="2371"/>
            <a:chExt cx="2746" cy="1377"/>
          </a:xfrm>
        </p:grpSpPr>
        <p:grpSp>
          <p:nvGrpSpPr>
            <p:cNvPr id="33821" name="Group 275"/>
            <p:cNvGrpSpPr>
              <a:grpSpLocks/>
            </p:cNvGrpSpPr>
            <p:nvPr/>
          </p:nvGrpSpPr>
          <p:grpSpPr bwMode="auto">
            <a:xfrm>
              <a:off x="2245" y="2371"/>
              <a:ext cx="2746" cy="1377"/>
              <a:chOff x="2245" y="2371"/>
              <a:chExt cx="2746" cy="1377"/>
            </a:xfrm>
          </p:grpSpPr>
          <p:grpSp>
            <p:nvGrpSpPr>
              <p:cNvPr id="33824" name="Group 228"/>
              <p:cNvGrpSpPr>
                <a:grpSpLocks/>
              </p:cNvGrpSpPr>
              <p:nvPr/>
            </p:nvGrpSpPr>
            <p:grpSpPr bwMode="auto">
              <a:xfrm>
                <a:off x="3233" y="2371"/>
                <a:ext cx="680" cy="288"/>
                <a:chOff x="3243" y="2371"/>
                <a:chExt cx="680" cy="288"/>
              </a:xfrm>
            </p:grpSpPr>
            <p:sp>
              <p:nvSpPr>
                <p:cNvPr id="3386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680" cy="227"/>
                </a:xfrm>
                <a:prstGeom prst="rect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68" name="Line 230"/>
                <p:cNvSpPr>
                  <a:spLocks noChangeShapeType="1"/>
                </p:cNvSpPr>
                <p:nvPr/>
              </p:nvSpPr>
              <p:spPr bwMode="auto">
                <a:xfrm>
                  <a:off x="3424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69" name="Line 231"/>
                <p:cNvSpPr>
                  <a:spLocks noChangeShapeType="1"/>
                </p:cNvSpPr>
                <p:nvPr/>
              </p:nvSpPr>
              <p:spPr bwMode="auto">
                <a:xfrm>
                  <a:off x="3742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70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3470" y="2371"/>
                  <a:ext cx="253" cy="288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/>
                  <a:r>
                    <a:rPr kumimoji="0" lang="en-US" altLang="zh-CN" sz="2400">
                      <a:solidFill>
                        <a:srgbClr val="000066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33825" name="Line 233"/>
              <p:cNvSpPr>
                <a:spLocks noChangeShapeType="1"/>
              </p:cNvSpPr>
              <p:nvPr/>
            </p:nvSpPr>
            <p:spPr bwMode="auto">
              <a:xfrm flipH="1">
                <a:off x="3097" y="2478"/>
                <a:ext cx="227" cy="2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3826" name="Group 234"/>
              <p:cNvGrpSpPr>
                <a:grpSpLocks/>
              </p:cNvGrpSpPr>
              <p:nvPr/>
            </p:nvGrpSpPr>
            <p:grpSpPr bwMode="auto">
              <a:xfrm>
                <a:off x="2734" y="2734"/>
                <a:ext cx="680" cy="288"/>
                <a:chOff x="3243" y="2371"/>
                <a:chExt cx="680" cy="288"/>
              </a:xfrm>
            </p:grpSpPr>
            <p:sp>
              <p:nvSpPr>
                <p:cNvPr id="33863" name="Rectangle 235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680" cy="227"/>
                </a:xfrm>
                <a:prstGeom prst="rect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64" name="Line 236"/>
                <p:cNvSpPr>
                  <a:spLocks noChangeShapeType="1"/>
                </p:cNvSpPr>
                <p:nvPr/>
              </p:nvSpPr>
              <p:spPr bwMode="auto">
                <a:xfrm>
                  <a:off x="3424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65" name="Line 237"/>
                <p:cNvSpPr>
                  <a:spLocks noChangeShapeType="1"/>
                </p:cNvSpPr>
                <p:nvPr/>
              </p:nvSpPr>
              <p:spPr bwMode="auto">
                <a:xfrm>
                  <a:off x="3742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66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3470" y="2371"/>
                  <a:ext cx="253" cy="288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/>
                  <a:r>
                    <a:rPr kumimoji="0" lang="en-US" altLang="zh-CN" sz="2400">
                      <a:solidFill>
                        <a:srgbClr val="000066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827" name="Line 239"/>
              <p:cNvSpPr>
                <a:spLocks noChangeShapeType="1"/>
              </p:cNvSpPr>
              <p:nvPr/>
            </p:nvSpPr>
            <p:spPr bwMode="auto">
              <a:xfrm>
                <a:off x="3823" y="2478"/>
                <a:ext cx="226" cy="2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3828" name="Group 240"/>
              <p:cNvGrpSpPr>
                <a:grpSpLocks/>
              </p:cNvGrpSpPr>
              <p:nvPr/>
            </p:nvGrpSpPr>
            <p:grpSpPr bwMode="auto">
              <a:xfrm>
                <a:off x="3777" y="2745"/>
                <a:ext cx="680" cy="293"/>
                <a:chOff x="3243" y="2366"/>
                <a:chExt cx="680" cy="293"/>
              </a:xfrm>
            </p:grpSpPr>
            <p:sp>
              <p:nvSpPr>
                <p:cNvPr id="33859" name="Rectangle 241"/>
                <p:cNvSpPr>
                  <a:spLocks noChangeArrowheads="1"/>
                </p:cNvSpPr>
                <p:nvPr/>
              </p:nvSpPr>
              <p:spPr bwMode="auto">
                <a:xfrm>
                  <a:off x="3243" y="2366"/>
                  <a:ext cx="680" cy="227"/>
                </a:xfrm>
                <a:prstGeom prst="rect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60" name="Line 242"/>
                <p:cNvSpPr>
                  <a:spLocks noChangeShapeType="1"/>
                </p:cNvSpPr>
                <p:nvPr/>
              </p:nvSpPr>
              <p:spPr bwMode="auto">
                <a:xfrm>
                  <a:off x="3424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61" name="Line 243"/>
                <p:cNvSpPr>
                  <a:spLocks noChangeShapeType="1"/>
                </p:cNvSpPr>
                <p:nvPr/>
              </p:nvSpPr>
              <p:spPr bwMode="auto">
                <a:xfrm>
                  <a:off x="3742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62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3470" y="2371"/>
                  <a:ext cx="253" cy="288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/>
                  <a:r>
                    <a:rPr kumimoji="0" lang="en-US" altLang="zh-CN" sz="2400">
                      <a:solidFill>
                        <a:srgbClr val="000066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33829" name="Line 245"/>
              <p:cNvSpPr>
                <a:spLocks noChangeShapeType="1"/>
              </p:cNvSpPr>
              <p:nvPr/>
            </p:nvSpPr>
            <p:spPr bwMode="auto">
              <a:xfrm flipH="1">
                <a:off x="2643" y="2840"/>
                <a:ext cx="182" cy="27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3830" name="Group 246"/>
              <p:cNvGrpSpPr>
                <a:grpSpLocks/>
              </p:cNvGrpSpPr>
              <p:nvPr/>
            </p:nvGrpSpPr>
            <p:grpSpPr bwMode="auto">
              <a:xfrm>
                <a:off x="2326" y="3113"/>
                <a:ext cx="680" cy="288"/>
                <a:chOff x="3243" y="2371"/>
                <a:chExt cx="680" cy="288"/>
              </a:xfrm>
            </p:grpSpPr>
            <p:sp>
              <p:nvSpPr>
                <p:cNvPr id="33855" name="Rectangle 247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680" cy="227"/>
                </a:xfrm>
                <a:prstGeom prst="rect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56" name="Line 248"/>
                <p:cNvSpPr>
                  <a:spLocks noChangeShapeType="1"/>
                </p:cNvSpPr>
                <p:nvPr/>
              </p:nvSpPr>
              <p:spPr bwMode="auto">
                <a:xfrm>
                  <a:off x="3424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57" name="Line 249"/>
                <p:cNvSpPr>
                  <a:spLocks noChangeShapeType="1"/>
                </p:cNvSpPr>
                <p:nvPr/>
              </p:nvSpPr>
              <p:spPr bwMode="auto">
                <a:xfrm>
                  <a:off x="3742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58" name="Text Box 250"/>
                <p:cNvSpPr txBox="1">
                  <a:spLocks noChangeArrowheads="1"/>
                </p:cNvSpPr>
                <p:nvPr/>
              </p:nvSpPr>
              <p:spPr bwMode="auto">
                <a:xfrm>
                  <a:off x="3470" y="2371"/>
                  <a:ext cx="253" cy="288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/>
                  <a:r>
                    <a:rPr kumimoji="0" lang="en-US" altLang="zh-CN" sz="2400">
                      <a:solidFill>
                        <a:srgbClr val="000066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33831" name="Text Box 251"/>
              <p:cNvSpPr txBox="1">
                <a:spLocks noChangeArrowheads="1"/>
              </p:cNvSpPr>
              <p:nvPr/>
            </p:nvSpPr>
            <p:spPr bwMode="auto">
              <a:xfrm>
                <a:off x="3153" y="2704"/>
                <a:ext cx="307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0" lang="en-US" altLang="zh-CN" sz="2400">
                    <a:solidFill>
                      <a:srgbClr val="000066"/>
                    </a:solidFill>
                  </a:rPr>
                  <a:t>∧</a:t>
                </a:r>
              </a:p>
            </p:txBody>
          </p:sp>
          <p:sp>
            <p:nvSpPr>
              <p:cNvPr id="33832" name="Line 252"/>
              <p:cNvSpPr>
                <a:spLocks noChangeShapeType="1"/>
              </p:cNvSpPr>
              <p:nvPr/>
            </p:nvSpPr>
            <p:spPr bwMode="auto">
              <a:xfrm flipH="1">
                <a:off x="3686" y="2886"/>
                <a:ext cx="182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3833" name="Group 253"/>
              <p:cNvGrpSpPr>
                <a:grpSpLocks/>
              </p:cNvGrpSpPr>
              <p:nvPr/>
            </p:nvGrpSpPr>
            <p:grpSpPr bwMode="auto">
              <a:xfrm>
                <a:off x="3369" y="3113"/>
                <a:ext cx="680" cy="288"/>
                <a:chOff x="3243" y="2371"/>
                <a:chExt cx="680" cy="288"/>
              </a:xfrm>
            </p:grpSpPr>
            <p:sp>
              <p:nvSpPr>
                <p:cNvPr id="33851" name="Rectangle 254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680" cy="227"/>
                </a:xfrm>
                <a:prstGeom prst="rect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52" name="Line 255"/>
                <p:cNvSpPr>
                  <a:spLocks noChangeShapeType="1"/>
                </p:cNvSpPr>
                <p:nvPr/>
              </p:nvSpPr>
              <p:spPr bwMode="auto">
                <a:xfrm>
                  <a:off x="3424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53" name="Line 256"/>
                <p:cNvSpPr>
                  <a:spLocks noChangeShapeType="1"/>
                </p:cNvSpPr>
                <p:nvPr/>
              </p:nvSpPr>
              <p:spPr bwMode="auto">
                <a:xfrm>
                  <a:off x="3742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54" name="Text Box 257"/>
                <p:cNvSpPr txBox="1">
                  <a:spLocks noChangeArrowheads="1"/>
                </p:cNvSpPr>
                <p:nvPr/>
              </p:nvSpPr>
              <p:spPr bwMode="auto">
                <a:xfrm>
                  <a:off x="3475" y="2371"/>
                  <a:ext cx="242" cy="288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/>
                  <a:r>
                    <a:rPr kumimoji="0" lang="en-US" altLang="zh-CN" sz="2400">
                      <a:solidFill>
                        <a:srgbClr val="000066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33834" name="Line 258"/>
              <p:cNvSpPr>
                <a:spLocks noChangeShapeType="1"/>
              </p:cNvSpPr>
              <p:nvPr/>
            </p:nvSpPr>
            <p:spPr bwMode="auto">
              <a:xfrm>
                <a:off x="4367" y="2886"/>
                <a:ext cx="181" cy="2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3835" name="Group 259"/>
              <p:cNvGrpSpPr>
                <a:grpSpLocks/>
              </p:cNvGrpSpPr>
              <p:nvPr/>
            </p:nvGrpSpPr>
            <p:grpSpPr bwMode="auto">
              <a:xfrm>
                <a:off x="4231" y="3113"/>
                <a:ext cx="680" cy="288"/>
                <a:chOff x="3243" y="2371"/>
                <a:chExt cx="680" cy="288"/>
              </a:xfrm>
            </p:grpSpPr>
            <p:sp>
              <p:nvSpPr>
                <p:cNvPr id="33847" name="Rectangle 260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680" cy="227"/>
                </a:xfrm>
                <a:prstGeom prst="rect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48" name="Line 261"/>
                <p:cNvSpPr>
                  <a:spLocks noChangeShapeType="1"/>
                </p:cNvSpPr>
                <p:nvPr/>
              </p:nvSpPr>
              <p:spPr bwMode="auto">
                <a:xfrm>
                  <a:off x="3424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49" name="Line 262"/>
                <p:cNvSpPr>
                  <a:spLocks noChangeShapeType="1"/>
                </p:cNvSpPr>
                <p:nvPr/>
              </p:nvSpPr>
              <p:spPr bwMode="auto">
                <a:xfrm>
                  <a:off x="3742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50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3481" y="2371"/>
                  <a:ext cx="231" cy="288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/>
                  <a:r>
                    <a:rPr kumimoji="0" lang="en-US" altLang="zh-CN" sz="2400">
                      <a:solidFill>
                        <a:srgbClr val="000066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33836" name="Text Box 264"/>
              <p:cNvSpPr txBox="1">
                <a:spLocks noChangeArrowheads="1"/>
              </p:cNvSpPr>
              <p:nvPr/>
            </p:nvSpPr>
            <p:spPr bwMode="auto">
              <a:xfrm>
                <a:off x="2245" y="3097"/>
                <a:ext cx="307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0" lang="en-US" altLang="zh-CN" sz="2400">
                    <a:solidFill>
                      <a:srgbClr val="000066"/>
                    </a:solidFill>
                  </a:rPr>
                  <a:t>∧</a:t>
                </a:r>
              </a:p>
            </p:txBody>
          </p:sp>
          <p:sp>
            <p:nvSpPr>
              <p:cNvPr id="33837" name="Line 265"/>
              <p:cNvSpPr>
                <a:spLocks noChangeShapeType="1"/>
              </p:cNvSpPr>
              <p:nvPr/>
            </p:nvSpPr>
            <p:spPr bwMode="auto">
              <a:xfrm>
                <a:off x="2915" y="3249"/>
                <a:ext cx="182" cy="2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3838" name="Group 266"/>
              <p:cNvGrpSpPr>
                <a:grpSpLocks/>
              </p:cNvGrpSpPr>
              <p:nvPr/>
            </p:nvGrpSpPr>
            <p:grpSpPr bwMode="auto">
              <a:xfrm>
                <a:off x="2779" y="3460"/>
                <a:ext cx="680" cy="288"/>
                <a:chOff x="3243" y="2371"/>
                <a:chExt cx="680" cy="288"/>
              </a:xfrm>
            </p:grpSpPr>
            <p:sp>
              <p:nvSpPr>
                <p:cNvPr id="33843" name="Rectangle 267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680" cy="227"/>
                </a:xfrm>
                <a:prstGeom prst="rect">
                  <a:avLst/>
                </a:prstGeom>
                <a:noFill/>
                <a:ln w="25400" algn="ctr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44" name="Line 268"/>
                <p:cNvSpPr>
                  <a:spLocks noChangeShapeType="1"/>
                </p:cNvSpPr>
                <p:nvPr/>
              </p:nvSpPr>
              <p:spPr bwMode="auto">
                <a:xfrm>
                  <a:off x="3424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45" name="Line 269"/>
                <p:cNvSpPr>
                  <a:spLocks noChangeShapeType="1"/>
                </p:cNvSpPr>
                <p:nvPr/>
              </p:nvSpPr>
              <p:spPr bwMode="auto">
                <a:xfrm>
                  <a:off x="3742" y="2387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46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3465" y="2371"/>
                  <a:ext cx="263" cy="288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/>
                  <a:r>
                    <a:rPr kumimoji="0" lang="en-US" altLang="zh-CN" sz="2400">
                      <a:solidFill>
                        <a:srgbClr val="000066"/>
                      </a:solidFill>
                    </a:rPr>
                    <a:t>G</a:t>
                  </a:r>
                </a:p>
              </p:txBody>
            </p:sp>
          </p:grpSp>
          <p:sp>
            <p:nvSpPr>
              <p:cNvPr id="33839" name="Text Box 271"/>
              <p:cNvSpPr txBox="1">
                <a:spLocks noChangeArrowheads="1"/>
              </p:cNvSpPr>
              <p:nvPr/>
            </p:nvSpPr>
            <p:spPr bwMode="auto">
              <a:xfrm>
                <a:off x="3289" y="3097"/>
                <a:ext cx="307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0" lang="en-US" altLang="zh-CN" sz="2400">
                    <a:solidFill>
                      <a:srgbClr val="000066"/>
                    </a:solidFill>
                  </a:rPr>
                  <a:t>∧</a:t>
                </a:r>
              </a:p>
            </p:txBody>
          </p:sp>
          <p:sp>
            <p:nvSpPr>
              <p:cNvPr id="33840" name="Text Box 272"/>
              <p:cNvSpPr txBox="1">
                <a:spLocks noChangeArrowheads="1"/>
              </p:cNvSpPr>
              <p:nvPr/>
            </p:nvSpPr>
            <p:spPr bwMode="auto">
              <a:xfrm>
                <a:off x="3823" y="3097"/>
                <a:ext cx="307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0" lang="en-US" altLang="zh-CN" sz="2400">
                    <a:solidFill>
                      <a:srgbClr val="000066"/>
                    </a:solidFill>
                  </a:rPr>
                  <a:t>∧</a:t>
                </a:r>
              </a:p>
            </p:txBody>
          </p:sp>
          <p:sp>
            <p:nvSpPr>
              <p:cNvPr id="33841" name="Text Box 273"/>
              <p:cNvSpPr txBox="1">
                <a:spLocks noChangeArrowheads="1"/>
              </p:cNvSpPr>
              <p:nvPr/>
            </p:nvSpPr>
            <p:spPr bwMode="auto">
              <a:xfrm>
                <a:off x="4151" y="3097"/>
                <a:ext cx="307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0" lang="en-US" altLang="zh-CN" sz="2400">
                    <a:solidFill>
                      <a:srgbClr val="000066"/>
                    </a:solidFill>
                  </a:rPr>
                  <a:t>∧</a:t>
                </a:r>
              </a:p>
            </p:txBody>
          </p:sp>
          <p:sp>
            <p:nvSpPr>
              <p:cNvPr id="33842" name="Text Box 274"/>
              <p:cNvSpPr txBox="1">
                <a:spLocks noChangeArrowheads="1"/>
              </p:cNvSpPr>
              <p:nvPr/>
            </p:nvSpPr>
            <p:spPr bwMode="auto">
              <a:xfrm>
                <a:off x="4684" y="3097"/>
                <a:ext cx="307" cy="28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ctr"/>
                <a:r>
                  <a:rPr kumimoji="0" lang="en-US" altLang="zh-CN" sz="2400">
                    <a:solidFill>
                      <a:srgbClr val="000066"/>
                    </a:solidFill>
                  </a:rPr>
                  <a:t>∧</a:t>
                </a:r>
              </a:p>
            </p:txBody>
          </p:sp>
        </p:grpSp>
        <p:sp>
          <p:nvSpPr>
            <p:cNvPr id="33822" name="Text Box 283"/>
            <p:cNvSpPr txBox="1">
              <a:spLocks noChangeArrowheads="1"/>
            </p:cNvSpPr>
            <p:nvPr/>
          </p:nvSpPr>
          <p:spPr bwMode="auto">
            <a:xfrm>
              <a:off x="2709" y="3430"/>
              <a:ext cx="307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000066"/>
                  </a:solidFill>
                </a:rPr>
                <a:t>∧</a:t>
              </a:r>
            </a:p>
          </p:txBody>
        </p:sp>
        <p:sp>
          <p:nvSpPr>
            <p:cNvPr id="33823" name="Text Box 284"/>
            <p:cNvSpPr txBox="1">
              <a:spLocks noChangeArrowheads="1"/>
            </p:cNvSpPr>
            <p:nvPr/>
          </p:nvSpPr>
          <p:spPr bwMode="auto">
            <a:xfrm>
              <a:off x="3208" y="3414"/>
              <a:ext cx="307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0" lang="en-US" altLang="zh-CN" sz="2400">
                  <a:solidFill>
                    <a:srgbClr val="000066"/>
                  </a:solidFill>
                </a:rPr>
                <a:t>∧</a:t>
              </a:r>
            </a:p>
          </p:txBody>
        </p:sp>
      </p:grpSp>
      <p:sp>
        <p:nvSpPr>
          <p:cNvPr id="204062" name="Rectangle 286"/>
          <p:cNvSpPr>
            <a:spLocks noChangeArrowheads="1"/>
          </p:cNvSpPr>
          <p:nvPr/>
        </p:nvSpPr>
        <p:spPr bwMode="auto">
          <a:xfrm>
            <a:off x="4211638" y="5516563"/>
            <a:ext cx="215900" cy="36036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4063" name="Line 287"/>
          <p:cNvSpPr>
            <a:spLocks noChangeShapeType="1"/>
          </p:cNvSpPr>
          <p:nvPr/>
        </p:nvSpPr>
        <p:spPr bwMode="auto">
          <a:xfrm flipH="1" flipV="1">
            <a:off x="4211638" y="5300663"/>
            <a:ext cx="73025" cy="4333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0" name="左箭头 99"/>
          <p:cNvSpPr/>
          <p:nvPr/>
        </p:nvSpPr>
        <p:spPr>
          <a:xfrm>
            <a:off x="7358082" y="6072206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1" name="Rectangle 214"/>
          <p:cNvSpPr>
            <a:spLocks noChangeArrowheads="1"/>
          </p:cNvSpPr>
          <p:nvPr/>
        </p:nvSpPr>
        <p:spPr bwMode="auto">
          <a:xfrm>
            <a:off x="5711835" y="4357694"/>
            <a:ext cx="288925" cy="3603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2" name="Line 218"/>
          <p:cNvSpPr>
            <a:spLocks noChangeShapeType="1"/>
          </p:cNvSpPr>
          <p:nvPr/>
        </p:nvSpPr>
        <p:spPr bwMode="auto">
          <a:xfrm flipH="1" flipV="1">
            <a:off x="5572132" y="4143379"/>
            <a:ext cx="285752" cy="36036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0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3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3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0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4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4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0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4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4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0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4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4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0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4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4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7" grpId="0"/>
      <p:bldP spid="203885" grpId="0"/>
      <p:bldP spid="203986" grpId="0" animBg="1"/>
      <p:bldP spid="203987" grpId="0"/>
      <p:bldP spid="203988" grpId="0" animBg="1"/>
      <p:bldP spid="203989" grpId="0"/>
      <p:bldP spid="203990" grpId="0" animBg="1"/>
      <p:bldP spid="203994" grpId="0" animBg="1"/>
      <p:bldP spid="203998" grpId="0" animBg="1"/>
      <p:bldP spid="204000" grpId="0" animBg="1"/>
      <p:bldP spid="204001" grpId="0" animBg="1"/>
      <p:bldP spid="204054" grpId="0" animBg="1"/>
      <p:bldP spid="204057" grpId="0" animBg="1"/>
      <p:bldP spid="204058" grpId="0" animBg="1"/>
      <p:bldP spid="204062" grpId="0" animBg="1"/>
      <p:bldP spid="204063" grpId="0" animBg="1"/>
      <p:bldP spid="100" grpId="0" animBg="1"/>
      <p:bldP spid="101" grpId="0" animBg="1"/>
      <p:bldP spid="1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3DB21DA-FA69-48D1-B1E2-DCB566C47BB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34820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971550" y="1628775"/>
            <a:ext cx="253206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遍历二叉树：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971550" y="21336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顺着某一条搜索路径</a:t>
            </a:r>
            <a:r>
              <a:rPr lang="zh-CN" altLang="en-US">
                <a:solidFill>
                  <a:srgbClr val="FF0000"/>
                </a:solidFill>
              </a:rPr>
              <a:t>巡访</a:t>
            </a:r>
            <a:r>
              <a:rPr lang="zh-CN" altLang="en-US">
                <a:solidFill>
                  <a:srgbClr val="000066"/>
                </a:solidFill>
              </a:rPr>
              <a:t>二叉树中的结点，使</a:t>
            </a:r>
          </a:p>
          <a:p>
            <a:r>
              <a:rPr lang="zh-CN" altLang="en-US">
                <a:solidFill>
                  <a:srgbClr val="000066"/>
                </a:solidFill>
              </a:rPr>
              <a:t>得每个结点</a:t>
            </a:r>
            <a:r>
              <a:rPr lang="zh-CN" altLang="en-US">
                <a:solidFill>
                  <a:srgbClr val="FF0000"/>
                </a:solidFill>
              </a:rPr>
              <a:t>均被访问一次</a:t>
            </a:r>
            <a:r>
              <a:rPr lang="zh-CN" altLang="en-US">
                <a:solidFill>
                  <a:srgbClr val="000066"/>
                </a:solidFill>
              </a:rPr>
              <a:t>，而且</a:t>
            </a:r>
            <a:r>
              <a:rPr lang="zh-CN" altLang="en-US">
                <a:solidFill>
                  <a:srgbClr val="FF0000"/>
                </a:solidFill>
              </a:rPr>
              <a:t>仅被访问一次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1116013" y="3141663"/>
            <a:ext cx="7632700" cy="13731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b="0">
                <a:solidFill>
                  <a:srgbClr val="000066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遍历</a:t>
            </a:r>
            <a:r>
              <a:rPr lang="zh-CN" altLang="en-US" b="0">
                <a:solidFill>
                  <a:srgbClr val="000066"/>
                </a:solidFill>
              </a:rPr>
              <a:t>”</a:t>
            </a:r>
            <a:r>
              <a:rPr lang="zh-CN" altLang="en-US">
                <a:solidFill>
                  <a:srgbClr val="000066"/>
                </a:solidFill>
              </a:rPr>
              <a:t>是任何类型均有的操作，对线性结构而言，只有一条搜索路径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zh-CN" altLang="en-US">
                <a:solidFill>
                  <a:srgbClr val="000066"/>
                </a:solidFill>
              </a:rPr>
              <a:t>因为每个结点均只有一个后继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zh-CN" altLang="en-US">
                <a:solidFill>
                  <a:srgbClr val="000066"/>
                </a:solidFill>
              </a:rPr>
              <a:t>，故不需要另加讨论。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1187450" y="4652963"/>
            <a:ext cx="7058025" cy="13731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二叉树是非线性结构，每个结点有</a:t>
            </a:r>
            <a:r>
              <a:rPr lang="zh-CN" altLang="en-US">
                <a:solidFill>
                  <a:srgbClr val="FF0000"/>
                </a:solidFill>
              </a:rPr>
              <a:t>两个后继</a:t>
            </a:r>
            <a:r>
              <a:rPr lang="zh-CN" altLang="en-US">
                <a:solidFill>
                  <a:srgbClr val="000066"/>
                </a:solidFill>
              </a:rPr>
              <a:t>，则存在如何遍历即</a:t>
            </a:r>
            <a:r>
              <a:rPr lang="zh-CN" altLang="en-US">
                <a:solidFill>
                  <a:srgbClr val="FF0000"/>
                </a:solidFill>
              </a:rPr>
              <a:t>按什么样的搜索路径遍历的问题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4" grpId="0"/>
      <p:bldP spid="205835" grpId="0"/>
      <p:bldP spid="2058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53CF0CE-874E-417E-A726-8F8A4DAE7DF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35844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8064500" cy="26543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        “</a:t>
            </a:r>
            <a:r>
              <a:rPr lang="zh-CN" altLang="en-US">
                <a:solidFill>
                  <a:srgbClr val="000066"/>
                </a:solidFill>
              </a:rPr>
              <a:t>二叉树”由三个基本单元组成：根结点、左子树和右子树。若能依次遍历这三部分，就遍历了整个二叉树。</a:t>
            </a:r>
            <a:br>
              <a:rPr lang="zh-CN" altLang="en-US">
                <a:solidFill>
                  <a:srgbClr val="000066"/>
                </a:solidFill>
              </a:rPr>
            </a:br>
            <a:r>
              <a:rPr lang="zh-CN" altLang="en-US">
                <a:solidFill>
                  <a:srgbClr val="000066"/>
                </a:solidFill>
              </a:rPr>
              <a:t>	设用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分别表示遍历左子树、访问根结点、遍历右子树</a:t>
            </a:r>
            <a:r>
              <a:rPr lang="zh-CN" altLang="en-US">
                <a:solidFill>
                  <a:srgbClr val="000066"/>
                </a:solidFill>
              </a:rPr>
              <a:t>，对“二叉树”而言，可以有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000066"/>
                </a:solidFill>
              </a:rPr>
              <a:t>种搜索路径：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2627313" y="4437063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i="1">
                <a:solidFill>
                  <a:srgbClr val="FF0000"/>
                </a:solidFill>
              </a:rPr>
              <a:t>①</a:t>
            </a:r>
            <a:r>
              <a:rPr lang="en-US" altLang="zh-CN" i="1">
                <a:solidFill>
                  <a:srgbClr val="FF0000"/>
                </a:solidFill>
              </a:rPr>
              <a:t>DLR</a:t>
            </a:r>
            <a:endParaRPr lang="en-US" altLang="zh-CN" i="1">
              <a:solidFill>
                <a:srgbClr val="000066"/>
              </a:solidFill>
            </a:endParaRP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6057900" y="4365625"/>
            <a:ext cx="1296988" cy="561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en-US" i="1">
                <a:solidFill>
                  <a:srgbClr val="000066"/>
                </a:solidFill>
              </a:rPr>
              <a:t>②</a:t>
            </a:r>
            <a:r>
              <a:rPr lang="en-US" altLang="zh-CN" i="1">
                <a:solidFill>
                  <a:srgbClr val="000066"/>
                </a:solidFill>
              </a:rPr>
              <a:t>DRL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2627313" y="5100638"/>
            <a:ext cx="1511300" cy="561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en-US" i="1">
                <a:solidFill>
                  <a:srgbClr val="FF0000"/>
                </a:solidFill>
              </a:rPr>
              <a:t>③</a:t>
            </a:r>
            <a:r>
              <a:rPr lang="en-US" altLang="zh-CN" i="1">
                <a:solidFill>
                  <a:srgbClr val="FF0000"/>
                </a:solidFill>
              </a:rPr>
              <a:t>LDR</a:t>
            </a:r>
            <a:endParaRPr lang="en-US" altLang="zh-CN" i="1">
              <a:solidFill>
                <a:srgbClr val="000066"/>
              </a:solidFill>
            </a:endParaRPr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6059488" y="5086350"/>
            <a:ext cx="1368425" cy="561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i="1">
                <a:solidFill>
                  <a:srgbClr val="000066"/>
                </a:solidFill>
              </a:rPr>
              <a:t>④RDL</a:t>
            </a:r>
          </a:p>
        </p:txBody>
      </p:sp>
      <p:sp>
        <p:nvSpPr>
          <p:cNvPr id="206863" name="Text Box 15"/>
          <p:cNvSpPr txBox="1">
            <a:spLocks noChangeArrowheads="1"/>
          </p:cNvSpPr>
          <p:nvPr/>
        </p:nvSpPr>
        <p:spPr bwMode="auto">
          <a:xfrm>
            <a:off x="2628900" y="5819775"/>
            <a:ext cx="1511300" cy="561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i="1">
                <a:solidFill>
                  <a:srgbClr val="FF0000"/>
                </a:solidFill>
              </a:rPr>
              <a:t>⑤LRD</a:t>
            </a: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6059488" y="5748338"/>
            <a:ext cx="1511300" cy="5619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en-US" altLang="zh-CN" i="1">
                <a:solidFill>
                  <a:srgbClr val="000066"/>
                </a:solidFill>
              </a:rPr>
              <a:t>⑥RLD</a:t>
            </a:r>
          </a:p>
        </p:txBody>
      </p:sp>
      <p:sp>
        <p:nvSpPr>
          <p:cNvPr id="206865" name="AutoShape 17"/>
          <p:cNvSpPr>
            <a:spLocks/>
          </p:cNvSpPr>
          <p:nvPr/>
        </p:nvSpPr>
        <p:spPr bwMode="auto">
          <a:xfrm>
            <a:off x="2554288" y="4667250"/>
            <a:ext cx="73025" cy="1584325"/>
          </a:xfrm>
          <a:prstGeom prst="leftBrace">
            <a:avLst>
              <a:gd name="adj1" fmla="val 18079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965200" y="5105400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zh-CN" altLang="en-US">
                <a:solidFill>
                  <a:srgbClr val="FF0000"/>
                </a:solidFill>
              </a:rPr>
              <a:t>先左后右</a:t>
            </a:r>
          </a:p>
        </p:txBody>
      </p:sp>
      <p:sp>
        <p:nvSpPr>
          <p:cNvPr id="206867" name="AutoShape 19"/>
          <p:cNvSpPr>
            <a:spLocks/>
          </p:cNvSpPr>
          <p:nvPr/>
        </p:nvSpPr>
        <p:spPr bwMode="auto">
          <a:xfrm>
            <a:off x="5986463" y="4581525"/>
            <a:ext cx="71437" cy="1655763"/>
          </a:xfrm>
          <a:prstGeom prst="leftBrace">
            <a:avLst>
              <a:gd name="adj1" fmla="val 193150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4470400" y="5032375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zh-CN" altLang="en-US">
                <a:solidFill>
                  <a:srgbClr val="000066"/>
                </a:solidFill>
              </a:rPr>
              <a:t>先右后左</a:t>
            </a: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1403350" y="5373688"/>
            <a:ext cx="588963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3200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8" grpId="0"/>
      <p:bldP spid="206859" grpId="0"/>
      <p:bldP spid="206860" grpId="0"/>
      <p:bldP spid="206862" grpId="0"/>
      <p:bldP spid="206863" grpId="0"/>
      <p:bldP spid="206864" grpId="0"/>
      <p:bldP spid="206865" grpId="0" animBg="1"/>
      <p:bldP spid="206866" grpId="0"/>
      <p:bldP spid="206867" grpId="0" animBg="1"/>
      <p:bldP spid="206868" grpId="0"/>
      <p:bldP spid="2068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79D5F5F-FF84-4CE0-B380-E46BF7E9C5A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6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755650" y="1700213"/>
            <a:ext cx="424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先（根）序的遍历算法：</a:t>
            </a:r>
          </a:p>
        </p:txBody>
      </p: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1403350" y="2655888"/>
            <a:ext cx="6562725" cy="18002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若二叉树为空树，则空操作；否则，</a:t>
            </a:r>
          </a:p>
          <a:p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）访问</a:t>
            </a:r>
            <a:r>
              <a:rPr lang="zh-CN" altLang="en-US">
                <a:solidFill>
                  <a:srgbClr val="FF0000"/>
                </a:solidFill>
              </a:rPr>
              <a:t>根</a:t>
            </a:r>
            <a:r>
              <a:rPr lang="zh-CN" altLang="en-US">
                <a:solidFill>
                  <a:srgbClr val="000066"/>
                </a:solidFill>
              </a:rPr>
              <a:t>结点；</a:t>
            </a:r>
          </a:p>
          <a:p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2</a:t>
            </a:r>
            <a:r>
              <a:rPr lang="zh-CN" altLang="en-US">
                <a:solidFill>
                  <a:srgbClr val="000066"/>
                </a:solidFill>
              </a:rPr>
              <a:t>）</a:t>
            </a:r>
            <a:r>
              <a:rPr lang="zh-CN" altLang="en-US">
                <a:solidFill>
                  <a:srgbClr val="FF0000"/>
                </a:solidFill>
              </a:rPr>
              <a:t>先序</a:t>
            </a:r>
            <a:r>
              <a:rPr lang="zh-CN" altLang="en-US">
                <a:solidFill>
                  <a:srgbClr val="000066"/>
                </a:solidFill>
              </a:rPr>
              <a:t>遍历</a:t>
            </a:r>
            <a:r>
              <a:rPr lang="zh-CN" altLang="en-US">
                <a:solidFill>
                  <a:srgbClr val="FF0000"/>
                </a:solidFill>
              </a:rPr>
              <a:t>左</a:t>
            </a:r>
            <a:r>
              <a:rPr lang="zh-CN" altLang="en-US">
                <a:solidFill>
                  <a:srgbClr val="000066"/>
                </a:solidFill>
              </a:rPr>
              <a:t>子树；</a:t>
            </a:r>
          </a:p>
          <a:p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3</a:t>
            </a:r>
            <a:r>
              <a:rPr lang="zh-CN" altLang="en-US">
                <a:solidFill>
                  <a:srgbClr val="000066"/>
                </a:solidFill>
              </a:rPr>
              <a:t>）</a:t>
            </a:r>
            <a:r>
              <a:rPr lang="zh-CN" altLang="en-US">
                <a:solidFill>
                  <a:srgbClr val="FF0000"/>
                </a:solidFill>
              </a:rPr>
              <a:t>先序</a:t>
            </a:r>
            <a:r>
              <a:rPr lang="zh-CN" altLang="en-US">
                <a:solidFill>
                  <a:srgbClr val="000066"/>
                </a:solidFill>
              </a:rPr>
              <a:t>遍历</a:t>
            </a:r>
            <a:r>
              <a:rPr lang="zh-CN" altLang="en-US">
                <a:solidFill>
                  <a:srgbClr val="FF0000"/>
                </a:solidFill>
              </a:rPr>
              <a:t>右</a:t>
            </a:r>
            <a:r>
              <a:rPr lang="zh-CN" altLang="en-US">
                <a:solidFill>
                  <a:srgbClr val="000066"/>
                </a:solidFill>
              </a:rPr>
              <a:t>子树。</a:t>
            </a:r>
            <a:endParaRPr kumimoji="0" lang="zh-CN" altLang="en-US">
              <a:solidFill>
                <a:srgbClr val="000066"/>
              </a:solidFill>
            </a:endParaRPr>
          </a:p>
        </p:txBody>
      </p:sp>
      <p:grpSp>
        <p:nvGrpSpPr>
          <p:cNvPr id="36873" name="Group 46"/>
          <p:cNvGrpSpPr>
            <a:grpSpLocks/>
          </p:cNvGrpSpPr>
          <p:nvPr/>
        </p:nvGrpSpPr>
        <p:grpSpPr bwMode="auto">
          <a:xfrm>
            <a:off x="6156325" y="188913"/>
            <a:ext cx="2401888" cy="2289175"/>
            <a:chOff x="3878" y="119"/>
            <a:chExt cx="1513" cy="1442"/>
          </a:xfrm>
        </p:grpSpPr>
        <p:sp>
          <p:nvSpPr>
            <p:cNvPr id="36895" name="Oval 24"/>
            <p:cNvSpPr>
              <a:spLocks noChangeArrowheads="1"/>
            </p:cNvSpPr>
            <p:nvPr/>
          </p:nvSpPr>
          <p:spPr bwMode="auto">
            <a:xfrm>
              <a:off x="4523" y="119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6896" name="Oval 25"/>
            <p:cNvSpPr>
              <a:spLocks noChangeArrowheads="1"/>
            </p:cNvSpPr>
            <p:nvPr/>
          </p:nvSpPr>
          <p:spPr bwMode="auto">
            <a:xfrm>
              <a:off x="4196" y="518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36897" name="Oval 26"/>
            <p:cNvSpPr>
              <a:spLocks noChangeArrowheads="1"/>
            </p:cNvSpPr>
            <p:nvPr/>
          </p:nvSpPr>
          <p:spPr bwMode="auto">
            <a:xfrm>
              <a:off x="4855" y="503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36898" name="Oval 27"/>
            <p:cNvSpPr>
              <a:spLocks noChangeArrowheads="1"/>
            </p:cNvSpPr>
            <p:nvPr/>
          </p:nvSpPr>
          <p:spPr bwMode="auto">
            <a:xfrm>
              <a:off x="3878" y="926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36899" name="Oval 28"/>
            <p:cNvSpPr>
              <a:spLocks noChangeArrowheads="1"/>
            </p:cNvSpPr>
            <p:nvPr/>
          </p:nvSpPr>
          <p:spPr bwMode="auto">
            <a:xfrm>
              <a:off x="4604" y="926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36900" name="Oval 29"/>
            <p:cNvSpPr>
              <a:spLocks noChangeArrowheads="1"/>
            </p:cNvSpPr>
            <p:nvPr/>
          </p:nvSpPr>
          <p:spPr bwMode="auto">
            <a:xfrm>
              <a:off x="5148" y="926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36901" name="Oval 30"/>
            <p:cNvSpPr>
              <a:spLocks noChangeArrowheads="1"/>
            </p:cNvSpPr>
            <p:nvPr/>
          </p:nvSpPr>
          <p:spPr bwMode="auto">
            <a:xfrm>
              <a:off x="4151" y="1321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36902" name="Line 31"/>
            <p:cNvSpPr>
              <a:spLocks noChangeShapeType="1"/>
            </p:cNvSpPr>
            <p:nvPr/>
          </p:nvSpPr>
          <p:spPr bwMode="auto">
            <a:xfrm flipH="1">
              <a:off x="4332" y="263"/>
              <a:ext cx="191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3" name="Freeform 32"/>
            <p:cNvSpPr>
              <a:spLocks/>
            </p:cNvSpPr>
            <p:nvPr/>
          </p:nvSpPr>
          <p:spPr bwMode="auto">
            <a:xfrm>
              <a:off x="4766" y="263"/>
              <a:ext cx="195" cy="237"/>
            </a:xfrm>
            <a:custGeom>
              <a:avLst/>
              <a:gdLst>
                <a:gd name="T0" fmla="*/ 0 w 195"/>
                <a:gd name="T1" fmla="*/ 0 h 237"/>
                <a:gd name="T2" fmla="*/ 195 w 195"/>
                <a:gd name="T3" fmla="*/ 237 h 237"/>
                <a:gd name="T4" fmla="*/ 0 60000 65536"/>
                <a:gd name="T5" fmla="*/ 0 60000 65536"/>
                <a:gd name="T6" fmla="*/ 0 w 195"/>
                <a:gd name="T7" fmla="*/ 0 h 237"/>
                <a:gd name="T8" fmla="*/ 195 w 195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237">
                  <a:moveTo>
                    <a:pt x="0" y="0"/>
                  </a:moveTo>
                  <a:lnTo>
                    <a:pt x="195" y="237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4" name="Line 33"/>
            <p:cNvSpPr>
              <a:spLocks noChangeShapeType="1"/>
            </p:cNvSpPr>
            <p:nvPr/>
          </p:nvSpPr>
          <p:spPr bwMode="auto">
            <a:xfrm flipH="1">
              <a:off x="4060" y="699"/>
              <a:ext cx="14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5" name="Line 34"/>
            <p:cNvSpPr>
              <a:spLocks noChangeShapeType="1"/>
            </p:cNvSpPr>
            <p:nvPr/>
          </p:nvSpPr>
          <p:spPr bwMode="auto">
            <a:xfrm flipH="1">
              <a:off x="4740" y="699"/>
              <a:ext cx="15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6" name="Line 35"/>
            <p:cNvSpPr>
              <a:spLocks noChangeShapeType="1"/>
            </p:cNvSpPr>
            <p:nvPr/>
          </p:nvSpPr>
          <p:spPr bwMode="auto">
            <a:xfrm>
              <a:off x="5074" y="699"/>
              <a:ext cx="16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7" name="Line 36"/>
            <p:cNvSpPr>
              <a:spLocks noChangeShapeType="1"/>
            </p:cNvSpPr>
            <p:nvPr/>
          </p:nvSpPr>
          <p:spPr bwMode="auto">
            <a:xfrm>
              <a:off x="4108" y="1129"/>
              <a:ext cx="133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4565650" y="4797425"/>
            <a:ext cx="401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07910" name="Text Box 38"/>
          <p:cNvSpPr txBox="1">
            <a:spLocks noChangeArrowheads="1"/>
          </p:cNvSpPr>
          <p:nvPr/>
        </p:nvSpPr>
        <p:spPr bwMode="auto">
          <a:xfrm>
            <a:off x="4926013" y="4797425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7911" name="Text Box 39"/>
          <p:cNvSpPr txBox="1">
            <a:spLocks noChangeArrowheads="1"/>
          </p:cNvSpPr>
          <p:nvPr/>
        </p:nvSpPr>
        <p:spPr bwMode="auto">
          <a:xfrm>
            <a:off x="5286375" y="4797425"/>
            <a:ext cx="401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7912" name="Text Box 40"/>
          <p:cNvSpPr txBox="1">
            <a:spLocks noChangeArrowheads="1"/>
          </p:cNvSpPr>
          <p:nvPr/>
        </p:nvSpPr>
        <p:spPr bwMode="auto">
          <a:xfrm>
            <a:off x="5653088" y="4797425"/>
            <a:ext cx="4175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07913" name="Text Box 41"/>
          <p:cNvSpPr txBox="1">
            <a:spLocks noChangeArrowheads="1"/>
          </p:cNvSpPr>
          <p:nvPr/>
        </p:nvSpPr>
        <p:spPr bwMode="auto">
          <a:xfrm>
            <a:off x="6094413" y="4797425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07914" name="Text Box 42"/>
          <p:cNvSpPr txBox="1">
            <a:spLocks noChangeArrowheads="1"/>
          </p:cNvSpPr>
          <p:nvPr/>
        </p:nvSpPr>
        <p:spPr bwMode="auto">
          <a:xfrm>
            <a:off x="6484938" y="4797425"/>
            <a:ext cx="3841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07915" name="Text Box 43"/>
          <p:cNvSpPr txBox="1">
            <a:spLocks noChangeArrowheads="1"/>
          </p:cNvSpPr>
          <p:nvPr/>
        </p:nvSpPr>
        <p:spPr bwMode="auto">
          <a:xfrm>
            <a:off x="6869113" y="4797425"/>
            <a:ext cx="3667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07916" name="Text Box 44"/>
          <p:cNvSpPr txBox="1">
            <a:spLocks noChangeArrowheads="1"/>
          </p:cNvSpPr>
          <p:nvPr/>
        </p:nvSpPr>
        <p:spPr bwMode="auto">
          <a:xfrm>
            <a:off x="2124075" y="4797425"/>
            <a:ext cx="23256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zh-CN" altLang="en-US" sz="2400">
                <a:solidFill>
                  <a:srgbClr val="000066"/>
                </a:solidFill>
              </a:rPr>
              <a:t>先序遍历结果：</a:t>
            </a:r>
          </a:p>
        </p:txBody>
      </p:sp>
      <p:sp>
        <p:nvSpPr>
          <p:cNvPr id="207917" name="Oval 45" descr="80%"/>
          <p:cNvSpPr>
            <a:spLocks noChangeArrowheads="1"/>
          </p:cNvSpPr>
          <p:nvPr/>
        </p:nvSpPr>
        <p:spPr bwMode="auto">
          <a:xfrm>
            <a:off x="7172325" y="188913"/>
            <a:ext cx="385763" cy="381000"/>
          </a:xfrm>
          <a:prstGeom prst="ellipse">
            <a:avLst/>
          </a:prstGeom>
          <a:pattFill prst="pct8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07919" name="Oval 47"/>
          <p:cNvSpPr>
            <a:spLocks noChangeArrowheads="1"/>
          </p:cNvSpPr>
          <p:nvPr/>
        </p:nvSpPr>
        <p:spPr bwMode="auto">
          <a:xfrm rot="1200000">
            <a:off x="5722938" y="619125"/>
            <a:ext cx="1516062" cy="22320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920" name="Oval 48" descr="90%"/>
          <p:cNvSpPr>
            <a:spLocks noChangeArrowheads="1"/>
          </p:cNvSpPr>
          <p:nvPr/>
        </p:nvSpPr>
        <p:spPr bwMode="auto">
          <a:xfrm>
            <a:off x="6659563" y="827088"/>
            <a:ext cx="385762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07921" name="Oval 49"/>
          <p:cNvSpPr>
            <a:spLocks noChangeArrowheads="1"/>
          </p:cNvSpPr>
          <p:nvPr/>
        </p:nvSpPr>
        <p:spPr bwMode="auto">
          <a:xfrm rot="1200000">
            <a:off x="5940425" y="1268413"/>
            <a:ext cx="1152525" cy="14398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922" name="Oval 50" descr="90%"/>
          <p:cNvSpPr>
            <a:spLocks noChangeArrowheads="1"/>
          </p:cNvSpPr>
          <p:nvPr/>
        </p:nvSpPr>
        <p:spPr bwMode="auto">
          <a:xfrm>
            <a:off x="6156325" y="1474788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07923" name="Oval 51"/>
          <p:cNvSpPr>
            <a:spLocks noChangeArrowheads="1"/>
          </p:cNvSpPr>
          <p:nvPr/>
        </p:nvSpPr>
        <p:spPr bwMode="auto">
          <a:xfrm rot="-1200000">
            <a:off x="6516688" y="1844675"/>
            <a:ext cx="503237" cy="7207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924" name="Oval 52" descr="90%"/>
          <p:cNvSpPr>
            <a:spLocks noChangeArrowheads="1"/>
          </p:cNvSpPr>
          <p:nvPr/>
        </p:nvSpPr>
        <p:spPr bwMode="auto">
          <a:xfrm>
            <a:off x="6588125" y="2105025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G</a:t>
            </a:r>
          </a:p>
        </p:txBody>
      </p:sp>
      <p:sp>
        <p:nvSpPr>
          <p:cNvPr id="207925" name="Oval 53"/>
          <p:cNvSpPr>
            <a:spLocks noChangeArrowheads="1"/>
          </p:cNvSpPr>
          <p:nvPr/>
        </p:nvSpPr>
        <p:spPr bwMode="auto">
          <a:xfrm rot="-1200000">
            <a:off x="7308850" y="620713"/>
            <a:ext cx="1511300" cy="18716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926" name="Oval 54" descr="90%"/>
          <p:cNvSpPr>
            <a:spLocks noChangeArrowheads="1"/>
          </p:cNvSpPr>
          <p:nvPr/>
        </p:nvSpPr>
        <p:spPr bwMode="auto">
          <a:xfrm>
            <a:off x="7712075" y="809625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07927" name="Oval 55"/>
          <p:cNvSpPr>
            <a:spLocks noChangeArrowheads="1"/>
          </p:cNvSpPr>
          <p:nvPr/>
        </p:nvSpPr>
        <p:spPr bwMode="auto">
          <a:xfrm rot="2400000">
            <a:off x="7308850" y="1196975"/>
            <a:ext cx="504825" cy="792163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928" name="Oval 56" descr="90%"/>
          <p:cNvSpPr>
            <a:spLocks noChangeArrowheads="1"/>
          </p:cNvSpPr>
          <p:nvPr/>
        </p:nvSpPr>
        <p:spPr bwMode="auto">
          <a:xfrm>
            <a:off x="7308850" y="1463675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07929" name="Oval 57"/>
          <p:cNvSpPr>
            <a:spLocks noChangeArrowheads="1"/>
          </p:cNvSpPr>
          <p:nvPr/>
        </p:nvSpPr>
        <p:spPr bwMode="auto">
          <a:xfrm rot="-1200000">
            <a:off x="8101013" y="1196975"/>
            <a:ext cx="601662" cy="8636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7930" name="Oval 58" descr="90%"/>
          <p:cNvSpPr>
            <a:spLocks noChangeArrowheads="1"/>
          </p:cNvSpPr>
          <p:nvPr/>
        </p:nvSpPr>
        <p:spPr bwMode="auto">
          <a:xfrm>
            <a:off x="8172450" y="1474788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0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0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3" grpId="0"/>
      <p:bldP spid="207909" grpId="0"/>
      <p:bldP spid="207910" grpId="0"/>
      <p:bldP spid="207911" grpId="0"/>
      <p:bldP spid="207912" grpId="0"/>
      <p:bldP spid="207913" grpId="0"/>
      <p:bldP spid="207914" grpId="0"/>
      <p:bldP spid="207915" grpId="0"/>
      <p:bldP spid="207916" grpId="0"/>
      <p:bldP spid="207917" grpId="0" animBg="1"/>
      <p:bldP spid="207919" grpId="0" animBg="1"/>
      <p:bldP spid="207920" grpId="0" animBg="1"/>
      <p:bldP spid="207921" grpId="0" animBg="1"/>
      <p:bldP spid="207922" grpId="0" animBg="1"/>
      <p:bldP spid="207923" grpId="0" animBg="1"/>
      <p:bldP spid="207924" grpId="0" animBg="1"/>
      <p:bldP spid="207925" grpId="0" animBg="1"/>
      <p:bldP spid="207926" grpId="0" animBg="1"/>
      <p:bldP spid="207927" grpId="0" animBg="1"/>
      <p:bldP spid="207928" grpId="0" animBg="1"/>
      <p:bldP spid="207929" grpId="0" animBg="1"/>
      <p:bldP spid="2079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5423A7E-5B70-4985-9687-974FE803B1E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37892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755650" y="1700213"/>
            <a:ext cx="424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中（根）序的遍历算法：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1403350" y="2655888"/>
            <a:ext cx="6562725" cy="18180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000066"/>
                </a:solidFill>
              </a:rPr>
              <a:t>若二叉树为空树，则空操作；否则，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 dirty="0">
                <a:solidFill>
                  <a:srgbClr val="000066"/>
                </a:solidFill>
              </a:rPr>
              <a:t>1</a:t>
            </a:r>
            <a:r>
              <a:rPr lang="zh-CN" altLang="en-US" dirty="0" smtClean="0">
                <a:solidFill>
                  <a:srgbClr val="000066"/>
                </a:solidFill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中序</a:t>
            </a:r>
            <a:r>
              <a:rPr lang="zh-CN" altLang="en-US" dirty="0">
                <a:solidFill>
                  <a:srgbClr val="000066"/>
                </a:solidFill>
              </a:rPr>
              <a:t>遍历</a:t>
            </a:r>
            <a:r>
              <a:rPr lang="zh-CN" altLang="en-US" dirty="0">
                <a:solidFill>
                  <a:srgbClr val="FF0000"/>
                </a:solidFill>
              </a:rPr>
              <a:t>左</a:t>
            </a:r>
            <a:r>
              <a:rPr lang="zh-CN" altLang="en-US" dirty="0">
                <a:solidFill>
                  <a:srgbClr val="000066"/>
                </a:solidFill>
              </a:rPr>
              <a:t>子树； 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 dirty="0">
                <a:solidFill>
                  <a:srgbClr val="000066"/>
                </a:solidFill>
              </a:rPr>
              <a:t>2</a:t>
            </a:r>
            <a:r>
              <a:rPr lang="zh-CN" altLang="en-US" dirty="0">
                <a:solidFill>
                  <a:srgbClr val="000066"/>
                </a:solidFill>
              </a:rPr>
              <a:t>）访问</a:t>
            </a:r>
            <a:r>
              <a:rPr lang="zh-CN" altLang="en-US" dirty="0">
                <a:solidFill>
                  <a:srgbClr val="FF0000"/>
                </a:solidFill>
              </a:rPr>
              <a:t>根</a:t>
            </a:r>
            <a:r>
              <a:rPr lang="zh-CN" altLang="en-US" dirty="0">
                <a:solidFill>
                  <a:srgbClr val="000066"/>
                </a:solidFill>
              </a:rPr>
              <a:t>结点；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 dirty="0">
                <a:solidFill>
                  <a:srgbClr val="000066"/>
                </a:solidFill>
              </a:rPr>
              <a:t>3</a:t>
            </a:r>
            <a:r>
              <a:rPr lang="zh-CN" altLang="en-US" dirty="0" smtClean="0">
                <a:solidFill>
                  <a:srgbClr val="000066"/>
                </a:solidFill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中序</a:t>
            </a:r>
            <a:r>
              <a:rPr lang="zh-CN" altLang="en-US" dirty="0">
                <a:solidFill>
                  <a:srgbClr val="000066"/>
                </a:solidFill>
              </a:rPr>
              <a:t>遍历</a:t>
            </a:r>
            <a:r>
              <a:rPr lang="zh-CN" altLang="en-US" dirty="0">
                <a:solidFill>
                  <a:srgbClr val="FF0000"/>
                </a:solidFill>
              </a:rPr>
              <a:t>右</a:t>
            </a:r>
            <a:r>
              <a:rPr lang="zh-CN" altLang="en-US" dirty="0">
                <a:solidFill>
                  <a:srgbClr val="000066"/>
                </a:solidFill>
              </a:rPr>
              <a:t>子树。</a:t>
            </a:r>
          </a:p>
        </p:txBody>
      </p:sp>
      <p:grpSp>
        <p:nvGrpSpPr>
          <p:cNvPr id="37897" name="Group 11"/>
          <p:cNvGrpSpPr>
            <a:grpSpLocks/>
          </p:cNvGrpSpPr>
          <p:nvPr/>
        </p:nvGrpSpPr>
        <p:grpSpPr bwMode="auto">
          <a:xfrm>
            <a:off x="6156325" y="188913"/>
            <a:ext cx="2401888" cy="2289175"/>
            <a:chOff x="3878" y="119"/>
            <a:chExt cx="1513" cy="1442"/>
          </a:xfrm>
        </p:grpSpPr>
        <p:sp>
          <p:nvSpPr>
            <p:cNvPr id="37919" name="Oval 12"/>
            <p:cNvSpPr>
              <a:spLocks noChangeArrowheads="1"/>
            </p:cNvSpPr>
            <p:nvPr/>
          </p:nvSpPr>
          <p:spPr bwMode="auto">
            <a:xfrm>
              <a:off x="4523" y="119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7920" name="Oval 13"/>
            <p:cNvSpPr>
              <a:spLocks noChangeArrowheads="1"/>
            </p:cNvSpPr>
            <p:nvPr/>
          </p:nvSpPr>
          <p:spPr bwMode="auto">
            <a:xfrm>
              <a:off x="4196" y="518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37921" name="Oval 14"/>
            <p:cNvSpPr>
              <a:spLocks noChangeArrowheads="1"/>
            </p:cNvSpPr>
            <p:nvPr/>
          </p:nvSpPr>
          <p:spPr bwMode="auto">
            <a:xfrm>
              <a:off x="4855" y="503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37922" name="Oval 15"/>
            <p:cNvSpPr>
              <a:spLocks noChangeArrowheads="1"/>
            </p:cNvSpPr>
            <p:nvPr/>
          </p:nvSpPr>
          <p:spPr bwMode="auto">
            <a:xfrm>
              <a:off x="3878" y="926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37923" name="Oval 16"/>
            <p:cNvSpPr>
              <a:spLocks noChangeArrowheads="1"/>
            </p:cNvSpPr>
            <p:nvPr/>
          </p:nvSpPr>
          <p:spPr bwMode="auto">
            <a:xfrm>
              <a:off x="4604" y="926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37924" name="Oval 17"/>
            <p:cNvSpPr>
              <a:spLocks noChangeArrowheads="1"/>
            </p:cNvSpPr>
            <p:nvPr/>
          </p:nvSpPr>
          <p:spPr bwMode="auto">
            <a:xfrm>
              <a:off x="5148" y="926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37925" name="Oval 18"/>
            <p:cNvSpPr>
              <a:spLocks noChangeArrowheads="1"/>
            </p:cNvSpPr>
            <p:nvPr/>
          </p:nvSpPr>
          <p:spPr bwMode="auto">
            <a:xfrm>
              <a:off x="4151" y="1321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37926" name="Line 19"/>
            <p:cNvSpPr>
              <a:spLocks noChangeShapeType="1"/>
            </p:cNvSpPr>
            <p:nvPr/>
          </p:nvSpPr>
          <p:spPr bwMode="auto">
            <a:xfrm flipH="1">
              <a:off x="4332" y="263"/>
              <a:ext cx="191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7" name="Freeform 20"/>
            <p:cNvSpPr>
              <a:spLocks/>
            </p:cNvSpPr>
            <p:nvPr/>
          </p:nvSpPr>
          <p:spPr bwMode="auto">
            <a:xfrm>
              <a:off x="4766" y="263"/>
              <a:ext cx="195" cy="237"/>
            </a:xfrm>
            <a:custGeom>
              <a:avLst/>
              <a:gdLst>
                <a:gd name="T0" fmla="*/ 0 w 195"/>
                <a:gd name="T1" fmla="*/ 0 h 237"/>
                <a:gd name="T2" fmla="*/ 195 w 195"/>
                <a:gd name="T3" fmla="*/ 237 h 237"/>
                <a:gd name="T4" fmla="*/ 0 60000 65536"/>
                <a:gd name="T5" fmla="*/ 0 60000 65536"/>
                <a:gd name="T6" fmla="*/ 0 w 195"/>
                <a:gd name="T7" fmla="*/ 0 h 237"/>
                <a:gd name="T8" fmla="*/ 195 w 195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237">
                  <a:moveTo>
                    <a:pt x="0" y="0"/>
                  </a:moveTo>
                  <a:lnTo>
                    <a:pt x="195" y="237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8" name="Line 21"/>
            <p:cNvSpPr>
              <a:spLocks noChangeShapeType="1"/>
            </p:cNvSpPr>
            <p:nvPr/>
          </p:nvSpPr>
          <p:spPr bwMode="auto">
            <a:xfrm flipH="1">
              <a:off x="4060" y="699"/>
              <a:ext cx="14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9" name="Line 22"/>
            <p:cNvSpPr>
              <a:spLocks noChangeShapeType="1"/>
            </p:cNvSpPr>
            <p:nvPr/>
          </p:nvSpPr>
          <p:spPr bwMode="auto">
            <a:xfrm flipH="1">
              <a:off x="4740" y="699"/>
              <a:ext cx="15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0" name="Line 23"/>
            <p:cNvSpPr>
              <a:spLocks noChangeShapeType="1"/>
            </p:cNvSpPr>
            <p:nvPr/>
          </p:nvSpPr>
          <p:spPr bwMode="auto">
            <a:xfrm>
              <a:off x="5074" y="699"/>
              <a:ext cx="16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1" name="Line 24"/>
            <p:cNvSpPr>
              <a:spLocks noChangeShapeType="1"/>
            </p:cNvSpPr>
            <p:nvPr/>
          </p:nvSpPr>
          <p:spPr bwMode="auto">
            <a:xfrm>
              <a:off x="4108" y="1129"/>
              <a:ext cx="133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8921" name="Text Box 25"/>
          <p:cNvSpPr txBox="1">
            <a:spLocks noChangeArrowheads="1"/>
          </p:cNvSpPr>
          <p:nvPr/>
        </p:nvSpPr>
        <p:spPr bwMode="auto">
          <a:xfrm>
            <a:off x="5538788" y="4843463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08922" name="Text Box 26"/>
          <p:cNvSpPr txBox="1">
            <a:spLocks noChangeArrowheads="1"/>
          </p:cNvSpPr>
          <p:nvPr/>
        </p:nvSpPr>
        <p:spPr bwMode="auto">
          <a:xfrm>
            <a:off x="5148263" y="4843463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8923" name="Text Box 27"/>
          <p:cNvSpPr txBox="1">
            <a:spLocks noChangeArrowheads="1"/>
          </p:cNvSpPr>
          <p:nvPr/>
        </p:nvSpPr>
        <p:spPr bwMode="auto">
          <a:xfrm>
            <a:off x="4356100" y="4843463"/>
            <a:ext cx="401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8924" name="Text Box 28"/>
          <p:cNvSpPr txBox="1">
            <a:spLocks noChangeArrowheads="1"/>
          </p:cNvSpPr>
          <p:nvPr/>
        </p:nvSpPr>
        <p:spPr bwMode="auto">
          <a:xfrm>
            <a:off x="4716463" y="4843463"/>
            <a:ext cx="4175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08925" name="Text Box 29"/>
          <p:cNvSpPr txBox="1">
            <a:spLocks noChangeArrowheads="1"/>
          </p:cNvSpPr>
          <p:nvPr/>
        </p:nvSpPr>
        <p:spPr bwMode="auto">
          <a:xfrm>
            <a:off x="6330950" y="4843463"/>
            <a:ext cx="401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08926" name="Text Box 30"/>
          <p:cNvSpPr txBox="1">
            <a:spLocks noChangeArrowheads="1"/>
          </p:cNvSpPr>
          <p:nvPr/>
        </p:nvSpPr>
        <p:spPr bwMode="auto">
          <a:xfrm>
            <a:off x="5899150" y="4843463"/>
            <a:ext cx="3841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08927" name="Text Box 31"/>
          <p:cNvSpPr txBox="1">
            <a:spLocks noChangeArrowheads="1"/>
          </p:cNvSpPr>
          <p:nvPr/>
        </p:nvSpPr>
        <p:spPr bwMode="auto">
          <a:xfrm>
            <a:off x="6732588" y="4843463"/>
            <a:ext cx="3667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08928" name="Text Box 32"/>
          <p:cNvSpPr txBox="1">
            <a:spLocks noChangeArrowheads="1"/>
          </p:cNvSpPr>
          <p:nvPr/>
        </p:nvSpPr>
        <p:spPr bwMode="auto">
          <a:xfrm>
            <a:off x="2125663" y="4797425"/>
            <a:ext cx="232568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zh-CN" altLang="en-US" sz="2400">
                <a:solidFill>
                  <a:srgbClr val="000066"/>
                </a:solidFill>
              </a:rPr>
              <a:t>中序遍历结果：</a:t>
            </a:r>
          </a:p>
        </p:txBody>
      </p:sp>
      <p:sp>
        <p:nvSpPr>
          <p:cNvPr id="208929" name="Oval 33" descr="80%"/>
          <p:cNvSpPr>
            <a:spLocks noChangeArrowheads="1"/>
          </p:cNvSpPr>
          <p:nvPr/>
        </p:nvSpPr>
        <p:spPr bwMode="auto">
          <a:xfrm>
            <a:off x="7172325" y="188913"/>
            <a:ext cx="385763" cy="381000"/>
          </a:xfrm>
          <a:prstGeom prst="ellipse">
            <a:avLst/>
          </a:prstGeom>
          <a:pattFill prst="pct8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 rot="1200000">
            <a:off x="5722938" y="619125"/>
            <a:ext cx="1516062" cy="22320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8931" name="Oval 35" descr="90%"/>
          <p:cNvSpPr>
            <a:spLocks noChangeArrowheads="1"/>
          </p:cNvSpPr>
          <p:nvPr/>
        </p:nvSpPr>
        <p:spPr bwMode="auto">
          <a:xfrm>
            <a:off x="6659563" y="827088"/>
            <a:ext cx="385762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 rot="1200000">
            <a:off x="5940425" y="1268413"/>
            <a:ext cx="1152525" cy="14398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8933" name="Oval 37" descr="90%"/>
          <p:cNvSpPr>
            <a:spLocks noChangeArrowheads="1"/>
          </p:cNvSpPr>
          <p:nvPr/>
        </p:nvSpPr>
        <p:spPr bwMode="auto">
          <a:xfrm>
            <a:off x="6156325" y="1474788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 rot="-1200000">
            <a:off x="6516688" y="1844675"/>
            <a:ext cx="503237" cy="7207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8935" name="Oval 39" descr="90%"/>
          <p:cNvSpPr>
            <a:spLocks noChangeArrowheads="1"/>
          </p:cNvSpPr>
          <p:nvPr/>
        </p:nvSpPr>
        <p:spPr bwMode="auto">
          <a:xfrm>
            <a:off x="6588125" y="2105025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G</a:t>
            </a:r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 rot="-1200000">
            <a:off x="7308850" y="620713"/>
            <a:ext cx="1511300" cy="18716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8937" name="Oval 41" descr="90%"/>
          <p:cNvSpPr>
            <a:spLocks noChangeArrowheads="1"/>
          </p:cNvSpPr>
          <p:nvPr/>
        </p:nvSpPr>
        <p:spPr bwMode="auto">
          <a:xfrm>
            <a:off x="7712075" y="809625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 rot="2400000">
            <a:off x="7308850" y="1196975"/>
            <a:ext cx="504825" cy="792163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8939" name="Oval 43" descr="90%"/>
          <p:cNvSpPr>
            <a:spLocks noChangeArrowheads="1"/>
          </p:cNvSpPr>
          <p:nvPr/>
        </p:nvSpPr>
        <p:spPr bwMode="auto">
          <a:xfrm>
            <a:off x="7308850" y="1463675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08940" name="Oval 44"/>
          <p:cNvSpPr>
            <a:spLocks noChangeArrowheads="1"/>
          </p:cNvSpPr>
          <p:nvPr/>
        </p:nvSpPr>
        <p:spPr bwMode="auto">
          <a:xfrm rot="-1200000">
            <a:off x="8101013" y="1196975"/>
            <a:ext cx="601662" cy="8636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8941" name="Oval 45" descr="90%"/>
          <p:cNvSpPr>
            <a:spLocks noChangeArrowheads="1"/>
          </p:cNvSpPr>
          <p:nvPr/>
        </p:nvSpPr>
        <p:spPr bwMode="auto">
          <a:xfrm>
            <a:off x="8172450" y="1474788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6" grpId="0"/>
      <p:bldP spid="208921" grpId="0"/>
      <p:bldP spid="208922" grpId="0"/>
      <p:bldP spid="208923" grpId="0"/>
      <p:bldP spid="208924" grpId="0"/>
      <p:bldP spid="208925" grpId="0"/>
      <p:bldP spid="208926" grpId="0"/>
      <p:bldP spid="208927" grpId="0"/>
      <p:bldP spid="208928" grpId="0"/>
      <p:bldP spid="208929" grpId="0" animBg="1"/>
      <p:bldP spid="208930" grpId="0" animBg="1"/>
      <p:bldP spid="208931" grpId="0" animBg="1"/>
      <p:bldP spid="208932" grpId="0" animBg="1"/>
      <p:bldP spid="208933" grpId="0" animBg="1"/>
      <p:bldP spid="208934" grpId="0" animBg="1"/>
      <p:bldP spid="208935" grpId="0" animBg="1"/>
      <p:bldP spid="208936" grpId="0" animBg="1"/>
      <p:bldP spid="208937" grpId="0" animBg="1"/>
      <p:bldP spid="208938" grpId="0" animBg="1"/>
      <p:bldP spid="208939" grpId="0" animBg="1"/>
      <p:bldP spid="208940" grpId="0" animBg="1"/>
      <p:bldP spid="2089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8145463" y="5734050"/>
            <a:ext cx="609600" cy="5207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F2185E-9D49-4407-A47B-FDF7C3CDD9A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1767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6.1 </a:t>
            </a:r>
            <a:r>
              <a:rPr lang="zh-CN" altLang="en-US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>
            <a:off x="928688" y="1341438"/>
            <a:ext cx="40195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773113" y="1484313"/>
            <a:ext cx="15128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</p:txBody>
      </p:sp>
      <p:sp>
        <p:nvSpPr>
          <p:cNvPr id="11270" name="Line 10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73113" y="1477963"/>
            <a:ext cx="7739062" cy="4038600"/>
            <a:chOff x="727" y="931"/>
            <a:chExt cx="4875" cy="2544"/>
          </a:xfrm>
        </p:grpSpPr>
        <p:sp>
          <p:nvSpPr>
            <p:cNvPr id="11282" name="Oval 14" descr="80%"/>
            <p:cNvSpPr>
              <a:spLocks noChangeArrowheads="1"/>
            </p:cNvSpPr>
            <p:nvPr/>
          </p:nvSpPr>
          <p:spPr bwMode="auto">
            <a:xfrm>
              <a:off x="2914" y="93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83" name="Oval 15" descr="80%"/>
            <p:cNvSpPr>
              <a:spLocks noChangeArrowheads="1"/>
            </p:cNvSpPr>
            <p:nvPr/>
          </p:nvSpPr>
          <p:spPr bwMode="auto">
            <a:xfrm>
              <a:off x="1378" y="1699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lang="en-US" altLang="zh-CN" sz="2400" b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84" name="Oval 16" descr="80%"/>
            <p:cNvSpPr>
              <a:spLocks noChangeArrowheads="1"/>
            </p:cNvSpPr>
            <p:nvPr/>
          </p:nvSpPr>
          <p:spPr bwMode="auto">
            <a:xfrm>
              <a:off x="2914" y="165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1285" name="Oval 17" descr="80%"/>
            <p:cNvSpPr>
              <a:spLocks noChangeArrowheads="1"/>
            </p:cNvSpPr>
            <p:nvPr/>
          </p:nvSpPr>
          <p:spPr bwMode="auto">
            <a:xfrm>
              <a:off x="4450" y="165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8000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11286" name="Oval 18" descr="80%"/>
            <p:cNvSpPr>
              <a:spLocks noChangeArrowheads="1"/>
            </p:cNvSpPr>
            <p:nvPr/>
          </p:nvSpPr>
          <p:spPr bwMode="auto">
            <a:xfrm>
              <a:off x="727" y="2387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endParaRPr lang="en-US" altLang="zh-CN" sz="2400" b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87" name="Oval 19" descr="80%"/>
            <p:cNvSpPr>
              <a:spLocks noChangeArrowheads="1"/>
            </p:cNvSpPr>
            <p:nvPr/>
          </p:nvSpPr>
          <p:spPr bwMode="auto">
            <a:xfrm>
              <a:off x="2002" y="237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lang="en-US" altLang="zh-CN" sz="2400" b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88" name="Oval 20" descr="80%"/>
            <p:cNvSpPr>
              <a:spLocks noChangeArrowheads="1"/>
            </p:cNvSpPr>
            <p:nvPr/>
          </p:nvSpPr>
          <p:spPr bwMode="auto">
            <a:xfrm>
              <a:off x="2914" y="237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6600CC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11289" name="Oval 21" descr="80%"/>
            <p:cNvSpPr>
              <a:spLocks noChangeArrowheads="1"/>
            </p:cNvSpPr>
            <p:nvPr/>
          </p:nvSpPr>
          <p:spPr bwMode="auto">
            <a:xfrm>
              <a:off x="3682" y="237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8000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11290" name="Oval 22" descr="80%"/>
            <p:cNvSpPr>
              <a:spLocks noChangeArrowheads="1"/>
            </p:cNvSpPr>
            <p:nvPr/>
          </p:nvSpPr>
          <p:spPr bwMode="auto">
            <a:xfrm>
              <a:off x="4498" y="237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8000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11291" name="Oval 23" descr="80%"/>
            <p:cNvSpPr>
              <a:spLocks noChangeArrowheads="1"/>
            </p:cNvSpPr>
            <p:nvPr/>
          </p:nvSpPr>
          <p:spPr bwMode="auto">
            <a:xfrm>
              <a:off x="5218" y="237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8000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11292" name="Oval 24" descr="80%"/>
            <p:cNvSpPr>
              <a:spLocks noChangeArrowheads="1"/>
            </p:cNvSpPr>
            <p:nvPr/>
          </p:nvSpPr>
          <p:spPr bwMode="auto">
            <a:xfrm>
              <a:off x="5218" y="309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8000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11293" name="Oval 25" descr="80%"/>
            <p:cNvSpPr>
              <a:spLocks noChangeArrowheads="1"/>
            </p:cNvSpPr>
            <p:nvPr/>
          </p:nvSpPr>
          <p:spPr bwMode="auto">
            <a:xfrm>
              <a:off x="1474" y="309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endParaRPr lang="en-US" altLang="zh-CN" sz="2400" b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4" name="Oval 26" descr="80%"/>
            <p:cNvSpPr>
              <a:spLocks noChangeArrowheads="1"/>
            </p:cNvSpPr>
            <p:nvPr/>
          </p:nvSpPr>
          <p:spPr bwMode="auto">
            <a:xfrm>
              <a:off x="2530" y="3091"/>
              <a:ext cx="384" cy="384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endParaRPr lang="en-US" altLang="zh-CN" sz="2400" b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 useBgFill="1">
          <p:nvSpPr>
            <p:cNvPr id="11295" name="Line 27"/>
            <p:cNvSpPr>
              <a:spLocks noChangeShapeType="1"/>
            </p:cNvSpPr>
            <p:nvPr/>
          </p:nvSpPr>
          <p:spPr bwMode="auto">
            <a:xfrm>
              <a:off x="3106" y="1315"/>
              <a:ext cx="1" cy="336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296" name="Line 28"/>
            <p:cNvSpPr>
              <a:spLocks noChangeShapeType="1"/>
            </p:cNvSpPr>
            <p:nvPr/>
          </p:nvSpPr>
          <p:spPr bwMode="auto">
            <a:xfrm>
              <a:off x="3106" y="2035"/>
              <a:ext cx="1" cy="336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297" name="Line 29"/>
            <p:cNvSpPr>
              <a:spLocks noChangeShapeType="1"/>
            </p:cNvSpPr>
            <p:nvPr/>
          </p:nvSpPr>
          <p:spPr bwMode="auto">
            <a:xfrm>
              <a:off x="4642" y="2035"/>
              <a:ext cx="1" cy="336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298" name="Line 30"/>
            <p:cNvSpPr>
              <a:spLocks noChangeShapeType="1"/>
            </p:cNvSpPr>
            <p:nvPr/>
          </p:nvSpPr>
          <p:spPr bwMode="auto">
            <a:xfrm>
              <a:off x="5410" y="2755"/>
              <a:ext cx="1" cy="336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299" name="Line 31"/>
            <p:cNvSpPr>
              <a:spLocks noChangeShapeType="1"/>
            </p:cNvSpPr>
            <p:nvPr/>
          </p:nvSpPr>
          <p:spPr bwMode="auto">
            <a:xfrm flipH="1">
              <a:off x="3874" y="1843"/>
              <a:ext cx="576" cy="528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300" name="Line 32"/>
            <p:cNvSpPr>
              <a:spLocks noChangeShapeType="1"/>
            </p:cNvSpPr>
            <p:nvPr/>
          </p:nvSpPr>
          <p:spPr bwMode="auto">
            <a:xfrm>
              <a:off x="4834" y="1843"/>
              <a:ext cx="576" cy="528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301" name="Line 33"/>
            <p:cNvSpPr>
              <a:spLocks noChangeShapeType="1"/>
            </p:cNvSpPr>
            <p:nvPr/>
          </p:nvSpPr>
          <p:spPr bwMode="auto">
            <a:xfrm>
              <a:off x="3298" y="1123"/>
              <a:ext cx="1344" cy="528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302" name="Line 34"/>
            <p:cNvSpPr>
              <a:spLocks noChangeShapeType="1"/>
            </p:cNvSpPr>
            <p:nvPr/>
          </p:nvSpPr>
          <p:spPr bwMode="auto">
            <a:xfrm flipH="1">
              <a:off x="946" y="1891"/>
              <a:ext cx="432" cy="480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303" name="Line 35"/>
            <p:cNvSpPr>
              <a:spLocks noChangeShapeType="1"/>
            </p:cNvSpPr>
            <p:nvPr/>
          </p:nvSpPr>
          <p:spPr bwMode="auto">
            <a:xfrm>
              <a:off x="1762" y="1891"/>
              <a:ext cx="432" cy="480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304" name="Line 36"/>
            <p:cNvSpPr>
              <a:spLocks noChangeShapeType="1"/>
            </p:cNvSpPr>
            <p:nvPr/>
          </p:nvSpPr>
          <p:spPr bwMode="auto">
            <a:xfrm flipH="1">
              <a:off x="1666" y="2563"/>
              <a:ext cx="336" cy="528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305" name="Line 37"/>
            <p:cNvSpPr>
              <a:spLocks noChangeShapeType="1"/>
            </p:cNvSpPr>
            <p:nvPr/>
          </p:nvSpPr>
          <p:spPr bwMode="auto">
            <a:xfrm>
              <a:off x="2386" y="2563"/>
              <a:ext cx="336" cy="528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306" name="Line 38"/>
            <p:cNvSpPr>
              <a:spLocks noChangeShapeType="1"/>
            </p:cNvSpPr>
            <p:nvPr/>
          </p:nvSpPr>
          <p:spPr bwMode="auto">
            <a:xfrm flipH="1">
              <a:off x="1570" y="1123"/>
              <a:ext cx="1344" cy="576"/>
            </a:xfrm>
            <a:prstGeom prst="line">
              <a:avLst/>
            </a:prstGeom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9249" name="Text Box 49"/>
          <p:cNvSpPr txBox="1">
            <a:spLocks noChangeArrowheads="1"/>
          </p:cNvSpPr>
          <p:nvPr/>
        </p:nvSpPr>
        <p:spPr bwMode="auto">
          <a:xfrm>
            <a:off x="1768475" y="5692775"/>
            <a:ext cx="52244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A( </a:t>
            </a:r>
            <a:r>
              <a:rPr lang="en-US" altLang="zh-CN" sz="2400">
                <a:solidFill>
                  <a:srgbClr val="000066"/>
                </a:solidFill>
                <a:ea typeface="宋体" pitchFamily="2" charset="-122"/>
              </a:rPr>
              <a:t>B(E, F(K, L)),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6600CC"/>
                </a:solidFill>
                <a:ea typeface="宋体" pitchFamily="2" charset="-122"/>
              </a:rPr>
              <a:t>C(G),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D(H, I, J(M))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2862263" y="6140450"/>
            <a:ext cx="647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0066"/>
                </a:solidFill>
                <a:ea typeface="宋体" pitchFamily="2" charset="-122"/>
              </a:rPr>
              <a:t>1</a:t>
            </a:r>
            <a:endParaRPr lang="en-US" altLang="zh-CN" sz="240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179254" name="Text Box 54"/>
          <p:cNvSpPr txBox="1">
            <a:spLocks noChangeArrowheads="1"/>
          </p:cNvSpPr>
          <p:nvPr/>
        </p:nvSpPr>
        <p:spPr bwMode="auto">
          <a:xfrm>
            <a:off x="5741988" y="6092825"/>
            <a:ext cx="8159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008000"/>
                </a:solidFill>
                <a:ea typeface="宋体" pitchFamily="2" charset="-122"/>
              </a:rPr>
              <a:t>3</a:t>
            </a:r>
            <a:endParaRPr lang="en-US" altLang="zh-CN" sz="240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179255" name="Text Box 55"/>
          <p:cNvSpPr txBox="1">
            <a:spLocks noChangeArrowheads="1"/>
          </p:cNvSpPr>
          <p:nvPr/>
        </p:nvSpPr>
        <p:spPr bwMode="auto">
          <a:xfrm>
            <a:off x="4302125" y="6092825"/>
            <a:ext cx="7826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6600CC"/>
                </a:solidFill>
                <a:ea typeface="宋体" pitchFamily="2" charset="-122"/>
              </a:rPr>
              <a:t>T</a:t>
            </a:r>
            <a:r>
              <a:rPr lang="en-US" altLang="zh-CN" sz="2400" baseline="-25000">
                <a:solidFill>
                  <a:srgbClr val="6600CC"/>
                </a:solidFill>
                <a:ea typeface="宋体" pitchFamily="2" charset="-122"/>
              </a:rPr>
              <a:t>2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79256" name="Line 56"/>
          <p:cNvSpPr>
            <a:spLocks noChangeShapeType="1"/>
          </p:cNvSpPr>
          <p:nvPr/>
        </p:nvSpPr>
        <p:spPr bwMode="auto">
          <a:xfrm flipH="1">
            <a:off x="1998663" y="6046788"/>
            <a:ext cx="3175" cy="261937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7" name="Text Box 57"/>
          <p:cNvSpPr txBox="1">
            <a:spLocks noChangeArrowheads="1"/>
          </p:cNvSpPr>
          <p:nvPr/>
        </p:nvSpPr>
        <p:spPr bwMode="auto">
          <a:xfrm>
            <a:off x="1774825" y="6237288"/>
            <a:ext cx="4397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根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179258" name="AutoShape 58"/>
          <p:cNvSpPr>
            <a:spLocks/>
          </p:cNvSpPr>
          <p:nvPr/>
        </p:nvSpPr>
        <p:spPr bwMode="auto">
          <a:xfrm rot="-5400000">
            <a:off x="3042444" y="5336381"/>
            <a:ext cx="71438" cy="1584325"/>
          </a:xfrm>
          <a:prstGeom prst="leftBrace">
            <a:avLst>
              <a:gd name="adj1" fmla="val 184814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59" name="AutoShape 59"/>
          <p:cNvSpPr>
            <a:spLocks/>
          </p:cNvSpPr>
          <p:nvPr/>
        </p:nvSpPr>
        <p:spPr bwMode="auto">
          <a:xfrm rot="-5400000">
            <a:off x="4483100" y="5840413"/>
            <a:ext cx="71438" cy="576262"/>
          </a:xfrm>
          <a:prstGeom prst="leftBrace">
            <a:avLst>
              <a:gd name="adj1" fmla="val 67222"/>
              <a:gd name="adj2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79260" name="AutoShape 60"/>
          <p:cNvSpPr>
            <a:spLocks/>
          </p:cNvSpPr>
          <p:nvPr/>
        </p:nvSpPr>
        <p:spPr bwMode="auto">
          <a:xfrm rot="-5400000">
            <a:off x="5850732" y="5336381"/>
            <a:ext cx="71438" cy="1584325"/>
          </a:xfrm>
          <a:prstGeom prst="leftBrace">
            <a:avLst>
              <a:gd name="adj1" fmla="val 184814"/>
              <a:gd name="adj2" fmla="val 50000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7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9" grpId="0"/>
      <p:bldP spid="179253" grpId="0"/>
      <p:bldP spid="179254" grpId="0"/>
      <p:bldP spid="179255" grpId="0"/>
      <p:bldP spid="179256" grpId="0" animBg="1"/>
      <p:bldP spid="179257" grpId="0"/>
      <p:bldP spid="179258" grpId="0" animBg="1"/>
      <p:bldP spid="179259" grpId="0" animBg="1"/>
      <p:bldP spid="1792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43BD457-DDB1-445E-A80C-18A977FD3D3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38916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755650" y="1700213"/>
            <a:ext cx="424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后（根）序的遍历算法：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403350" y="2655888"/>
            <a:ext cx="6562725" cy="18180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000066"/>
                </a:solidFill>
              </a:rPr>
              <a:t>若二叉树为空树，则空操作；否则，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 dirty="0">
                <a:solidFill>
                  <a:srgbClr val="000066"/>
                </a:solidFill>
              </a:rPr>
              <a:t>1</a:t>
            </a:r>
            <a:r>
              <a:rPr lang="zh-CN" altLang="en-US" dirty="0" smtClean="0">
                <a:solidFill>
                  <a:srgbClr val="000066"/>
                </a:solidFill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后序</a:t>
            </a:r>
            <a:r>
              <a:rPr lang="zh-CN" altLang="en-US" dirty="0">
                <a:solidFill>
                  <a:srgbClr val="000066"/>
                </a:solidFill>
              </a:rPr>
              <a:t>遍历</a:t>
            </a:r>
            <a:r>
              <a:rPr lang="zh-CN" altLang="en-US" dirty="0">
                <a:solidFill>
                  <a:srgbClr val="FF0000"/>
                </a:solidFill>
              </a:rPr>
              <a:t>左</a:t>
            </a:r>
            <a:r>
              <a:rPr lang="zh-CN" altLang="en-US" dirty="0">
                <a:solidFill>
                  <a:srgbClr val="000066"/>
                </a:solidFill>
              </a:rPr>
              <a:t>子树； 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 dirty="0">
                <a:solidFill>
                  <a:srgbClr val="000066"/>
                </a:solidFill>
              </a:rPr>
              <a:t>2</a:t>
            </a:r>
            <a:r>
              <a:rPr lang="zh-CN" altLang="en-US" dirty="0" smtClean="0">
                <a:solidFill>
                  <a:srgbClr val="000066"/>
                </a:solidFill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后序</a:t>
            </a:r>
            <a:r>
              <a:rPr lang="zh-CN" altLang="en-US" dirty="0">
                <a:solidFill>
                  <a:srgbClr val="000066"/>
                </a:solidFill>
              </a:rPr>
              <a:t>遍历</a:t>
            </a:r>
            <a:r>
              <a:rPr lang="zh-CN" altLang="en-US" dirty="0">
                <a:solidFill>
                  <a:srgbClr val="FF0000"/>
                </a:solidFill>
              </a:rPr>
              <a:t>右</a:t>
            </a:r>
            <a:r>
              <a:rPr lang="zh-CN" altLang="en-US" dirty="0">
                <a:solidFill>
                  <a:srgbClr val="000066"/>
                </a:solidFill>
              </a:rPr>
              <a:t>子树； </a:t>
            </a:r>
          </a:p>
          <a:p>
            <a:r>
              <a:rPr lang="zh-CN" altLang="en-US" dirty="0">
                <a:solidFill>
                  <a:srgbClr val="000066"/>
                </a:solidFill>
              </a:rPr>
              <a:t>（</a:t>
            </a:r>
            <a:r>
              <a:rPr lang="en-US" altLang="zh-CN" dirty="0">
                <a:solidFill>
                  <a:srgbClr val="000066"/>
                </a:solidFill>
              </a:rPr>
              <a:t>3</a:t>
            </a:r>
            <a:r>
              <a:rPr lang="zh-CN" altLang="en-US" dirty="0">
                <a:solidFill>
                  <a:srgbClr val="000066"/>
                </a:solidFill>
              </a:rPr>
              <a:t>）访问</a:t>
            </a:r>
            <a:r>
              <a:rPr lang="zh-CN" altLang="en-US" dirty="0">
                <a:solidFill>
                  <a:srgbClr val="FF0000"/>
                </a:solidFill>
              </a:rPr>
              <a:t>根</a:t>
            </a:r>
            <a:r>
              <a:rPr lang="zh-CN" altLang="en-US" dirty="0">
                <a:solidFill>
                  <a:srgbClr val="000066"/>
                </a:solidFill>
              </a:rPr>
              <a:t>结点。</a:t>
            </a:r>
          </a:p>
        </p:txBody>
      </p:sp>
      <p:grpSp>
        <p:nvGrpSpPr>
          <p:cNvPr id="38921" name="Group 11"/>
          <p:cNvGrpSpPr>
            <a:grpSpLocks/>
          </p:cNvGrpSpPr>
          <p:nvPr/>
        </p:nvGrpSpPr>
        <p:grpSpPr bwMode="auto">
          <a:xfrm>
            <a:off x="6156325" y="188913"/>
            <a:ext cx="2401888" cy="2289175"/>
            <a:chOff x="3878" y="119"/>
            <a:chExt cx="1513" cy="1442"/>
          </a:xfrm>
        </p:grpSpPr>
        <p:sp>
          <p:nvSpPr>
            <p:cNvPr id="38943" name="Oval 12"/>
            <p:cNvSpPr>
              <a:spLocks noChangeArrowheads="1"/>
            </p:cNvSpPr>
            <p:nvPr/>
          </p:nvSpPr>
          <p:spPr bwMode="auto">
            <a:xfrm>
              <a:off x="4523" y="119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38944" name="Oval 13"/>
            <p:cNvSpPr>
              <a:spLocks noChangeArrowheads="1"/>
            </p:cNvSpPr>
            <p:nvPr/>
          </p:nvSpPr>
          <p:spPr bwMode="auto">
            <a:xfrm>
              <a:off x="4196" y="518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38945" name="Oval 14"/>
            <p:cNvSpPr>
              <a:spLocks noChangeArrowheads="1"/>
            </p:cNvSpPr>
            <p:nvPr/>
          </p:nvSpPr>
          <p:spPr bwMode="auto">
            <a:xfrm>
              <a:off x="4855" y="503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38946" name="Oval 15"/>
            <p:cNvSpPr>
              <a:spLocks noChangeArrowheads="1"/>
            </p:cNvSpPr>
            <p:nvPr/>
          </p:nvSpPr>
          <p:spPr bwMode="auto">
            <a:xfrm>
              <a:off x="3878" y="926"/>
              <a:ext cx="242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38947" name="Oval 16"/>
            <p:cNvSpPr>
              <a:spLocks noChangeArrowheads="1"/>
            </p:cNvSpPr>
            <p:nvPr/>
          </p:nvSpPr>
          <p:spPr bwMode="auto">
            <a:xfrm>
              <a:off x="4604" y="926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38948" name="Oval 17"/>
            <p:cNvSpPr>
              <a:spLocks noChangeArrowheads="1"/>
            </p:cNvSpPr>
            <p:nvPr/>
          </p:nvSpPr>
          <p:spPr bwMode="auto">
            <a:xfrm>
              <a:off x="5148" y="926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38949" name="Oval 18"/>
            <p:cNvSpPr>
              <a:spLocks noChangeArrowheads="1"/>
            </p:cNvSpPr>
            <p:nvPr/>
          </p:nvSpPr>
          <p:spPr bwMode="auto">
            <a:xfrm>
              <a:off x="4151" y="1321"/>
              <a:ext cx="243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38950" name="Line 19"/>
            <p:cNvSpPr>
              <a:spLocks noChangeShapeType="1"/>
            </p:cNvSpPr>
            <p:nvPr/>
          </p:nvSpPr>
          <p:spPr bwMode="auto">
            <a:xfrm flipH="1">
              <a:off x="4332" y="263"/>
              <a:ext cx="191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1" name="Freeform 20"/>
            <p:cNvSpPr>
              <a:spLocks/>
            </p:cNvSpPr>
            <p:nvPr/>
          </p:nvSpPr>
          <p:spPr bwMode="auto">
            <a:xfrm>
              <a:off x="4766" y="263"/>
              <a:ext cx="195" cy="237"/>
            </a:xfrm>
            <a:custGeom>
              <a:avLst/>
              <a:gdLst>
                <a:gd name="T0" fmla="*/ 0 w 195"/>
                <a:gd name="T1" fmla="*/ 0 h 237"/>
                <a:gd name="T2" fmla="*/ 195 w 195"/>
                <a:gd name="T3" fmla="*/ 237 h 237"/>
                <a:gd name="T4" fmla="*/ 0 60000 65536"/>
                <a:gd name="T5" fmla="*/ 0 60000 65536"/>
                <a:gd name="T6" fmla="*/ 0 w 195"/>
                <a:gd name="T7" fmla="*/ 0 h 237"/>
                <a:gd name="T8" fmla="*/ 195 w 195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5" h="237">
                  <a:moveTo>
                    <a:pt x="0" y="0"/>
                  </a:moveTo>
                  <a:lnTo>
                    <a:pt x="195" y="237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2" name="Line 21"/>
            <p:cNvSpPr>
              <a:spLocks noChangeShapeType="1"/>
            </p:cNvSpPr>
            <p:nvPr/>
          </p:nvSpPr>
          <p:spPr bwMode="auto">
            <a:xfrm flipH="1">
              <a:off x="4060" y="699"/>
              <a:ext cx="14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3" name="Line 22"/>
            <p:cNvSpPr>
              <a:spLocks noChangeShapeType="1"/>
            </p:cNvSpPr>
            <p:nvPr/>
          </p:nvSpPr>
          <p:spPr bwMode="auto">
            <a:xfrm flipH="1">
              <a:off x="4740" y="699"/>
              <a:ext cx="15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4" name="Line 23"/>
            <p:cNvSpPr>
              <a:spLocks noChangeShapeType="1"/>
            </p:cNvSpPr>
            <p:nvPr/>
          </p:nvSpPr>
          <p:spPr bwMode="auto">
            <a:xfrm>
              <a:off x="5074" y="699"/>
              <a:ext cx="16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5" name="Line 24"/>
            <p:cNvSpPr>
              <a:spLocks noChangeShapeType="1"/>
            </p:cNvSpPr>
            <p:nvPr/>
          </p:nvSpPr>
          <p:spPr bwMode="auto">
            <a:xfrm>
              <a:off x="4108" y="1129"/>
              <a:ext cx="133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6875463" y="4843463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5178425" y="4843463"/>
            <a:ext cx="401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4787900" y="4843463"/>
            <a:ext cx="401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4370388" y="4843463"/>
            <a:ext cx="4175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09949" name="Text Box 29"/>
          <p:cNvSpPr txBox="1">
            <a:spLocks noChangeArrowheads="1"/>
          </p:cNvSpPr>
          <p:nvPr/>
        </p:nvSpPr>
        <p:spPr bwMode="auto">
          <a:xfrm>
            <a:off x="6443663" y="4843463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5611813" y="4843463"/>
            <a:ext cx="3841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09951" name="Text Box 31"/>
          <p:cNvSpPr txBox="1">
            <a:spLocks noChangeArrowheads="1"/>
          </p:cNvSpPr>
          <p:nvPr/>
        </p:nvSpPr>
        <p:spPr bwMode="auto">
          <a:xfrm>
            <a:off x="6043613" y="4845050"/>
            <a:ext cx="3667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sz="2400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09952" name="Text Box 32"/>
          <p:cNvSpPr txBox="1">
            <a:spLocks noChangeArrowheads="1"/>
          </p:cNvSpPr>
          <p:nvPr/>
        </p:nvSpPr>
        <p:spPr bwMode="auto">
          <a:xfrm>
            <a:off x="2127250" y="4797425"/>
            <a:ext cx="23256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zh-CN" altLang="en-US" sz="2400">
                <a:solidFill>
                  <a:srgbClr val="000066"/>
                </a:solidFill>
              </a:rPr>
              <a:t>后序遍历结果：</a:t>
            </a:r>
          </a:p>
        </p:txBody>
      </p:sp>
      <p:sp>
        <p:nvSpPr>
          <p:cNvPr id="209953" name="Oval 33" descr="80%"/>
          <p:cNvSpPr>
            <a:spLocks noChangeArrowheads="1"/>
          </p:cNvSpPr>
          <p:nvPr/>
        </p:nvSpPr>
        <p:spPr bwMode="auto">
          <a:xfrm>
            <a:off x="7172325" y="188913"/>
            <a:ext cx="385763" cy="381000"/>
          </a:xfrm>
          <a:prstGeom prst="ellipse">
            <a:avLst/>
          </a:prstGeom>
          <a:pattFill prst="pct8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09954" name="Oval 34"/>
          <p:cNvSpPr>
            <a:spLocks noChangeArrowheads="1"/>
          </p:cNvSpPr>
          <p:nvPr/>
        </p:nvSpPr>
        <p:spPr bwMode="auto">
          <a:xfrm rot="1200000">
            <a:off x="5722938" y="619125"/>
            <a:ext cx="1516062" cy="22320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9955" name="Oval 35" descr="90%"/>
          <p:cNvSpPr>
            <a:spLocks noChangeArrowheads="1"/>
          </p:cNvSpPr>
          <p:nvPr/>
        </p:nvSpPr>
        <p:spPr bwMode="auto">
          <a:xfrm>
            <a:off x="6659563" y="827088"/>
            <a:ext cx="385762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09956" name="Oval 36"/>
          <p:cNvSpPr>
            <a:spLocks noChangeArrowheads="1"/>
          </p:cNvSpPr>
          <p:nvPr/>
        </p:nvSpPr>
        <p:spPr bwMode="auto">
          <a:xfrm rot="1200000">
            <a:off x="5940425" y="1268413"/>
            <a:ext cx="1152525" cy="14398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9957" name="Oval 37" descr="90%"/>
          <p:cNvSpPr>
            <a:spLocks noChangeArrowheads="1"/>
          </p:cNvSpPr>
          <p:nvPr/>
        </p:nvSpPr>
        <p:spPr bwMode="auto">
          <a:xfrm>
            <a:off x="6156325" y="1474788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09958" name="Oval 38"/>
          <p:cNvSpPr>
            <a:spLocks noChangeArrowheads="1"/>
          </p:cNvSpPr>
          <p:nvPr/>
        </p:nvSpPr>
        <p:spPr bwMode="auto">
          <a:xfrm rot="-1200000">
            <a:off x="6516688" y="1844675"/>
            <a:ext cx="503237" cy="7207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9959" name="Oval 39" descr="90%"/>
          <p:cNvSpPr>
            <a:spLocks noChangeArrowheads="1"/>
          </p:cNvSpPr>
          <p:nvPr/>
        </p:nvSpPr>
        <p:spPr bwMode="auto">
          <a:xfrm>
            <a:off x="6588125" y="2105025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G</a:t>
            </a:r>
          </a:p>
        </p:txBody>
      </p:sp>
      <p:sp>
        <p:nvSpPr>
          <p:cNvPr id="209960" name="Oval 40"/>
          <p:cNvSpPr>
            <a:spLocks noChangeArrowheads="1"/>
          </p:cNvSpPr>
          <p:nvPr/>
        </p:nvSpPr>
        <p:spPr bwMode="auto">
          <a:xfrm rot="-1200000">
            <a:off x="7308850" y="620713"/>
            <a:ext cx="1511300" cy="18716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9961" name="Oval 41" descr="90%"/>
          <p:cNvSpPr>
            <a:spLocks noChangeArrowheads="1"/>
          </p:cNvSpPr>
          <p:nvPr/>
        </p:nvSpPr>
        <p:spPr bwMode="auto">
          <a:xfrm>
            <a:off x="7712075" y="809625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09962" name="Oval 42"/>
          <p:cNvSpPr>
            <a:spLocks noChangeArrowheads="1"/>
          </p:cNvSpPr>
          <p:nvPr/>
        </p:nvSpPr>
        <p:spPr bwMode="auto">
          <a:xfrm rot="2400000">
            <a:off x="7308850" y="1196975"/>
            <a:ext cx="504825" cy="792163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9963" name="Oval 43" descr="90%"/>
          <p:cNvSpPr>
            <a:spLocks noChangeArrowheads="1"/>
          </p:cNvSpPr>
          <p:nvPr/>
        </p:nvSpPr>
        <p:spPr bwMode="auto">
          <a:xfrm>
            <a:off x="7308850" y="1463675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09964" name="Oval 44"/>
          <p:cNvSpPr>
            <a:spLocks noChangeArrowheads="1"/>
          </p:cNvSpPr>
          <p:nvPr/>
        </p:nvSpPr>
        <p:spPr bwMode="auto">
          <a:xfrm rot="-1200000">
            <a:off x="8101013" y="1196975"/>
            <a:ext cx="601662" cy="8636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9965" name="Oval 45" descr="90%"/>
          <p:cNvSpPr>
            <a:spLocks noChangeArrowheads="1"/>
          </p:cNvSpPr>
          <p:nvPr/>
        </p:nvSpPr>
        <p:spPr bwMode="auto">
          <a:xfrm>
            <a:off x="8172450" y="1474788"/>
            <a:ext cx="385763" cy="381000"/>
          </a:xfrm>
          <a:prstGeom prst="ellipse">
            <a:avLst/>
          </a:prstGeom>
          <a:pattFill prst="pct90">
            <a:fgClr>
              <a:srgbClr val="FFCC99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0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0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0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0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0" grpId="0"/>
      <p:bldP spid="209945" grpId="0"/>
      <p:bldP spid="209946" grpId="0"/>
      <p:bldP spid="209947" grpId="0"/>
      <p:bldP spid="209948" grpId="0"/>
      <p:bldP spid="209949" grpId="0"/>
      <p:bldP spid="209950" grpId="0"/>
      <p:bldP spid="209951" grpId="0"/>
      <p:bldP spid="209952" grpId="0"/>
      <p:bldP spid="209953" grpId="0" animBg="1"/>
      <p:bldP spid="209954" grpId="0" animBg="1"/>
      <p:bldP spid="209955" grpId="0" animBg="1"/>
      <p:bldP spid="209956" grpId="0" animBg="1"/>
      <p:bldP spid="209957" grpId="0" animBg="1"/>
      <p:bldP spid="209958" grpId="0" animBg="1"/>
      <p:bldP spid="209959" grpId="0" animBg="1"/>
      <p:bldP spid="209960" grpId="0" animBg="1"/>
      <p:bldP spid="209961" grpId="0" animBg="1"/>
      <p:bldP spid="209962" grpId="0" animBg="1"/>
      <p:bldP spid="209963" grpId="0" animBg="1"/>
      <p:bldP spid="209964" grpId="0" animBg="1"/>
      <p:bldP spid="2099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533400" y="4343400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6C981E"/>
                </a:solidFill>
              </a:rPr>
              <a:t>先序遍历： </a:t>
            </a:r>
            <a:r>
              <a:rPr lang="en-US" altLang="zh-CN" sz="3200">
                <a:solidFill>
                  <a:srgbClr val="6C981E"/>
                </a:solidFill>
              </a:rPr>
              <a:t>A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B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D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F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G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C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E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H </a:t>
            </a:r>
            <a:r>
              <a:rPr lang="zh-CN" altLang="en-US" sz="3200">
                <a:solidFill>
                  <a:srgbClr val="6C981E"/>
                </a:solidFill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990600"/>
            <a:ext cx="6629400" cy="2971800"/>
            <a:chOff x="432" y="624"/>
            <a:chExt cx="4176" cy="1872"/>
          </a:xfrm>
        </p:grpSpPr>
        <p:grpSp>
          <p:nvGrpSpPr>
            <p:cNvPr id="39942" name="Group 4"/>
            <p:cNvGrpSpPr>
              <a:grpSpLocks/>
            </p:cNvGrpSpPr>
            <p:nvPr/>
          </p:nvGrpSpPr>
          <p:grpSpPr bwMode="auto">
            <a:xfrm>
              <a:off x="1584" y="720"/>
              <a:ext cx="3024" cy="1776"/>
              <a:chOff x="1248" y="2544"/>
              <a:chExt cx="2016" cy="1392"/>
            </a:xfrm>
          </p:grpSpPr>
          <p:sp>
            <p:nvSpPr>
              <p:cNvPr id="39944" name="Oval 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CC"/>
                    </a:solidFill>
                  </a:rPr>
                  <a:t>A</a:t>
                </a:r>
              </a:p>
            </p:txBody>
          </p:sp>
          <p:sp>
            <p:nvSpPr>
              <p:cNvPr id="39945" name="Oval 6"/>
              <p:cNvSpPr>
                <a:spLocks noChangeArrowheads="1"/>
              </p:cNvSpPr>
              <p:nvPr/>
            </p:nvSpPr>
            <p:spPr bwMode="auto">
              <a:xfrm>
                <a:off x="1344" y="292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CC"/>
                    </a:solidFill>
                  </a:rPr>
                  <a:t>B</a:t>
                </a:r>
              </a:p>
            </p:txBody>
          </p:sp>
          <p:sp>
            <p:nvSpPr>
              <p:cNvPr id="39946" name="Oval 7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CC"/>
                    </a:solidFill>
                  </a:rPr>
                  <a:t>C</a:t>
                </a:r>
              </a:p>
            </p:txBody>
          </p:sp>
          <p:sp>
            <p:nvSpPr>
              <p:cNvPr id="39947" name="Oval 8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CC"/>
                    </a:solidFill>
                  </a:rPr>
                  <a:t>D</a:t>
                </a:r>
              </a:p>
            </p:txBody>
          </p:sp>
          <p:sp>
            <p:nvSpPr>
              <p:cNvPr id="39948" name="Oval 9"/>
              <p:cNvSpPr>
                <a:spLocks noChangeArrowheads="1"/>
              </p:cNvSpPr>
              <p:nvPr/>
            </p:nvSpPr>
            <p:spPr bwMode="auto">
              <a:xfrm>
                <a:off x="1248" y="36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CC"/>
                    </a:solidFill>
                  </a:rPr>
                  <a:t>F</a:t>
                </a:r>
              </a:p>
            </p:txBody>
          </p:sp>
          <p:sp>
            <p:nvSpPr>
              <p:cNvPr id="39949" name="Oval 10"/>
              <p:cNvSpPr>
                <a:spLocks noChangeArrowheads="1"/>
              </p:cNvSpPr>
              <p:nvPr/>
            </p:nvSpPr>
            <p:spPr bwMode="auto">
              <a:xfrm>
                <a:off x="1920" y="369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CC"/>
                    </a:solidFill>
                  </a:rPr>
                  <a:t>G</a:t>
                </a:r>
              </a:p>
            </p:txBody>
          </p:sp>
          <p:sp>
            <p:nvSpPr>
              <p:cNvPr id="39950" name="Oval 11"/>
              <p:cNvSpPr>
                <a:spLocks noChangeArrowheads="1"/>
              </p:cNvSpPr>
              <p:nvPr/>
            </p:nvSpPr>
            <p:spPr bwMode="auto">
              <a:xfrm>
                <a:off x="2640" y="33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CC"/>
                    </a:solidFill>
                  </a:rPr>
                  <a:t>E</a:t>
                </a:r>
              </a:p>
            </p:txBody>
          </p:sp>
          <p:sp>
            <p:nvSpPr>
              <p:cNvPr id="39951" name="Oval 12"/>
              <p:cNvSpPr>
                <a:spLocks noChangeArrowheads="1"/>
              </p:cNvSpPr>
              <p:nvPr/>
            </p:nvSpPr>
            <p:spPr bwMode="auto">
              <a:xfrm>
                <a:off x="3024" y="3648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3333CC"/>
                    </a:solidFill>
                  </a:rPr>
                  <a:t>H</a:t>
                </a:r>
              </a:p>
            </p:txBody>
          </p:sp>
          <p:sp>
            <p:nvSpPr>
              <p:cNvPr id="39952" name="Line 13"/>
              <p:cNvSpPr>
                <a:spLocks noChangeShapeType="1"/>
              </p:cNvSpPr>
              <p:nvPr/>
            </p:nvSpPr>
            <p:spPr bwMode="auto">
              <a:xfrm flipH="1">
                <a:off x="1584" y="273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3" name="Line 14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4" name="Line 15"/>
              <p:cNvSpPr>
                <a:spLocks noChangeShapeType="1"/>
              </p:cNvSpPr>
              <p:nvPr/>
            </p:nvSpPr>
            <p:spPr bwMode="auto">
              <a:xfrm>
                <a:off x="1536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5" name="Line 16"/>
              <p:cNvSpPr>
                <a:spLocks noChangeShapeType="1"/>
              </p:cNvSpPr>
              <p:nvPr/>
            </p:nvSpPr>
            <p:spPr bwMode="auto">
              <a:xfrm flipH="1">
                <a:off x="1440" y="355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6" name="Line 17"/>
              <p:cNvSpPr>
                <a:spLocks noChangeShapeType="1"/>
              </p:cNvSpPr>
              <p:nvPr/>
            </p:nvSpPr>
            <p:spPr bwMode="auto">
              <a:xfrm>
                <a:off x="1776" y="35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7" name="Line 18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8" name="Line 19"/>
              <p:cNvSpPr>
                <a:spLocks noChangeShapeType="1"/>
              </p:cNvSpPr>
              <p:nvPr/>
            </p:nvSpPr>
            <p:spPr bwMode="auto">
              <a:xfrm>
                <a:off x="2496" y="316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943" name="Text Box 20"/>
            <p:cNvSpPr txBox="1">
              <a:spLocks noChangeArrowheads="1"/>
            </p:cNvSpPr>
            <p:nvPr/>
          </p:nvSpPr>
          <p:spPr bwMode="auto">
            <a:xfrm>
              <a:off x="432" y="624"/>
              <a:ext cx="996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4400">
                  <a:solidFill>
                    <a:srgbClr val="3333CC"/>
                  </a:solidFill>
                  <a:latin typeface="隶书" pitchFamily="49" charset="-122"/>
                  <a:ea typeface="隶书" pitchFamily="49" charset="-122"/>
                </a:rPr>
                <a:t>例如</a:t>
              </a:r>
              <a:r>
                <a:rPr lang="en-US" altLang="zh-CN" sz="4400">
                  <a:solidFill>
                    <a:srgbClr val="3333CC"/>
                  </a:solidFill>
                  <a:latin typeface="隶书" pitchFamily="49" charset="-122"/>
                  <a:ea typeface="隶书" pitchFamily="49" charset="-122"/>
                </a:rPr>
                <a:t>:</a:t>
              </a:r>
              <a:endParaRPr lang="en-US" altLang="zh-CN" sz="4400">
                <a:solidFill>
                  <a:srgbClr val="3333CC"/>
                </a:solidFill>
              </a:endParaRPr>
            </a:p>
          </p:txBody>
        </p:sp>
      </p:grpSp>
      <p:sp>
        <p:nvSpPr>
          <p:cNvPr id="186389" name="Text Box 21"/>
          <p:cNvSpPr txBox="1">
            <a:spLocks noChangeArrowheads="1"/>
          </p:cNvSpPr>
          <p:nvPr/>
        </p:nvSpPr>
        <p:spPr bwMode="auto">
          <a:xfrm>
            <a:off x="533400" y="5105400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6C981E"/>
                </a:solidFill>
              </a:rPr>
              <a:t>中序遍历： </a:t>
            </a:r>
            <a:r>
              <a:rPr lang="en-US" altLang="zh-CN" sz="3200">
                <a:solidFill>
                  <a:srgbClr val="6C981E"/>
                </a:solidFill>
              </a:rPr>
              <a:t>B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F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D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G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A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C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E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H </a:t>
            </a:r>
            <a:r>
              <a:rPr lang="zh-CN" altLang="en-US" sz="3200">
                <a:solidFill>
                  <a:srgbClr val="6C981E"/>
                </a:solidFill>
              </a:rPr>
              <a:t>。</a:t>
            </a:r>
          </a:p>
        </p:txBody>
      </p: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533400" y="5791200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6C981E"/>
                </a:solidFill>
              </a:rPr>
              <a:t>后序遍历： </a:t>
            </a:r>
            <a:r>
              <a:rPr lang="en-US" altLang="zh-CN" sz="3200">
                <a:solidFill>
                  <a:srgbClr val="6C981E"/>
                </a:solidFill>
              </a:rPr>
              <a:t>F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G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D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B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H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E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C</a:t>
            </a:r>
            <a:r>
              <a:rPr lang="zh-CN" altLang="en-US" sz="3200">
                <a:solidFill>
                  <a:srgbClr val="6C981E"/>
                </a:solidFill>
              </a:rPr>
              <a:t>、</a:t>
            </a:r>
            <a:r>
              <a:rPr lang="en-US" altLang="zh-CN" sz="3200">
                <a:solidFill>
                  <a:srgbClr val="6C981E"/>
                </a:solidFill>
              </a:rPr>
              <a:t>A </a:t>
            </a:r>
            <a:r>
              <a:rPr lang="zh-CN" altLang="en-US" sz="3200">
                <a:solidFill>
                  <a:srgbClr val="6C981E"/>
                </a:solidFill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  <p:bldP spid="186389" grpId="0" autoUpdateAnimBg="0"/>
      <p:bldP spid="1863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609600" y="811213"/>
            <a:ext cx="6705600" cy="3151187"/>
            <a:chOff x="384" y="511"/>
            <a:chExt cx="4224" cy="1985"/>
          </a:xfrm>
        </p:grpSpPr>
        <p:grpSp>
          <p:nvGrpSpPr>
            <p:cNvPr id="40966" name="Group 3"/>
            <p:cNvGrpSpPr>
              <a:grpSpLocks/>
            </p:cNvGrpSpPr>
            <p:nvPr/>
          </p:nvGrpSpPr>
          <p:grpSpPr bwMode="auto">
            <a:xfrm>
              <a:off x="1296" y="528"/>
              <a:ext cx="3312" cy="1968"/>
              <a:chOff x="1296" y="528"/>
              <a:chExt cx="2784" cy="1680"/>
            </a:xfrm>
          </p:grpSpPr>
          <p:sp>
            <p:nvSpPr>
              <p:cNvPr id="40968" name="Oval 4"/>
              <p:cNvSpPr>
                <a:spLocks noChangeArrowheads="1"/>
              </p:cNvSpPr>
              <p:nvPr/>
            </p:nvSpPr>
            <p:spPr bwMode="auto">
              <a:xfrm>
                <a:off x="2640" y="52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40969" name="Oval 5"/>
              <p:cNvSpPr>
                <a:spLocks noChangeArrowheads="1"/>
              </p:cNvSpPr>
              <p:nvPr/>
            </p:nvSpPr>
            <p:spPr bwMode="auto">
              <a:xfrm>
                <a:off x="1872" y="100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40970" name="Oval 6"/>
              <p:cNvSpPr>
                <a:spLocks noChangeArrowheads="1"/>
              </p:cNvSpPr>
              <p:nvPr/>
            </p:nvSpPr>
            <p:spPr bwMode="auto">
              <a:xfrm>
                <a:off x="3408" y="100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40971" name="Oval 7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40972" name="Oval 8"/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40973" name="Oval 9"/>
              <p:cNvSpPr>
                <a:spLocks noChangeArrowheads="1"/>
              </p:cNvSpPr>
              <p:nvPr/>
            </p:nvSpPr>
            <p:spPr bwMode="auto">
              <a:xfrm>
                <a:off x="3024" y="148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f</a:t>
                </a:r>
                <a:endParaRPr lang="en-US" altLang="zh-CN"/>
              </a:p>
            </p:txBody>
          </p:sp>
          <p:sp>
            <p:nvSpPr>
              <p:cNvPr id="40974" name="Oval 10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40975" name="Oval 11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h</a:t>
                </a:r>
                <a:endParaRPr lang="en-US" altLang="zh-CN"/>
              </a:p>
            </p:txBody>
          </p:sp>
          <p:sp>
            <p:nvSpPr>
              <p:cNvPr id="40976" name="Oval 12"/>
              <p:cNvSpPr>
                <a:spLocks noChangeArrowheads="1"/>
              </p:cNvSpPr>
              <p:nvPr/>
            </p:nvSpPr>
            <p:spPr bwMode="auto">
              <a:xfrm>
                <a:off x="1680" y="196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40977" name="Oval 13"/>
              <p:cNvSpPr>
                <a:spLocks noChangeArrowheads="1"/>
              </p:cNvSpPr>
              <p:nvPr/>
            </p:nvSpPr>
            <p:spPr bwMode="auto">
              <a:xfrm>
                <a:off x="2064" y="1968"/>
                <a:ext cx="288" cy="240"/>
              </a:xfrm>
              <a:prstGeom prst="ellipse">
                <a:avLst/>
              </a:prstGeom>
              <a:solidFill>
                <a:srgbClr val="FCFEDC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>
                    <a:solidFill>
                      <a:srgbClr val="990000"/>
                    </a:solidFill>
                  </a:rPr>
                  <a:t>j</a:t>
                </a:r>
                <a:endParaRPr lang="en-US" altLang="zh-CN"/>
              </a:p>
            </p:txBody>
          </p:sp>
          <p:sp>
            <p:nvSpPr>
              <p:cNvPr id="40978" name="Line 14"/>
              <p:cNvSpPr>
                <a:spLocks noChangeShapeType="1"/>
              </p:cNvSpPr>
              <p:nvPr/>
            </p:nvSpPr>
            <p:spPr bwMode="auto">
              <a:xfrm flipH="1">
                <a:off x="2118" y="702"/>
                <a:ext cx="528" cy="336"/>
              </a:xfrm>
              <a:prstGeom prst="line">
                <a:avLst/>
              </a:prstGeom>
              <a:noFill/>
              <a:ln w="19050" cap="sq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9" name="Line 15"/>
              <p:cNvSpPr>
                <a:spLocks noChangeShapeType="1"/>
              </p:cNvSpPr>
              <p:nvPr/>
            </p:nvSpPr>
            <p:spPr bwMode="auto">
              <a:xfrm>
                <a:off x="2910" y="714"/>
                <a:ext cx="528" cy="336"/>
              </a:xfrm>
              <a:prstGeom prst="line">
                <a:avLst/>
              </a:prstGeom>
              <a:noFill/>
              <a:ln w="19050" cap="sq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Line 16"/>
              <p:cNvSpPr>
                <a:spLocks noChangeShapeType="1"/>
              </p:cNvSpPr>
              <p:nvPr/>
            </p:nvSpPr>
            <p:spPr bwMode="auto">
              <a:xfrm flipH="1">
                <a:off x="1698" y="1200"/>
                <a:ext cx="210" cy="300"/>
              </a:xfrm>
              <a:prstGeom prst="line">
                <a:avLst/>
              </a:prstGeom>
              <a:noFill/>
              <a:ln w="19050" cap="sq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1" name="Line 17"/>
              <p:cNvSpPr>
                <a:spLocks noChangeShapeType="1"/>
              </p:cNvSpPr>
              <p:nvPr/>
            </p:nvSpPr>
            <p:spPr bwMode="auto">
              <a:xfrm>
                <a:off x="2130" y="1212"/>
                <a:ext cx="192" cy="294"/>
              </a:xfrm>
              <a:prstGeom prst="line">
                <a:avLst/>
              </a:prstGeom>
              <a:noFill/>
              <a:ln w="19050" cap="sq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2" name="Line 18"/>
              <p:cNvSpPr>
                <a:spLocks noChangeShapeType="1"/>
              </p:cNvSpPr>
              <p:nvPr/>
            </p:nvSpPr>
            <p:spPr bwMode="auto">
              <a:xfrm flipH="1">
                <a:off x="3252" y="1236"/>
                <a:ext cx="210" cy="258"/>
              </a:xfrm>
              <a:prstGeom prst="line">
                <a:avLst/>
              </a:prstGeom>
              <a:noFill/>
              <a:ln w="19050" cap="sq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3" name="Line 19"/>
              <p:cNvSpPr>
                <a:spLocks noChangeShapeType="1"/>
              </p:cNvSpPr>
              <p:nvPr/>
            </p:nvSpPr>
            <p:spPr bwMode="auto">
              <a:xfrm>
                <a:off x="3648" y="1224"/>
                <a:ext cx="240" cy="264"/>
              </a:xfrm>
              <a:prstGeom prst="line">
                <a:avLst/>
              </a:prstGeom>
              <a:noFill/>
              <a:ln w="19050" cap="sq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Line 20"/>
              <p:cNvSpPr>
                <a:spLocks noChangeShapeType="1"/>
              </p:cNvSpPr>
              <p:nvPr/>
            </p:nvSpPr>
            <p:spPr bwMode="auto">
              <a:xfrm flipH="1">
                <a:off x="1488" y="1728"/>
                <a:ext cx="96" cy="240"/>
              </a:xfrm>
              <a:prstGeom prst="line">
                <a:avLst/>
              </a:prstGeom>
              <a:noFill/>
              <a:ln w="19050" cap="sq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5" name="Line 21"/>
              <p:cNvSpPr>
                <a:spLocks noChangeShapeType="1"/>
              </p:cNvSpPr>
              <p:nvPr/>
            </p:nvSpPr>
            <p:spPr bwMode="auto">
              <a:xfrm>
                <a:off x="1698" y="1728"/>
                <a:ext cx="96" cy="240"/>
              </a:xfrm>
              <a:prstGeom prst="line">
                <a:avLst/>
              </a:prstGeom>
              <a:noFill/>
              <a:ln w="19050" cap="sq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6" name="Line 22"/>
              <p:cNvSpPr>
                <a:spLocks noChangeShapeType="1"/>
              </p:cNvSpPr>
              <p:nvPr/>
            </p:nvSpPr>
            <p:spPr bwMode="auto">
              <a:xfrm flipH="1">
                <a:off x="2250" y="1728"/>
                <a:ext cx="96" cy="240"/>
              </a:xfrm>
              <a:prstGeom prst="line">
                <a:avLst/>
              </a:prstGeom>
              <a:noFill/>
              <a:ln w="19050" cap="sq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67" name="Text Box 23"/>
            <p:cNvSpPr txBox="1">
              <a:spLocks noChangeArrowheads="1"/>
            </p:cNvSpPr>
            <p:nvPr/>
          </p:nvSpPr>
          <p:spPr bwMode="auto">
            <a:xfrm>
              <a:off x="384" y="511"/>
              <a:ext cx="996" cy="4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4400">
                  <a:solidFill>
                    <a:srgbClr val="3333CC"/>
                  </a:solidFill>
                  <a:latin typeface="隶书" pitchFamily="49" charset="-122"/>
                  <a:ea typeface="隶书" pitchFamily="49" charset="-122"/>
                </a:rPr>
                <a:t>又如</a:t>
              </a:r>
              <a:r>
                <a:rPr lang="en-US" altLang="zh-CN" sz="4400">
                  <a:solidFill>
                    <a:srgbClr val="3333CC"/>
                  </a:solidFill>
                  <a:latin typeface="隶书" pitchFamily="49" charset="-122"/>
                  <a:ea typeface="隶书" pitchFamily="49" charset="-122"/>
                </a:rPr>
                <a:t>:</a:t>
              </a:r>
              <a:endParaRPr lang="en-US" altLang="zh-CN" sz="4400">
                <a:solidFill>
                  <a:srgbClr val="3333CC"/>
                </a:solidFill>
              </a:endParaRPr>
            </a:p>
          </p:txBody>
        </p:sp>
      </p:grpSp>
      <p:sp>
        <p:nvSpPr>
          <p:cNvPr id="187416" name="Text Box 24"/>
          <p:cNvSpPr txBox="1">
            <a:spLocks noChangeArrowheads="1"/>
          </p:cNvSpPr>
          <p:nvPr/>
        </p:nvSpPr>
        <p:spPr bwMode="auto">
          <a:xfrm>
            <a:off x="1693863" y="4083050"/>
            <a:ext cx="600233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3333CC"/>
                </a:solidFill>
              </a:rPr>
              <a:t>先序遍历</a:t>
            </a:r>
            <a:r>
              <a:rPr lang="en-US" altLang="zh-CN" sz="3600">
                <a:solidFill>
                  <a:srgbClr val="3333CC"/>
                </a:solidFill>
              </a:rPr>
              <a:t>: a b d h i e j c f g</a:t>
            </a:r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1676400" y="4845050"/>
            <a:ext cx="60023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3333CC"/>
                </a:solidFill>
              </a:rPr>
              <a:t>中序遍历</a:t>
            </a:r>
            <a:r>
              <a:rPr lang="en-US" altLang="zh-CN" sz="3600">
                <a:solidFill>
                  <a:srgbClr val="3333CC"/>
                </a:solidFill>
              </a:rPr>
              <a:t>: h d i b j e a f c g</a:t>
            </a:r>
          </a:p>
        </p:txBody>
      </p:sp>
      <p:sp>
        <p:nvSpPr>
          <p:cNvPr id="187418" name="Text Box 26"/>
          <p:cNvSpPr txBox="1">
            <a:spLocks noChangeArrowheads="1"/>
          </p:cNvSpPr>
          <p:nvPr/>
        </p:nvSpPr>
        <p:spPr bwMode="auto">
          <a:xfrm>
            <a:off x="1676400" y="5683250"/>
            <a:ext cx="60023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3333CC"/>
                </a:solidFill>
              </a:rPr>
              <a:t>后序遍历</a:t>
            </a:r>
            <a:r>
              <a:rPr lang="en-US" altLang="zh-CN" sz="3600">
                <a:solidFill>
                  <a:srgbClr val="3333CC"/>
                </a:solidFill>
              </a:rPr>
              <a:t>: h i d j e b f g c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6" grpId="0" autoUpdateAnimBg="0"/>
      <p:bldP spid="187417" grpId="0" autoUpdateAnimBg="0"/>
      <p:bldP spid="1874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0E1CC2F-22A9-4BE3-8FEE-94CA1585388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41988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8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41991" name="Text Box 69"/>
          <p:cNvSpPr txBox="1">
            <a:spLocks noChangeArrowheads="1"/>
          </p:cNvSpPr>
          <p:nvPr/>
        </p:nvSpPr>
        <p:spPr bwMode="auto">
          <a:xfrm>
            <a:off x="785813" y="1844675"/>
            <a:ext cx="11001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zh-CN" altLang="en-US" sz="2400"/>
              <a:t>举例：</a:t>
            </a:r>
          </a:p>
        </p:txBody>
      </p:sp>
      <p:grpSp>
        <p:nvGrpSpPr>
          <p:cNvPr id="41992" name="Group 91"/>
          <p:cNvGrpSpPr>
            <a:grpSpLocks/>
          </p:cNvGrpSpPr>
          <p:nvPr/>
        </p:nvGrpSpPr>
        <p:grpSpPr bwMode="auto">
          <a:xfrm>
            <a:off x="611188" y="2195513"/>
            <a:ext cx="3384550" cy="3862387"/>
            <a:chOff x="1249" y="1129"/>
            <a:chExt cx="2536" cy="2575"/>
          </a:xfrm>
        </p:grpSpPr>
        <p:sp useBgFill="1">
          <p:nvSpPr>
            <p:cNvPr id="42032" name="Oval 70"/>
            <p:cNvSpPr>
              <a:spLocks noChangeArrowheads="1"/>
            </p:cNvSpPr>
            <p:nvPr/>
          </p:nvSpPr>
          <p:spPr bwMode="auto">
            <a:xfrm>
              <a:off x="2383" y="1129"/>
              <a:ext cx="361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-</a:t>
              </a:r>
            </a:p>
          </p:txBody>
        </p:sp>
        <p:sp useBgFill="1">
          <p:nvSpPr>
            <p:cNvPr id="42033" name="Oval 71"/>
            <p:cNvSpPr>
              <a:spLocks noChangeArrowheads="1"/>
            </p:cNvSpPr>
            <p:nvPr/>
          </p:nvSpPr>
          <p:spPr bwMode="auto">
            <a:xfrm>
              <a:off x="1746" y="1558"/>
              <a:ext cx="361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+</a:t>
              </a:r>
            </a:p>
          </p:txBody>
        </p:sp>
        <p:sp useBgFill="1">
          <p:nvSpPr>
            <p:cNvPr id="42034" name="Oval 72"/>
            <p:cNvSpPr>
              <a:spLocks noChangeArrowheads="1"/>
            </p:cNvSpPr>
            <p:nvPr/>
          </p:nvSpPr>
          <p:spPr bwMode="auto">
            <a:xfrm>
              <a:off x="3061" y="1558"/>
              <a:ext cx="317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/</a:t>
              </a:r>
            </a:p>
          </p:txBody>
        </p:sp>
        <p:sp useBgFill="1">
          <p:nvSpPr>
            <p:cNvPr id="42035" name="Oval 73"/>
            <p:cNvSpPr>
              <a:spLocks noChangeArrowheads="1"/>
            </p:cNvSpPr>
            <p:nvPr/>
          </p:nvSpPr>
          <p:spPr bwMode="auto">
            <a:xfrm>
              <a:off x="1249" y="2055"/>
              <a:ext cx="360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a</a:t>
              </a:r>
            </a:p>
          </p:txBody>
        </p:sp>
        <p:sp useBgFill="1">
          <p:nvSpPr>
            <p:cNvPr id="42036" name="Oval 74"/>
            <p:cNvSpPr>
              <a:spLocks noChangeArrowheads="1"/>
            </p:cNvSpPr>
            <p:nvPr/>
          </p:nvSpPr>
          <p:spPr bwMode="auto">
            <a:xfrm>
              <a:off x="2113" y="2101"/>
              <a:ext cx="360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*</a:t>
              </a:r>
            </a:p>
          </p:txBody>
        </p:sp>
        <p:sp useBgFill="1">
          <p:nvSpPr>
            <p:cNvPr id="42037" name="Oval 75"/>
            <p:cNvSpPr>
              <a:spLocks noChangeArrowheads="1"/>
            </p:cNvSpPr>
            <p:nvPr/>
          </p:nvSpPr>
          <p:spPr bwMode="auto">
            <a:xfrm>
              <a:off x="2789" y="2101"/>
              <a:ext cx="361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e</a:t>
              </a:r>
            </a:p>
          </p:txBody>
        </p:sp>
        <p:sp useBgFill="1">
          <p:nvSpPr>
            <p:cNvPr id="42038" name="Oval 76"/>
            <p:cNvSpPr>
              <a:spLocks noChangeArrowheads="1"/>
            </p:cNvSpPr>
            <p:nvPr/>
          </p:nvSpPr>
          <p:spPr bwMode="auto">
            <a:xfrm>
              <a:off x="3425" y="2101"/>
              <a:ext cx="360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f</a:t>
              </a:r>
            </a:p>
          </p:txBody>
        </p:sp>
        <p:sp useBgFill="1">
          <p:nvSpPr>
            <p:cNvPr id="42039" name="Oval 77"/>
            <p:cNvSpPr>
              <a:spLocks noChangeArrowheads="1"/>
            </p:cNvSpPr>
            <p:nvPr/>
          </p:nvSpPr>
          <p:spPr bwMode="auto">
            <a:xfrm>
              <a:off x="2519" y="2690"/>
              <a:ext cx="361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-</a:t>
              </a:r>
            </a:p>
          </p:txBody>
        </p:sp>
        <p:sp useBgFill="1">
          <p:nvSpPr>
            <p:cNvPr id="42040" name="Oval 78"/>
            <p:cNvSpPr>
              <a:spLocks noChangeArrowheads="1"/>
            </p:cNvSpPr>
            <p:nvPr/>
          </p:nvSpPr>
          <p:spPr bwMode="auto">
            <a:xfrm>
              <a:off x="1702" y="2645"/>
              <a:ext cx="361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b</a:t>
              </a:r>
            </a:p>
          </p:txBody>
        </p:sp>
        <p:sp useBgFill="1">
          <p:nvSpPr>
            <p:cNvPr id="42041" name="Oval 79"/>
            <p:cNvSpPr>
              <a:spLocks noChangeArrowheads="1"/>
            </p:cNvSpPr>
            <p:nvPr/>
          </p:nvSpPr>
          <p:spPr bwMode="auto">
            <a:xfrm>
              <a:off x="2110" y="3282"/>
              <a:ext cx="361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c</a:t>
              </a:r>
            </a:p>
          </p:txBody>
        </p:sp>
        <p:sp useBgFill="1">
          <p:nvSpPr>
            <p:cNvPr id="42042" name="Oval 80"/>
            <p:cNvSpPr>
              <a:spLocks noChangeArrowheads="1"/>
            </p:cNvSpPr>
            <p:nvPr/>
          </p:nvSpPr>
          <p:spPr bwMode="auto">
            <a:xfrm>
              <a:off x="2927" y="3282"/>
              <a:ext cx="361" cy="422"/>
            </a:xfrm>
            <a:prstGeom prst="ellipse">
              <a:avLst/>
            </a:prstGeom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kumimoji="0" lang="en-US" altLang="zh-CN" sz="2400"/>
                <a:t>d</a:t>
              </a:r>
            </a:p>
          </p:txBody>
        </p:sp>
        <p:sp>
          <p:nvSpPr>
            <p:cNvPr id="42043" name="Line 81"/>
            <p:cNvSpPr>
              <a:spLocks noChangeShapeType="1"/>
            </p:cNvSpPr>
            <p:nvPr/>
          </p:nvSpPr>
          <p:spPr bwMode="auto">
            <a:xfrm flipH="1">
              <a:off x="2018" y="1344"/>
              <a:ext cx="363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4" name="Freeform 82"/>
            <p:cNvSpPr>
              <a:spLocks/>
            </p:cNvSpPr>
            <p:nvPr/>
          </p:nvSpPr>
          <p:spPr bwMode="auto">
            <a:xfrm>
              <a:off x="2744" y="1344"/>
              <a:ext cx="340" cy="304"/>
            </a:xfrm>
            <a:custGeom>
              <a:avLst/>
              <a:gdLst>
                <a:gd name="T0" fmla="*/ 0 w 340"/>
                <a:gd name="T1" fmla="*/ 0 h 304"/>
                <a:gd name="T2" fmla="*/ 340 w 340"/>
                <a:gd name="T3" fmla="*/ 304 h 304"/>
                <a:gd name="T4" fmla="*/ 0 60000 65536"/>
                <a:gd name="T5" fmla="*/ 0 60000 65536"/>
                <a:gd name="T6" fmla="*/ 0 w 340"/>
                <a:gd name="T7" fmla="*/ 0 h 304"/>
                <a:gd name="T8" fmla="*/ 340 w 340"/>
                <a:gd name="T9" fmla="*/ 304 h 3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0" h="304">
                  <a:moveTo>
                    <a:pt x="0" y="0"/>
                  </a:moveTo>
                  <a:lnTo>
                    <a:pt x="340" y="30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5" name="Line 83"/>
            <p:cNvSpPr>
              <a:spLocks noChangeShapeType="1"/>
            </p:cNvSpPr>
            <p:nvPr/>
          </p:nvSpPr>
          <p:spPr bwMode="auto">
            <a:xfrm flipH="1">
              <a:off x="1519" y="1842"/>
              <a:ext cx="227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6" name="Line 84"/>
            <p:cNvSpPr>
              <a:spLocks noChangeShapeType="1"/>
            </p:cNvSpPr>
            <p:nvPr/>
          </p:nvSpPr>
          <p:spPr bwMode="auto">
            <a:xfrm>
              <a:off x="2109" y="1797"/>
              <a:ext cx="227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7" name="Line 85"/>
            <p:cNvSpPr>
              <a:spLocks noChangeShapeType="1"/>
            </p:cNvSpPr>
            <p:nvPr/>
          </p:nvSpPr>
          <p:spPr bwMode="auto">
            <a:xfrm flipH="1">
              <a:off x="1927" y="2387"/>
              <a:ext cx="182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8" name="Line 86"/>
            <p:cNvSpPr>
              <a:spLocks noChangeShapeType="1"/>
            </p:cNvSpPr>
            <p:nvPr/>
          </p:nvSpPr>
          <p:spPr bwMode="auto">
            <a:xfrm>
              <a:off x="2472" y="2341"/>
              <a:ext cx="227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9" name="Line 87"/>
            <p:cNvSpPr>
              <a:spLocks noChangeShapeType="1"/>
            </p:cNvSpPr>
            <p:nvPr/>
          </p:nvSpPr>
          <p:spPr bwMode="auto">
            <a:xfrm flipH="1">
              <a:off x="2381" y="3022"/>
              <a:ext cx="181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50" name="Line 88"/>
            <p:cNvSpPr>
              <a:spLocks noChangeShapeType="1"/>
            </p:cNvSpPr>
            <p:nvPr/>
          </p:nvSpPr>
          <p:spPr bwMode="auto">
            <a:xfrm>
              <a:off x="2880" y="2976"/>
              <a:ext cx="227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51" name="Line 89"/>
            <p:cNvSpPr>
              <a:spLocks noChangeShapeType="1"/>
            </p:cNvSpPr>
            <p:nvPr/>
          </p:nvSpPr>
          <p:spPr bwMode="auto">
            <a:xfrm flipH="1">
              <a:off x="2971" y="1842"/>
              <a:ext cx="9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52" name="Line 90"/>
            <p:cNvSpPr>
              <a:spLocks noChangeShapeType="1"/>
            </p:cNvSpPr>
            <p:nvPr/>
          </p:nvSpPr>
          <p:spPr bwMode="auto">
            <a:xfrm>
              <a:off x="3379" y="1842"/>
              <a:ext cx="181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1036" name="Text Box 92"/>
          <p:cNvSpPr txBox="1">
            <a:spLocks noChangeArrowheads="1"/>
          </p:cNvSpPr>
          <p:nvPr/>
        </p:nvSpPr>
        <p:spPr bwMode="auto">
          <a:xfrm>
            <a:off x="4140200" y="2041525"/>
            <a:ext cx="125253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zh-CN" altLang="en-US">
                <a:solidFill>
                  <a:srgbClr val="000066"/>
                </a:solidFill>
              </a:rPr>
              <a:t>先序：</a:t>
            </a:r>
          </a:p>
        </p:txBody>
      </p:sp>
      <p:sp>
        <p:nvSpPr>
          <p:cNvPr id="211037" name="Text Box 93"/>
          <p:cNvSpPr txBox="1">
            <a:spLocks noChangeArrowheads="1"/>
          </p:cNvSpPr>
          <p:nvPr/>
        </p:nvSpPr>
        <p:spPr bwMode="auto">
          <a:xfrm>
            <a:off x="4211638" y="2522538"/>
            <a:ext cx="30003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1038" name="Text Box 94"/>
          <p:cNvSpPr txBox="1">
            <a:spLocks noChangeArrowheads="1"/>
          </p:cNvSpPr>
          <p:nvPr/>
        </p:nvSpPr>
        <p:spPr bwMode="auto">
          <a:xfrm>
            <a:off x="4383088" y="2549525"/>
            <a:ext cx="388937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1039" name="Text Box 95"/>
          <p:cNvSpPr txBox="1">
            <a:spLocks noChangeArrowheads="1"/>
          </p:cNvSpPr>
          <p:nvPr/>
        </p:nvSpPr>
        <p:spPr bwMode="auto">
          <a:xfrm>
            <a:off x="4598988" y="2549525"/>
            <a:ext cx="37941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1040" name="Text Box 96"/>
          <p:cNvSpPr txBox="1">
            <a:spLocks noChangeArrowheads="1"/>
          </p:cNvSpPr>
          <p:nvPr/>
        </p:nvSpPr>
        <p:spPr bwMode="auto">
          <a:xfrm>
            <a:off x="4892675" y="2622550"/>
            <a:ext cx="31908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1041" name="Text Box 97"/>
          <p:cNvSpPr txBox="1">
            <a:spLocks noChangeArrowheads="1"/>
          </p:cNvSpPr>
          <p:nvPr/>
        </p:nvSpPr>
        <p:spPr bwMode="auto">
          <a:xfrm>
            <a:off x="5030788" y="2573338"/>
            <a:ext cx="3984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11042" name="Text Box 98"/>
          <p:cNvSpPr txBox="1">
            <a:spLocks noChangeArrowheads="1"/>
          </p:cNvSpPr>
          <p:nvPr/>
        </p:nvSpPr>
        <p:spPr bwMode="auto">
          <a:xfrm>
            <a:off x="5254625" y="2549525"/>
            <a:ext cx="30003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1043" name="Text Box 99"/>
          <p:cNvSpPr txBox="1">
            <a:spLocks noChangeArrowheads="1"/>
          </p:cNvSpPr>
          <p:nvPr/>
        </p:nvSpPr>
        <p:spPr bwMode="auto">
          <a:xfrm>
            <a:off x="5392738" y="2549525"/>
            <a:ext cx="37941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1044" name="Text Box 100"/>
          <p:cNvSpPr txBox="1">
            <a:spLocks noChangeArrowheads="1"/>
          </p:cNvSpPr>
          <p:nvPr/>
        </p:nvSpPr>
        <p:spPr bwMode="auto">
          <a:xfrm>
            <a:off x="5600700" y="2549525"/>
            <a:ext cx="39846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11045" name="Text Box 101"/>
          <p:cNvSpPr txBox="1">
            <a:spLocks noChangeArrowheads="1"/>
          </p:cNvSpPr>
          <p:nvPr/>
        </p:nvSpPr>
        <p:spPr bwMode="auto">
          <a:xfrm>
            <a:off x="5840413" y="2549525"/>
            <a:ext cx="2794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211046" name="Text Box 102"/>
          <p:cNvSpPr txBox="1">
            <a:spLocks noChangeArrowheads="1"/>
          </p:cNvSpPr>
          <p:nvPr/>
        </p:nvSpPr>
        <p:spPr bwMode="auto">
          <a:xfrm>
            <a:off x="5961063" y="2549525"/>
            <a:ext cx="37941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1047" name="Text Box 103"/>
          <p:cNvSpPr txBox="1">
            <a:spLocks noChangeArrowheads="1"/>
          </p:cNvSpPr>
          <p:nvPr/>
        </p:nvSpPr>
        <p:spPr bwMode="auto">
          <a:xfrm>
            <a:off x="6183313" y="2551113"/>
            <a:ext cx="30003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11048" name="Text Box 104"/>
          <p:cNvSpPr txBox="1">
            <a:spLocks noChangeArrowheads="1"/>
          </p:cNvSpPr>
          <p:nvPr/>
        </p:nvSpPr>
        <p:spPr bwMode="auto">
          <a:xfrm>
            <a:off x="4140200" y="3432175"/>
            <a:ext cx="125253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zh-CN" altLang="en-US">
                <a:solidFill>
                  <a:srgbClr val="000066"/>
                </a:solidFill>
              </a:rPr>
              <a:t>中序：</a:t>
            </a:r>
          </a:p>
        </p:txBody>
      </p:sp>
      <p:sp>
        <p:nvSpPr>
          <p:cNvPr id="211049" name="Text Box 105"/>
          <p:cNvSpPr txBox="1">
            <a:spLocks noChangeArrowheads="1"/>
          </p:cNvSpPr>
          <p:nvPr/>
        </p:nvSpPr>
        <p:spPr bwMode="auto">
          <a:xfrm>
            <a:off x="4464050" y="4081463"/>
            <a:ext cx="3794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1050" name="Text Box 106"/>
          <p:cNvSpPr txBox="1">
            <a:spLocks noChangeArrowheads="1"/>
          </p:cNvSpPr>
          <p:nvPr/>
        </p:nvSpPr>
        <p:spPr bwMode="auto">
          <a:xfrm>
            <a:off x="4711700" y="4081463"/>
            <a:ext cx="38893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1051" name="Text Box 107"/>
          <p:cNvSpPr txBox="1">
            <a:spLocks noChangeArrowheads="1"/>
          </p:cNvSpPr>
          <p:nvPr/>
        </p:nvSpPr>
        <p:spPr bwMode="auto">
          <a:xfrm>
            <a:off x="4929188" y="4081463"/>
            <a:ext cx="3984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11052" name="Text Box 108"/>
          <p:cNvSpPr txBox="1">
            <a:spLocks noChangeArrowheads="1"/>
          </p:cNvSpPr>
          <p:nvPr/>
        </p:nvSpPr>
        <p:spPr bwMode="auto">
          <a:xfrm>
            <a:off x="5216525" y="4148138"/>
            <a:ext cx="3190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1053" name="Text Box 109"/>
          <p:cNvSpPr txBox="1">
            <a:spLocks noChangeArrowheads="1"/>
          </p:cNvSpPr>
          <p:nvPr/>
        </p:nvSpPr>
        <p:spPr bwMode="auto">
          <a:xfrm>
            <a:off x="5435600" y="4076700"/>
            <a:ext cx="37941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1054" name="Text Box 110"/>
          <p:cNvSpPr txBox="1">
            <a:spLocks noChangeArrowheads="1"/>
          </p:cNvSpPr>
          <p:nvPr/>
        </p:nvSpPr>
        <p:spPr bwMode="auto">
          <a:xfrm>
            <a:off x="5657850" y="4076700"/>
            <a:ext cx="30003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1055" name="Text Box 111"/>
          <p:cNvSpPr txBox="1">
            <a:spLocks noChangeArrowheads="1"/>
          </p:cNvSpPr>
          <p:nvPr/>
        </p:nvSpPr>
        <p:spPr bwMode="auto">
          <a:xfrm>
            <a:off x="5824538" y="4076700"/>
            <a:ext cx="3984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11056" name="Text Box 112"/>
          <p:cNvSpPr txBox="1">
            <a:spLocks noChangeArrowheads="1"/>
          </p:cNvSpPr>
          <p:nvPr/>
        </p:nvSpPr>
        <p:spPr bwMode="auto">
          <a:xfrm>
            <a:off x="6089650" y="4076700"/>
            <a:ext cx="30003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1057" name="Text Box 113"/>
          <p:cNvSpPr txBox="1">
            <a:spLocks noChangeArrowheads="1"/>
          </p:cNvSpPr>
          <p:nvPr/>
        </p:nvSpPr>
        <p:spPr bwMode="auto">
          <a:xfrm>
            <a:off x="6270625" y="4081463"/>
            <a:ext cx="3794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1058" name="Text Box 114"/>
          <p:cNvSpPr txBox="1">
            <a:spLocks noChangeArrowheads="1"/>
          </p:cNvSpPr>
          <p:nvPr/>
        </p:nvSpPr>
        <p:spPr bwMode="auto">
          <a:xfrm>
            <a:off x="6537325" y="4081463"/>
            <a:ext cx="2794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211059" name="Text Box 115"/>
          <p:cNvSpPr txBox="1">
            <a:spLocks noChangeArrowheads="1"/>
          </p:cNvSpPr>
          <p:nvPr/>
        </p:nvSpPr>
        <p:spPr bwMode="auto">
          <a:xfrm>
            <a:off x="6737350" y="4081463"/>
            <a:ext cx="30003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11060" name="Text Box 116"/>
          <p:cNvSpPr txBox="1">
            <a:spLocks noChangeArrowheads="1"/>
          </p:cNvSpPr>
          <p:nvPr/>
        </p:nvSpPr>
        <p:spPr bwMode="auto">
          <a:xfrm>
            <a:off x="4219575" y="4852988"/>
            <a:ext cx="125253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zh-CN" altLang="en-US">
                <a:solidFill>
                  <a:srgbClr val="000066"/>
                </a:solidFill>
              </a:rPr>
              <a:t>后序：</a:t>
            </a:r>
          </a:p>
        </p:txBody>
      </p:sp>
      <p:sp>
        <p:nvSpPr>
          <p:cNvPr id="211061" name="Text Box 117"/>
          <p:cNvSpPr txBox="1">
            <a:spLocks noChangeArrowheads="1"/>
          </p:cNvSpPr>
          <p:nvPr/>
        </p:nvSpPr>
        <p:spPr bwMode="auto">
          <a:xfrm>
            <a:off x="4500563" y="5535613"/>
            <a:ext cx="3794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1062" name="Text Box 118"/>
          <p:cNvSpPr txBox="1">
            <a:spLocks noChangeArrowheads="1"/>
          </p:cNvSpPr>
          <p:nvPr/>
        </p:nvSpPr>
        <p:spPr bwMode="auto">
          <a:xfrm>
            <a:off x="4706938" y="5535613"/>
            <a:ext cx="3984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11063" name="Text Box 119"/>
          <p:cNvSpPr txBox="1">
            <a:spLocks noChangeArrowheads="1"/>
          </p:cNvSpPr>
          <p:nvPr/>
        </p:nvSpPr>
        <p:spPr bwMode="auto">
          <a:xfrm>
            <a:off x="4922838" y="5535613"/>
            <a:ext cx="3794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1064" name="Text Box 120"/>
          <p:cNvSpPr txBox="1">
            <a:spLocks noChangeArrowheads="1"/>
          </p:cNvSpPr>
          <p:nvPr/>
        </p:nvSpPr>
        <p:spPr bwMode="auto">
          <a:xfrm>
            <a:off x="5175250" y="5535613"/>
            <a:ext cx="3984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11065" name="Text Box 121"/>
          <p:cNvSpPr txBox="1">
            <a:spLocks noChangeArrowheads="1"/>
          </p:cNvSpPr>
          <p:nvPr/>
        </p:nvSpPr>
        <p:spPr bwMode="auto">
          <a:xfrm>
            <a:off x="5445125" y="5516563"/>
            <a:ext cx="30003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1066" name="Text Box 122"/>
          <p:cNvSpPr txBox="1">
            <a:spLocks noChangeArrowheads="1"/>
          </p:cNvSpPr>
          <p:nvPr/>
        </p:nvSpPr>
        <p:spPr bwMode="auto">
          <a:xfrm>
            <a:off x="5608638" y="5588000"/>
            <a:ext cx="319087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11067" name="Text Box 123"/>
          <p:cNvSpPr txBox="1">
            <a:spLocks noChangeArrowheads="1"/>
          </p:cNvSpPr>
          <p:nvPr/>
        </p:nvSpPr>
        <p:spPr bwMode="auto">
          <a:xfrm>
            <a:off x="5789613" y="5564188"/>
            <a:ext cx="38893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11068" name="Text Box 124"/>
          <p:cNvSpPr txBox="1">
            <a:spLocks noChangeArrowheads="1"/>
          </p:cNvSpPr>
          <p:nvPr/>
        </p:nvSpPr>
        <p:spPr bwMode="auto">
          <a:xfrm>
            <a:off x="6022975" y="5519738"/>
            <a:ext cx="2714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11069" name="Text Box 125"/>
          <p:cNvSpPr txBox="1">
            <a:spLocks noChangeArrowheads="1"/>
          </p:cNvSpPr>
          <p:nvPr/>
        </p:nvSpPr>
        <p:spPr bwMode="auto">
          <a:xfrm>
            <a:off x="6286500" y="5564188"/>
            <a:ext cx="30003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11070" name="Text Box 126"/>
          <p:cNvSpPr txBox="1">
            <a:spLocks noChangeArrowheads="1"/>
          </p:cNvSpPr>
          <p:nvPr/>
        </p:nvSpPr>
        <p:spPr bwMode="auto">
          <a:xfrm>
            <a:off x="6445250" y="5564188"/>
            <a:ext cx="2794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211071" name="Text Box 127"/>
          <p:cNvSpPr txBox="1">
            <a:spLocks noChangeArrowheads="1"/>
          </p:cNvSpPr>
          <p:nvPr/>
        </p:nvSpPr>
        <p:spPr bwMode="auto">
          <a:xfrm>
            <a:off x="6588125" y="5510213"/>
            <a:ext cx="30003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 i="1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1072" name="Text Box 128"/>
          <p:cNvSpPr txBox="1">
            <a:spLocks noChangeArrowheads="1"/>
          </p:cNvSpPr>
          <p:nvPr/>
        </p:nvSpPr>
        <p:spPr bwMode="auto">
          <a:xfrm>
            <a:off x="5364163" y="2008188"/>
            <a:ext cx="30384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前缀式（波兰式）</a:t>
            </a:r>
          </a:p>
        </p:txBody>
      </p:sp>
      <p:sp>
        <p:nvSpPr>
          <p:cNvPr id="211073" name="Text Box 129"/>
          <p:cNvSpPr txBox="1">
            <a:spLocks noChangeArrowheads="1"/>
          </p:cNvSpPr>
          <p:nvPr/>
        </p:nvSpPr>
        <p:spPr bwMode="auto">
          <a:xfrm>
            <a:off x="5364163" y="3448050"/>
            <a:ext cx="1252537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中缀式</a:t>
            </a:r>
          </a:p>
        </p:txBody>
      </p:sp>
      <p:sp>
        <p:nvSpPr>
          <p:cNvPr id="211074" name="Text Box 130"/>
          <p:cNvSpPr txBox="1">
            <a:spLocks noChangeArrowheads="1"/>
          </p:cNvSpPr>
          <p:nvPr/>
        </p:nvSpPr>
        <p:spPr bwMode="auto">
          <a:xfrm>
            <a:off x="5435600" y="4816475"/>
            <a:ext cx="339566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后缀式（逆波兰式）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1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1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1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1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1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1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1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1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1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1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21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1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21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21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21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21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21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21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21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21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21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21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500"/>
                                        <p:tgtEl>
                                          <p:spTgt spid="21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7" dur="500"/>
                                        <p:tgtEl>
                                          <p:spTgt spid="21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36" grpId="0"/>
      <p:bldP spid="211037" grpId="0"/>
      <p:bldP spid="211038" grpId="0"/>
      <p:bldP spid="211039" grpId="0"/>
      <p:bldP spid="211040" grpId="0"/>
      <p:bldP spid="211041" grpId="0"/>
      <p:bldP spid="211042" grpId="0"/>
      <p:bldP spid="211043" grpId="0"/>
      <p:bldP spid="211044" grpId="0"/>
      <p:bldP spid="211045" grpId="0"/>
      <p:bldP spid="211046" grpId="0"/>
      <p:bldP spid="211047" grpId="0"/>
      <p:bldP spid="211048" grpId="0"/>
      <p:bldP spid="211049" grpId="0"/>
      <p:bldP spid="211050" grpId="0"/>
      <p:bldP spid="211051" grpId="0"/>
      <p:bldP spid="211052" grpId="0"/>
      <p:bldP spid="211053" grpId="0"/>
      <p:bldP spid="211054" grpId="0"/>
      <p:bldP spid="211055" grpId="0"/>
      <p:bldP spid="211056" grpId="0"/>
      <p:bldP spid="211057" grpId="0"/>
      <p:bldP spid="211058" grpId="0"/>
      <p:bldP spid="211059" grpId="0"/>
      <p:bldP spid="211060" grpId="0"/>
      <p:bldP spid="211061" grpId="0"/>
      <p:bldP spid="211062" grpId="0"/>
      <p:bldP spid="211063" grpId="0"/>
      <p:bldP spid="211064" grpId="0"/>
      <p:bldP spid="211065" grpId="0"/>
      <p:bldP spid="211066" grpId="0"/>
      <p:bldP spid="211067" grpId="0"/>
      <p:bldP spid="211068" grpId="0"/>
      <p:bldP spid="211069" grpId="0"/>
      <p:bldP spid="211070" grpId="0"/>
      <p:bldP spid="211071" grpId="0"/>
      <p:bldP spid="211072" grpId="0"/>
      <p:bldP spid="211073" grpId="0"/>
      <p:bldP spid="21107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48E919-D32C-47AB-9E7E-E4DBCCB9096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灯片编号占位符 5"/>
          <p:cNvSpPr txBox="1">
            <a:spLocks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175EE1-010D-4911-9558-E7626F2EB768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85720" y="2285992"/>
            <a:ext cx="4191000" cy="3505200"/>
            <a:chOff x="610" y="1698"/>
            <a:chExt cx="2640" cy="2208"/>
          </a:xfrm>
        </p:grpSpPr>
        <p:sp>
          <p:nvSpPr>
            <p:cNvPr id="7" name="Oval 36" descr="80%"/>
            <p:cNvSpPr>
              <a:spLocks noChangeArrowheads="1"/>
            </p:cNvSpPr>
            <p:nvPr/>
          </p:nvSpPr>
          <p:spPr bwMode="auto">
            <a:xfrm>
              <a:off x="2002" y="1698"/>
              <a:ext cx="288" cy="240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A</a:t>
              </a:r>
              <a:endParaRPr lang="en-US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8" name="Oval 37" descr="80%"/>
            <p:cNvSpPr>
              <a:spLocks noChangeArrowheads="1"/>
            </p:cNvSpPr>
            <p:nvPr/>
          </p:nvSpPr>
          <p:spPr bwMode="auto">
            <a:xfrm>
              <a:off x="610" y="2178"/>
              <a:ext cx="288" cy="240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9" name="Oval 38" descr="80%"/>
            <p:cNvSpPr>
              <a:spLocks noChangeArrowheads="1"/>
            </p:cNvSpPr>
            <p:nvPr/>
          </p:nvSpPr>
          <p:spPr bwMode="auto">
            <a:xfrm>
              <a:off x="1522" y="2658"/>
              <a:ext cx="288" cy="240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0" name="Oval 39" descr="80%"/>
            <p:cNvSpPr>
              <a:spLocks noChangeArrowheads="1"/>
            </p:cNvSpPr>
            <p:nvPr/>
          </p:nvSpPr>
          <p:spPr bwMode="auto">
            <a:xfrm>
              <a:off x="1090" y="3186"/>
              <a:ext cx="288" cy="240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11" name="Oval 40" descr="80%"/>
            <p:cNvSpPr>
              <a:spLocks noChangeArrowheads="1"/>
            </p:cNvSpPr>
            <p:nvPr/>
          </p:nvSpPr>
          <p:spPr bwMode="auto">
            <a:xfrm>
              <a:off x="2962" y="2178"/>
              <a:ext cx="288" cy="240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E</a:t>
              </a:r>
              <a:endParaRPr lang="en-US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2" name="Oval 41" descr="80%"/>
            <p:cNvSpPr>
              <a:spLocks noChangeArrowheads="1"/>
            </p:cNvSpPr>
            <p:nvPr/>
          </p:nvSpPr>
          <p:spPr bwMode="auto">
            <a:xfrm>
              <a:off x="2530" y="2658"/>
              <a:ext cx="288" cy="240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F</a:t>
              </a:r>
              <a:endParaRPr lang="en-US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3" name="Oval 42" descr="80%"/>
            <p:cNvSpPr>
              <a:spLocks noChangeArrowheads="1"/>
            </p:cNvSpPr>
            <p:nvPr/>
          </p:nvSpPr>
          <p:spPr bwMode="auto">
            <a:xfrm>
              <a:off x="2098" y="3138"/>
              <a:ext cx="288" cy="240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G</a:t>
              </a:r>
              <a:endParaRPr lang="en-US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4" name="Oval 43" descr="80%"/>
            <p:cNvSpPr>
              <a:spLocks noChangeArrowheads="1"/>
            </p:cNvSpPr>
            <p:nvPr/>
          </p:nvSpPr>
          <p:spPr bwMode="auto">
            <a:xfrm>
              <a:off x="1762" y="3666"/>
              <a:ext cx="288" cy="240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H</a:t>
              </a:r>
              <a:endParaRPr lang="en-US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5" name="Oval 44" descr="80%"/>
            <p:cNvSpPr>
              <a:spLocks noChangeArrowheads="1"/>
            </p:cNvSpPr>
            <p:nvPr/>
          </p:nvSpPr>
          <p:spPr bwMode="auto">
            <a:xfrm>
              <a:off x="2434" y="3666"/>
              <a:ext cx="288" cy="240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K</a:t>
              </a:r>
              <a:endParaRPr lang="en-US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6" name="Line 45" descr="80%"/>
            <p:cNvSpPr>
              <a:spLocks noChangeShapeType="1"/>
            </p:cNvSpPr>
            <p:nvPr/>
          </p:nvSpPr>
          <p:spPr bwMode="auto">
            <a:xfrm flipH="1">
              <a:off x="754" y="1842"/>
              <a:ext cx="1248" cy="336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46" descr="80%"/>
            <p:cNvSpPr>
              <a:spLocks noChangeShapeType="1"/>
            </p:cNvSpPr>
            <p:nvPr/>
          </p:nvSpPr>
          <p:spPr bwMode="auto">
            <a:xfrm>
              <a:off x="898" y="2274"/>
              <a:ext cx="768" cy="38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47" descr="80%"/>
            <p:cNvSpPr>
              <a:spLocks noChangeShapeType="1"/>
            </p:cNvSpPr>
            <p:nvPr/>
          </p:nvSpPr>
          <p:spPr bwMode="auto">
            <a:xfrm flipH="1">
              <a:off x="1234" y="2754"/>
              <a:ext cx="28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48" descr="80%"/>
            <p:cNvSpPr>
              <a:spLocks noChangeShapeType="1"/>
            </p:cNvSpPr>
            <p:nvPr/>
          </p:nvSpPr>
          <p:spPr bwMode="auto">
            <a:xfrm>
              <a:off x="2290" y="1842"/>
              <a:ext cx="816" cy="336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49" descr="80%"/>
            <p:cNvSpPr>
              <a:spLocks noChangeShapeType="1"/>
            </p:cNvSpPr>
            <p:nvPr/>
          </p:nvSpPr>
          <p:spPr bwMode="auto">
            <a:xfrm flipH="1">
              <a:off x="2674" y="2370"/>
              <a:ext cx="288" cy="288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50" descr="80%"/>
            <p:cNvSpPr>
              <a:spLocks noChangeShapeType="1"/>
            </p:cNvSpPr>
            <p:nvPr/>
          </p:nvSpPr>
          <p:spPr bwMode="auto">
            <a:xfrm flipH="1">
              <a:off x="2242" y="2754"/>
              <a:ext cx="288" cy="38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1" descr="80%"/>
            <p:cNvSpPr>
              <a:spLocks noChangeShapeType="1"/>
            </p:cNvSpPr>
            <p:nvPr/>
          </p:nvSpPr>
          <p:spPr bwMode="auto">
            <a:xfrm flipH="1">
              <a:off x="1906" y="3234"/>
              <a:ext cx="192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2" descr="80%"/>
            <p:cNvSpPr>
              <a:spLocks noChangeShapeType="1"/>
            </p:cNvSpPr>
            <p:nvPr/>
          </p:nvSpPr>
          <p:spPr bwMode="auto">
            <a:xfrm>
              <a:off x="2386" y="3234"/>
              <a:ext cx="192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4929190" y="2428868"/>
            <a:ext cx="15605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先序序列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6286512" y="2500306"/>
            <a:ext cx="2150245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ABCDEFGHK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4929190" y="3214686"/>
            <a:ext cx="15605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中序序列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6357950" y="3214686"/>
            <a:ext cx="2150245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BDCAHGKFE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4" name="Text Box 74"/>
          <p:cNvSpPr txBox="1">
            <a:spLocks noChangeArrowheads="1"/>
          </p:cNvSpPr>
          <p:nvPr/>
        </p:nvSpPr>
        <p:spPr bwMode="auto">
          <a:xfrm>
            <a:off x="4929190" y="4000504"/>
            <a:ext cx="15605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</a:rPr>
              <a:t>后序序列</a:t>
            </a:r>
            <a:r>
              <a:rPr lang="en-US" altLang="zh-CN" sz="2400" dirty="0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45" name="Text Box 75"/>
          <p:cNvSpPr txBox="1">
            <a:spLocks noChangeArrowheads="1"/>
          </p:cNvSpPr>
          <p:nvPr/>
        </p:nvSpPr>
        <p:spPr bwMode="auto">
          <a:xfrm>
            <a:off x="6429388" y="4000504"/>
            <a:ext cx="2150245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DCBHKGFEA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57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38163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sym typeface="Wingdings" pitchFamily="2" charset="2"/>
              </a:rPr>
              <a:t>由遍历序列确定二叉树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1121F70-A419-4636-AC17-A3A33BDDD5C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44036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38163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sym typeface="Wingdings" pitchFamily="2" charset="2"/>
              </a:rPr>
              <a:t>由遍历序列确定二叉树</a:t>
            </a: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1835150" y="2133600"/>
            <a:ext cx="5113338" cy="6254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FF0000"/>
                </a:solidFill>
              </a:rPr>
              <a:t>由先序和中序序列恢复二叉树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900113" y="2997200"/>
            <a:ext cx="2808287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二叉树的先序序列</a:t>
            </a: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4440238" y="3084513"/>
            <a:ext cx="1320800" cy="488950"/>
          </a:xfrm>
          <a:prstGeom prst="rect">
            <a:avLst/>
          </a:prstGeom>
          <a:solidFill>
            <a:srgbClr val="CCFFCC"/>
          </a:solidFill>
          <a:ln w="3175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左子树</a:t>
            </a:r>
            <a:endParaRPr lang="zh-CN" altLang="en-US" sz="2400" b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42705" name="Text Box 17"/>
          <p:cNvSpPr txBox="1">
            <a:spLocks noChangeArrowheads="1"/>
          </p:cNvSpPr>
          <p:nvPr/>
        </p:nvSpPr>
        <p:spPr bwMode="auto">
          <a:xfrm>
            <a:off x="5761038" y="3081338"/>
            <a:ext cx="1295400" cy="488950"/>
          </a:xfrm>
          <a:prstGeom prst="rect">
            <a:avLst/>
          </a:prstGeom>
          <a:solidFill>
            <a:srgbClr val="CCECFF"/>
          </a:solidFill>
          <a:ln w="31750" cap="sq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右子树</a:t>
            </a:r>
          </a:p>
        </p:txBody>
      </p:sp>
      <p:sp>
        <p:nvSpPr>
          <p:cNvPr id="242706" name="Oval 18"/>
          <p:cNvSpPr>
            <a:spLocks noChangeArrowheads="1"/>
          </p:cNvSpPr>
          <p:nvPr/>
        </p:nvSpPr>
        <p:spPr bwMode="auto">
          <a:xfrm>
            <a:off x="3995738" y="3084513"/>
            <a:ext cx="373062" cy="457200"/>
          </a:xfrm>
          <a:prstGeom prst="ellipse">
            <a:avLst/>
          </a:prstGeom>
          <a:solidFill>
            <a:srgbClr val="FFCC99"/>
          </a:solidFill>
          <a:ln w="3175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根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900113" y="3979863"/>
            <a:ext cx="26320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二叉树的中序序列</a:t>
            </a:r>
          </a:p>
        </p:txBody>
      </p:sp>
      <p:sp>
        <p:nvSpPr>
          <p:cNvPr id="242708" name="Text Box 20"/>
          <p:cNvSpPr txBox="1">
            <a:spLocks noChangeArrowheads="1"/>
          </p:cNvSpPr>
          <p:nvPr/>
        </p:nvSpPr>
        <p:spPr bwMode="auto">
          <a:xfrm>
            <a:off x="3995738" y="4019550"/>
            <a:ext cx="1320800" cy="488950"/>
          </a:xfrm>
          <a:prstGeom prst="rect">
            <a:avLst/>
          </a:prstGeom>
          <a:solidFill>
            <a:srgbClr val="CCFFCC"/>
          </a:solidFill>
          <a:ln w="31750" cap="sq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009900"/>
                </a:solidFill>
                <a:latin typeface="Times New Roman" pitchFamily="18" charset="0"/>
              </a:rPr>
              <a:t>左子树</a:t>
            </a:r>
            <a:endParaRPr lang="zh-CN" altLang="en-US" sz="2400" b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42709" name="Text Box 21"/>
          <p:cNvSpPr txBox="1">
            <a:spLocks noChangeArrowheads="1"/>
          </p:cNvSpPr>
          <p:nvPr/>
        </p:nvSpPr>
        <p:spPr bwMode="auto">
          <a:xfrm>
            <a:off x="5819775" y="4016375"/>
            <a:ext cx="1295400" cy="488950"/>
          </a:xfrm>
          <a:prstGeom prst="rect">
            <a:avLst/>
          </a:prstGeom>
          <a:solidFill>
            <a:srgbClr val="CCECFF"/>
          </a:solidFill>
          <a:ln w="31750" cap="sq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Times New Roman" pitchFamily="18" charset="0"/>
              </a:rPr>
              <a:t>右子树</a:t>
            </a:r>
          </a:p>
        </p:txBody>
      </p:sp>
      <p:sp>
        <p:nvSpPr>
          <p:cNvPr id="242710" name="Oval 22"/>
          <p:cNvSpPr>
            <a:spLocks noChangeArrowheads="1"/>
          </p:cNvSpPr>
          <p:nvPr/>
        </p:nvSpPr>
        <p:spPr bwMode="auto">
          <a:xfrm>
            <a:off x="5387975" y="4019550"/>
            <a:ext cx="373063" cy="457200"/>
          </a:xfrm>
          <a:prstGeom prst="ellipse">
            <a:avLst/>
          </a:prstGeom>
          <a:solidFill>
            <a:srgbClr val="FFCC99"/>
          </a:solidFill>
          <a:ln w="3175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</a:rPr>
              <a:t>根</a:t>
            </a:r>
            <a:endParaRPr lang="zh-CN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8" grpId="0"/>
      <p:bldP spid="242703" grpId="0" autoUpdateAnimBg="0"/>
      <p:bldP spid="242704" grpId="0" animBg="1" autoUpdateAnimBg="0"/>
      <p:bldP spid="242705" grpId="0" animBg="1" autoUpdateAnimBg="0"/>
      <p:bldP spid="242706" grpId="0" animBg="1" autoUpdateAnimBg="0"/>
      <p:bldP spid="242707" grpId="0"/>
      <p:bldP spid="242708" grpId="0" animBg="1" autoUpdateAnimBg="0"/>
      <p:bldP spid="242709" grpId="0" animBg="1" autoUpdateAnimBg="0"/>
      <p:bldP spid="24271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3CE1092-B867-483B-95D3-1B66A29AE77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45060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38163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  <a:sym typeface="Wingdings" pitchFamily="2" charset="2"/>
              </a:rPr>
              <a:t>由遍历序列确定二叉树</a:t>
            </a:r>
          </a:p>
        </p:txBody>
      </p:sp>
      <p:sp>
        <p:nvSpPr>
          <p:cNvPr id="45064" name="Text Box 20"/>
          <p:cNvSpPr txBox="1">
            <a:spLocks noChangeArrowheads="1"/>
          </p:cNvSpPr>
          <p:nvPr/>
        </p:nvSpPr>
        <p:spPr bwMode="auto">
          <a:xfrm>
            <a:off x="1835150" y="2133600"/>
            <a:ext cx="5545138" cy="6254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000066"/>
                </a:solidFill>
              </a:rPr>
              <a:t>由先序和中序序列恢复二叉树</a:t>
            </a:r>
            <a:r>
              <a:rPr lang="zh-CN" altLang="en-US">
                <a:solidFill>
                  <a:srgbClr val="FF0000"/>
                </a:solidFill>
              </a:rPr>
              <a:t>举例</a:t>
            </a:r>
          </a:p>
        </p:txBody>
      </p:sp>
      <p:sp>
        <p:nvSpPr>
          <p:cNvPr id="243733" name="Text Box 21"/>
          <p:cNvSpPr txBox="1">
            <a:spLocks noChangeArrowheads="1"/>
          </p:cNvSpPr>
          <p:nvPr/>
        </p:nvSpPr>
        <p:spPr bwMode="auto">
          <a:xfrm>
            <a:off x="1925638" y="2781300"/>
            <a:ext cx="49069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先序序列：</a:t>
            </a:r>
            <a:r>
              <a:rPr lang="en-US" altLang="zh-CN">
                <a:solidFill>
                  <a:srgbClr val="000066"/>
                </a:solidFill>
              </a:rPr>
              <a:t>A  B  C  D  E  F  G</a:t>
            </a:r>
          </a:p>
        </p:txBody>
      </p:sp>
      <p:sp>
        <p:nvSpPr>
          <p:cNvPr id="243734" name="Text Box 22"/>
          <p:cNvSpPr txBox="1">
            <a:spLocks noChangeArrowheads="1"/>
          </p:cNvSpPr>
          <p:nvPr/>
        </p:nvSpPr>
        <p:spPr bwMode="auto">
          <a:xfrm>
            <a:off x="1925638" y="3213100"/>
            <a:ext cx="49069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中序序列：</a:t>
            </a:r>
            <a:r>
              <a:rPr lang="en-US" altLang="zh-CN">
                <a:solidFill>
                  <a:srgbClr val="000066"/>
                </a:solidFill>
              </a:rPr>
              <a:t>C  B  D  A  E  G  F</a:t>
            </a:r>
          </a:p>
        </p:txBody>
      </p:sp>
      <p:sp>
        <p:nvSpPr>
          <p:cNvPr id="243735" name="Text Box 23"/>
          <p:cNvSpPr txBox="1">
            <a:spLocks noChangeArrowheads="1"/>
          </p:cNvSpPr>
          <p:nvPr/>
        </p:nvSpPr>
        <p:spPr bwMode="auto">
          <a:xfrm>
            <a:off x="3741738" y="27813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9900"/>
                </a:solidFill>
              </a:rPr>
              <a:t>A</a:t>
            </a:r>
          </a:p>
        </p:txBody>
      </p:sp>
      <p:sp>
        <p:nvSpPr>
          <p:cNvPr id="243736" name="Text Box 24"/>
          <p:cNvSpPr txBox="1">
            <a:spLocks noChangeArrowheads="1"/>
          </p:cNvSpPr>
          <p:nvPr/>
        </p:nvSpPr>
        <p:spPr bwMode="auto">
          <a:xfrm>
            <a:off x="5076825" y="32131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3737" name="Line 25"/>
          <p:cNvSpPr>
            <a:spLocks noChangeShapeType="1"/>
          </p:cNvSpPr>
          <p:nvPr/>
        </p:nvSpPr>
        <p:spPr bwMode="auto">
          <a:xfrm>
            <a:off x="3779838" y="3659188"/>
            <a:ext cx="1152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3738" name="Line 26"/>
          <p:cNvSpPr>
            <a:spLocks noChangeShapeType="1"/>
          </p:cNvSpPr>
          <p:nvPr/>
        </p:nvSpPr>
        <p:spPr bwMode="auto">
          <a:xfrm>
            <a:off x="5580063" y="3659188"/>
            <a:ext cx="1152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3739" name="Text Box 27"/>
          <p:cNvSpPr txBox="1">
            <a:spLocks noChangeArrowheads="1"/>
          </p:cNvSpPr>
          <p:nvPr/>
        </p:nvSpPr>
        <p:spPr bwMode="auto">
          <a:xfrm>
            <a:off x="3924300" y="3622675"/>
            <a:ext cx="947738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左子树</a:t>
            </a:r>
          </a:p>
        </p:txBody>
      </p:sp>
      <p:sp>
        <p:nvSpPr>
          <p:cNvPr id="243740" name="Text Box 28"/>
          <p:cNvSpPr txBox="1">
            <a:spLocks noChangeArrowheads="1"/>
          </p:cNvSpPr>
          <p:nvPr/>
        </p:nvSpPr>
        <p:spPr bwMode="auto">
          <a:xfrm>
            <a:off x="5651500" y="3622675"/>
            <a:ext cx="947738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 sz="2000">
                <a:solidFill>
                  <a:srgbClr val="FF0000"/>
                </a:solidFill>
              </a:rPr>
              <a:t>右子</a:t>
            </a:r>
            <a:r>
              <a:rPr lang="zh-CN" altLang="en-US" sz="2000">
                <a:solidFill>
                  <a:srgbClr val="FF0000"/>
                </a:solidFill>
              </a:rPr>
              <a:t>树</a:t>
            </a:r>
          </a:p>
        </p:txBody>
      </p:sp>
      <p:sp>
        <p:nvSpPr>
          <p:cNvPr id="243741" name="Oval 29"/>
          <p:cNvSpPr>
            <a:spLocks noChangeArrowheads="1"/>
          </p:cNvSpPr>
          <p:nvPr/>
        </p:nvSpPr>
        <p:spPr bwMode="auto">
          <a:xfrm>
            <a:off x="3995738" y="414972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243742" name="Line 30"/>
          <p:cNvSpPr>
            <a:spLocks noChangeShapeType="1"/>
          </p:cNvSpPr>
          <p:nvPr/>
        </p:nvSpPr>
        <p:spPr bwMode="auto">
          <a:xfrm flipH="1">
            <a:off x="3708400" y="4437063"/>
            <a:ext cx="287338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3743" name="Line 31"/>
          <p:cNvSpPr>
            <a:spLocks noChangeShapeType="1"/>
          </p:cNvSpPr>
          <p:nvPr/>
        </p:nvSpPr>
        <p:spPr bwMode="auto">
          <a:xfrm>
            <a:off x="4356100" y="4437063"/>
            <a:ext cx="287338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3744" name="Text Box 32"/>
          <p:cNvSpPr txBox="1">
            <a:spLocks noChangeArrowheads="1"/>
          </p:cNvSpPr>
          <p:nvPr/>
        </p:nvSpPr>
        <p:spPr bwMode="auto">
          <a:xfrm>
            <a:off x="4173538" y="27813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243745" name="Text Box 33"/>
          <p:cNvSpPr txBox="1">
            <a:spLocks noChangeArrowheads="1"/>
          </p:cNvSpPr>
          <p:nvPr/>
        </p:nvSpPr>
        <p:spPr bwMode="auto">
          <a:xfrm>
            <a:off x="4173538" y="32131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3746" name="Oval 34"/>
          <p:cNvSpPr>
            <a:spLocks noChangeArrowheads="1"/>
          </p:cNvSpPr>
          <p:nvPr/>
        </p:nvSpPr>
        <p:spPr bwMode="auto">
          <a:xfrm>
            <a:off x="3448050" y="4692650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43747" name="Text Box 35"/>
          <p:cNvSpPr txBox="1">
            <a:spLocks noChangeArrowheads="1"/>
          </p:cNvSpPr>
          <p:nvPr/>
        </p:nvSpPr>
        <p:spPr bwMode="auto">
          <a:xfrm>
            <a:off x="4624388" y="27813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9900"/>
                </a:solidFill>
              </a:rPr>
              <a:t>C</a:t>
            </a:r>
          </a:p>
        </p:txBody>
      </p:sp>
      <p:sp>
        <p:nvSpPr>
          <p:cNvPr id="243748" name="Text Box 36"/>
          <p:cNvSpPr txBox="1">
            <a:spLocks noChangeArrowheads="1"/>
          </p:cNvSpPr>
          <p:nvPr/>
        </p:nvSpPr>
        <p:spPr bwMode="auto">
          <a:xfrm>
            <a:off x="3724275" y="32131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43749" name="Line 37"/>
          <p:cNvSpPr>
            <a:spLocks noChangeShapeType="1"/>
          </p:cNvSpPr>
          <p:nvPr/>
        </p:nvSpPr>
        <p:spPr bwMode="auto">
          <a:xfrm flipH="1">
            <a:off x="3132138" y="5013325"/>
            <a:ext cx="360362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3750" name="Oval 38"/>
          <p:cNvSpPr>
            <a:spLocks noChangeArrowheads="1"/>
          </p:cNvSpPr>
          <p:nvPr/>
        </p:nvSpPr>
        <p:spPr bwMode="auto">
          <a:xfrm>
            <a:off x="2916238" y="5340350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5076825" y="27813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9900"/>
                </a:solidFill>
              </a:rPr>
              <a:t>D</a:t>
            </a:r>
          </a:p>
        </p:txBody>
      </p:sp>
      <p:sp>
        <p:nvSpPr>
          <p:cNvPr id="243752" name="Text Box 40"/>
          <p:cNvSpPr txBox="1">
            <a:spLocks noChangeArrowheads="1"/>
          </p:cNvSpPr>
          <p:nvPr/>
        </p:nvSpPr>
        <p:spPr bwMode="auto">
          <a:xfrm>
            <a:off x="4624388" y="32131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3753" name="Oval 41"/>
          <p:cNvSpPr>
            <a:spLocks noChangeArrowheads="1"/>
          </p:cNvSpPr>
          <p:nvPr/>
        </p:nvSpPr>
        <p:spPr bwMode="auto">
          <a:xfrm>
            <a:off x="3952875" y="5373688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243754" name="Line 42"/>
          <p:cNvSpPr>
            <a:spLocks noChangeShapeType="1"/>
          </p:cNvSpPr>
          <p:nvPr/>
        </p:nvSpPr>
        <p:spPr bwMode="auto">
          <a:xfrm>
            <a:off x="3779838" y="5013325"/>
            <a:ext cx="360362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3755" name="Text Box 43"/>
          <p:cNvSpPr txBox="1">
            <a:spLocks noChangeArrowheads="1"/>
          </p:cNvSpPr>
          <p:nvPr/>
        </p:nvSpPr>
        <p:spPr bwMode="auto">
          <a:xfrm>
            <a:off x="5522913" y="27813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9900"/>
                </a:solidFill>
              </a:rPr>
              <a:t>E</a:t>
            </a:r>
          </a:p>
        </p:txBody>
      </p:sp>
      <p:sp>
        <p:nvSpPr>
          <p:cNvPr id="243756" name="Text Box 44"/>
          <p:cNvSpPr txBox="1">
            <a:spLocks noChangeArrowheads="1"/>
          </p:cNvSpPr>
          <p:nvPr/>
        </p:nvSpPr>
        <p:spPr bwMode="auto">
          <a:xfrm>
            <a:off x="5508625" y="32131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43757" name="Oval 45"/>
          <p:cNvSpPr>
            <a:spLocks noChangeArrowheads="1"/>
          </p:cNvSpPr>
          <p:nvPr/>
        </p:nvSpPr>
        <p:spPr bwMode="auto">
          <a:xfrm>
            <a:off x="4500563" y="4725988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243758" name="Text Box 46"/>
          <p:cNvSpPr txBox="1">
            <a:spLocks noChangeArrowheads="1"/>
          </p:cNvSpPr>
          <p:nvPr/>
        </p:nvSpPr>
        <p:spPr bwMode="auto">
          <a:xfrm>
            <a:off x="5954713" y="27813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9900"/>
                </a:solidFill>
              </a:rPr>
              <a:t>F</a:t>
            </a:r>
          </a:p>
        </p:txBody>
      </p:sp>
      <p:sp>
        <p:nvSpPr>
          <p:cNvPr id="243759" name="Text Box 47"/>
          <p:cNvSpPr txBox="1">
            <a:spLocks noChangeArrowheads="1"/>
          </p:cNvSpPr>
          <p:nvPr/>
        </p:nvSpPr>
        <p:spPr bwMode="auto">
          <a:xfrm>
            <a:off x="6423025" y="32131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43760" name="Freeform 48"/>
          <p:cNvSpPr>
            <a:spLocks/>
          </p:cNvSpPr>
          <p:nvPr/>
        </p:nvSpPr>
        <p:spPr bwMode="auto">
          <a:xfrm>
            <a:off x="4859338" y="5013325"/>
            <a:ext cx="303212" cy="298450"/>
          </a:xfrm>
          <a:custGeom>
            <a:avLst/>
            <a:gdLst>
              <a:gd name="T0" fmla="*/ 0 w 191"/>
              <a:gd name="T1" fmla="*/ 0 h 188"/>
              <a:gd name="T2" fmla="*/ 191 w 191"/>
              <a:gd name="T3" fmla="*/ 188 h 188"/>
              <a:gd name="T4" fmla="*/ 0 60000 65536"/>
              <a:gd name="T5" fmla="*/ 0 60000 65536"/>
              <a:gd name="T6" fmla="*/ 0 w 191"/>
              <a:gd name="T7" fmla="*/ 0 h 188"/>
              <a:gd name="T8" fmla="*/ 191 w 191"/>
              <a:gd name="T9" fmla="*/ 188 h 1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1" h="188">
                <a:moveTo>
                  <a:pt x="0" y="0"/>
                </a:moveTo>
                <a:lnTo>
                  <a:pt x="191" y="188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3761" name="Oval 49"/>
          <p:cNvSpPr>
            <a:spLocks noChangeArrowheads="1"/>
          </p:cNvSpPr>
          <p:nvPr/>
        </p:nvSpPr>
        <p:spPr bwMode="auto">
          <a:xfrm>
            <a:off x="5076825" y="5302250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F</a:t>
            </a:r>
          </a:p>
        </p:txBody>
      </p:sp>
      <p:sp>
        <p:nvSpPr>
          <p:cNvPr id="243762" name="Text Box 50"/>
          <p:cNvSpPr txBox="1">
            <a:spLocks noChangeArrowheads="1"/>
          </p:cNvSpPr>
          <p:nvPr/>
        </p:nvSpPr>
        <p:spPr bwMode="auto">
          <a:xfrm>
            <a:off x="6372225" y="27813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9900"/>
                </a:solidFill>
              </a:rPr>
              <a:t>G</a:t>
            </a:r>
          </a:p>
        </p:txBody>
      </p:sp>
      <p:sp>
        <p:nvSpPr>
          <p:cNvPr id="243763" name="Text Box 51"/>
          <p:cNvSpPr txBox="1">
            <a:spLocks noChangeArrowheads="1"/>
          </p:cNvSpPr>
          <p:nvPr/>
        </p:nvSpPr>
        <p:spPr bwMode="auto">
          <a:xfrm>
            <a:off x="5940425" y="3213100"/>
            <a:ext cx="4318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43764" name="Line 52"/>
          <p:cNvSpPr>
            <a:spLocks noChangeShapeType="1"/>
          </p:cNvSpPr>
          <p:nvPr/>
        </p:nvSpPr>
        <p:spPr bwMode="auto">
          <a:xfrm flipH="1">
            <a:off x="4932363" y="5662613"/>
            <a:ext cx="21590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3765" name="Oval 53"/>
          <p:cNvSpPr>
            <a:spLocks noChangeArrowheads="1"/>
          </p:cNvSpPr>
          <p:nvPr/>
        </p:nvSpPr>
        <p:spPr bwMode="auto">
          <a:xfrm>
            <a:off x="4673600" y="5949950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4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4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4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4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4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4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4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3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3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4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2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2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2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2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2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2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2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8" dur="500"/>
                                        <p:tgtEl>
                                          <p:spTgt spid="24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4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3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3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24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2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9" dur="500"/>
                                        <p:tgtEl>
                                          <p:spTgt spid="2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43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43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1" dur="500"/>
                                        <p:tgtEl>
                                          <p:spTgt spid="24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33" grpId="0"/>
      <p:bldP spid="243734" grpId="0"/>
      <p:bldP spid="243735" grpId="0"/>
      <p:bldP spid="243736" grpId="0"/>
      <p:bldP spid="243737" grpId="0" animBg="1"/>
      <p:bldP spid="243738" grpId="0" animBg="1"/>
      <p:bldP spid="243739" grpId="0"/>
      <p:bldP spid="243740" grpId="0"/>
      <p:bldP spid="243741" grpId="0" animBg="1"/>
      <p:bldP spid="243742" grpId="0" animBg="1"/>
      <p:bldP spid="243743" grpId="0" animBg="1"/>
      <p:bldP spid="243744" grpId="0"/>
      <p:bldP spid="243745" grpId="0"/>
      <p:bldP spid="243746" grpId="0" animBg="1"/>
      <p:bldP spid="243747" grpId="0"/>
      <p:bldP spid="243748" grpId="0"/>
      <p:bldP spid="243749" grpId="0" animBg="1"/>
      <p:bldP spid="243750" grpId="0" animBg="1"/>
      <p:bldP spid="243751" grpId="0"/>
      <p:bldP spid="243752" grpId="0"/>
      <p:bldP spid="243753" grpId="0" animBg="1"/>
      <p:bldP spid="243754" grpId="0" animBg="1"/>
      <p:bldP spid="243755" grpId="0"/>
      <p:bldP spid="243756" grpId="0"/>
      <p:bldP spid="243757" grpId="0" animBg="1"/>
      <p:bldP spid="243758" grpId="0"/>
      <p:bldP spid="243759" grpId="0"/>
      <p:bldP spid="243760" grpId="0" animBg="1"/>
      <p:bldP spid="243761" grpId="0" animBg="1"/>
      <p:bldP spid="243762" grpId="0"/>
      <p:bldP spid="243763" grpId="0"/>
      <p:bldP spid="243764" grpId="0" animBg="1"/>
      <p:bldP spid="2437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B420CB0-01E1-4E69-BAAF-E1CEA717BD2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46084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46087" name="Text Box 71"/>
          <p:cNvSpPr txBox="1">
            <a:spLocks noChangeArrowheads="1"/>
          </p:cNvSpPr>
          <p:nvPr/>
        </p:nvSpPr>
        <p:spPr bwMode="auto">
          <a:xfrm>
            <a:off x="952500" y="1576388"/>
            <a:ext cx="67151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具体的遍历算法</a:t>
            </a:r>
            <a:r>
              <a:rPr kumimoji="0" lang="zh-CN" altLang="en-US" sz="2400">
                <a:solidFill>
                  <a:srgbClr val="000066"/>
                </a:solidFill>
              </a:rPr>
              <a:t>（以</a:t>
            </a:r>
            <a:r>
              <a:rPr kumimoji="0" lang="zh-CN" altLang="en-US" sz="2400">
                <a:solidFill>
                  <a:srgbClr val="FF0000"/>
                </a:solidFill>
              </a:rPr>
              <a:t>二叉链表</a:t>
            </a:r>
            <a:r>
              <a:rPr kumimoji="0" lang="zh-CN" altLang="en-US" sz="2400">
                <a:solidFill>
                  <a:srgbClr val="000066"/>
                </a:solidFill>
              </a:rPr>
              <a:t>为存储结构）</a:t>
            </a:r>
            <a:r>
              <a:rPr kumimoji="0" lang="zh-CN" altLang="en-US">
                <a:solidFill>
                  <a:srgbClr val="000066"/>
                </a:solidFill>
              </a:rPr>
              <a:t>：</a:t>
            </a:r>
          </a:p>
        </p:txBody>
      </p:sp>
      <p:sp>
        <p:nvSpPr>
          <p:cNvPr id="212040" name="Text Box 72"/>
          <p:cNvSpPr txBox="1">
            <a:spLocks noChangeArrowheads="1"/>
          </p:cNvSpPr>
          <p:nvPr/>
        </p:nvSpPr>
        <p:spPr bwMode="auto">
          <a:xfrm>
            <a:off x="1042988" y="2205038"/>
            <a:ext cx="26812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>
                <a:solidFill>
                  <a:srgbClr val="FF0000"/>
                </a:solidFill>
              </a:rPr>
              <a:t>①</a:t>
            </a:r>
            <a:r>
              <a:rPr kumimoji="0" lang="zh-CN" altLang="en-US">
                <a:solidFill>
                  <a:srgbClr val="FF0000"/>
                </a:solidFill>
              </a:rPr>
              <a:t>先序遍历算法</a:t>
            </a:r>
          </a:p>
        </p:txBody>
      </p:sp>
      <p:sp>
        <p:nvSpPr>
          <p:cNvPr id="212041" name="Text Box 73"/>
          <p:cNvSpPr txBox="1">
            <a:spLocks noChangeArrowheads="1"/>
          </p:cNvSpPr>
          <p:nvPr/>
        </p:nvSpPr>
        <p:spPr bwMode="auto">
          <a:xfrm>
            <a:off x="1346200" y="2781300"/>
            <a:ext cx="7546975" cy="3743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void  PreOrder(BiTree root) 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{	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   if (root!=NULL)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   {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        Visit(root -&gt;data);  /*</a:t>
            </a:r>
            <a:r>
              <a:rPr lang="zh-CN" altLang="en-US" sz="2400">
                <a:solidFill>
                  <a:srgbClr val="FF0000"/>
                </a:solidFill>
              </a:rPr>
              <a:t>访问根结点*</a:t>
            </a:r>
            <a:r>
              <a:rPr lang="en-US" altLang="zh-CN" sz="2400">
                <a:solidFill>
                  <a:srgbClr val="FF0000"/>
                </a:solidFill>
              </a:rPr>
              <a:t>/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	  PreOrder(root -&gt;LChild);  /*</a:t>
            </a:r>
            <a:r>
              <a:rPr lang="zh-CN" altLang="en-US" sz="2400">
                <a:solidFill>
                  <a:srgbClr val="FF0000"/>
                </a:solidFill>
              </a:rPr>
              <a:t>先序遍历左子树*</a:t>
            </a:r>
            <a:r>
              <a:rPr lang="en-US" altLang="zh-CN" sz="2400">
                <a:solidFill>
                  <a:srgbClr val="FF0000"/>
                </a:solidFill>
              </a:rPr>
              <a:t>/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	  PreOrder(root -&gt;RChild);  /*</a:t>
            </a:r>
            <a:r>
              <a:rPr lang="zh-CN" altLang="en-US" sz="2400">
                <a:solidFill>
                  <a:srgbClr val="FF0000"/>
                </a:solidFill>
              </a:rPr>
              <a:t>先序遍历右子树*</a:t>
            </a:r>
            <a:r>
              <a:rPr lang="en-US" altLang="zh-CN" sz="2400">
                <a:solidFill>
                  <a:srgbClr val="FF0000"/>
                </a:solidFill>
              </a:rPr>
              <a:t>/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	}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} </a:t>
            </a:r>
          </a:p>
          <a:p>
            <a:endParaRPr kumimoji="0"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40" grpId="0"/>
      <p:bldP spid="2120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58864A6-0A91-4584-BF5C-A08170504AB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47108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952500" y="1576388"/>
            <a:ext cx="67151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具体的遍历算法</a:t>
            </a:r>
            <a:r>
              <a:rPr kumimoji="0" lang="zh-CN" altLang="en-US" sz="2400">
                <a:solidFill>
                  <a:srgbClr val="000066"/>
                </a:solidFill>
              </a:rPr>
              <a:t>（以</a:t>
            </a:r>
            <a:r>
              <a:rPr kumimoji="0" lang="zh-CN" altLang="en-US" sz="2400">
                <a:solidFill>
                  <a:srgbClr val="FF0000"/>
                </a:solidFill>
              </a:rPr>
              <a:t>二叉链表</a:t>
            </a:r>
            <a:r>
              <a:rPr kumimoji="0" lang="zh-CN" altLang="en-US" sz="2400">
                <a:solidFill>
                  <a:srgbClr val="000066"/>
                </a:solidFill>
              </a:rPr>
              <a:t>为存储结构）</a:t>
            </a:r>
            <a:r>
              <a:rPr kumimoji="0" lang="zh-CN" altLang="en-US">
                <a:solidFill>
                  <a:srgbClr val="000066"/>
                </a:solidFill>
              </a:rPr>
              <a:t>：</a:t>
            </a:r>
          </a:p>
        </p:txBody>
      </p:sp>
      <p:sp>
        <p:nvSpPr>
          <p:cNvPr id="47112" name="Text Box 10"/>
          <p:cNvSpPr txBox="1">
            <a:spLocks noChangeArrowheads="1"/>
          </p:cNvSpPr>
          <p:nvPr/>
        </p:nvSpPr>
        <p:spPr bwMode="auto">
          <a:xfrm>
            <a:off x="1042988" y="2205038"/>
            <a:ext cx="26812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>
                <a:solidFill>
                  <a:srgbClr val="FF0000"/>
                </a:solidFill>
              </a:rPr>
              <a:t>②</a:t>
            </a:r>
            <a:r>
              <a:rPr kumimoji="0" lang="zh-CN" altLang="en-US">
                <a:solidFill>
                  <a:srgbClr val="FF0000"/>
                </a:solidFill>
              </a:rPr>
              <a:t>中序遍历算法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1346200" y="2781300"/>
            <a:ext cx="7619691" cy="378783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void  </a:t>
            </a:r>
            <a:r>
              <a:rPr lang="en-US" altLang="zh-CN" sz="2400" dirty="0" err="1">
                <a:solidFill>
                  <a:srgbClr val="FF0000"/>
                </a:solidFill>
              </a:rPr>
              <a:t>InOrder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BiTree</a:t>
            </a:r>
            <a:r>
              <a:rPr lang="en-US" altLang="zh-CN" sz="2400" dirty="0">
                <a:solidFill>
                  <a:srgbClr val="FF0000"/>
                </a:solidFill>
              </a:rPr>
              <a:t> root)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{	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if (root!=NULL)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{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InOrder</a:t>
            </a:r>
            <a:r>
              <a:rPr lang="en-US" altLang="zh-CN" sz="2400" dirty="0" smtClean="0">
                <a:solidFill>
                  <a:srgbClr val="FF0000"/>
                </a:solidFill>
              </a:rPr>
              <a:t>(root </a:t>
            </a:r>
            <a:r>
              <a:rPr lang="en-US" altLang="zh-CN" sz="2400" dirty="0">
                <a:solidFill>
                  <a:srgbClr val="FF0000"/>
                </a:solidFill>
              </a:rPr>
              <a:t>-&gt;</a:t>
            </a:r>
            <a:r>
              <a:rPr lang="en-US" altLang="zh-CN" sz="2400" dirty="0" err="1">
                <a:solidFill>
                  <a:srgbClr val="FF0000"/>
                </a:solidFill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</a:rPr>
              <a:t>);  </a:t>
            </a:r>
            <a:r>
              <a:rPr lang="en-US" altLang="zh-CN" sz="2400" dirty="0" smtClean="0">
                <a:solidFill>
                  <a:srgbClr val="FF0000"/>
                </a:solidFill>
              </a:rPr>
              <a:t>/*</a:t>
            </a:r>
            <a:r>
              <a:rPr lang="zh-CN" altLang="en-US" sz="2400" dirty="0" smtClean="0">
                <a:solidFill>
                  <a:srgbClr val="FF0000"/>
                </a:solidFill>
              </a:rPr>
              <a:t>中序</a:t>
            </a:r>
            <a:r>
              <a:rPr lang="zh-CN" altLang="en-US" sz="2400" dirty="0">
                <a:solidFill>
                  <a:srgbClr val="FF0000"/>
                </a:solidFill>
              </a:rPr>
              <a:t>遍历左子树*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   Visit(root -&gt;data);  /*</a:t>
            </a:r>
            <a:r>
              <a:rPr lang="zh-CN" altLang="en-US" sz="2400" dirty="0">
                <a:solidFill>
                  <a:srgbClr val="FF0000"/>
                </a:solidFill>
              </a:rPr>
              <a:t>访问根结点*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InOrder</a:t>
            </a:r>
            <a:r>
              <a:rPr lang="en-US" altLang="zh-CN" sz="2400" dirty="0" smtClean="0">
                <a:solidFill>
                  <a:srgbClr val="FF0000"/>
                </a:solidFill>
              </a:rPr>
              <a:t>(root </a:t>
            </a:r>
            <a:r>
              <a:rPr lang="en-US" altLang="zh-CN" sz="2400" dirty="0">
                <a:solidFill>
                  <a:srgbClr val="FF0000"/>
                </a:solidFill>
              </a:rPr>
              <a:t>-&gt;</a:t>
            </a:r>
            <a:r>
              <a:rPr lang="en-US" altLang="zh-CN" sz="2400" dirty="0" err="1">
                <a:solidFill>
                  <a:srgbClr val="FF0000"/>
                </a:solidFill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</a:rPr>
              <a:t>);  </a:t>
            </a:r>
            <a:r>
              <a:rPr lang="en-US" altLang="zh-CN" sz="2400" dirty="0" smtClean="0">
                <a:solidFill>
                  <a:srgbClr val="FF0000"/>
                </a:solidFill>
              </a:rPr>
              <a:t>/*</a:t>
            </a:r>
            <a:r>
              <a:rPr lang="zh-CN" altLang="en-US" sz="2400" dirty="0" smtClean="0">
                <a:solidFill>
                  <a:srgbClr val="FF0000"/>
                </a:solidFill>
              </a:rPr>
              <a:t>中序</a:t>
            </a:r>
            <a:r>
              <a:rPr lang="zh-CN" altLang="en-US" sz="2400" dirty="0">
                <a:solidFill>
                  <a:srgbClr val="FF0000"/>
                </a:solidFill>
              </a:rPr>
              <a:t>遍历右子树*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}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} </a:t>
            </a:r>
          </a:p>
          <a:p>
            <a:endParaRPr kumimoji="0"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63E05F5-CBBA-4DF7-AC25-40BF077B914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48132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48135" name="Text Box 9"/>
          <p:cNvSpPr txBox="1">
            <a:spLocks noChangeArrowheads="1"/>
          </p:cNvSpPr>
          <p:nvPr/>
        </p:nvSpPr>
        <p:spPr bwMode="auto">
          <a:xfrm>
            <a:off x="952500" y="1576388"/>
            <a:ext cx="67151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具体的遍历算法</a:t>
            </a:r>
            <a:r>
              <a:rPr kumimoji="0" lang="zh-CN" altLang="en-US" sz="2400">
                <a:solidFill>
                  <a:srgbClr val="000066"/>
                </a:solidFill>
              </a:rPr>
              <a:t>（以</a:t>
            </a:r>
            <a:r>
              <a:rPr kumimoji="0" lang="zh-CN" altLang="en-US" sz="2400">
                <a:solidFill>
                  <a:srgbClr val="FF0000"/>
                </a:solidFill>
              </a:rPr>
              <a:t>二叉链表</a:t>
            </a:r>
            <a:r>
              <a:rPr kumimoji="0" lang="zh-CN" altLang="en-US" sz="2400">
                <a:solidFill>
                  <a:srgbClr val="000066"/>
                </a:solidFill>
              </a:rPr>
              <a:t>为存储结构）</a:t>
            </a:r>
            <a:r>
              <a:rPr kumimoji="0" lang="zh-CN" altLang="en-US">
                <a:solidFill>
                  <a:srgbClr val="000066"/>
                </a:solidFill>
              </a:rPr>
              <a:t>：</a:t>
            </a:r>
          </a:p>
        </p:txBody>
      </p:sp>
      <p:sp>
        <p:nvSpPr>
          <p:cNvPr id="48136" name="Text Box 10"/>
          <p:cNvSpPr txBox="1">
            <a:spLocks noChangeArrowheads="1"/>
          </p:cNvSpPr>
          <p:nvPr/>
        </p:nvSpPr>
        <p:spPr bwMode="auto">
          <a:xfrm>
            <a:off x="1042988" y="2205038"/>
            <a:ext cx="26812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>
                <a:solidFill>
                  <a:srgbClr val="FF0000"/>
                </a:solidFill>
              </a:rPr>
              <a:t>③</a:t>
            </a:r>
            <a:r>
              <a:rPr kumimoji="0" lang="zh-CN" altLang="en-US">
                <a:solidFill>
                  <a:srgbClr val="FF0000"/>
                </a:solidFill>
              </a:rPr>
              <a:t>后序遍历算法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1346200" y="2781300"/>
            <a:ext cx="8007618" cy="378783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void  </a:t>
            </a:r>
            <a:r>
              <a:rPr lang="en-US" altLang="zh-CN" sz="2400" dirty="0" err="1">
                <a:solidFill>
                  <a:srgbClr val="FF0000"/>
                </a:solidFill>
              </a:rPr>
              <a:t>PostOrder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BiTree</a:t>
            </a:r>
            <a:r>
              <a:rPr lang="en-US" altLang="zh-CN" sz="2400" dirty="0">
                <a:solidFill>
                  <a:srgbClr val="FF0000"/>
                </a:solidFill>
              </a:rPr>
              <a:t> root)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{	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if (root!=NULL)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{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PostOrder</a:t>
            </a:r>
            <a:r>
              <a:rPr lang="en-US" altLang="zh-CN" sz="2400" dirty="0" smtClean="0">
                <a:solidFill>
                  <a:srgbClr val="FF0000"/>
                </a:solidFill>
              </a:rPr>
              <a:t>(root </a:t>
            </a:r>
            <a:r>
              <a:rPr lang="en-US" altLang="zh-CN" sz="2400" dirty="0">
                <a:solidFill>
                  <a:srgbClr val="FF0000"/>
                </a:solidFill>
              </a:rPr>
              <a:t>-&gt;</a:t>
            </a:r>
            <a:r>
              <a:rPr lang="en-US" altLang="zh-CN" sz="2400" dirty="0" err="1">
                <a:solidFill>
                  <a:srgbClr val="FF0000"/>
                </a:solidFill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</a:rPr>
              <a:t>);  </a:t>
            </a:r>
            <a:r>
              <a:rPr lang="en-US" altLang="zh-CN" sz="2400" dirty="0" smtClean="0">
                <a:solidFill>
                  <a:srgbClr val="FF0000"/>
                </a:solidFill>
              </a:rPr>
              <a:t>/*</a:t>
            </a:r>
            <a:r>
              <a:rPr lang="zh-CN" altLang="en-US" sz="2400" dirty="0" smtClean="0">
                <a:solidFill>
                  <a:srgbClr val="FF0000"/>
                </a:solidFill>
              </a:rPr>
              <a:t>后序</a:t>
            </a:r>
            <a:r>
              <a:rPr lang="zh-CN" altLang="en-US" sz="2400" dirty="0">
                <a:solidFill>
                  <a:srgbClr val="FF0000"/>
                </a:solidFill>
              </a:rPr>
              <a:t>遍历左子树*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PostOrder</a:t>
            </a:r>
            <a:r>
              <a:rPr lang="en-US" altLang="zh-CN" sz="2400" dirty="0" smtClean="0">
                <a:solidFill>
                  <a:srgbClr val="FF0000"/>
                </a:solidFill>
              </a:rPr>
              <a:t>(root </a:t>
            </a:r>
            <a:r>
              <a:rPr lang="en-US" altLang="zh-CN" sz="2400" dirty="0">
                <a:solidFill>
                  <a:srgbClr val="FF0000"/>
                </a:solidFill>
              </a:rPr>
              <a:t>-&gt;</a:t>
            </a:r>
            <a:r>
              <a:rPr lang="en-US" altLang="zh-CN" sz="2400" dirty="0" err="1">
                <a:solidFill>
                  <a:srgbClr val="FF0000"/>
                </a:solidFill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</a:rPr>
              <a:t>);  </a:t>
            </a:r>
            <a:r>
              <a:rPr lang="en-US" altLang="zh-CN" sz="2400" dirty="0" smtClean="0">
                <a:solidFill>
                  <a:srgbClr val="FF0000"/>
                </a:solidFill>
              </a:rPr>
              <a:t>/*</a:t>
            </a:r>
            <a:r>
              <a:rPr lang="zh-CN" altLang="en-US" sz="2400" dirty="0" smtClean="0">
                <a:solidFill>
                  <a:srgbClr val="FF0000"/>
                </a:solidFill>
              </a:rPr>
              <a:t>后序</a:t>
            </a:r>
            <a:r>
              <a:rPr lang="zh-CN" altLang="en-US" sz="2400" dirty="0">
                <a:solidFill>
                  <a:srgbClr val="FF0000"/>
                </a:solidFill>
              </a:rPr>
              <a:t>遍历右子树*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   Visit(root -&gt;data);  /*</a:t>
            </a:r>
            <a:r>
              <a:rPr lang="zh-CN" altLang="en-US" sz="2400" dirty="0">
                <a:solidFill>
                  <a:srgbClr val="FF0000"/>
                </a:solidFill>
              </a:rPr>
              <a:t>访问根结点*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  }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} </a:t>
            </a:r>
          </a:p>
          <a:p>
            <a:endParaRPr kumimoji="0"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39A1D28-63D4-4D2B-A80F-07232D3A5AA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971550" y="836613"/>
            <a:ext cx="41767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6.1 </a:t>
            </a:r>
            <a:r>
              <a:rPr lang="zh-CN" altLang="en-US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12292" name="Line 7"/>
          <p:cNvSpPr>
            <a:spLocks noChangeShapeType="1"/>
          </p:cNvSpPr>
          <p:nvPr/>
        </p:nvSpPr>
        <p:spPr bwMode="auto">
          <a:xfrm>
            <a:off x="912813" y="1341438"/>
            <a:ext cx="40195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3" name="Text Box 8"/>
          <p:cNvSpPr txBox="1">
            <a:spLocks noChangeArrowheads="1"/>
          </p:cNvSpPr>
          <p:nvPr/>
        </p:nvSpPr>
        <p:spPr bwMode="auto">
          <a:xfrm>
            <a:off x="1042988" y="1484313"/>
            <a:ext cx="223361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表示方法：</a:t>
            </a:r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2296" name="Text Box 46"/>
          <p:cNvSpPr txBox="1">
            <a:spLocks noChangeArrowheads="1"/>
          </p:cNvSpPr>
          <p:nvPr/>
        </p:nvSpPr>
        <p:spPr bwMode="auto">
          <a:xfrm>
            <a:off x="2700338" y="1412875"/>
            <a:ext cx="1966912" cy="647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</a:rPr>
              <a:t>树型表示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582863" y="2276475"/>
            <a:ext cx="3429000" cy="2971800"/>
            <a:chOff x="1565" y="1434"/>
            <a:chExt cx="2160" cy="1872"/>
          </a:xfrm>
        </p:grpSpPr>
        <p:sp>
          <p:nvSpPr>
            <p:cNvPr id="12298" name="Oval 47"/>
            <p:cNvSpPr>
              <a:spLocks noChangeArrowheads="1"/>
            </p:cNvSpPr>
            <p:nvPr/>
          </p:nvSpPr>
          <p:spPr bwMode="auto">
            <a:xfrm>
              <a:off x="1949" y="196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2299" name="Oval 48"/>
            <p:cNvSpPr>
              <a:spLocks noChangeArrowheads="1"/>
            </p:cNvSpPr>
            <p:nvPr/>
          </p:nvSpPr>
          <p:spPr bwMode="auto">
            <a:xfrm>
              <a:off x="2429" y="143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2300" name="Oval 49"/>
            <p:cNvSpPr>
              <a:spLocks noChangeArrowheads="1"/>
            </p:cNvSpPr>
            <p:nvPr/>
          </p:nvSpPr>
          <p:spPr bwMode="auto">
            <a:xfrm>
              <a:off x="3005" y="196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2301" name="Oval 50"/>
            <p:cNvSpPr>
              <a:spLocks noChangeArrowheads="1"/>
            </p:cNvSpPr>
            <p:nvPr/>
          </p:nvSpPr>
          <p:spPr bwMode="auto">
            <a:xfrm>
              <a:off x="2744" y="253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12302" name="Oval 51"/>
            <p:cNvSpPr>
              <a:spLocks noChangeArrowheads="1"/>
            </p:cNvSpPr>
            <p:nvPr/>
          </p:nvSpPr>
          <p:spPr bwMode="auto">
            <a:xfrm>
              <a:off x="3485" y="253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12303" name="Oval 52"/>
            <p:cNvSpPr>
              <a:spLocks noChangeArrowheads="1"/>
            </p:cNvSpPr>
            <p:nvPr/>
          </p:nvSpPr>
          <p:spPr bwMode="auto">
            <a:xfrm>
              <a:off x="1565" y="253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12304" name="Oval 53"/>
            <p:cNvSpPr>
              <a:spLocks noChangeArrowheads="1"/>
            </p:cNvSpPr>
            <p:nvPr/>
          </p:nvSpPr>
          <p:spPr bwMode="auto">
            <a:xfrm>
              <a:off x="1997" y="253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12305" name="Oval 54"/>
            <p:cNvSpPr>
              <a:spLocks noChangeArrowheads="1"/>
            </p:cNvSpPr>
            <p:nvPr/>
          </p:nvSpPr>
          <p:spPr bwMode="auto">
            <a:xfrm>
              <a:off x="2381" y="253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12306" name="Oval 55"/>
            <p:cNvSpPr>
              <a:spLocks noChangeArrowheads="1"/>
            </p:cNvSpPr>
            <p:nvPr/>
          </p:nvSpPr>
          <p:spPr bwMode="auto">
            <a:xfrm>
              <a:off x="1757" y="306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12307" name="Oval 56"/>
            <p:cNvSpPr>
              <a:spLocks noChangeArrowheads="1"/>
            </p:cNvSpPr>
            <p:nvPr/>
          </p:nvSpPr>
          <p:spPr bwMode="auto">
            <a:xfrm>
              <a:off x="2237" y="306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12308" name="Line 57"/>
            <p:cNvSpPr>
              <a:spLocks noChangeShapeType="1"/>
            </p:cNvSpPr>
            <p:nvPr/>
          </p:nvSpPr>
          <p:spPr bwMode="auto">
            <a:xfrm flipH="1">
              <a:off x="2141" y="1616"/>
              <a:ext cx="285" cy="346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58"/>
            <p:cNvSpPr>
              <a:spLocks noChangeShapeType="1"/>
            </p:cNvSpPr>
            <p:nvPr/>
          </p:nvSpPr>
          <p:spPr bwMode="auto">
            <a:xfrm>
              <a:off x="2653" y="1616"/>
              <a:ext cx="408" cy="363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59"/>
            <p:cNvSpPr>
              <a:spLocks noChangeShapeType="1"/>
            </p:cNvSpPr>
            <p:nvPr/>
          </p:nvSpPr>
          <p:spPr bwMode="auto">
            <a:xfrm flipH="1">
              <a:off x="1709" y="2160"/>
              <a:ext cx="264" cy="37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60"/>
            <p:cNvSpPr>
              <a:spLocks noChangeShapeType="1"/>
            </p:cNvSpPr>
            <p:nvPr/>
          </p:nvSpPr>
          <p:spPr bwMode="auto">
            <a:xfrm>
              <a:off x="2093" y="2202"/>
              <a:ext cx="0" cy="336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61"/>
            <p:cNvSpPr>
              <a:spLocks noChangeShapeType="1"/>
            </p:cNvSpPr>
            <p:nvPr/>
          </p:nvSpPr>
          <p:spPr bwMode="auto">
            <a:xfrm>
              <a:off x="2189" y="2154"/>
              <a:ext cx="288" cy="3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62"/>
            <p:cNvSpPr>
              <a:spLocks noChangeShapeType="1"/>
            </p:cNvSpPr>
            <p:nvPr/>
          </p:nvSpPr>
          <p:spPr bwMode="auto">
            <a:xfrm flipH="1">
              <a:off x="1901" y="2750"/>
              <a:ext cx="117" cy="316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63"/>
            <p:cNvSpPr>
              <a:spLocks noChangeShapeType="1"/>
            </p:cNvSpPr>
            <p:nvPr/>
          </p:nvSpPr>
          <p:spPr bwMode="auto">
            <a:xfrm>
              <a:off x="2200" y="2750"/>
              <a:ext cx="133" cy="316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64"/>
            <p:cNvSpPr>
              <a:spLocks noChangeShapeType="1"/>
            </p:cNvSpPr>
            <p:nvPr/>
          </p:nvSpPr>
          <p:spPr bwMode="auto">
            <a:xfrm flipH="1">
              <a:off x="2835" y="2160"/>
              <a:ext cx="181" cy="363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65"/>
            <p:cNvSpPr>
              <a:spLocks noChangeShapeType="1"/>
            </p:cNvSpPr>
            <p:nvPr/>
          </p:nvSpPr>
          <p:spPr bwMode="auto">
            <a:xfrm>
              <a:off x="3245" y="2154"/>
              <a:ext cx="336" cy="3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B89E75-7C9F-4957-99C3-58EA05CC3C4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49156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952500" y="157638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遍历算法应用：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1042988" y="2185988"/>
            <a:ext cx="7561262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遍历算法将走遍二叉树中的每一个结点，故输出二叉树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中结点并无次序要求，因此可用任一种算法来完成。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581025" y="3068638"/>
            <a:ext cx="8051800" cy="3378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      void  PreOrder(BiTree root) 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{	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 if (root!=NULL)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	   {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	      </a:t>
            </a:r>
            <a:r>
              <a:rPr lang="en-US" altLang="zh-CN" sz="2400" i="1">
                <a:solidFill>
                  <a:srgbClr val="FF0000"/>
                </a:solidFill>
              </a:rPr>
              <a:t>printf (root -&gt;data);</a:t>
            </a:r>
            <a:r>
              <a:rPr lang="en-US" altLang="zh-CN" sz="2400">
                <a:solidFill>
                  <a:srgbClr val="000066"/>
                </a:solidFill>
              </a:rPr>
              <a:t>           /* </a:t>
            </a:r>
            <a:r>
              <a:rPr lang="zh-CN" altLang="en-US" sz="2400">
                <a:solidFill>
                  <a:srgbClr val="000066"/>
                </a:solidFill>
              </a:rPr>
              <a:t>输出根结点 *</a:t>
            </a:r>
            <a:r>
              <a:rPr lang="en-US" altLang="zh-CN" sz="2400">
                <a:solidFill>
                  <a:srgbClr val="000066"/>
                </a:solidFill>
              </a:rPr>
              <a:t>/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	      PreOrder(root -&gt;LChild);  /* </a:t>
            </a:r>
            <a:r>
              <a:rPr lang="zh-CN" altLang="en-US" sz="2400">
                <a:solidFill>
                  <a:srgbClr val="000066"/>
                </a:solidFill>
              </a:rPr>
              <a:t>先序遍历左子树 *</a:t>
            </a:r>
            <a:r>
              <a:rPr lang="en-US" altLang="zh-CN" sz="2400">
                <a:solidFill>
                  <a:srgbClr val="000066"/>
                </a:solidFill>
              </a:rPr>
              <a:t>/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	      PreOrder(root -&gt;RChild);  /* </a:t>
            </a:r>
            <a:r>
              <a:rPr lang="zh-CN" altLang="en-US" sz="2400">
                <a:solidFill>
                  <a:srgbClr val="000066"/>
                </a:solidFill>
              </a:rPr>
              <a:t>先序遍历右子树 *</a:t>
            </a:r>
            <a:r>
              <a:rPr lang="en-US" altLang="zh-CN" sz="2400">
                <a:solidFill>
                  <a:srgbClr val="000066"/>
                </a:solidFill>
              </a:rPr>
              <a:t>/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	 }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} </a:t>
            </a:r>
          </a:p>
        </p:txBody>
      </p:sp>
      <p:sp>
        <p:nvSpPr>
          <p:cNvPr id="216091" name="Text Box 27"/>
          <p:cNvSpPr txBox="1">
            <a:spLocks noChangeArrowheads="1"/>
          </p:cNvSpPr>
          <p:nvPr/>
        </p:nvSpPr>
        <p:spPr bwMode="auto">
          <a:xfrm>
            <a:off x="3276600" y="1597025"/>
            <a:ext cx="385127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>
                <a:solidFill>
                  <a:srgbClr val="FF0000"/>
                </a:solidFill>
              </a:rPr>
              <a:t>① </a:t>
            </a:r>
            <a:r>
              <a:rPr lang="zh-CN" altLang="en-US">
                <a:solidFill>
                  <a:srgbClr val="FF0000"/>
                </a:solidFill>
              </a:rPr>
              <a:t>输出二叉树中的结点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4" grpId="0"/>
      <p:bldP spid="216075" grpId="0"/>
      <p:bldP spid="2160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009D2F7-78E7-449B-B6A6-DE208B4ABFF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50180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952500" y="157638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遍历算法应用：</a:t>
            </a: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790575" y="2060575"/>
            <a:ext cx="8353425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条件：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判断结点既</a:t>
            </a:r>
            <a:r>
              <a:rPr lang="zh-CN" altLang="en-US" sz="2400">
                <a:solidFill>
                  <a:srgbClr val="FF0000"/>
                </a:solidFill>
              </a:rPr>
              <a:t>没有左孩子</a:t>
            </a:r>
            <a:r>
              <a:rPr lang="zh-CN" altLang="en-US" sz="2400">
                <a:solidFill>
                  <a:srgbClr val="000066"/>
                </a:solidFill>
              </a:rPr>
              <a:t>，又</a:t>
            </a:r>
            <a:r>
              <a:rPr lang="zh-CN" altLang="en-US" sz="2400">
                <a:solidFill>
                  <a:srgbClr val="FF0000"/>
                </a:solidFill>
              </a:rPr>
              <a:t>没有右孩子</a:t>
            </a:r>
            <a:r>
              <a:rPr lang="zh-CN" altLang="en-US" sz="2400">
                <a:solidFill>
                  <a:srgbClr val="000066"/>
                </a:solidFill>
              </a:rPr>
              <a:t>时，则</a:t>
            </a:r>
            <a:r>
              <a:rPr lang="zh-CN" altLang="en-US" sz="2400">
                <a:solidFill>
                  <a:srgbClr val="FF0000"/>
                </a:solidFill>
              </a:rPr>
              <a:t>输出该结点</a:t>
            </a:r>
            <a:r>
              <a:rPr lang="zh-CN" altLang="en-US" sz="24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71438" y="2924175"/>
            <a:ext cx="8982244" cy="378783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</a:rPr>
              <a:t>      void 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PreOrderLeaf</a:t>
            </a:r>
            <a:r>
              <a:rPr lang="en-US" altLang="zh-CN" sz="2400" dirty="0" smtClean="0">
                <a:solidFill>
                  <a:srgbClr val="000066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BiTree</a:t>
            </a:r>
            <a:r>
              <a:rPr lang="en-US" altLang="zh-CN" sz="2400" dirty="0" smtClean="0">
                <a:solidFill>
                  <a:srgbClr val="000066"/>
                </a:solidFill>
              </a:rPr>
              <a:t> </a:t>
            </a:r>
            <a:r>
              <a:rPr lang="en-US" altLang="zh-CN" sz="2400" dirty="0">
                <a:solidFill>
                  <a:srgbClr val="000066"/>
                </a:solidFill>
              </a:rPr>
              <a:t>root) 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{  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if (root!=NULL)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{  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  </a:t>
            </a:r>
            <a:r>
              <a:rPr lang="en-US" altLang="zh-CN" sz="2400" i="1" dirty="0">
                <a:solidFill>
                  <a:srgbClr val="FF0000"/>
                </a:solidFill>
              </a:rPr>
              <a:t>if (root -&gt;</a:t>
            </a:r>
            <a:r>
              <a:rPr lang="en-US" altLang="zh-CN" sz="2400" i="1" dirty="0" err="1">
                <a:solidFill>
                  <a:srgbClr val="FF0000"/>
                </a:solidFill>
              </a:rPr>
              <a:t>LChild</a:t>
            </a:r>
            <a:r>
              <a:rPr lang="en-US" altLang="zh-CN" sz="2400" i="1" dirty="0">
                <a:solidFill>
                  <a:srgbClr val="FF0000"/>
                </a:solidFill>
              </a:rPr>
              <a:t>==NULL &amp;&amp; root -&gt;</a:t>
            </a:r>
            <a:r>
              <a:rPr lang="en-US" altLang="zh-CN" sz="2400" i="1" dirty="0" err="1">
                <a:solidFill>
                  <a:srgbClr val="FF0000"/>
                </a:solidFill>
              </a:rPr>
              <a:t>RChild</a:t>
            </a:r>
            <a:r>
              <a:rPr lang="en-US" altLang="zh-CN" sz="2400" i="1" dirty="0">
                <a:solidFill>
                  <a:srgbClr val="FF0000"/>
                </a:solidFill>
              </a:rPr>
              <a:t>==NULL)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  </a:t>
            </a:r>
            <a:r>
              <a:rPr lang="en-US" altLang="zh-CN" sz="2400" i="1" dirty="0" err="1">
                <a:solidFill>
                  <a:srgbClr val="FF0000"/>
                </a:solidFill>
              </a:rPr>
              <a:t>printf</a:t>
            </a:r>
            <a:r>
              <a:rPr lang="en-US" altLang="zh-CN" sz="2400" i="1" dirty="0">
                <a:solidFill>
                  <a:srgbClr val="FF0000"/>
                </a:solidFill>
              </a:rPr>
              <a:t> (root -&gt;data);</a:t>
            </a:r>
            <a:r>
              <a:rPr lang="en-US" altLang="zh-CN" sz="2400" dirty="0">
                <a:solidFill>
                  <a:srgbClr val="000066"/>
                </a:solidFill>
              </a:rPr>
              <a:t>                 /* </a:t>
            </a:r>
            <a:r>
              <a:rPr lang="zh-CN" altLang="en-US" sz="2400" dirty="0">
                <a:solidFill>
                  <a:srgbClr val="000066"/>
                </a:solidFill>
              </a:rPr>
              <a:t>输出叶结点 *</a:t>
            </a:r>
            <a:r>
              <a:rPr lang="en-US" altLang="zh-CN" sz="2400" dirty="0">
                <a:solidFill>
                  <a:srgbClr val="000066"/>
                </a:solidFill>
              </a:rPr>
              <a:t>/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	  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PreOrderLeaf</a:t>
            </a:r>
            <a:r>
              <a:rPr lang="en-US" altLang="zh-CN" sz="2400" dirty="0" smtClean="0">
                <a:solidFill>
                  <a:srgbClr val="000066"/>
                </a:solidFill>
              </a:rPr>
              <a:t>(root </a:t>
            </a:r>
            <a:r>
              <a:rPr lang="en-US" altLang="zh-CN" sz="2400" dirty="0">
                <a:solidFill>
                  <a:srgbClr val="000066"/>
                </a:solidFill>
              </a:rPr>
              <a:t>-&gt;</a:t>
            </a:r>
            <a:r>
              <a:rPr lang="en-US" altLang="zh-CN" sz="2400" dirty="0" err="1">
                <a:solidFill>
                  <a:srgbClr val="000066"/>
                </a:solidFill>
              </a:rPr>
              <a:t>LChild</a:t>
            </a:r>
            <a:r>
              <a:rPr lang="en-US" altLang="zh-CN" sz="2400" dirty="0">
                <a:solidFill>
                  <a:srgbClr val="000066"/>
                </a:solidFill>
              </a:rPr>
              <a:t>);        /* </a:t>
            </a:r>
            <a:r>
              <a:rPr lang="zh-CN" altLang="en-US" sz="2400" dirty="0">
                <a:solidFill>
                  <a:srgbClr val="000066"/>
                </a:solidFill>
              </a:rPr>
              <a:t>先序遍历左子树 *</a:t>
            </a:r>
            <a:r>
              <a:rPr lang="en-US" altLang="zh-CN" sz="2400" dirty="0">
                <a:solidFill>
                  <a:srgbClr val="000066"/>
                </a:solidFill>
              </a:rPr>
              <a:t>/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	  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PreOrderLeaf</a:t>
            </a:r>
            <a:r>
              <a:rPr lang="en-US" altLang="zh-CN" sz="2400" dirty="0" smtClean="0">
                <a:solidFill>
                  <a:srgbClr val="000066"/>
                </a:solidFill>
              </a:rPr>
              <a:t>(root </a:t>
            </a:r>
            <a:r>
              <a:rPr lang="en-US" altLang="zh-CN" sz="2400" dirty="0">
                <a:solidFill>
                  <a:srgbClr val="000066"/>
                </a:solidFill>
              </a:rPr>
              <a:t>-&gt;</a:t>
            </a:r>
            <a:r>
              <a:rPr lang="en-US" altLang="zh-CN" sz="2400" dirty="0" err="1">
                <a:solidFill>
                  <a:srgbClr val="000066"/>
                </a:solidFill>
              </a:rPr>
              <a:t>RChild</a:t>
            </a:r>
            <a:r>
              <a:rPr lang="en-US" altLang="zh-CN" sz="2400" dirty="0">
                <a:solidFill>
                  <a:srgbClr val="000066"/>
                </a:solidFill>
              </a:rPr>
              <a:t>);        /* </a:t>
            </a:r>
            <a:r>
              <a:rPr lang="zh-CN" altLang="en-US" sz="2400" dirty="0">
                <a:solidFill>
                  <a:srgbClr val="000066"/>
                </a:solidFill>
              </a:rPr>
              <a:t>先序遍历右子树 *</a:t>
            </a:r>
            <a:r>
              <a:rPr lang="en-US" altLang="zh-CN" sz="2400" dirty="0">
                <a:solidFill>
                  <a:srgbClr val="000066"/>
                </a:solidFill>
              </a:rPr>
              <a:t>/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} 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}</a:t>
            </a:r>
          </a:p>
        </p:txBody>
      </p:sp>
      <p:sp>
        <p:nvSpPr>
          <p:cNvPr id="50186" name="Text Box 12"/>
          <p:cNvSpPr txBox="1">
            <a:spLocks noChangeArrowheads="1"/>
          </p:cNvSpPr>
          <p:nvPr/>
        </p:nvSpPr>
        <p:spPr bwMode="auto">
          <a:xfrm>
            <a:off x="3276600" y="1597025"/>
            <a:ext cx="45656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>
                <a:solidFill>
                  <a:srgbClr val="FF0000"/>
                </a:solidFill>
              </a:rPr>
              <a:t>② </a:t>
            </a:r>
            <a:r>
              <a:rPr lang="zh-CN" altLang="en-US">
                <a:solidFill>
                  <a:srgbClr val="FF0000"/>
                </a:solidFill>
              </a:rPr>
              <a:t>输出二叉树中的叶子结点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8" grpId="0"/>
      <p:bldP spid="21709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625833-2C39-4D3B-98F9-9B29D1F294C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51204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952500" y="157638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遍历算法应用：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14313" y="2633663"/>
            <a:ext cx="8532812" cy="4108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/* </a:t>
            </a:r>
            <a:r>
              <a:rPr lang="en-US" altLang="zh-CN" sz="2400" i="1">
                <a:solidFill>
                  <a:srgbClr val="FF0000"/>
                </a:solidFill>
              </a:rPr>
              <a:t>LeafCount</a:t>
            </a:r>
            <a:r>
              <a:rPr lang="zh-CN" altLang="en-US" sz="2000">
                <a:solidFill>
                  <a:srgbClr val="000066"/>
                </a:solidFill>
              </a:rPr>
              <a:t>保存叶子结点数目的全局变量</a:t>
            </a:r>
            <a:r>
              <a:rPr lang="en-US" altLang="zh-CN" sz="2000">
                <a:solidFill>
                  <a:srgbClr val="000066"/>
                </a:solidFill>
              </a:rPr>
              <a:t>,</a:t>
            </a:r>
            <a:r>
              <a:rPr lang="zh-CN" altLang="en-US" sz="2000">
                <a:solidFill>
                  <a:srgbClr val="000066"/>
                </a:solidFill>
              </a:rPr>
              <a:t>调用之前初始化值为</a:t>
            </a:r>
            <a:r>
              <a:rPr lang="en-US" altLang="zh-CN" sz="2000">
                <a:solidFill>
                  <a:srgbClr val="000066"/>
                </a:solidFill>
              </a:rPr>
              <a:t>0</a:t>
            </a:r>
            <a:r>
              <a:rPr lang="en-US" altLang="zh-CN" sz="2400">
                <a:solidFill>
                  <a:srgbClr val="000066"/>
                </a:solidFill>
              </a:rPr>
              <a:t> */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void leaf(BiTree root)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{  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if(root!=NULL)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{  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 leaf(root-&gt;LChild);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 leaf(root-&gt;RChild);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 </a:t>
            </a:r>
            <a:r>
              <a:rPr lang="en-US" altLang="zh-CN" sz="2400" i="1">
                <a:solidFill>
                  <a:srgbClr val="FF0000"/>
                </a:solidFill>
              </a:rPr>
              <a:t>if (root -&gt;LChild==NULL &amp;&amp; root -&gt;RChild==NULL)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 </a:t>
            </a:r>
            <a:r>
              <a:rPr lang="en-US" altLang="zh-CN" sz="2400" i="1">
                <a:solidFill>
                  <a:srgbClr val="FF0000"/>
                </a:solidFill>
              </a:rPr>
              <a:t>LeafCount++;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}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} </a:t>
            </a:r>
          </a:p>
        </p:txBody>
      </p:sp>
      <p:sp>
        <p:nvSpPr>
          <p:cNvPr id="51209" name="Text Box 12"/>
          <p:cNvSpPr txBox="1">
            <a:spLocks noChangeArrowheads="1"/>
          </p:cNvSpPr>
          <p:nvPr/>
        </p:nvSpPr>
        <p:spPr bwMode="auto">
          <a:xfrm>
            <a:off x="3276600" y="1597025"/>
            <a:ext cx="349408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>
                <a:solidFill>
                  <a:srgbClr val="FF0000"/>
                </a:solidFill>
              </a:rPr>
              <a:t>③ </a:t>
            </a:r>
            <a:r>
              <a:rPr lang="zh-CN" altLang="en-US">
                <a:solidFill>
                  <a:srgbClr val="FF0000"/>
                </a:solidFill>
              </a:rPr>
              <a:t>统计叶子结点数目</a:t>
            </a:r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881063" y="2224088"/>
            <a:ext cx="12700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方法</a:t>
            </a:r>
            <a:r>
              <a:rPr lang="en-US" altLang="zh-CN" sz="2400">
                <a:solidFill>
                  <a:srgbClr val="000066"/>
                </a:solidFill>
              </a:rPr>
              <a:t>1</a:t>
            </a:r>
            <a:r>
              <a:rPr lang="zh-CN" altLang="en-US" sz="2400">
                <a:solidFill>
                  <a:srgbClr val="000066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3" grpId="0"/>
      <p:bldP spid="2181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876DA4D-6779-42E7-B54A-F353EC0346B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52228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2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952500" y="157638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遍历算法应用：</a:t>
            </a: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142875" y="2635250"/>
            <a:ext cx="8410575" cy="4222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200">
                <a:solidFill>
                  <a:srgbClr val="000066"/>
                </a:solidFill>
              </a:rPr>
              <a:t>/* </a:t>
            </a:r>
            <a:r>
              <a:rPr lang="zh-CN" altLang="en-US" sz="2200">
                <a:solidFill>
                  <a:srgbClr val="000066"/>
                </a:solidFill>
              </a:rPr>
              <a:t>采用递归算法，如果是空树，返回</a:t>
            </a:r>
            <a:r>
              <a:rPr lang="en-US" altLang="zh-CN" sz="2200">
                <a:solidFill>
                  <a:srgbClr val="000066"/>
                </a:solidFill>
              </a:rPr>
              <a:t>0</a:t>
            </a:r>
            <a:r>
              <a:rPr lang="zh-CN" altLang="en-US" sz="2200">
                <a:solidFill>
                  <a:srgbClr val="000066"/>
                </a:solidFill>
              </a:rPr>
              <a:t>；</a:t>
            </a:r>
          </a:p>
          <a:p>
            <a:r>
              <a:rPr lang="zh-CN" altLang="en-US" sz="2200">
                <a:solidFill>
                  <a:srgbClr val="000066"/>
                </a:solidFill>
              </a:rPr>
              <a:t>                             如果只有一个结点，返回</a:t>
            </a:r>
            <a:r>
              <a:rPr lang="en-US" altLang="zh-CN" sz="2200">
                <a:solidFill>
                  <a:srgbClr val="000066"/>
                </a:solidFill>
              </a:rPr>
              <a:t>1</a:t>
            </a:r>
            <a:r>
              <a:rPr lang="zh-CN" altLang="en-US" sz="2200">
                <a:solidFill>
                  <a:srgbClr val="000066"/>
                </a:solidFill>
              </a:rPr>
              <a:t>；</a:t>
            </a:r>
          </a:p>
          <a:p>
            <a:r>
              <a:rPr lang="zh-CN" altLang="en-US" sz="2200">
                <a:solidFill>
                  <a:srgbClr val="000066"/>
                </a:solidFill>
              </a:rPr>
              <a:t>                             否则为左右子树的叶子结点数之和 *</a:t>
            </a:r>
            <a:r>
              <a:rPr lang="en-US" altLang="zh-CN" sz="2200">
                <a:solidFill>
                  <a:srgbClr val="000066"/>
                </a:solidFill>
              </a:rPr>
              <a:t>/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000066"/>
                </a:solidFill>
              </a:rPr>
              <a:t>int leaf(BiTree root)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000066"/>
                </a:solidFill>
              </a:rPr>
              <a:t>{  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000066"/>
                </a:solidFill>
              </a:rPr>
              <a:t>    int LeafCount;</a:t>
            </a:r>
          </a:p>
          <a:p>
            <a:pPr>
              <a:lnSpc>
                <a:spcPct val="85000"/>
              </a:lnSpc>
            </a:pPr>
            <a:r>
              <a:rPr lang="en-US" altLang="zh-CN" sz="2200"/>
              <a:t>   </a:t>
            </a:r>
            <a:r>
              <a:rPr lang="en-US" altLang="zh-CN" sz="2200">
                <a:solidFill>
                  <a:srgbClr val="000066"/>
                </a:solidFill>
              </a:rPr>
              <a:t> if(</a:t>
            </a:r>
            <a:r>
              <a:rPr lang="en-US" altLang="zh-CN" sz="2200" i="1">
                <a:solidFill>
                  <a:srgbClr val="FF0000"/>
                </a:solidFill>
              </a:rPr>
              <a:t>root==NULL</a:t>
            </a:r>
            <a:r>
              <a:rPr lang="en-US" altLang="zh-CN" sz="2200">
                <a:solidFill>
                  <a:srgbClr val="000066"/>
                </a:solidFill>
              </a:rPr>
              <a:t>)</a:t>
            </a:r>
            <a:r>
              <a:rPr lang="en-US" altLang="zh-CN" sz="2200"/>
              <a:t>	</a:t>
            </a:r>
          </a:p>
          <a:p>
            <a:pPr>
              <a:lnSpc>
                <a:spcPct val="85000"/>
              </a:lnSpc>
            </a:pPr>
            <a:r>
              <a:rPr lang="en-US" altLang="zh-CN" sz="2200"/>
              <a:t>        </a:t>
            </a:r>
            <a:r>
              <a:rPr lang="en-US" altLang="zh-CN" sz="2200" i="1">
                <a:solidFill>
                  <a:srgbClr val="FF0000"/>
                </a:solidFill>
              </a:rPr>
              <a:t>LeafCount =0;</a:t>
            </a:r>
          </a:p>
          <a:p>
            <a:pPr>
              <a:lnSpc>
                <a:spcPct val="85000"/>
              </a:lnSpc>
            </a:pPr>
            <a:r>
              <a:rPr lang="en-US" altLang="zh-CN" sz="2200"/>
              <a:t>    </a:t>
            </a:r>
            <a:r>
              <a:rPr lang="en-US" altLang="zh-CN" sz="2200">
                <a:solidFill>
                  <a:srgbClr val="000066"/>
                </a:solidFill>
              </a:rPr>
              <a:t>else if(</a:t>
            </a:r>
            <a:r>
              <a:rPr lang="en-US" altLang="zh-CN" sz="2200" i="1">
                <a:solidFill>
                  <a:srgbClr val="FF0000"/>
                </a:solidFill>
              </a:rPr>
              <a:t>(root-&gt;LChild==NULL)&amp;&amp;(root-&gt;RChild==NULL)</a:t>
            </a:r>
            <a:r>
              <a:rPr lang="en-US" altLang="zh-CN" sz="2200">
                <a:solidFill>
                  <a:srgbClr val="000066"/>
                </a:solidFill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2200"/>
              <a:t>	    </a:t>
            </a:r>
            <a:r>
              <a:rPr lang="en-US" altLang="zh-CN" sz="2200" i="1">
                <a:solidFill>
                  <a:srgbClr val="FF0000"/>
                </a:solidFill>
              </a:rPr>
              <a:t>LeafCount =1;</a:t>
            </a:r>
          </a:p>
          <a:p>
            <a:pPr>
              <a:lnSpc>
                <a:spcPct val="85000"/>
              </a:lnSpc>
            </a:pPr>
            <a:r>
              <a:rPr lang="en-US" altLang="zh-CN" sz="2200"/>
              <a:t>	 </a:t>
            </a:r>
            <a:r>
              <a:rPr lang="en-US" altLang="zh-CN" sz="2200">
                <a:solidFill>
                  <a:srgbClr val="000066"/>
                </a:solidFill>
              </a:rPr>
              <a:t>else</a:t>
            </a:r>
            <a:r>
              <a:rPr lang="en-US" altLang="zh-CN" sz="2200"/>
              <a:t> </a:t>
            </a:r>
          </a:p>
          <a:p>
            <a:pPr>
              <a:lnSpc>
                <a:spcPct val="85000"/>
              </a:lnSpc>
            </a:pPr>
            <a:r>
              <a:rPr lang="en-US" altLang="zh-CN" sz="2200"/>
              <a:t>	     </a:t>
            </a:r>
            <a:r>
              <a:rPr lang="en-US" altLang="zh-CN" sz="2200" i="1">
                <a:solidFill>
                  <a:srgbClr val="FF0000"/>
                </a:solidFill>
              </a:rPr>
              <a:t>LeafCount =leaf(root-&gt;LChild)+leaf(root-&gt;RChild);</a:t>
            </a:r>
            <a:r>
              <a:rPr lang="en-US" altLang="zh-CN" sz="2200"/>
              <a:t>	</a:t>
            </a:r>
          </a:p>
          <a:p>
            <a:pPr>
              <a:lnSpc>
                <a:spcPct val="85000"/>
              </a:lnSpc>
            </a:pPr>
            <a:r>
              <a:rPr lang="en-US" altLang="zh-CN" sz="2200"/>
              <a:t>    </a:t>
            </a:r>
            <a:r>
              <a:rPr lang="en-US" altLang="zh-CN" sz="2200">
                <a:solidFill>
                  <a:srgbClr val="000066"/>
                </a:solidFill>
              </a:rPr>
              <a:t>return LeafCount;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000066"/>
                </a:solidFill>
              </a:rPr>
              <a:t>} </a:t>
            </a:r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3276600" y="1597025"/>
            <a:ext cx="349408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en-US" altLang="zh-CN">
                <a:solidFill>
                  <a:srgbClr val="FF0000"/>
                </a:solidFill>
              </a:rPr>
              <a:t>③ </a:t>
            </a:r>
            <a:r>
              <a:rPr lang="zh-CN" altLang="en-US">
                <a:solidFill>
                  <a:srgbClr val="FF0000"/>
                </a:solidFill>
              </a:rPr>
              <a:t>统计叶子结点数目</a:t>
            </a:r>
          </a:p>
        </p:txBody>
      </p:sp>
      <p:sp>
        <p:nvSpPr>
          <p:cNvPr id="219148" name="Text Box 12"/>
          <p:cNvSpPr txBox="1">
            <a:spLocks noChangeArrowheads="1"/>
          </p:cNvSpPr>
          <p:nvPr/>
        </p:nvSpPr>
        <p:spPr bwMode="auto">
          <a:xfrm>
            <a:off x="881063" y="2224088"/>
            <a:ext cx="12700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方法</a:t>
            </a:r>
            <a:r>
              <a:rPr lang="en-US" altLang="zh-CN" sz="2400">
                <a:solidFill>
                  <a:srgbClr val="000066"/>
                </a:solidFill>
              </a:rPr>
              <a:t>2</a:t>
            </a:r>
            <a:r>
              <a:rPr lang="zh-CN" altLang="en-US" sz="2400">
                <a:solidFill>
                  <a:srgbClr val="000066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6" grpId="0"/>
      <p:bldP spid="2191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378D84-FDFD-4DA8-9C1E-437F419C586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55300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1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3209925" y="1597025"/>
            <a:ext cx="3067163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④</a:t>
            </a:r>
            <a:r>
              <a:rPr lang="zh-CN" altLang="en-US" dirty="0" smtClean="0">
                <a:solidFill>
                  <a:srgbClr val="000066"/>
                </a:solidFill>
              </a:rPr>
              <a:t>求</a:t>
            </a:r>
            <a:r>
              <a:rPr lang="zh-CN" altLang="en-US" dirty="0">
                <a:solidFill>
                  <a:srgbClr val="000066"/>
                </a:solidFill>
              </a:rPr>
              <a:t>二叉树的高度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1042988" y="2205038"/>
            <a:ext cx="7156450" cy="1187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设函数表示二叉树</a:t>
            </a:r>
            <a:r>
              <a:rPr lang="en-US" altLang="zh-CN" sz="2400">
                <a:solidFill>
                  <a:srgbClr val="000066"/>
                </a:solidFill>
              </a:rPr>
              <a:t>bt</a:t>
            </a:r>
            <a:r>
              <a:rPr lang="zh-CN" altLang="en-US" sz="2400">
                <a:solidFill>
                  <a:srgbClr val="000066"/>
                </a:solidFill>
              </a:rPr>
              <a:t>的高度，则递归定义如下</a:t>
            </a:r>
            <a:r>
              <a:rPr lang="en-US" altLang="zh-CN" sz="2400">
                <a:solidFill>
                  <a:srgbClr val="000066"/>
                </a:solidFill>
              </a:rPr>
              <a:t>: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若</a:t>
            </a:r>
            <a:r>
              <a:rPr lang="en-US" altLang="zh-CN" sz="2400">
                <a:solidFill>
                  <a:srgbClr val="FF0000"/>
                </a:solidFill>
              </a:rPr>
              <a:t>bt</a:t>
            </a:r>
            <a:r>
              <a:rPr lang="zh-CN" altLang="en-US" sz="2400">
                <a:solidFill>
                  <a:srgbClr val="FF0000"/>
                </a:solidFill>
              </a:rPr>
              <a:t>为空，则高度为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若</a:t>
            </a:r>
            <a:r>
              <a:rPr lang="en-US" altLang="zh-CN" sz="2400">
                <a:solidFill>
                  <a:srgbClr val="FF0000"/>
                </a:solidFill>
              </a:rPr>
              <a:t>bt</a:t>
            </a:r>
            <a:r>
              <a:rPr lang="zh-CN" altLang="en-US" sz="2400">
                <a:solidFill>
                  <a:srgbClr val="FF0000"/>
                </a:solidFill>
              </a:rPr>
              <a:t>非空，其高度应为其左右子树高度的最大值加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305" name="Text Box 11"/>
          <p:cNvSpPr txBox="1">
            <a:spLocks noChangeArrowheads="1"/>
          </p:cNvSpPr>
          <p:nvPr/>
        </p:nvSpPr>
        <p:spPr bwMode="auto">
          <a:xfrm>
            <a:off x="952500" y="157638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000066"/>
                </a:solidFill>
              </a:rPr>
              <a:t>遍历算法应用：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95600" y="3352800"/>
            <a:ext cx="1447800" cy="2286000"/>
            <a:chOff x="1824" y="2112"/>
            <a:chExt cx="912" cy="1440"/>
          </a:xfrm>
        </p:grpSpPr>
        <p:sp>
          <p:nvSpPr>
            <p:cNvPr id="55315" name="Oval 13"/>
            <p:cNvSpPr>
              <a:spLocks noChangeArrowheads="1"/>
            </p:cNvSpPr>
            <p:nvPr/>
          </p:nvSpPr>
          <p:spPr bwMode="auto">
            <a:xfrm>
              <a:off x="2160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Rectangle 14"/>
            <p:cNvSpPr>
              <a:spLocks noChangeArrowheads="1"/>
            </p:cNvSpPr>
            <p:nvPr/>
          </p:nvSpPr>
          <p:spPr bwMode="auto">
            <a:xfrm>
              <a:off x="1824" y="2880"/>
              <a:ext cx="28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</a:rPr>
                <a:t>左</a:t>
              </a:r>
            </a:p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</a:rPr>
                <a:t>子</a:t>
              </a:r>
            </a:p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</a:rPr>
                <a:t>树</a:t>
              </a:r>
            </a:p>
          </p:txBody>
        </p:sp>
        <p:sp>
          <p:nvSpPr>
            <p:cNvPr id="55317" name="Rectangle 15"/>
            <p:cNvSpPr>
              <a:spLocks noChangeArrowheads="1"/>
            </p:cNvSpPr>
            <p:nvPr/>
          </p:nvSpPr>
          <p:spPr bwMode="auto">
            <a:xfrm>
              <a:off x="2448" y="2880"/>
              <a:ext cx="28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</a:rPr>
                <a:t>右</a:t>
              </a:r>
            </a:p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</a:rPr>
                <a:t>子</a:t>
              </a:r>
            </a:p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itchFamily="18" charset="0"/>
                </a:rPr>
                <a:t>树</a:t>
              </a:r>
            </a:p>
          </p:txBody>
        </p:sp>
        <p:sp>
          <p:nvSpPr>
            <p:cNvPr id="55318" name="Text Box 16"/>
            <p:cNvSpPr txBox="1">
              <a:spLocks noChangeArrowheads="1"/>
            </p:cNvSpPr>
            <p:nvPr/>
          </p:nvSpPr>
          <p:spPr bwMode="auto">
            <a:xfrm>
              <a:off x="2154" y="21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ea typeface="宋体" pitchFamily="2" charset="-122"/>
                </a:rPr>
                <a:t>bt</a:t>
              </a:r>
            </a:p>
          </p:txBody>
        </p:sp>
        <p:sp>
          <p:nvSpPr>
            <p:cNvPr id="55319" name="Freeform 17"/>
            <p:cNvSpPr>
              <a:spLocks/>
            </p:cNvSpPr>
            <p:nvPr/>
          </p:nvSpPr>
          <p:spPr bwMode="auto">
            <a:xfrm>
              <a:off x="2016" y="2570"/>
              <a:ext cx="155" cy="310"/>
            </a:xfrm>
            <a:custGeom>
              <a:avLst/>
              <a:gdLst>
                <a:gd name="T0" fmla="*/ 155 w 155"/>
                <a:gd name="T1" fmla="*/ 0 h 310"/>
                <a:gd name="T2" fmla="*/ 0 w 155"/>
                <a:gd name="T3" fmla="*/ 310 h 310"/>
                <a:gd name="T4" fmla="*/ 0 60000 65536"/>
                <a:gd name="T5" fmla="*/ 0 60000 65536"/>
                <a:gd name="T6" fmla="*/ 0 w 155"/>
                <a:gd name="T7" fmla="*/ 0 h 310"/>
                <a:gd name="T8" fmla="*/ 155 w 155"/>
                <a:gd name="T9" fmla="*/ 310 h 3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5" h="310">
                  <a:moveTo>
                    <a:pt x="155" y="0"/>
                  </a:moveTo>
                  <a:lnTo>
                    <a:pt x="0" y="31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0" name="Line 18"/>
            <p:cNvSpPr>
              <a:spLocks noChangeShapeType="1"/>
            </p:cNvSpPr>
            <p:nvPr/>
          </p:nvSpPr>
          <p:spPr bwMode="auto">
            <a:xfrm>
              <a:off x="2448" y="2544"/>
              <a:ext cx="144" cy="336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1203" name="AutoShape 19"/>
          <p:cNvSpPr>
            <a:spLocks/>
          </p:cNvSpPr>
          <p:nvPr/>
        </p:nvSpPr>
        <p:spPr bwMode="auto">
          <a:xfrm>
            <a:off x="2514600" y="44958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04" name="Text Box 20"/>
          <p:cNvSpPr txBox="1">
            <a:spLocks noChangeArrowheads="1"/>
          </p:cNvSpPr>
          <p:nvPr/>
        </p:nvSpPr>
        <p:spPr bwMode="auto">
          <a:xfrm>
            <a:off x="19812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ea typeface="宋体" pitchFamily="2" charset="-122"/>
              </a:rPr>
              <a:t>hl</a:t>
            </a:r>
          </a:p>
        </p:txBody>
      </p:sp>
      <p:sp>
        <p:nvSpPr>
          <p:cNvPr id="221205" name="AutoShape 21"/>
          <p:cNvSpPr>
            <a:spLocks/>
          </p:cNvSpPr>
          <p:nvPr/>
        </p:nvSpPr>
        <p:spPr bwMode="auto">
          <a:xfrm>
            <a:off x="4648200" y="449580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06" name="Text Box 22"/>
          <p:cNvSpPr txBox="1">
            <a:spLocks noChangeArrowheads="1"/>
          </p:cNvSpPr>
          <p:nvPr/>
        </p:nvSpPr>
        <p:spPr bwMode="auto">
          <a:xfrm>
            <a:off x="4800600" y="4876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66"/>
                </a:solidFill>
                <a:ea typeface="宋体" pitchFamily="2" charset="-122"/>
              </a:rPr>
              <a:t>hr</a:t>
            </a:r>
          </a:p>
        </p:txBody>
      </p:sp>
      <p:sp>
        <p:nvSpPr>
          <p:cNvPr id="221207" name="AutoShape 23"/>
          <p:cNvSpPr>
            <a:spLocks/>
          </p:cNvSpPr>
          <p:nvPr/>
        </p:nvSpPr>
        <p:spPr bwMode="auto">
          <a:xfrm>
            <a:off x="5334000" y="3657600"/>
            <a:ext cx="76200" cy="2133600"/>
          </a:xfrm>
          <a:prstGeom prst="rightBrace">
            <a:avLst>
              <a:gd name="adj1" fmla="val 233333"/>
              <a:gd name="adj2" fmla="val 50000"/>
            </a:avLst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5486400" y="4495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High=max(hl+hr)+1</a:t>
            </a:r>
          </a:p>
        </p:txBody>
      </p:sp>
      <p:sp useBgFill="1"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900113" y="2019300"/>
            <a:ext cx="7920037" cy="4473575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           int PostTreeDepth(BiTree bt) 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{  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 int hl,hr,max;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 if(bt!=NULL)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{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    </a:t>
            </a:r>
            <a:r>
              <a:rPr lang="en-US" altLang="zh-CN" sz="2400" i="1">
                <a:solidFill>
                  <a:srgbClr val="FF0000"/>
                </a:solidFill>
              </a:rPr>
              <a:t>hl=PostTreeDepth(bt-&gt;LChild);</a:t>
            </a:r>
          </a:p>
          <a:p>
            <a:r>
              <a:rPr lang="en-US" altLang="zh-CN" sz="2400" i="1">
                <a:solidFill>
                  <a:srgbClr val="FF0000"/>
                </a:solidFill>
              </a:rPr>
              <a:t>                hr=PostTreeDepth(bt-&gt;RChild); </a:t>
            </a:r>
          </a:p>
          <a:p>
            <a:r>
              <a:rPr lang="en-US" altLang="zh-CN" sz="2400" i="1">
                <a:solidFill>
                  <a:srgbClr val="FF0000"/>
                </a:solidFill>
              </a:rPr>
              <a:t>                max=hl&gt;hr?hl:hr; </a:t>
            </a:r>
          </a:p>
          <a:p>
            <a:r>
              <a:rPr lang="en-US" altLang="zh-CN" sz="2400" i="1">
                <a:solidFill>
                  <a:srgbClr val="FF0000"/>
                </a:solidFill>
              </a:rPr>
              <a:t>                return(max+1);</a:t>
            </a:r>
            <a:r>
              <a:rPr lang="en-US" altLang="zh-CN" sz="2400">
                <a:solidFill>
                  <a:srgbClr val="000066"/>
                </a:solidFill>
              </a:rPr>
              <a:t>                       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 }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  else return(0); </a:t>
            </a:r>
          </a:p>
          <a:p>
            <a:r>
              <a:rPr lang="en-US" altLang="zh-CN" sz="2400">
                <a:solidFill>
                  <a:srgbClr val="000066"/>
                </a:solidFill>
              </a:rPr>
              <a:t>     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2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4" grpId="0"/>
      <p:bldP spid="221203" grpId="0" animBg="1"/>
      <p:bldP spid="221204" grpId="0"/>
      <p:bldP spid="221205" grpId="0" animBg="1"/>
      <p:bldP spid="221206" grpId="0"/>
      <p:bldP spid="221207" grpId="0" animBg="1"/>
      <p:bldP spid="221208" grpId="0"/>
      <p:bldP spid="22120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2DD65B0-951B-4BBC-B641-0B7C67073B5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53252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3209925" y="1576388"/>
            <a:ext cx="5591893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 dirty="0" smtClean="0">
                <a:solidFill>
                  <a:srgbClr val="000066"/>
                </a:solidFill>
              </a:rPr>
              <a:t>⑤</a:t>
            </a:r>
            <a:r>
              <a:rPr lang="zh-CN" altLang="en-US" dirty="0" smtClean="0">
                <a:solidFill>
                  <a:srgbClr val="FF0000"/>
                </a:solidFill>
              </a:rPr>
              <a:t>建立</a:t>
            </a:r>
            <a:r>
              <a:rPr lang="zh-CN" altLang="en-US" dirty="0">
                <a:solidFill>
                  <a:srgbClr val="FF0000"/>
                </a:solidFill>
              </a:rPr>
              <a:t>二叉链表方式存储的二叉树</a:t>
            </a: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1042988" y="2185988"/>
            <a:ext cx="7227887" cy="1552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给定一棵二叉树，可以得到它的遍历序列；反过来，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给定一个遍历序列，也可以创建相应的二叉链表。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在这里所说的遍历序列是一种“扩展的遍历序列”，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通常用特定的元素表示空子树。</a:t>
            </a: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1187450" y="3808413"/>
            <a:ext cx="7581219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/>
              <a:t>例如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扩展先序</a:t>
            </a:r>
            <a:r>
              <a:rPr lang="zh-CN" altLang="en-US" sz="2400" dirty="0"/>
              <a:t>序列：</a:t>
            </a:r>
            <a:r>
              <a:rPr lang="en-US" altLang="zh-CN" sz="2400" dirty="0">
                <a:solidFill>
                  <a:srgbClr val="FF0000"/>
                </a:solidFill>
              </a:rPr>
              <a:t>AB□DF□□G□□C□E□H□□</a:t>
            </a:r>
          </a:p>
        </p:txBody>
      </p:sp>
      <p:sp useBgFill="1">
        <p:nvSpPr>
          <p:cNvPr id="215053" name="Oval 13"/>
          <p:cNvSpPr>
            <a:spLocks noChangeArrowheads="1"/>
          </p:cNvSpPr>
          <p:nvPr/>
        </p:nvSpPr>
        <p:spPr bwMode="auto">
          <a:xfrm>
            <a:off x="3851275" y="4365625"/>
            <a:ext cx="385763" cy="381000"/>
          </a:xfrm>
          <a:prstGeom prst="ellipse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itchFamily="2" charset="-122"/>
              </a:rPr>
              <a:t>A</a:t>
            </a:r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 flipH="1">
            <a:off x="3635375" y="4724400"/>
            <a:ext cx="288925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15055" name="Oval 15"/>
          <p:cNvSpPr>
            <a:spLocks noChangeArrowheads="1"/>
          </p:cNvSpPr>
          <p:nvPr/>
        </p:nvSpPr>
        <p:spPr bwMode="auto">
          <a:xfrm>
            <a:off x="3419475" y="5084763"/>
            <a:ext cx="385763" cy="381000"/>
          </a:xfrm>
          <a:prstGeom prst="ellipse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itchFamily="2" charset="-122"/>
              </a:rPr>
              <a:t>B</a:t>
            </a:r>
          </a:p>
        </p:txBody>
      </p:sp>
      <p:sp>
        <p:nvSpPr>
          <p:cNvPr id="215056" name="Line 16"/>
          <p:cNvSpPr>
            <a:spLocks noChangeShapeType="1"/>
          </p:cNvSpPr>
          <p:nvPr/>
        </p:nvSpPr>
        <p:spPr bwMode="auto">
          <a:xfrm>
            <a:off x="3778250" y="5372100"/>
            <a:ext cx="36195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15057" name="Oval 17"/>
          <p:cNvSpPr>
            <a:spLocks noChangeArrowheads="1"/>
          </p:cNvSpPr>
          <p:nvPr/>
        </p:nvSpPr>
        <p:spPr bwMode="auto">
          <a:xfrm>
            <a:off x="4067175" y="5589588"/>
            <a:ext cx="385763" cy="381000"/>
          </a:xfrm>
          <a:prstGeom prst="ellipse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itchFamily="2" charset="-122"/>
              </a:rPr>
              <a:t>D</a:t>
            </a:r>
          </a:p>
        </p:txBody>
      </p:sp>
      <p:sp>
        <p:nvSpPr>
          <p:cNvPr id="215058" name="Line 18"/>
          <p:cNvSpPr>
            <a:spLocks noChangeShapeType="1"/>
          </p:cNvSpPr>
          <p:nvPr/>
        </p:nvSpPr>
        <p:spPr bwMode="auto">
          <a:xfrm flipH="1">
            <a:off x="3708400" y="5876925"/>
            <a:ext cx="360363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15059" name="Oval 19"/>
          <p:cNvSpPr>
            <a:spLocks noChangeArrowheads="1"/>
          </p:cNvSpPr>
          <p:nvPr/>
        </p:nvSpPr>
        <p:spPr bwMode="auto">
          <a:xfrm>
            <a:off x="3492500" y="6237288"/>
            <a:ext cx="385763" cy="381000"/>
          </a:xfrm>
          <a:prstGeom prst="ellipse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itchFamily="2" charset="-122"/>
              </a:rPr>
              <a:t>F</a:t>
            </a:r>
          </a:p>
        </p:txBody>
      </p:sp>
      <p:sp>
        <p:nvSpPr>
          <p:cNvPr id="215060" name="Line 20"/>
          <p:cNvSpPr>
            <a:spLocks noChangeShapeType="1"/>
          </p:cNvSpPr>
          <p:nvPr/>
        </p:nvSpPr>
        <p:spPr bwMode="auto">
          <a:xfrm>
            <a:off x="4427538" y="5876925"/>
            <a:ext cx="43180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15061" name="Oval 21"/>
          <p:cNvSpPr>
            <a:spLocks noChangeArrowheads="1"/>
          </p:cNvSpPr>
          <p:nvPr/>
        </p:nvSpPr>
        <p:spPr bwMode="auto">
          <a:xfrm>
            <a:off x="4787900" y="6165850"/>
            <a:ext cx="385763" cy="381000"/>
          </a:xfrm>
          <a:prstGeom prst="ellipse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itchFamily="2" charset="-122"/>
              </a:rPr>
              <a:t>G</a:t>
            </a:r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>
            <a:off x="4211638" y="4652963"/>
            <a:ext cx="504825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15063" name="Oval 23"/>
          <p:cNvSpPr>
            <a:spLocks noChangeArrowheads="1"/>
          </p:cNvSpPr>
          <p:nvPr/>
        </p:nvSpPr>
        <p:spPr bwMode="auto">
          <a:xfrm>
            <a:off x="4643438" y="5013325"/>
            <a:ext cx="385762" cy="381000"/>
          </a:xfrm>
          <a:prstGeom prst="ellipse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itchFamily="2" charset="-122"/>
              </a:rPr>
              <a:t>C</a:t>
            </a:r>
          </a:p>
        </p:txBody>
      </p:sp>
      <p:sp>
        <p:nvSpPr>
          <p:cNvPr id="215064" name="Line 24"/>
          <p:cNvSpPr>
            <a:spLocks noChangeShapeType="1"/>
          </p:cNvSpPr>
          <p:nvPr/>
        </p:nvSpPr>
        <p:spPr bwMode="auto">
          <a:xfrm>
            <a:off x="5003800" y="5300663"/>
            <a:ext cx="43180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15065" name="Oval 25"/>
          <p:cNvSpPr>
            <a:spLocks noChangeArrowheads="1"/>
          </p:cNvSpPr>
          <p:nvPr/>
        </p:nvSpPr>
        <p:spPr bwMode="auto">
          <a:xfrm>
            <a:off x="5364163" y="5589588"/>
            <a:ext cx="385762" cy="381000"/>
          </a:xfrm>
          <a:prstGeom prst="ellipse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itchFamily="2" charset="-122"/>
              </a:rPr>
              <a:t>E</a:t>
            </a:r>
          </a:p>
        </p:txBody>
      </p:sp>
      <p:sp>
        <p:nvSpPr>
          <p:cNvPr id="215066" name="Line 26"/>
          <p:cNvSpPr>
            <a:spLocks noChangeShapeType="1"/>
          </p:cNvSpPr>
          <p:nvPr/>
        </p:nvSpPr>
        <p:spPr bwMode="auto">
          <a:xfrm>
            <a:off x="5724525" y="5876925"/>
            <a:ext cx="360363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15067" name="Oval 27"/>
          <p:cNvSpPr>
            <a:spLocks noChangeArrowheads="1"/>
          </p:cNvSpPr>
          <p:nvPr/>
        </p:nvSpPr>
        <p:spPr bwMode="auto">
          <a:xfrm>
            <a:off x="6011863" y="6092825"/>
            <a:ext cx="385762" cy="381000"/>
          </a:xfrm>
          <a:prstGeom prst="ellipse">
            <a:avLst/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ea typeface="宋体" pitchFamily="2" charset="-122"/>
              </a:rPr>
              <a:t>H</a:t>
            </a:r>
          </a:p>
        </p:txBody>
      </p:sp>
      <p:sp>
        <p:nvSpPr>
          <p:cNvPr id="53273" name="Text Box 28"/>
          <p:cNvSpPr txBox="1">
            <a:spLocks noChangeArrowheads="1"/>
          </p:cNvSpPr>
          <p:nvPr/>
        </p:nvSpPr>
        <p:spPr bwMode="auto">
          <a:xfrm>
            <a:off x="952500" y="157638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000066"/>
                </a:solidFill>
              </a:rPr>
              <a:t>遍历算法应用：</a:t>
            </a:r>
          </a:p>
        </p:txBody>
      </p:sp>
      <p:sp useBgFill="1"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827584" y="2019300"/>
            <a:ext cx="7777162" cy="4526497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BiTree</a:t>
            </a:r>
            <a:r>
              <a:rPr lang="en-US" altLang="zh-CN" sz="2400" dirty="0" smtClean="0">
                <a:solidFill>
                  <a:srgbClr val="000066"/>
                </a:solidFill>
              </a:rPr>
              <a:t> </a:t>
            </a:r>
            <a:r>
              <a:rPr lang="en-US" altLang="zh-CN" sz="2400" dirty="0" err="1">
                <a:solidFill>
                  <a:srgbClr val="000066"/>
                </a:solidFill>
              </a:rPr>
              <a:t>CreateBiTree</a:t>
            </a:r>
            <a:r>
              <a:rPr lang="en-US" altLang="zh-CN" sz="2400" dirty="0" smtClean="0">
                <a:solidFill>
                  <a:srgbClr val="000066"/>
                </a:solidFill>
              </a:rPr>
              <a:t>()</a:t>
            </a:r>
            <a:endParaRPr lang="en-US" altLang="zh-CN" sz="2400" dirty="0">
              <a:solidFill>
                <a:srgbClr val="000066"/>
              </a:solidFill>
            </a:endParaRP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{ 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 char </a:t>
            </a:r>
            <a:r>
              <a:rPr lang="en-US" altLang="zh-CN" sz="2400" dirty="0" err="1">
                <a:solidFill>
                  <a:srgbClr val="000066"/>
                </a:solidFill>
              </a:rPr>
              <a:t>ch</a:t>
            </a:r>
            <a:r>
              <a:rPr lang="en-US" altLang="zh-CN" sz="2400" dirty="0" smtClean="0">
                <a:solidFill>
                  <a:srgbClr val="000066"/>
                </a:solidFill>
              </a:rPr>
              <a:t>;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BiTree</a:t>
            </a:r>
            <a:r>
              <a:rPr lang="en-US" altLang="zh-CN" sz="2400" dirty="0" smtClean="0">
                <a:solidFill>
                  <a:srgbClr val="000066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bt</a:t>
            </a:r>
            <a:r>
              <a:rPr lang="en-US" altLang="zh-CN" sz="2400" dirty="0" smtClean="0">
                <a:solidFill>
                  <a:srgbClr val="000066"/>
                </a:solidFill>
              </a:rPr>
              <a:t>;</a:t>
            </a:r>
            <a:endParaRPr lang="en-US" altLang="zh-CN" sz="2400" dirty="0">
              <a:solidFill>
                <a:srgbClr val="000066"/>
              </a:solidFill>
            </a:endParaRP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66"/>
                </a:solidFill>
              </a:rPr>
              <a:t>ch</a:t>
            </a:r>
            <a:r>
              <a:rPr lang="en-US" altLang="zh-CN" sz="2400" dirty="0">
                <a:solidFill>
                  <a:srgbClr val="000066"/>
                </a:solidFill>
              </a:rPr>
              <a:t>=</a:t>
            </a:r>
            <a:r>
              <a:rPr lang="en-US" altLang="zh-CN" sz="2400" dirty="0" err="1">
                <a:solidFill>
                  <a:srgbClr val="000066"/>
                </a:solidFill>
              </a:rPr>
              <a:t>getchar</a:t>
            </a:r>
            <a:r>
              <a:rPr lang="en-US" altLang="zh-CN" sz="2400" dirty="0">
                <a:solidFill>
                  <a:srgbClr val="000066"/>
                </a:solidFill>
              </a:rPr>
              <a:t>();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 if(</a:t>
            </a:r>
            <a:r>
              <a:rPr lang="en-US" altLang="zh-CN" sz="2400" i="1" dirty="0" err="1">
                <a:solidFill>
                  <a:srgbClr val="FF0000"/>
                </a:solidFill>
              </a:rPr>
              <a:t>ch</a:t>
            </a:r>
            <a:r>
              <a:rPr lang="en-US" altLang="zh-CN" sz="2400" i="1" dirty="0">
                <a:solidFill>
                  <a:srgbClr val="FF0000"/>
                </a:solidFill>
              </a:rPr>
              <a:t>=='</a:t>
            </a:r>
            <a:r>
              <a:rPr lang="en-US" altLang="zh-CN" sz="2400" dirty="0">
                <a:solidFill>
                  <a:srgbClr val="FF0000"/>
                </a:solidFill>
              </a:rPr>
              <a:t>□</a:t>
            </a:r>
            <a:r>
              <a:rPr lang="en-US" altLang="zh-CN" sz="2400" i="1" dirty="0">
                <a:solidFill>
                  <a:srgbClr val="FF0000"/>
                </a:solidFill>
              </a:rPr>
              <a:t>'</a:t>
            </a:r>
            <a:r>
              <a:rPr lang="en-US" altLang="zh-CN" sz="2400" dirty="0">
                <a:solidFill>
                  <a:srgbClr val="000066"/>
                </a:solidFill>
              </a:rPr>
              <a:t>)    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 (NULL)</a:t>
            </a:r>
            <a:r>
              <a:rPr lang="en-US" altLang="zh-CN" sz="2400" dirty="0" smtClean="0">
                <a:solidFill>
                  <a:srgbClr val="000066"/>
                </a:solidFill>
              </a:rPr>
              <a:t>;</a:t>
            </a:r>
            <a:endParaRPr lang="en-US" altLang="zh-CN" sz="2400" dirty="0">
              <a:solidFill>
                <a:srgbClr val="000066"/>
              </a:solidFill>
            </a:endParaRPr>
          </a:p>
          <a:p>
            <a:r>
              <a:rPr lang="en-US" altLang="zh-CN" sz="2400" dirty="0" smtClean="0">
                <a:solidFill>
                  <a:srgbClr val="000066"/>
                </a:solidFill>
              </a:rPr>
              <a:t>             </a:t>
            </a:r>
          </a:p>
          <a:p>
            <a:r>
              <a:rPr lang="en-US" altLang="zh-CN" sz="2400" dirty="0" smtClean="0">
                <a:solidFill>
                  <a:srgbClr val="000066"/>
                </a:solidFill>
              </a:rPr>
              <a:t>           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bt</a:t>
            </a:r>
            <a:r>
              <a:rPr lang="en-US" altLang="zh-CN" sz="2400" dirty="0">
                <a:solidFill>
                  <a:srgbClr val="000066"/>
                </a:solidFill>
              </a:rPr>
              <a:t>=(</a:t>
            </a:r>
            <a:r>
              <a:rPr lang="en-US" altLang="zh-CN" sz="2400" dirty="0" err="1">
                <a:solidFill>
                  <a:srgbClr val="000066"/>
                </a:solidFill>
              </a:rPr>
              <a:t>BiTree</a:t>
            </a:r>
            <a:r>
              <a:rPr lang="en-US" altLang="zh-CN" sz="2400" dirty="0">
                <a:solidFill>
                  <a:srgbClr val="000066"/>
                </a:solidFill>
              </a:rPr>
              <a:t>)</a:t>
            </a:r>
            <a:r>
              <a:rPr lang="en-US" altLang="zh-CN" sz="2400" dirty="0" err="1">
                <a:solidFill>
                  <a:srgbClr val="000066"/>
                </a:solidFill>
              </a:rPr>
              <a:t>malloc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</a:rPr>
              <a:t>sizeof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</a:rPr>
              <a:t>BiTNode</a:t>
            </a:r>
            <a:r>
              <a:rPr lang="en-US" altLang="zh-CN" sz="2400" dirty="0">
                <a:solidFill>
                  <a:srgbClr val="000066"/>
                </a:solidFill>
              </a:rPr>
              <a:t>));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bt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-</a:t>
            </a:r>
            <a:r>
              <a:rPr lang="en-US" altLang="zh-CN" sz="2400" i="1" dirty="0">
                <a:solidFill>
                  <a:srgbClr val="FF0000"/>
                </a:solidFill>
              </a:rPr>
              <a:t>&gt;data=</a:t>
            </a:r>
            <a:r>
              <a:rPr lang="en-US" altLang="zh-CN" sz="2400" i="1" dirty="0" err="1">
                <a:solidFill>
                  <a:srgbClr val="FF0000"/>
                </a:solidFill>
              </a:rPr>
              <a:t>ch</a:t>
            </a:r>
            <a:r>
              <a:rPr lang="en-US" altLang="zh-CN" sz="2400" i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         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bt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-&gt;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Lchild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CreateBiTree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( );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r>
              <a:rPr lang="en-US" altLang="zh-CN" sz="2400" i="1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bt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-&gt;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Rchild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CreateBiTree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( );</a:t>
            </a:r>
          </a:p>
          <a:p>
            <a:r>
              <a:rPr lang="en-US" altLang="zh-CN" sz="2400" dirty="0" smtClean="0">
                <a:solidFill>
                  <a:srgbClr val="000066"/>
                </a:solidFill>
              </a:rPr>
              <a:t>             return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bt</a:t>
            </a:r>
            <a:r>
              <a:rPr lang="en-US" altLang="zh-CN" sz="2400" dirty="0" smtClean="0">
                <a:solidFill>
                  <a:srgbClr val="000066"/>
                </a:solidFill>
              </a:rPr>
              <a:t>;</a:t>
            </a:r>
            <a:endParaRPr lang="en-US" altLang="zh-CN" sz="2400" dirty="0">
              <a:solidFill>
                <a:srgbClr val="000066"/>
              </a:solidFill>
            </a:endParaRP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0" grpId="0"/>
      <p:bldP spid="215051" grpId="0"/>
      <p:bldP spid="215053" grpId="0" animBg="1"/>
      <p:bldP spid="215054" grpId="0" animBg="1"/>
      <p:bldP spid="215055" grpId="0" animBg="1"/>
      <p:bldP spid="215056" grpId="0" animBg="1"/>
      <p:bldP spid="215057" grpId="0" animBg="1"/>
      <p:bldP spid="215058" grpId="0" animBg="1"/>
      <p:bldP spid="215059" grpId="0" animBg="1"/>
      <p:bldP spid="215060" grpId="0" animBg="1"/>
      <p:bldP spid="215061" grpId="0" animBg="1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F25FEC3-A73F-44FF-AF76-E083D5A053C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56324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56327" name="Text Box 9"/>
          <p:cNvSpPr txBox="1">
            <a:spLocks noChangeArrowheads="1"/>
          </p:cNvSpPr>
          <p:nvPr/>
        </p:nvSpPr>
        <p:spPr bwMode="auto">
          <a:xfrm>
            <a:off x="3340100" y="1576388"/>
            <a:ext cx="37528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⑥</a:t>
            </a:r>
            <a:r>
              <a:rPr lang="zh-CN" altLang="en-US">
                <a:solidFill>
                  <a:srgbClr val="FF0000"/>
                </a:solidFill>
              </a:rPr>
              <a:t>按树状打印的二叉树</a:t>
            </a: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1042988" y="2185988"/>
            <a:ext cx="6921500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假设以二叉链表存储的二叉树中，每个结点所含数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据元素均为单字母，要求实现如下图的打印结果。</a:t>
            </a:r>
          </a:p>
        </p:txBody>
      </p:sp>
      <p:sp>
        <p:nvSpPr>
          <p:cNvPr id="56329" name="Text Box 11"/>
          <p:cNvSpPr txBox="1">
            <a:spLocks noChangeArrowheads="1"/>
          </p:cNvSpPr>
          <p:nvPr/>
        </p:nvSpPr>
        <p:spPr bwMode="auto">
          <a:xfrm>
            <a:off x="952500" y="157638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遍历算法应用：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8175" y="3284540"/>
            <a:ext cx="5334000" cy="2592389"/>
            <a:chOff x="1056" y="1680"/>
            <a:chExt cx="3360" cy="1633"/>
          </a:xfrm>
        </p:grpSpPr>
        <p:grpSp>
          <p:nvGrpSpPr>
            <p:cNvPr id="56333" name="Group 29"/>
            <p:cNvGrpSpPr>
              <a:grpSpLocks/>
            </p:cNvGrpSpPr>
            <p:nvPr/>
          </p:nvGrpSpPr>
          <p:grpSpPr bwMode="auto">
            <a:xfrm>
              <a:off x="1056" y="1680"/>
              <a:ext cx="1200" cy="1466"/>
              <a:chOff x="1056" y="1920"/>
              <a:chExt cx="1200" cy="1613"/>
            </a:xfrm>
          </p:grpSpPr>
          <p:sp>
            <p:nvSpPr>
              <p:cNvPr id="56342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920"/>
                <a:ext cx="28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56343" name="Text Box 31"/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28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56344" name="Text Box 32"/>
              <p:cNvSpPr txBox="1">
                <a:spLocks noChangeArrowheads="1"/>
              </p:cNvSpPr>
              <p:nvPr/>
            </p:nvSpPr>
            <p:spPr bwMode="auto">
              <a:xfrm>
                <a:off x="1824" y="2352"/>
                <a:ext cx="28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56345" name="Text Box 33"/>
              <p:cNvSpPr txBox="1">
                <a:spLocks noChangeArrowheads="1"/>
              </p:cNvSpPr>
              <p:nvPr/>
            </p:nvSpPr>
            <p:spPr bwMode="auto">
              <a:xfrm>
                <a:off x="1200" y="2784"/>
                <a:ext cx="28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56346" name="Text Box 34"/>
              <p:cNvSpPr txBox="1">
                <a:spLocks noChangeArrowheads="1"/>
              </p:cNvSpPr>
              <p:nvPr/>
            </p:nvSpPr>
            <p:spPr bwMode="auto">
              <a:xfrm>
                <a:off x="1680" y="2784"/>
                <a:ext cx="28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56347" name="Text Box 35"/>
              <p:cNvSpPr txBox="1">
                <a:spLocks noChangeArrowheads="1"/>
              </p:cNvSpPr>
              <p:nvPr/>
            </p:nvSpPr>
            <p:spPr bwMode="auto">
              <a:xfrm>
                <a:off x="1968" y="3216"/>
                <a:ext cx="288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56348" name="Line 36"/>
              <p:cNvSpPr>
                <a:spLocks noChangeShapeType="1"/>
              </p:cNvSpPr>
              <p:nvPr/>
            </p:nvSpPr>
            <p:spPr bwMode="auto">
              <a:xfrm flipH="1">
                <a:off x="1248" y="2112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9" name="Line 37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0" name="Line 38"/>
              <p:cNvSpPr>
                <a:spLocks noChangeShapeType="1"/>
              </p:cNvSpPr>
              <p:nvPr/>
            </p:nvSpPr>
            <p:spPr bwMode="auto">
              <a:xfrm>
                <a:off x="1200" y="2544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1" name="Line 39"/>
              <p:cNvSpPr>
                <a:spLocks noChangeShapeType="1"/>
              </p:cNvSpPr>
              <p:nvPr/>
            </p:nvSpPr>
            <p:spPr bwMode="auto">
              <a:xfrm flipH="1">
                <a:off x="1776" y="259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2" name="Line 40"/>
              <p:cNvSpPr>
                <a:spLocks noChangeShapeType="1"/>
              </p:cNvSpPr>
              <p:nvPr/>
            </p:nvSpPr>
            <p:spPr bwMode="auto">
              <a:xfrm>
                <a:off x="1824" y="302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6334" name="Text Box 41"/>
            <p:cNvSpPr txBox="1">
              <a:spLocks noChangeArrowheads="1"/>
            </p:cNvSpPr>
            <p:nvPr/>
          </p:nvSpPr>
          <p:spPr bwMode="auto">
            <a:xfrm>
              <a:off x="2160" y="21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66"/>
                  </a:solidFill>
                </a:rPr>
                <a:t>输出</a:t>
              </a:r>
            </a:p>
          </p:txBody>
        </p:sp>
        <p:grpSp>
          <p:nvGrpSpPr>
            <p:cNvPr id="56335" name="Group 42"/>
            <p:cNvGrpSpPr>
              <a:grpSpLocks/>
            </p:cNvGrpSpPr>
            <p:nvPr/>
          </p:nvGrpSpPr>
          <p:grpSpPr bwMode="auto">
            <a:xfrm>
              <a:off x="3360" y="1680"/>
              <a:ext cx="1056" cy="1633"/>
              <a:chOff x="3360" y="1872"/>
              <a:chExt cx="1056" cy="1633"/>
            </a:xfrm>
          </p:grpSpPr>
          <p:sp>
            <p:nvSpPr>
              <p:cNvPr id="56336" name="Text Box 43"/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56337" name="Text Box 44"/>
              <p:cNvSpPr txBox="1">
                <a:spLocks noChangeArrowheads="1"/>
              </p:cNvSpPr>
              <p:nvPr/>
            </p:nvSpPr>
            <p:spPr bwMode="auto">
              <a:xfrm>
                <a:off x="4128" y="206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56338" name="Text Box 45"/>
              <p:cNvSpPr txBox="1">
                <a:spLocks noChangeArrowheads="1"/>
              </p:cNvSpPr>
              <p:nvPr/>
            </p:nvSpPr>
            <p:spPr bwMode="auto">
              <a:xfrm>
                <a:off x="3360" y="2593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56339" name="Text Box 46"/>
              <p:cNvSpPr txBox="1">
                <a:spLocks noChangeArrowheads="1"/>
              </p:cNvSpPr>
              <p:nvPr/>
            </p:nvSpPr>
            <p:spPr bwMode="auto">
              <a:xfrm>
                <a:off x="3888" y="2352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56340" name="Text Box 47"/>
              <p:cNvSpPr txBox="1">
                <a:spLocks noChangeArrowheads="1"/>
              </p:cNvSpPr>
              <p:nvPr/>
            </p:nvSpPr>
            <p:spPr bwMode="auto">
              <a:xfrm>
                <a:off x="3888" y="297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56341" name="Text Box 48"/>
              <p:cNvSpPr txBox="1">
                <a:spLocks noChangeArrowheads="1"/>
              </p:cNvSpPr>
              <p:nvPr/>
            </p:nvSpPr>
            <p:spPr bwMode="auto">
              <a:xfrm>
                <a:off x="3648" y="3217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</p:grpSp>
      </p:grpSp>
      <p:sp useBgFill="1">
        <p:nvSpPr>
          <p:cNvPr id="222257" name="Text Box 49"/>
          <p:cNvSpPr txBox="1">
            <a:spLocks noChangeArrowheads="1"/>
          </p:cNvSpPr>
          <p:nvPr/>
        </p:nvSpPr>
        <p:spPr bwMode="auto">
          <a:xfrm>
            <a:off x="611560" y="3140968"/>
            <a:ext cx="7920037" cy="3378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 dirty="0">
                <a:solidFill>
                  <a:srgbClr val="000066"/>
                </a:solidFill>
              </a:rPr>
              <a:t>           void </a:t>
            </a:r>
            <a:r>
              <a:rPr lang="en-US" altLang="zh-CN" sz="2400" dirty="0" err="1">
                <a:solidFill>
                  <a:srgbClr val="000066"/>
                </a:solidFill>
              </a:rPr>
              <a:t>PrintTree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</a:rPr>
              <a:t>TreeNode</a:t>
            </a:r>
            <a:r>
              <a:rPr lang="en-US" altLang="zh-CN" sz="2400" dirty="0">
                <a:solidFill>
                  <a:srgbClr val="000066"/>
                </a:solidFill>
              </a:rPr>
              <a:t> </a:t>
            </a:r>
            <a:r>
              <a:rPr lang="en-US" altLang="zh-CN" sz="2400" dirty="0" err="1">
                <a:solidFill>
                  <a:srgbClr val="000066"/>
                </a:solidFill>
              </a:rPr>
              <a:t>bt,int</a:t>
            </a:r>
            <a:r>
              <a:rPr lang="en-US" altLang="zh-CN" sz="2400" dirty="0">
                <a:solidFill>
                  <a:srgbClr val="000066"/>
                </a:solidFill>
              </a:rPr>
              <a:t> </a:t>
            </a:r>
            <a:r>
              <a:rPr lang="en-US" altLang="zh-CN" sz="2400" dirty="0" err="1">
                <a:solidFill>
                  <a:srgbClr val="000066"/>
                </a:solidFill>
              </a:rPr>
              <a:t>nLayer</a:t>
            </a:r>
            <a:r>
              <a:rPr lang="en-US" altLang="zh-CN" sz="2400" dirty="0">
                <a:solidFill>
                  <a:srgbClr val="000066"/>
                </a:solidFill>
              </a:rPr>
              <a:t>) 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{ 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   if(</a:t>
            </a:r>
            <a:r>
              <a:rPr lang="en-US" altLang="zh-CN" sz="2400" dirty="0" err="1">
                <a:solidFill>
                  <a:srgbClr val="000066"/>
                </a:solidFill>
              </a:rPr>
              <a:t>bt</a:t>
            </a:r>
            <a:r>
              <a:rPr lang="en-US" altLang="zh-CN" sz="2400" dirty="0">
                <a:solidFill>
                  <a:srgbClr val="000066"/>
                </a:solidFill>
              </a:rPr>
              <a:t> = =NULL) return;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   </a:t>
            </a:r>
            <a:r>
              <a:rPr lang="en-US" altLang="zh-CN" sz="2400" dirty="0" err="1">
                <a:solidFill>
                  <a:srgbClr val="000066"/>
                </a:solidFill>
              </a:rPr>
              <a:t>PrintTree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</a:rPr>
              <a:t>bt</a:t>
            </a:r>
            <a:r>
              <a:rPr lang="en-US" altLang="zh-CN" sz="2400" dirty="0">
                <a:solidFill>
                  <a:srgbClr val="000066"/>
                </a:solidFill>
              </a:rPr>
              <a:t> -&gt;Rchild,nLayer+1);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   </a:t>
            </a:r>
            <a:r>
              <a:rPr lang="en-US" altLang="zh-CN" sz="2400" i="1" dirty="0">
                <a:solidFill>
                  <a:srgbClr val="FF0000"/>
                </a:solidFill>
              </a:rPr>
              <a:t>for(</a:t>
            </a:r>
            <a:r>
              <a:rPr lang="en-US" altLang="zh-CN" sz="2400" i="1" dirty="0" err="1">
                <a:solidFill>
                  <a:srgbClr val="FF0000"/>
                </a:solidFill>
              </a:rPr>
              <a:t>int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err="1">
                <a:solidFill>
                  <a:srgbClr val="FF0000"/>
                </a:solidFill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</a:rPr>
              <a:t>=0;i&lt;</a:t>
            </a:r>
            <a:r>
              <a:rPr lang="en-US" altLang="zh-CN" sz="2400" i="1" dirty="0" err="1">
                <a:solidFill>
                  <a:srgbClr val="FF0000"/>
                </a:solidFill>
              </a:rPr>
              <a:t>nLayer;i</a:t>
            </a:r>
            <a:r>
              <a:rPr lang="en-US" altLang="zh-CN" sz="2400" i="1" dirty="0">
                <a:solidFill>
                  <a:srgbClr val="FF0000"/>
                </a:solidFill>
              </a:rPr>
              <a:t>++)</a:t>
            </a:r>
          </a:p>
          <a:p>
            <a:r>
              <a:rPr lang="en-US" altLang="zh-CN" sz="2400" i="1" dirty="0">
                <a:solidFill>
                  <a:srgbClr val="FF0000"/>
                </a:solidFill>
              </a:rPr>
              <a:t>                   </a:t>
            </a:r>
            <a:r>
              <a:rPr lang="en-US" altLang="zh-CN" sz="2400" i="1" dirty="0" err="1">
                <a:solidFill>
                  <a:srgbClr val="FF0000"/>
                </a:solidFill>
              </a:rPr>
              <a:t>printf</a:t>
            </a:r>
            <a:r>
              <a:rPr lang="en-US" altLang="zh-CN" sz="2400" i="1" dirty="0">
                <a:solidFill>
                  <a:srgbClr val="FF0000"/>
                </a:solidFill>
              </a:rPr>
              <a:t>(“  ”);</a:t>
            </a:r>
          </a:p>
          <a:p>
            <a:r>
              <a:rPr lang="en-US" altLang="zh-CN" sz="2400" i="1" dirty="0">
                <a:solidFill>
                  <a:srgbClr val="FF0000"/>
                </a:solidFill>
              </a:rPr>
              <a:t>               </a:t>
            </a:r>
            <a:r>
              <a:rPr lang="en-US" altLang="zh-CN" sz="2400" i="1" dirty="0" err="1">
                <a:solidFill>
                  <a:srgbClr val="FF0000"/>
                </a:solidFill>
              </a:rPr>
              <a:t>printf</a:t>
            </a:r>
            <a:r>
              <a:rPr lang="en-US" altLang="zh-CN" sz="2400" i="1" dirty="0">
                <a:solidFill>
                  <a:srgbClr val="FF0000"/>
                </a:solidFill>
              </a:rPr>
              <a:t>(“%c\n”, </a:t>
            </a:r>
            <a:r>
              <a:rPr lang="en-US" altLang="zh-CN" sz="2400" i="1" dirty="0" err="1">
                <a:solidFill>
                  <a:srgbClr val="FF0000"/>
                </a:solidFill>
              </a:rPr>
              <a:t>bt</a:t>
            </a:r>
            <a:r>
              <a:rPr lang="en-US" altLang="zh-CN" sz="2400" i="1" dirty="0">
                <a:solidFill>
                  <a:srgbClr val="FF0000"/>
                </a:solidFill>
              </a:rPr>
              <a:t> -&gt;data);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          </a:t>
            </a:r>
            <a:r>
              <a:rPr lang="en-US" altLang="zh-CN" sz="2400" dirty="0" err="1">
                <a:solidFill>
                  <a:srgbClr val="000066"/>
                </a:solidFill>
              </a:rPr>
              <a:t>PrintTree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</a:rPr>
              <a:t>bt</a:t>
            </a:r>
            <a:r>
              <a:rPr lang="en-US" altLang="zh-CN" sz="2400" dirty="0">
                <a:solidFill>
                  <a:srgbClr val="000066"/>
                </a:solidFill>
              </a:rPr>
              <a:t> -&gt; Lchild,nLayer+1);</a:t>
            </a:r>
          </a:p>
          <a:p>
            <a:r>
              <a:rPr lang="en-US" altLang="zh-CN" sz="2400" dirty="0">
                <a:solidFill>
                  <a:srgbClr val="000066"/>
                </a:solidFill>
              </a:rPr>
              <a:t>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8" grpId="0"/>
      <p:bldP spid="22225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D58FC4C-AA7F-4E77-9198-3DE1C582B13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537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6.3  </a:t>
            </a:r>
            <a:r>
              <a:rPr lang="zh-CN" altLang="en-US">
                <a:solidFill>
                  <a:srgbClr val="000066"/>
                </a:solidFill>
              </a:rPr>
              <a:t>二叉树的遍历与线索化</a:t>
            </a:r>
          </a:p>
        </p:txBody>
      </p:sp>
      <p:sp>
        <p:nvSpPr>
          <p:cNvPr id="57348" name="Line 6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57351" name="Text Box 9"/>
          <p:cNvSpPr txBox="1">
            <a:spLocks noChangeArrowheads="1"/>
          </p:cNvSpPr>
          <p:nvPr/>
        </p:nvSpPr>
        <p:spPr bwMode="auto">
          <a:xfrm>
            <a:off x="4059238" y="1628775"/>
            <a:ext cx="4490630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①</a:t>
            </a:r>
            <a:r>
              <a:rPr lang="zh-CN" altLang="en-US" sz="2400" dirty="0" smtClean="0">
                <a:solidFill>
                  <a:srgbClr val="FF0000"/>
                </a:solidFill>
              </a:rPr>
              <a:t>先序</a:t>
            </a:r>
            <a:r>
              <a:rPr lang="zh-CN" altLang="en-US" sz="2400" dirty="0">
                <a:solidFill>
                  <a:srgbClr val="FF0000"/>
                </a:solidFill>
              </a:rPr>
              <a:t>遍历二叉树的非递归算法</a:t>
            </a:r>
          </a:p>
        </p:txBody>
      </p:sp>
      <p:sp>
        <p:nvSpPr>
          <p:cNvPr id="57352" name="Text Box 11"/>
          <p:cNvSpPr txBox="1">
            <a:spLocks noChangeArrowheads="1"/>
          </p:cNvSpPr>
          <p:nvPr/>
        </p:nvSpPr>
        <p:spPr bwMode="auto">
          <a:xfrm>
            <a:off x="952500" y="1576388"/>
            <a:ext cx="33956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dirty="0">
                <a:solidFill>
                  <a:srgbClr val="000066"/>
                </a:solidFill>
              </a:rPr>
              <a:t>基于栈的递归消除：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387350" y="2571744"/>
            <a:ext cx="910217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3333CC"/>
                </a:solidFill>
              </a:rPr>
              <a:t>从根开始，当前结点存在或栈不为空，重复如下操作：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3333CC"/>
                </a:solidFill>
              </a:rPr>
              <a:t> </a:t>
            </a:r>
            <a:r>
              <a:rPr lang="en-US" altLang="zh-CN" sz="2800" b="1" dirty="0">
                <a:solidFill>
                  <a:srgbClr val="D842CD"/>
                </a:solidFill>
              </a:rPr>
              <a:t>1</a:t>
            </a:r>
            <a:r>
              <a:rPr lang="zh-CN" altLang="en-US" sz="2800" b="1" dirty="0" smtClean="0">
                <a:solidFill>
                  <a:srgbClr val="D842CD"/>
                </a:solidFill>
              </a:rPr>
              <a:t>、</a:t>
            </a:r>
            <a:r>
              <a:rPr lang="zh-CN" altLang="en-US" dirty="0" smtClean="0">
                <a:solidFill>
                  <a:srgbClr val="F42212"/>
                </a:solidFill>
              </a:rPr>
              <a:t>访问</a:t>
            </a:r>
            <a:r>
              <a:rPr lang="zh-CN" altLang="en-US" sz="2800" b="1" dirty="0" smtClean="0">
                <a:solidFill>
                  <a:srgbClr val="D842CD"/>
                </a:solidFill>
              </a:rPr>
              <a:t>当前结点</a:t>
            </a:r>
            <a:r>
              <a:rPr lang="zh-CN" altLang="en-US" dirty="0" smtClean="0">
                <a:solidFill>
                  <a:srgbClr val="F42212"/>
                </a:solidFill>
              </a:rPr>
              <a:t>并</a:t>
            </a:r>
            <a:r>
              <a:rPr lang="zh-CN" altLang="en-US" sz="2800" b="1" dirty="0" smtClean="0">
                <a:solidFill>
                  <a:srgbClr val="D842CD"/>
                </a:solidFill>
              </a:rPr>
              <a:t>进</a:t>
            </a:r>
            <a:r>
              <a:rPr lang="zh-CN" altLang="en-US" sz="2800" b="1" dirty="0">
                <a:solidFill>
                  <a:srgbClr val="D842CD"/>
                </a:solidFill>
              </a:rPr>
              <a:t>栈，走左子树，直至左子树为空；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3333CC"/>
                </a:solidFill>
              </a:rPr>
              <a:t> </a:t>
            </a:r>
            <a:r>
              <a:rPr lang="en-US" altLang="zh-CN" sz="2800" b="1" dirty="0">
                <a:solidFill>
                  <a:srgbClr val="F42212"/>
                </a:solidFill>
              </a:rPr>
              <a:t>2</a:t>
            </a:r>
            <a:r>
              <a:rPr lang="zh-CN" altLang="en-US" sz="2800" b="1" dirty="0" smtClean="0">
                <a:solidFill>
                  <a:srgbClr val="F42212"/>
                </a:solidFill>
              </a:rPr>
              <a:t>、若栈不空，则退栈、</a:t>
            </a:r>
            <a:r>
              <a:rPr lang="zh-CN" altLang="en-US" sz="2800" b="1" dirty="0" smtClean="0">
                <a:solidFill>
                  <a:srgbClr val="800000"/>
                </a:solidFill>
              </a:rPr>
              <a:t>走</a:t>
            </a:r>
            <a:r>
              <a:rPr lang="zh-CN" altLang="en-US" sz="2800" b="1" dirty="0">
                <a:solidFill>
                  <a:srgbClr val="800000"/>
                </a:solidFill>
              </a:rPr>
              <a:t>右子树；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48E919-D32C-47AB-9E7E-E4DBCCB9096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844" y="1214422"/>
            <a:ext cx="88201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void  </a:t>
            </a:r>
            <a:r>
              <a:rPr lang="en-US" altLang="zh-CN" sz="2800" b="1" dirty="0" err="1">
                <a:solidFill>
                  <a:srgbClr val="800000"/>
                </a:solidFill>
              </a:rPr>
              <a:t>InOrder</a:t>
            </a:r>
            <a:r>
              <a:rPr lang="zh-CN" altLang="en-US" sz="2800" b="1" dirty="0">
                <a:solidFill>
                  <a:srgbClr val="800000"/>
                </a:solidFill>
              </a:rPr>
              <a:t>（</a:t>
            </a:r>
            <a:r>
              <a:rPr lang="en-US" altLang="zh-CN" sz="2800" b="1" dirty="0" err="1">
                <a:solidFill>
                  <a:srgbClr val="800000"/>
                </a:solidFill>
              </a:rPr>
              <a:t>BiTree</a:t>
            </a:r>
            <a:r>
              <a:rPr lang="en-US" altLang="zh-CN" sz="2800" b="1" dirty="0">
                <a:solidFill>
                  <a:srgbClr val="800000"/>
                </a:solidFill>
              </a:rPr>
              <a:t> root</a:t>
            </a:r>
            <a:r>
              <a:rPr lang="zh-CN" altLang="en-US" sz="2800" b="1" dirty="0">
                <a:solidFill>
                  <a:srgbClr val="800000"/>
                </a:solidFill>
              </a:rPr>
              <a:t>） 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</a:rPr>
              <a:t>{</a:t>
            </a:r>
          </a:p>
          <a:p>
            <a:pPr algn="just">
              <a:spcBef>
                <a:spcPct val="10000"/>
              </a:spcBef>
            </a:pPr>
            <a:r>
              <a:rPr lang="en-US" altLang="zh-CN" dirty="0" smtClean="0">
                <a:solidFill>
                  <a:srgbClr val="800000"/>
                </a:solidFill>
              </a:rPr>
              <a:t>   </a:t>
            </a:r>
            <a:r>
              <a:rPr lang="en-US" altLang="zh-CN" sz="2800" b="1" dirty="0" err="1" smtClean="0">
                <a:solidFill>
                  <a:srgbClr val="800000"/>
                </a:solidFill>
              </a:rPr>
              <a:t>InitStack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</a:t>
            </a:r>
            <a:r>
              <a:rPr lang="en-US" altLang="zh-CN" sz="2800" b="1" dirty="0">
                <a:solidFill>
                  <a:srgbClr val="800000"/>
                </a:solidFill>
              </a:rPr>
              <a:t>(&amp;S); p=root;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 </a:t>
            </a:r>
            <a:r>
              <a:rPr lang="en-US" altLang="zh-CN" sz="2800" b="1" dirty="0">
                <a:solidFill>
                  <a:srgbClr val="800000"/>
                </a:solidFill>
              </a:rPr>
              <a:t>while(p!=NULL || !</a:t>
            </a:r>
            <a:r>
              <a:rPr lang="en-US" altLang="zh-CN" sz="2800" b="1" dirty="0" err="1">
                <a:solidFill>
                  <a:srgbClr val="800000"/>
                </a:solidFill>
              </a:rPr>
              <a:t>IsEmpty</a:t>
            </a:r>
            <a:r>
              <a:rPr lang="en-US" altLang="zh-CN" sz="2800" b="1" dirty="0">
                <a:solidFill>
                  <a:srgbClr val="800000"/>
                </a:solidFill>
              </a:rPr>
              <a:t>(S))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 { </a:t>
            </a:r>
            <a:endParaRPr lang="en-US" altLang="zh-CN" sz="2800" b="1" dirty="0" smtClean="0">
              <a:solidFill>
                <a:srgbClr val="8000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dirty="0" smtClean="0">
                <a:solidFill>
                  <a:srgbClr val="800000"/>
                </a:solidFill>
              </a:rPr>
              <a:t>     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if </a:t>
            </a:r>
            <a:r>
              <a:rPr lang="en-US" altLang="zh-CN" sz="2800" b="1" dirty="0">
                <a:solidFill>
                  <a:srgbClr val="800000"/>
                </a:solidFill>
              </a:rPr>
              <a:t>(p!=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NULL)</a:t>
            </a:r>
            <a:endParaRPr lang="en-US" altLang="zh-CN" sz="2800" b="1" dirty="0">
              <a:solidFill>
                <a:srgbClr val="0099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 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  {  </a:t>
            </a:r>
            <a:r>
              <a:rPr lang="en-US" altLang="zh-CN" dirty="0" smtClean="0">
                <a:solidFill>
                  <a:srgbClr val="FF0000"/>
                </a:solidFill>
              </a:rPr>
              <a:t>Visit(p-&gt;data); 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Push</a:t>
            </a:r>
            <a:r>
              <a:rPr lang="en-US" altLang="zh-CN" sz="2800" b="1" dirty="0">
                <a:solidFill>
                  <a:srgbClr val="000066"/>
                </a:solidFill>
              </a:rPr>
              <a:t>(&amp;</a:t>
            </a:r>
            <a:r>
              <a:rPr lang="en-US" altLang="zh-CN" sz="2800" b="1" dirty="0" err="1">
                <a:solidFill>
                  <a:srgbClr val="000066"/>
                </a:solidFill>
              </a:rPr>
              <a:t>S,p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);     </a:t>
            </a:r>
            <a:r>
              <a:rPr lang="en-US" altLang="zh-CN" sz="2800" b="1" dirty="0">
                <a:solidFill>
                  <a:srgbClr val="000066"/>
                </a:solidFill>
              </a:rPr>
              <a:t>p=p-&gt;</a:t>
            </a:r>
            <a:r>
              <a:rPr lang="en-US" altLang="zh-CN" sz="2800" b="1" dirty="0" err="1">
                <a:solidFill>
                  <a:srgbClr val="000066"/>
                </a:solidFill>
              </a:rPr>
              <a:t>LChild</a:t>
            </a:r>
            <a:r>
              <a:rPr lang="en-US" altLang="zh-CN" sz="2800" b="1" dirty="0">
                <a:solidFill>
                  <a:srgbClr val="000066"/>
                </a:solidFill>
              </a:rPr>
              <a:t>; </a:t>
            </a:r>
            <a:r>
              <a:rPr lang="en-US" altLang="zh-CN" sz="2800" b="1" dirty="0">
                <a:solidFill>
                  <a:srgbClr val="800000"/>
                </a:solidFill>
              </a:rPr>
              <a:t>} 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   else</a:t>
            </a:r>
            <a:endParaRPr lang="en-US" altLang="zh-CN" sz="2800" b="1" dirty="0">
              <a:solidFill>
                <a:srgbClr val="0099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    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{  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Pop</a:t>
            </a:r>
            <a:r>
              <a:rPr lang="en-US" altLang="zh-CN" sz="2800" b="1" dirty="0">
                <a:solidFill>
                  <a:srgbClr val="000066"/>
                </a:solidFill>
              </a:rPr>
              <a:t>(&amp;</a:t>
            </a:r>
            <a:r>
              <a:rPr lang="en-US" altLang="zh-CN" sz="2800" b="1" dirty="0" err="1">
                <a:solidFill>
                  <a:srgbClr val="000066"/>
                </a:solidFill>
              </a:rPr>
              <a:t>S,&amp;p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);   </a:t>
            </a:r>
            <a:r>
              <a:rPr lang="en-US" altLang="zh-CN" sz="2800" b="1" dirty="0">
                <a:solidFill>
                  <a:srgbClr val="000066"/>
                </a:solidFill>
              </a:rPr>
              <a:t>p=p-&gt;</a:t>
            </a:r>
            <a:r>
              <a:rPr lang="en-US" altLang="zh-CN" sz="2800" b="1" dirty="0" err="1">
                <a:solidFill>
                  <a:srgbClr val="000066"/>
                </a:solidFill>
              </a:rPr>
              <a:t>RChild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;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}</a:t>
            </a:r>
            <a:endParaRPr lang="en-US" altLang="zh-CN" sz="2800" b="1" dirty="0">
              <a:solidFill>
                <a:srgbClr val="8000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 </a:t>
            </a:r>
            <a:r>
              <a:rPr lang="en-US" altLang="zh-CN" sz="2800" b="1" dirty="0">
                <a:solidFill>
                  <a:srgbClr val="800000"/>
                </a:solidFill>
              </a:rPr>
              <a:t>}  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</a:rPr>
              <a:t>}               </a:t>
            </a:r>
            <a:r>
              <a:rPr lang="zh-CN" altLang="en-US" sz="2800" b="1" dirty="0">
                <a:solidFill>
                  <a:srgbClr val="F42212"/>
                </a:solidFill>
              </a:rPr>
              <a:t>时间复杂度：</a:t>
            </a:r>
            <a:r>
              <a:rPr lang="en-US" altLang="zh-CN" sz="2800" b="1" dirty="0">
                <a:solidFill>
                  <a:srgbClr val="F42212"/>
                </a:solidFill>
              </a:rPr>
              <a:t>O(n)  </a:t>
            </a:r>
            <a:r>
              <a:rPr lang="zh-CN" altLang="en-US" sz="2800" b="1" dirty="0">
                <a:solidFill>
                  <a:srgbClr val="F42212"/>
                </a:solidFill>
              </a:rPr>
              <a:t>空间复杂度：</a:t>
            </a:r>
            <a:r>
              <a:rPr lang="en-US" altLang="zh-CN" sz="2800" b="1" dirty="0">
                <a:solidFill>
                  <a:srgbClr val="F42212"/>
                </a:solidFill>
              </a:rPr>
              <a:t>O(k)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00034" y="714356"/>
            <a:ext cx="6095236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①</a:t>
            </a:r>
            <a:r>
              <a:rPr lang="zh-CN" altLang="en-US" sz="2400" dirty="0" smtClean="0">
                <a:solidFill>
                  <a:srgbClr val="FF0000"/>
                </a:solidFill>
              </a:rPr>
              <a:t>先序</a:t>
            </a:r>
            <a:r>
              <a:rPr lang="zh-CN" altLang="en-US" sz="2400" dirty="0">
                <a:solidFill>
                  <a:srgbClr val="FF0000"/>
                </a:solidFill>
              </a:rPr>
              <a:t>遍历二叉树的非递归</a:t>
            </a:r>
            <a:r>
              <a:rPr lang="zh-CN" altLang="en-US" sz="2400" dirty="0" smtClean="0">
                <a:solidFill>
                  <a:srgbClr val="FF0000"/>
                </a:solidFill>
              </a:rPr>
              <a:t>算法      函数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48E919-D32C-47AB-9E7E-E4DBCCB9096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844" y="1214422"/>
            <a:ext cx="882015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void  </a:t>
            </a:r>
            <a:r>
              <a:rPr lang="en-US" altLang="zh-CN" sz="2800" b="1" dirty="0" err="1">
                <a:solidFill>
                  <a:srgbClr val="800000"/>
                </a:solidFill>
              </a:rPr>
              <a:t>InOrder</a:t>
            </a:r>
            <a:r>
              <a:rPr lang="zh-CN" altLang="en-US" sz="2800" b="1" dirty="0">
                <a:solidFill>
                  <a:srgbClr val="800000"/>
                </a:solidFill>
              </a:rPr>
              <a:t>（</a:t>
            </a:r>
            <a:r>
              <a:rPr lang="en-US" altLang="zh-CN" sz="2800" b="1" dirty="0" err="1">
                <a:solidFill>
                  <a:srgbClr val="800000"/>
                </a:solidFill>
              </a:rPr>
              <a:t>BiTree</a:t>
            </a:r>
            <a:r>
              <a:rPr lang="en-US" altLang="zh-CN" sz="2800" b="1" dirty="0">
                <a:solidFill>
                  <a:srgbClr val="800000"/>
                </a:solidFill>
              </a:rPr>
              <a:t> root</a:t>
            </a:r>
            <a:r>
              <a:rPr lang="zh-CN" altLang="en-US" sz="2800" b="1" dirty="0">
                <a:solidFill>
                  <a:srgbClr val="800000"/>
                </a:solidFill>
              </a:rPr>
              <a:t>） 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</a:rPr>
              <a:t>{  </a:t>
            </a:r>
          </a:p>
          <a:p>
            <a:pPr algn="just">
              <a:spcBef>
                <a:spcPct val="10000"/>
              </a:spcBef>
            </a:pPr>
            <a:r>
              <a:rPr lang="en-US" altLang="zh-CN" dirty="0" smtClean="0">
                <a:solidFill>
                  <a:srgbClr val="800000"/>
                </a:solidFill>
              </a:rPr>
              <a:t>   </a:t>
            </a:r>
            <a:r>
              <a:rPr lang="en-US" altLang="zh-CN" sz="2800" b="1" dirty="0" err="1" smtClean="0">
                <a:solidFill>
                  <a:srgbClr val="800000"/>
                </a:solidFill>
              </a:rPr>
              <a:t>InitStack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</a:t>
            </a:r>
            <a:r>
              <a:rPr lang="en-US" altLang="zh-CN" sz="2800" b="1" dirty="0">
                <a:solidFill>
                  <a:srgbClr val="800000"/>
                </a:solidFill>
              </a:rPr>
              <a:t>(&amp;S); p=root;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while(p</a:t>
            </a:r>
            <a:r>
              <a:rPr lang="en-US" altLang="zh-CN" sz="2800" b="1" dirty="0">
                <a:solidFill>
                  <a:srgbClr val="800000"/>
                </a:solidFill>
              </a:rPr>
              <a:t>!=NULL || !</a:t>
            </a:r>
            <a:r>
              <a:rPr lang="en-US" altLang="zh-CN" sz="2800" b="1" dirty="0" err="1">
                <a:solidFill>
                  <a:srgbClr val="800000"/>
                </a:solidFill>
              </a:rPr>
              <a:t>IsEmpty</a:t>
            </a:r>
            <a:r>
              <a:rPr lang="en-US" altLang="zh-CN" sz="2800" b="1" dirty="0">
                <a:solidFill>
                  <a:srgbClr val="800000"/>
                </a:solidFill>
              </a:rPr>
              <a:t>(S))</a:t>
            </a: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 {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</a:t>
            </a:r>
          </a:p>
          <a:p>
            <a:pPr algn="just">
              <a:spcBef>
                <a:spcPct val="10000"/>
              </a:spcBef>
            </a:pPr>
            <a:r>
              <a:rPr lang="en-US" altLang="zh-CN" dirty="0" smtClean="0">
                <a:solidFill>
                  <a:srgbClr val="800000"/>
                </a:solidFill>
              </a:rPr>
              <a:t>   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 while </a:t>
            </a:r>
            <a:r>
              <a:rPr lang="en-US" altLang="zh-CN" sz="2800" b="1" dirty="0">
                <a:solidFill>
                  <a:srgbClr val="800000"/>
                </a:solidFill>
              </a:rPr>
              <a:t>(p!=NULL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)</a:t>
            </a:r>
            <a:endParaRPr lang="en-US" altLang="zh-CN" sz="2800" b="1" dirty="0">
              <a:solidFill>
                <a:srgbClr val="0099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    {  </a:t>
            </a:r>
            <a:r>
              <a:rPr lang="en-US" altLang="zh-CN" dirty="0" smtClean="0">
                <a:solidFill>
                  <a:srgbClr val="FF0000"/>
                </a:solidFill>
              </a:rPr>
              <a:t>Visit(p-&gt;data); 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Push</a:t>
            </a:r>
            <a:r>
              <a:rPr lang="en-US" altLang="zh-CN" sz="2800" b="1" dirty="0">
                <a:solidFill>
                  <a:srgbClr val="000066"/>
                </a:solidFill>
              </a:rPr>
              <a:t>(&amp;</a:t>
            </a:r>
            <a:r>
              <a:rPr lang="en-US" altLang="zh-CN" sz="2800" b="1" dirty="0" err="1">
                <a:solidFill>
                  <a:srgbClr val="000066"/>
                </a:solidFill>
              </a:rPr>
              <a:t>S,p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);  p=p-</a:t>
            </a:r>
            <a:r>
              <a:rPr lang="en-US" altLang="zh-CN" sz="2800" b="1" dirty="0">
                <a:solidFill>
                  <a:srgbClr val="000066"/>
                </a:solidFill>
              </a:rPr>
              <a:t>&gt;</a:t>
            </a:r>
            <a:r>
              <a:rPr lang="en-US" altLang="zh-CN" sz="2800" b="1" dirty="0" err="1">
                <a:solidFill>
                  <a:srgbClr val="000066"/>
                </a:solidFill>
              </a:rPr>
              <a:t>LChild</a:t>
            </a:r>
            <a:r>
              <a:rPr lang="en-US" altLang="zh-CN" sz="2800" b="1" dirty="0">
                <a:solidFill>
                  <a:srgbClr val="000066"/>
                </a:solidFill>
              </a:rPr>
              <a:t>; 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} </a:t>
            </a:r>
            <a:endParaRPr lang="en-US" altLang="zh-CN" sz="2800" b="1" dirty="0">
              <a:solidFill>
                <a:srgbClr val="8000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 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   </a:t>
            </a:r>
            <a:r>
              <a:rPr lang="en-US" altLang="zh-CN" dirty="0" smtClean="0">
                <a:solidFill>
                  <a:srgbClr val="800000"/>
                </a:solidFill>
              </a:rPr>
              <a:t>if( !</a:t>
            </a:r>
            <a:r>
              <a:rPr lang="en-US" altLang="zh-CN" dirty="0" err="1" smtClean="0">
                <a:solidFill>
                  <a:srgbClr val="800000"/>
                </a:solidFill>
              </a:rPr>
              <a:t>IsEmpty</a:t>
            </a:r>
            <a:r>
              <a:rPr lang="en-US" altLang="zh-CN" dirty="0" smtClean="0">
                <a:solidFill>
                  <a:srgbClr val="800000"/>
                </a:solidFill>
              </a:rPr>
              <a:t>(S) )</a:t>
            </a:r>
            <a:endParaRPr lang="en-US" altLang="zh-CN" sz="2800" b="1" dirty="0">
              <a:solidFill>
                <a:srgbClr val="0099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b="1" dirty="0">
                <a:solidFill>
                  <a:srgbClr val="800000"/>
                </a:solidFill>
              </a:rPr>
              <a:t>      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{  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Pop</a:t>
            </a:r>
            <a:r>
              <a:rPr lang="en-US" altLang="zh-CN" sz="2800" b="1" dirty="0">
                <a:solidFill>
                  <a:srgbClr val="000066"/>
                </a:solidFill>
              </a:rPr>
              <a:t>(&amp;</a:t>
            </a:r>
            <a:r>
              <a:rPr lang="en-US" altLang="zh-CN" sz="2800" b="1" dirty="0" err="1">
                <a:solidFill>
                  <a:srgbClr val="000066"/>
                </a:solidFill>
              </a:rPr>
              <a:t>S,&amp;p</a:t>
            </a:r>
            <a:r>
              <a:rPr lang="en-US" altLang="zh-CN" sz="2800" b="1" dirty="0">
                <a:solidFill>
                  <a:srgbClr val="000066"/>
                </a:solidFill>
              </a:rPr>
              <a:t>); 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    p=p-</a:t>
            </a:r>
            <a:r>
              <a:rPr lang="en-US" altLang="zh-CN" sz="2800" b="1" dirty="0">
                <a:solidFill>
                  <a:srgbClr val="000066"/>
                </a:solidFill>
              </a:rPr>
              <a:t>&gt;</a:t>
            </a:r>
            <a:r>
              <a:rPr lang="en-US" altLang="zh-CN" sz="2800" b="1" dirty="0" err="1">
                <a:solidFill>
                  <a:srgbClr val="000066"/>
                </a:solidFill>
              </a:rPr>
              <a:t>RChild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;  </a:t>
            </a:r>
            <a:r>
              <a:rPr lang="en-US" altLang="zh-CN" sz="2800" b="1" dirty="0" smtClean="0">
                <a:solidFill>
                  <a:srgbClr val="800000"/>
                </a:solidFill>
              </a:rPr>
              <a:t>}</a:t>
            </a:r>
            <a:endParaRPr lang="en-US" altLang="zh-CN" sz="2800" b="1" dirty="0">
              <a:solidFill>
                <a:srgbClr val="8000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</a:rPr>
              <a:t>   }  </a:t>
            </a:r>
            <a:endParaRPr lang="en-US" altLang="zh-CN" dirty="0">
              <a:solidFill>
                <a:srgbClr val="8000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800" b="1" dirty="0" smtClean="0">
                <a:solidFill>
                  <a:srgbClr val="800000"/>
                </a:solidFill>
              </a:rPr>
              <a:t>}               </a:t>
            </a:r>
            <a:r>
              <a:rPr lang="zh-CN" altLang="en-US" sz="2800" b="1" dirty="0">
                <a:solidFill>
                  <a:srgbClr val="F42212"/>
                </a:solidFill>
              </a:rPr>
              <a:t>时间复杂度：</a:t>
            </a:r>
            <a:r>
              <a:rPr lang="en-US" altLang="zh-CN" sz="2800" b="1" dirty="0">
                <a:solidFill>
                  <a:srgbClr val="F42212"/>
                </a:solidFill>
              </a:rPr>
              <a:t>O(n)  </a:t>
            </a:r>
            <a:r>
              <a:rPr lang="zh-CN" altLang="en-US" sz="2800" b="1" dirty="0">
                <a:solidFill>
                  <a:srgbClr val="F42212"/>
                </a:solidFill>
              </a:rPr>
              <a:t>空间复杂度：</a:t>
            </a:r>
            <a:r>
              <a:rPr lang="en-US" altLang="zh-CN" sz="2800" b="1" dirty="0">
                <a:solidFill>
                  <a:srgbClr val="F42212"/>
                </a:solidFill>
              </a:rPr>
              <a:t>O(k)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00034" y="714356"/>
            <a:ext cx="6095236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①</a:t>
            </a:r>
            <a:r>
              <a:rPr lang="zh-CN" altLang="en-US" sz="2400" dirty="0" smtClean="0">
                <a:solidFill>
                  <a:srgbClr val="FF0000"/>
                </a:solidFill>
              </a:rPr>
              <a:t>先序</a:t>
            </a:r>
            <a:r>
              <a:rPr lang="zh-CN" altLang="en-US" sz="2400" dirty="0">
                <a:solidFill>
                  <a:srgbClr val="FF0000"/>
                </a:solidFill>
              </a:rPr>
              <a:t>遍历二叉树的非递归</a:t>
            </a:r>
            <a:r>
              <a:rPr lang="zh-CN" altLang="en-US" sz="2400" dirty="0" smtClean="0">
                <a:solidFill>
                  <a:srgbClr val="FF0000"/>
                </a:solidFill>
              </a:rPr>
              <a:t>算法      函数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DBBB172-A475-41C8-86B0-B4D743A4F60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1767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6.1 </a:t>
            </a:r>
            <a:r>
              <a:rPr lang="zh-CN" altLang="en-US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>
            <a:off x="912813" y="1341438"/>
            <a:ext cx="40195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1042988" y="1484313"/>
            <a:ext cx="223361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表示方法：</a:t>
            </a:r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2700338" y="1412875"/>
            <a:ext cx="2324100" cy="647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文氏图表示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66750" y="2633663"/>
            <a:ext cx="8153400" cy="2667000"/>
            <a:chOff x="420" y="1659"/>
            <a:chExt cx="5136" cy="1680"/>
          </a:xfrm>
        </p:grpSpPr>
        <p:sp>
          <p:nvSpPr>
            <p:cNvPr id="13322" name="Oval 32"/>
            <p:cNvSpPr>
              <a:spLocks noChangeArrowheads="1"/>
            </p:cNvSpPr>
            <p:nvPr/>
          </p:nvSpPr>
          <p:spPr bwMode="auto">
            <a:xfrm>
              <a:off x="1860" y="2283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13323" name="Oval 33"/>
            <p:cNvSpPr>
              <a:spLocks noChangeArrowheads="1"/>
            </p:cNvSpPr>
            <p:nvPr/>
          </p:nvSpPr>
          <p:spPr bwMode="auto">
            <a:xfrm>
              <a:off x="2436" y="2283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j</a:t>
              </a:r>
            </a:p>
          </p:txBody>
        </p:sp>
        <p:sp>
          <p:nvSpPr>
            <p:cNvPr id="13324" name="Oval 34"/>
            <p:cNvSpPr>
              <a:spLocks noChangeArrowheads="1"/>
            </p:cNvSpPr>
            <p:nvPr/>
          </p:nvSpPr>
          <p:spPr bwMode="auto">
            <a:xfrm>
              <a:off x="996" y="2283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3325" name="Oval 35"/>
            <p:cNvSpPr>
              <a:spLocks noChangeArrowheads="1"/>
            </p:cNvSpPr>
            <p:nvPr/>
          </p:nvSpPr>
          <p:spPr bwMode="auto">
            <a:xfrm>
              <a:off x="3204" y="2283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13326" name="Oval 36"/>
            <p:cNvSpPr>
              <a:spLocks noChangeArrowheads="1"/>
            </p:cNvSpPr>
            <p:nvPr/>
          </p:nvSpPr>
          <p:spPr bwMode="auto">
            <a:xfrm>
              <a:off x="4020" y="2283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13327" name="Oval 37"/>
            <p:cNvSpPr>
              <a:spLocks noChangeArrowheads="1"/>
            </p:cNvSpPr>
            <p:nvPr/>
          </p:nvSpPr>
          <p:spPr bwMode="auto">
            <a:xfrm>
              <a:off x="4644" y="2283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3328" name="Oval 38"/>
            <p:cNvSpPr>
              <a:spLocks noChangeArrowheads="1"/>
            </p:cNvSpPr>
            <p:nvPr/>
          </p:nvSpPr>
          <p:spPr bwMode="auto">
            <a:xfrm>
              <a:off x="1620" y="2043"/>
              <a:ext cx="1440" cy="912"/>
            </a:xfrm>
            <a:prstGeom prst="ellips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Oval 39"/>
            <p:cNvSpPr>
              <a:spLocks noChangeArrowheads="1"/>
            </p:cNvSpPr>
            <p:nvPr/>
          </p:nvSpPr>
          <p:spPr bwMode="auto">
            <a:xfrm>
              <a:off x="3828" y="2043"/>
              <a:ext cx="1440" cy="864"/>
            </a:xfrm>
            <a:prstGeom prst="ellips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Oval 40"/>
            <p:cNvSpPr>
              <a:spLocks noChangeArrowheads="1"/>
            </p:cNvSpPr>
            <p:nvPr/>
          </p:nvSpPr>
          <p:spPr bwMode="auto">
            <a:xfrm>
              <a:off x="804" y="1899"/>
              <a:ext cx="2880" cy="1200"/>
            </a:xfrm>
            <a:prstGeom prst="ellips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Oval 41"/>
            <p:cNvSpPr>
              <a:spLocks noChangeArrowheads="1"/>
            </p:cNvSpPr>
            <p:nvPr/>
          </p:nvSpPr>
          <p:spPr bwMode="auto">
            <a:xfrm>
              <a:off x="420" y="1659"/>
              <a:ext cx="5136" cy="1680"/>
            </a:xfrm>
            <a:prstGeom prst="ellips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Text Box 42"/>
            <p:cNvSpPr txBox="1">
              <a:spLocks noChangeArrowheads="1"/>
            </p:cNvSpPr>
            <p:nvPr/>
          </p:nvSpPr>
          <p:spPr bwMode="auto">
            <a:xfrm>
              <a:off x="3300" y="1707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3333" name="Text Box 43"/>
            <p:cNvSpPr txBox="1">
              <a:spLocks noChangeArrowheads="1"/>
            </p:cNvSpPr>
            <p:nvPr/>
          </p:nvSpPr>
          <p:spPr bwMode="auto">
            <a:xfrm>
              <a:off x="1332" y="1995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3334" name="Text Box 44"/>
            <p:cNvSpPr txBox="1">
              <a:spLocks noChangeArrowheads="1"/>
            </p:cNvSpPr>
            <p:nvPr/>
          </p:nvSpPr>
          <p:spPr bwMode="auto">
            <a:xfrm>
              <a:off x="4308" y="1995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3335" name="Text Box 45"/>
            <p:cNvSpPr txBox="1">
              <a:spLocks noChangeArrowheads="1"/>
            </p:cNvSpPr>
            <p:nvPr/>
          </p:nvSpPr>
          <p:spPr bwMode="auto">
            <a:xfrm>
              <a:off x="2148" y="1995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387350" y="3000372"/>
            <a:ext cx="8756650" cy="249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9900"/>
                </a:solidFill>
              </a:rPr>
              <a:t>算法思想：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3333CC"/>
                </a:solidFill>
              </a:rPr>
              <a:t>从根开始，当前结点存在或栈不为空，重复如下操作：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3333CC"/>
                </a:solidFill>
              </a:rPr>
              <a:t> </a:t>
            </a:r>
            <a:r>
              <a:rPr lang="en-US" altLang="zh-CN" sz="2400" b="1" dirty="0">
                <a:solidFill>
                  <a:srgbClr val="D842CD"/>
                </a:solidFill>
              </a:rPr>
              <a:t>1</a:t>
            </a:r>
            <a:r>
              <a:rPr lang="zh-CN" altLang="en-US" sz="2400" b="1" dirty="0">
                <a:solidFill>
                  <a:srgbClr val="D842CD"/>
                </a:solidFill>
              </a:rPr>
              <a:t>、当前结点进栈，走左子树，直至左子树为空；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3333CC"/>
                </a:solidFill>
              </a:rPr>
              <a:t> </a:t>
            </a:r>
            <a:r>
              <a:rPr lang="en-US" altLang="zh-CN" sz="2400" b="1" dirty="0">
                <a:solidFill>
                  <a:srgbClr val="F42212"/>
                </a:solidFill>
              </a:rPr>
              <a:t>2</a:t>
            </a:r>
            <a:r>
              <a:rPr lang="zh-CN" altLang="en-US" sz="2400" b="1" dirty="0">
                <a:solidFill>
                  <a:srgbClr val="F42212"/>
                </a:solidFill>
              </a:rPr>
              <a:t>、如果栈顶结点右子树为空或右子树已访问过，则退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42212"/>
                </a:solidFill>
              </a:rPr>
              <a:t>       栈并访问刚退栈的栈顶结点；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9900"/>
                </a:solidFill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</a:rPr>
              <a:t>3</a:t>
            </a:r>
            <a:r>
              <a:rPr lang="zh-CN" altLang="en-US" sz="2400" b="1" dirty="0">
                <a:solidFill>
                  <a:srgbClr val="800000"/>
                </a:solidFill>
              </a:rPr>
              <a:t>、否则，走右子树；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57158" y="5786454"/>
            <a:ext cx="7748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800000"/>
                </a:solidFill>
              </a:rPr>
              <a:t>判定右子树是否已访问过有多种方法，在此采用：</a:t>
            </a:r>
            <a:r>
              <a:rPr lang="en-US" altLang="zh-CN" sz="2400" b="1" dirty="0">
                <a:solidFill>
                  <a:srgbClr val="800000"/>
                </a:solidFill>
              </a:rPr>
              <a:t>q</a:t>
            </a:r>
            <a:r>
              <a:rPr lang="zh-CN" altLang="en-US" sz="2400" b="1" dirty="0">
                <a:solidFill>
                  <a:srgbClr val="800000"/>
                </a:solidFill>
              </a:rPr>
              <a:t>记录刚访问过的结点，并判定栈顶结点右孩子是否为</a:t>
            </a:r>
            <a:r>
              <a:rPr lang="en-US" altLang="zh-CN" sz="2400" b="1" dirty="0">
                <a:solidFill>
                  <a:srgbClr val="800000"/>
                </a:solidFill>
              </a:rPr>
              <a:t>q</a:t>
            </a:r>
            <a:r>
              <a:rPr lang="zh-CN" altLang="en-US" sz="2400" b="1" dirty="0">
                <a:solidFill>
                  <a:srgbClr val="800000"/>
                </a:solidFill>
              </a:rPr>
              <a:t>。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430212" y="1571612"/>
            <a:ext cx="87137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3333CC"/>
                </a:solidFill>
              </a:rPr>
              <a:t>      </a:t>
            </a:r>
            <a:r>
              <a:rPr lang="zh-CN" altLang="en-US" sz="2400" b="1" dirty="0">
                <a:solidFill>
                  <a:srgbClr val="800000"/>
                </a:solidFill>
              </a:rPr>
              <a:t>后序遍历非递归较上述算法的主要区别在于：</a:t>
            </a:r>
            <a:r>
              <a:rPr lang="zh-CN" altLang="en-US" sz="2400" b="1" dirty="0">
                <a:solidFill>
                  <a:srgbClr val="0000CC"/>
                </a:solidFill>
              </a:rPr>
              <a:t>要</a:t>
            </a:r>
            <a:r>
              <a:rPr lang="zh-CN" altLang="en-US" sz="2400" b="1" dirty="0">
                <a:solidFill>
                  <a:srgbClr val="3333CC"/>
                </a:solidFill>
              </a:rPr>
              <a:t>判定是否应访问</a:t>
            </a:r>
            <a:r>
              <a:rPr lang="zh-CN" altLang="en-US" sz="2400" b="1" dirty="0">
                <a:solidFill>
                  <a:srgbClr val="F42212"/>
                </a:solidFill>
              </a:rPr>
              <a:t>当前栈顶结点</a:t>
            </a:r>
            <a:r>
              <a:rPr lang="en-US" altLang="zh-CN" sz="2400" b="1" dirty="0">
                <a:solidFill>
                  <a:srgbClr val="F42212"/>
                </a:solidFill>
              </a:rPr>
              <a:t>p</a:t>
            </a:r>
            <a:r>
              <a:rPr lang="zh-CN" altLang="en-US" sz="2400" b="1" dirty="0">
                <a:solidFill>
                  <a:srgbClr val="3333CC"/>
                </a:solidFill>
              </a:rPr>
              <a:t>。</a:t>
            </a:r>
            <a:r>
              <a:rPr lang="en-US" altLang="zh-CN" sz="2400" b="1" dirty="0">
                <a:solidFill>
                  <a:srgbClr val="3333CC"/>
                </a:solidFill>
              </a:rPr>
              <a:t>1. p</a:t>
            </a:r>
            <a:r>
              <a:rPr lang="zh-CN" altLang="en-US" sz="2400" b="1" dirty="0">
                <a:solidFill>
                  <a:srgbClr val="3333CC"/>
                </a:solidFill>
              </a:rPr>
              <a:t>无右孩子；</a:t>
            </a:r>
            <a:r>
              <a:rPr lang="en-US" altLang="zh-CN" sz="2400" b="1" dirty="0">
                <a:solidFill>
                  <a:srgbClr val="3333CC"/>
                </a:solidFill>
              </a:rPr>
              <a:t>2. p</a:t>
            </a:r>
            <a:r>
              <a:rPr lang="zh-CN" altLang="en-US" sz="2400" b="1" dirty="0">
                <a:solidFill>
                  <a:srgbClr val="3333CC"/>
                </a:solidFill>
              </a:rPr>
              <a:t>的右孩子已访问过，此时应访问栈顶结点</a:t>
            </a:r>
            <a:r>
              <a:rPr lang="en-US" altLang="zh-CN" sz="2400" b="1" dirty="0">
                <a:solidFill>
                  <a:srgbClr val="3333CC"/>
                </a:solidFill>
              </a:rPr>
              <a:t>p</a:t>
            </a:r>
            <a:r>
              <a:rPr lang="zh-CN" altLang="en-US" sz="2400" b="1" dirty="0">
                <a:solidFill>
                  <a:srgbClr val="3333CC"/>
                </a:solidFill>
              </a:rPr>
              <a:t>，除这两种情况外，均应进入右子树访问。</a:t>
            </a:r>
            <a:r>
              <a:rPr lang="zh-CN" altLang="en-US" sz="2400" b="1" dirty="0"/>
              <a:t> 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14348" y="857232"/>
            <a:ext cx="4513072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②后序</a:t>
            </a:r>
            <a:r>
              <a:rPr lang="zh-CN" altLang="en-US" sz="2400" dirty="0">
                <a:solidFill>
                  <a:srgbClr val="FF0000"/>
                </a:solidFill>
              </a:rPr>
              <a:t>遍历二叉树的非递归算法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utoUpdateAnimBg="0"/>
      <p:bldP spid="205828" grpId="0" autoUpdateAnimBg="0"/>
      <p:bldP spid="20582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357158" y="1444210"/>
            <a:ext cx="8229600" cy="53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lang="en-US" altLang="zh-CN" sz="2400" b="1" dirty="0">
                <a:solidFill>
                  <a:srgbClr val="3333CC"/>
                </a:solidFill>
              </a:rPr>
              <a:t>void </a:t>
            </a:r>
            <a:r>
              <a:rPr lang="en-US" altLang="zh-CN" sz="2400" b="1" dirty="0" err="1">
                <a:solidFill>
                  <a:srgbClr val="3333CC"/>
                </a:solidFill>
              </a:rPr>
              <a:t>PostOrder</a:t>
            </a:r>
            <a:r>
              <a:rPr lang="zh-CN" altLang="en-US" sz="2400" b="1" dirty="0">
                <a:solidFill>
                  <a:srgbClr val="3333CC"/>
                </a:solidFill>
              </a:rPr>
              <a:t>（</a:t>
            </a:r>
            <a:r>
              <a:rPr lang="en-US" altLang="zh-CN" sz="2400" b="1" dirty="0" err="1">
                <a:solidFill>
                  <a:srgbClr val="3333CC"/>
                </a:solidFill>
              </a:rPr>
              <a:t>BiTree</a:t>
            </a:r>
            <a:r>
              <a:rPr lang="en-US" altLang="zh-CN" sz="2400" b="1" dirty="0">
                <a:solidFill>
                  <a:srgbClr val="3333CC"/>
                </a:solidFill>
              </a:rPr>
              <a:t> root</a:t>
            </a:r>
            <a:r>
              <a:rPr lang="zh-CN" altLang="en-US" sz="2400" b="1" dirty="0">
                <a:solidFill>
                  <a:srgbClr val="3333CC"/>
                </a:solidFill>
              </a:rPr>
              <a:t>）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800000"/>
                </a:solidFill>
              </a:rPr>
              <a:t>{  </a:t>
            </a:r>
            <a:r>
              <a:rPr lang="en-US" altLang="zh-CN" sz="2400" dirty="0" err="1" smtClean="0">
                <a:solidFill>
                  <a:srgbClr val="800000"/>
                </a:solidFill>
              </a:rPr>
              <a:t>InitStack</a:t>
            </a:r>
            <a:r>
              <a:rPr lang="en-US" altLang="zh-CN" sz="2400" dirty="0" smtClean="0">
                <a:solidFill>
                  <a:srgbClr val="800000"/>
                </a:solidFill>
              </a:rPr>
              <a:t> (&amp;S);  p=root ;  q=NULL;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800000"/>
                </a:solidFill>
              </a:rPr>
              <a:t>   while(p!=NULL || !</a:t>
            </a:r>
            <a:r>
              <a:rPr lang="en-US" altLang="zh-CN" sz="2400" dirty="0" err="1" smtClean="0">
                <a:solidFill>
                  <a:srgbClr val="800000"/>
                </a:solidFill>
              </a:rPr>
              <a:t>IsEmpty</a:t>
            </a:r>
            <a:r>
              <a:rPr lang="en-US" altLang="zh-CN" sz="2400" dirty="0" smtClean="0">
                <a:solidFill>
                  <a:srgbClr val="800000"/>
                </a:solidFill>
              </a:rPr>
              <a:t>(S))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800000"/>
                </a:solidFill>
              </a:rPr>
              <a:t>   {    while (p!=NULL)</a:t>
            </a:r>
            <a:endParaRPr lang="en-US" altLang="zh-CN" sz="2400" dirty="0" smtClean="0">
              <a:solidFill>
                <a:srgbClr val="0099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800000"/>
                </a:solidFill>
              </a:rPr>
              <a:t>        {   </a:t>
            </a:r>
            <a:r>
              <a:rPr lang="en-US" altLang="zh-CN" sz="2400" dirty="0" smtClean="0">
                <a:solidFill>
                  <a:srgbClr val="D842CD"/>
                </a:solidFill>
              </a:rPr>
              <a:t>Push(&amp;</a:t>
            </a:r>
            <a:r>
              <a:rPr lang="en-US" altLang="zh-CN" sz="2400" dirty="0" err="1" smtClean="0">
                <a:solidFill>
                  <a:srgbClr val="D842CD"/>
                </a:solidFill>
              </a:rPr>
              <a:t>S,p</a:t>
            </a:r>
            <a:r>
              <a:rPr lang="en-US" altLang="zh-CN" sz="2400" dirty="0" smtClean="0">
                <a:solidFill>
                  <a:srgbClr val="D842CD"/>
                </a:solidFill>
              </a:rPr>
              <a:t>);     p=p-&gt;</a:t>
            </a:r>
            <a:r>
              <a:rPr lang="en-US" altLang="zh-CN" sz="2400" dirty="0" err="1" smtClean="0">
                <a:solidFill>
                  <a:srgbClr val="D842CD"/>
                </a:solidFill>
              </a:rPr>
              <a:t>LChild</a:t>
            </a:r>
            <a:r>
              <a:rPr lang="en-US" altLang="zh-CN" sz="2400" dirty="0" smtClean="0">
                <a:solidFill>
                  <a:srgbClr val="D842CD"/>
                </a:solidFill>
              </a:rPr>
              <a:t>;</a:t>
            </a:r>
            <a:r>
              <a:rPr lang="en-US" altLang="zh-CN" sz="2400" dirty="0" smtClean="0">
                <a:solidFill>
                  <a:srgbClr val="800000"/>
                </a:solidFill>
              </a:rPr>
              <a:t>    } 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800000"/>
                </a:solidFill>
              </a:rPr>
              <a:t>        if( !</a:t>
            </a:r>
            <a:r>
              <a:rPr lang="en-US" altLang="zh-CN" sz="2400" dirty="0" err="1" smtClean="0">
                <a:solidFill>
                  <a:srgbClr val="800000"/>
                </a:solidFill>
              </a:rPr>
              <a:t>IsEmpty</a:t>
            </a:r>
            <a:r>
              <a:rPr lang="en-US" altLang="zh-CN" sz="2400" dirty="0" smtClean="0">
                <a:solidFill>
                  <a:srgbClr val="800000"/>
                </a:solidFill>
              </a:rPr>
              <a:t>(S) )</a:t>
            </a:r>
            <a:endParaRPr lang="en-US" altLang="zh-CN" sz="2400" dirty="0" smtClean="0">
              <a:solidFill>
                <a:srgbClr val="009900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800000"/>
                </a:solidFill>
              </a:rPr>
              <a:t>        {  </a:t>
            </a:r>
            <a:r>
              <a:rPr lang="en-US" altLang="zh-CN" sz="2400" dirty="0" err="1" smtClean="0">
                <a:solidFill>
                  <a:srgbClr val="F42212"/>
                </a:solidFill>
              </a:rPr>
              <a:t>GetTop</a:t>
            </a:r>
            <a:r>
              <a:rPr lang="en-US" altLang="zh-CN" sz="2400" dirty="0" smtClean="0">
                <a:solidFill>
                  <a:srgbClr val="F42212"/>
                </a:solidFill>
              </a:rPr>
              <a:t>(</a:t>
            </a:r>
            <a:r>
              <a:rPr lang="en-US" altLang="zh-CN" sz="2400" dirty="0" err="1" smtClean="0">
                <a:solidFill>
                  <a:srgbClr val="F42212"/>
                </a:solidFill>
              </a:rPr>
              <a:t>S,&amp;p</a:t>
            </a:r>
            <a:r>
              <a:rPr lang="en-US" altLang="zh-CN" sz="2400" dirty="0" smtClean="0">
                <a:solidFill>
                  <a:srgbClr val="F42212"/>
                </a:solidFill>
              </a:rPr>
              <a:t>); 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000066"/>
                </a:solidFill>
              </a:rPr>
              <a:t>           if( (p-&gt;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RChild</a:t>
            </a:r>
            <a:r>
              <a:rPr lang="en-US" altLang="zh-CN" sz="2400" dirty="0" smtClean="0">
                <a:solidFill>
                  <a:srgbClr val="000066"/>
                </a:solidFill>
              </a:rPr>
              <a:t>==NULL) || (p-&gt;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RChild</a:t>
            </a:r>
            <a:r>
              <a:rPr lang="en-US" altLang="zh-CN" sz="2400" dirty="0" smtClean="0">
                <a:solidFill>
                  <a:srgbClr val="000066"/>
                </a:solidFill>
              </a:rPr>
              <a:t>==q) )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000066"/>
                </a:solidFill>
              </a:rPr>
              <a:t>           {    Pop(&amp;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S,&amp;p</a:t>
            </a:r>
            <a:r>
              <a:rPr lang="en-US" altLang="zh-CN" sz="2400" dirty="0" smtClean="0">
                <a:solidFill>
                  <a:srgbClr val="000066"/>
                </a:solidFill>
              </a:rPr>
              <a:t>); Visit(p-&gt;data); q=p; p=NULL; }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000066"/>
                </a:solidFill>
              </a:rPr>
              <a:t>           else   p=p-&gt;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RChild</a:t>
            </a:r>
            <a:r>
              <a:rPr lang="en-US" altLang="zh-CN" sz="2400" dirty="0" smtClean="0">
                <a:solidFill>
                  <a:srgbClr val="000066"/>
                </a:solidFill>
              </a:rPr>
              <a:t>;  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000066"/>
                </a:solidFill>
              </a:rPr>
              <a:t>        </a:t>
            </a:r>
            <a:r>
              <a:rPr lang="en-US" altLang="zh-CN" sz="2400" dirty="0" smtClean="0">
                <a:solidFill>
                  <a:srgbClr val="800000"/>
                </a:solidFill>
              </a:rPr>
              <a:t>}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800000"/>
                </a:solidFill>
              </a:rPr>
              <a:t>    }  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800000"/>
                </a:solidFill>
              </a:rPr>
              <a:t>}               </a:t>
            </a:r>
            <a:r>
              <a:rPr lang="zh-CN" altLang="en-US" sz="2400" dirty="0" smtClean="0">
                <a:solidFill>
                  <a:srgbClr val="F42212"/>
                </a:solidFill>
              </a:rPr>
              <a:t>时间复杂度：</a:t>
            </a:r>
            <a:r>
              <a:rPr lang="en-US" altLang="zh-CN" sz="2400" dirty="0" smtClean="0">
                <a:solidFill>
                  <a:srgbClr val="F42212"/>
                </a:solidFill>
              </a:rPr>
              <a:t>O(n)  </a:t>
            </a:r>
            <a:r>
              <a:rPr lang="zh-CN" altLang="en-US" sz="2400" dirty="0" smtClean="0">
                <a:solidFill>
                  <a:srgbClr val="F42212"/>
                </a:solidFill>
              </a:rPr>
              <a:t>空间复杂度：</a:t>
            </a:r>
            <a:r>
              <a:rPr lang="en-US" altLang="zh-CN" sz="2400" dirty="0" smtClean="0">
                <a:solidFill>
                  <a:srgbClr val="F42212"/>
                </a:solidFill>
              </a:rPr>
              <a:t>O(k)</a:t>
            </a:r>
            <a:endParaRPr lang="en-US" altLang="zh-CN" sz="2400" dirty="0">
              <a:solidFill>
                <a:srgbClr val="F42212"/>
              </a:solidFill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14348" y="857232"/>
            <a:ext cx="4513072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②后序</a:t>
            </a:r>
            <a:r>
              <a:rPr lang="zh-CN" altLang="en-US" sz="2400" dirty="0">
                <a:solidFill>
                  <a:srgbClr val="FF0000"/>
                </a:solidFill>
              </a:rPr>
              <a:t>遍历二叉树的非递归算法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48E919-D32C-47AB-9E7E-E4DBCCB9096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785794"/>
            <a:ext cx="4537075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771775" y="1576388"/>
            <a:ext cx="1986739" cy="52540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58775" lvl="2"/>
            <a:r>
              <a:rPr lang="zh-CN" altLang="en-US" dirty="0" smtClean="0">
                <a:solidFill>
                  <a:srgbClr val="FF0000"/>
                </a:solidFill>
              </a:rPr>
              <a:t>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76225" y="2212995"/>
            <a:ext cx="886777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以二叉链表作为二叉树存储结构时，只能找到结点的左、右孩子信息，不能直接得到结点在遍历序列中的</a:t>
            </a:r>
            <a:r>
              <a:rPr lang="zh-CN" altLang="en-US" sz="3200" b="1" dirty="0">
                <a:solidFill>
                  <a:srgbClr val="EF0101"/>
                </a:solidFill>
                <a:latin typeface="楷体_GB2312" pitchFamily="49" charset="-122"/>
                <a:ea typeface="楷体_GB2312" pitchFamily="49" charset="-122"/>
              </a:rPr>
              <a:t>前驱</a:t>
            </a:r>
            <a:r>
              <a:rPr lang="zh-CN" altLang="en-US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200" b="1" dirty="0">
                <a:solidFill>
                  <a:srgbClr val="EF0101"/>
                </a:solidFill>
                <a:latin typeface="楷体_GB2312" pitchFamily="49" charset="-122"/>
                <a:ea typeface="楷体_GB2312" pitchFamily="49" charset="-122"/>
              </a:rPr>
              <a:t>后继</a:t>
            </a:r>
            <a:r>
              <a:rPr lang="zh-CN" altLang="en-US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信息。若要得到这些信息，可充分利用二叉链表中的</a:t>
            </a:r>
            <a:r>
              <a:rPr lang="zh-CN" altLang="en-US" sz="3200" b="1" dirty="0">
                <a:solidFill>
                  <a:srgbClr val="EF0101"/>
                </a:solidFill>
                <a:latin typeface="楷体_GB2312" pitchFamily="49" charset="-122"/>
                <a:ea typeface="楷体_GB2312" pitchFamily="49" charset="-122"/>
              </a:rPr>
              <a:t>空链域</a:t>
            </a:r>
            <a:r>
              <a:rPr lang="zh-CN" altLang="en-US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，将遍历过程中结点的前驱、后继信息保存下来。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5925" y="4803795"/>
            <a:ext cx="84232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在有</a:t>
            </a:r>
            <a:r>
              <a:rPr lang="en-US" altLang="zh-CN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个结点的二叉链表中共有</a:t>
            </a:r>
            <a:r>
              <a:rPr lang="en-US" altLang="zh-CN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2n</a:t>
            </a:r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个链域，但只有</a:t>
            </a:r>
            <a:r>
              <a:rPr lang="en-US" altLang="zh-CN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个有用的非空链域，其余</a:t>
            </a:r>
            <a:r>
              <a:rPr lang="en-US" altLang="zh-CN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个链域是空的。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071538" y="1285860"/>
            <a:ext cx="2286016" cy="1588"/>
          </a:xfrm>
          <a:prstGeom prst="line">
            <a:avLst/>
          </a:prstGeom>
          <a:ln w="476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423" name="Group 95"/>
          <p:cNvGraphicFramePr>
            <a:graphicFrameLocks noGrp="1"/>
          </p:cNvGraphicFramePr>
          <p:nvPr>
            <p:ph/>
          </p:nvPr>
        </p:nvGraphicFramePr>
        <p:xfrm>
          <a:off x="1476375" y="2276475"/>
          <a:ext cx="6337300" cy="457200"/>
        </p:xfrm>
        <a:graphic>
          <a:graphicData uri="http://schemas.openxmlformats.org/drawingml/2006/table">
            <a:tbl>
              <a:tblPr/>
              <a:tblGrid>
                <a:gridCol w="1249363"/>
                <a:gridCol w="1220787"/>
                <a:gridCol w="1282700"/>
                <a:gridCol w="1252538"/>
                <a:gridCol w="13319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LChild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Ltag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RChild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3FF"/>
                    </a:solidFill>
                  </a:tcPr>
                </a:tc>
              </a:tr>
            </a:tbl>
          </a:graphicData>
        </a:graphic>
      </p:graphicFrame>
      <p:sp>
        <p:nvSpPr>
          <p:cNvPr id="62480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0B70330-DC2E-4C57-984A-914DB0E5108B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6248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62485" name="Text Box 9"/>
          <p:cNvSpPr txBox="1">
            <a:spLocks noChangeArrowheads="1"/>
          </p:cNvSpPr>
          <p:nvPr/>
        </p:nvSpPr>
        <p:spPr bwMode="auto">
          <a:xfrm>
            <a:off x="2771775" y="1576388"/>
            <a:ext cx="19669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58775" lvl="2"/>
            <a:r>
              <a:rPr lang="zh-CN" altLang="en-US">
                <a:solidFill>
                  <a:srgbClr val="FF0000"/>
                </a:solidFill>
              </a:rPr>
              <a:t>结点结构：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403350" y="3141663"/>
            <a:ext cx="7199313" cy="2452687"/>
            <a:chOff x="624" y="2016"/>
            <a:chExt cx="4272" cy="1545"/>
          </a:xfrm>
        </p:grpSpPr>
        <p:sp>
          <p:nvSpPr>
            <p:cNvPr id="62488" name="Text Box 97"/>
            <p:cNvSpPr txBox="1">
              <a:spLocks noChangeArrowheads="1"/>
            </p:cNvSpPr>
            <p:nvPr/>
          </p:nvSpPr>
          <p:spPr bwMode="auto">
            <a:xfrm>
              <a:off x="672" y="2208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Ltag=</a:t>
              </a:r>
            </a:p>
          </p:txBody>
        </p:sp>
        <p:sp>
          <p:nvSpPr>
            <p:cNvPr id="62489" name="AutoShape 98"/>
            <p:cNvSpPr>
              <a:spLocks/>
            </p:cNvSpPr>
            <p:nvPr/>
          </p:nvSpPr>
          <p:spPr bwMode="auto">
            <a:xfrm>
              <a:off x="1248" y="206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0" name="Text Box 99"/>
            <p:cNvSpPr txBox="1">
              <a:spLocks noChangeArrowheads="1"/>
            </p:cNvSpPr>
            <p:nvPr/>
          </p:nvSpPr>
          <p:spPr bwMode="auto">
            <a:xfrm>
              <a:off x="1392" y="2016"/>
              <a:ext cx="350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楷体_GB2312" pitchFamily="49" charset="-122"/>
                </a:rPr>
                <a:t>0  </a:t>
              </a:r>
              <a:r>
                <a:rPr lang="en-US" altLang="zh-CN" sz="2400">
                  <a:solidFill>
                    <a:srgbClr val="000066"/>
                  </a:solidFill>
                </a:rPr>
                <a:t>LChild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域指示结点的左孩子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楷体_GB2312" pitchFamily="49" charset="-122"/>
                </a:rPr>
                <a:t>1  </a:t>
              </a:r>
              <a:r>
                <a:rPr lang="en-US" altLang="zh-CN" sz="2400">
                  <a:solidFill>
                    <a:srgbClr val="000066"/>
                  </a:solidFill>
                </a:rPr>
                <a:t>LChild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域指示结点的遍历前驱</a:t>
              </a:r>
            </a:p>
          </p:txBody>
        </p:sp>
        <p:sp>
          <p:nvSpPr>
            <p:cNvPr id="62491" name="Text Box 100"/>
            <p:cNvSpPr txBox="1">
              <a:spLocks noChangeArrowheads="1"/>
            </p:cNvSpPr>
            <p:nvPr/>
          </p:nvSpPr>
          <p:spPr bwMode="auto">
            <a:xfrm>
              <a:off x="624" y="312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Rtag=</a:t>
              </a:r>
            </a:p>
          </p:txBody>
        </p:sp>
        <p:sp>
          <p:nvSpPr>
            <p:cNvPr id="62492" name="AutoShape 101"/>
            <p:cNvSpPr>
              <a:spLocks/>
            </p:cNvSpPr>
            <p:nvPr/>
          </p:nvSpPr>
          <p:spPr bwMode="auto">
            <a:xfrm>
              <a:off x="1248" y="2976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3" name="Text Box 102"/>
            <p:cNvSpPr txBox="1">
              <a:spLocks noChangeArrowheads="1"/>
            </p:cNvSpPr>
            <p:nvPr/>
          </p:nvSpPr>
          <p:spPr bwMode="auto">
            <a:xfrm>
              <a:off x="1392" y="2928"/>
              <a:ext cx="350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楷体_GB2312" pitchFamily="49" charset="-122"/>
                </a:rPr>
                <a:t>0  </a:t>
              </a:r>
              <a:r>
                <a:rPr lang="en-US" altLang="zh-CN" sz="2400">
                  <a:solidFill>
                    <a:srgbClr val="000066"/>
                  </a:solidFill>
                </a:rPr>
                <a:t>RChild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域指示结点的右孩子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latin typeface="楷体_GB2312" pitchFamily="49" charset="-122"/>
                </a:rPr>
                <a:t>1  </a:t>
              </a:r>
              <a:r>
                <a:rPr lang="en-US" altLang="zh-CN" sz="2400">
                  <a:solidFill>
                    <a:srgbClr val="000066"/>
                  </a:solidFill>
                </a:rPr>
                <a:t>RChild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域指示结点的遍历后继</a:t>
              </a:r>
            </a:p>
          </p:txBody>
        </p:sp>
      </p:grp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71550" y="785794"/>
            <a:ext cx="4537075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71538" y="1285860"/>
            <a:ext cx="2286016" cy="1588"/>
          </a:xfrm>
          <a:prstGeom prst="line">
            <a:avLst/>
          </a:prstGeom>
          <a:ln w="476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8398020-B683-4DD4-8773-DA0BDA52627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2843213" y="2205038"/>
            <a:ext cx="4164012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在这种存储结构中，指向</a:t>
            </a:r>
            <a:r>
              <a:rPr lang="zh-CN" altLang="en-US" sz="2400">
                <a:solidFill>
                  <a:srgbClr val="FF0000"/>
                </a:solidFill>
              </a:rPr>
              <a:t>前驱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和</a:t>
            </a:r>
            <a:r>
              <a:rPr lang="zh-CN" altLang="en-US" sz="2400">
                <a:solidFill>
                  <a:srgbClr val="FF0000"/>
                </a:solidFill>
              </a:rPr>
              <a:t>后继</a:t>
            </a:r>
            <a:r>
              <a:rPr lang="zh-CN" altLang="en-US" sz="2400">
                <a:solidFill>
                  <a:srgbClr val="000066"/>
                </a:solidFill>
              </a:rPr>
              <a:t>结点的指针叫做</a:t>
            </a:r>
            <a:r>
              <a:rPr lang="zh-CN" altLang="en-US" sz="2400">
                <a:solidFill>
                  <a:srgbClr val="FF0000"/>
                </a:solidFill>
              </a:rPr>
              <a:t>线索</a:t>
            </a:r>
            <a:r>
              <a:rPr lang="zh-CN" altLang="en-US" sz="24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229408" name="Text Box 32"/>
          <p:cNvSpPr txBox="1">
            <a:spLocks noChangeArrowheads="1"/>
          </p:cNvSpPr>
          <p:nvPr/>
        </p:nvSpPr>
        <p:spPr bwMode="auto">
          <a:xfrm>
            <a:off x="2916238" y="3357563"/>
            <a:ext cx="4776787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以这种结构组成的二叉链表作为二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叉树的存储结构，叫做</a:t>
            </a:r>
            <a:r>
              <a:rPr lang="zh-CN" altLang="en-US" sz="2400">
                <a:solidFill>
                  <a:srgbClr val="FF0000"/>
                </a:solidFill>
              </a:rPr>
              <a:t>线索链表</a:t>
            </a:r>
            <a:r>
              <a:rPr lang="zh-CN" altLang="en-US" sz="24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229409" name="Text Box 33"/>
          <p:cNvSpPr txBox="1">
            <a:spLocks noChangeArrowheads="1"/>
          </p:cNvSpPr>
          <p:nvPr/>
        </p:nvSpPr>
        <p:spPr bwMode="auto">
          <a:xfrm>
            <a:off x="2987675" y="4581525"/>
            <a:ext cx="4470400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对二叉树以某种次序进行遍历并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且加上线索的过程叫做</a:t>
            </a:r>
            <a:r>
              <a:rPr lang="zh-CN" altLang="en-US" sz="2400">
                <a:solidFill>
                  <a:srgbClr val="FF0000"/>
                </a:solidFill>
              </a:rPr>
              <a:t>线索化</a:t>
            </a:r>
            <a:r>
              <a:rPr lang="zh-CN" altLang="en-US" sz="24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229410" name="Text Box 34"/>
          <p:cNvSpPr txBox="1">
            <a:spLocks noChangeArrowheads="1"/>
          </p:cNvSpPr>
          <p:nvPr/>
        </p:nvSpPr>
        <p:spPr bwMode="auto">
          <a:xfrm>
            <a:off x="3059113" y="5734050"/>
            <a:ext cx="50831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线索化了的二叉树称为</a:t>
            </a:r>
            <a:r>
              <a:rPr lang="zh-CN" altLang="en-US" sz="2400">
                <a:solidFill>
                  <a:srgbClr val="FF0000"/>
                </a:solidFill>
              </a:rPr>
              <a:t>线索二叉树</a:t>
            </a:r>
            <a:r>
              <a:rPr lang="zh-CN" altLang="en-US" sz="24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71550" y="785794"/>
            <a:ext cx="4537075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1538" y="1285860"/>
            <a:ext cx="2286016" cy="1588"/>
          </a:xfrm>
          <a:prstGeom prst="line">
            <a:avLst/>
          </a:prstGeom>
          <a:ln w="476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5" grpId="0"/>
      <p:bldP spid="229408" grpId="0"/>
      <p:bldP spid="229409" grpId="0"/>
      <p:bldP spid="2294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3088623-E887-4571-B821-B715980AE0EE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6451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1042988" y="2276475"/>
            <a:ext cx="6967537" cy="35083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线索化实质上是将二叉链表中的空指针域</a:t>
            </a:r>
          </a:p>
          <a:p>
            <a:r>
              <a:rPr lang="zh-CN" altLang="en-US">
                <a:solidFill>
                  <a:srgbClr val="000066"/>
                </a:solidFill>
              </a:rPr>
              <a:t>填上相应结点的遍历前驱或后继结点的地</a:t>
            </a:r>
          </a:p>
          <a:p>
            <a:r>
              <a:rPr lang="zh-CN" altLang="en-US">
                <a:solidFill>
                  <a:srgbClr val="000066"/>
                </a:solidFill>
              </a:rPr>
              <a:t>址，而前驱和后继的地址只能在动态的遍</a:t>
            </a:r>
          </a:p>
          <a:p>
            <a:r>
              <a:rPr lang="zh-CN" altLang="en-US">
                <a:solidFill>
                  <a:srgbClr val="000066"/>
                </a:solidFill>
              </a:rPr>
              <a:t>历过程中才能得到。因此</a:t>
            </a:r>
            <a:r>
              <a:rPr lang="zh-CN" altLang="en-US" i="1">
                <a:solidFill>
                  <a:srgbClr val="FF0000"/>
                </a:solidFill>
              </a:rPr>
              <a:t>线索化的过程是</a:t>
            </a:r>
          </a:p>
          <a:p>
            <a:r>
              <a:rPr lang="zh-CN" altLang="en-US" i="1">
                <a:solidFill>
                  <a:srgbClr val="FF0000"/>
                </a:solidFill>
              </a:rPr>
              <a:t>在遍历过程中修改空指针域的过程。</a:t>
            </a:r>
            <a:r>
              <a:rPr lang="zh-CN" altLang="en-US">
                <a:solidFill>
                  <a:srgbClr val="000066"/>
                </a:solidFill>
              </a:rPr>
              <a:t> 对二</a:t>
            </a:r>
          </a:p>
          <a:p>
            <a:r>
              <a:rPr lang="zh-CN" altLang="en-US">
                <a:solidFill>
                  <a:srgbClr val="000066"/>
                </a:solidFill>
              </a:rPr>
              <a:t>叉树按照不同的遍历次序进行线索化，可</a:t>
            </a:r>
          </a:p>
          <a:p>
            <a:r>
              <a:rPr lang="zh-CN" altLang="en-US">
                <a:solidFill>
                  <a:srgbClr val="000066"/>
                </a:solidFill>
              </a:rPr>
              <a:t>以得到不同的线索二叉树 （</a:t>
            </a:r>
            <a:r>
              <a:rPr lang="zh-CN" altLang="en-US" i="1">
                <a:solidFill>
                  <a:srgbClr val="FF0000"/>
                </a:solidFill>
              </a:rPr>
              <a:t>先序线索二叉</a:t>
            </a:r>
          </a:p>
          <a:p>
            <a:r>
              <a:rPr lang="zh-CN" altLang="en-US" i="1">
                <a:solidFill>
                  <a:srgbClr val="FF0000"/>
                </a:solidFill>
              </a:rPr>
              <a:t>树、中序线索二叉树和后序线索二叉树</a:t>
            </a:r>
            <a:r>
              <a:rPr lang="zh-CN" altLang="en-US">
                <a:solidFill>
                  <a:srgbClr val="000066"/>
                </a:solidFill>
              </a:rPr>
              <a:t>）。</a:t>
            </a:r>
          </a:p>
        </p:txBody>
      </p:sp>
      <p:sp>
        <p:nvSpPr>
          <p:cNvPr id="64520" name="Text Box 10"/>
          <p:cNvSpPr txBox="1">
            <a:spLocks noChangeArrowheads="1"/>
          </p:cNvSpPr>
          <p:nvPr/>
        </p:nvSpPr>
        <p:spPr bwMode="auto">
          <a:xfrm>
            <a:off x="952500" y="157638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二叉树的线索化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550" y="785794"/>
            <a:ext cx="4537075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71538" y="1285860"/>
            <a:ext cx="2286016" cy="1588"/>
          </a:xfrm>
          <a:prstGeom prst="line">
            <a:avLst/>
          </a:prstGeom>
          <a:ln w="476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40EF08C-7AE1-451F-850B-D727E1D34EB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6758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67591" name="Text Box 9"/>
          <p:cNvSpPr txBox="1">
            <a:spLocks noChangeArrowheads="1"/>
          </p:cNvSpPr>
          <p:nvPr/>
        </p:nvSpPr>
        <p:spPr bwMode="auto">
          <a:xfrm>
            <a:off x="1116013" y="1484313"/>
            <a:ext cx="12954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/>
              <a:t>举例：</a:t>
            </a:r>
          </a:p>
        </p:txBody>
      </p:sp>
      <p:grpSp>
        <p:nvGrpSpPr>
          <p:cNvPr id="67592" name="Group 29"/>
          <p:cNvGrpSpPr>
            <a:grpSpLocks/>
          </p:cNvGrpSpPr>
          <p:nvPr/>
        </p:nvGrpSpPr>
        <p:grpSpPr bwMode="auto">
          <a:xfrm>
            <a:off x="1258888" y="1700213"/>
            <a:ext cx="2519362" cy="2646362"/>
            <a:chOff x="793" y="1026"/>
            <a:chExt cx="1587" cy="1667"/>
          </a:xfrm>
        </p:grpSpPr>
        <p:sp>
          <p:nvSpPr>
            <p:cNvPr id="67684" name="Text Box 12"/>
            <p:cNvSpPr txBox="1">
              <a:spLocks noChangeArrowheads="1"/>
            </p:cNvSpPr>
            <p:nvPr/>
          </p:nvSpPr>
          <p:spPr bwMode="auto">
            <a:xfrm>
              <a:off x="1111" y="2387"/>
              <a:ext cx="839" cy="3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zh-CN" sz="2000">
                <a:solidFill>
                  <a:srgbClr val="000066"/>
                </a:solidFill>
              </a:endParaRPr>
            </a:p>
          </p:txBody>
        </p:sp>
        <p:grpSp>
          <p:nvGrpSpPr>
            <p:cNvPr id="67685" name="Group 28"/>
            <p:cNvGrpSpPr>
              <a:grpSpLocks/>
            </p:cNvGrpSpPr>
            <p:nvPr/>
          </p:nvGrpSpPr>
          <p:grpSpPr bwMode="auto">
            <a:xfrm>
              <a:off x="793" y="1026"/>
              <a:ext cx="1587" cy="1367"/>
              <a:chOff x="930" y="1344"/>
              <a:chExt cx="1587" cy="1367"/>
            </a:xfrm>
          </p:grpSpPr>
          <p:sp>
            <p:nvSpPr>
              <p:cNvPr id="67686" name="Oval 13"/>
              <p:cNvSpPr>
                <a:spLocks noChangeArrowheads="1"/>
              </p:cNvSpPr>
              <p:nvPr/>
            </p:nvSpPr>
            <p:spPr bwMode="auto">
              <a:xfrm>
                <a:off x="1628" y="1344"/>
                <a:ext cx="254" cy="24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7687" name="Oval 14"/>
              <p:cNvSpPr>
                <a:spLocks noChangeArrowheads="1"/>
              </p:cNvSpPr>
              <p:nvPr/>
            </p:nvSpPr>
            <p:spPr bwMode="auto">
              <a:xfrm>
                <a:off x="1247" y="1655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67688" name="Oval 15"/>
              <p:cNvSpPr>
                <a:spLocks noChangeArrowheads="1"/>
              </p:cNvSpPr>
              <p:nvPr/>
            </p:nvSpPr>
            <p:spPr bwMode="auto">
              <a:xfrm>
                <a:off x="2009" y="1655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67689" name="Oval 16"/>
              <p:cNvSpPr>
                <a:spLocks noChangeArrowheads="1"/>
              </p:cNvSpPr>
              <p:nvPr/>
            </p:nvSpPr>
            <p:spPr bwMode="auto">
              <a:xfrm>
                <a:off x="930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7690" name="Oval 17"/>
              <p:cNvSpPr>
                <a:spLocks noChangeArrowheads="1"/>
              </p:cNvSpPr>
              <p:nvPr/>
            </p:nvSpPr>
            <p:spPr bwMode="auto">
              <a:xfrm>
                <a:off x="1184" y="2463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67691" name="Oval 18"/>
              <p:cNvSpPr>
                <a:spLocks noChangeArrowheads="1"/>
              </p:cNvSpPr>
              <p:nvPr/>
            </p:nvSpPr>
            <p:spPr bwMode="auto">
              <a:xfrm>
                <a:off x="1755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67692" name="Oval 19"/>
              <p:cNvSpPr>
                <a:spLocks noChangeArrowheads="1"/>
              </p:cNvSpPr>
              <p:nvPr/>
            </p:nvSpPr>
            <p:spPr bwMode="auto">
              <a:xfrm>
                <a:off x="2263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67693" name="Oval 20"/>
              <p:cNvSpPr>
                <a:spLocks noChangeArrowheads="1"/>
              </p:cNvSpPr>
              <p:nvPr/>
            </p:nvSpPr>
            <p:spPr bwMode="auto">
              <a:xfrm>
                <a:off x="1946" y="2463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67694" name="Line 21"/>
              <p:cNvSpPr>
                <a:spLocks noChangeShapeType="1"/>
              </p:cNvSpPr>
              <p:nvPr/>
            </p:nvSpPr>
            <p:spPr bwMode="auto">
              <a:xfrm flipH="1">
                <a:off x="1429" y="1480"/>
                <a:ext cx="190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95" name="Line 22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191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96" name="Line 23"/>
              <p:cNvSpPr>
                <a:spLocks noChangeShapeType="1"/>
              </p:cNvSpPr>
              <p:nvPr/>
            </p:nvSpPr>
            <p:spPr bwMode="auto">
              <a:xfrm>
                <a:off x="1120" y="2276"/>
                <a:ext cx="127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97" name="Line 24"/>
              <p:cNvSpPr>
                <a:spLocks noChangeShapeType="1"/>
              </p:cNvSpPr>
              <p:nvPr/>
            </p:nvSpPr>
            <p:spPr bwMode="auto">
              <a:xfrm>
                <a:off x="1882" y="1434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98" name="Line 25"/>
              <p:cNvSpPr>
                <a:spLocks noChangeShapeType="1"/>
              </p:cNvSpPr>
              <p:nvPr/>
            </p:nvSpPr>
            <p:spPr bwMode="auto">
              <a:xfrm flipH="1">
                <a:off x="1837" y="1797"/>
                <a:ext cx="181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99" name="Line 26"/>
              <p:cNvSpPr>
                <a:spLocks noChangeShapeType="1"/>
              </p:cNvSpPr>
              <p:nvPr/>
            </p:nvSpPr>
            <p:spPr bwMode="auto">
              <a:xfrm>
                <a:off x="2245" y="1842"/>
                <a:ext cx="127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700" name="Line 27"/>
              <p:cNvSpPr>
                <a:spLocks noChangeShapeType="1"/>
              </p:cNvSpPr>
              <p:nvPr/>
            </p:nvSpPr>
            <p:spPr bwMode="auto">
              <a:xfrm>
                <a:off x="1882" y="2276"/>
                <a:ext cx="136" cy="202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33502" name="Text Box 30"/>
          <p:cNvSpPr txBox="1">
            <a:spLocks noChangeArrowheads="1"/>
          </p:cNvSpPr>
          <p:nvPr/>
        </p:nvSpPr>
        <p:spPr bwMode="auto">
          <a:xfrm>
            <a:off x="5057775" y="3692525"/>
            <a:ext cx="17129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先序序列：</a:t>
            </a:r>
          </a:p>
        </p:txBody>
      </p:sp>
      <p:sp>
        <p:nvSpPr>
          <p:cNvPr id="233503" name="Text Box 31"/>
          <p:cNvSpPr txBox="1">
            <a:spLocks noChangeArrowheads="1"/>
          </p:cNvSpPr>
          <p:nvPr/>
        </p:nvSpPr>
        <p:spPr bwMode="auto">
          <a:xfrm>
            <a:off x="6588125" y="3692525"/>
            <a:ext cx="19097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ABDGCEHF</a:t>
            </a:r>
          </a:p>
        </p:txBody>
      </p:sp>
      <p:grpSp>
        <p:nvGrpSpPr>
          <p:cNvPr id="67595" name="Group 32"/>
          <p:cNvGrpSpPr>
            <a:grpSpLocks/>
          </p:cNvGrpSpPr>
          <p:nvPr/>
        </p:nvGrpSpPr>
        <p:grpSpPr bwMode="auto">
          <a:xfrm>
            <a:off x="5868988" y="1484313"/>
            <a:ext cx="2519362" cy="2646362"/>
            <a:chOff x="793" y="1026"/>
            <a:chExt cx="1587" cy="1667"/>
          </a:xfrm>
        </p:grpSpPr>
        <p:sp>
          <p:nvSpPr>
            <p:cNvPr id="67667" name="Text Box 33"/>
            <p:cNvSpPr txBox="1">
              <a:spLocks noChangeArrowheads="1"/>
            </p:cNvSpPr>
            <p:nvPr/>
          </p:nvSpPr>
          <p:spPr bwMode="auto">
            <a:xfrm>
              <a:off x="1111" y="2387"/>
              <a:ext cx="839" cy="3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zh-CN" sz="2000">
                <a:solidFill>
                  <a:srgbClr val="000066"/>
                </a:solidFill>
              </a:endParaRPr>
            </a:p>
          </p:txBody>
        </p:sp>
        <p:grpSp>
          <p:nvGrpSpPr>
            <p:cNvPr id="67668" name="Group 34"/>
            <p:cNvGrpSpPr>
              <a:grpSpLocks/>
            </p:cNvGrpSpPr>
            <p:nvPr/>
          </p:nvGrpSpPr>
          <p:grpSpPr bwMode="auto">
            <a:xfrm>
              <a:off x="793" y="1026"/>
              <a:ext cx="1587" cy="1367"/>
              <a:chOff x="930" y="1344"/>
              <a:chExt cx="1587" cy="1367"/>
            </a:xfrm>
          </p:grpSpPr>
          <p:sp>
            <p:nvSpPr>
              <p:cNvPr id="67669" name="Oval 35"/>
              <p:cNvSpPr>
                <a:spLocks noChangeArrowheads="1"/>
              </p:cNvSpPr>
              <p:nvPr/>
            </p:nvSpPr>
            <p:spPr bwMode="auto">
              <a:xfrm>
                <a:off x="1628" y="1344"/>
                <a:ext cx="254" cy="24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7670" name="Oval 36"/>
              <p:cNvSpPr>
                <a:spLocks noChangeArrowheads="1"/>
              </p:cNvSpPr>
              <p:nvPr/>
            </p:nvSpPr>
            <p:spPr bwMode="auto">
              <a:xfrm>
                <a:off x="1247" y="1655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67671" name="Oval 37"/>
              <p:cNvSpPr>
                <a:spLocks noChangeArrowheads="1"/>
              </p:cNvSpPr>
              <p:nvPr/>
            </p:nvSpPr>
            <p:spPr bwMode="auto">
              <a:xfrm>
                <a:off x="2009" y="1655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67672" name="Oval 38"/>
              <p:cNvSpPr>
                <a:spLocks noChangeArrowheads="1"/>
              </p:cNvSpPr>
              <p:nvPr/>
            </p:nvSpPr>
            <p:spPr bwMode="auto">
              <a:xfrm>
                <a:off x="930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7673" name="Oval 39"/>
              <p:cNvSpPr>
                <a:spLocks noChangeArrowheads="1"/>
              </p:cNvSpPr>
              <p:nvPr/>
            </p:nvSpPr>
            <p:spPr bwMode="auto">
              <a:xfrm>
                <a:off x="1184" y="2463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67674" name="Oval 40"/>
              <p:cNvSpPr>
                <a:spLocks noChangeArrowheads="1"/>
              </p:cNvSpPr>
              <p:nvPr/>
            </p:nvSpPr>
            <p:spPr bwMode="auto">
              <a:xfrm>
                <a:off x="1755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67675" name="Oval 41"/>
              <p:cNvSpPr>
                <a:spLocks noChangeArrowheads="1"/>
              </p:cNvSpPr>
              <p:nvPr/>
            </p:nvSpPr>
            <p:spPr bwMode="auto">
              <a:xfrm>
                <a:off x="2263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67676" name="Oval 42"/>
              <p:cNvSpPr>
                <a:spLocks noChangeArrowheads="1"/>
              </p:cNvSpPr>
              <p:nvPr/>
            </p:nvSpPr>
            <p:spPr bwMode="auto">
              <a:xfrm>
                <a:off x="1946" y="2463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67677" name="Line 43"/>
              <p:cNvSpPr>
                <a:spLocks noChangeShapeType="1"/>
              </p:cNvSpPr>
              <p:nvPr/>
            </p:nvSpPr>
            <p:spPr bwMode="auto">
              <a:xfrm flipH="1">
                <a:off x="1429" y="1480"/>
                <a:ext cx="190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78" name="Line 44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191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79" name="Line 45"/>
              <p:cNvSpPr>
                <a:spLocks noChangeShapeType="1"/>
              </p:cNvSpPr>
              <p:nvPr/>
            </p:nvSpPr>
            <p:spPr bwMode="auto">
              <a:xfrm>
                <a:off x="1120" y="2276"/>
                <a:ext cx="127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80" name="Line 46"/>
              <p:cNvSpPr>
                <a:spLocks noChangeShapeType="1"/>
              </p:cNvSpPr>
              <p:nvPr/>
            </p:nvSpPr>
            <p:spPr bwMode="auto">
              <a:xfrm>
                <a:off x="1882" y="1434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81" name="Line 47"/>
              <p:cNvSpPr>
                <a:spLocks noChangeShapeType="1"/>
              </p:cNvSpPr>
              <p:nvPr/>
            </p:nvSpPr>
            <p:spPr bwMode="auto">
              <a:xfrm flipH="1">
                <a:off x="1837" y="1797"/>
                <a:ext cx="181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82" name="Line 48"/>
              <p:cNvSpPr>
                <a:spLocks noChangeShapeType="1"/>
              </p:cNvSpPr>
              <p:nvPr/>
            </p:nvSpPr>
            <p:spPr bwMode="auto">
              <a:xfrm>
                <a:off x="2245" y="1842"/>
                <a:ext cx="127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83" name="Line 49"/>
              <p:cNvSpPr>
                <a:spLocks noChangeShapeType="1"/>
              </p:cNvSpPr>
              <p:nvPr/>
            </p:nvSpPr>
            <p:spPr bwMode="auto">
              <a:xfrm>
                <a:off x="1882" y="2276"/>
                <a:ext cx="136" cy="202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cxnSp>
        <p:nvCxnSpPr>
          <p:cNvPr id="233523" name="AutoShape 51"/>
          <p:cNvCxnSpPr>
            <a:cxnSpLocks noChangeShapeType="1"/>
            <a:stCxn id="67670" idx="5"/>
            <a:endCxn id="67672" idx="6"/>
          </p:cNvCxnSpPr>
          <p:nvPr/>
        </p:nvCxnSpPr>
        <p:spPr bwMode="auto">
          <a:xfrm rot="5400000">
            <a:off x="6267834" y="2318448"/>
            <a:ext cx="452944" cy="444186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25" name="AutoShape 53"/>
          <p:cNvCxnSpPr>
            <a:cxnSpLocks noChangeShapeType="1"/>
            <a:stCxn id="67672" idx="3"/>
            <a:endCxn id="67678" idx="0"/>
          </p:cNvCxnSpPr>
          <p:nvPr/>
        </p:nvCxnSpPr>
        <p:spPr bwMode="auto">
          <a:xfrm rot="5400000" flipH="1" flipV="1">
            <a:off x="5806690" y="2324798"/>
            <a:ext cx="702757" cy="460061"/>
          </a:xfrm>
          <a:prstGeom prst="curvedConnector3">
            <a:avLst>
              <a:gd name="adj1" fmla="val 100978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26" name="AutoShape 54"/>
          <p:cNvCxnSpPr>
            <a:cxnSpLocks noChangeShapeType="1"/>
            <a:stCxn id="67674" idx="3"/>
            <a:endCxn id="67671" idx="3"/>
          </p:cNvCxnSpPr>
          <p:nvPr/>
        </p:nvCxnSpPr>
        <p:spPr bwMode="auto">
          <a:xfrm rot="5400000" flipH="1" flipV="1">
            <a:off x="7143269" y="2408525"/>
            <a:ext cx="592138" cy="403225"/>
          </a:xfrm>
          <a:prstGeom prst="curvedConnector3">
            <a:avLst>
              <a:gd name="adj1" fmla="val 101494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28" name="AutoShape 56"/>
          <p:cNvCxnSpPr>
            <a:cxnSpLocks noChangeShapeType="1"/>
            <a:stCxn id="67676" idx="3"/>
            <a:endCxn id="67674" idx="2"/>
          </p:cNvCxnSpPr>
          <p:nvPr/>
        </p:nvCxnSpPr>
        <p:spPr bwMode="auto">
          <a:xfrm rot="5400000" flipH="1">
            <a:off x="6944929" y="3000759"/>
            <a:ext cx="829756" cy="362264"/>
          </a:xfrm>
          <a:prstGeom prst="curvedConnector4">
            <a:avLst>
              <a:gd name="adj1" fmla="val -10495"/>
              <a:gd name="adj2" fmla="val 163103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29" name="AutoShape 57"/>
          <p:cNvCxnSpPr>
            <a:cxnSpLocks noChangeShapeType="1"/>
            <a:stCxn id="67676" idx="5"/>
            <a:endCxn id="67675" idx="4"/>
          </p:cNvCxnSpPr>
          <p:nvPr/>
        </p:nvCxnSpPr>
        <p:spPr bwMode="auto">
          <a:xfrm rot="5400000" flipH="1" flipV="1">
            <a:off x="7689947" y="3099978"/>
            <a:ext cx="632906" cy="360676"/>
          </a:xfrm>
          <a:prstGeom prst="curvedConnector3">
            <a:avLst>
              <a:gd name="adj1" fmla="val -13759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30" name="AutoShape 58"/>
          <p:cNvCxnSpPr>
            <a:cxnSpLocks noChangeShapeType="1"/>
            <a:stCxn id="67675" idx="3"/>
            <a:endCxn id="67676" idx="0"/>
          </p:cNvCxnSpPr>
          <p:nvPr/>
        </p:nvCxnSpPr>
        <p:spPr bwMode="auto">
          <a:xfrm rot="5400000">
            <a:off x="7686580" y="2903129"/>
            <a:ext cx="354518" cy="360675"/>
          </a:xfrm>
          <a:prstGeom prst="curvedConnector3">
            <a:avLst>
              <a:gd name="adj1" fmla="val 98521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32" name="AutoShape 60"/>
          <p:cNvCxnSpPr>
            <a:cxnSpLocks noChangeShapeType="1"/>
            <a:stCxn id="67673" idx="3"/>
            <a:endCxn id="67672" idx="4"/>
          </p:cNvCxnSpPr>
          <p:nvPr/>
        </p:nvCxnSpPr>
        <p:spPr bwMode="auto">
          <a:xfrm rot="5400000" flipH="1">
            <a:off x="5884480" y="3149985"/>
            <a:ext cx="632906" cy="260663"/>
          </a:xfrm>
          <a:prstGeom prst="curvedConnector3">
            <a:avLst>
              <a:gd name="adj1" fmla="val -23772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33" name="AutoShape 61"/>
          <p:cNvCxnSpPr>
            <a:cxnSpLocks noChangeShapeType="1"/>
            <a:stCxn id="67673" idx="5"/>
            <a:endCxn id="67671" idx="2"/>
          </p:cNvCxnSpPr>
          <p:nvPr/>
        </p:nvCxnSpPr>
        <p:spPr bwMode="auto">
          <a:xfrm rot="5400000" flipH="1" flipV="1">
            <a:off x="6388196" y="2403065"/>
            <a:ext cx="1421894" cy="965513"/>
          </a:xfrm>
          <a:prstGeom prst="curvedConnector4">
            <a:avLst>
              <a:gd name="adj1" fmla="val -9710"/>
              <a:gd name="adj2" fmla="val 20239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34" name="AutoShape 62"/>
          <p:cNvCxnSpPr>
            <a:cxnSpLocks noChangeShapeType="1"/>
            <a:stCxn id="67675" idx="5"/>
          </p:cNvCxnSpPr>
          <p:nvPr/>
        </p:nvCxnSpPr>
        <p:spPr bwMode="auto">
          <a:xfrm rot="5400000" flipH="1" flipV="1">
            <a:off x="8289132" y="2677319"/>
            <a:ext cx="284162" cy="203200"/>
          </a:xfrm>
          <a:prstGeom prst="curvedConnector3">
            <a:avLst>
              <a:gd name="adj1" fmla="val -95532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33535" name="Text Box 63"/>
          <p:cNvSpPr txBox="1">
            <a:spLocks noChangeArrowheads="1"/>
          </p:cNvSpPr>
          <p:nvPr/>
        </p:nvSpPr>
        <p:spPr bwMode="auto">
          <a:xfrm>
            <a:off x="8320088" y="2311400"/>
            <a:ext cx="860425" cy="3968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NULL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1189038" y="4167188"/>
            <a:ext cx="2519362" cy="2646362"/>
            <a:chOff x="793" y="1026"/>
            <a:chExt cx="1587" cy="1667"/>
          </a:xfrm>
        </p:grpSpPr>
        <p:sp>
          <p:nvSpPr>
            <p:cNvPr id="67650" name="Text Box 65"/>
            <p:cNvSpPr txBox="1">
              <a:spLocks noChangeArrowheads="1"/>
            </p:cNvSpPr>
            <p:nvPr/>
          </p:nvSpPr>
          <p:spPr bwMode="auto">
            <a:xfrm>
              <a:off x="1111" y="2387"/>
              <a:ext cx="839" cy="3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zh-CN" sz="2000">
                <a:solidFill>
                  <a:srgbClr val="000066"/>
                </a:solidFill>
              </a:endParaRPr>
            </a:p>
          </p:txBody>
        </p:sp>
        <p:grpSp>
          <p:nvGrpSpPr>
            <p:cNvPr id="67651" name="Group 66"/>
            <p:cNvGrpSpPr>
              <a:grpSpLocks/>
            </p:cNvGrpSpPr>
            <p:nvPr/>
          </p:nvGrpSpPr>
          <p:grpSpPr bwMode="auto">
            <a:xfrm>
              <a:off x="793" y="1026"/>
              <a:ext cx="1587" cy="1367"/>
              <a:chOff x="930" y="1344"/>
              <a:chExt cx="1587" cy="1367"/>
            </a:xfrm>
          </p:grpSpPr>
          <p:sp>
            <p:nvSpPr>
              <p:cNvPr id="67652" name="Oval 67"/>
              <p:cNvSpPr>
                <a:spLocks noChangeArrowheads="1"/>
              </p:cNvSpPr>
              <p:nvPr/>
            </p:nvSpPr>
            <p:spPr bwMode="auto">
              <a:xfrm>
                <a:off x="1628" y="1344"/>
                <a:ext cx="254" cy="24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7653" name="Oval 68"/>
              <p:cNvSpPr>
                <a:spLocks noChangeArrowheads="1"/>
              </p:cNvSpPr>
              <p:nvPr/>
            </p:nvSpPr>
            <p:spPr bwMode="auto">
              <a:xfrm>
                <a:off x="1247" y="1655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67654" name="Oval 69"/>
              <p:cNvSpPr>
                <a:spLocks noChangeArrowheads="1"/>
              </p:cNvSpPr>
              <p:nvPr/>
            </p:nvSpPr>
            <p:spPr bwMode="auto">
              <a:xfrm>
                <a:off x="2009" y="1655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67655" name="Oval 70"/>
              <p:cNvSpPr>
                <a:spLocks noChangeArrowheads="1"/>
              </p:cNvSpPr>
              <p:nvPr/>
            </p:nvSpPr>
            <p:spPr bwMode="auto">
              <a:xfrm>
                <a:off x="930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7656" name="Oval 71"/>
              <p:cNvSpPr>
                <a:spLocks noChangeArrowheads="1"/>
              </p:cNvSpPr>
              <p:nvPr/>
            </p:nvSpPr>
            <p:spPr bwMode="auto">
              <a:xfrm>
                <a:off x="1184" y="2463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67657" name="Oval 72"/>
              <p:cNvSpPr>
                <a:spLocks noChangeArrowheads="1"/>
              </p:cNvSpPr>
              <p:nvPr/>
            </p:nvSpPr>
            <p:spPr bwMode="auto">
              <a:xfrm>
                <a:off x="1755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67658" name="Oval 73"/>
              <p:cNvSpPr>
                <a:spLocks noChangeArrowheads="1"/>
              </p:cNvSpPr>
              <p:nvPr/>
            </p:nvSpPr>
            <p:spPr bwMode="auto">
              <a:xfrm>
                <a:off x="2263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67659" name="Oval 74"/>
              <p:cNvSpPr>
                <a:spLocks noChangeArrowheads="1"/>
              </p:cNvSpPr>
              <p:nvPr/>
            </p:nvSpPr>
            <p:spPr bwMode="auto">
              <a:xfrm>
                <a:off x="1946" y="2463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67660" name="Line 75"/>
              <p:cNvSpPr>
                <a:spLocks noChangeShapeType="1"/>
              </p:cNvSpPr>
              <p:nvPr/>
            </p:nvSpPr>
            <p:spPr bwMode="auto">
              <a:xfrm flipH="1">
                <a:off x="1429" y="1480"/>
                <a:ext cx="190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1" name="Line 76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191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2" name="Line 77"/>
              <p:cNvSpPr>
                <a:spLocks noChangeShapeType="1"/>
              </p:cNvSpPr>
              <p:nvPr/>
            </p:nvSpPr>
            <p:spPr bwMode="auto">
              <a:xfrm>
                <a:off x="1120" y="2276"/>
                <a:ext cx="127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3" name="Line 78"/>
              <p:cNvSpPr>
                <a:spLocks noChangeShapeType="1"/>
              </p:cNvSpPr>
              <p:nvPr/>
            </p:nvSpPr>
            <p:spPr bwMode="auto">
              <a:xfrm>
                <a:off x="1882" y="1434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4" name="Line 79"/>
              <p:cNvSpPr>
                <a:spLocks noChangeShapeType="1"/>
              </p:cNvSpPr>
              <p:nvPr/>
            </p:nvSpPr>
            <p:spPr bwMode="auto">
              <a:xfrm flipH="1">
                <a:off x="1837" y="1797"/>
                <a:ext cx="181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5" name="Line 80"/>
              <p:cNvSpPr>
                <a:spLocks noChangeShapeType="1"/>
              </p:cNvSpPr>
              <p:nvPr/>
            </p:nvSpPr>
            <p:spPr bwMode="auto">
              <a:xfrm>
                <a:off x="2245" y="1842"/>
                <a:ext cx="127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6" name="Line 81"/>
              <p:cNvSpPr>
                <a:spLocks noChangeShapeType="1"/>
              </p:cNvSpPr>
              <p:nvPr/>
            </p:nvSpPr>
            <p:spPr bwMode="auto">
              <a:xfrm>
                <a:off x="1882" y="2276"/>
                <a:ext cx="136" cy="202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33554" name="Text Box 82"/>
          <p:cNvSpPr txBox="1">
            <a:spLocks noChangeArrowheads="1"/>
          </p:cNvSpPr>
          <p:nvPr/>
        </p:nvSpPr>
        <p:spPr bwMode="auto">
          <a:xfrm>
            <a:off x="915988" y="6427788"/>
            <a:ext cx="17129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中序序列：</a:t>
            </a:r>
          </a:p>
        </p:txBody>
      </p:sp>
      <p:sp>
        <p:nvSpPr>
          <p:cNvPr id="233555" name="Text Box 83"/>
          <p:cNvSpPr txBox="1">
            <a:spLocks noChangeArrowheads="1"/>
          </p:cNvSpPr>
          <p:nvPr/>
        </p:nvSpPr>
        <p:spPr bwMode="auto">
          <a:xfrm>
            <a:off x="2446338" y="6427788"/>
            <a:ext cx="19097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DGBAEHCF</a:t>
            </a:r>
          </a:p>
        </p:txBody>
      </p:sp>
      <p:cxnSp>
        <p:nvCxnSpPr>
          <p:cNvPr id="233556" name="AutoShape 84"/>
          <p:cNvCxnSpPr>
            <a:cxnSpLocks noChangeShapeType="1"/>
            <a:stCxn id="67655" idx="3"/>
          </p:cNvCxnSpPr>
          <p:nvPr/>
        </p:nvCxnSpPr>
        <p:spPr bwMode="auto">
          <a:xfrm rot="16200000" flipV="1">
            <a:off x="922338" y="5278437"/>
            <a:ext cx="374650" cy="276225"/>
          </a:xfrm>
          <a:prstGeom prst="curvedConnector3">
            <a:avLst>
              <a:gd name="adj1" fmla="val -72458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33557" name="Text Box 85"/>
          <p:cNvSpPr txBox="1">
            <a:spLocks noChangeArrowheads="1"/>
          </p:cNvSpPr>
          <p:nvPr/>
        </p:nvSpPr>
        <p:spPr bwMode="auto">
          <a:xfrm>
            <a:off x="539750" y="4903788"/>
            <a:ext cx="860425" cy="3968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33558" name="AutoShape 86"/>
          <p:cNvCxnSpPr>
            <a:cxnSpLocks noChangeShapeType="1"/>
            <a:stCxn id="67656" idx="3"/>
            <a:endCxn id="67655" idx="4"/>
          </p:cNvCxnSpPr>
          <p:nvPr/>
        </p:nvCxnSpPr>
        <p:spPr bwMode="auto">
          <a:xfrm rot="5400000" flipH="1">
            <a:off x="1204530" y="5832860"/>
            <a:ext cx="632906" cy="260663"/>
          </a:xfrm>
          <a:prstGeom prst="curvedConnector3">
            <a:avLst>
              <a:gd name="adj1" fmla="val -45229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64" name="AutoShape 92"/>
          <p:cNvCxnSpPr>
            <a:cxnSpLocks noChangeShapeType="1"/>
            <a:stCxn id="67656" idx="5"/>
            <a:endCxn id="67653" idx="6"/>
          </p:cNvCxnSpPr>
          <p:nvPr/>
        </p:nvCxnSpPr>
        <p:spPr bwMode="auto">
          <a:xfrm rot="5400000" flipH="1" flipV="1">
            <a:off x="1305021" y="5489165"/>
            <a:ext cx="1421894" cy="159063"/>
          </a:xfrm>
          <a:prstGeom prst="curvedConnector4">
            <a:avLst>
              <a:gd name="adj1" fmla="val -8034"/>
              <a:gd name="adj2" fmla="val 243717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66" name="AutoShape 94"/>
          <p:cNvCxnSpPr>
            <a:cxnSpLocks noChangeShapeType="1"/>
            <a:stCxn id="67657" idx="3"/>
            <a:endCxn id="67652" idx="3"/>
          </p:cNvCxnSpPr>
          <p:nvPr/>
        </p:nvCxnSpPr>
        <p:spPr bwMode="auto">
          <a:xfrm rot="5400000" flipH="1">
            <a:off x="1914722" y="4946029"/>
            <a:ext cx="1084495" cy="201612"/>
          </a:xfrm>
          <a:prstGeom prst="curvedConnector3">
            <a:avLst>
              <a:gd name="adj1" fmla="val -9699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67" name="AutoShape 95"/>
          <p:cNvCxnSpPr>
            <a:cxnSpLocks noChangeShapeType="1"/>
            <a:stCxn id="67658" idx="3"/>
            <a:endCxn id="67654" idx="3"/>
          </p:cNvCxnSpPr>
          <p:nvPr/>
        </p:nvCxnSpPr>
        <p:spPr bwMode="auto">
          <a:xfrm rot="16200000" flipV="1">
            <a:off x="2866232" y="5106194"/>
            <a:ext cx="592137" cy="403225"/>
          </a:xfrm>
          <a:prstGeom prst="curvedConnector3">
            <a:avLst>
              <a:gd name="adj1" fmla="val -25090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68" name="AutoShape 96"/>
          <p:cNvCxnSpPr>
            <a:cxnSpLocks noChangeShapeType="1"/>
            <a:stCxn id="67658" idx="5"/>
          </p:cNvCxnSpPr>
          <p:nvPr/>
        </p:nvCxnSpPr>
        <p:spPr bwMode="auto">
          <a:xfrm rot="5400000" flipH="1" flipV="1">
            <a:off x="3534664" y="5199447"/>
            <a:ext cx="504319" cy="274951"/>
          </a:xfrm>
          <a:prstGeom prst="curvedConnector3">
            <a:avLst>
              <a:gd name="adj1" fmla="val -19062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33569" name="Text Box 97"/>
          <p:cNvSpPr txBox="1">
            <a:spLocks noChangeArrowheads="1"/>
          </p:cNvSpPr>
          <p:nvPr/>
        </p:nvSpPr>
        <p:spPr bwMode="auto">
          <a:xfrm>
            <a:off x="3617913" y="4687888"/>
            <a:ext cx="860425" cy="3968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33570" name="AutoShape 98"/>
          <p:cNvCxnSpPr>
            <a:cxnSpLocks noChangeShapeType="1"/>
            <a:endCxn id="67657" idx="4"/>
          </p:cNvCxnSpPr>
          <p:nvPr/>
        </p:nvCxnSpPr>
        <p:spPr bwMode="auto">
          <a:xfrm rot="16200000" flipV="1">
            <a:off x="2459022" y="5888054"/>
            <a:ext cx="639782" cy="157150"/>
          </a:xfrm>
          <a:prstGeom prst="curvedConnector3">
            <a:avLst>
              <a:gd name="adj1" fmla="val -17924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73" name="AutoShape 101"/>
          <p:cNvCxnSpPr>
            <a:cxnSpLocks noChangeShapeType="1"/>
            <a:stCxn id="67659" idx="5"/>
            <a:endCxn id="67654" idx="4"/>
          </p:cNvCxnSpPr>
          <p:nvPr/>
        </p:nvCxnSpPr>
        <p:spPr bwMode="auto">
          <a:xfrm rot="5400000" flipH="1">
            <a:off x="2512316" y="5645848"/>
            <a:ext cx="1225044" cy="42549"/>
          </a:xfrm>
          <a:prstGeom prst="curvedConnector5">
            <a:avLst>
              <a:gd name="adj1" fmla="val -3880"/>
              <a:gd name="adj2" fmla="val -398628"/>
              <a:gd name="adj3" fmla="val 45512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5543550" y="4211638"/>
            <a:ext cx="2519363" cy="2646362"/>
            <a:chOff x="793" y="1026"/>
            <a:chExt cx="1587" cy="1667"/>
          </a:xfrm>
        </p:grpSpPr>
        <p:sp>
          <p:nvSpPr>
            <p:cNvPr id="67633" name="Text Box 103"/>
            <p:cNvSpPr txBox="1">
              <a:spLocks noChangeArrowheads="1"/>
            </p:cNvSpPr>
            <p:nvPr/>
          </p:nvSpPr>
          <p:spPr bwMode="auto">
            <a:xfrm>
              <a:off x="1111" y="2387"/>
              <a:ext cx="839" cy="3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kumimoji="0" lang="zh-CN" altLang="zh-CN" sz="2000">
                <a:solidFill>
                  <a:srgbClr val="000066"/>
                </a:solidFill>
              </a:endParaRPr>
            </a:p>
          </p:txBody>
        </p:sp>
        <p:grpSp>
          <p:nvGrpSpPr>
            <p:cNvPr id="67634" name="Group 104"/>
            <p:cNvGrpSpPr>
              <a:grpSpLocks/>
            </p:cNvGrpSpPr>
            <p:nvPr/>
          </p:nvGrpSpPr>
          <p:grpSpPr bwMode="auto">
            <a:xfrm>
              <a:off x="793" y="1026"/>
              <a:ext cx="1587" cy="1367"/>
              <a:chOff x="930" y="1344"/>
              <a:chExt cx="1587" cy="1367"/>
            </a:xfrm>
          </p:grpSpPr>
          <p:sp>
            <p:nvSpPr>
              <p:cNvPr id="67635" name="Oval 105"/>
              <p:cNvSpPr>
                <a:spLocks noChangeArrowheads="1"/>
              </p:cNvSpPr>
              <p:nvPr/>
            </p:nvSpPr>
            <p:spPr bwMode="auto">
              <a:xfrm>
                <a:off x="1628" y="1344"/>
                <a:ext cx="254" cy="24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7636" name="Oval 106"/>
              <p:cNvSpPr>
                <a:spLocks noChangeArrowheads="1"/>
              </p:cNvSpPr>
              <p:nvPr/>
            </p:nvSpPr>
            <p:spPr bwMode="auto">
              <a:xfrm>
                <a:off x="1247" y="1655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67637" name="Oval 107"/>
              <p:cNvSpPr>
                <a:spLocks noChangeArrowheads="1"/>
              </p:cNvSpPr>
              <p:nvPr/>
            </p:nvSpPr>
            <p:spPr bwMode="auto">
              <a:xfrm>
                <a:off x="2009" y="1655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67638" name="Oval 108"/>
              <p:cNvSpPr>
                <a:spLocks noChangeArrowheads="1"/>
              </p:cNvSpPr>
              <p:nvPr/>
            </p:nvSpPr>
            <p:spPr bwMode="auto">
              <a:xfrm>
                <a:off x="930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67639" name="Oval 109"/>
              <p:cNvSpPr>
                <a:spLocks noChangeArrowheads="1"/>
              </p:cNvSpPr>
              <p:nvPr/>
            </p:nvSpPr>
            <p:spPr bwMode="auto">
              <a:xfrm>
                <a:off x="1184" y="2463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67640" name="Oval 110"/>
              <p:cNvSpPr>
                <a:spLocks noChangeArrowheads="1"/>
              </p:cNvSpPr>
              <p:nvPr/>
            </p:nvSpPr>
            <p:spPr bwMode="auto">
              <a:xfrm>
                <a:off x="1755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67641" name="Oval 111"/>
              <p:cNvSpPr>
                <a:spLocks noChangeArrowheads="1"/>
              </p:cNvSpPr>
              <p:nvPr/>
            </p:nvSpPr>
            <p:spPr bwMode="auto">
              <a:xfrm>
                <a:off x="2263" y="202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67642" name="Oval 112"/>
              <p:cNvSpPr>
                <a:spLocks noChangeArrowheads="1"/>
              </p:cNvSpPr>
              <p:nvPr/>
            </p:nvSpPr>
            <p:spPr bwMode="auto">
              <a:xfrm>
                <a:off x="1946" y="2463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67643" name="Line 113"/>
              <p:cNvSpPr>
                <a:spLocks noChangeShapeType="1"/>
              </p:cNvSpPr>
              <p:nvPr/>
            </p:nvSpPr>
            <p:spPr bwMode="auto">
              <a:xfrm flipH="1">
                <a:off x="1429" y="1480"/>
                <a:ext cx="190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4" name="Line 114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191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5" name="Line 115"/>
              <p:cNvSpPr>
                <a:spLocks noChangeShapeType="1"/>
              </p:cNvSpPr>
              <p:nvPr/>
            </p:nvSpPr>
            <p:spPr bwMode="auto">
              <a:xfrm>
                <a:off x="1120" y="2276"/>
                <a:ext cx="127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6" name="Line 116"/>
              <p:cNvSpPr>
                <a:spLocks noChangeShapeType="1"/>
              </p:cNvSpPr>
              <p:nvPr/>
            </p:nvSpPr>
            <p:spPr bwMode="auto">
              <a:xfrm>
                <a:off x="1882" y="1434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7" name="Line 117"/>
              <p:cNvSpPr>
                <a:spLocks noChangeShapeType="1"/>
              </p:cNvSpPr>
              <p:nvPr/>
            </p:nvSpPr>
            <p:spPr bwMode="auto">
              <a:xfrm flipH="1">
                <a:off x="1837" y="1797"/>
                <a:ext cx="181" cy="22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8" name="Line 118"/>
              <p:cNvSpPr>
                <a:spLocks noChangeShapeType="1"/>
              </p:cNvSpPr>
              <p:nvPr/>
            </p:nvSpPr>
            <p:spPr bwMode="auto">
              <a:xfrm>
                <a:off x="2245" y="1842"/>
                <a:ext cx="127" cy="18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9" name="Line 119"/>
              <p:cNvSpPr>
                <a:spLocks noChangeShapeType="1"/>
              </p:cNvSpPr>
              <p:nvPr/>
            </p:nvSpPr>
            <p:spPr bwMode="auto">
              <a:xfrm>
                <a:off x="1882" y="2276"/>
                <a:ext cx="136" cy="202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33592" name="Text Box 120"/>
          <p:cNvSpPr txBox="1">
            <a:spLocks noChangeArrowheads="1"/>
          </p:cNvSpPr>
          <p:nvPr/>
        </p:nvSpPr>
        <p:spPr bwMode="auto">
          <a:xfrm>
            <a:off x="5092700" y="6400800"/>
            <a:ext cx="17129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66"/>
                </a:solidFill>
              </a:rPr>
              <a:t>后序序列：</a:t>
            </a:r>
          </a:p>
        </p:txBody>
      </p:sp>
      <p:sp>
        <p:nvSpPr>
          <p:cNvPr id="233593" name="Text Box 121"/>
          <p:cNvSpPr txBox="1">
            <a:spLocks noChangeArrowheads="1"/>
          </p:cNvSpPr>
          <p:nvPr/>
        </p:nvSpPr>
        <p:spPr bwMode="auto">
          <a:xfrm>
            <a:off x="6623050" y="6400800"/>
            <a:ext cx="19097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GDBHEFCA</a:t>
            </a:r>
          </a:p>
        </p:txBody>
      </p:sp>
      <p:cxnSp>
        <p:nvCxnSpPr>
          <p:cNvPr id="233594" name="AutoShape 122"/>
          <p:cNvCxnSpPr>
            <a:cxnSpLocks noChangeShapeType="1"/>
            <a:stCxn id="67638" idx="3"/>
            <a:endCxn id="67639" idx="2"/>
          </p:cNvCxnSpPr>
          <p:nvPr/>
        </p:nvCxnSpPr>
        <p:spPr bwMode="auto">
          <a:xfrm rot="16200000" flipH="1">
            <a:off x="5499100" y="5751513"/>
            <a:ext cx="536575" cy="330200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595" name="AutoShape 123"/>
          <p:cNvCxnSpPr>
            <a:cxnSpLocks noChangeShapeType="1"/>
            <a:stCxn id="67639" idx="3"/>
          </p:cNvCxnSpPr>
          <p:nvPr/>
        </p:nvCxnSpPr>
        <p:spPr bwMode="auto">
          <a:xfrm rot="16200000" flipV="1">
            <a:off x="5274469" y="5607844"/>
            <a:ext cx="604838" cy="857250"/>
          </a:xfrm>
          <a:prstGeom prst="curvedConnector4">
            <a:avLst>
              <a:gd name="adj1" fmla="val -7875"/>
              <a:gd name="adj2" fmla="val 82588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33597" name="Text Box 125"/>
          <p:cNvSpPr txBox="1">
            <a:spLocks noChangeArrowheads="1"/>
          </p:cNvSpPr>
          <p:nvPr/>
        </p:nvSpPr>
        <p:spPr bwMode="auto">
          <a:xfrm>
            <a:off x="4572000" y="5445125"/>
            <a:ext cx="860425" cy="3968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33600" name="AutoShape 128"/>
          <p:cNvCxnSpPr>
            <a:cxnSpLocks noChangeShapeType="1"/>
            <a:stCxn id="67639" idx="5"/>
            <a:endCxn id="67638" idx="6"/>
          </p:cNvCxnSpPr>
          <p:nvPr/>
        </p:nvCxnSpPr>
        <p:spPr bwMode="auto">
          <a:xfrm rot="5400000" flipH="1">
            <a:off x="5703984" y="5737129"/>
            <a:ext cx="829756" cy="344174"/>
          </a:xfrm>
          <a:prstGeom prst="curvedConnector4">
            <a:avLst>
              <a:gd name="adj1" fmla="val -5039"/>
              <a:gd name="adj2" fmla="val -62534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601" name="AutoShape 129"/>
          <p:cNvCxnSpPr>
            <a:cxnSpLocks noChangeShapeType="1"/>
            <a:stCxn id="67640" idx="3"/>
            <a:endCxn id="67642" idx="2"/>
          </p:cNvCxnSpPr>
          <p:nvPr/>
        </p:nvCxnSpPr>
        <p:spPr bwMode="auto">
          <a:xfrm rot="16200000" flipH="1">
            <a:off x="6758781" y="5801519"/>
            <a:ext cx="536575" cy="230188"/>
          </a:xfrm>
          <a:prstGeom prst="curvedConnector2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602" name="AutoShape 130"/>
          <p:cNvCxnSpPr>
            <a:cxnSpLocks noChangeShapeType="1"/>
            <a:stCxn id="67642" idx="3"/>
          </p:cNvCxnSpPr>
          <p:nvPr/>
        </p:nvCxnSpPr>
        <p:spPr bwMode="auto">
          <a:xfrm rot="5400000" flipH="1">
            <a:off x="6101967" y="5210561"/>
            <a:ext cx="1239331" cy="987737"/>
          </a:xfrm>
          <a:prstGeom prst="curvedConnector3">
            <a:avLst>
              <a:gd name="adj1" fmla="val -7027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603" name="AutoShape 131"/>
          <p:cNvCxnSpPr>
            <a:cxnSpLocks noChangeShapeType="1"/>
            <a:stCxn id="67642" idx="5"/>
            <a:endCxn id="67640" idx="6"/>
          </p:cNvCxnSpPr>
          <p:nvPr/>
        </p:nvCxnSpPr>
        <p:spPr bwMode="auto">
          <a:xfrm rot="5400000" flipH="1">
            <a:off x="6963666" y="5787136"/>
            <a:ext cx="829756" cy="244161"/>
          </a:xfrm>
          <a:prstGeom prst="curvedConnector4">
            <a:avLst>
              <a:gd name="adj1" fmla="val -5039"/>
              <a:gd name="adj2" fmla="val -117812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604" name="AutoShape 132"/>
          <p:cNvCxnSpPr>
            <a:cxnSpLocks noChangeShapeType="1"/>
            <a:stCxn id="67641" idx="3"/>
            <a:endCxn id="67640" idx="5"/>
          </p:cNvCxnSpPr>
          <p:nvPr/>
        </p:nvCxnSpPr>
        <p:spPr bwMode="auto">
          <a:xfrm rot="5400000">
            <a:off x="7457281" y="5388769"/>
            <a:ext cx="1588" cy="520700"/>
          </a:xfrm>
          <a:prstGeom prst="curvedConnector3">
            <a:avLst>
              <a:gd name="adj1" fmla="val 10000005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605" name="AutoShape 133"/>
          <p:cNvCxnSpPr>
            <a:cxnSpLocks noChangeShapeType="1"/>
            <a:stCxn id="67641" idx="5"/>
            <a:endCxn id="67637" idx="6"/>
          </p:cNvCxnSpPr>
          <p:nvPr/>
        </p:nvCxnSpPr>
        <p:spPr bwMode="auto">
          <a:xfrm rot="16200000" flipV="1">
            <a:off x="7466012" y="5110163"/>
            <a:ext cx="746125" cy="330200"/>
          </a:xfrm>
          <a:prstGeom prst="curvedConnector4">
            <a:avLst>
              <a:gd name="adj1" fmla="val -10005"/>
              <a:gd name="adj2" fmla="val -86542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606" name="AutoShape 134"/>
          <p:cNvCxnSpPr>
            <a:cxnSpLocks noChangeShapeType="1"/>
            <a:stCxn id="67636" idx="5"/>
          </p:cNvCxnSpPr>
          <p:nvPr/>
        </p:nvCxnSpPr>
        <p:spPr bwMode="auto">
          <a:xfrm rot="16200000" flipH="1">
            <a:off x="6348702" y="5083654"/>
            <a:ext cx="959872" cy="875352"/>
          </a:xfrm>
          <a:prstGeom prst="curvedConnector3">
            <a:avLst>
              <a:gd name="adj1" fmla="val 81126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33607" name="AutoShape 135"/>
          <p:cNvCxnSpPr>
            <a:cxnSpLocks noChangeShapeType="1"/>
          </p:cNvCxnSpPr>
          <p:nvPr/>
        </p:nvCxnSpPr>
        <p:spPr bwMode="auto">
          <a:xfrm rot="5400000" flipH="1" flipV="1">
            <a:off x="2064544" y="4568031"/>
            <a:ext cx="434975" cy="461963"/>
          </a:xfrm>
          <a:prstGeom prst="curvedConnector3">
            <a:avLst>
              <a:gd name="adj1" fmla="val -19504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971550" y="785794"/>
            <a:ext cx="4537075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1071538" y="1285860"/>
            <a:ext cx="2286016" cy="1588"/>
          </a:xfrm>
          <a:prstGeom prst="line">
            <a:avLst/>
          </a:prstGeom>
          <a:ln w="476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3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3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3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23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2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3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3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3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3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3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3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3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3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23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3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3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3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3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3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3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3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3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33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33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3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3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3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3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3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3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3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3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3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3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3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3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3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3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2" grpId="0"/>
      <p:bldP spid="233503" grpId="0"/>
      <p:bldP spid="233535" grpId="0"/>
      <p:bldP spid="233554" grpId="0"/>
      <p:bldP spid="233555" grpId="0"/>
      <p:bldP spid="233557" grpId="0"/>
      <p:bldP spid="233569" grpId="0"/>
      <p:bldP spid="233592" grpId="0"/>
      <p:bldP spid="233593" grpId="0"/>
      <p:bldP spid="23359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63A8F5B-735B-429D-AEFD-F71571FDCB5E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65541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4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971550" y="2420938"/>
            <a:ext cx="7416800" cy="18002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在中序遍历过程中修改结点的左、右指针域，以保存当前访问结点的“前驱”和“后继”信息。遍历过程中，附设指针</a:t>
            </a:r>
            <a:r>
              <a:rPr lang="en-US" altLang="zh-CN" i="1">
                <a:solidFill>
                  <a:srgbClr val="FF0000"/>
                </a:solidFill>
              </a:rPr>
              <a:t>pre</a:t>
            </a:r>
            <a:r>
              <a:rPr lang="en-US" altLang="zh-CN">
                <a:solidFill>
                  <a:srgbClr val="000066"/>
                </a:solidFill>
              </a:rPr>
              <a:t>,  </a:t>
            </a:r>
            <a:r>
              <a:rPr lang="zh-CN" altLang="en-US">
                <a:solidFill>
                  <a:srgbClr val="FF0000"/>
                </a:solidFill>
              </a:rPr>
              <a:t>并始终保持指针</a:t>
            </a:r>
            <a:r>
              <a:rPr lang="en-US" altLang="zh-CN">
                <a:solidFill>
                  <a:srgbClr val="FF0000"/>
                </a:solidFill>
              </a:rPr>
              <a:t>pre</a:t>
            </a:r>
            <a:r>
              <a:rPr lang="zh-CN" altLang="en-US">
                <a:solidFill>
                  <a:srgbClr val="FF0000"/>
                </a:solidFill>
              </a:rPr>
              <a:t>指向当前访问的、指针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所指结点的前驱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65544" name="Text Box 10"/>
          <p:cNvSpPr txBox="1">
            <a:spLocks noChangeArrowheads="1"/>
          </p:cNvSpPr>
          <p:nvPr/>
        </p:nvSpPr>
        <p:spPr bwMode="auto">
          <a:xfrm>
            <a:off x="952500" y="1576388"/>
            <a:ext cx="23241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建立线索链表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550" y="785794"/>
            <a:ext cx="4537075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71538" y="1285860"/>
            <a:ext cx="2286016" cy="1588"/>
          </a:xfrm>
          <a:prstGeom prst="line">
            <a:avLst/>
          </a:prstGeom>
          <a:ln w="476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2087029-2A6B-4302-BE93-73BD5A32D6A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6656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6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66567" name="Text Box 10"/>
          <p:cNvSpPr txBox="1">
            <a:spLocks noChangeArrowheads="1"/>
          </p:cNvSpPr>
          <p:nvPr/>
        </p:nvSpPr>
        <p:spPr bwMode="auto">
          <a:xfrm>
            <a:off x="952500" y="157638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中序线索化算法</a:t>
            </a:r>
          </a:p>
        </p:txBody>
      </p:sp>
      <p:sp useBgFill="1"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827088" y="1412875"/>
            <a:ext cx="7416800" cy="54864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zh-CN" sz="2000">
                <a:solidFill>
                  <a:srgbClr val="000066"/>
                </a:solidFill>
              </a:rPr>
              <a:t>void  Inthread(BiTree root)</a:t>
            </a:r>
          </a:p>
          <a:p>
            <a:pPr>
              <a:lnSpc>
                <a:spcPct val="92000"/>
              </a:lnSpc>
            </a:pPr>
            <a:r>
              <a:rPr lang="en-US" altLang="zh-CN" sz="2000">
                <a:solidFill>
                  <a:srgbClr val="000066"/>
                </a:solidFill>
              </a:rPr>
              <a:t>{  </a:t>
            </a:r>
          </a:p>
          <a:p>
            <a:pPr>
              <a:lnSpc>
                <a:spcPct val="92000"/>
              </a:lnSpc>
            </a:pPr>
            <a:r>
              <a:rPr lang="en-US" altLang="zh-CN" sz="2000">
                <a:solidFill>
                  <a:srgbClr val="000066"/>
                </a:solidFill>
              </a:rPr>
              <a:t>    if (root!=NULL)</a:t>
            </a:r>
          </a:p>
          <a:p>
            <a:pPr>
              <a:lnSpc>
                <a:spcPct val="92000"/>
              </a:lnSpc>
            </a:pPr>
            <a:r>
              <a:rPr lang="en-US" altLang="zh-CN" sz="2000">
                <a:solidFill>
                  <a:srgbClr val="000066"/>
                </a:solidFill>
              </a:rPr>
              <a:t>  { </a:t>
            </a:r>
          </a:p>
          <a:p>
            <a:pPr>
              <a:lnSpc>
                <a:spcPct val="92000"/>
              </a:lnSpc>
            </a:pPr>
            <a:r>
              <a:rPr lang="en-US" altLang="zh-CN" sz="2000">
                <a:solidFill>
                  <a:srgbClr val="000066"/>
                </a:solidFill>
              </a:rPr>
              <a:t>       Inthread(root-&gt;LChild);  /* </a:t>
            </a:r>
            <a:r>
              <a:rPr lang="zh-CN" altLang="en-US" sz="2000">
                <a:solidFill>
                  <a:srgbClr val="000066"/>
                </a:solidFill>
              </a:rPr>
              <a:t>线索化左子树 *</a:t>
            </a:r>
            <a:r>
              <a:rPr lang="en-US" altLang="zh-CN" sz="2000">
                <a:solidFill>
                  <a:srgbClr val="000066"/>
                </a:solidFill>
              </a:rPr>
              <a:t>/</a:t>
            </a:r>
          </a:p>
          <a:p>
            <a:pPr>
              <a:lnSpc>
                <a:spcPct val="92000"/>
              </a:lnSpc>
            </a:pPr>
            <a:r>
              <a:rPr lang="en-US" altLang="zh-CN" sz="2000">
                <a:solidFill>
                  <a:srgbClr val="000066"/>
                </a:solidFill>
              </a:rPr>
              <a:t>       </a:t>
            </a:r>
            <a:r>
              <a:rPr lang="en-US" altLang="zh-CN" sz="2000" i="1">
                <a:solidFill>
                  <a:srgbClr val="FF0000"/>
                </a:solidFill>
              </a:rPr>
              <a:t>if (root-&gt;LChild==NULL)</a:t>
            </a: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{</a:t>
            </a: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     root-&gt;Ltag=1; </a:t>
            </a: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     root-&gt;LChild=pre; </a:t>
            </a: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 }</a:t>
            </a: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if (pre!=NULL&amp;&amp; pre-&gt;RChild==NULL) </a:t>
            </a: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{</a:t>
            </a: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     pre-&gt; RChild=root; </a:t>
            </a: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     pre-&gt;Rtag=1;</a:t>
            </a: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</a:t>
            </a:r>
            <a:r>
              <a:rPr lang="en-US" altLang="zh-CN" sz="2400" i="1">
                <a:solidFill>
                  <a:srgbClr val="FF0000"/>
                </a:solidFill>
              </a:rPr>
              <a:t>}</a:t>
            </a:r>
            <a:endParaRPr lang="en-US" altLang="zh-CN" sz="2000" i="1">
              <a:solidFill>
                <a:srgbClr val="FF0000"/>
              </a:solidFill>
            </a:endParaRPr>
          </a:p>
          <a:p>
            <a:pPr>
              <a:lnSpc>
                <a:spcPct val="92000"/>
              </a:lnSpc>
            </a:pPr>
            <a:r>
              <a:rPr lang="en-US" altLang="zh-CN" sz="2000" i="1">
                <a:solidFill>
                  <a:srgbClr val="FF0000"/>
                </a:solidFill>
              </a:rPr>
              <a:t>       pre=root</a:t>
            </a:r>
            <a:r>
              <a:rPr lang="zh-CN" altLang="en-US" sz="2000" i="1">
                <a:solidFill>
                  <a:srgbClr val="FF0000"/>
                </a:solidFill>
              </a:rPr>
              <a:t>；        </a:t>
            </a:r>
          </a:p>
          <a:p>
            <a:pPr>
              <a:lnSpc>
                <a:spcPct val="92000"/>
              </a:lnSpc>
            </a:pPr>
            <a:r>
              <a:rPr lang="zh-CN" altLang="en-US" sz="2000">
                <a:solidFill>
                  <a:srgbClr val="000066"/>
                </a:solidFill>
              </a:rPr>
              <a:t>       </a:t>
            </a:r>
            <a:r>
              <a:rPr lang="en-US" altLang="zh-CN" sz="2000">
                <a:solidFill>
                  <a:srgbClr val="000066"/>
                </a:solidFill>
              </a:rPr>
              <a:t>Inthread(root-&gt;RChild);  /*</a:t>
            </a:r>
            <a:r>
              <a:rPr lang="zh-CN" altLang="en-US" sz="2000">
                <a:solidFill>
                  <a:srgbClr val="000066"/>
                </a:solidFill>
              </a:rPr>
              <a:t>线索化右子树*</a:t>
            </a:r>
            <a:r>
              <a:rPr lang="en-US" altLang="zh-CN" sz="2000">
                <a:solidFill>
                  <a:srgbClr val="000066"/>
                </a:solidFill>
              </a:rPr>
              <a:t>/	</a:t>
            </a:r>
          </a:p>
          <a:p>
            <a:pPr>
              <a:lnSpc>
                <a:spcPct val="92000"/>
              </a:lnSpc>
            </a:pPr>
            <a:r>
              <a:rPr lang="en-US" altLang="zh-CN" sz="2000">
                <a:solidFill>
                  <a:srgbClr val="000066"/>
                </a:solidFill>
              </a:rPr>
              <a:t>      }</a:t>
            </a:r>
          </a:p>
          <a:p>
            <a:pPr>
              <a:lnSpc>
                <a:spcPct val="92000"/>
              </a:lnSpc>
            </a:pPr>
            <a:r>
              <a:rPr lang="en-US" altLang="zh-CN" sz="2000">
                <a:solidFill>
                  <a:srgbClr val="000066"/>
                </a:solidFill>
              </a:rPr>
              <a:t>  }	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550" y="785794"/>
            <a:ext cx="4537075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71538" y="1285860"/>
            <a:ext cx="2286016" cy="1588"/>
          </a:xfrm>
          <a:prstGeom prst="line">
            <a:avLst/>
          </a:prstGeom>
          <a:ln w="476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678FAC-B454-46AD-8FE3-E00B7C05E3C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6861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68615" name="Text Box 9"/>
          <p:cNvSpPr txBox="1">
            <a:spLocks noChangeArrowheads="1"/>
          </p:cNvSpPr>
          <p:nvPr/>
        </p:nvSpPr>
        <p:spPr bwMode="auto">
          <a:xfrm>
            <a:off x="755650" y="1541463"/>
            <a:ext cx="56880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在线索二叉树中找前驱、后继结点</a:t>
            </a:r>
          </a:p>
        </p:txBody>
      </p:sp>
      <p:sp>
        <p:nvSpPr>
          <p:cNvPr id="234615" name="Text Box 119"/>
          <p:cNvSpPr txBox="1">
            <a:spLocks noChangeArrowheads="1"/>
          </p:cNvSpPr>
          <p:nvPr/>
        </p:nvSpPr>
        <p:spPr bwMode="auto">
          <a:xfrm>
            <a:off x="6084888" y="1557338"/>
            <a:ext cx="2681287" cy="519112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（以中序为例）</a:t>
            </a:r>
          </a:p>
        </p:txBody>
      </p:sp>
      <p:sp>
        <p:nvSpPr>
          <p:cNvPr id="234616" name="Text Box 120"/>
          <p:cNvSpPr txBox="1">
            <a:spLocks noChangeArrowheads="1"/>
          </p:cNvSpPr>
          <p:nvPr/>
        </p:nvSpPr>
        <p:spPr bwMode="auto">
          <a:xfrm>
            <a:off x="971550" y="2179638"/>
            <a:ext cx="4470400" cy="457200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 sz="2400">
                <a:solidFill>
                  <a:srgbClr val="000066"/>
                </a:solidFill>
              </a:rPr>
              <a:t>①</a:t>
            </a:r>
            <a:r>
              <a:rPr lang="zh-CN" altLang="en-US" sz="2400">
                <a:solidFill>
                  <a:srgbClr val="000066"/>
                </a:solidFill>
              </a:rPr>
              <a:t>在中序线索树中找结点前驱：</a:t>
            </a:r>
          </a:p>
        </p:txBody>
      </p:sp>
      <p:sp>
        <p:nvSpPr>
          <p:cNvPr id="234617" name="Text Box 121"/>
          <p:cNvSpPr txBox="1">
            <a:spLocks noChangeArrowheads="1"/>
          </p:cNvSpPr>
          <p:nvPr/>
        </p:nvSpPr>
        <p:spPr bwMode="auto">
          <a:xfrm>
            <a:off x="5126038" y="2179638"/>
            <a:ext cx="3549650" cy="457200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左子树的“最右下端”结点</a:t>
            </a:r>
          </a:p>
        </p:txBody>
      </p:sp>
      <p:sp>
        <p:nvSpPr>
          <p:cNvPr id="234618" name="Text Box 122"/>
          <p:cNvSpPr txBox="1">
            <a:spLocks noChangeArrowheads="1"/>
          </p:cNvSpPr>
          <p:nvPr/>
        </p:nvSpPr>
        <p:spPr bwMode="auto">
          <a:xfrm>
            <a:off x="1258888" y="2852738"/>
            <a:ext cx="7004138" cy="3787833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BiTNode</a:t>
            </a:r>
            <a:r>
              <a:rPr lang="en-US" altLang="zh-CN" sz="2400" dirty="0">
                <a:solidFill>
                  <a:srgbClr val="FF0000"/>
                </a:solidFill>
              </a:rPr>
              <a:t>  *</a:t>
            </a:r>
            <a:r>
              <a:rPr lang="en-US" altLang="zh-CN" sz="2400" dirty="0" err="1">
                <a:solidFill>
                  <a:srgbClr val="FF0000"/>
                </a:solidFill>
              </a:rPr>
              <a:t>InPre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BiTNode</a:t>
            </a:r>
            <a:r>
              <a:rPr lang="en-US" altLang="zh-CN" sz="2400" dirty="0">
                <a:solidFill>
                  <a:srgbClr val="FF0000"/>
                </a:solidFill>
              </a:rPr>
              <a:t> *p)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if(p-&gt;</a:t>
            </a:r>
            <a:r>
              <a:rPr lang="en-US" altLang="zh-CN" sz="2400" dirty="0" err="1">
                <a:solidFill>
                  <a:srgbClr val="FF0000"/>
                </a:solidFill>
              </a:rPr>
              <a:t>Ltag</a:t>
            </a:r>
            <a:r>
              <a:rPr lang="en-US" altLang="zh-CN" sz="2400" dirty="0">
                <a:solidFill>
                  <a:srgbClr val="FF0000"/>
                </a:solidFill>
              </a:rPr>
              <a:t>==1)  pre=p-&gt;</a:t>
            </a:r>
            <a:r>
              <a:rPr lang="en-US" altLang="zh-CN" sz="2400" dirty="0" err="1">
                <a:solidFill>
                  <a:srgbClr val="FF0000"/>
                </a:solidFill>
              </a:rPr>
              <a:t>LChild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else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{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en-US" altLang="zh-CN" sz="2400" i="1" dirty="0">
                <a:solidFill>
                  <a:srgbClr val="FF0000"/>
                </a:solidFill>
              </a:rPr>
              <a:t>for(q=p-&gt;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LChild;q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-&gt;</a:t>
            </a:r>
            <a:r>
              <a:rPr lang="en-US" altLang="zh-CN" sz="2400" i="1" dirty="0" err="1">
                <a:solidFill>
                  <a:srgbClr val="FF0000"/>
                </a:solidFill>
              </a:rPr>
              <a:t>Rtag</a:t>
            </a:r>
            <a:r>
              <a:rPr lang="en-US" altLang="zh-CN" sz="2400" i="1" dirty="0">
                <a:solidFill>
                  <a:srgbClr val="FF0000"/>
                </a:solidFill>
              </a:rPr>
              <a:t>==0;q=q-&gt;</a:t>
            </a:r>
            <a:r>
              <a:rPr lang="en-US" altLang="zh-CN" sz="2400" i="1" dirty="0" err="1">
                <a:solidFill>
                  <a:srgbClr val="FF0000"/>
                </a:solidFill>
              </a:rPr>
              <a:t>RChild</a:t>
            </a:r>
            <a:r>
              <a:rPr lang="en-US" altLang="zh-CN" sz="2400" i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400" i="1" dirty="0">
                <a:solidFill>
                  <a:srgbClr val="FF0000"/>
                </a:solidFill>
              </a:rPr>
              <a:t>       pre=q;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}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return(pre);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71550" y="785794"/>
            <a:ext cx="4537075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1538" y="1285860"/>
            <a:ext cx="2286016" cy="1588"/>
          </a:xfrm>
          <a:prstGeom prst="line">
            <a:avLst/>
          </a:prstGeom>
          <a:ln w="476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615" grpId="0"/>
      <p:bldP spid="234616" grpId="0"/>
      <p:bldP spid="234617" grpId="0"/>
      <p:bldP spid="2346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A76125B-ED58-40EF-B718-0FAE814F2BD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1767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6.1 </a:t>
            </a:r>
            <a:r>
              <a:rPr lang="zh-CN" altLang="en-US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912813" y="1341438"/>
            <a:ext cx="40195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042988" y="1484313"/>
            <a:ext cx="223361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表示方法：</a:t>
            </a: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2700338" y="1412875"/>
            <a:ext cx="1966912" cy="647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③</a:t>
            </a:r>
            <a:r>
              <a:rPr lang="zh-CN" altLang="en-US">
                <a:solidFill>
                  <a:srgbClr val="FF0000"/>
                </a:solidFill>
              </a:rPr>
              <a:t>凹入表示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209800" y="2060575"/>
            <a:ext cx="4724400" cy="4467225"/>
            <a:chOff x="1392" y="1298"/>
            <a:chExt cx="2976" cy="2814"/>
          </a:xfrm>
        </p:grpSpPr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1392" y="129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1728" y="153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2016" y="1787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2016" y="2066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2256" y="236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2256" y="264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j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2016" y="293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14353" name="Text Box 32"/>
            <p:cNvSpPr txBox="1">
              <a:spLocks noChangeArrowheads="1"/>
            </p:cNvSpPr>
            <p:nvPr/>
          </p:nvSpPr>
          <p:spPr bwMode="auto">
            <a:xfrm>
              <a:off x="1728" y="321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4354" name="Text Box 33"/>
            <p:cNvSpPr txBox="1">
              <a:spLocks noChangeArrowheads="1"/>
            </p:cNvSpPr>
            <p:nvPr/>
          </p:nvSpPr>
          <p:spPr bwMode="auto">
            <a:xfrm>
              <a:off x="2016" y="345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14355" name="Text Box 34"/>
            <p:cNvSpPr txBox="1">
              <a:spLocks noChangeArrowheads="1"/>
            </p:cNvSpPr>
            <p:nvPr/>
          </p:nvSpPr>
          <p:spPr bwMode="auto">
            <a:xfrm>
              <a:off x="2016" y="3785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66"/>
                  </a:solidFill>
                  <a:latin typeface="VW媩$婫`婡p瑙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4356" name="Line 35"/>
            <p:cNvSpPr>
              <a:spLocks noChangeShapeType="1"/>
            </p:cNvSpPr>
            <p:nvPr/>
          </p:nvSpPr>
          <p:spPr bwMode="auto">
            <a:xfrm>
              <a:off x="1776" y="1490"/>
              <a:ext cx="259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36"/>
            <p:cNvSpPr>
              <a:spLocks noChangeShapeType="1"/>
            </p:cNvSpPr>
            <p:nvPr/>
          </p:nvSpPr>
          <p:spPr bwMode="auto">
            <a:xfrm>
              <a:off x="2112" y="1730"/>
              <a:ext cx="225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37"/>
            <p:cNvSpPr>
              <a:spLocks noChangeShapeType="1"/>
            </p:cNvSpPr>
            <p:nvPr/>
          </p:nvSpPr>
          <p:spPr bwMode="auto">
            <a:xfrm>
              <a:off x="2112" y="3410"/>
              <a:ext cx="225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38"/>
            <p:cNvSpPr>
              <a:spLocks noChangeShapeType="1"/>
            </p:cNvSpPr>
            <p:nvPr/>
          </p:nvSpPr>
          <p:spPr bwMode="auto">
            <a:xfrm>
              <a:off x="2400" y="1970"/>
              <a:ext cx="196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39"/>
            <p:cNvSpPr>
              <a:spLocks noChangeShapeType="1"/>
            </p:cNvSpPr>
            <p:nvPr/>
          </p:nvSpPr>
          <p:spPr bwMode="auto">
            <a:xfrm>
              <a:off x="2400" y="2258"/>
              <a:ext cx="196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40"/>
            <p:cNvSpPr>
              <a:spLocks noChangeShapeType="1"/>
            </p:cNvSpPr>
            <p:nvPr/>
          </p:nvSpPr>
          <p:spPr bwMode="auto">
            <a:xfrm>
              <a:off x="2400" y="3698"/>
              <a:ext cx="196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41"/>
            <p:cNvSpPr>
              <a:spLocks noChangeShapeType="1"/>
            </p:cNvSpPr>
            <p:nvPr/>
          </p:nvSpPr>
          <p:spPr bwMode="auto">
            <a:xfrm>
              <a:off x="2400" y="3986"/>
              <a:ext cx="196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42"/>
            <p:cNvSpPr>
              <a:spLocks noChangeShapeType="1"/>
            </p:cNvSpPr>
            <p:nvPr/>
          </p:nvSpPr>
          <p:spPr bwMode="auto">
            <a:xfrm>
              <a:off x="2640" y="2546"/>
              <a:ext cx="172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43"/>
            <p:cNvSpPr>
              <a:spLocks noChangeShapeType="1"/>
            </p:cNvSpPr>
            <p:nvPr/>
          </p:nvSpPr>
          <p:spPr bwMode="auto">
            <a:xfrm>
              <a:off x="2640" y="2834"/>
              <a:ext cx="172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44"/>
            <p:cNvSpPr>
              <a:spLocks noChangeShapeType="1"/>
            </p:cNvSpPr>
            <p:nvPr/>
          </p:nvSpPr>
          <p:spPr bwMode="auto">
            <a:xfrm>
              <a:off x="2400" y="3122"/>
              <a:ext cx="196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C292A5E-98C0-40D3-8FD8-07F21A79C5C0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963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3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69639" name="Text Box 9"/>
          <p:cNvSpPr txBox="1">
            <a:spLocks noChangeArrowheads="1"/>
          </p:cNvSpPr>
          <p:nvPr/>
        </p:nvSpPr>
        <p:spPr bwMode="auto">
          <a:xfrm>
            <a:off x="755650" y="1541463"/>
            <a:ext cx="56880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在线索二叉树中找前驱、后继结点</a:t>
            </a:r>
          </a:p>
        </p:txBody>
      </p:sp>
      <p:sp>
        <p:nvSpPr>
          <p:cNvPr id="69640" name="Text Box 10"/>
          <p:cNvSpPr txBox="1">
            <a:spLocks noChangeArrowheads="1"/>
          </p:cNvSpPr>
          <p:nvPr/>
        </p:nvSpPr>
        <p:spPr bwMode="auto">
          <a:xfrm>
            <a:off x="6084888" y="1557338"/>
            <a:ext cx="2681287" cy="519112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（以中序为例）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971550" y="2179638"/>
            <a:ext cx="4470400" cy="457200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 sz="2400">
                <a:solidFill>
                  <a:srgbClr val="000066"/>
                </a:solidFill>
              </a:rPr>
              <a:t>②</a:t>
            </a:r>
            <a:r>
              <a:rPr lang="zh-CN" altLang="en-US" sz="2400">
                <a:solidFill>
                  <a:srgbClr val="000066"/>
                </a:solidFill>
              </a:rPr>
              <a:t>在中序线索树中找结点后继：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5126038" y="2179638"/>
            <a:ext cx="3549650" cy="457200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右子树的“最左下端”结点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1258888" y="2852738"/>
            <a:ext cx="6902450" cy="374332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BiTNode</a:t>
            </a:r>
            <a:r>
              <a:rPr lang="en-US" altLang="zh-CN" sz="2400" dirty="0">
                <a:solidFill>
                  <a:srgbClr val="FF0000"/>
                </a:solidFill>
              </a:rPr>
              <a:t>  *</a:t>
            </a:r>
            <a:r>
              <a:rPr lang="en-US" altLang="zh-CN" sz="2400" dirty="0" err="1">
                <a:solidFill>
                  <a:srgbClr val="FF0000"/>
                </a:solidFill>
              </a:rPr>
              <a:t>InNext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BiTNode</a:t>
            </a:r>
            <a:r>
              <a:rPr lang="en-US" altLang="zh-CN" sz="2400" dirty="0">
                <a:solidFill>
                  <a:srgbClr val="FF0000"/>
                </a:solidFill>
              </a:rPr>
              <a:t> *p)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if(p-&gt;</a:t>
            </a:r>
            <a:r>
              <a:rPr lang="en-US" altLang="zh-CN" sz="2400" dirty="0" err="1">
                <a:solidFill>
                  <a:srgbClr val="FF0000"/>
                </a:solidFill>
              </a:rPr>
              <a:t>Rtag</a:t>
            </a:r>
            <a:r>
              <a:rPr lang="en-US" altLang="zh-CN" sz="2400" dirty="0">
                <a:solidFill>
                  <a:srgbClr val="FF0000"/>
                </a:solidFill>
              </a:rPr>
              <a:t>==1)  Next=p-&gt;</a:t>
            </a:r>
            <a:r>
              <a:rPr lang="en-US" altLang="zh-CN" sz="2400" dirty="0" err="1">
                <a:solidFill>
                  <a:srgbClr val="FF0000"/>
                </a:solidFill>
              </a:rPr>
              <a:t>RChild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else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{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en-US" altLang="zh-CN" sz="2400" i="1" dirty="0">
                <a:solidFill>
                  <a:srgbClr val="FF0000"/>
                </a:solidFill>
              </a:rPr>
              <a:t>for(q=p-&gt;</a:t>
            </a:r>
            <a:r>
              <a:rPr lang="en-US" altLang="zh-CN" sz="2400" i="1" dirty="0" err="1">
                <a:solidFill>
                  <a:srgbClr val="FF0000"/>
                </a:solidFill>
              </a:rPr>
              <a:t>RChild;q</a:t>
            </a:r>
            <a:r>
              <a:rPr lang="en-US" altLang="zh-CN" sz="2400" i="1" dirty="0">
                <a:solidFill>
                  <a:srgbClr val="FF0000"/>
                </a:solidFill>
              </a:rPr>
              <a:t>-&gt;</a:t>
            </a:r>
            <a:r>
              <a:rPr lang="en-US" altLang="zh-CN" sz="2400" i="1" dirty="0" err="1">
                <a:solidFill>
                  <a:srgbClr val="FF0000"/>
                </a:solidFill>
              </a:rPr>
              <a:t>Ltag</a:t>
            </a:r>
            <a:r>
              <a:rPr lang="en-US" altLang="zh-CN" sz="2400" i="1" dirty="0">
                <a:solidFill>
                  <a:srgbClr val="FF0000"/>
                </a:solidFill>
              </a:rPr>
              <a:t>==0;q=q-&gt;</a:t>
            </a:r>
            <a:r>
              <a:rPr lang="en-US" altLang="zh-CN" sz="2400" i="1" dirty="0" err="1">
                <a:solidFill>
                  <a:srgbClr val="FF0000"/>
                </a:solidFill>
              </a:rPr>
              <a:t>LChild</a:t>
            </a:r>
            <a:r>
              <a:rPr lang="en-US" altLang="zh-CN" sz="2400" i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400" i="1" dirty="0">
                <a:solidFill>
                  <a:srgbClr val="FF0000"/>
                </a:solidFill>
              </a:rPr>
              <a:t>       Next=q;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}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  return(Next);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971550" y="785794"/>
            <a:ext cx="4537075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</a:t>
            </a:r>
            <a:r>
              <a:rPr lang="zh-CN" altLang="en-US" dirty="0" smtClean="0">
                <a:solidFill>
                  <a:srgbClr val="000066"/>
                </a:solidFill>
              </a:rPr>
              <a:t>线索二叉树</a:t>
            </a:r>
          </a:p>
          <a:p>
            <a:endParaRPr lang="zh-CN" altLang="en-US" dirty="0">
              <a:solidFill>
                <a:srgbClr val="000066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1538" y="1285860"/>
            <a:ext cx="2286016" cy="1588"/>
          </a:xfrm>
          <a:prstGeom prst="line">
            <a:avLst/>
          </a:prstGeom>
          <a:ln w="476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5" grpId="0"/>
      <p:bldP spid="236556" grpId="0"/>
      <p:bldP spid="23655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B220-FF72-48E6-B1A7-01107904AA5D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6963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3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69637" name="Text Box 9"/>
          <p:cNvSpPr txBox="1">
            <a:spLocks noChangeArrowheads="1"/>
          </p:cNvSpPr>
          <p:nvPr/>
        </p:nvSpPr>
        <p:spPr bwMode="auto">
          <a:xfrm>
            <a:off x="755650" y="1541463"/>
            <a:ext cx="30241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遍历中序线索树</a:t>
            </a:r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1835150" y="2349500"/>
            <a:ext cx="4565650" cy="519113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</a:rPr>
              <a:t>中序遍历的第一个结点 ；</a:t>
            </a:r>
          </a:p>
        </p:txBody>
      </p:sp>
      <p:sp>
        <p:nvSpPr>
          <p:cNvPr id="235531" name="Text Box 11"/>
          <p:cNvSpPr txBox="1">
            <a:spLocks noChangeArrowheads="1"/>
          </p:cNvSpPr>
          <p:nvPr/>
        </p:nvSpPr>
        <p:spPr bwMode="auto">
          <a:xfrm>
            <a:off x="1835150" y="3017838"/>
            <a:ext cx="5994400" cy="519112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在中序线索化链表中结点的后继。 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886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  </a:t>
            </a:r>
            <a:r>
              <a:rPr lang="zh-CN" altLang="en-US" dirty="0">
                <a:solidFill>
                  <a:srgbClr val="000066"/>
                </a:solidFill>
              </a:rPr>
              <a:t>线索二叉树</a:t>
            </a:r>
          </a:p>
        </p:txBody>
      </p:sp>
      <p:cxnSp>
        <p:nvCxnSpPr>
          <p:cNvPr id="69641" name="直接连接符 11"/>
          <p:cNvCxnSpPr>
            <a:cxnSpLocks noChangeShapeType="1"/>
          </p:cNvCxnSpPr>
          <p:nvPr/>
        </p:nvCxnSpPr>
        <p:spPr bwMode="auto">
          <a:xfrm>
            <a:off x="1000125" y="1357313"/>
            <a:ext cx="2714625" cy="1587"/>
          </a:xfrm>
          <a:prstGeom prst="line">
            <a:avLst/>
          </a:prstGeom>
          <a:noFill/>
          <a:ln w="53975" algn="ctr">
            <a:solidFill>
              <a:srgbClr val="00206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0" grpId="0"/>
      <p:bldP spid="2355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882F1-A798-431D-88A9-20104F46D969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7065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70661" name="Text Box 9"/>
          <p:cNvSpPr txBox="1">
            <a:spLocks noChangeArrowheads="1"/>
          </p:cNvSpPr>
          <p:nvPr/>
        </p:nvSpPr>
        <p:spPr bwMode="auto">
          <a:xfrm>
            <a:off x="755650" y="1541463"/>
            <a:ext cx="33115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遍历中序线索树：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3486150" y="1541463"/>
            <a:ext cx="4110038" cy="519112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中序遍历的第一个结点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258888" y="2133600"/>
            <a:ext cx="6921500" cy="457200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左子树上处于“最左下”（没有左子树）的结点。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268538" y="2924175"/>
            <a:ext cx="4210050" cy="30130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BiTNode * InFirst(BiTree Bt)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BiTNode *p=Bt;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if(!p)    return(NULL);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</a:t>
            </a:r>
            <a:r>
              <a:rPr lang="en-US" altLang="zh-CN" sz="2400" i="1">
                <a:solidFill>
                  <a:srgbClr val="FF0000"/>
                </a:solidFill>
              </a:rPr>
              <a:t>while(p-&gt;Ltag==0)  </a:t>
            </a:r>
          </a:p>
          <a:p>
            <a:r>
              <a:rPr lang="en-US" altLang="zh-CN" sz="2400" i="1">
                <a:solidFill>
                  <a:srgbClr val="FF0000"/>
                </a:solidFill>
              </a:rPr>
              <a:t>          p=p-&gt;LChild;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return p;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066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886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  </a:t>
            </a:r>
            <a:r>
              <a:rPr lang="zh-CN" altLang="en-US" dirty="0">
                <a:solidFill>
                  <a:srgbClr val="000066"/>
                </a:solidFill>
              </a:rPr>
              <a:t>线索二叉树</a:t>
            </a:r>
          </a:p>
        </p:txBody>
      </p:sp>
      <p:cxnSp>
        <p:nvCxnSpPr>
          <p:cNvPr id="70666" name="直接连接符 12"/>
          <p:cNvCxnSpPr>
            <a:cxnSpLocks noChangeShapeType="1"/>
          </p:cNvCxnSpPr>
          <p:nvPr/>
        </p:nvCxnSpPr>
        <p:spPr bwMode="auto">
          <a:xfrm>
            <a:off x="1000125" y="1357313"/>
            <a:ext cx="2714625" cy="1587"/>
          </a:xfrm>
          <a:prstGeom prst="line">
            <a:avLst/>
          </a:prstGeom>
          <a:noFill/>
          <a:ln w="53975" algn="ctr">
            <a:solidFill>
              <a:srgbClr val="00206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8" grpId="0"/>
      <p:bldP spid="237579" grpId="0"/>
      <p:bldP spid="23758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1F6DB-DD70-404B-8006-8C3684EACA7A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168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8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71685" name="Text Box 9"/>
          <p:cNvSpPr txBox="1">
            <a:spLocks noChangeArrowheads="1"/>
          </p:cNvSpPr>
          <p:nvPr/>
        </p:nvSpPr>
        <p:spPr bwMode="auto">
          <a:xfrm>
            <a:off x="755650" y="1541463"/>
            <a:ext cx="33115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遍历中序线索树：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3486150" y="1541463"/>
            <a:ext cx="5538788" cy="519112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②</a:t>
            </a:r>
            <a:r>
              <a:rPr lang="zh-CN" altLang="en-US">
                <a:solidFill>
                  <a:srgbClr val="000066"/>
                </a:solidFill>
              </a:rPr>
              <a:t>在中序线索化链表中结点的后继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1116013" y="2060575"/>
            <a:ext cx="5389562" cy="53022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若</a:t>
            </a:r>
            <a:r>
              <a:rPr lang="zh-CN" altLang="en-US" sz="2400">
                <a:solidFill>
                  <a:srgbClr val="FF0000"/>
                </a:solidFill>
              </a:rPr>
              <a:t>无右子树</a:t>
            </a:r>
            <a:r>
              <a:rPr lang="zh-CN" altLang="en-US" sz="2400">
                <a:solidFill>
                  <a:srgbClr val="000066"/>
                </a:solidFill>
              </a:rPr>
              <a:t>，则为</a:t>
            </a:r>
            <a:r>
              <a:rPr lang="zh-CN" altLang="en-US" sz="2400">
                <a:solidFill>
                  <a:srgbClr val="FF0000"/>
                </a:solidFill>
              </a:rPr>
              <a:t>后继线索</a:t>
            </a:r>
            <a:r>
              <a:rPr lang="zh-CN" altLang="en-US" sz="2400">
                <a:solidFill>
                  <a:srgbClr val="000066"/>
                </a:solidFill>
              </a:rPr>
              <a:t>所指结点；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1116013" y="2492375"/>
            <a:ext cx="7534275" cy="53022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否则为对其</a:t>
            </a:r>
            <a:r>
              <a:rPr lang="zh-CN" altLang="en-US" sz="2400">
                <a:solidFill>
                  <a:srgbClr val="FF0000"/>
                </a:solidFill>
              </a:rPr>
              <a:t>右子树</a:t>
            </a:r>
            <a:r>
              <a:rPr lang="zh-CN" altLang="en-US" sz="2400">
                <a:solidFill>
                  <a:srgbClr val="000066"/>
                </a:solidFill>
              </a:rPr>
              <a:t>进行</a:t>
            </a:r>
            <a:r>
              <a:rPr lang="zh-CN" altLang="en-US" sz="2400">
                <a:solidFill>
                  <a:srgbClr val="FF0000"/>
                </a:solidFill>
              </a:rPr>
              <a:t>中序遍历</a:t>
            </a:r>
            <a:r>
              <a:rPr lang="zh-CN" altLang="en-US" sz="2400">
                <a:solidFill>
                  <a:srgbClr val="000066"/>
                </a:solidFill>
              </a:rPr>
              <a:t>时访问的</a:t>
            </a:r>
            <a:r>
              <a:rPr lang="zh-CN" altLang="en-US" sz="2400">
                <a:solidFill>
                  <a:srgbClr val="FF0000"/>
                </a:solidFill>
              </a:rPr>
              <a:t>第一个结点</a:t>
            </a:r>
            <a:r>
              <a:rPr lang="zh-CN" altLang="en-US" sz="240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2816225" y="3141663"/>
            <a:ext cx="3700463" cy="374332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void TinOrder(BiTree bt)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{  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BiTNode *p;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p=InFirst(bt);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while (p)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{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   visit(p);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   p=InNext(p);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}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}</a:t>
            </a:r>
            <a:endParaRPr lang="en-US" altLang="zh-CN" sz="2400"/>
          </a:p>
        </p:txBody>
      </p:sp>
      <p:sp>
        <p:nvSpPr>
          <p:cNvPr id="71690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2886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6.4  </a:t>
            </a:r>
            <a:r>
              <a:rPr lang="zh-CN" altLang="en-US" dirty="0">
                <a:solidFill>
                  <a:srgbClr val="000066"/>
                </a:solidFill>
              </a:rPr>
              <a:t>线索二叉树</a:t>
            </a:r>
          </a:p>
        </p:txBody>
      </p:sp>
      <p:cxnSp>
        <p:nvCxnSpPr>
          <p:cNvPr id="71691" name="直接连接符 13"/>
          <p:cNvCxnSpPr>
            <a:cxnSpLocks noChangeShapeType="1"/>
          </p:cNvCxnSpPr>
          <p:nvPr/>
        </p:nvCxnSpPr>
        <p:spPr bwMode="auto">
          <a:xfrm>
            <a:off x="1000125" y="1357313"/>
            <a:ext cx="2714625" cy="1587"/>
          </a:xfrm>
          <a:prstGeom prst="line">
            <a:avLst/>
          </a:prstGeom>
          <a:noFill/>
          <a:ln w="53975" algn="ctr">
            <a:solidFill>
              <a:srgbClr val="00206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2" grpId="0"/>
      <p:bldP spid="238603" grpId="0"/>
      <p:bldP spid="238604" grpId="0"/>
      <p:bldP spid="23860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7F9080-DEDA-41AC-A2BC-AB35ED1452F4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76804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31686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树的三种存储结构</a:t>
            </a: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3708400" y="1484313"/>
            <a:ext cx="2376488" cy="6254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</a:rPr>
              <a:t>双亲表示法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084888" y="1628775"/>
            <a:ext cx="2322512" cy="504825"/>
            <a:chOff x="1519" y="1570"/>
            <a:chExt cx="1406" cy="318"/>
          </a:xfrm>
        </p:grpSpPr>
        <p:sp>
          <p:nvSpPr>
            <p:cNvPr id="76875" name="Rectangle 44"/>
            <p:cNvSpPr>
              <a:spLocks noChangeArrowheads="1"/>
            </p:cNvSpPr>
            <p:nvPr/>
          </p:nvSpPr>
          <p:spPr bwMode="auto">
            <a:xfrm>
              <a:off x="1519" y="1570"/>
              <a:ext cx="1406" cy="318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76" name="Line 45"/>
            <p:cNvSpPr>
              <a:spLocks noChangeShapeType="1"/>
            </p:cNvSpPr>
            <p:nvPr/>
          </p:nvSpPr>
          <p:spPr bwMode="auto">
            <a:xfrm>
              <a:off x="2245" y="1570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77" name="Text Box 46"/>
            <p:cNvSpPr txBox="1">
              <a:spLocks noChangeArrowheads="1"/>
            </p:cNvSpPr>
            <p:nvPr/>
          </p:nvSpPr>
          <p:spPr bwMode="auto">
            <a:xfrm>
              <a:off x="1610" y="1570"/>
              <a:ext cx="490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76878" name="Text Box 47"/>
            <p:cNvSpPr txBox="1">
              <a:spLocks noChangeArrowheads="1"/>
            </p:cNvSpPr>
            <p:nvPr/>
          </p:nvSpPr>
          <p:spPr bwMode="auto">
            <a:xfrm>
              <a:off x="2245" y="1570"/>
              <a:ext cx="67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parent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971550" y="3324225"/>
            <a:ext cx="2922588" cy="1689100"/>
            <a:chOff x="703" y="2024"/>
            <a:chExt cx="1841" cy="1064"/>
          </a:xfrm>
        </p:grpSpPr>
        <p:sp>
          <p:nvSpPr>
            <p:cNvPr id="76862" name="Oval 72"/>
            <p:cNvSpPr>
              <a:spLocks noChangeArrowheads="1"/>
            </p:cNvSpPr>
            <p:nvPr/>
          </p:nvSpPr>
          <p:spPr bwMode="auto">
            <a:xfrm>
              <a:off x="1537" y="2024"/>
              <a:ext cx="254" cy="24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76863" name="Oval 73"/>
            <p:cNvSpPr>
              <a:spLocks noChangeArrowheads="1"/>
            </p:cNvSpPr>
            <p:nvPr/>
          </p:nvSpPr>
          <p:spPr bwMode="auto">
            <a:xfrm>
              <a:off x="1156" y="23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76864" name="Oval 74"/>
            <p:cNvSpPr>
              <a:spLocks noChangeArrowheads="1"/>
            </p:cNvSpPr>
            <p:nvPr/>
          </p:nvSpPr>
          <p:spPr bwMode="auto">
            <a:xfrm>
              <a:off x="1918" y="23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76865" name="Oval 75"/>
            <p:cNvSpPr>
              <a:spLocks noChangeArrowheads="1"/>
            </p:cNvSpPr>
            <p:nvPr/>
          </p:nvSpPr>
          <p:spPr bwMode="auto">
            <a:xfrm>
              <a:off x="703" y="2838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76866" name="Oval 76"/>
            <p:cNvSpPr>
              <a:spLocks noChangeArrowheads="1"/>
            </p:cNvSpPr>
            <p:nvPr/>
          </p:nvSpPr>
          <p:spPr bwMode="auto">
            <a:xfrm>
              <a:off x="2290" y="279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76867" name="Oval 77"/>
            <p:cNvSpPr>
              <a:spLocks noChangeArrowheads="1"/>
            </p:cNvSpPr>
            <p:nvPr/>
          </p:nvSpPr>
          <p:spPr bwMode="auto">
            <a:xfrm>
              <a:off x="1175" y="2834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76868" name="Oval 78"/>
            <p:cNvSpPr>
              <a:spLocks noChangeArrowheads="1"/>
            </p:cNvSpPr>
            <p:nvPr/>
          </p:nvSpPr>
          <p:spPr bwMode="auto">
            <a:xfrm>
              <a:off x="1655" y="2840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76869" name="Line 80"/>
            <p:cNvSpPr>
              <a:spLocks noChangeShapeType="1"/>
            </p:cNvSpPr>
            <p:nvPr/>
          </p:nvSpPr>
          <p:spPr bwMode="auto">
            <a:xfrm flipH="1">
              <a:off x="1338" y="2160"/>
              <a:ext cx="190" cy="18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70" name="Line 81"/>
            <p:cNvSpPr>
              <a:spLocks noChangeShapeType="1"/>
            </p:cNvSpPr>
            <p:nvPr/>
          </p:nvSpPr>
          <p:spPr bwMode="auto">
            <a:xfrm flipH="1">
              <a:off x="839" y="2477"/>
              <a:ext cx="327" cy="36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71" name="Line 83"/>
            <p:cNvSpPr>
              <a:spLocks noChangeShapeType="1"/>
            </p:cNvSpPr>
            <p:nvPr/>
          </p:nvSpPr>
          <p:spPr bwMode="auto">
            <a:xfrm>
              <a:off x="1791" y="2114"/>
              <a:ext cx="227" cy="22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72" name="Line 84"/>
            <p:cNvSpPr>
              <a:spLocks noChangeShapeType="1"/>
            </p:cNvSpPr>
            <p:nvPr/>
          </p:nvSpPr>
          <p:spPr bwMode="auto">
            <a:xfrm>
              <a:off x="2154" y="2523"/>
              <a:ext cx="227" cy="27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73" name="Freeform 85"/>
            <p:cNvSpPr>
              <a:spLocks/>
            </p:cNvSpPr>
            <p:nvPr/>
          </p:nvSpPr>
          <p:spPr bwMode="auto">
            <a:xfrm>
              <a:off x="1418" y="2464"/>
              <a:ext cx="310" cy="381"/>
            </a:xfrm>
            <a:custGeom>
              <a:avLst/>
              <a:gdLst>
                <a:gd name="T0" fmla="*/ 0 w 310"/>
                <a:gd name="T1" fmla="*/ 0 h 381"/>
                <a:gd name="T2" fmla="*/ 310 w 310"/>
                <a:gd name="T3" fmla="*/ 381 h 381"/>
                <a:gd name="T4" fmla="*/ 0 60000 65536"/>
                <a:gd name="T5" fmla="*/ 0 60000 65536"/>
                <a:gd name="T6" fmla="*/ 0 w 310"/>
                <a:gd name="T7" fmla="*/ 0 h 381"/>
                <a:gd name="T8" fmla="*/ 310 w 310"/>
                <a:gd name="T9" fmla="*/ 381 h 3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0" h="381">
                  <a:moveTo>
                    <a:pt x="0" y="0"/>
                  </a:moveTo>
                  <a:lnTo>
                    <a:pt x="310" y="381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74" name="Line 87"/>
            <p:cNvSpPr>
              <a:spLocks noChangeShapeType="1"/>
            </p:cNvSpPr>
            <p:nvPr/>
          </p:nvSpPr>
          <p:spPr bwMode="auto">
            <a:xfrm>
              <a:off x="1292" y="256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3995738" y="2401888"/>
            <a:ext cx="3024187" cy="3763962"/>
            <a:chOff x="3379" y="1525"/>
            <a:chExt cx="1905" cy="2371"/>
          </a:xfrm>
        </p:grpSpPr>
        <p:sp>
          <p:nvSpPr>
            <p:cNvPr id="76826" name="Rectangle 118"/>
            <p:cNvSpPr>
              <a:spLocks noChangeArrowheads="1"/>
            </p:cNvSpPr>
            <p:nvPr/>
          </p:nvSpPr>
          <p:spPr bwMode="auto">
            <a:xfrm>
              <a:off x="4695" y="3600"/>
              <a:ext cx="589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27" name="Rectangle 117"/>
            <p:cNvSpPr>
              <a:spLocks noChangeArrowheads="1"/>
            </p:cNvSpPr>
            <p:nvPr/>
          </p:nvSpPr>
          <p:spPr bwMode="auto">
            <a:xfrm>
              <a:off x="4105" y="3600"/>
              <a:ext cx="590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28" name="Rectangle 116"/>
            <p:cNvSpPr>
              <a:spLocks noChangeArrowheads="1"/>
            </p:cNvSpPr>
            <p:nvPr/>
          </p:nvSpPr>
          <p:spPr bwMode="auto">
            <a:xfrm>
              <a:off x="4695" y="3303"/>
              <a:ext cx="589" cy="29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29" name="Rectangle 115"/>
            <p:cNvSpPr>
              <a:spLocks noChangeArrowheads="1"/>
            </p:cNvSpPr>
            <p:nvPr/>
          </p:nvSpPr>
          <p:spPr bwMode="auto">
            <a:xfrm>
              <a:off x="4105" y="3303"/>
              <a:ext cx="590" cy="29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0" name="Rectangle 114"/>
            <p:cNvSpPr>
              <a:spLocks noChangeArrowheads="1"/>
            </p:cNvSpPr>
            <p:nvPr/>
          </p:nvSpPr>
          <p:spPr bwMode="auto">
            <a:xfrm>
              <a:off x="4695" y="3007"/>
              <a:ext cx="589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1" name="Rectangle 113"/>
            <p:cNvSpPr>
              <a:spLocks noChangeArrowheads="1"/>
            </p:cNvSpPr>
            <p:nvPr/>
          </p:nvSpPr>
          <p:spPr bwMode="auto">
            <a:xfrm>
              <a:off x="4105" y="3007"/>
              <a:ext cx="590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2" name="Rectangle 112"/>
            <p:cNvSpPr>
              <a:spLocks noChangeArrowheads="1"/>
            </p:cNvSpPr>
            <p:nvPr/>
          </p:nvSpPr>
          <p:spPr bwMode="auto">
            <a:xfrm>
              <a:off x="4695" y="2711"/>
              <a:ext cx="589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3" name="Rectangle 111"/>
            <p:cNvSpPr>
              <a:spLocks noChangeArrowheads="1"/>
            </p:cNvSpPr>
            <p:nvPr/>
          </p:nvSpPr>
          <p:spPr bwMode="auto">
            <a:xfrm>
              <a:off x="4105" y="2711"/>
              <a:ext cx="590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4" name="Rectangle 110"/>
            <p:cNvSpPr>
              <a:spLocks noChangeArrowheads="1"/>
            </p:cNvSpPr>
            <p:nvPr/>
          </p:nvSpPr>
          <p:spPr bwMode="auto">
            <a:xfrm>
              <a:off x="4695" y="2414"/>
              <a:ext cx="589" cy="29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5" name="Rectangle 109"/>
            <p:cNvSpPr>
              <a:spLocks noChangeArrowheads="1"/>
            </p:cNvSpPr>
            <p:nvPr/>
          </p:nvSpPr>
          <p:spPr bwMode="auto">
            <a:xfrm>
              <a:off x="4105" y="2414"/>
              <a:ext cx="590" cy="29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6" name="Rectangle 108"/>
            <p:cNvSpPr>
              <a:spLocks noChangeArrowheads="1"/>
            </p:cNvSpPr>
            <p:nvPr/>
          </p:nvSpPr>
          <p:spPr bwMode="auto">
            <a:xfrm>
              <a:off x="4695" y="2118"/>
              <a:ext cx="589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7" name="Rectangle 107"/>
            <p:cNvSpPr>
              <a:spLocks noChangeArrowheads="1"/>
            </p:cNvSpPr>
            <p:nvPr/>
          </p:nvSpPr>
          <p:spPr bwMode="auto">
            <a:xfrm>
              <a:off x="4105" y="2118"/>
              <a:ext cx="590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8" name="Rectangle 106"/>
            <p:cNvSpPr>
              <a:spLocks noChangeArrowheads="1"/>
            </p:cNvSpPr>
            <p:nvPr/>
          </p:nvSpPr>
          <p:spPr bwMode="auto">
            <a:xfrm>
              <a:off x="4695" y="1821"/>
              <a:ext cx="589" cy="29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39" name="Rectangle 105"/>
            <p:cNvSpPr>
              <a:spLocks noChangeArrowheads="1"/>
            </p:cNvSpPr>
            <p:nvPr/>
          </p:nvSpPr>
          <p:spPr bwMode="auto">
            <a:xfrm>
              <a:off x="4105" y="1821"/>
              <a:ext cx="590" cy="29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6840" name="Rectangle 104"/>
            <p:cNvSpPr>
              <a:spLocks noChangeArrowheads="1"/>
            </p:cNvSpPr>
            <p:nvPr/>
          </p:nvSpPr>
          <p:spPr bwMode="auto">
            <a:xfrm>
              <a:off x="4695" y="1525"/>
              <a:ext cx="589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rgbClr val="000066"/>
                  </a:solidFill>
                  <a:ea typeface="宋体" pitchFamily="2" charset="-122"/>
                </a:rPr>
                <a:t>parent</a:t>
              </a:r>
            </a:p>
          </p:txBody>
        </p:sp>
        <p:sp>
          <p:nvSpPr>
            <p:cNvPr id="76841" name="Rectangle 103"/>
            <p:cNvSpPr>
              <a:spLocks noChangeArrowheads="1"/>
            </p:cNvSpPr>
            <p:nvPr/>
          </p:nvSpPr>
          <p:spPr bwMode="auto">
            <a:xfrm>
              <a:off x="4105" y="1525"/>
              <a:ext cx="590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r>
                <a:rPr kumimoji="0" lang="en-US" altLang="zh-CN" sz="2000" b="0">
                  <a:solidFill>
                    <a:srgbClr val="000066"/>
                  </a:solidFill>
                  <a:ea typeface="宋体" pitchFamily="2" charset="-122"/>
                </a:rPr>
                <a:t>data</a:t>
              </a:r>
            </a:p>
          </p:txBody>
        </p:sp>
        <p:sp>
          <p:nvSpPr>
            <p:cNvPr id="76842" name="Line 119"/>
            <p:cNvSpPr>
              <a:spLocks noChangeShapeType="1"/>
            </p:cNvSpPr>
            <p:nvPr/>
          </p:nvSpPr>
          <p:spPr bwMode="auto">
            <a:xfrm>
              <a:off x="4105" y="1525"/>
              <a:ext cx="1179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3" name="Line 120"/>
            <p:cNvSpPr>
              <a:spLocks noChangeShapeType="1"/>
            </p:cNvSpPr>
            <p:nvPr/>
          </p:nvSpPr>
          <p:spPr bwMode="auto">
            <a:xfrm>
              <a:off x="4105" y="1821"/>
              <a:ext cx="117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4" name="Line 121"/>
            <p:cNvSpPr>
              <a:spLocks noChangeShapeType="1"/>
            </p:cNvSpPr>
            <p:nvPr/>
          </p:nvSpPr>
          <p:spPr bwMode="auto">
            <a:xfrm>
              <a:off x="4105" y="2118"/>
              <a:ext cx="117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5" name="Line 122"/>
            <p:cNvSpPr>
              <a:spLocks noChangeShapeType="1"/>
            </p:cNvSpPr>
            <p:nvPr/>
          </p:nvSpPr>
          <p:spPr bwMode="auto">
            <a:xfrm>
              <a:off x="4105" y="2414"/>
              <a:ext cx="117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6" name="Line 123"/>
            <p:cNvSpPr>
              <a:spLocks noChangeShapeType="1"/>
            </p:cNvSpPr>
            <p:nvPr/>
          </p:nvSpPr>
          <p:spPr bwMode="auto">
            <a:xfrm>
              <a:off x="4105" y="2711"/>
              <a:ext cx="117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7" name="Line 124"/>
            <p:cNvSpPr>
              <a:spLocks noChangeShapeType="1"/>
            </p:cNvSpPr>
            <p:nvPr/>
          </p:nvSpPr>
          <p:spPr bwMode="auto">
            <a:xfrm>
              <a:off x="4105" y="3007"/>
              <a:ext cx="117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8" name="Line 125"/>
            <p:cNvSpPr>
              <a:spLocks noChangeShapeType="1"/>
            </p:cNvSpPr>
            <p:nvPr/>
          </p:nvSpPr>
          <p:spPr bwMode="auto">
            <a:xfrm>
              <a:off x="4105" y="3303"/>
              <a:ext cx="117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9" name="Line 126"/>
            <p:cNvSpPr>
              <a:spLocks noChangeShapeType="1"/>
            </p:cNvSpPr>
            <p:nvPr/>
          </p:nvSpPr>
          <p:spPr bwMode="auto">
            <a:xfrm>
              <a:off x="4105" y="3600"/>
              <a:ext cx="117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0" name="Line 127"/>
            <p:cNvSpPr>
              <a:spLocks noChangeShapeType="1"/>
            </p:cNvSpPr>
            <p:nvPr/>
          </p:nvSpPr>
          <p:spPr bwMode="auto">
            <a:xfrm>
              <a:off x="4105" y="3896"/>
              <a:ext cx="1179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1" name="Line 128"/>
            <p:cNvSpPr>
              <a:spLocks noChangeShapeType="1"/>
            </p:cNvSpPr>
            <p:nvPr/>
          </p:nvSpPr>
          <p:spPr bwMode="auto">
            <a:xfrm>
              <a:off x="4105" y="1525"/>
              <a:ext cx="0" cy="2371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2" name="Line 129"/>
            <p:cNvSpPr>
              <a:spLocks noChangeShapeType="1"/>
            </p:cNvSpPr>
            <p:nvPr/>
          </p:nvSpPr>
          <p:spPr bwMode="auto">
            <a:xfrm>
              <a:off x="4695" y="1525"/>
              <a:ext cx="0" cy="237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3" name="Line 130"/>
            <p:cNvSpPr>
              <a:spLocks noChangeShapeType="1"/>
            </p:cNvSpPr>
            <p:nvPr/>
          </p:nvSpPr>
          <p:spPr bwMode="auto">
            <a:xfrm>
              <a:off x="5284" y="1525"/>
              <a:ext cx="0" cy="2371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4" name="Text Box 168"/>
            <p:cNvSpPr txBox="1">
              <a:spLocks noChangeArrowheads="1"/>
            </p:cNvSpPr>
            <p:nvPr/>
          </p:nvSpPr>
          <p:spPr bwMode="auto">
            <a:xfrm>
              <a:off x="3379" y="1525"/>
              <a:ext cx="758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结点序号</a:t>
              </a:r>
            </a:p>
          </p:txBody>
        </p:sp>
        <p:sp>
          <p:nvSpPr>
            <p:cNvPr id="76855" name="Text Box 169"/>
            <p:cNvSpPr txBox="1">
              <a:spLocks noChangeArrowheads="1"/>
            </p:cNvSpPr>
            <p:nvPr/>
          </p:nvSpPr>
          <p:spPr bwMode="auto">
            <a:xfrm>
              <a:off x="3902" y="1859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76856" name="Text Box 170"/>
            <p:cNvSpPr txBox="1">
              <a:spLocks noChangeArrowheads="1"/>
            </p:cNvSpPr>
            <p:nvPr/>
          </p:nvSpPr>
          <p:spPr bwMode="auto">
            <a:xfrm>
              <a:off x="3902" y="2115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76857" name="Text Box 171"/>
            <p:cNvSpPr txBox="1">
              <a:spLocks noChangeArrowheads="1"/>
            </p:cNvSpPr>
            <p:nvPr/>
          </p:nvSpPr>
          <p:spPr bwMode="auto">
            <a:xfrm>
              <a:off x="3902" y="2432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76858" name="Text Box 172"/>
            <p:cNvSpPr txBox="1">
              <a:spLocks noChangeArrowheads="1"/>
            </p:cNvSpPr>
            <p:nvPr/>
          </p:nvSpPr>
          <p:spPr bwMode="auto">
            <a:xfrm>
              <a:off x="3902" y="2750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76859" name="Text Box 173"/>
            <p:cNvSpPr txBox="1">
              <a:spLocks noChangeArrowheads="1"/>
            </p:cNvSpPr>
            <p:nvPr/>
          </p:nvSpPr>
          <p:spPr bwMode="auto">
            <a:xfrm>
              <a:off x="3902" y="3022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76860" name="Text Box 174"/>
            <p:cNvSpPr txBox="1">
              <a:spLocks noChangeArrowheads="1"/>
            </p:cNvSpPr>
            <p:nvPr/>
          </p:nvSpPr>
          <p:spPr bwMode="auto">
            <a:xfrm>
              <a:off x="3902" y="3339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76861" name="Text Box 175"/>
            <p:cNvSpPr txBox="1">
              <a:spLocks noChangeArrowheads="1"/>
            </p:cNvSpPr>
            <p:nvPr/>
          </p:nvSpPr>
          <p:spPr bwMode="auto">
            <a:xfrm>
              <a:off x="3902" y="3612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6</a:t>
              </a:r>
            </a:p>
          </p:txBody>
        </p:sp>
      </p:grpSp>
      <p:sp>
        <p:nvSpPr>
          <p:cNvPr id="245938" name="Text Box 178"/>
          <p:cNvSpPr txBox="1">
            <a:spLocks noChangeArrowheads="1"/>
          </p:cNvSpPr>
          <p:nvPr/>
        </p:nvSpPr>
        <p:spPr bwMode="auto">
          <a:xfrm>
            <a:off x="5364163" y="2924175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5939" name="Text Box 179"/>
          <p:cNvSpPr txBox="1">
            <a:spLocks noChangeArrowheads="1"/>
          </p:cNvSpPr>
          <p:nvPr/>
        </p:nvSpPr>
        <p:spPr bwMode="auto">
          <a:xfrm>
            <a:off x="6305550" y="2903538"/>
            <a:ext cx="4524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45940" name="Text Box 180"/>
          <p:cNvSpPr txBox="1">
            <a:spLocks noChangeArrowheads="1"/>
          </p:cNvSpPr>
          <p:nvPr/>
        </p:nvSpPr>
        <p:spPr bwMode="auto">
          <a:xfrm>
            <a:off x="5364163" y="3392488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5941" name="Text Box 181"/>
          <p:cNvSpPr txBox="1">
            <a:spLocks noChangeArrowheads="1"/>
          </p:cNvSpPr>
          <p:nvPr/>
        </p:nvSpPr>
        <p:spPr bwMode="auto">
          <a:xfrm>
            <a:off x="6372225" y="3392488"/>
            <a:ext cx="3508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5942" name="Text Box 182"/>
          <p:cNvSpPr txBox="1">
            <a:spLocks noChangeArrowheads="1"/>
          </p:cNvSpPr>
          <p:nvPr/>
        </p:nvSpPr>
        <p:spPr bwMode="auto">
          <a:xfrm>
            <a:off x="5364163" y="3840163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45943" name="Text Box 183"/>
          <p:cNvSpPr txBox="1">
            <a:spLocks noChangeArrowheads="1"/>
          </p:cNvSpPr>
          <p:nvPr/>
        </p:nvSpPr>
        <p:spPr bwMode="auto">
          <a:xfrm>
            <a:off x="6372225" y="3840163"/>
            <a:ext cx="3508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5944" name="Text Box 184"/>
          <p:cNvSpPr txBox="1">
            <a:spLocks noChangeArrowheads="1"/>
          </p:cNvSpPr>
          <p:nvPr/>
        </p:nvSpPr>
        <p:spPr bwMode="auto">
          <a:xfrm>
            <a:off x="5357813" y="4329113"/>
            <a:ext cx="4016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5945" name="Text Box 185"/>
          <p:cNvSpPr txBox="1">
            <a:spLocks noChangeArrowheads="1"/>
          </p:cNvSpPr>
          <p:nvPr/>
        </p:nvSpPr>
        <p:spPr bwMode="auto">
          <a:xfrm>
            <a:off x="6372225" y="4329113"/>
            <a:ext cx="3508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5946" name="Text Box 186"/>
          <p:cNvSpPr txBox="1">
            <a:spLocks noChangeArrowheads="1"/>
          </p:cNvSpPr>
          <p:nvPr/>
        </p:nvSpPr>
        <p:spPr bwMode="auto">
          <a:xfrm>
            <a:off x="5364163" y="4760913"/>
            <a:ext cx="3841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45947" name="Text Box 187"/>
          <p:cNvSpPr txBox="1">
            <a:spLocks noChangeArrowheads="1"/>
          </p:cNvSpPr>
          <p:nvPr/>
        </p:nvSpPr>
        <p:spPr bwMode="auto">
          <a:xfrm>
            <a:off x="6372225" y="4775200"/>
            <a:ext cx="3508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5948" name="Text Box 188"/>
          <p:cNvSpPr txBox="1">
            <a:spLocks noChangeArrowheads="1"/>
          </p:cNvSpPr>
          <p:nvPr/>
        </p:nvSpPr>
        <p:spPr bwMode="auto">
          <a:xfrm>
            <a:off x="5397500" y="5265738"/>
            <a:ext cx="3667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45949" name="Text Box 189"/>
          <p:cNvSpPr txBox="1">
            <a:spLocks noChangeArrowheads="1"/>
          </p:cNvSpPr>
          <p:nvPr/>
        </p:nvSpPr>
        <p:spPr bwMode="auto">
          <a:xfrm>
            <a:off x="6372225" y="5248275"/>
            <a:ext cx="3508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5950" name="Text Box 190"/>
          <p:cNvSpPr txBox="1">
            <a:spLocks noChangeArrowheads="1"/>
          </p:cNvSpPr>
          <p:nvPr/>
        </p:nvSpPr>
        <p:spPr bwMode="auto">
          <a:xfrm>
            <a:off x="5364163" y="5711825"/>
            <a:ext cx="4175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45951" name="Text Box 191"/>
          <p:cNvSpPr txBox="1">
            <a:spLocks noChangeArrowheads="1"/>
          </p:cNvSpPr>
          <p:nvPr/>
        </p:nvSpPr>
        <p:spPr bwMode="auto">
          <a:xfrm>
            <a:off x="6372225" y="5711825"/>
            <a:ext cx="3508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4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4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4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4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4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4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4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4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4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8" grpId="0"/>
      <p:bldP spid="245939" grpId="0"/>
      <p:bldP spid="245940" grpId="0"/>
      <p:bldP spid="245941" grpId="0"/>
      <p:bldP spid="245942" grpId="0"/>
      <p:bldP spid="245943" grpId="0"/>
      <p:bldP spid="245944" grpId="0"/>
      <p:bldP spid="245945" grpId="0"/>
      <p:bldP spid="245946" grpId="0"/>
      <p:bldP spid="245947" grpId="0"/>
      <p:bldP spid="245948" grpId="0"/>
      <p:bldP spid="245949" grpId="0"/>
      <p:bldP spid="245950" grpId="0"/>
      <p:bldP spid="24595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A7F3D9-B218-4905-8446-3BAD3AA61710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77828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2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77831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31686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树的三种存储结构</a:t>
            </a:r>
          </a:p>
        </p:txBody>
      </p:sp>
      <p:sp>
        <p:nvSpPr>
          <p:cNvPr id="77832" name="Text Box 10"/>
          <p:cNvSpPr txBox="1">
            <a:spLocks noChangeArrowheads="1"/>
          </p:cNvSpPr>
          <p:nvPr/>
        </p:nvSpPr>
        <p:spPr bwMode="auto">
          <a:xfrm>
            <a:off x="3708400" y="1484313"/>
            <a:ext cx="2376488" cy="6254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双亲表示法</a:t>
            </a:r>
          </a:p>
        </p:txBody>
      </p:sp>
      <p:sp>
        <p:nvSpPr>
          <p:cNvPr id="77833" name="Text Box 81"/>
          <p:cNvSpPr txBox="1">
            <a:spLocks noChangeArrowheads="1"/>
          </p:cNvSpPr>
          <p:nvPr/>
        </p:nvSpPr>
        <p:spPr bwMode="auto">
          <a:xfrm>
            <a:off x="5849938" y="1576388"/>
            <a:ext cx="16097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存储结构</a:t>
            </a:r>
          </a:p>
        </p:txBody>
      </p:sp>
      <p:sp>
        <p:nvSpPr>
          <p:cNvPr id="248914" name="Text Box 82"/>
          <p:cNvSpPr txBox="1">
            <a:spLocks noChangeArrowheads="1"/>
          </p:cNvSpPr>
          <p:nvPr/>
        </p:nvSpPr>
        <p:spPr bwMode="auto">
          <a:xfrm>
            <a:off x="2700338" y="2205038"/>
            <a:ext cx="3313112" cy="44735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#define MAX 100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typedef  struct TNode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DataType data;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int parent;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} TNode;</a:t>
            </a:r>
          </a:p>
          <a:p>
            <a:endParaRPr lang="en-US" altLang="zh-CN" sz="2400">
              <a:solidFill>
                <a:srgbClr val="FF0000"/>
              </a:solidFill>
            </a:endParaRPr>
          </a:p>
          <a:p>
            <a:r>
              <a:rPr kumimoji="0" lang="en-US" altLang="zh-CN" sz="2400">
                <a:solidFill>
                  <a:srgbClr val="FF0000"/>
                </a:solidFill>
              </a:rPr>
              <a:t>typedef struct</a:t>
            </a:r>
          </a:p>
          <a:p>
            <a:r>
              <a:rPr kumimoji="0" lang="en-US" altLang="zh-CN" sz="2400">
                <a:solidFill>
                  <a:srgbClr val="FF0000"/>
                </a:solidFill>
              </a:rPr>
              <a:t>{</a:t>
            </a:r>
          </a:p>
          <a:p>
            <a:r>
              <a:rPr kumimoji="0" lang="en-US" altLang="zh-CN" sz="2400">
                <a:solidFill>
                  <a:srgbClr val="FF0000"/>
                </a:solidFill>
              </a:rPr>
              <a:t>    TNode tree[MAX];</a:t>
            </a:r>
          </a:p>
          <a:p>
            <a:r>
              <a:rPr kumimoji="0" lang="en-US" altLang="zh-CN" sz="2400">
                <a:solidFill>
                  <a:srgbClr val="FF0000"/>
                </a:solidFill>
              </a:rPr>
              <a:t>    int nodenum;</a:t>
            </a:r>
          </a:p>
          <a:p>
            <a:r>
              <a:rPr kumimoji="0" lang="en-US" altLang="zh-CN" sz="2400">
                <a:solidFill>
                  <a:srgbClr val="FF0000"/>
                </a:solidFill>
              </a:rPr>
              <a:t>}ParentTree;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9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4CC27A0-A469-4BE3-9D4C-E30F024CFC7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78855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31686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树的三种存储结构</a:t>
            </a:r>
          </a:p>
        </p:txBody>
      </p:sp>
      <p:sp>
        <p:nvSpPr>
          <p:cNvPr id="78856" name="Text Box 10"/>
          <p:cNvSpPr txBox="1">
            <a:spLocks noChangeArrowheads="1"/>
          </p:cNvSpPr>
          <p:nvPr/>
        </p:nvSpPr>
        <p:spPr bwMode="auto">
          <a:xfrm>
            <a:off x="3708400" y="1484313"/>
            <a:ext cx="2376488" cy="6254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孩子表示法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1550" y="3324225"/>
            <a:ext cx="2922588" cy="1689100"/>
            <a:chOff x="703" y="2024"/>
            <a:chExt cx="1841" cy="1064"/>
          </a:xfrm>
        </p:grpSpPr>
        <p:sp>
          <p:nvSpPr>
            <p:cNvPr id="78928" name="Oval 17"/>
            <p:cNvSpPr>
              <a:spLocks noChangeArrowheads="1"/>
            </p:cNvSpPr>
            <p:nvPr/>
          </p:nvSpPr>
          <p:spPr bwMode="auto">
            <a:xfrm>
              <a:off x="1537" y="2024"/>
              <a:ext cx="254" cy="24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78929" name="Oval 18"/>
            <p:cNvSpPr>
              <a:spLocks noChangeArrowheads="1"/>
            </p:cNvSpPr>
            <p:nvPr/>
          </p:nvSpPr>
          <p:spPr bwMode="auto">
            <a:xfrm>
              <a:off x="1156" y="23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78930" name="Oval 19"/>
            <p:cNvSpPr>
              <a:spLocks noChangeArrowheads="1"/>
            </p:cNvSpPr>
            <p:nvPr/>
          </p:nvSpPr>
          <p:spPr bwMode="auto">
            <a:xfrm>
              <a:off x="1918" y="23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78931" name="Oval 20"/>
            <p:cNvSpPr>
              <a:spLocks noChangeArrowheads="1"/>
            </p:cNvSpPr>
            <p:nvPr/>
          </p:nvSpPr>
          <p:spPr bwMode="auto">
            <a:xfrm>
              <a:off x="703" y="2838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78932" name="Oval 21"/>
            <p:cNvSpPr>
              <a:spLocks noChangeArrowheads="1"/>
            </p:cNvSpPr>
            <p:nvPr/>
          </p:nvSpPr>
          <p:spPr bwMode="auto">
            <a:xfrm>
              <a:off x="2290" y="279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78933" name="Oval 22"/>
            <p:cNvSpPr>
              <a:spLocks noChangeArrowheads="1"/>
            </p:cNvSpPr>
            <p:nvPr/>
          </p:nvSpPr>
          <p:spPr bwMode="auto">
            <a:xfrm>
              <a:off x="1175" y="2834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78934" name="Oval 23"/>
            <p:cNvSpPr>
              <a:spLocks noChangeArrowheads="1"/>
            </p:cNvSpPr>
            <p:nvPr/>
          </p:nvSpPr>
          <p:spPr bwMode="auto">
            <a:xfrm>
              <a:off x="1655" y="2840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78935" name="Line 24"/>
            <p:cNvSpPr>
              <a:spLocks noChangeShapeType="1"/>
            </p:cNvSpPr>
            <p:nvPr/>
          </p:nvSpPr>
          <p:spPr bwMode="auto">
            <a:xfrm flipH="1">
              <a:off x="1338" y="2160"/>
              <a:ext cx="190" cy="18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6" name="Line 25"/>
            <p:cNvSpPr>
              <a:spLocks noChangeShapeType="1"/>
            </p:cNvSpPr>
            <p:nvPr/>
          </p:nvSpPr>
          <p:spPr bwMode="auto">
            <a:xfrm flipH="1">
              <a:off x="839" y="2477"/>
              <a:ext cx="327" cy="36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7" name="Line 26"/>
            <p:cNvSpPr>
              <a:spLocks noChangeShapeType="1"/>
            </p:cNvSpPr>
            <p:nvPr/>
          </p:nvSpPr>
          <p:spPr bwMode="auto">
            <a:xfrm>
              <a:off x="1791" y="2114"/>
              <a:ext cx="227" cy="22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8" name="Line 27"/>
            <p:cNvSpPr>
              <a:spLocks noChangeShapeType="1"/>
            </p:cNvSpPr>
            <p:nvPr/>
          </p:nvSpPr>
          <p:spPr bwMode="auto">
            <a:xfrm>
              <a:off x="2154" y="2523"/>
              <a:ext cx="227" cy="27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9" name="Freeform 28"/>
            <p:cNvSpPr>
              <a:spLocks/>
            </p:cNvSpPr>
            <p:nvPr/>
          </p:nvSpPr>
          <p:spPr bwMode="auto">
            <a:xfrm>
              <a:off x="1418" y="2464"/>
              <a:ext cx="310" cy="381"/>
            </a:xfrm>
            <a:custGeom>
              <a:avLst/>
              <a:gdLst>
                <a:gd name="T0" fmla="*/ 0 w 310"/>
                <a:gd name="T1" fmla="*/ 0 h 381"/>
                <a:gd name="T2" fmla="*/ 310 w 310"/>
                <a:gd name="T3" fmla="*/ 381 h 381"/>
                <a:gd name="T4" fmla="*/ 0 60000 65536"/>
                <a:gd name="T5" fmla="*/ 0 60000 65536"/>
                <a:gd name="T6" fmla="*/ 0 w 310"/>
                <a:gd name="T7" fmla="*/ 0 h 381"/>
                <a:gd name="T8" fmla="*/ 310 w 310"/>
                <a:gd name="T9" fmla="*/ 381 h 3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0" h="381">
                  <a:moveTo>
                    <a:pt x="0" y="0"/>
                  </a:moveTo>
                  <a:lnTo>
                    <a:pt x="310" y="381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40" name="Line 29"/>
            <p:cNvSpPr>
              <a:spLocks noChangeShapeType="1"/>
            </p:cNvSpPr>
            <p:nvPr/>
          </p:nvSpPr>
          <p:spPr bwMode="auto">
            <a:xfrm>
              <a:off x="1292" y="256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4356100" y="2705100"/>
            <a:ext cx="1871663" cy="3316288"/>
            <a:chOff x="2744" y="1704"/>
            <a:chExt cx="1179" cy="2089"/>
          </a:xfrm>
        </p:grpSpPr>
        <p:sp>
          <p:nvSpPr>
            <p:cNvPr id="78896" name="Rectangle 32"/>
            <p:cNvSpPr>
              <a:spLocks noChangeArrowheads="1"/>
            </p:cNvSpPr>
            <p:nvPr/>
          </p:nvSpPr>
          <p:spPr bwMode="auto">
            <a:xfrm>
              <a:off x="2917" y="3495"/>
              <a:ext cx="503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8897" name="Rectangle 34"/>
            <p:cNvSpPr>
              <a:spLocks noChangeArrowheads="1"/>
            </p:cNvSpPr>
            <p:nvPr/>
          </p:nvSpPr>
          <p:spPr bwMode="auto">
            <a:xfrm>
              <a:off x="2917" y="3198"/>
              <a:ext cx="503" cy="29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8898" name="Rectangle 36"/>
            <p:cNvSpPr>
              <a:spLocks noChangeArrowheads="1"/>
            </p:cNvSpPr>
            <p:nvPr/>
          </p:nvSpPr>
          <p:spPr bwMode="auto">
            <a:xfrm>
              <a:off x="2917" y="2902"/>
              <a:ext cx="503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8899" name="Rectangle 38"/>
            <p:cNvSpPr>
              <a:spLocks noChangeArrowheads="1"/>
            </p:cNvSpPr>
            <p:nvPr/>
          </p:nvSpPr>
          <p:spPr bwMode="auto">
            <a:xfrm>
              <a:off x="2917" y="2606"/>
              <a:ext cx="503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8900" name="Rectangle 40"/>
            <p:cNvSpPr>
              <a:spLocks noChangeArrowheads="1"/>
            </p:cNvSpPr>
            <p:nvPr/>
          </p:nvSpPr>
          <p:spPr bwMode="auto">
            <a:xfrm>
              <a:off x="2917" y="2309"/>
              <a:ext cx="503" cy="29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8901" name="Rectangle 42"/>
            <p:cNvSpPr>
              <a:spLocks noChangeArrowheads="1"/>
            </p:cNvSpPr>
            <p:nvPr/>
          </p:nvSpPr>
          <p:spPr bwMode="auto">
            <a:xfrm>
              <a:off x="2917" y="2013"/>
              <a:ext cx="503" cy="29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8902" name="Rectangle 44"/>
            <p:cNvSpPr>
              <a:spLocks noChangeArrowheads="1"/>
            </p:cNvSpPr>
            <p:nvPr/>
          </p:nvSpPr>
          <p:spPr bwMode="auto">
            <a:xfrm>
              <a:off x="2917" y="1716"/>
              <a:ext cx="503" cy="29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 sz="20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78903" name="Line 49"/>
            <p:cNvSpPr>
              <a:spLocks noChangeShapeType="1"/>
            </p:cNvSpPr>
            <p:nvPr/>
          </p:nvSpPr>
          <p:spPr bwMode="auto">
            <a:xfrm>
              <a:off x="2917" y="2013"/>
              <a:ext cx="100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4" name="Line 50"/>
            <p:cNvSpPr>
              <a:spLocks noChangeShapeType="1"/>
            </p:cNvSpPr>
            <p:nvPr/>
          </p:nvSpPr>
          <p:spPr bwMode="auto">
            <a:xfrm>
              <a:off x="2917" y="2309"/>
              <a:ext cx="100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5" name="Line 51"/>
            <p:cNvSpPr>
              <a:spLocks noChangeShapeType="1"/>
            </p:cNvSpPr>
            <p:nvPr/>
          </p:nvSpPr>
          <p:spPr bwMode="auto">
            <a:xfrm>
              <a:off x="2917" y="2606"/>
              <a:ext cx="100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6" name="Line 52"/>
            <p:cNvSpPr>
              <a:spLocks noChangeShapeType="1"/>
            </p:cNvSpPr>
            <p:nvPr/>
          </p:nvSpPr>
          <p:spPr bwMode="auto">
            <a:xfrm>
              <a:off x="2917" y="2902"/>
              <a:ext cx="100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7" name="Line 53"/>
            <p:cNvSpPr>
              <a:spLocks noChangeShapeType="1"/>
            </p:cNvSpPr>
            <p:nvPr/>
          </p:nvSpPr>
          <p:spPr bwMode="auto">
            <a:xfrm>
              <a:off x="2917" y="3198"/>
              <a:ext cx="100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8" name="Line 54"/>
            <p:cNvSpPr>
              <a:spLocks noChangeShapeType="1"/>
            </p:cNvSpPr>
            <p:nvPr/>
          </p:nvSpPr>
          <p:spPr bwMode="auto">
            <a:xfrm>
              <a:off x="2917" y="3495"/>
              <a:ext cx="100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9" name="Line 55"/>
            <p:cNvSpPr>
              <a:spLocks noChangeShapeType="1"/>
            </p:cNvSpPr>
            <p:nvPr/>
          </p:nvSpPr>
          <p:spPr bwMode="auto">
            <a:xfrm>
              <a:off x="2917" y="3791"/>
              <a:ext cx="1005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0" name="Line 56"/>
            <p:cNvSpPr>
              <a:spLocks noChangeShapeType="1"/>
            </p:cNvSpPr>
            <p:nvPr/>
          </p:nvSpPr>
          <p:spPr bwMode="auto">
            <a:xfrm>
              <a:off x="2917" y="1704"/>
              <a:ext cx="0" cy="2087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1" name="Line 57"/>
            <p:cNvSpPr>
              <a:spLocks noChangeShapeType="1"/>
            </p:cNvSpPr>
            <p:nvPr/>
          </p:nvSpPr>
          <p:spPr bwMode="auto">
            <a:xfrm>
              <a:off x="3420" y="1704"/>
              <a:ext cx="0" cy="208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2" name="Line 58"/>
            <p:cNvSpPr>
              <a:spLocks noChangeShapeType="1"/>
            </p:cNvSpPr>
            <p:nvPr/>
          </p:nvSpPr>
          <p:spPr bwMode="auto">
            <a:xfrm flipH="1">
              <a:off x="3922" y="1704"/>
              <a:ext cx="1" cy="2087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3" name="Text Box 60"/>
            <p:cNvSpPr txBox="1">
              <a:spLocks noChangeArrowheads="1"/>
            </p:cNvSpPr>
            <p:nvPr/>
          </p:nvSpPr>
          <p:spPr bwMode="auto">
            <a:xfrm>
              <a:off x="2744" y="1754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78914" name="Text Box 61"/>
            <p:cNvSpPr txBox="1">
              <a:spLocks noChangeArrowheads="1"/>
            </p:cNvSpPr>
            <p:nvPr/>
          </p:nvSpPr>
          <p:spPr bwMode="auto">
            <a:xfrm>
              <a:off x="2744" y="2010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78915" name="Text Box 62"/>
            <p:cNvSpPr txBox="1">
              <a:spLocks noChangeArrowheads="1"/>
            </p:cNvSpPr>
            <p:nvPr/>
          </p:nvSpPr>
          <p:spPr bwMode="auto">
            <a:xfrm>
              <a:off x="2744" y="2327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78916" name="Text Box 63"/>
            <p:cNvSpPr txBox="1">
              <a:spLocks noChangeArrowheads="1"/>
            </p:cNvSpPr>
            <p:nvPr/>
          </p:nvSpPr>
          <p:spPr bwMode="auto">
            <a:xfrm>
              <a:off x="2744" y="2645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3</a:t>
              </a:r>
            </a:p>
          </p:txBody>
        </p:sp>
        <p:sp>
          <p:nvSpPr>
            <p:cNvPr id="78917" name="Text Box 64"/>
            <p:cNvSpPr txBox="1">
              <a:spLocks noChangeArrowheads="1"/>
            </p:cNvSpPr>
            <p:nvPr/>
          </p:nvSpPr>
          <p:spPr bwMode="auto">
            <a:xfrm>
              <a:off x="2744" y="2917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4</a:t>
              </a:r>
            </a:p>
          </p:txBody>
        </p:sp>
        <p:sp>
          <p:nvSpPr>
            <p:cNvPr id="78918" name="Text Box 65"/>
            <p:cNvSpPr txBox="1">
              <a:spLocks noChangeArrowheads="1"/>
            </p:cNvSpPr>
            <p:nvPr/>
          </p:nvSpPr>
          <p:spPr bwMode="auto">
            <a:xfrm>
              <a:off x="2744" y="3234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5</a:t>
              </a:r>
            </a:p>
          </p:txBody>
        </p:sp>
        <p:sp>
          <p:nvSpPr>
            <p:cNvPr id="78919" name="Text Box 66"/>
            <p:cNvSpPr txBox="1">
              <a:spLocks noChangeArrowheads="1"/>
            </p:cNvSpPr>
            <p:nvPr/>
          </p:nvSpPr>
          <p:spPr bwMode="auto">
            <a:xfrm>
              <a:off x="2744" y="3507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78920" name="Text Box 67"/>
            <p:cNvSpPr txBox="1">
              <a:spLocks noChangeArrowheads="1"/>
            </p:cNvSpPr>
            <p:nvPr/>
          </p:nvSpPr>
          <p:spPr bwMode="auto">
            <a:xfrm>
              <a:off x="3033" y="1749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8921" name="Text Box 69"/>
            <p:cNvSpPr txBox="1">
              <a:spLocks noChangeArrowheads="1"/>
            </p:cNvSpPr>
            <p:nvPr/>
          </p:nvSpPr>
          <p:spPr bwMode="auto">
            <a:xfrm>
              <a:off x="3033" y="2044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8922" name="Text Box 71"/>
            <p:cNvSpPr txBox="1">
              <a:spLocks noChangeArrowheads="1"/>
            </p:cNvSpPr>
            <p:nvPr/>
          </p:nvSpPr>
          <p:spPr bwMode="auto">
            <a:xfrm>
              <a:off x="3033" y="2326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8923" name="Text Box 73"/>
            <p:cNvSpPr txBox="1">
              <a:spLocks noChangeArrowheads="1"/>
            </p:cNvSpPr>
            <p:nvPr/>
          </p:nvSpPr>
          <p:spPr bwMode="auto">
            <a:xfrm>
              <a:off x="3030" y="2634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78924" name="Text Box 75"/>
            <p:cNvSpPr txBox="1">
              <a:spLocks noChangeArrowheads="1"/>
            </p:cNvSpPr>
            <p:nvPr/>
          </p:nvSpPr>
          <p:spPr bwMode="auto">
            <a:xfrm>
              <a:off x="3033" y="2906"/>
              <a:ext cx="242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78925" name="Text Box 77"/>
            <p:cNvSpPr txBox="1">
              <a:spLocks noChangeArrowheads="1"/>
            </p:cNvSpPr>
            <p:nvPr/>
          </p:nvSpPr>
          <p:spPr bwMode="auto">
            <a:xfrm>
              <a:off x="3051" y="3224"/>
              <a:ext cx="231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78926" name="Text Box 79"/>
            <p:cNvSpPr txBox="1">
              <a:spLocks noChangeArrowheads="1"/>
            </p:cNvSpPr>
            <p:nvPr/>
          </p:nvSpPr>
          <p:spPr bwMode="auto">
            <a:xfrm>
              <a:off x="3033" y="3505"/>
              <a:ext cx="26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78927" name="Line 82"/>
            <p:cNvSpPr>
              <a:spLocks noChangeShapeType="1"/>
            </p:cNvSpPr>
            <p:nvPr/>
          </p:nvSpPr>
          <p:spPr bwMode="auto">
            <a:xfrm>
              <a:off x="2917" y="1704"/>
              <a:ext cx="100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4820" name="Line 84"/>
          <p:cNvSpPr>
            <a:spLocks noChangeShapeType="1"/>
          </p:cNvSpPr>
          <p:nvPr/>
        </p:nvSpPr>
        <p:spPr bwMode="auto">
          <a:xfrm>
            <a:off x="5795963" y="2924175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6443663" y="2744788"/>
            <a:ext cx="720725" cy="396875"/>
            <a:chOff x="4059" y="1729"/>
            <a:chExt cx="454" cy="250"/>
          </a:xfrm>
        </p:grpSpPr>
        <p:sp>
          <p:nvSpPr>
            <p:cNvPr id="78893" name="Rectangle 85"/>
            <p:cNvSpPr>
              <a:spLocks noChangeArrowheads="1"/>
            </p:cNvSpPr>
            <p:nvPr/>
          </p:nvSpPr>
          <p:spPr bwMode="auto">
            <a:xfrm>
              <a:off x="4059" y="1752"/>
              <a:ext cx="454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4" name="Line 86"/>
            <p:cNvSpPr>
              <a:spLocks noChangeShapeType="1"/>
            </p:cNvSpPr>
            <p:nvPr/>
          </p:nvSpPr>
          <p:spPr bwMode="auto">
            <a:xfrm>
              <a:off x="4286" y="1752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5" name="Text Box 87"/>
            <p:cNvSpPr txBox="1">
              <a:spLocks noChangeArrowheads="1"/>
            </p:cNvSpPr>
            <p:nvPr/>
          </p:nvSpPr>
          <p:spPr bwMode="auto">
            <a:xfrm>
              <a:off x="4083" y="1729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44825" name="Line 89"/>
          <p:cNvSpPr>
            <a:spLocks noChangeShapeType="1"/>
          </p:cNvSpPr>
          <p:nvPr/>
        </p:nvSpPr>
        <p:spPr bwMode="auto">
          <a:xfrm>
            <a:off x="6948488" y="2924175"/>
            <a:ext cx="3603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7308850" y="2744788"/>
            <a:ext cx="720725" cy="396875"/>
            <a:chOff x="4059" y="1729"/>
            <a:chExt cx="454" cy="250"/>
          </a:xfrm>
        </p:grpSpPr>
        <p:sp>
          <p:nvSpPr>
            <p:cNvPr id="78890" name="Rectangle 91"/>
            <p:cNvSpPr>
              <a:spLocks noChangeArrowheads="1"/>
            </p:cNvSpPr>
            <p:nvPr/>
          </p:nvSpPr>
          <p:spPr bwMode="auto">
            <a:xfrm>
              <a:off x="4059" y="1752"/>
              <a:ext cx="454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1" name="Line 92"/>
            <p:cNvSpPr>
              <a:spLocks noChangeShapeType="1"/>
            </p:cNvSpPr>
            <p:nvPr/>
          </p:nvSpPr>
          <p:spPr bwMode="auto">
            <a:xfrm>
              <a:off x="4286" y="1752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2" name="Text Box 93"/>
            <p:cNvSpPr txBox="1">
              <a:spLocks noChangeArrowheads="1"/>
            </p:cNvSpPr>
            <p:nvPr/>
          </p:nvSpPr>
          <p:spPr bwMode="auto">
            <a:xfrm>
              <a:off x="4083" y="1729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44830" name="Text Box 94"/>
          <p:cNvSpPr txBox="1">
            <a:spLocks noChangeArrowheads="1"/>
          </p:cNvSpPr>
          <p:nvPr/>
        </p:nvSpPr>
        <p:spPr bwMode="auto">
          <a:xfrm>
            <a:off x="7648575" y="2744788"/>
            <a:ext cx="3079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44831" name="Line 95"/>
          <p:cNvSpPr>
            <a:spLocks noChangeShapeType="1"/>
          </p:cNvSpPr>
          <p:nvPr/>
        </p:nvSpPr>
        <p:spPr bwMode="auto">
          <a:xfrm>
            <a:off x="5795963" y="3429000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6443663" y="3213100"/>
            <a:ext cx="720725" cy="396875"/>
            <a:chOff x="4059" y="1729"/>
            <a:chExt cx="454" cy="250"/>
          </a:xfrm>
        </p:grpSpPr>
        <p:sp>
          <p:nvSpPr>
            <p:cNvPr id="78887" name="Rectangle 97"/>
            <p:cNvSpPr>
              <a:spLocks noChangeArrowheads="1"/>
            </p:cNvSpPr>
            <p:nvPr/>
          </p:nvSpPr>
          <p:spPr bwMode="auto">
            <a:xfrm>
              <a:off x="4059" y="1752"/>
              <a:ext cx="454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8" name="Line 98"/>
            <p:cNvSpPr>
              <a:spLocks noChangeShapeType="1"/>
            </p:cNvSpPr>
            <p:nvPr/>
          </p:nvSpPr>
          <p:spPr bwMode="auto">
            <a:xfrm>
              <a:off x="4286" y="1752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9" name="Text Box 99"/>
            <p:cNvSpPr txBox="1">
              <a:spLocks noChangeArrowheads="1"/>
            </p:cNvSpPr>
            <p:nvPr/>
          </p:nvSpPr>
          <p:spPr bwMode="auto">
            <a:xfrm>
              <a:off x="4083" y="1729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244836" name="Line 100"/>
          <p:cNvSpPr>
            <a:spLocks noChangeShapeType="1"/>
          </p:cNvSpPr>
          <p:nvPr/>
        </p:nvSpPr>
        <p:spPr bwMode="auto">
          <a:xfrm>
            <a:off x="6948488" y="3429000"/>
            <a:ext cx="3603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7308850" y="3213100"/>
            <a:ext cx="720725" cy="396875"/>
            <a:chOff x="4059" y="1729"/>
            <a:chExt cx="454" cy="250"/>
          </a:xfrm>
        </p:grpSpPr>
        <p:sp>
          <p:nvSpPr>
            <p:cNvPr id="78884" name="Rectangle 102"/>
            <p:cNvSpPr>
              <a:spLocks noChangeArrowheads="1"/>
            </p:cNvSpPr>
            <p:nvPr/>
          </p:nvSpPr>
          <p:spPr bwMode="auto">
            <a:xfrm>
              <a:off x="4059" y="1752"/>
              <a:ext cx="454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5" name="Line 103"/>
            <p:cNvSpPr>
              <a:spLocks noChangeShapeType="1"/>
            </p:cNvSpPr>
            <p:nvPr/>
          </p:nvSpPr>
          <p:spPr bwMode="auto">
            <a:xfrm>
              <a:off x="4286" y="1752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6" name="Text Box 104"/>
            <p:cNvSpPr txBox="1">
              <a:spLocks noChangeArrowheads="1"/>
            </p:cNvSpPr>
            <p:nvPr/>
          </p:nvSpPr>
          <p:spPr bwMode="auto">
            <a:xfrm>
              <a:off x="4083" y="1729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244841" name="Line 105"/>
          <p:cNvSpPr>
            <a:spLocks noChangeShapeType="1"/>
          </p:cNvSpPr>
          <p:nvPr/>
        </p:nvSpPr>
        <p:spPr bwMode="auto">
          <a:xfrm>
            <a:off x="7812088" y="3429000"/>
            <a:ext cx="3587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8172450" y="3213100"/>
            <a:ext cx="720725" cy="396875"/>
            <a:chOff x="4059" y="1729"/>
            <a:chExt cx="454" cy="250"/>
          </a:xfrm>
        </p:grpSpPr>
        <p:sp>
          <p:nvSpPr>
            <p:cNvPr id="78881" name="Rectangle 107"/>
            <p:cNvSpPr>
              <a:spLocks noChangeArrowheads="1"/>
            </p:cNvSpPr>
            <p:nvPr/>
          </p:nvSpPr>
          <p:spPr bwMode="auto">
            <a:xfrm>
              <a:off x="4059" y="1752"/>
              <a:ext cx="454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2" name="Line 108"/>
            <p:cNvSpPr>
              <a:spLocks noChangeShapeType="1"/>
            </p:cNvSpPr>
            <p:nvPr/>
          </p:nvSpPr>
          <p:spPr bwMode="auto">
            <a:xfrm>
              <a:off x="4286" y="1752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3" name="Text Box 109"/>
            <p:cNvSpPr txBox="1">
              <a:spLocks noChangeArrowheads="1"/>
            </p:cNvSpPr>
            <p:nvPr/>
          </p:nvSpPr>
          <p:spPr bwMode="auto">
            <a:xfrm>
              <a:off x="4083" y="1729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244846" name="Text Box 110"/>
          <p:cNvSpPr txBox="1">
            <a:spLocks noChangeArrowheads="1"/>
          </p:cNvSpPr>
          <p:nvPr/>
        </p:nvSpPr>
        <p:spPr bwMode="auto">
          <a:xfrm>
            <a:off x="8459788" y="3213100"/>
            <a:ext cx="3079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44847" name="Line 111"/>
          <p:cNvSpPr>
            <a:spLocks noChangeShapeType="1"/>
          </p:cNvSpPr>
          <p:nvPr/>
        </p:nvSpPr>
        <p:spPr bwMode="auto">
          <a:xfrm>
            <a:off x="5795963" y="3933825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6443663" y="3716338"/>
            <a:ext cx="720725" cy="396875"/>
            <a:chOff x="4059" y="1729"/>
            <a:chExt cx="454" cy="250"/>
          </a:xfrm>
        </p:grpSpPr>
        <p:sp>
          <p:nvSpPr>
            <p:cNvPr id="78878" name="Rectangle 113"/>
            <p:cNvSpPr>
              <a:spLocks noChangeArrowheads="1"/>
            </p:cNvSpPr>
            <p:nvPr/>
          </p:nvSpPr>
          <p:spPr bwMode="auto">
            <a:xfrm>
              <a:off x="4059" y="1752"/>
              <a:ext cx="454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9" name="Line 114"/>
            <p:cNvSpPr>
              <a:spLocks noChangeShapeType="1"/>
            </p:cNvSpPr>
            <p:nvPr/>
          </p:nvSpPr>
          <p:spPr bwMode="auto">
            <a:xfrm>
              <a:off x="4286" y="1752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0" name="Text Box 115"/>
            <p:cNvSpPr txBox="1">
              <a:spLocks noChangeArrowheads="1"/>
            </p:cNvSpPr>
            <p:nvPr/>
          </p:nvSpPr>
          <p:spPr bwMode="auto">
            <a:xfrm>
              <a:off x="4083" y="1729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244852" name="Text Box 116"/>
          <p:cNvSpPr txBox="1">
            <a:spLocks noChangeArrowheads="1"/>
          </p:cNvSpPr>
          <p:nvPr/>
        </p:nvSpPr>
        <p:spPr bwMode="auto">
          <a:xfrm>
            <a:off x="6732588" y="3716338"/>
            <a:ext cx="3079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44853" name="Text Box 117"/>
          <p:cNvSpPr txBox="1">
            <a:spLocks noChangeArrowheads="1"/>
          </p:cNvSpPr>
          <p:nvPr/>
        </p:nvSpPr>
        <p:spPr bwMode="auto">
          <a:xfrm>
            <a:off x="5651500" y="4149725"/>
            <a:ext cx="3079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44854" name="Text Box 118"/>
          <p:cNvSpPr txBox="1">
            <a:spLocks noChangeArrowheads="1"/>
          </p:cNvSpPr>
          <p:nvPr/>
        </p:nvSpPr>
        <p:spPr bwMode="auto">
          <a:xfrm>
            <a:off x="5651500" y="4652963"/>
            <a:ext cx="3079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44855" name="Text Box 119"/>
          <p:cNvSpPr txBox="1">
            <a:spLocks noChangeArrowheads="1"/>
          </p:cNvSpPr>
          <p:nvPr/>
        </p:nvSpPr>
        <p:spPr bwMode="auto">
          <a:xfrm>
            <a:off x="5651500" y="5084763"/>
            <a:ext cx="3079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44856" name="Text Box 120"/>
          <p:cNvSpPr txBox="1">
            <a:spLocks noChangeArrowheads="1"/>
          </p:cNvSpPr>
          <p:nvPr/>
        </p:nvSpPr>
        <p:spPr bwMode="auto">
          <a:xfrm>
            <a:off x="5651500" y="5589588"/>
            <a:ext cx="3079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4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4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4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24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4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4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4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4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4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4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4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4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4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820" grpId="0" animBg="1"/>
      <p:bldP spid="244825" grpId="0" animBg="1"/>
      <p:bldP spid="244830" grpId="0"/>
      <p:bldP spid="244831" grpId="0" animBg="1"/>
      <p:bldP spid="244836" grpId="0" animBg="1"/>
      <p:bldP spid="244841" grpId="0" animBg="1"/>
      <p:bldP spid="244846" grpId="0"/>
      <p:bldP spid="244847" grpId="0" animBg="1"/>
      <p:bldP spid="244852" grpId="0"/>
      <p:bldP spid="244853" grpId="0"/>
      <p:bldP spid="244854" grpId="0"/>
      <p:bldP spid="244855" grpId="0"/>
      <p:bldP spid="24485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79D6EB7-1604-4A07-9664-6257CB5D9435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7987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79876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7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79879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31686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树的三种存储结构</a:t>
            </a:r>
          </a:p>
        </p:txBody>
      </p:sp>
      <p:sp>
        <p:nvSpPr>
          <p:cNvPr id="79880" name="Text Box 10"/>
          <p:cNvSpPr txBox="1">
            <a:spLocks noChangeArrowheads="1"/>
          </p:cNvSpPr>
          <p:nvPr/>
        </p:nvSpPr>
        <p:spPr bwMode="auto">
          <a:xfrm>
            <a:off x="3708400" y="1484313"/>
            <a:ext cx="2376488" cy="6254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000066"/>
                </a:solidFill>
              </a:rPr>
              <a:t>②</a:t>
            </a:r>
            <a:r>
              <a:rPr lang="zh-CN" altLang="en-US">
                <a:solidFill>
                  <a:srgbClr val="000066"/>
                </a:solidFill>
              </a:rPr>
              <a:t>孩子表示法</a:t>
            </a:r>
          </a:p>
        </p:txBody>
      </p:sp>
      <p:sp>
        <p:nvSpPr>
          <p:cNvPr id="79881" name="Text Box 95"/>
          <p:cNvSpPr txBox="1">
            <a:spLocks noChangeArrowheads="1"/>
          </p:cNvSpPr>
          <p:nvPr/>
        </p:nvSpPr>
        <p:spPr bwMode="auto">
          <a:xfrm>
            <a:off x="5867400" y="1576388"/>
            <a:ext cx="16097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存储结构</a:t>
            </a:r>
          </a:p>
        </p:txBody>
      </p:sp>
      <p:sp>
        <p:nvSpPr>
          <p:cNvPr id="79882" name="Text Box 96"/>
          <p:cNvSpPr txBox="1">
            <a:spLocks noChangeArrowheads="1"/>
          </p:cNvSpPr>
          <p:nvPr/>
        </p:nvSpPr>
        <p:spPr bwMode="auto">
          <a:xfrm>
            <a:off x="2916238" y="2135188"/>
            <a:ext cx="3214687" cy="4749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typedef struct ChildNode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int Child;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struct ChildNode *next;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}ChildNode;</a:t>
            </a:r>
          </a:p>
          <a:p>
            <a:pPr>
              <a:lnSpc>
                <a:spcPct val="85000"/>
              </a:lnSpc>
            </a:pP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typedef struct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DataType data;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ChildNode *FirstChild;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}DataNode;</a:t>
            </a:r>
          </a:p>
          <a:p>
            <a:pPr>
              <a:lnSpc>
                <a:spcPct val="85000"/>
              </a:lnSpc>
            </a:pP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kumimoji="0" lang="en-US" altLang="zh-CN" sz="2000">
                <a:solidFill>
                  <a:srgbClr val="FF0000"/>
                </a:solidFill>
              </a:rPr>
              <a:t>ty</a:t>
            </a:r>
            <a:r>
              <a:rPr lang="en-US" altLang="zh-CN" sz="2000">
                <a:solidFill>
                  <a:srgbClr val="FF0000"/>
                </a:solidFill>
              </a:rPr>
              <a:t>pedef struct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DataNode nodes[MAX];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int root;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int num;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rgbClr val="FF0000"/>
                </a:solidFill>
              </a:rPr>
              <a:t>}ChildTree;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E47935-25DC-4290-B350-C83F957FB635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8089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80900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1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31686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树的三种存储结构</a:t>
            </a:r>
          </a:p>
        </p:txBody>
      </p: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3708400" y="1484313"/>
            <a:ext cx="3240088" cy="6254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FF0000"/>
                </a:solidFill>
              </a:rPr>
              <a:t>③</a:t>
            </a:r>
            <a:r>
              <a:rPr lang="zh-CN" altLang="en-US">
                <a:solidFill>
                  <a:srgbClr val="FF0000"/>
                </a:solidFill>
              </a:rPr>
              <a:t>孩子兄弟表示法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35150" y="2205038"/>
            <a:ext cx="5761038" cy="504825"/>
            <a:chOff x="1156" y="1570"/>
            <a:chExt cx="3629" cy="318"/>
          </a:xfrm>
        </p:grpSpPr>
        <p:sp>
          <p:nvSpPr>
            <p:cNvPr id="80969" name="Line 16"/>
            <p:cNvSpPr>
              <a:spLocks noChangeShapeType="1"/>
            </p:cNvSpPr>
            <p:nvPr/>
          </p:nvSpPr>
          <p:spPr bwMode="auto">
            <a:xfrm>
              <a:off x="3334" y="1570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0" name="Text Box 17"/>
            <p:cNvSpPr txBox="1">
              <a:spLocks noChangeArrowheads="1"/>
            </p:cNvSpPr>
            <p:nvPr/>
          </p:nvSpPr>
          <p:spPr bwMode="auto">
            <a:xfrm>
              <a:off x="2744" y="1570"/>
              <a:ext cx="510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80971" name="Text Box 18"/>
            <p:cNvSpPr txBox="1">
              <a:spLocks noChangeArrowheads="1"/>
            </p:cNvSpPr>
            <p:nvPr/>
          </p:nvSpPr>
          <p:spPr bwMode="auto">
            <a:xfrm>
              <a:off x="3288" y="1570"/>
              <a:ext cx="1465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</a:rPr>
                <a:t>下一个兄弟结点</a:t>
              </a:r>
            </a:p>
          </p:txBody>
        </p:sp>
        <p:sp>
          <p:nvSpPr>
            <p:cNvPr id="80972" name="Rectangle 19"/>
            <p:cNvSpPr>
              <a:spLocks noChangeArrowheads="1"/>
            </p:cNvSpPr>
            <p:nvPr/>
          </p:nvSpPr>
          <p:spPr bwMode="auto">
            <a:xfrm>
              <a:off x="1156" y="1570"/>
              <a:ext cx="3629" cy="318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3" name="Line 20"/>
            <p:cNvSpPr>
              <a:spLocks noChangeShapeType="1"/>
            </p:cNvSpPr>
            <p:nvPr/>
          </p:nvSpPr>
          <p:spPr bwMode="auto">
            <a:xfrm>
              <a:off x="2699" y="1570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74" name="Text Box 21"/>
            <p:cNvSpPr txBox="1">
              <a:spLocks noChangeArrowheads="1"/>
            </p:cNvSpPr>
            <p:nvPr/>
          </p:nvSpPr>
          <p:spPr bwMode="auto">
            <a:xfrm>
              <a:off x="1156" y="1600"/>
              <a:ext cx="1465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</a:rPr>
                <a:t>第一个孩子结点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1188" y="3573463"/>
            <a:ext cx="2922587" cy="1689100"/>
            <a:chOff x="703" y="2024"/>
            <a:chExt cx="1841" cy="1064"/>
          </a:xfrm>
        </p:grpSpPr>
        <p:sp>
          <p:nvSpPr>
            <p:cNvPr id="80956" name="Oval 24"/>
            <p:cNvSpPr>
              <a:spLocks noChangeArrowheads="1"/>
            </p:cNvSpPr>
            <p:nvPr/>
          </p:nvSpPr>
          <p:spPr bwMode="auto">
            <a:xfrm>
              <a:off x="1537" y="2024"/>
              <a:ext cx="254" cy="24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0957" name="Oval 25"/>
            <p:cNvSpPr>
              <a:spLocks noChangeArrowheads="1"/>
            </p:cNvSpPr>
            <p:nvPr/>
          </p:nvSpPr>
          <p:spPr bwMode="auto">
            <a:xfrm>
              <a:off x="1156" y="23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0958" name="Oval 26"/>
            <p:cNvSpPr>
              <a:spLocks noChangeArrowheads="1"/>
            </p:cNvSpPr>
            <p:nvPr/>
          </p:nvSpPr>
          <p:spPr bwMode="auto">
            <a:xfrm>
              <a:off x="1918" y="23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0959" name="Oval 27"/>
            <p:cNvSpPr>
              <a:spLocks noChangeArrowheads="1"/>
            </p:cNvSpPr>
            <p:nvPr/>
          </p:nvSpPr>
          <p:spPr bwMode="auto">
            <a:xfrm>
              <a:off x="703" y="2838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80960" name="Oval 28"/>
            <p:cNvSpPr>
              <a:spLocks noChangeArrowheads="1"/>
            </p:cNvSpPr>
            <p:nvPr/>
          </p:nvSpPr>
          <p:spPr bwMode="auto">
            <a:xfrm>
              <a:off x="2290" y="279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80961" name="Oval 29"/>
            <p:cNvSpPr>
              <a:spLocks noChangeArrowheads="1"/>
            </p:cNvSpPr>
            <p:nvPr/>
          </p:nvSpPr>
          <p:spPr bwMode="auto">
            <a:xfrm>
              <a:off x="1175" y="2834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80962" name="Oval 30"/>
            <p:cNvSpPr>
              <a:spLocks noChangeArrowheads="1"/>
            </p:cNvSpPr>
            <p:nvPr/>
          </p:nvSpPr>
          <p:spPr bwMode="auto">
            <a:xfrm>
              <a:off x="1655" y="2840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80963" name="Line 31"/>
            <p:cNvSpPr>
              <a:spLocks noChangeShapeType="1"/>
            </p:cNvSpPr>
            <p:nvPr/>
          </p:nvSpPr>
          <p:spPr bwMode="auto">
            <a:xfrm flipH="1">
              <a:off x="1338" y="2160"/>
              <a:ext cx="190" cy="18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64" name="Line 32"/>
            <p:cNvSpPr>
              <a:spLocks noChangeShapeType="1"/>
            </p:cNvSpPr>
            <p:nvPr/>
          </p:nvSpPr>
          <p:spPr bwMode="auto">
            <a:xfrm flipH="1">
              <a:off x="839" y="2477"/>
              <a:ext cx="327" cy="36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65" name="Line 33"/>
            <p:cNvSpPr>
              <a:spLocks noChangeShapeType="1"/>
            </p:cNvSpPr>
            <p:nvPr/>
          </p:nvSpPr>
          <p:spPr bwMode="auto">
            <a:xfrm>
              <a:off x="1791" y="2114"/>
              <a:ext cx="227" cy="22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66" name="Line 34"/>
            <p:cNvSpPr>
              <a:spLocks noChangeShapeType="1"/>
            </p:cNvSpPr>
            <p:nvPr/>
          </p:nvSpPr>
          <p:spPr bwMode="auto">
            <a:xfrm>
              <a:off x="2154" y="2523"/>
              <a:ext cx="227" cy="27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67" name="Freeform 35"/>
            <p:cNvSpPr>
              <a:spLocks/>
            </p:cNvSpPr>
            <p:nvPr/>
          </p:nvSpPr>
          <p:spPr bwMode="auto">
            <a:xfrm>
              <a:off x="1418" y="2464"/>
              <a:ext cx="310" cy="381"/>
            </a:xfrm>
            <a:custGeom>
              <a:avLst/>
              <a:gdLst>
                <a:gd name="T0" fmla="*/ 0 w 310"/>
                <a:gd name="T1" fmla="*/ 0 h 381"/>
                <a:gd name="T2" fmla="*/ 310 w 310"/>
                <a:gd name="T3" fmla="*/ 381 h 381"/>
                <a:gd name="T4" fmla="*/ 0 60000 65536"/>
                <a:gd name="T5" fmla="*/ 0 60000 65536"/>
                <a:gd name="T6" fmla="*/ 0 w 310"/>
                <a:gd name="T7" fmla="*/ 0 h 381"/>
                <a:gd name="T8" fmla="*/ 310 w 310"/>
                <a:gd name="T9" fmla="*/ 381 h 3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0" h="381">
                  <a:moveTo>
                    <a:pt x="0" y="0"/>
                  </a:moveTo>
                  <a:lnTo>
                    <a:pt x="310" y="381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68" name="Line 36"/>
            <p:cNvSpPr>
              <a:spLocks noChangeShapeType="1"/>
            </p:cNvSpPr>
            <p:nvPr/>
          </p:nvSpPr>
          <p:spPr bwMode="auto">
            <a:xfrm>
              <a:off x="1292" y="256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508625" y="3043238"/>
            <a:ext cx="1150938" cy="457200"/>
            <a:chOff x="3470" y="1917"/>
            <a:chExt cx="725" cy="288"/>
          </a:xfrm>
        </p:grpSpPr>
        <p:sp>
          <p:nvSpPr>
            <p:cNvPr id="80952" name="Rectangle 37"/>
            <p:cNvSpPr>
              <a:spLocks noChangeArrowheads="1"/>
            </p:cNvSpPr>
            <p:nvPr/>
          </p:nvSpPr>
          <p:spPr bwMode="auto">
            <a:xfrm>
              <a:off x="3470" y="1933"/>
              <a:ext cx="725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53" name="Line 38"/>
            <p:cNvSpPr>
              <a:spLocks noChangeShapeType="1"/>
            </p:cNvSpPr>
            <p:nvPr/>
          </p:nvSpPr>
          <p:spPr bwMode="auto">
            <a:xfrm>
              <a:off x="3651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54" name="Line 39"/>
            <p:cNvSpPr>
              <a:spLocks noChangeShapeType="1"/>
            </p:cNvSpPr>
            <p:nvPr/>
          </p:nvSpPr>
          <p:spPr bwMode="auto">
            <a:xfrm>
              <a:off x="4014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55" name="Text Box 40"/>
            <p:cNvSpPr txBox="1">
              <a:spLocks noChangeArrowheads="1"/>
            </p:cNvSpPr>
            <p:nvPr/>
          </p:nvSpPr>
          <p:spPr bwMode="auto">
            <a:xfrm>
              <a:off x="3696" y="1917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787900" y="3644900"/>
            <a:ext cx="1150938" cy="457200"/>
            <a:chOff x="3470" y="1917"/>
            <a:chExt cx="725" cy="288"/>
          </a:xfrm>
        </p:grpSpPr>
        <p:sp>
          <p:nvSpPr>
            <p:cNvPr id="80948" name="Rectangle 44"/>
            <p:cNvSpPr>
              <a:spLocks noChangeArrowheads="1"/>
            </p:cNvSpPr>
            <p:nvPr/>
          </p:nvSpPr>
          <p:spPr bwMode="auto">
            <a:xfrm>
              <a:off x="3470" y="1933"/>
              <a:ext cx="725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9" name="Line 45"/>
            <p:cNvSpPr>
              <a:spLocks noChangeShapeType="1"/>
            </p:cNvSpPr>
            <p:nvPr/>
          </p:nvSpPr>
          <p:spPr bwMode="auto">
            <a:xfrm>
              <a:off x="3651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50" name="Line 46"/>
            <p:cNvSpPr>
              <a:spLocks noChangeShapeType="1"/>
            </p:cNvSpPr>
            <p:nvPr/>
          </p:nvSpPr>
          <p:spPr bwMode="auto">
            <a:xfrm>
              <a:off x="4014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51" name="Text Box 47"/>
            <p:cNvSpPr txBox="1">
              <a:spLocks noChangeArrowheads="1"/>
            </p:cNvSpPr>
            <p:nvPr/>
          </p:nvSpPr>
          <p:spPr bwMode="auto">
            <a:xfrm>
              <a:off x="3696" y="1917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250928" name="Text Box 48"/>
          <p:cNvSpPr txBox="1">
            <a:spLocks noChangeArrowheads="1"/>
          </p:cNvSpPr>
          <p:nvPr/>
        </p:nvSpPr>
        <p:spPr bwMode="auto">
          <a:xfrm>
            <a:off x="6245225" y="3043238"/>
            <a:ext cx="4873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067175" y="4292600"/>
            <a:ext cx="1150938" cy="457200"/>
            <a:chOff x="3470" y="1917"/>
            <a:chExt cx="725" cy="288"/>
          </a:xfrm>
        </p:grpSpPr>
        <p:sp>
          <p:nvSpPr>
            <p:cNvPr id="80944" name="Rectangle 51"/>
            <p:cNvSpPr>
              <a:spLocks noChangeArrowheads="1"/>
            </p:cNvSpPr>
            <p:nvPr/>
          </p:nvSpPr>
          <p:spPr bwMode="auto">
            <a:xfrm>
              <a:off x="3470" y="1933"/>
              <a:ext cx="725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5" name="Line 52"/>
            <p:cNvSpPr>
              <a:spLocks noChangeShapeType="1"/>
            </p:cNvSpPr>
            <p:nvPr/>
          </p:nvSpPr>
          <p:spPr bwMode="auto">
            <a:xfrm>
              <a:off x="3651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6" name="Line 53"/>
            <p:cNvSpPr>
              <a:spLocks noChangeShapeType="1"/>
            </p:cNvSpPr>
            <p:nvPr/>
          </p:nvSpPr>
          <p:spPr bwMode="auto">
            <a:xfrm>
              <a:off x="4014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7" name="Text Box 54"/>
            <p:cNvSpPr txBox="1">
              <a:spLocks noChangeArrowheads="1"/>
            </p:cNvSpPr>
            <p:nvPr/>
          </p:nvSpPr>
          <p:spPr bwMode="auto">
            <a:xfrm>
              <a:off x="3696" y="1917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804025" y="4292600"/>
            <a:ext cx="1150938" cy="457200"/>
            <a:chOff x="3470" y="1917"/>
            <a:chExt cx="725" cy="288"/>
          </a:xfrm>
        </p:grpSpPr>
        <p:sp>
          <p:nvSpPr>
            <p:cNvPr id="80940" name="Rectangle 57"/>
            <p:cNvSpPr>
              <a:spLocks noChangeArrowheads="1"/>
            </p:cNvSpPr>
            <p:nvPr/>
          </p:nvSpPr>
          <p:spPr bwMode="auto">
            <a:xfrm>
              <a:off x="3470" y="1933"/>
              <a:ext cx="725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1" name="Line 58"/>
            <p:cNvSpPr>
              <a:spLocks noChangeShapeType="1"/>
            </p:cNvSpPr>
            <p:nvPr/>
          </p:nvSpPr>
          <p:spPr bwMode="auto">
            <a:xfrm>
              <a:off x="3651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2" name="Line 59"/>
            <p:cNvSpPr>
              <a:spLocks noChangeShapeType="1"/>
            </p:cNvSpPr>
            <p:nvPr/>
          </p:nvSpPr>
          <p:spPr bwMode="auto">
            <a:xfrm>
              <a:off x="4014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43" name="Text Box 60"/>
            <p:cNvSpPr txBox="1">
              <a:spLocks noChangeArrowheads="1"/>
            </p:cNvSpPr>
            <p:nvPr/>
          </p:nvSpPr>
          <p:spPr bwMode="auto">
            <a:xfrm>
              <a:off x="3696" y="1917"/>
              <a:ext cx="25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sp>
        <p:nvSpPr>
          <p:cNvPr id="250941" name="Text Box 61"/>
          <p:cNvSpPr txBox="1">
            <a:spLocks noChangeArrowheads="1"/>
          </p:cNvSpPr>
          <p:nvPr/>
        </p:nvSpPr>
        <p:spPr bwMode="auto">
          <a:xfrm>
            <a:off x="3940175" y="4292600"/>
            <a:ext cx="4873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4859338" y="4941888"/>
            <a:ext cx="1150937" cy="457200"/>
            <a:chOff x="3470" y="1917"/>
            <a:chExt cx="725" cy="288"/>
          </a:xfrm>
        </p:grpSpPr>
        <p:sp>
          <p:nvSpPr>
            <p:cNvPr id="80936" name="Rectangle 65"/>
            <p:cNvSpPr>
              <a:spLocks noChangeArrowheads="1"/>
            </p:cNvSpPr>
            <p:nvPr/>
          </p:nvSpPr>
          <p:spPr bwMode="auto">
            <a:xfrm>
              <a:off x="3470" y="1933"/>
              <a:ext cx="725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7" name="Line 66"/>
            <p:cNvSpPr>
              <a:spLocks noChangeShapeType="1"/>
            </p:cNvSpPr>
            <p:nvPr/>
          </p:nvSpPr>
          <p:spPr bwMode="auto">
            <a:xfrm>
              <a:off x="3651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8" name="Line 67"/>
            <p:cNvSpPr>
              <a:spLocks noChangeShapeType="1"/>
            </p:cNvSpPr>
            <p:nvPr/>
          </p:nvSpPr>
          <p:spPr bwMode="auto">
            <a:xfrm>
              <a:off x="4014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9" name="Text Box 68"/>
            <p:cNvSpPr txBox="1">
              <a:spLocks noChangeArrowheads="1"/>
            </p:cNvSpPr>
            <p:nvPr/>
          </p:nvSpPr>
          <p:spPr bwMode="auto">
            <a:xfrm>
              <a:off x="3696" y="1917"/>
              <a:ext cx="242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250949" name="Text Box 69"/>
          <p:cNvSpPr txBox="1">
            <a:spLocks noChangeArrowheads="1"/>
          </p:cNvSpPr>
          <p:nvPr/>
        </p:nvSpPr>
        <p:spPr bwMode="auto">
          <a:xfrm>
            <a:off x="4732338" y="4916488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5580063" y="5589588"/>
            <a:ext cx="1150937" cy="457200"/>
            <a:chOff x="3470" y="1917"/>
            <a:chExt cx="725" cy="288"/>
          </a:xfrm>
        </p:grpSpPr>
        <p:sp>
          <p:nvSpPr>
            <p:cNvPr id="80932" name="Rectangle 73"/>
            <p:cNvSpPr>
              <a:spLocks noChangeArrowheads="1"/>
            </p:cNvSpPr>
            <p:nvPr/>
          </p:nvSpPr>
          <p:spPr bwMode="auto">
            <a:xfrm>
              <a:off x="3470" y="1933"/>
              <a:ext cx="725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3" name="Line 74"/>
            <p:cNvSpPr>
              <a:spLocks noChangeShapeType="1"/>
            </p:cNvSpPr>
            <p:nvPr/>
          </p:nvSpPr>
          <p:spPr bwMode="auto">
            <a:xfrm>
              <a:off x="3651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4" name="Line 75"/>
            <p:cNvSpPr>
              <a:spLocks noChangeShapeType="1"/>
            </p:cNvSpPr>
            <p:nvPr/>
          </p:nvSpPr>
          <p:spPr bwMode="auto">
            <a:xfrm>
              <a:off x="4014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5" name="Text Box 76"/>
            <p:cNvSpPr txBox="1">
              <a:spLocks noChangeArrowheads="1"/>
            </p:cNvSpPr>
            <p:nvPr/>
          </p:nvSpPr>
          <p:spPr bwMode="auto">
            <a:xfrm>
              <a:off x="3696" y="1917"/>
              <a:ext cx="231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sp>
        <p:nvSpPr>
          <p:cNvPr id="250957" name="Line 77"/>
          <p:cNvSpPr>
            <a:spLocks noChangeShapeType="1"/>
          </p:cNvSpPr>
          <p:nvPr/>
        </p:nvSpPr>
        <p:spPr bwMode="auto">
          <a:xfrm flipH="1">
            <a:off x="5292725" y="3284538"/>
            <a:ext cx="358775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0958" name="Line 78"/>
          <p:cNvSpPr>
            <a:spLocks noChangeShapeType="1"/>
          </p:cNvSpPr>
          <p:nvPr/>
        </p:nvSpPr>
        <p:spPr bwMode="auto">
          <a:xfrm flipH="1">
            <a:off x="4572000" y="3860800"/>
            <a:ext cx="360363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0959" name="Line 79"/>
          <p:cNvSpPr>
            <a:spLocks noChangeShapeType="1"/>
          </p:cNvSpPr>
          <p:nvPr/>
        </p:nvSpPr>
        <p:spPr bwMode="auto">
          <a:xfrm>
            <a:off x="5795963" y="3860800"/>
            <a:ext cx="1512887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0960" name="Line 80"/>
          <p:cNvSpPr>
            <a:spLocks noChangeShapeType="1"/>
          </p:cNvSpPr>
          <p:nvPr/>
        </p:nvSpPr>
        <p:spPr bwMode="auto">
          <a:xfrm flipH="1">
            <a:off x="6659563" y="4508500"/>
            <a:ext cx="28892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6300788" y="4868863"/>
            <a:ext cx="1150937" cy="457200"/>
            <a:chOff x="3470" y="1917"/>
            <a:chExt cx="725" cy="288"/>
          </a:xfrm>
        </p:grpSpPr>
        <p:sp>
          <p:nvSpPr>
            <p:cNvPr id="80928" name="Rectangle 82"/>
            <p:cNvSpPr>
              <a:spLocks noChangeArrowheads="1"/>
            </p:cNvSpPr>
            <p:nvPr/>
          </p:nvSpPr>
          <p:spPr bwMode="auto">
            <a:xfrm>
              <a:off x="3470" y="1933"/>
              <a:ext cx="725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9" name="Line 83"/>
            <p:cNvSpPr>
              <a:spLocks noChangeShapeType="1"/>
            </p:cNvSpPr>
            <p:nvPr/>
          </p:nvSpPr>
          <p:spPr bwMode="auto">
            <a:xfrm>
              <a:off x="3651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0" name="Line 84"/>
            <p:cNvSpPr>
              <a:spLocks noChangeShapeType="1"/>
            </p:cNvSpPr>
            <p:nvPr/>
          </p:nvSpPr>
          <p:spPr bwMode="auto">
            <a:xfrm>
              <a:off x="4014" y="1933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1" name="Text Box 85"/>
            <p:cNvSpPr txBox="1">
              <a:spLocks noChangeArrowheads="1"/>
            </p:cNvSpPr>
            <p:nvPr/>
          </p:nvSpPr>
          <p:spPr bwMode="auto">
            <a:xfrm>
              <a:off x="3696" y="1917"/>
              <a:ext cx="26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G</a:t>
              </a:r>
            </a:p>
          </p:txBody>
        </p:sp>
      </p:grpSp>
      <p:sp>
        <p:nvSpPr>
          <p:cNvPr id="250966" name="Text Box 86"/>
          <p:cNvSpPr txBox="1">
            <a:spLocks noChangeArrowheads="1"/>
          </p:cNvSpPr>
          <p:nvPr/>
        </p:nvSpPr>
        <p:spPr bwMode="auto">
          <a:xfrm>
            <a:off x="5453063" y="5564188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50967" name="Text Box 87"/>
          <p:cNvSpPr txBox="1">
            <a:spLocks noChangeArrowheads="1"/>
          </p:cNvSpPr>
          <p:nvPr/>
        </p:nvSpPr>
        <p:spPr bwMode="auto">
          <a:xfrm>
            <a:off x="6316663" y="5564188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50968" name="Text Box 88"/>
          <p:cNvSpPr txBox="1">
            <a:spLocks noChangeArrowheads="1"/>
          </p:cNvSpPr>
          <p:nvPr/>
        </p:nvSpPr>
        <p:spPr bwMode="auto">
          <a:xfrm>
            <a:off x="7596188" y="4267200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50969" name="Text Box 89"/>
          <p:cNvSpPr txBox="1">
            <a:spLocks noChangeArrowheads="1"/>
          </p:cNvSpPr>
          <p:nvPr/>
        </p:nvSpPr>
        <p:spPr bwMode="auto">
          <a:xfrm>
            <a:off x="6172200" y="4843463"/>
            <a:ext cx="4873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50970" name="Text Box 90"/>
          <p:cNvSpPr txBox="1">
            <a:spLocks noChangeArrowheads="1"/>
          </p:cNvSpPr>
          <p:nvPr/>
        </p:nvSpPr>
        <p:spPr bwMode="auto">
          <a:xfrm>
            <a:off x="7037388" y="4843463"/>
            <a:ext cx="48736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∧</a:t>
            </a:r>
          </a:p>
        </p:txBody>
      </p:sp>
      <p:sp>
        <p:nvSpPr>
          <p:cNvPr id="250971" name="Line 91"/>
          <p:cNvSpPr>
            <a:spLocks noChangeShapeType="1"/>
          </p:cNvSpPr>
          <p:nvPr/>
        </p:nvSpPr>
        <p:spPr bwMode="auto">
          <a:xfrm>
            <a:off x="5076825" y="4508500"/>
            <a:ext cx="358775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0972" name="Line 92"/>
          <p:cNvSpPr>
            <a:spLocks noChangeShapeType="1"/>
          </p:cNvSpPr>
          <p:nvPr/>
        </p:nvSpPr>
        <p:spPr bwMode="auto">
          <a:xfrm>
            <a:off x="5867400" y="5157788"/>
            <a:ext cx="288925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5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5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25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25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25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25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25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25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500"/>
                                        <p:tgtEl>
                                          <p:spTgt spid="25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25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25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28" grpId="0"/>
      <p:bldP spid="250941" grpId="0"/>
      <p:bldP spid="250949" grpId="0"/>
      <p:bldP spid="250957" grpId="0" animBg="1"/>
      <p:bldP spid="250958" grpId="0" animBg="1"/>
      <p:bldP spid="250959" grpId="0" animBg="1"/>
      <p:bldP spid="250960" grpId="0" animBg="1"/>
      <p:bldP spid="250966" grpId="0"/>
      <p:bldP spid="250967" grpId="0"/>
      <p:bldP spid="250968" grpId="0"/>
      <p:bldP spid="250969" grpId="0"/>
      <p:bldP spid="250970" grpId="0"/>
      <p:bldP spid="250971" grpId="0" animBg="1"/>
      <p:bldP spid="25097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344557-8738-4601-942F-5822C2773BA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8192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81924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1927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31686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树的三种存储结构</a:t>
            </a:r>
          </a:p>
        </p:txBody>
      </p:sp>
      <p:sp>
        <p:nvSpPr>
          <p:cNvPr id="81928" name="Text Box 10"/>
          <p:cNvSpPr txBox="1">
            <a:spLocks noChangeArrowheads="1"/>
          </p:cNvSpPr>
          <p:nvPr/>
        </p:nvSpPr>
        <p:spPr bwMode="auto">
          <a:xfrm>
            <a:off x="3708400" y="1484313"/>
            <a:ext cx="3240088" cy="625475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000066"/>
                </a:solidFill>
              </a:rPr>
              <a:t>③</a:t>
            </a:r>
            <a:r>
              <a:rPr lang="zh-CN" altLang="en-US">
                <a:solidFill>
                  <a:srgbClr val="000066"/>
                </a:solidFill>
              </a:rPr>
              <a:t>孩子兄弟表示法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35150" y="2205038"/>
            <a:ext cx="5761038" cy="504825"/>
            <a:chOff x="1156" y="1570"/>
            <a:chExt cx="3629" cy="318"/>
          </a:xfrm>
        </p:grpSpPr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>
              <a:off x="3334" y="1570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>
              <a:off x="2744" y="1570"/>
              <a:ext cx="510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data</a:t>
              </a:r>
            </a:p>
          </p:txBody>
        </p:sp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3288" y="1570"/>
              <a:ext cx="1465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</a:rPr>
                <a:t>下一个兄弟结点</a:t>
              </a: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1156" y="1570"/>
              <a:ext cx="3629" cy="318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2699" y="1570"/>
              <a:ext cx="0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>
              <a:off x="1156" y="1600"/>
              <a:ext cx="1465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</a:rPr>
                <a:t>第一个孩子结点</a:t>
              </a:r>
            </a:p>
          </p:txBody>
        </p:sp>
      </p:grpSp>
      <p:sp>
        <p:nvSpPr>
          <p:cNvPr id="81930" name="Text Box 81"/>
          <p:cNvSpPr txBox="1">
            <a:spLocks noChangeArrowheads="1"/>
          </p:cNvSpPr>
          <p:nvPr/>
        </p:nvSpPr>
        <p:spPr bwMode="auto">
          <a:xfrm>
            <a:off x="6588125" y="1614488"/>
            <a:ext cx="16097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存储结构</a:t>
            </a:r>
          </a:p>
        </p:txBody>
      </p:sp>
      <p:sp>
        <p:nvSpPr>
          <p:cNvPr id="81931" name="Text Box 82"/>
          <p:cNvSpPr txBox="1">
            <a:spLocks noChangeArrowheads="1"/>
          </p:cNvSpPr>
          <p:nvPr/>
        </p:nvSpPr>
        <p:spPr bwMode="auto">
          <a:xfrm>
            <a:off x="2320925" y="3036888"/>
            <a:ext cx="5164138" cy="26543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typedef struct CSNode</a:t>
            </a:r>
          </a:p>
          <a:p>
            <a:r>
              <a:rPr lang="en-US" altLang="zh-CN">
                <a:solidFill>
                  <a:srgbClr val="FF0000"/>
                </a:solidFill>
              </a:rPr>
              <a:t>{</a:t>
            </a:r>
          </a:p>
          <a:p>
            <a:r>
              <a:rPr lang="en-US" altLang="zh-CN">
                <a:solidFill>
                  <a:srgbClr val="FF0000"/>
                </a:solidFill>
              </a:rPr>
              <a:t>  DataType data;</a:t>
            </a:r>
          </a:p>
          <a:p>
            <a:r>
              <a:rPr lang="en-US" altLang="zh-CN">
                <a:solidFill>
                  <a:srgbClr val="FF0000"/>
                </a:solidFill>
              </a:rPr>
              <a:t>  struct CSNode *FirstChild;</a:t>
            </a:r>
          </a:p>
          <a:p>
            <a:r>
              <a:rPr lang="en-US" altLang="zh-CN">
                <a:solidFill>
                  <a:srgbClr val="FF0000"/>
                </a:solidFill>
              </a:rPr>
              <a:t>  struct CSNode *NextSibling;</a:t>
            </a:r>
          </a:p>
          <a:p>
            <a:r>
              <a:rPr lang="en-US" altLang="zh-CN">
                <a:solidFill>
                  <a:srgbClr val="FF0000"/>
                </a:solidFill>
              </a:rPr>
              <a:t>}CSNode,*CSTree;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F5633F-1F1F-4A47-8114-4E01E45017F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176713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6.1 </a:t>
            </a:r>
            <a:r>
              <a:rPr lang="zh-CN" altLang="en-US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912813" y="1341438"/>
            <a:ext cx="40195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1042988" y="1484313"/>
            <a:ext cx="223361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表示方法：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2700338" y="1412875"/>
            <a:ext cx="2681287" cy="6477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④</a:t>
            </a:r>
            <a:r>
              <a:rPr lang="zh-CN" altLang="en-US">
                <a:solidFill>
                  <a:srgbClr val="FF0000"/>
                </a:solidFill>
              </a:rPr>
              <a:t>嵌套括号表示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1835150" y="2420938"/>
            <a:ext cx="5053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rgbClr val="000066"/>
                </a:solidFill>
                <a:ea typeface="宋体" pitchFamily="2" charset="-122"/>
              </a:rPr>
              <a:t>a ( b ( d, e ( i, j ), c ( g, h ) 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665096-B199-4618-AFE1-D33E46C63A7E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82948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4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2951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49688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树、森林与二叉树的相互转化</a:t>
            </a:r>
          </a:p>
        </p:txBody>
      </p:sp>
      <p:sp>
        <p:nvSpPr>
          <p:cNvPr id="82952" name="Text Box 20"/>
          <p:cNvSpPr txBox="1">
            <a:spLocks noChangeArrowheads="1"/>
          </p:cNvSpPr>
          <p:nvPr/>
        </p:nvSpPr>
        <p:spPr bwMode="auto">
          <a:xfrm>
            <a:off x="5435600" y="1557338"/>
            <a:ext cx="23241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</a:rPr>
              <a:t>树→二叉树</a:t>
            </a:r>
          </a:p>
        </p:txBody>
      </p:sp>
      <p:sp>
        <p:nvSpPr>
          <p:cNvPr id="82953" name="Text Box 21"/>
          <p:cNvSpPr txBox="1">
            <a:spLocks noChangeArrowheads="1"/>
          </p:cNvSpPr>
          <p:nvPr/>
        </p:nvSpPr>
        <p:spPr bwMode="auto">
          <a:xfrm>
            <a:off x="1025525" y="2205038"/>
            <a:ext cx="17129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转化规则：</a:t>
            </a:r>
          </a:p>
        </p:txBody>
      </p:sp>
      <p:sp>
        <p:nvSpPr>
          <p:cNvPr id="82954" name="Text Box 22"/>
          <p:cNvSpPr txBox="1">
            <a:spLocks noChangeArrowheads="1"/>
          </p:cNvSpPr>
          <p:nvPr/>
        </p:nvSpPr>
        <p:spPr bwMode="auto">
          <a:xfrm>
            <a:off x="1096963" y="2800350"/>
            <a:ext cx="54737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ⅰ.</a:t>
            </a:r>
            <a:r>
              <a:rPr lang="zh-CN" altLang="en-US" sz="2400">
                <a:solidFill>
                  <a:srgbClr val="FF0000"/>
                </a:solidFill>
              </a:rPr>
              <a:t>树中所有相邻兄弟之间加一条连线；</a:t>
            </a:r>
          </a:p>
        </p:txBody>
      </p:sp>
      <p:sp>
        <p:nvSpPr>
          <p:cNvPr id="82955" name="Text Box 23"/>
          <p:cNvSpPr txBox="1">
            <a:spLocks noChangeArrowheads="1"/>
          </p:cNvSpPr>
          <p:nvPr/>
        </p:nvSpPr>
        <p:spPr bwMode="auto">
          <a:xfrm>
            <a:off x="1096963" y="3470275"/>
            <a:ext cx="7227887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ⅱ.</a:t>
            </a:r>
            <a:r>
              <a:rPr lang="zh-CN" altLang="en-US" sz="2400">
                <a:solidFill>
                  <a:srgbClr val="FF0000"/>
                </a:solidFill>
              </a:rPr>
              <a:t>对树中每一个结点，只保留其与第一个孩子结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点之间的连线，删去其与其他孩子结点之间的连线；</a:t>
            </a:r>
          </a:p>
        </p:txBody>
      </p:sp>
      <p:sp>
        <p:nvSpPr>
          <p:cNvPr id="82956" name="Text Box 24"/>
          <p:cNvSpPr txBox="1">
            <a:spLocks noChangeArrowheads="1"/>
          </p:cNvSpPr>
          <p:nvPr/>
        </p:nvSpPr>
        <p:spPr bwMode="auto">
          <a:xfrm>
            <a:off x="1144588" y="4551363"/>
            <a:ext cx="7005637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ⅲ.</a:t>
            </a:r>
            <a:r>
              <a:rPr lang="zh-CN" altLang="en-US" sz="2400">
                <a:solidFill>
                  <a:srgbClr val="FF0000"/>
                </a:solidFill>
              </a:rPr>
              <a:t>以树的根结点位轴心，将整棵树顺时针旋转一定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的角度，使之结构层次分明。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57E85F8-390E-425F-8782-BE4714B1306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8397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83972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3975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49688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树、森林与二叉树的相互转化</a:t>
            </a:r>
          </a:p>
        </p:txBody>
      </p:sp>
      <p:sp>
        <p:nvSpPr>
          <p:cNvPr id="83976" name="Text Box 10"/>
          <p:cNvSpPr txBox="1">
            <a:spLocks noChangeArrowheads="1"/>
          </p:cNvSpPr>
          <p:nvPr/>
        </p:nvSpPr>
        <p:spPr bwMode="auto">
          <a:xfrm>
            <a:off x="5435600" y="1557338"/>
            <a:ext cx="23241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</a:rPr>
              <a:t>树→二叉树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1025525" y="2205038"/>
            <a:ext cx="1100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/>
              <a:t>例如：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331913" y="2276475"/>
            <a:ext cx="2808287" cy="2770188"/>
            <a:chOff x="839" y="1434"/>
            <a:chExt cx="1769" cy="1745"/>
          </a:xfrm>
        </p:grpSpPr>
        <p:sp>
          <p:nvSpPr>
            <p:cNvPr id="84005" name="Oval 16"/>
            <p:cNvSpPr>
              <a:spLocks noChangeArrowheads="1"/>
            </p:cNvSpPr>
            <p:nvPr/>
          </p:nvSpPr>
          <p:spPr bwMode="auto">
            <a:xfrm>
              <a:off x="1745" y="1434"/>
              <a:ext cx="254" cy="24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4006" name="Oval 17"/>
            <p:cNvSpPr>
              <a:spLocks noChangeArrowheads="1"/>
            </p:cNvSpPr>
            <p:nvPr/>
          </p:nvSpPr>
          <p:spPr bwMode="auto">
            <a:xfrm>
              <a:off x="1156" y="188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4007" name="Oval 18"/>
            <p:cNvSpPr>
              <a:spLocks noChangeArrowheads="1"/>
            </p:cNvSpPr>
            <p:nvPr/>
          </p:nvSpPr>
          <p:spPr bwMode="auto">
            <a:xfrm>
              <a:off x="1765" y="188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4008" name="Oval 19"/>
            <p:cNvSpPr>
              <a:spLocks noChangeArrowheads="1"/>
            </p:cNvSpPr>
            <p:nvPr/>
          </p:nvSpPr>
          <p:spPr bwMode="auto">
            <a:xfrm>
              <a:off x="2354" y="188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84009" name="Oval 20"/>
            <p:cNvSpPr>
              <a:spLocks noChangeArrowheads="1"/>
            </p:cNvSpPr>
            <p:nvPr/>
          </p:nvSpPr>
          <p:spPr bwMode="auto">
            <a:xfrm>
              <a:off x="2082" y="238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84010" name="Oval 21"/>
            <p:cNvSpPr>
              <a:spLocks noChangeArrowheads="1"/>
            </p:cNvSpPr>
            <p:nvPr/>
          </p:nvSpPr>
          <p:spPr bwMode="auto">
            <a:xfrm>
              <a:off x="839" y="238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84011" name="Oval 22"/>
            <p:cNvSpPr>
              <a:spLocks noChangeArrowheads="1"/>
            </p:cNvSpPr>
            <p:nvPr/>
          </p:nvSpPr>
          <p:spPr bwMode="auto">
            <a:xfrm>
              <a:off x="1492" y="238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84012" name="Line 23"/>
            <p:cNvSpPr>
              <a:spLocks noChangeShapeType="1"/>
            </p:cNvSpPr>
            <p:nvPr/>
          </p:nvSpPr>
          <p:spPr bwMode="auto">
            <a:xfrm flipH="1">
              <a:off x="1293" y="1570"/>
              <a:ext cx="453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13" name="Line 24"/>
            <p:cNvSpPr>
              <a:spLocks noChangeShapeType="1"/>
            </p:cNvSpPr>
            <p:nvPr/>
          </p:nvSpPr>
          <p:spPr bwMode="auto">
            <a:xfrm flipH="1">
              <a:off x="1002" y="2069"/>
              <a:ext cx="181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14" name="Line 25"/>
            <p:cNvSpPr>
              <a:spLocks noChangeShapeType="1"/>
            </p:cNvSpPr>
            <p:nvPr/>
          </p:nvSpPr>
          <p:spPr bwMode="auto">
            <a:xfrm>
              <a:off x="1999" y="1570"/>
              <a:ext cx="428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15" name="Line 26"/>
            <p:cNvSpPr>
              <a:spLocks noChangeShapeType="1"/>
            </p:cNvSpPr>
            <p:nvPr/>
          </p:nvSpPr>
          <p:spPr bwMode="auto">
            <a:xfrm>
              <a:off x="1674" y="2613"/>
              <a:ext cx="181" cy="31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16" name="Freeform 27"/>
            <p:cNvSpPr>
              <a:spLocks/>
            </p:cNvSpPr>
            <p:nvPr/>
          </p:nvSpPr>
          <p:spPr bwMode="auto">
            <a:xfrm>
              <a:off x="1629" y="2104"/>
              <a:ext cx="165" cy="282"/>
            </a:xfrm>
            <a:custGeom>
              <a:avLst/>
              <a:gdLst>
                <a:gd name="T0" fmla="*/ 165 w 165"/>
                <a:gd name="T1" fmla="*/ 0 h 282"/>
                <a:gd name="T2" fmla="*/ 0 w 165"/>
                <a:gd name="T3" fmla="*/ 282 h 282"/>
                <a:gd name="T4" fmla="*/ 0 60000 65536"/>
                <a:gd name="T5" fmla="*/ 0 60000 65536"/>
                <a:gd name="T6" fmla="*/ 0 w 165"/>
                <a:gd name="T7" fmla="*/ 0 h 282"/>
                <a:gd name="T8" fmla="*/ 165 w 165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82">
                  <a:moveTo>
                    <a:pt x="165" y="0"/>
                  </a:moveTo>
                  <a:lnTo>
                    <a:pt x="0" y="282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17" name="Line 28"/>
            <p:cNvSpPr>
              <a:spLocks noChangeShapeType="1"/>
            </p:cNvSpPr>
            <p:nvPr/>
          </p:nvSpPr>
          <p:spPr bwMode="auto">
            <a:xfrm>
              <a:off x="1991" y="2069"/>
              <a:ext cx="182" cy="31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8" name="Freeform 29"/>
            <p:cNvSpPr>
              <a:spLocks/>
            </p:cNvSpPr>
            <p:nvPr/>
          </p:nvSpPr>
          <p:spPr bwMode="auto">
            <a:xfrm flipH="1">
              <a:off x="1818" y="1686"/>
              <a:ext cx="55" cy="201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3 h 253"/>
                <a:gd name="T4" fmla="*/ 0 60000 65536"/>
                <a:gd name="T5" fmla="*/ 0 60000 65536"/>
                <a:gd name="T6" fmla="*/ 0 w 1"/>
                <a:gd name="T7" fmla="*/ 0 h 253"/>
                <a:gd name="T8" fmla="*/ 1 w 1"/>
                <a:gd name="T9" fmla="*/ 253 h 2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3">
                  <a:moveTo>
                    <a:pt x="0" y="0"/>
                  </a:moveTo>
                  <a:lnTo>
                    <a:pt x="0" y="253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9" name="Oval 30"/>
            <p:cNvSpPr>
              <a:spLocks noChangeArrowheads="1"/>
            </p:cNvSpPr>
            <p:nvPr/>
          </p:nvSpPr>
          <p:spPr bwMode="auto">
            <a:xfrm>
              <a:off x="1765" y="2931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253984" name="Text Box 32"/>
          <p:cNvSpPr txBox="1">
            <a:spLocks noChangeArrowheads="1"/>
          </p:cNvSpPr>
          <p:nvPr/>
        </p:nvSpPr>
        <p:spPr bwMode="auto">
          <a:xfrm>
            <a:off x="1763713" y="5516563"/>
            <a:ext cx="54737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ⅰ.</a:t>
            </a:r>
            <a:r>
              <a:rPr lang="zh-CN" altLang="en-US" sz="2400">
                <a:solidFill>
                  <a:srgbClr val="FF0000"/>
                </a:solidFill>
              </a:rPr>
              <a:t>树中所有相邻兄弟之间加一条连线；</a:t>
            </a:r>
          </a:p>
        </p:txBody>
      </p:sp>
      <p:sp>
        <p:nvSpPr>
          <p:cNvPr id="253985" name="Line 33"/>
          <p:cNvSpPr>
            <a:spLocks noChangeShapeType="1"/>
          </p:cNvSpPr>
          <p:nvPr/>
        </p:nvSpPr>
        <p:spPr bwMode="auto">
          <a:xfrm>
            <a:off x="2268538" y="3211513"/>
            <a:ext cx="50323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3986" name="Line 34"/>
          <p:cNvSpPr>
            <a:spLocks noChangeShapeType="1"/>
          </p:cNvSpPr>
          <p:nvPr/>
        </p:nvSpPr>
        <p:spPr bwMode="auto">
          <a:xfrm>
            <a:off x="3203575" y="32115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3987" name="Line 35"/>
          <p:cNvSpPr>
            <a:spLocks noChangeShapeType="1"/>
          </p:cNvSpPr>
          <p:nvPr/>
        </p:nvSpPr>
        <p:spPr bwMode="auto">
          <a:xfrm>
            <a:off x="2771775" y="4003675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 useBgFill="1">
        <p:nvSpPr>
          <p:cNvPr id="253988" name="Text Box 36"/>
          <p:cNvSpPr txBox="1">
            <a:spLocks noChangeArrowheads="1"/>
          </p:cNvSpPr>
          <p:nvPr/>
        </p:nvSpPr>
        <p:spPr bwMode="auto">
          <a:xfrm>
            <a:off x="1187450" y="5300663"/>
            <a:ext cx="7227888" cy="822325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ⅱ.</a:t>
            </a:r>
            <a:r>
              <a:rPr lang="zh-CN" altLang="en-US" sz="2400">
                <a:solidFill>
                  <a:srgbClr val="FF0000"/>
                </a:solidFill>
              </a:rPr>
              <a:t>对树中每一个结点，只保留其与第一个孩子结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点之间的连线，删去其与其他孩子结点之间的连线；</a:t>
            </a:r>
          </a:p>
        </p:txBody>
      </p:sp>
      <p:sp>
        <p:nvSpPr>
          <p:cNvPr id="253989" name="Rectangle 37"/>
          <p:cNvSpPr>
            <a:spLocks noChangeArrowheads="1"/>
          </p:cNvSpPr>
          <p:nvPr/>
        </p:nvSpPr>
        <p:spPr bwMode="auto">
          <a:xfrm>
            <a:off x="2700338" y="2565400"/>
            <a:ext cx="5381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53990" name="Rectangle 38"/>
          <p:cNvSpPr>
            <a:spLocks noChangeArrowheads="1"/>
          </p:cNvSpPr>
          <p:nvPr/>
        </p:nvSpPr>
        <p:spPr bwMode="auto">
          <a:xfrm>
            <a:off x="3276600" y="2478088"/>
            <a:ext cx="5381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53991" name="Rectangle 39"/>
          <p:cNvSpPr>
            <a:spLocks noChangeArrowheads="1"/>
          </p:cNvSpPr>
          <p:nvPr/>
        </p:nvSpPr>
        <p:spPr bwMode="auto">
          <a:xfrm>
            <a:off x="3060700" y="3284538"/>
            <a:ext cx="5381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 useBgFill="1">
        <p:nvSpPr>
          <p:cNvPr id="253993" name="Text Box 41"/>
          <p:cNvSpPr txBox="1">
            <a:spLocks noChangeArrowheads="1"/>
          </p:cNvSpPr>
          <p:nvPr/>
        </p:nvSpPr>
        <p:spPr bwMode="auto">
          <a:xfrm>
            <a:off x="1258888" y="5300663"/>
            <a:ext cx="7005637" cy="822325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ⅲ.</a:t>
            </a:r>
            <a:r>
              <a:rPr lang="zh-CN" altLang="en-US" sz="2400">
                <a:solidFill>
                  <a:srgbClr val="FF0000"/>
                </a:solidFill>
              </a:rPr>
              <a:t>以树的根结点位轴心，将整棵树顺时针旋转一定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的角度，使之结构层次分明。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392738" y="2133600"/>
            <a:ext cx="1814512" cy="3201988"/>
            <a:chOff x="3397" y="1344"/>
            <a:chExt cx="1143" cy="2017"/>
          </a:xfrm>
        </p:grpSpPr>
        <p:sp>
          <p:nvSpPr>
            <p:cNvPr id="83989" name="Oval 47"/>
            <p:cNvSpPr>
              <a:spLocks noChangeArrowheads="1"/>
            </p:cNvSpPr>
            <p:nvPr/>
          </p:nvSpPr>
          <p:spPr bwMode="auto">
            <a:xfrm>
              <a:off x="3969" y="3113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G</a:t>
              </a:r>
            </a:p>
          </p:txBody>
        </p:sp>
        <p:grpSp>
          <p:nvGrpSpPr>
            <p:cNvPr id="83990" name="Group 62"/>
            <p:cNvGrpSpPr>
              <a:grpSpLocks/>
            </p:cNvGrpSpPr>
            <p:nvPr/>
          </p:nvGrpSpPr>
          <p:grpSpPr bwMode="auto">
            <a:xfrm>
              <a:off x="3397" y="1344"/>
              <a:ext cx="1143" cy="1971"/>
              <a:chOff x="3397" y="1344"/>
              <a:chExt cx="1143" cy="1971"/>
            </a:xfrm>
          </p:grpSpPr>
          <p:sp>
            <p:nvSpPr>
              <p:cNvPr id="83991" name="Oval 44"/>
              <p:cNvSpPr>
                <a:spLocks noChangeArrowheads="1"/>
              </p:cNvSpPr>
              <p:nvPr/>
            </p:nvSpPr>
            <p:spPr bwMode="auto">
              <a:xfrm>
                <a:off x="3877" y="1344"/>
                <a:ext cx="254" cy="249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83992" name="Oval 45"/>
              <p:cNvSpPr>
                <a:spLocks noChangeArrowheads="1"/>
              </p:cNvSpPr>
              <p:nvPr/>
            </p:nvSpPr>
            <p:spPr bwMode="auto">
              <a:xfrm>
                <a:off x="3623" y="1797"/>
                <a:ext cx="254" cy="248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83993" name="Oval 46"/>
              <p:cNvSpPr>
                <a:spLocks noChangeArrowheads="1"/>
              </p:cNvSpPr>
              <p:nvPr/>
            </p:nvSpPr>
            <p:spPr bwMode="auto">
              <a:xfrm>
                <a:off x="3969" y="2251"/>
                <a:ext cx="254" cy="248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83994" name="Oval 48"/>
              <p:cNvSpPr>
                <a:spLocks noChangeArrowheads="1"/>
              </p:cNvSpPr>
              <p:nvPr/>
            </p:nvSpPr>
            <p:spPr bwMode="auto">
              <a:xfrm>
                <a:off x="4286" y="2659"/>
                <a:ext cx="254" cy="248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83995" name="Oval 49"/>
              <p:cNvSpPr>
                <a:spLocks noChangeArrowheads="1"/>
              </p:cNvSpPr>
              <p:nvPr/>
            </p:nvSpPr>
            <p:spPr bwMode="auto">
              <a:xfrm>
                <a:off x="3397" y="2251"/>
                <a:ext cx="254" cy="248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83996" name="Oval 50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254" cy="248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83997" name="Line 51"/>
              <p:cNvSpPr>
                <a:spLocks noChangeShapeType="1"/>
              </p:cNvSpPr>
              <p:nvPr/>
            </p:nvSpPr>
            <p:spPr bwMode="auto">
              <a:xfrm flipH="1">
                <a:off x="3742" y="1525"/>
                <a:ext cx="136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8" name="Line 52"/>
              <p:cNvSpPr>
                <a:spLocks noChangeShapeType="1"/>
              </p:cNvSpPr>
              <p:nvPr/>
            </p:nvSpPr>
            <p:spPr bwMode="auto">
              <a:xfrm flipH="1">
                <a:off x="3515" y="1979"/>
                <a:ext cx="135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999" name="Line 53"/>
              <p:cNvSpPr>
                <a:spLocks noChangeShapeType="1"/>
              </p:cNvSpPr>
              <p:nvPr/>
            </p:nvSpPr>
            <p:spPr bwMode="auto">
              <a:xfrm>
                <a:off x="3850" y="1979"/>
                <a:ext cx="209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000" name="Line 54"/>
              <p:cNvSpPr>
                <a:spLocks noChangeShapeType="1"/>
              </p:cNvSpPr>
              <p:nvPr/>
            </p:nvSpPr>
            <p:spPr bwMode="auto">
              <a:xfrm flipH="1">
                <a:off x="3560" y="2840"/>
                <a:ext cx="136" cy="22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001" name="Freeform 55"/>
              <p:cNvSpPr>
                <a:spLocks/>
              </p:cNvSpPr>
              <p:nvPr/>
            </p:nvSpPr>
            <p:spPr bwMode="auto">
              <a:xfrm>
                <a:off x="3833" y="2387"/>
                <a:ext cx="136" cy="272"/>
              </a:xfrm>
              <a:custGeom>
                <a:avLst/>
                <a:gdLst>
                  <a:gd name="T0" fmla="*/ 165 w 165"/>
                  <a:gd name="T1" fmla="*/ 0 h 282"/>
                  <a:gd name="T2" fmla="*/ 0 w 165"/>
                  <a:gd name="T3" fmla="*/ 282 h 282"/>
                  <a:gd name="T4" fmla="*/ 0 60000 65536"/>
                  <a:gd name="T5" fmla="*/ 0 60000 65536"/>
                  <a:gd name="T6" fmla="*/ 0 w 165"/>
                  <a:gd name="T7" fmla="*/ 0 h 282"/>
                  <a:gd name="T8" fmla="*/ 165 w 165"/>
                  <a:gd name="T9" fmla="*/ 282 h 2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5" h="282">
                    <a:moveTo>
                      <a:pt x="165" y="0"/>
                    </a:moveTo>
                    <a:lnTo>
                      <a:pt x="0" y="282"/>
                    </a:lnTo>
                  </a:path>
                </a:pathLst>
              </a:custGeom>
              <a:solidFill>
                <a:srgbClr val="FFCC99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002" name="Freeform 56"/>
              <p:cNvSpPr>
                <a:spLocks/>
              </p:cNvSpPr>
              <p:nvPr/>
            </p:nvSpPr>
            <p:spPr bwMode="auto">
              <a:xfrm>
                <a:off x="4221" y="2407"/>
                <a:ext cx="155" cy="252"/>
              </a:xfrm>
              <a:custGeom>
                <a:avLst/>
                <a:gdLst>
                  <a:gd name="T0" fmla="*/ 0 w 155"/>
                  <a:gd name="T1" fmla="*/ 0 h 252"/>
                  <a:gd name="T2" fmla="*/ 155 w 155"/>
                  <a:gd name="T3" fmla="*/ 252 h 252"/>
                  <a:gd name="T4" fmla="*/ 0 60000 65536"/>
                  <a:gd name="T5" fmla="*/ 0 60000 65536"/>
                  <a:gd name="T6" fmla="*/ 0 w 155"/>
                  <a:gd name="T7" fmla="*/ 0 h 252"/>
                  <a:gd name="T8" fmla="*/ 155 w 155"/>
                  <a:gd name="T9" fmla="*/ 252 h 2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5" h="252">
                    <a:moveTo>
                      <a:pt x="0" y="0"/>
                    </a:moveTo>
                    <a:lnTo>
                      <a:pt x="155" y="252"/>
                    </a:lnTo>
                  </a:path>
                </a:pathLst>
              </a:custGeom>
              <a:solidFill>
                <a:srgbClr val="FFCC99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03" name="Oval 58"/>
              <p:cNvSpPr>
                <a:spLocks noChangeArrowheads="1"/>
              </p:cNvSpPr>
              <p:nvPr/>
            </p:nvSpPr>
            <p:spPr bwMode="auto">
              <a:xfrm>
                <a:off x="3397" y="3067"/>
                <a:ext cx="254" cy="248"/>
              </a:xfrm>
              <a:prstGeom prst="ellipse">
                <a:avLst/>
              </a:prstGeom>
              <a:solidFill>
                <a:srgbClr val="FFCC99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84004" name="Line 59"/>
              <p:cNvSpPr>
                <a:spLocks noChangeShapeType="1"/>
              </p:cNvSpPr>
              <p:nvPr/>
            </p:nvSpPr>
            <p:spPr bwMode="auto">
              <a:xfrm>
                <a:off x="3923" y="2840"/>
                <a:ext cx="136" cy="27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3" grpId="0"/>
      <p:bldP spid="253984" grpId="0"/>
      <p:bldP spid="253985" grpId="0" animBg="1"/>
      <p:bldP spid="253986" grpId="0" animBg="1"/>
      <p:bldP spid="253987" grpId="0" animBg="1"/>
      <p:bldP spid="253988" grpId="0" animBg="1"/>
      <p:bldP spid="253989" grpId="0"/>
      <p:bldP spid="253990" grpId="0"/>
      <p:bldP spid="253991" grpId="0"/>
      <p:bldP spid="25399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B03422-36B2-4B1E-B0FF-E50AB282E6AB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84996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9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9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4999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49688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树、森林与二叉树的相互转化</a:t>
            </a:r>
          </a:p>
        </p:txBody>
      </p:sp>
      <p:sp>
        <p:nvSpPr>
          <p:cNvPr id="85000" name="Text Box 10"/>
          <p:cNvSpPr txBox="1">
            <a:spLocks noChangeArrowheads="1"/>
          </p:cNvSpPr>
          <p:nvPr/>
        </p:nvSpPr>
        <p:spPr bwMode="auto">
          <a:xfrm>
            <a:off x="5435600" y="155733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森林→二叉树</a:t>
            </a:r>
          </a:p>
        </p:txBody>
      </p:sp>
      <p:sp>
        <p:nvSpPr>
          <p:cNvPr id="256020" name="Text Box 20"/>
          <p:cNvSpPr txBox="1">
            <a:spLocks noChangeArrowheads="1"/>
          </p:cNvSpPr>
          <p:nvPr/>
        </p:nvSpPr>
        <p:spPr bwMode="auto">
          <a:xfrm>
            <a:off x="1042988" y="2852738"/>
            <a:ext cx="60864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ⅰ.</a:t>
            </a:r>
            <a:r>
              <a:rPr lang="zh-CN" altLang="en-US" sz="2400">
                <a:solidFill>
                  <a:srgbClr val="FF0000"/>
                </a:solidFill>
              </a:rPr>
              <a:t>将森林中的每棵树转化成相应的二叉树；</a:t>
            </a:r>
          </a:p>
        </p:txBody>
      </p:sp>
      <p:sp useBgFill="1"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1058863" y="3389313"/>
            <a:ext cx="7840662" cy="1552575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ⅱ.</a:t>
            </a:r>
            <a:r>
              <a:rPr lang="zh-CN" altLang="en-US" sz="2400">
                <a:solidFill>
                  <a:srgbClr val="FF0000"/>
                </a:solidFill>
              </a:rPr>
              <a:t>第一棵二叉树不动，从第二棵二叉树开始，依次把后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一棵二叉树的根结点作为前一棵二叉树根结点的右孩子，</a:t>
            </a:r>
          </a:p>
          <a:p>
            <a:r>
              <a:rPr kumimoji="0" lang="zh-CN" altLang="en-US" sz="2400">
                <a:solidFill>
                  <a:srgbClr val="FF0000"/>
                </a:solidFill>
              </a:rPr>
              <a:t>当所有二叉树连接在一起后，所得到的二叉树就是由森林</a:t>
            </a:r>
          </a:p>
          <a:p>
            <a:r>
              <a:rPr kumimoji="0" lang="zh-CN" altLang="en-US" sz="2400">
                <a:solidFill>
                  <a:srgbClr val="FF0000"/>
                </a:solidFill>
              </a:rPr>
              <a:t>转换得到的二叉树。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5003" name="Text Box 35"/>
          <p:cNvSpPr txBox="1">
            <a:spLocks noChangeArrowheads="1"/>
          </p:cNvSpPr>
          <p:nvPr/>
        </p:nvSpPr>
        <p:spPr bwMode="auto">
          <a:xfrm>
            <a:off x="1025525" y="2205038"/>
            <a:ext cx="17129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转化规则：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0" grpId="0"/>
      <p:bldP spid="25602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35FC80-A599-4BCF-AE74-31302D8F6F7C}" type="slidenum">
              <a:rPr lang="en-US" altLang="zh-CN"/>
              <a:pPr/>
              <a:t>73</a:t>
            </a:fld>
            <a:endParaRPr lang="en-US" altLang="zh-CN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508625" y="2171700"/>
            <a:ext cx="1339850" cy="1905000"/>
            <a:chOff x="3470" y="1414"/>
            <a:chExt cx="844" cy="1200"/>
          </a:xfrm>
        </p:grpSpPr>
        <p:sp>
          <p:nvSpPr>
            <p:cNvPr id="86084" name="Oval 17"/>
            <p:cNvSpPr>
              <a:spLocks noChangeArrowheads="1"/>
            </p:cNvSpPr>
            <p:nvPr/>
          </p:nvSpPr>
          <p:spPr bwMode="auto">
            <a:xfrm>
              <a:off x="3743" y="1414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86085" name="Line 23"/>
            <p:cNvSpPr>
              <a:spLocks noChangeShapeType="1"/>
            </p:cNvSpPr>
            <p:nvPr/>
          </p:nvSpPr>
          <p:spPr bwMode="auto">
            <a:xfrm>
              <a:off x="4196" y="2094"/>
              <a:ext cx="0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86" name="Freeform 24"/>
            <p:cNvSpPr>
              <a:spLocks/>
            </p:cNvSpPr>
            <p:nvPr/>
          </p:nvSpPr>
          <p:spPr bwMode="auto">
            <a:xfrm>
              <a:off x="3607" y="1595"/>
              <a:ext cx="165" cy="282"/>
            </a:xfrm>
            <a:custGeom>
              <a:avLst/>
              <a:gdLst>
                <a:gd name="T0" fmla="*/ 165 w 165"/>
                <a:gd name="T1" fmla="*/ 0 h 282"/>
                <a:gd name="T2" fmla="*/ 0 w 165"/>
                <a:gd name="T3" fmla="*/ 282 h 282"/>
                <a:gd name="T4" fmla="*/ 0 60000 65536"/>
                <a:gd name="T5" fmla="*/ 0 60000 65536"/>
                <a:gd name="T6" fmla="*/ 0 w 165"/>
                <a:gd name="T7" fmla="*/ 0 h 282"/>
                <a:gd name="T8" fmla="*/ 165 w 165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82">
                  <a:moveTo>
                    <a:pt x="165" y="0"/>
                  </a:moveTo>
                  <a:lnTo>
                    <a:pt x="0" y="282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87" name="Line 25"/>
            <p:cNvSpPr>
              <a:spLocks noChangeShapeType="1"/>
            </p:cNvSpPr>
            <p:nvPr/>
          </p:nvSpPr>
          <p:spPr bwMode="auto">
            <a:xfrm>
              <a:off x="3969" y="1595"/>
              <a:ext cx="182" cy="31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88" name="Oval 27"/>
            <p:cNvSpPr>
              <a:spLocks noChangeArrowheads="1"/>
            </p:cNvSpPr>
            <p:nvPr/>
          </p:nvSpPr>
          <p:spPr bwMode="auto">
            <a:xfrm>
              <a:off x="3470" y="186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86089" name="Oval 56"/>
            <p:cNvSpPr>
              <a:spLocks noChangeArrowheads="1"/>
            </p:cNvSpPr>
            <p:nvPr/>
          </p:nvSpPr>
          <p:spPr bwMode="auto">
            <a:xfrm>
              <a:off x="4060" y="186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86090" name="Oval 57"/>
            <p:cNvSpPr>
              <a:spLocks noChangeArrowheads="1"/>
            </p:cNvSpPr>
            <p:nvPr/>
          </p:nvSpPr>
          <p:spPr bwMode="auto">
            <a:xfrm>
              <a:off x="4060" y="236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J</a:t>
              </a:r>
            </a:p>
          </p:txBody>
        </p:sp>
      </p:grp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2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3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6024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49688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树、森林与二叉树的相互转化</a:t>
            </a:r>
          </a:p>
        </p:txBody>
      </p:sp>
      <p:sp>
        <p:nvSpPr>
          <p:cNvPr id="86025" name="Text Box 10"/>
          <p:cNvSpPr txBox="1">
            <a:spLocks noChangeArrowheads="1"/>
          </p:cNvSpPr>
          <p:nvPr/>
        </p:nvSpPr>
        <p:spPr bwMode="auto">
          <a:xfrm>
            <a:off x="5435600" y="1557338"/>
            <a:ext cx="26812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森林→二叉树</a:t>
            </a:r>
          </a:p>
        </p:txBody>
      </p: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1025525" y="2205038"/>
            <a:ext cx="1100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/>
              <a:t>例如：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835150" y="2132013"/>
            <a:ext cx="2305050" cy="1112837"/>
            <a:chOff x="1156" y="1434"/>
            <a:chExt cx="1452" cy="701"/>
          </a:xfrm>
        </p:grpSpPr>
        <p:sp>
          <p:nvSpPr>
            <p:cNvPr id="86077" name="Oval 13"/>
            <p:cNvSpPr>
              <a:spLocks noChangeArrowheads="1"/>
            </p:cNvSpPr>
            <p:nvPr/>
          </p:nvSpPr>
          <p:spPr bwMode="auto">
            <a:xfrm>
              <a:off x="1745" y="1434"/>
              <a:ext cx="254" cy="24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6078" name="Oval 14"/>
            <p:cNvSpPr>
              <a:spLocks noChangeArrowheads="1"/>
            </p:cNvSpPr>
            <p:nvPr/>
          </p:nvSpPr>
          <p:spPr bwMode="auto">
            <a:xfrm>
              <a:off x="1156" y="188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6079" name="Oval 15"/>
            <p:cNvSpPr>
              <a:spLocks noChangeArrowheads="1"/>
            </p:cNvSpPr>
            <p:nvPr/>
          </p:nvSpPr>
          <p:spPr bwMode="auto">
            <a:xfrm>
              <a:off x="1765" y="188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6080" name="Oval 16"/>
            <p:cNvSpPr>
              <a:spLocks noChangeArrowheads="1"/>
            </p:cNvSpPr>
            <p:nvPr/>
          </p:nvSpPr>
          <p:spPr bwMode="auto">
            <a:xfrm>
              <a:off x="2354" y="188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86081" name="Line 20"/>
            <p:cNvSpPr>
              <a:spLocks noChangeShapeType="1"/>
            </p:cNvSpPr>
            <p:nvPr/>
          </p:nvSpPr>
          <p:spPr bwMode="auto">
            <a:xfrm flipH="1">
              <a:off x="1293" y="1570"/>
              <a:ext cx="453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82" name="Line 22"/>
            <p:cNvSpPr>
              <a:spLocks noChangeShapeType="1"/>
            </p:cNvSpPr>
            <p:nvPr/>
          </p:nvSpPr>
          <p:spPr bwMode="auto">
            <a:xfrm>
              <a:off x="1999" y="1570"/>
              <a:ext cx="428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83" name="Freeform 26"/>
            <p:cNvSpPr>
              <a:spLocks/>
            </p:cNvSpPr>
            <p:nvPr/>
          </p:nvSpPr>
          <p:spPr bwMode="auto">
            <a:xfrm flipH="1">
              <a:off x="1818" y="1686"/>
              <a:ext cx="55" cy="201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3 h 253"/>
                <a:gd name="T4" fmla="*/ 0 60000 65536"/>
                <a:gd name="T5" fmla="*/ 0 60000 65536"/>
                <a:gd name="T6" fmla="*/ 0 w 1"/>
                <a:gd name="T7" fmla="*/ 0 h 253"/>
                <a:gd name="T8" fmla="*/ 1 w 1"/>
                <a:gd name="T9" fmla="*/ 253 h 2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3">
                  <a:moveTo>
                    <a:pt x="0" y="0"/>
                  </a:moveTo>
                  <a:lnTo>
                    <a:pt x="0" y="253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572000" y="2060575"/>
            <a:ext cx="403225" cy="1185863"/>
            <a:chOff x="2880" y="1389"/>
            <a:chExt cx="254" cy="747"/>
          </a:xfrm>
        </p:grpSpPr>
        <p:sp>
          <p:nvSpPr>
            <p:cNvPr id="86074" name="Oval 18"/>
            <p:cNvSpPr>
              <a:spLocks noChangeArrowheads="1"/>
            </p:cNvSpPr>
            <p:nvPr/>
          </p:nvSpPr>
          <p:spPr bwMode="auto">
            <a:xfrm>
              <a:off x="2880" y="1389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86075" name="Oval 19"/>
            <p:cNvSpPr>
              <a:spLocks noChangeArrowheads="1"/>
            </p:cNvSpPr>
            <p:nvPr/>
          </p:nvSpPr>
          <p:spPr bwMode="auto">
            <a:xfrm>
              <a:off x="2880" y="1888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86076" name="Freeform 55"/>
            <p:cNvSpPr>
              <a:spLocks/>
            </p:cNvSpPr>
            <p:nvPr/>
          </p:nvSpPr>
          <p:spPr bwMode="auto">
            <a:xfrm>
              <a:off x="3018" y="1623"/>
              <a:ext cx="1" cy="275"/>
            </a:xfrm>
            <a:custGeom>
              <a:avLst/>
              <a:gdLst>
                <a:gd name="T0" fmla="*/ 0 w 1"/>
                <a:gd name="T1" fmla="*/ 0 h 275"/>
                <a:gd name="T2" fmla="*/ 0 w 1"/>
                <a:gd name="T3" fmla="*/ 275 h 275"/>
                <a:gd name="T4" fmla="*/ 0 60000 65536"/>
                <a:gd name="T5" fmla="*/ 0 60000 65536"/>
                <a:gd name="T6" fmla="*/ 0 w 1"/>
                <a:gd name="T7" fmla="*/ 0 h 275"/>
                <a:gd name="T8" fmla="*/ 1 w 1"/>
                <a:gd name="T9" fmla="*/ 275 h 2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75">
                  <a:moveTo>
                    <a:pt x="0" y="0"/>
                  </a:moveTo>
                  <a:lnTo>
                    <a:pt x="0" y="275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5037" name="Text Box 61"/>
          <p:cNvSpPr txBox="1">
            <a:spLocks noChangeArrowheads="1"/>
          </p:cNvSpPr>
          <p:nvPr/>
        </p:nvSpPr>
        <p:spPr bwMode="auto">
          <a:xfrm>
            <a:off x="1187450" y="5876925"/>
            <a:ext cx="60864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ⅰ.</a:t>
            </a:r>
            <a:r>
              <a:rPr lang="zh-CN" altLang="en-US" sz="2400">
                <a:solidFill>
                  <a:srgbClr val="FF0000"/>
                </a:solidFill>
              </a:rPr>
              <a:t>将森林中的每棵树转化成相应的二叉树；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625725" y="3500438"/>
            <a:ext cx="906463" cy="1041400"/>
            <a:chOff x="2336" y="2432"/>
            <a:chExt cx="571" cy="656"/>
          </a:xfrm>
        </p:grpSpPr>
        <p:sp>
          <p:nvSpPr>
            <p:cNvPr id="86071" name="Oval 73"/>
            <p:cNvSpPr>
              <a:spLocks noChangeArrowheads="1"/>
            </p:cNvSpPr>
            <p:nvPr/>
          </p:nvSpPr>
          <p:spPr bwMode="auto">
            <a:xfrm>
              <a:off x="2653" y="2432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86072" name="Oval 74"/>
            <p:cNvSpPr>
              <a:spLocks noChangeArrowheads="1"/>
            </p:cNvSpPr>
            <p:nvPr/>
          </p:nvSpPr>
          <p:spPr bwMode="auto">
            <a:xfrm>
              <a:off x="2336" y="2840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86073" name="Line 76"/>
            <p:cNvSpPr>
              <a:spLocks noChangeShapeType="1"/>
            </p:cNvSpPr>
            <p:nvPr/>
          </p:nvSpPr>
          <p:spPr bwMode="auto">
            <a:xfrm flipH="1">
              <a:off x="2517" y="2614"/>
              <a:ext cx="136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3851275" y="3573463"/>
            <a:ext cx="836613" cy="1905000"/>
            <a:chOff x="3243" y="2387"/>
            <a:chExt cx="527" cy="1200"/>
          </a:xfrm>
        </p:grpSpPr>
        <p:sp>
          <p:nvSpPr>
            <p:cNvPr id="86064" name="Oval 79"/>
            <p:cNvSpPr>
              <a:spLocks noChangeArrowheads="1"/>
            </p:cNvSpPr>
            <p:nvPr/>
          </p:nvSpPr>
          <p:spPr bwMode="auto">
            <a:xfrm>
              <a:off x="3516" y="2387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86065" name="Line 80"/>
            <p:cNvSpPr>
              <a:spLocks noChangeShapeType="1"/>
            </p:cNvSpPr>
            <p:nvPr/>
          </p:nvSpPr>
          <p:spPr bwMode="auto">
            <a:xfrm flipH="1">
              <a:off x="3424" y="3249"/>
              <a:ext cx="91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6" name="Freeform 81"/>
            <p:cNvSpPr>
              <a:spLocks/>
            </p:cNvSpPr>
            <p:nvPr/>
          </p:nvSpPr>
          <p:spPr bwMode="auto">
            <a:xfrm>
              <a:off x="3424" y="2568"/>
              <a:ext cx="121" cy="136"/>
            </a:xfrm>
            <a:custGeom>
              <a:avLst/>
              <a:gdLst>
                <a:gd name="T0" fmla="*/ 165 w 165"/>
                <a:gd name="T1" fmla="*/ 0 h 282"/>
                <a:gd name="T2" fmla="*/ 0 w 165"/>
                <a:gd name="T3" fmla="*/ 282 h 282"/>
                <a:gd name="T4" fmla="*/ 0 60000 65536"/>
                <a:gd name="T5" fmla="*/ 0 60000 65536"/>
                <a:gd name="T6" fmla="*/ 0 w 165"/>
                <a:gd name="T7" fmla="*/ 0 h 282"/>
                <a:gd name="T8" fmla="*/ 165 w 165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82">
                  <a:moveTo>
                    <a:pt x="165" y="0"/>
                  </a:moveTo>
                  <a:lnTo>
                    <a:pt x="0" y="282"/>
                  </a:lnTo>
                </a:path>
              </a:pathLst>
            </a:cu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7" name="Line 82"/>
            <p:cNvSpPr>
              <a:spLocks noChangeShapeType="1"/>
            </p:cNvSpPr>
            <p:nvPr/>
          </p:nvSpPr>
          <p:spPr bwMode="auto">
            <a:xfrm>
              <a:off x="3470" y="2886"/>
              <a:ext cx="90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68" name="Oval 83"/>
            <p:cNvSpPr>
              <a:spLocks noChangeArrowheads="1"/>
            </p:cNvSpPr>
            <p:nvPr/>
          </p:nvSpPr>
          <p:spPr bwMode="auto">
            <a:xfrm>
              <a:off x="3243" y="2704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86069" name="Oval 84"/>
            <p:cNvSpPr>
              <a:spLocks noChangeArrowheads="1"/>
            </p:cNvSpPr>
            <p:nvPr/>
          </p:nvSpPr>
          <p:spPr bwMode="auto">
            <a:xfrm>
              <a:off x="3470" y="3022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86070" name="Oval 85"/>
            <p:cNvSpPr>
              <a:spLocks noChangeArrowheads="1"/>
            </p:cNvSpPr>
            <p:nvPr/>
          </p:nvSpPr>
          <p:spPr bwMode="auto">
            <a:xfrm>
              <a:off x="3243" y="3339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258888" y="3429000"/>
            <a:ext cx="1338262" cy="1800225"/>
            <a:chOff x="930" y="2387"/>
            <a:chExt cx="843" cy="1134"/>
          </a:xfrm>
        </p:grpSpPr>
        <p:sp>
          <p:nvSpPr>
            <p:cNvPr id="86057" name="Oval 63"/>
            <p:cNvSpPr>
              <a:spLocks noChangeArrowheads="1"/>
            </p:cNvSpPr>
            <p:nvPr/>
          </p:nvSpPr>
          <p:spPr bwMode="auto">
            <a:xfrm>
              <a:off x="1292" y="2387"/>
              <a:ext cx="254" cy="249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6058" name="Oval 64"/>
            <p:cNvSpPr>
              <a:spLocks noChangeArrowheads="1"/>
            </p:cNvSpPr>
            <p:nvPr/>
          </p:nvSpPr>
          <p:spPr bwMode="auto">
            <a:xfrm>
              <a:off x="930" y="2659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6059" name="Oval 65"/>
            <p:cNvSpPr>
              <a:spLocks noChangeArrowheads="1"/>
            </p:cNvSpPr>
            <p:nvPr/>
          </p:nvSpPr>
          <p:spPr bwMode="auto">
            <a:xfrm>
              <a:off x="1202" y="3001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6060" name="Oval 66"/>
            <p:cNvSpPr>
              <a:spLocks noChangeArrowheads="1"/>
            </p:cNvSpPr>
            <p:nvPr/>
          </p:nvSpPr>
          <p:spPr bwMode="auto">
            <a:xfrm>
              <a:off x="1519" y="3273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86061" name="Line 67"/>
            <p:cNvSpPr>
              <a:spLocks noChangeShapeType="1"/>
            </p:cNvSpPr>
            <p:nvPr/>
          </p:nvSpPr>
          <p:spPr bwMode="auto">
            <a:xfrm flipH="1">
              <a:off x="1111" y="2523"/>
              <a:ext cx="182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2" name="Line 70"/>
            <p:cNvSpPr>
              <a:spLocks noChangeShapeType="1"/>
            </p:cNvSpPr>
            <p:nvPr/>
          </p:nvSpPr>
          <p:spPr bwMode="auto">
            <a:xfrm>
              <a:off x="1429" y="3182"/>
              <a:ext cx="136" cy="1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63" name="Line 87"/>
            <p:cNvSpPr>
              <a:spLocks noChangeShapeType="1"/>
            </p:cNvSpPr>
            <p:nvPr/>
          </p:nvSpPr>
          <p:spPr bwMode="auto">
            <a:xfrm>
              <a:off x="1156" y="2886"/>
              <a:ext cx="136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 useBgFill="1">
        <p:nvSpPr>
          <p:cNvPr id="255065" name="Text Box 89"/>
          <p:cNvSpPr txBox="1">
            <a:spLocks noChangeArrowheads="1"/>
          </p:cNvSpPr>
          <p:nvPr/>
        </p:nvSpPr>
        <p:spPr bwMode="auto">
          <a:xfrm>
            <a:off x="755650" y="5661025"/>
            <a:ext cx="7918450" cy="1006475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ⅱ.</a:t>
            </a:r>
            <a:r>
              <a:rPr lang="zh-CN" altLang="en-US" sz="2000">
                <a:solidFill>
                  <a:srgbClr val="FF0000"/>
                </a:solidFill>
              </a:rPr>
              <a:t>第一棵二叉树不动，从第二棵二叉树开始，依次把后一棵二叉树的</a:t>
            </a:r>
          </a:p>
          <a:p>
            <a:r>
              <a:rPr lang="zh-CN" altLang="en-US" sz="2000">
                <a:solidFill>
                  <a:srgbClr val="FF0000"/>
                </a:solidFill>
              </a:rPr>
              <a:t>根结点作为前一棵二叉树根结点的右孩子，</a:t>
            </a:r>
            <a:r>
              <a:rPr kumimoji="0" lang="zh-CN" altLang="en-US" sz="2000">
                <a:solidFill>
                  <a:srgbClr val="FF0000"/>
                </a:solidFill>
              </a:rPr>
              <a:t>当所有二叉树连接在一起</a:t>
            </a:r>
          </a:p>
          <a:p>
            <a:r>
              <a:rPr kumimoji="0" lang="zh-CN" altLang="en-US" sz="2000">
                <a:solidFill>
                  <a:srgbClr val="FF0000"/>
                </a:solidFill>
              </a:rPr>
              <a:t>后，所得到的二叉树就是由森林转换得到的二叉树。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</a:p>
        </p:txBody>
      </p:sp>
      <p:sp useBgFill="1">
        <p:nvSpPr>
          <p:cNvPr id="255083" name="Rectangle 107"/>
          <p:cNvSpPr>
            <a:spLocks noChangeArrowheads="1"/>
          </p:cNvSpPr>
          <p:nvPr/>
        </p:nvSpPr>
        <p:spPr bwMode="auto">
          <a:xfrm>
            <a:off x="5219700" y="2060575"/>
            <a:ext cx="2520950" cy="36004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5795963" y="2205038"/>
            <a:ext cx="979487" cy="2336800"/>
            <a:chOff x="4332" y="1752"/>
            <a:chExt cx="617" cy="1472"/>
          </a:xfrm>
        </p:grpSpPr>
        <p:sp>
          <p:nvSpPr>
            <p:cNvPr id="86050" name="Oval 91"/>
            <p:cNvSpPr>
              <a:spLocks noChangeArrowheads="1"/>
            </p:cNvSpPr>
            <p:nvPr/>
          </p:nvSpPr>
          <p:spPr bwMode="auto">
            <a:xfrm>
              <a:off x="4694" y="1752"/>
              <a:ext cx="254" cy="249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6051" name="Oval 92"/>
            <p:cNvSpPr>
              <a:spLocks noChangeArrowheads="1"/>
            </p:cNvSpPr>
            <p:nvPr/>
          </p:nvSpPr>
          <p:spPr bwMode="auto">
            <a:xfrm>
              <a:off x="4332" y="2024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6052" name="Oval 93"/>
            <p:cNvSpPr>
              <a:spLocks noChangeArrowheads="1"/>
            </p:cNvSpPr>
            <p:nvPr/>
          </p:nvSpPr>
          <p:spPr bwMode="auto">
            <a:xfrm>
              <a:off x="4513" y="2523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6053" name="Oval 94"/>
            <p:cNvSpPr>
              <a:spLocks noChangeArrowheads="1"/>
            </p:cNvSpPr>
            <p:nvPr/>
          </p:nvSpPr>
          <p:spPr bwMode="auto">
            <a:xfrm>
              <a:off x="4695" y="2976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86054" name="Line 95"/>
            <p:cNvSpPr>
              <a:spLocks noChangeShapeType="1"/>
            </p:cNvSpPr>
            <p:nvPr/>
          </p:nvSpPr>
          <p:spPr bwMode="auto">
            <a:xfrm flipH="1">
              <a:off x="4513" y="1888"/>
              <a:ext cx="182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55" name="Line 96"/>
            <p:cNvSpPr>
              <a:spLocks noChangeShapeType="1"/>
            </p:cNvSpPr>
            <p:nvPr/>
          </p:nvSpPr>
          <p:spPr bwMode="auto">
            <a:xfrm>
              <a:off x="4695" y="2750"/>
              <a:ext cx="90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56" name="Line 97"/>
            <p:cNvSpPr>
              <a:spLocks noChangeShapeType="1"/>
            </p:cNvSpPr>
            <p:nvPr/>
          </p:nvSpPr>
          <p:spPr bwMode="auto">
            <a:xfrm>
              <a:off x="4513" y="2251"/>
              <a:ext cx="91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5074" name="Line 98"/>
          <p:cNvSpPr>
            <a:spLocks noChangeShapeType="1"/>
          </p:cNvSpPr>
          <p:nvPr/>
        </p:nvSpPr>
        <p:spPr bwMode="auto">
          <a:xfrm>
            <a:off x="6804025" y="2420938"/>
            <a:ext cx="431800" cy="2873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6586538" y="2708275"/>
            <a:ext cx="906462" cy="1041400"/>
            <a:chOff x="2336" y="2432"/>
            <a:chExt cx="571" cy="656"/>
          </a:xfrm>
        </p:grpSpPr>
        <p:sp>
          <p:nvSpPr>
            <p:cNvPr id="86047" name="Oval 100"/>
            <p:cNvSpPr>
              <a:spLocks noChangeArrowheads="1"/>
            </p:cNvSpPr>
            <p:nvPr/>
          </p:nvSpPr>
          <p:spPr bwMode="auto">
            <a:xfrm>
              <a:off x="2653" y="2432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86048" name="Oval 101"/>
            <p:cNvSpPr>
              <a:spLocks noChangeArrowheads="1"/>
            </p:cNvSpPr>
            <p:nvPr/>
          </p:nvSpPr>
          <p:spPr bwMode="auto">
            <a:xfrm>
              <a:off x="2336" y="2840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86049" name="Line 102"/>
            <p:cNvSpPr>
              <a:spLocks noChangeShapeType="1"/>
            </p:cNvSpPr>
            <p:nvPr/>
          </p:nvSpPr>
          <p:spPr bwMode="auto">
            <a:xfrm flipH="1">
              <a:off x="2517" y="2614"/>
              <a:ext cx="136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5081" name="Line 105"/>
          <p:cNvSpPr>
            <a:spLocks noChangeShapeType="1"/>
          </p:cNvSpPr>
          <p:nvPr/>
        </p:nvSpPr>
        <p:spPr bwMode="auto">
          <a:xfrm>
            <a:off x="7451725" y="2995613"/>
            <a:ext cx="215900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10" name="Group 108"/>
          <p:cNvGrpSpPr>
            <a:grpSpLocks/>
          </p:cNvGrpSpPr>
          <p:nvPr/>
        </p:nvGrpSpPr>
        <p:grpSpPr bwMode="auto">
          <a:xfrm>
            <a:off x="7092950" y="3500438"/>
            <a:ext cx="836613" cy="1905000"/>
            <a:chOff x="3243" y="2387"/>
            <a:chExt cx="527" cy="1200"/>
          </a:xfrm>
        </p:grpSpPr>
        <p:sp>
          <p:nvSpPr>
            <p:cNvPr id="86040" name="Oval 109"/>
            <p:cNvSpPr>
              <a:spLocks noChangeArrowheads="1"/>
            </p:cNvSpPr>
            <p:nvPr/>
          </p:nvSpPr>
          <p:spPr bwMode="auto">
            <a:xfrm>
              <a:off x="3516" y="2387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86041" name="Line 110"/>
            <p:cNvSpPr>
              <a:spLocks noChangeShapeType="1"/>
            </p:cNvSpPr>
            <p:nvPr/>
          </p:nvSpPr>
          <p:spPr bwMode="auto">
            <a:xfrm flipH="1">
              <a:off x="3424" y="3249"/>
              <a:ext cx="91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42" name="Freeform 111"/>
            <p:cNvSpPr>
              <a:spLocks/>
            </p:cNvSpPr>
            <p:nvPr/>
          </p:nvSpPr>
          <p:spPr bwMode="auto">
            <a:xfrm>
              <a:off x="3424" y="2568"/>
              <a:ext cx="121" cy="136"/>
            </a:xfrm>
            <a:custGeom>
              <a:avLst/>
              <a:gdLst>
                <a:gd name="T0" fmla="*/ 165 w 165"/>
                <a:gd name="T1" fmla="*/ 0 h 282"/>
                <a:gd name="T2" fmla="*/ 0 w 165"/>
                <a:gd name="T3" fmla="*/ 282 h 282"/>
                <a:gd name="T4" fmla="*/ 0 60000 65536"/>
                <a:gd name="T5" fmla="*/ 0 60000 65536"/>
                <a:gd name="T6" fmla="*/ 0 w 165"/>
                <a:gd name="T7" fmla="*/ 0 h 282"/>
                <a:gd name="T8" fmla="*/ 165 w 165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82">
                  <a:moveTo>
                    <a:pt x="165" y="0"/>
                  </a:moveTo>
                  <a:lnTo>
                    <a:pt x="0" y="282"/>
                  </a:lnTo>
                </a:path>
              </a:pathLst>
            </a:cu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43" name="Line 112"/>
            <p:cNvSpPr>
              <a:spLocks noChangeShapeType="1"/>
            </p:cNvSpPr>
            <p:nvPr/>
          </p:nvSpPr>
          <p:spPr bwMode="auto">
            <a:xfrm>
              <a:off x="3470" y="2886"/>
              <a:ext cx="90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44" name="Oval 113"/>
            <p:cNvSpPr>
              <a:spLocks noChangeArrowheads="1"/>
            </p:cNvSpPr>
            <p:nvPr/>
          </p:nvSpPr>
          <p:spPr bwMode="auto">
            <a:xfrm>
              <a:off x="3243" y="2704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86045" name="Oval 114"/>
            <p:cNvSpPr>
              <a:spLocks noChangeArrowheads="1"/>
            </p:cNvSpPr>
            <p:nvPr/>
          </p:nvSpPr>
          <p:spPr bwMode="auto">
            <a:xfrm>
              <a:off x="3470" y="3022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86046" name="Oval 115"/>
            <p:cNvSpPr>
              <a:spLocks noChangeArrowheads="1"/>
            </p:cNvSpPr>
            <p:nvPr/>
          </p:nvSpPr>
          <p:spPr bwMode="auto">
            <a:xfrm>
              <a:off x="3243" y="3339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5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5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5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5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5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5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5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7" grpId="0"/>
      <p:bldP spid="255037" grpId="0"/>
      <p:bldP spid="255065" grpId="0" animBg="1"/>
      <p:bldP spid="255083" grpId="0" animBg="1"/>
      <p:bldP spid="255074" grpId="0" animBg="1"/>
      <p:bldP spid="25508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31E0E4-C8A4-4CDA-9051-1A1C55C173CD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87044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7047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49688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树、森林与二叉树的相互转化</a:t>
            </a:r>
          </a:p>
        </p:txBody>
      </p:sp>
      <p:sp>
        <p:nvSpPr>
          <p:cNvPr id="87048" name="Text Box 10"/>
          <p:cNvSpPr txBox="1">
            <a:spLocks noChangeArrowheads="1"/>
          </p:cNvSpPr>
          <p:nvPr/>
        </p:nvSpPr>
        <p:spPr bwMode="auto">
          <a:xfrm>
            <a:off x="5435600" y="1557338"/>
            <a:ext cx="33956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③</a:t>
            </a:r>
            <a:r>
              <a:rPr lang="zh-CN" altLang="en-US">
                <a:solidFill>
                  <a:srgbClr val="FF0000"/>
                </a:solidFill>
              </a:rPr>
              <a:t>二叉树→树或森林</a:t>
            </a:r>
          </a:p>
        </p:txBody>
      </p:sp>
      <p:sp>
        <p:nvSpPr>
          <p:cNvPr id="258059" name="Text Box 11"/>
          <p:cNvSpPr txBox="1">
            <a:spLocks noChangeArrowheads="1"/>
          </p:cNvSpPr>
          <p:nvPr/>
        </p:nvSpPr>
        <p:spPr bwMode="auto">
          <a:xfrm>
            <a:off x="1042988" y="2852738"/>
            <a:ext cx="7839075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ⅰ.</a:t>
            </a:r>
            <a:r>
              <a:rPr lang="zh-CN" altLang="en-US" sz="2400">
                <a:solidFill>
                  <a:srgbClr val="FF0000"/>
                </a:solidFill>
              </a:rPr>
              <a:t>若某结点是其双亲的左孩子，则把该结点的右孩子、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右孩子的右孩子、</a:t>
            </a:r>
            <a:r>
              <a:rPr lang="en-US" altLang="zh-CN" sz="2400">
                <a:solidFill>
                  <a:srgbClr val="FF0000"/>
                </a:solidFill>
              </a:rPr>
              <a:t>…</a:t>
            </a:r>
            <a:r>
              <a:rPr lang="zh-CN" altLang="en-US" sz="2400">
                <a:solidFill>
                  <a:srgbClr val="FF0000"/>
                </a:solidFill>
              </a:rPr>
              <a:t>都与该结点的双亲结点用线连起来；</a:t>
            </a:r>
          </a:p>
        </p:txBody>
      </p:sp>
      <p:sp useBgFill="1"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971550" y="3933825"/>
            <a:ext cx="7618413" cy="457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ⅱ.</a:t>
            </a:r>
            <a:r>
              <a:rPr kumimoji="0" lang="zh-CN" altLang="en-US" sz="2400">
                <a:solidFill>
                  <a:srgbClr val="FF0000"/>
                </a:solidFill>
              </a:rPr>
              <a:t>删掉原二叉树中所有双亲结点与右孩子结点的连线；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7051" name="Text Box 13"/>
          <p:cNvSpPr txBox="1">
            <a:spLocks noChangeArrowheads="1"/>
          </p:cNvSpPr>
          <p:nvPr/>
        </p:nvSpPr>
        <p:spPr bwMode="auto">
          <a:xfrm>
            <a:off x="1025525" y="2205038"/>
            <a:ext cx="17129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转化规则：</a:t>
            </a:r>
          </a:p>
        </p:txBody>
      </p:sp>
      <p:sp>
        <p:nvSpPr>
          <p:cNvPr id="258062" name="Text Box 14"/>
          <p:cNvSpPr txBox="1">
            <a:spLocks noChangeArrowheads="1"/>
          </p:cNvSpPr>
          <p:nvPr/>
        </p:nvSpPr>
        <p:spPr bwMode="auto">
          <a:xfrm>
            <a:off x="968375" y="4600575"/>
            <a:ext cx="79248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ⅲ.</a:t>
            </a:r>
            <a:r>
              <a:rPr lang="zh-CN" altLang="en-US" sz="2400">
                <a:solidFill>
                  <a:srgbClr val="FF0000"/>
                </a:solidFill>
              </a:rPr>
              <a:t>整理由前两步所得到的树或森林，使之结构层次分明。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9" grpId="0"/>
      <p:bldP spid="258060" grpId="0" animBg="1"/>
      <p:bldP spid="25806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D5DC1A-A2C5-450E-B4BB-B1A3ED2DDD26}" type="slidenum">
              <a:rPr lang="en-US" altLang="zh-CN"/>
              <a:pPr/>
              <a:t>75</a:t>
            </a:fld>
            <a:endParaRPr lang="en-US" altLang="zh-CN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356100" y="3068638"/>
            <a:ext cx="1339850" cy="1905000"/>
            <a:chOff x="3470" y="1414"/>
            <a:chExt cx="844" cy="1200"/>
          </a:xfrm>
        </p:grpSpPr>
        <p:sp>
          <p:nvSpPr>
            <p:cNvPr id="88121" name="Oval 55"/>
            <p:cNvSpPr>
              <a:spLocks noChangeArrowheads="1"/>
            </p:cNvSpPr>
            <p:nvPr/>
          </p:nvSpPr>
          <p:spPr bwMode="auto">
            <a:xfrm>
              <a:off x="3743" y="1414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88122" name="Line 56"/>
            <p:cNvSpPr>
              <a:spLocks noChangeShapeType="1"/>
            </p:cNvSpPr>
            <p:nvPr/>
          </p:nvSpPr>
          <p:spPr bwMode="auto">
            <a:xfrm>
              <a:off x="4196" y="2094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23" name="Freeform 57"/>
            <p:cNvSpPr>
              <a:spLocks/>
            </p:cNvSpPr>
            <p:nvPr/>
          </p:nvSpPr>
          <p:spPr bwMode="auto">
            <a:xfrm>
              <a:off x="3607" y="1595"/>
              <a:ext cx="165" cy="282"/>
            </a:xfrm>
            <a:custGeom>
              <a:avLst/>
              <a:gdLst>
                <a:gd name="T0" fmla="*/ 165 w 165"/>
                <a:gd name="T1" fmla="*/ 0 h 282"/>
                <a:gd name="T2" fmla="*/ 0 w 165"/>
                <a:gd name="T3" fmla="*/ 282 h 282"/>
                <a:gd name="T4" fmla="*/ 0 60000 65536"/>
                <a:gd name="T5" fmla="*/ 0 60000 65536"/>
                <a:gd name="T6" fmla="*/ 0 w 165"/>
                <a:gd name="T7" fmla="*/ 0 h 282"/>
                <a:gd name="T8" fmla="*/ 165 w 165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82">
                  <a:moveTo>
                    <a:pt x="165" y="0"/>
                  </a:moveTo>
                  <a:lnTo>
                    <a:pt x="0" y="282"/>
                  </a:lnTo>
                </a:path>
              </a:pathLst>
            </a:cu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24" name="Line 58"/>
            <p:cNvSpPr>
              <a:spLocks noChangeShapeType="1"/>
            </p:cNvSpPr>
            <p:nvPr/>
          </p:nvSpPr>
          <p:spPr bwMode="auto">
            <a:xfrm>
              <a:off x="3969" y="1595"/>
              <a:ext cx="182" cy="3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25" name="Oval 59"/>
            <p:cNvSpPr>
              <a:spLocks noChangeArrowheads="1"/>
            </p:cNvSpPr>
            <p:nvPr/>
          </p:nvSpPr>
          <p:spPr bwMode="auto">
            <a:xfrm>
              <a:off x="3470" y="1867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88126" name="Oval 60"/>
            <p:cNvSpPr>
              <a:spLocks noChangeArrowheads="1"/>
            </p:cNvSpPr>
            <p:nvPr/>
          </p:nvSpPr>
          <p:spPr bwMode="auto">
            <a:xfrm>
              <a:off x="4060" y="1867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88127" name="Oval 61"/>
            <p:cNvSpPr>
              <a:spLocks noChangeArrowheads="1"/>
            </p:cNvSpPr>
            <p:nvPr/>
          </p:nvSpPr>
          <p:spPr bwMode="auto">
            <a:xfrm>
              <a:off x="4060" y="2366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J</a:t>
              </a:r>
            </a:p>
          </p:txBody>
        </p:sp>
      </p:grpSp>
      <p:sp>
        <p:nvSpPr>
          <p:cNvPr id="88068" name="Text Box 63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88069" name="Line 64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0" name="Line 65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1" name="Text Box 66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8072" name="Text Box 67"/>
          <p:cNvSpPr txBox="1">
            <a:spLocks noChangeArrowheads="1"/>
          </p:cNvSpPr>
          <p:nvPr/>
        </p:nvSpPr>
        <p:spPr bwMode="auto">
          <a:xfrm>
            <a:off x="755650" y="1557338"/>
            <a:ext cx="49688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树、森林与二叉树的相互转化</a:t>
            </a:r>
          </a:p>
        </p:txBody>
      </p:sp>
      <p:sp>
        <p:nvSpPr>
          <p:cNvPr id="88073" name="Text Box 68"/>
          <p:cNvSpPr txBox="1">
            <a:spLocks noChangeArrowheads="1"/>
          </p:cNvSpPr>
          <p:nvPr/>
        </p:nvSpPr>
        <p:spPr bwMode="auto">
          <a:xfrm>
            <a:off x="5435600" y="1557338"/>
            <a:ext cx="33956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③</a:t>
            </a:r>
            <a:r>
              <a:rPr lang="zh-CN" altLang="en-US">
                <a:solidFill>
                  <a:srgbClr val="FF0000"/>
                </a:solidFill>
              </a:rPr>
              <a:t>二叉树→树或森林</a:t>
            </a:r>
          </a:p>
        </p:txBody>
      </p:sp>
      <p:sp>
        <p:nvSpPr>
          <p:cNvPr id="88074" name="Text Box 69"/>
          <p:cNvSpPr txBox="1">
            <a:spLocks noChangeArrowheads="1"/>
          </p:cNvSpPr>
          <p:nvPr/>
        </p:nvSpPr>
        <p:spPr bwMode="auto">
          <a:xfrm>
            <a:off x="1025525" y="2205038"/>
            <a:ext cx="1100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/>
              <a:t>例如：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827088" y="3141663"/>
            <a:ext cx="2305050" cy="1112837"/>
            <a:chOff x="1156" y="1434"/>
            <a:chExt cx="1452" cy="701"/>
          </a:xfrm>
        </p:grpSpPr>
        <p:sp>
          <p:nvSpPr>
            <p:cNvPr id="88114" name="Oval 71"/>
            <p:cNvSpPr>
              <a:spLocks noChangeArrowheads="1"/>
            </p:cNvSpPr>
            <p:nvPr/>
          </p:nvSpPr>
          <p:spPr bwMode="auto">
            <a:xfrm>
              <a:off x="1745" y="1434"/>
              <a:ext cx="254" cy="249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88115" name="Oval 72"/>
            <p:cNvSpPr>
              <a:spLocks noChangeArrowheads="1"/>
            </p:cNvSpPr>
            <p:nvPr/>
          </p:nvSpPr>
          <p:spPr bwMode="auto">
            <a:xfrm>
              <a:off x="1156" y="1887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88116" name="Oval 73"/>
            <p:cNvSpPr>
              <a:spLocks noChangeArrowheads="1"/>
            </p:cNvSpPr>
            <p:nvPr/>
          </p:nvSpPr>
          <p:spPr bwMode="auto">
            <a:xfrm>
              <a:off x="1765" y="1887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88117" name="Oval 74"/>
            <p:cNvSpPr>
              <a:spLocks noChangeArrowheads="1"/>
            </p:cNvSpPr>
            <p:nvPr/>
          </p:nvSpPr>
          <p:spPr bwMode="auto">
            <a:xfrm>
              <a:off x="2354" y="1887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88118" name="Line 75"/>
            <p:cNvSpPr>
              <a:spLocks noChangeShapeType="1"/>
            </p:cNvSpPr>
            <p:nvPr/>
          </p:nvSpPr>
          <p:spPr bwMode="auto">
            <a:xfrm flipH="1">
              <a:off x="1293" y="1570"/>
              <a:ext cx="453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19" name="Line 76"/>
            <p:cNvSpPr>
              <a:spLocks noChangeShapeType="1"/>
            </p:cNvSpPr>
            <p:nvPr/>
          </p:nvSpPr>
          <p:spPr bwMode="auto">
            <a:xfrm>
              <a:off x="1999" y="1570"/>
              <a:ext cx="428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20" name="Freeform 77"/>
            <p:cNvSpPr>
              <a:spLocks/>
            </p:cNvSpPr>
            <p:nvPr/>
          </p:nvSpPr>
          <p:spPr bwMode="auto">
            <a:xfrm flipH="1">
              <a:off x="1818" y="1686"/>
              <a:ext cx="55" cy="201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3 h 253"/>
                <a:gd name="T4" fmla="*/ 0 60000 65536"/>
                <a:gd name="T5" fmla="*/ 0 60000 65536"/>
                <a:gd name="T6" fmla="*/ 0 w 1"/>
                <a:gd name="T7" fmla="*/ 0 h 253"/>
                <a:gd name="T8" fmla="*/ 1 w 1"/>
                <a:gd name="T9" fmla="*/ 253 h 2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3">
                  <a:moveTo>
                    <a:pt x="0" y="0"/>
                  </a:moveTo>
                  <a:lnTo>
                    <a:pt x="0" y="253"/>
                  </a:lnTo>
                </a:path>
              </a:pathLst>
            </a:custGeom>
            <a:solidFill>
              <a:srgbClr val="FFCC99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3492500" y="3068638"/>
            <a:ext cx="403225" cy="1185862"/>
            <a:chOff x="2880" y="1389"/>
            <a:chExt cx="254" cy="747"/>
          </a:xfrm>
        </p:grpSpPr>
        <p:sp>
          <p:nvSpPr>
            <p:cNvPr id="88111" name="Oval 79"/>
            <p:cNvSpPr>
              <a:spLocks noChangeArrowheads="1"/>
            </p:cNvSpPr>
            <p:nvPr/>
          </p:nvSpPr>
          <p:spPr bwMode="auto">
            <a:xfrm>
              <a:off x="2880" y="1389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88112" name="Oval 80"/>
            <p:cNvSpPr>
              <a:spLocks noChangeArrowheads="1"/>
            </p:cNvSpPr>
            <p:nvPr/>
          </p:nvSpPr>
          <p:spPr bwMode="auto">
            <a:xfrm>
              <a:off x="2880" y="1888"/>
              <a:ext cx="254" cy="24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88113" name="Freeform 81"/>
            <p:cNvSpPr>
              <a:spLocks/>
            </p:cNvSpPr>
            <p:nvPr/>
          </p:nvSpPr>
          <p:spPr bwMode="auto">
            <a:xfrm>
              <a:off x="3018" y="1623"/>
              <a:ext cx="1" cy="275"/>
            </a:xfrm>
            <a:custGeom>
              <a:avLst/>
              <a:gdLst>
                <a:gd name="T0" fmla="*/ 0 w 1"/>
                <a:gd name="T1" fmla="*/ 0 h 275"/>
                <a:gd name="T2" fmla="*/ 0 w 1"/>
                <a:gd name="T3" fmla="*/ 275 h 275"/>
                <a:gd name="T4" fmla="*/ 0 60000 65536"/>
                <a:gd name="T5" fmla="*/ 0 60000 65536"/>
                <a:gd name="T6" fmla="*/ 0 w 1"/>
                <a:gd name="T7" fmla="*/ 0 h 275"/>
                <a:gd name="T8" fmla="*/ 1 w 1"/>
                <a:gd name="T9" fmla="*/ 275 h 2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75">
                  <a:moveTo>
                    <a:pt x="0" y="0"/>
                  </a:moveTo>
                  <a:lnTo>
                    <a:pt x="0" y="275"/>
                  </a:lnTo>
                </a:path>
              </a:pathLst>
            </a:custGeom>
            <a:solidFill>
              <a:srgbClr val="FFCC99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7106" name="Text Box 82"/>
          <p:cNvSpPr txBox="1">
            <a:spLocks noChangeArrowheads="1"/>
          </p:cNvSpPr>
          <p:nvPr/>
        </p:nvSpPr>
        <p:spPr bwMode="auto">
          <a:xfrm>
            <a:off x="684213" y="5805488"/>
            <a:ext cx="7839075" cy="822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ⅰ.</a:t>
            </a:r>
            <a:r>
              <a:rPr lang="zh-CN" altLang="en-US" sz="2400">
                <a:solidFill>
                  <a:srgbClr val="FF0000"/>
                </a:solidFill>
              </a:rPr>
              <a:t>若某结点是其双亲的左孩子，则把该结点的右孩子、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右孩子的右孩子、</a:t>
            </a:r>
            <a:r>
              <a:rPr lang="en-US" altLang="zh-CN" sz="2400">
                <a:solidFill>
                  <a:srgbClr val="FF0000"/>
                </a:solidFill>
              </a:rPr>
              <a:t>…</a:t>
            </a:r>
            <a:r>
              <a:rPr lang="zh-CN" altLang="en-US" sz="2400">
                <a:solidFill>
                  <a:srgbClr val="FF0000"/>
                </a:solidFill>
              </a:rPr>
              <a:t>都与该结点的双亲结点用线连起来；</a:t>
            </a:r>
          </a:p>
        </p:txBody>
      </p:sp>
      <p:sp useBgFill="1">
        <p:nvSpPr>
          <p:cNvPr id="257127" name="Text Box 103"/>
          <p:cNvSpPr txBox="1">
            <a:spLocks noChangeArrowheads="1"/>
          </p:cNvSpPr>
          <p:nvPr/>
        </p:nvSpPr>
        <p:spPr bwMode="auto">
          <a:xfrm>
            <a:off x="684213" y="5876925"/>
            <a:ext cx="7618412" cy="822325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ⅱ.</a:t>
            </a:r>
            <a:r>
              <a:rPr kumimoji="0" lang="zh-CN" altLang="en-US" sz="2400">
                <a:solidFill>
                  <a:srgbClr val="FF0000"/>
                </a:solidFill>
              </a:rPr>
              <a:t>删掉原二叉树中所有双亲结点与右孩子结点的连线；</a:t>
            </a:r>
          </a:p>
          <a:p>
            <a:endParaRPr kumimoji="0" lang="en-US" altLang="zh-CN" sz="2400">
              <a:solidFill>
                <a:srgbClr val="FF0000"/>
              </a:solidFill>
            </a:endParaRPr>
          </a:p>
        </p:txBody>
      </p:sp>
      <p:grpSp>
        <p:nvGrpSpPr>
          <p:cNvPr id="5" name="Group 127"/>
          <p:cNvGrpSpPr>
            <a:grpSpLocks/>
          </p:cNvGrpSpPr>
          <p:nvPr/>
        </p:nvGrpSpPr>
        <p:grpSpPr bwMode="auto">
          <a:xfrm>
            <a:off x="5867400" y="2276475"/>
            <a:ext cx="2133600" cy="3200400"/>
            <a:chOff x="4258" y="1389"/>
            <a:chExt cx="1344" cy="2016"/>
          </a:xfrm>
        </p:grpSpPr>
        <p:grpSp>
          <p:nvGrpSpPr>
            <p:cNvPr id="88089" name="Group 105"/>
            <p:cNvGrpSpPr>
              <a:grpSpLocks/>
            </p:cNvGrpSpPr>
            <p:nvPr/>
          </p:nvGrpSpPr>
          <p:grpSpPr bwMode="auto">
            <a:xfrm>
              <a:off x="4258" y="1389"/>
              <a:ext cx="617" cy="1472"/>
              <a:chOff x="4332" y="1752"/>
              <a:chExt cx="617" cy="1472"/>
            </a:xfrm>
          </p:grpSpPr>
          <p:sp>
            <p:nvSpPr>
              <p:cNvPr id="88104" name="Oval 106"/>
              <p:cNvSpPr>
                <a:spLocks noChangeArrowheads="1"/>
              </p:cNvSpPr>
              <p:nvPr/>
            </p:nvSpPr>
            <p:spPr bwMode="auto">
              <a:xfrm>
                <a:off x="4694" y="1752"/>
                <a:ext cx="254" cy="24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88105" name="Oval 107"/>
              <p:cNvSpPr>
                <a:spLocks noChangeArrowheads="1"/>
              </p:cNvSpPr>
              <p:nvPr/>
            </p:nvSpPr>
            <p:spPr bwMode="auto">
              <a:xfrm>
                <a:off x="4332" y="2024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88106" name="Oval 108"/>
              <p:cNvSpPr>
                <a:spLocks noChangeArrowheads="1"/>
              </p:cNvSpPr>
              <p:nvPr/>
            </p:nvSpPr>
            <p:spPr bwMode="auto">
              <a:xfrm>
                <a:off x="4513" y="2523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88107" name="Oval 109"/>
              <p:cNvSpPr>
                <a:spLocks noChangeArrowheads="1"/>
              </p:cNvSpPr>
              <p:nvPr/>
            </p:nvSpPr>
            <p:spPr bwMode="auto">
              <a:xfrm>
                <a:off x="4695" y="2976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88108" name="Line 110"/>
              <p:cNvSpPr>
                <a:spLocks noChangeShapeType="1"/>
              </p:cNvSpPr>
              <p:nvPr/>
            </p:nvSpPr>
            <p:spPr bwMode="auto">
              <a:xfrm flipH="1">
                <a:off x="4513" y="1888"/>
                <a:ext cx="182" cy="136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109" name="Line 111"/>
              <p:cNvSpPr>
                <a:spLocks noChangeShapeType="1"/>
              </p:cNvSpPr>
              <p:nvPr/>
            </p:nvSpPr>
            <p:spPr bwMode="auto">
              <a:xfrm>
                <a:off x="4695" y="2750"/>
                <a:ext cx="90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10" name="Line 112"/>
              <p:cNvSpPr>
                <a:spLocks noChangeShapeType="1"/>
              </p:cNvSpPr>
              <p:nvPr/>
            </p:nvSpPr>
            <p:spPr bwMode="auto">
              <a:xfrm>
                <a:off x="4513" y="2251"/>
                <a:ext cx="91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090" name="Line 113"/>
            <p:cNvSpPr>
              <a:spLocks noChangeShapeType="1"/>
            </p:cNvSpPr>
            <p:nvPr/>
          </p:nvSpPr>
          <p:spPr bwMode="auto">
            <a:xfrm>
              <a:off x="4893" y="1525"/>
              <a:ext cx="272" cy="18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8091" name="Group 114"/>
            <p:cNvGrpSpPr>
              <a:grpSpLocks/>
            </p:cNvGrpSpPr>
            <p:nvPr/>
          </p:nvGrpSpPr>
          <p:grpSpPr bwMode="auto">
            <a:xfrm>
              <a:off x="4756" y="1706"/>
              <a:ext cx="571" cy="656"/>
              <a:chOff x="2336" y="2432"/>
              <a:chExt cx="571" cy="656"/>
            </a:xfrm>
          </p:grpSpPr>
          <p:sp>
            <p:nvSpPr>
              <p:cNvPr id="88101" name="Oval 115"/>
              <p:cNvSpPr>
                <a:spLocks noChangeArrowheads="1"/>
              </p:cNvSpPr>
              <p:nvPr/>
            </p:nvSpPr>
            <p:spPr bwMode="auto">
              <a:xfrm>
                <a:off x="2653" y="2432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88102" name="Oval 116"/>
              <p:cNvSpPr>
                <a:spLocks noChangeArrowheads="1"/>
              </p:cNvSpPr>
              <p:nvPr/>
            </p:nvSpPr>
            <p:spPr bwMode="auto">
              <a:xfrm>
                <a:off x="2336" y="2840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88103" name="Line 117"/>
              <p:cNvSpPr>
                <a:spLocks noChangeShapeType="1"/>
              </p:cNvSpPr>
              <p:nvPr/>
            </p:nvSpPr>
            <p:spPr bwMode="auto">
              <a:xfrm flipH="1">
                <a:off x="2517" y="2614"/>
                <a:ext cx="136" cy="22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092" name="Line 118"/>
            <p:cNvSpPr>
              <a:spLocks noChangeShapeType="1"/>
            </p:cNvSpPr>
            <p:nvPr/>
          </p:nvSpPr>
          <p:spPr bwMode="auto">
            <a:xfrm>
              <a:off x="5301" y="1887"/>
              <a:ext cx="136" cy="31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8093" name="Group 119"/>
            <p:cNvGrpSpPr>
              <a:grpSpLocks/>
            </p:cNvGrpSpPr>
            <p:nvPr/>
          </p:nvGrpSpPr>
          <p:grpSpPr bwMode="auto">
            <a:xfrm>
              <a:off x="5075" y="2205"/>
              <a:ext cx="527" cy="1200"/>
              <a:chOff x="3243" y="2387"/>
              <a:chExt cx="527" cy="1200"/>
            </a:xfrm>
          </p:grpSpPr>
          <p:sp>
            <p:nvSpPr>
              <p:cNvPr id="88094" name="Oval 120"/>
              <p:cNvSpPr>
                <a:spLocks noChangeArrowheads="1"/>
              </p:cNvSpPr>
              <p:nvPr/>
            </p:nvSpPr>
            <p:spPr bwMode="auto">
              <a:xfrm>
                <a:off x="3516" y="23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88095" name="Line 121"/>
              <p:cNvSpPr>
                <a:spLocks noChangeShapeType="1"/>
              </p:cNvSpPr>
              <p:nvPr/>
            </p:nvSpPr>
            <p:spPr bwMode="auto">
              <a:xfrm flipH="1">
                <a:off x="3424" y="3249"/>
                <a:ext cx="91" cy="136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096" name="Freeform 122"/>
              <p:cNvSpPr>
                <a:spLocks/>
              </p:cNvSpPr>
              <p:nvPr/>
            </p:nvSpPr>
            <p:spPr bwMode="auto">
              <a:xfrm>
                <a:off x="3424" y="2568"/>
                <a:ext cx="121" cy="136"/>
              </a:xfrm>
              <a:custGeom>
                <a:avLst/>
                <a:gdLst>
                  <a:gd name="T0" fmla="*/ 165 w 165"/>
                  <a:gd name="T1" fmla="*/ 0 h 282"/>
                  <a:gd name="T2" fmla="*/ 0 w 165"/>
                  <a:gd name="T3" fmla="*/ 282 h 282"/>
                  <a:gd name="T4" fmla="*/ 0 60000 65536"/>
                  <a:gd name="T5" fmla="*/ 0 60000 65536"/>
                  <a:gd name="T6" fmla="*/ 0 w 165"/>
                  <a:gd name="T7" fmla="*/ 0 h 282"/>
                  <a:gd name="T8" fmla="*/ 165 w 165"/>
                  <a:gd name="T9" fmla="*/ 282 h 2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5" h="282">
                    <a:moveTo>
                      <a:pt x="165" y="0"/>
                    </a:moveTo>
                    <a:lnTo>
                      <a:pt x="0" y="282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097" name="Line 12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90" cy="136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098" name="Oval 124"/>
              <p:cNvSpPr>
                <a:spLocks noChangeArrowheads="1"/>
              </p:cNvSpPr>
              <p:nvPr/>
            </p:nvSpPr>
            <p:spPr bwMode="auto">
              <a:xfrm>
                <a:off x="3243" y="2704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88099" name="Oval 125"/>
              <p:cNvSpPr>
                <a:spLocks noChangeArrowheads="1"/>
              </p:cNvSpPr>
              <p:nvPr/>
            </p:nvSpPr>
            <p:spPr bwMode="auto">
              <a:xfrm>
                <a:off x="3470" y="3022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88100" name="Oval 126"/>
              <p:cNvSpPr>
                <a:spLocks noChangeArrowheads="1"/>
              </p:cNvSpPr>
              <p:nvPr/>
            </p:nvSpPr>
            <p:spPr bwMode="auto">
              <a:xfrm>
                <a:off x="3243" y="3339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J</a:t>
                </a:r>
              </a:p>
            </p:txBody>
          </p:sp>
        </p:grpSp>
      </p:grpSp>
      <p:sp>
        <p:nvSpPr>
          <p:cNvPr id="257152" name="Line 128"/>
          <p:cNvSpPr>
            <a:spLocks noChangeShapeType="1"/>
          </p:cNvSpPr>
          <p:nvPr/>
        </p:nvSpPr>
        <p:spPr bwMode="auto">
          <a:xfrm flipH="1">
            <a:off x="6372225" y="2636838"/>
            <a:ext cx="144463" cy="863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7153" name="Line 129"/>
          <p:cNvSpPr>
            <a:spLocks noChangeShapeType="1"/>
          </p:cNvSpPr>
          <p:nvPr/>
        </p:nvSpPr>
        <p:spPr bwMode="auto">
          <a:xfrm>
            <a:off x="6588125" y="2708275"/>
            <a:ext cx="0" cy="15843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7154" name="Line 130"/>
          <p:cNvSpPr>
            <a:spLocks noChangeShapeType="1"/>
          </p:cNvSpPr>
          <p:nvPr/>
        </p:nvSpPr>
        <p:spPr bwMode="auto">
          <a:xfrm>
            <a:off x="7812088" y="3933825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7155" name="Text Box 131"/>
          <p:cNvSpPr txBox="1">
            <a:spLocks noChangeArrowheads="1"/>
          </p:cNvSpPr>
          <p:nvPr/>
        </p:nvSpPr>
        <p:spPr bwMode="auto">
          <a:xfrm>
            <a:off x="6804025" y="2349500"/>
            <a:ext cx="53816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57156" name="Text Box 132"/>
          <p:cNvSpPr txBox="1">
            <a:spLocks noChangeArrowheads="1"/>
          </p:cNvSpPr>
          <p:nvPr/>
        </p:nvSpPr>
        <p:spPr bwMode="auto">
          <a:xfrm>
            <a:off x="7418388" y="3141663"/>
            <a:ext cx="5381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57157" name="Text Box 133"/>
          <p:cNvSpPr txBox="1">
            <a:spLocks noChangeArrowheads="1"/>
          </p:cNvSpPr>
          <p:nvPr/>
        </p:nvSpPr>
        <p:spPr bwMode="auto">
          <a:xfrm>
            <a:off x="5940425" y="2997200"/>
            <a:ext cx="53816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57158" name="Text Box 134"/>
          <p:cNvSpPr txBox="1">
            <a:spLocks noChangeArrowheads="1"/>
          </p:cNvSpPr>
          <p:nvPr/>
        </p:nvSpPr>
        <p:spPr bwMode="auto">
          <a:xfrm>
            <a:off x="6227763" y="3716338"/>
            <a:ext cx="5381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57159" name="Text Box 135"/>
          <p:cNvSpPr txBox="1">
            <a:spLocks noChangeArrowheads="1"/>
          </p:cNvSpPr>
          <p:nvPr/>
        </p:nvSpPr>
        <p:spPr bwMode="auto">
          <a:xfrm>
            <a:off x="7346950" y="4205288"/>
            <a:ext cx="5381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 useBgFill="1">
        <p:nvSpPr>
          <p:cNvPr id="257160" name="Text Box 136"/>
          <p:cNvSpPr txBox="1">
            <a:spLocks noChangeArrowheads="1"/>
          </p:cNvSpPr>
          <p:nvPr/>
        </p:nvSpPr>
        <p:spPr bwMode="auto">
          <a:xfrm>
            <a:off x="755650" y="5805488"/>
            <a:ext cx="7924800" cy="45720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ⅲ.</a:t>
            </a:r>
            <a:r>
              <a:rPr lang="zh-CN" altLang="en-US" sz="2400">
                <a:solidFill>
                  <a:srgbClr val="FF0000"/>
                </a:solidFill>
              </a:rPr>
              <a:t>整理由前两步所得到的树或森林，使之结构层次分明。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7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7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5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5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5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5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5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06" grpId="0"/>
      <p:bldP spid="257127" grpId="0" animBg="1"/>
      <p:bldP spid="257152" grpId="0" animBg="1"/>
      <p:bldP spid="257153" grpId="0" animBg="1"/>
      <p:bldP spid="257154" grpId="0" animBg="1"/>
      <p:bldP spid="257155" grpId="0"/>
      <p:bldP spid="257156" grpId="0"/>
      <p:bldP spid="257157" grpId="0"/>
      <p:bldP spid="257158" grpId="0"/>
      <p:bldP spid="257159" grpId="0"/>
      <p:bldP spid="25716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38AEBDA-B56C-4BAF-831B-D833A180DF9F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89091" name="Text Box 67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89092" name="Line 68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3" name="Line 69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094" name="Text Box 70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89095" name="Text Box 71"/>
          <p:cNvSpPr txBox="1">
            <a:spLocks noChangeArrowheads="1"/>
          </p:cNvSpPr>
          <p:nvPr/>
        </p:nvSpPr>
        <p:spPr bwMode="auto">
          <a:xfrm>
            <a:off x="755650" y="1557338"/>
            <a:ext cx="27368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树与森林的遍历</a:t>
            </a:r>
          </a:p>
        </p:txBody>
      </p:sp>
      <p:sp>
        <p:nvSpPr>
          <p:cNvPr id="89096" name="Text Box 72"/>
          <p:cNvSpPr txBox="1">
            <a:spLocks noChangeArrowheads="1"/>
          </p:cNvSpPr>
          <p:nvPr/>
        </p:nvSpPr>
        <p:spPr bwMode="auto">
          <a:xfrm>
            <a:off x="3276600" y="1557338"/>
            <a:ext cx="19669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</a:rPr>
              <a:t>树的遍历</a:t>
            </a:r>
          </a:p>
        </p:txBody>
      </p:sp>
      <p:sp>
        <p:nvSpPr>
          <p:cNvPr id="260169" name="Text Box 73"/>
          <p:cNvSpPr txBox="1">
            <a:spLocks noChangeArrowheads="1"/>
          </p:cNvSpPr>
          <p:nvPr/>
        </p:nvSpPr>
        <p:spPr bwMode="auto">
          <a:xfrm>
            <a:off x="1042988" y="2801938"/>
            <a:ext cx="30718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ⅰ.</a:t>
            </a:r>
            <a:r>
              <a:rPr lang="zh-CN" altLang="en-US">
                <a:solidFill>
                  <a:srgbClr val="FF0000"/>
                </a:solidFill>
              </a:rPr>
              <a:t>先根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次序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遍历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 useBgFill="1">
        <p:nvSpPr>
          <p:cNvPr id="260170" name="Text Box 74"/>
          <p:cNvSpPr txBox="1">
            <a:spLocks noChangeArrowheads="1"/>
          </p:cNvSpPr>
          <p:nvPr/>
        </p:nvSpPr>
        <p:spPr bwMode="auto">
          <a:xfrm>
            <a:off x="971550" y="3883025"/>
            <a:ext cx="3071813" cy="519113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ⅱ.</a:t>
            </a:r>
            <a:r>
              <a:rPr lang="zh-CN" altLang="en-US">
                <a:solidFill>
                  <a:srgbClr val="FF0000"/>
                </a:solidFill>
              </a:rPr>
              <a:t>后根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次序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遍历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60171" name="Text Box 75"/>
          <p:cNvSpPr txBox="1">
            <a:spLocks noChangeArrowheads="1"/>
          </p:cNvSpPr>
          <p:nvPr/>
        </p:nvSpPr>
        <p:spPr bwMode="auto">
          <a:xfrm>
            <a:off x="1025525" y="2224088"/>
            <a:ext cx="27336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可有三条搜索路径</a:t>
            </a:r>
            <a:r>
              <a:rPr lang="en-US" altLang="zh-CN" sz="2400">
                <a:solidFill>
                  <a:srgbClr val="000066"/>
                </a:solidFill>
              </a:rPr>
              <a:t>:</a:t>
            </a:r>
          </a:p>
        </p:txBody>
      </p:sp>
      <p:sp>
        <p:nvSpPr>
          <p:cNvPr id="260172" name="Text Box 76"/>
          <p:cNvSpPr txBox="1">
            <a:spLocks noChangeArrowheads="1"/>
          </p:cNvSpPr>
          <p:nvPr/>
        </p:nvSpPr>
        <p:spPr bwMode="auto">
          <a:xfrm>
            <a:off x="1087438" y="5013325"/>
            <a:ext cx="24765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ⅲ.</a:t>
            </a:r>
            <a:r>
              <a:rPr lang="zh-CN" altLang="en-US">
                <a:solidFill>
                  <a:srgbClr val="FF0000"/>
                </a:solidFill>
              </a:rPr>
              <a:t>按层次遍历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89101" name="Text Box 77"/>
          <p:cNvSpPr txBox="1">
            <a:spLocks noChangeArrowheads="1"/>
          </p:cNvSpPr>
          <p:nvPr/>
        </p:nvSpPr>
        <p:spPr bwMode="auto">
          <a:xfrm>
            <a:off x="1187450" y="3284538"/>
            <a:ext cx="8147050" cy="493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若树不空，则先访问根结点，然后依次先根遍历各棵子树。</a:t>
            </a:r>
          </a:p>
        </p:txBody>
      </p:sp>
      <p:sp>
        <p:nvSpPr>
          <p:cNvPr id="89102" name="Text Box 78"/>
          <p:cNvSpPr txBox="1">
            <a:spLocks noChangeArrowheads="1"/>
          </p:cNvSpPr>
          <p:nvPr/>
        </p:nvSpPr>
        <p:spPr bwMode="auto">
          <a:xfrm>
            <a:off x="1177925" y="4365625"/>
            <a:ext cx="8147050" cy="493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若树不空，则先依次后根遍历各棵子树，然后访问根结点。</a:t>
            </a:r>
          </a:p>
        </p:txBody>
      </p:sp>
      <p:sp>
        <p:nvSpPr>
          <p:cNvPr id="260175" name="Text Box 79"/>
          <p:cNvSpPr txBox="1">
            <a:spLocks noChangeArrowheads="1"/>
          </p:cNvSpPr>
          <p:nvPr/>
        </p:nvSpPr>
        <p:spPr bwMode="auto">
          <a:xfrm>
            <a:off x="1116013" y="5495925"/>
            <a:ext cx="7227887" cy="493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若树不空，则自上而下自左至右访问树中每个结点。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69" grpId="0"/>
      <p:bldP spid="260170" grpId="0" animBg="1"/>
      <p:bldP spid="260171" grpId="0"/>
      <p:bldP spid="260172" grpId="0"/>
      <p:bldP spid="26017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AADC959-4E46-418D-91B4-08B20ECDD40B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90115" name="Text Box 22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90116" name="Line 23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17" name="Line 24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18" name="Text Box 25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0119" name="Text Box 26"/>
          <p:cNvSpPr txBox="1">
            <a:spLocks noChangeArrowheads="1"/>
          </p:cNvSpPr>
          <p:nvPr/>
        </p:nvSpPr>
        <p:spPr bwMode="auto">
          <a:xfrm>
            <a:off x="755650" y="1557338"/>
            <a:ext cx="27368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树与森林的遍历</a:t>
            </a:r>
          </a:p>
        </p:txBody>
      </p:sp>
      <p:sp>
        <p:nvSpPr>
          <p:cNvPr id="90120" name="Text Box 27"/>
          <p:cNvSpPr txBox="1">
            <a:spLocks noChangeArrowheads="1"/>
          </p:cNvSpPr>
          <p:nvPr/>
        </p:nvSpPr>
        <p:spPr bwMode="auto">
          <a:xfrm>
            <a:off x="3276600" y="1557338"/>
            <a:ext cx="19669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</a:rPr>
              <a:t>树的遍历</a:t>
            </a:r>
          </a:p>
        </p:txBody>
      </p:sp>
      <p:sp>
        <p:nvSpPr>
          <p:cNvPr id="90121" name="Text Box 28"/>
          <p:cNvSpPr txBox="1">
            <a:spLocks noChangeArrowheads="1"/>
          </p:cNvSpPr>
          <p:nvPr/>
        </p:nvSpPr>
        <p:spPr bwMode="auto">
          <a:xfrm>
            <a:off x="1042988" y="2801938"/>
            <a:ext cx="30718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ⅰ.</a:t>
            </a:r>
            <a:r>
              <a:rPr lang="zh-CN" altLang="en-US">
                <a:solidFill>
                  <a:srgbClr val="000066"/>
                </a:solidFill>
              </a:rPr>
              <a:t>先根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zh-CN" altLang="en-US">
                <a:solidFill>
                  <a:srgbClr val="000066"/>
                </a:solidFill>
              </a:rPr>
              <a:t>次序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zh-CN" altLang="en-US">
                <a:solidFill>
                  <a:srgbClr val="000066"/>
                </a:solidFill>
              </a:rPr>
              <a:t>遍历</a:t>
            </a:r>
            <a:r>
              <a:rPr lang="en-US" altLang="zh-CN">
                <a:solidFill>
                  <a:srgbClr val="000066"/>
                </a:solidFill>
              </a:rPr>
              <a:t>:</a:t>
            </a:r>
            <a:endParaRPr lang="en-US" altLang="zh-CN" sz="2400">
              <a:solidFill>
                <a:srgbClr val="000066"/>
              </a:solidFill>
            </a:endParaRPr>
          </a:p>
        </p:txBody>
      </p:sp>
      <p:sp useBgFill="1">
        <p:nvSpPr>
          <p:cNvPr id="90122" name="Text Box 29"/>
          <p:cNvSpPr txBox="1">
            <a:spLocks noChangeArrowheads="1"/>
          </p:cNvSpPr>
          <p:nvPr/>
        </p:nvSpPr>
        <p:spPr bwMode="auto">
          <a:xfrm>
            <a:off x="971550" y="3883025"/>
            <a:ext cx="3071813" cy="519113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ⅱ.</a:t>
            </a:r>
            <a:r>
              <a:rPr lang="zh-CN" altLang="en-US">
                <a:solidFill>
                  <a:srgbClr val="000066"/>
                </a:solidFill>
              </a:rPr>
              <a:t>后根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zh-CN" altLang="en-US">
                <a:solidFill>
                  <a:srgbClr val="000066"/>
                </a:solidFill>
              </a:rPr>
              <a:t>次序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zh-CN" altLang="en-US">
                <a:solidFill>
                  <a:srgbClr val="000066"/>
                </a:solidFill>
              </a:rPr>
              <a:t>遍历</a:t>
            </a:r>
            <a:r>
              <a:rPr lang="en-US" altLang="zh-CN">
                <a:solidFill>
                  <a:srgbClr val="000066"/>
                </a:solidFill>
              </a:rPr>
              <a:t>:</a:t>
            </a:r>
          </a:p>
        </p:txBody>
      </p:sp>
      <p:sp>
        <p:nvSpPr>
          <p:cNvPr id="261150" name="Text Box 30"/>
          <p:cNvSpPr txBox="1">
            <a:spLocks noChangeArrowheads="1"/>
          </p:cNvSpPr>
          <p:nvPr/>
        </p:nvSpPr>
        <p:spPr bwMode="auto">
          <a:xfrm>
            <a:off x="1042988" y="2205038"/>
            <a:ext cx="8953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/>
              <a:t>例如</a:t>
            </a:r>
            <a:r>
              <a:rPr lang="en-US" altLang="zh-CN" sz="2400"/>
              <a:t>:</a:t>
            </a:r>
          </a:p>
        </p:txBody>
      </p:sp>
      <p:sp>
        <p:nvSpPr>
          <p:cNvPr id="90124" name="Text Box 31"/>
          <p:cNvSpPr txBox="1">
            <a:spLocks noChangeArrowheads="1"/>
          </p:cNvSpPr>
          <p:nvPr/>
        </p:nvSpPr>
        <p:spPr bwMode="auto">
          <a:xfrm>
            <a:off x="1087438" y="5013325"/>
            <a:ext cx="24765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ⅲ.</a:t>
            </a:r>
            <a:r>
              <a:rPr lang="zh-CN" altLang="en-US">
                <a:solidFill>
                  <a:srgbClr val="000066"/>
                </a:solidFill>
              </a:rPr>
              <a:t>按层次遍历</a:t>
            </a:r>
            <a:r>
              <a:rPr lang="en-US" altLang="zh-CN">
                <a:solidFill>
                  <a:srgbClr val="000066"/>
                </a:solidFill>
              </a:rPr>
              <a:t>:</a:t>
            </a:r>
          </a:p>
        </p:txBody>
      </p:sp>
      <p:sp>
        <p:nvSpPr>
          <p:cNvPr id="90125" name="Text Box 32"/>
          <p:cNvSpPr txBox="1">
            <a:spLocks noChangeArrowheads="1"/>
          </p:cNvSpPr>
          <p:nvPr/>
        </p:nvSpPr>
        <p:spPr bwMode="auto">
          <a:xfrm>
            <a:off x="1187450" y="3284538"/>
            <a:ext cx="8147050" cy="493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若树不空，则先访问根结点，然后依次先根遍历各棵子树。</a:t>
            </a:r>
          </a:p>
        </p:txBody>
      </p:sp>
      <p:sp>
        <p:nvSpPr>
          <p:cNvPr id="90126" name="Text Box 33"/>
          <p:cNvSpPr txBox="1">
            <a:spLocks noChangeArrowheads="1"/>
          </p:cNvSpPr>
          <p:nvPr/>
        </p:nvSpPr>
        <p:spPr bwMode="auto">
          <a:xfrm>
            <a:off x="1177925" y="4365625"/>
            <a:ext cx="8147050" cy="493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若树不空，则先依次后根遍历各棵子树，然后访问根结点。</a:t>
            </a:r>
          </a:p>
        </p:txBody>
      </p:sp>
      <p:sp>
        <p:nvSpPr>
          <p:cNvPr id="90127" name="Text Box 34"/>
          <p:cNvSpPr txBox="1">
            <a:spLocks noChangeArrowheads="1"/>
          </p:cNvSpPr>
          <p:nvPr/>
        </p:nvSpPr>
        <p:spPr bwMode="auto">
          <a:xfrm>
            <a:off x="1116013" y="5495925"/>
            <a:ext cx="7227887" cy="493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若树不空，则自上而下自左至右访问树中每个结点。</a:t>
            </a:r>
          </a:p>
        </p:txBody>
      </p:sp>
      <p:sp useBgFill="1">
        <p:nvSpPr>
          <p:cNvPr id="261155" name="Text Box 35"/>
          <p:cNvSpPr txBox="1">
            <a:spLocks noChangeArrowheads="1"/>
          </p:cNvSpPr>
          <p:nvPr/>
        </p:nvSpPr>
        <p:spPr bwMode="auto">
          <a:xfrm>
            <a:off x="1258888" y="3357563"/>
            <a:ext cx="7885112" cy="519112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 useBgFill="1">
        <p:nvSpPr>
          <p:cNvPr id="261156" name="Text Box 36"/>
          <p:cNvSpPr txBox="1">
            <a:spLocks noChangeArrowheads="1"/>
          </p:cNvSpPr>
          <p:nvPr/>
        </p:nvSpPr>
        <p:spPr bwMode="auto">
          <a:xfrm>
            <a:off x="1258888" y="4437063"/>
            <a:ext cx="7885112" cy="519112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 useBgFill="1">
        <p:nvSpPr>
          <p:cNvPr id="261157" name="Text Box 37"/>
          <p:cNvSpPr txBox="1">
            <a:spLocks noChangeArrowheads="1"/>
          </p:cNvSpPr>
          <p:nvPr/>
        </p:nvSpPr>
        <p:spPr bwMode="auto">
          <a:xfrm>
            <a:off x="1187450" y="5516563"/>
            <a:ext cx="7885113" cy="519112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508625" y="333375"/>
            <a:ext cx="2808288" cy="2770188"/>
            <a:chOff x="839" y="1434"/>
            <a:chExt cx="1769" cy="1745"/>
          </a:xfrm>
        </p:grpSpPr>
        <p:sp>
          <p:nvSpPr>
            <p:cNvPr id="90153" name="Oval 39"/>
            <p:cNvSpPr>
              <a:spLocks noChangeArrowheads="1"/>
            </p:cNvSpPr>
            <p:nvPr/>
          </p:nvSpPr>
          <p:spPr bwMode="auto">
            <a:xfrm>
              <a:off x="1745" y="1434"/>
              <a:ext cx="254" cy="24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90154" name="Oval 40"/>
            <p:cNvSpPr>
              <a:spLocks noChangeArrowheads="1"/>
            </p:cNvSpPr>
            <p:nvPr/>
          </p:nvSpPr>
          <p:spPr bwMode="auto">
            <a:xfrm>
              <a:off x="1156" y="188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90155" name="Oval 41"/>
            <p:cNvSpPr>
              <a:spLocks noChangeArrowheads="1"/>
            </p:cNvSpPr>
            <p:nvPr/>
          </p:nvSpPr>
          <p:spPr bwMode="auto">
            <a:xfrm>
              <a:off x="1765" y="188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90156" name="Oval 42"/>
            <p:cNvSpPr>
              <a:spLocks noChangeArrowheads="1"/>
            </p:cNvSpPr>
            <p:nvPr/>
          </p:nvSpPr>
          <p:spPr bwMode="auto">
            <a:xfrm>
              <a:off x="2354" y="1887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90157" name="Oval 43"/>
            <p:cNvSpPr>
              <a:spLocks noChangeArrowheads="1"/>
            </p:cNvSpPr>
            <p:nvPr/>
          </p:nvSpPr>
          <p:spPr bwMode="auto">
            <a:xfrm>
              <a:off x="2082" y="238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90158" name="Oval 44"/>
            <p:cNvSpPr>
              <a:spLocks noChangeArrowheads="1"/>
            </p:cNvSpPr>
            <p:nvPr/>
          </p:nvSpPr>
          <p:spPr bwMode="auto">
            <a:xfrm>
              <a:off x="839" y="238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90159" name="Oval 45"/>
            <p:cNvSpPr>
              <a:spLocks noChangeArrowheads="1"/>
            </p:cNvSpPr>
            <p:nvPr/>
          </p:nvSpPr>
          <p:spPr bwMode="auto">
            <a:xfrm>
              <a:off x="1492" y="238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90160" name="Line 46"/>
            <p:cNvSpPr>
              <a:spLocks noChangeShapeType="1"/>
            </p:cNvSpPr>
            <p:nvPr/>
          </p:nvSpPr>
          <p:spPr bwMode="auto">
            <a:xfrm flipH="1">
              <a:off x="1293" y="1570"/>
              <a:ext cx="453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1" name="Line 47"/>
            <p:cNvSpPr>
              <a:spLocks noChangeShapeType="1"/>
            </p:cNvSpPr>
            <p:nvPr/>
          </p:nvSpPr>
          <p:spPr bwMode="auto">
            <a:xfrm flipH="1">
              <a:off x="1002" y="2069"/>
              <a:ext cx="181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2" name="Line 48"/>
            <p:cNvSpPr>
              <a:spLocks noChangeShapeType="1"/>
            </p:cNvSpPr>
            <p:nvPr/>
          </p:nvSpPr>
          <p:spPr bwMode="auto">
            <a:xfrm>
              <a:off x="1999" y="1570"/>
              <a:ext cx="428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3" name="Line 49"/>
            <p:cNvSpPr>
              <a:spLocks noChangeShapeType="1"/>
            </p:cNvSpPr>
            <p:nvPr/>
          </p:nvSpPr>
          <p:spPr bwMode="auto">
            <a:xfrm>
              <a:off x="1674" y="2613"/>
              <a:ext cx="181" cy="31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4" name="Freeform 50"/>
            <p:cNvSpPr>
              <a:spLocks/>
            </p:cNvSpPr>
            <p:nvPr/>
          </p:nvSpPr>
          <p:spPr bwMode="auto">
            <a:xfrm>
              <a:off x="1629" y="2104"/>
              <a:ext cx="165" cy="282"/>
            </a:xfrm>
            <a:custGeom>
              <a:avLst/>
              <a:gdLst>
                <a:gd name="T0" fmla="*/ 165 w 165"/>
                <a:gd name="T1" fmla="*/ 0 h 282"/>
                <a:gd name="T2" fmla="*/ 0 w 165"/>
                <a:gd name="T3" fmla="*/ 282 h 282"/>
                <a:gd name="T4" fmla="*/ 0 60000 65536"/>
                <a:gd name="T5" fmla="*/ 0 60000 65536"/>
                <a:gd name="T6" fmla="*/ 0 w 165"/>
                <a:gd name="T7" fmla="*/ 0 h 282"/>
                <a:gd name="T8" fmla="*/ 165 w 165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82">
                  <a:moveTo>
                    <a:pt x="165" y="0"/>
                  </a:moveTo>
                  <a:lnTo>
                    <a:pt x="0" y="282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65" name="Line 51"/>
            <p:cNvSpPr>
              <a:spLocks noChangeShapeType="1"/>
            </p:cNvSpPr>
            <p:nvPr/>
          </p:nvSpPr>
          <p:spPr bwMode="auto">
            <a:xfrm>
              <a:off x="1991" y="2069"/>
              <a:ext cx="182" cy="31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66" name="Freeform 52"/>
            <p:cNvSpPr>
              <a:spLocks/>
            </p:cNvSpPr>
            <p:nvPr/>
          </p:nvSpPr>
          <p:spPr bwMode="auto">
            <a:xfrm flipH="1">
              <a:off x="1818" y="1686"/>
              <a:ext cx="55" cy="201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3 h 253"/>
                <a:gd name="T4" fmla="*/ 0 60000 65536"/>
                <a:gd name="T5" fmla="*/ 0 60000 65536"/>
                <a:gd name="T6" fmla="*/ 0 w 1"/>
                <a:gd name="T7" fmla="*/ 0 h 253"/>
                <a:gd name="T8" fmla="*/ 1 w 1"/>
                <a:gd name="T9" fmla="*/ 253 h 2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3">
                  <a:moveTo>
                    <a:pt x="0" y="0"/>
                  </a:moveTo>
                  <a:lnTo>
                    <a:pt x="0" y="253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67" name="Oval 53"/>
            <p:cNvSpPr>
              <a:spLocks noChangeArrowheads="1"/>
            </p:cNvSpPr>
            <p:nvPr/>
          </p:nvSpPr>
          <p:spPr bwMode="auto">
            <a:xfrm>
              <a:off x="1765" y="2931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261174" name="Text Box 54"/>
          <p:cNvSpPr txBox="1">
            <a:spLocks noChangeArrowheads="1"/>
          </p:cNvSpPr>
          <p:nvPr/>
        </p:nvSpPr>
        <p:spPr bwMode="auto">
          <a:xfrm>
            <a:off x="1547813" y="335756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61175" name="Text Box 55"/>
          <p:cNvSpPr txBox="1">
            <a:spLocks noChangeArrowheads="1"/>
          </p:cNvSpPr>
          <p:nvPr/>
        </p:nvSpPr>
        <p:spPr bwMode="auto">
          <a:xfrm>
            <a:off x="1835150" y="3357563"/>
            <a:ext cx="4175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61176" name="Text Box 56"/>
          <p:cNvSpPr txBox="1">
            <a:spLocks noChangeArrowheads="1"/>
          </p:cNvSpPr>
          <p:nvPr/>
        </p:nvSpPr>
        <p:spPr bwMode="auto">
          <a:xfrm>
            <a:off x="2124075" y="335756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1177" name="Text Box 57"/>
          <p:cNvSpPr txBox="1">
            <a:spLocks noChangeArrowheads="1"/>
          </p:cNvSpPr>
          <p:nvPr/>
        </p:nvSpPr>
        <p:spPr bwMode="auto">
          <a:xfrm>
            <a:off x="2411413" y="3357563"/>
            <a:ext cx="3984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61178" name="Text Box 58"/>
          <p:cNvSpPr txBox="1">
            <a:spLocks noChangeArrowheads="1"/>
          </p:cNvSpPr>
          <p:nvPr/>
        </p:nvSpPr>
        <p:spPr bwMode="auto">
          <a:xfrm>
            <a:off x="2663825" y="335756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61179" name="Text Box 59"/>
          <p:cNvSpPr txBox="1">
            <a:spLocks noChangeArrowheads="1"/>
          </p:cNvSpPr>
          <p:nvPr/>
        </p:nvSpPr>
        <p:spPr bwMode="auto">
          <a:xfrm>
            <a:off x="2962275" y="3357563"/>
            <a:ext cx="4572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61180" name="Text Box 60"/>
          <p:cNvSpPr txBox="1">
            <a:spLocks noChangeArrowheads="1"/>
          </p:cNvSpPr>
          <p:nvPr/>
        </p:nvSpPr>
        <p:spPr bwMode="auto">
          <a:xfrm>
            <a:off x="3270250" y="3341688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61181" name="Text Box 61"/>
          <p:cNvSpPr txBox="1">
            <a:spLocks noChangeArrowheads="1"/>
          </p:cNvSpPr>
          <p:nvPr/>
        </p:nvSpPr>
        <p:spPr bwMode="auto">
          <a:xfrm>
            <a:off x="1547813" y="443706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61182" name="Text Box 62"/>
          <p:cNvSpPr txBox="1">
            <a:spLocks noChangeArrowheads="1"/>
          </p:cNvSpPr>
          <p:nvPr/>
        </p:nvSpPr>
        <p:spPr bwMode="auto">
          <a:xfrm>
            <a:off x="1835150" y="443706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61183" name="Text Box 63"/>
          <p:cNvSpPr txBox="1">
            <a:spLocks noChangeArrowheads="1"/>
          </p:cNvSpPr>
          <p:nvPr/>
        </p:nvSpPr>
        <p:spPr bwMode="auto">
          <a:xfrm>
            <a:off x="2124075" y="4437063"/>
            <a:ext cx="3984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61184" name="Text Box 64"/>
          <p:cNvSpPr txBox="1">
            <a:spLocks noChangeArrowheads="1"/>
          </p:cNvSpPr>
          <p:nvPr/>
        </p:nvSpPr>
        <p:spPr bwMode="auto">
          <a:xfrm>
            <a:off x="2386013" y="4422775"/>
            <a:ext cx="4572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61185" name="Text Box 65"/>
          <p:cNvSpPr txBox="1">
            <a:spLocks noChangeArrowheads="1"/>
          </p:cNvSpPr>
          <p:nvPr/>
        </p:nvSpPr>
        <p:spPr bwMode="auto">
          <a:xfrm>
            <a:off x="2663825" y="443706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1186" name="Text Box 66"/>
          <p:cNvSpPr txBox="1">
            <a:spLocks noChangeArrowheads="1"/>
          </p:cNvSpPr>
          <p:nvPr/>
        </p:nvSpPr>
        <p:spPr bwMode="auto">
          <a:xfrm>
            <a:off x="2962275" y="443706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61187" name="Text Box 67"/>
          <p:cNvSpPr txBox="1">
            <a:spLocks noChangeArrowheads="1"/>
          </p:cNvSpPr>
          <p:nvPr/>
        </p:nvSpPr>
        <p:spPr bwMode="auto">
          <a:xfrm>
            <a:off x="3270250" y="4421188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1188" name="Text Box 68"/>
          <p:cNvSpPr txBox="1">
            <a:spLocks noChangeArrowheads="1"/>
          </p:cNvSpPr>
          <p:nvPr/>
        </p:nvSpPr>
        <p:spPr bwMode="auto">
          <a:xfrm>
            <a:off x="1476375" y="5532438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61189" name="Text Box 69"/>
          <p:cNvSpPr txBox="1">
            <a:spLocks noChangeArrowheads="1"/>
          </p:cNvSpPr>
          <p:nvPr/>
        </p:nvSpPr>
        <p:spPr bwMode="auto">
          <a:xfrm>
            <a:off x="1763713" y="5532438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1190" name="Text Box 70"/>
          <p:cNvSpPr txBox="1">
            <a:spLocks noChangeArrowheads="1"/>
          </p:cNvSpPr>
          <p:nvPr/>
        </p:nvSpPr>
        <p:spPr bwMode="auto">
          <a:xfrm>
            <a:off x="2052638" y="5532438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61191" name="Text Box 71"/>
          <p:cNvSpPr txBox="1">
            <a:spLocks noChangeArrowheads="1"/>
          </p:cNvSpPr>
          <p:nvPr/>
        </p:nvSpPr>
        <p:spPr bwMode="auto">
          <a:xfrm>
            <a:off x="2339975" y="5532438"/>
            <a:ext cx="4175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61192" name="Text Box 72"/>
          <p:cNvSpPr txBox="1">
            <a:spLocks noChangeArrowheads="1"/>
          </p:cNvSpPr>
          <p:nvPr/>
        </p:nvSpPr>
        <p:spPr bwMode="auto">
          <a:xfrm>
            <a:off x="2592388" y="5532438"/>
            <a:ext cx="3984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61193" name="Text Box 73"/>
          <p:cNvSpPr txBox="1">
            <a:spLocks noChangeArrowheads="1"/>
          </p:cNvSpPr>
          <p:nvPr/>
        </p:nvSpPr>
        <p:spPr bwMode="auto">
          <a:xfrm>
            <a:off x="2890838" y="5532438"/>
            <a:ext cx="4572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61194" name="Text Box 74"/>
          <p:cNvSpPr txBox="1">
            <a:spLocks noChangeArrowheads="1"/>
          </p:cNvSpPr>
          <p:nvPr/>
        </p:nvSpPr>
        <p:spPr bwMode="auto">
          <a:xfrm>
            <a:off x="3198813" y="551656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6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6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6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6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6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6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6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6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6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6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6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6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26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50" grpId="0"/>
      <p:bldP spid="261155" grpId="0" animBg="1"/>
      <p:bldP spid="261156" grpId="0" animBg="1"/>
      <p:bldP spid="261157" grpId="0" animBg="1"/>
      <p:bldP spid="261174" grpId="0"/>
      <p:bldP spid="261175" grpId="0"/>
      <p:bldP spid="261176" grpId="0"/>
      <p:bldP spid="261177" grpId="0"/>
      <p:bldP spid="261178" grpId="0"/>
      <p:bldP spid="261179" grpId="0"/>
      <p:bldP spid="261180" grpId="0"/>
      <p:bldP spid="261181" grpId="0"/>
      <p:bldP spid="261182" grpId="0"/>
      <p:bldP spid="261183" grpId="0"/>
      <p:bldP spid="261184" grpId="0"/>
      <p:bldP spid="261185" grpId="0"/>
      <p:bldP spid="261186" grpId="0"/>
      <p:bldP spid="261187" grpId="0"/>
      <p:bldP spid="261188" grpId="0"/>
      <p:bldP spid="261189" grpId="0"/>
      <p:bldP spid="261190" grpId="0"/>
      <p:bldP spid="261191" grpId="0"/>
      <p:bldP spid="261192" grpId="0"/>
      <p:bldP spid="261193" grpId="0"/>
      <p:bldP spid="26119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D3049F-AF17-45E0-B5B8-D206B63661D6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91139" name="Text Box 56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91140" name="Line 57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1" name="Line 58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2" name="Text Box 59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1143" name="Text Box 60"/>
          <p:cNvSpPr txBox="1">
            <a:spLocks noChangeArrowheads="1"/>
          </p:cNvSpPr>
          <p:nvPr/>
        </p:nvSpPr>
        <p:spPr bwMode="auto">
          <a:xfrm>
            <a:off x="755650" y="1557338"/>
            <a:ext cx="27368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树与森林的遍历</a:t>
            </a:r>
          </a:p>
        </p:txBody>
      </p:sp>
      <p:sp>
        <p:nvSpPr>
          <p:cNvPr id="91144" name="Text Box 61"/>
          <p:cNvSpPr txBox="1">
            <a:spLocks noChangeArrowheads="1"/>
          </p:cNvSpPr>
          <p:nvPr/>
        </p:nvSpPr>
        <p:spPr bwMode="auto">
          <a:xfrm>
            <a:off x="3276600" y="1557338"/>
            <a:ext cx="19669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树的遍历</a:t>
            </a:r>
          </a:p>
        </p:txBody>
      </p:sp>
      <p:sp>
        <p:nvSpPr>
          <p:cNvPr id="262206" name="Text Box 62"/>
          <p:cNvSpPr txBox="1">
            <a:spLocks noChangeArrowheads="1"/>
          </p:cNvSpPr>
          <p:nvPr/>
        </p:nvSpPr>
        <p:spPr bwMode="auto">
          <a:xfrm>
            <a:off x="2484438" y="2273300"/>
            <a:ext cx="4192587" cy="46116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void RootFirst(CSTree root)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if(root!=NULL)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Visit(root-&gt;data);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p=root-&gt;FirstChild;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while(p!=NULL)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{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   RootFirst(p);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   p=p-&gt;NextSibling;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}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62208" name="Text Box 64"/>
          <p:cNvSpPr txBox="1">
            <a:spLocks noChangeArrowheads="1"/>
          </p:cNvSpPr>
          <p:nvPr/>
        </p:nvSpPr>
        <p:spPr bwMode="auto">
          <a:xfrm>
            <a:off x="1042988" y="2205038"/>
            <a:ext cx="12700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方法</a:t>
            </a:r>
            <a:r>
              <a:rPr lang="en-US" altLang="zh-CN" sz="2400">
                <a:solidFill>
                  <a:srgbClr val="000066"/>
                </a:solidFill>
              </a:rPr>
              <a:t>1</a:t>
            </a:r>
            <a:r>
              <a:rPr lang="zh-CN" altLang="en-US" sz="2400">
                <a:solidFill>
                  <a:srgbClr val="000066"/>
                </a:solidFill>
              </a:rPr>
              <a:t>：</a:t>
            </a:r>
          </a:p>
        </p:txBody>
      </p:sp>
      <p:sp>
        <p:nvSpPr>
          <p:cNvPr id="91147" name="Text Box 72"/>
          <p:cNvSpPr txBox="1">
            <a:spLocks noChangeArrowheads="1"/>
          </p:cNvSpPr>
          <p:nvPr/>
        </p:nvSpPr>
        <p:spPr bwMode="auto">
          <a:xfrm>
            <a:off x="5045075" y="1557338"/>
            <a:ext cx="23241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先根遍历算法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206" grpId="0"/>
      <p:bldP spid="26220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5C0DCEB-0529-41E9-AC3F-515B4F17AB2F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92164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6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2167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27368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树与森林的遍历</a:t>
            </a:r>
          </a:p>
        </p:txBody>
      </p:sp>
      <p:sp>
        <p:nvSpPr>
          <p:cNvPr id="92168" name="Text Box 10"/>
          <p:cNvSpPr txBox="1">
            <a:spLocks noChangeArrowheads="1"/>
          </p:cNvSpPr>
          <p:nvPr/>
        </p:nvSpPr>
        <p:spPr bwMode="auto">
          <a:xfrm>
            <a:off x="3276600" y="1557338"/>
            <a:ext cx="19669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zh-CN">
                <a:solidFill>
                  <a:srgbClr val="000066"/>
                </a:solidFill>
              </a:rPr>
              <a:t>①</a:t>
            </a:r>
            <a:r>
              <a:rPr lang="zh-CN" altLang="en-US">
                <a:solidFill>
                  <a:srgbClr val="000066"/>
                </a:solidFill>
              </a:rPr>
              <a:t>树的遍历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2484438" y="2273300"/>
            <a:ext cx="5059362" cy="32210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void RootFirst(CSTree root)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if(root!=NULL)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Visit(root-&gt;data);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RootFirst(root-&gt;FirstChild);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RootFirst(root-&gt;NextSibling);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altLang="zh-CN" sz="24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1042988" y="2205038"/>
            <a:ext cx="12700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方法</a:t>
            </a:r>
            <a:r>
              <a:rPr lang="en-US" altLang="zh-CN" sz="2400">
                <a:solidFill>
                  <a:srgbClr val="000066"/>
                </a:solidFill>
              </a:rPr>
              <a:t>2</a:t>
            </a:r>
            <a:r>
              <a:rPr lang="zh-CN" altLang="en-US" sz="2400">
                <a:solidFill>
                  <a:srgbClr val="000066"/>
                </a:solidFill>
              </a:rPr>
              <a:t>：</a:t>
            </a:r>
          </a:p>
        </p:txBody>
      </p:sp>
      <p:sp>
        <p:nvSpPr>
          <p:cNvPr id="92171" name="Text Box 13"/>
          <p:cNvSpPr txBox="1">
            <a:spLocks noChangeArrowheads="1"/>
          </p:cNvSpPr>
          <p:nvPr/>
        </p:nvSpPr>
        <p:spPr bwMode="auto">
          <a:xfrm>
            <a:off x="5045075" y="1557338"/>
            <a:ext cx="23241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先根遍历算法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9" grpId="0"/>
      <p:bldP spid="263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9E7A70D-7379-458C-81E7-0B501BDF615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2481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6.1 </a:t>
            </a:r>
            <a:r>
              <a:rPr lang="zh-CN" altLang="en-US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912813" y="1341438"/>
            <a:ext cx="4333875" cy="1587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Line 8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6391" name="Text Box 21"/>
          <p:cNvSpPr txBox="1">
            <a:spLocks noChangeArrowheads="1"/>
          </p:cNvSpPr>
          <p:nvPr/>
        </p:nvSpPr>
        <p:spPr bwMode="auto">
          <a:xfrm>
            <a:off x="977900" y="1628775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基本术语</a:t>
            </a:r>
          </a:p>
        </p:txBody>
      </p: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936625" y="2333625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>
                <a:solidFill>
                  <a:srgbClr val="FF0000"/>
                </a:solidFill>
              </a:rPr>
              <a:t>①</a:t>
            </a:r>
            <a:r>
              <a:rPr lang="zh-CN" altLang="en-US">
                <a:solidFill>
                  <a:srgbClr val="FF0000"/>
                </a:solidFill>
              </a:rPr>
              <a:t>结点：</a:t>
            </a:r>
          </a:p>
        </p:txBody>
      </p:sp>
      <p:sp>
        <p:nvSpPr>
          <p:cNvPr id="186391" name="Text Box 23"/>
          <p:cNvSpPr txBox="1">
            <a:spLocks noChangeArrowheads="1"/>
          </p:cNvSpPr>
          <p:nvPr/>
        </p:nvSpPr>
        <p:spPr bwMode="auto">
          <a:xfrm>
            <a:off x="2347913" y="2349500"/>
            <a:ext cx="503237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数据元素</a:t>
            </a:r>
            <a:r>
              <a:rPr lang="en-US" altLang="zh-CN">
                <a:solidFill>
                  <a:srgbClr val="000066"/>
                </a:solidFill>
              </a:rPr>
              <a:t>+</a:t>
            </a:r>
            <a:r>
              <a:rPr lang="zh-CN" altLang="en-US">
                <a:solidFill>
                  <a:srgbClr val="000066"/>
                </a:solidFill>
              </a:rPr>
              <a:t>若干指向子树的分支</a:t>
            </a:r>
          </a:p>
        </p:txBody>
      </p:sp>
      <p:sp>
        <p:nvSpPr>
          <p:cNvPr id="186392" name="Text Box 24"/>
          <p:cNvSpPr txBox="1">
            <a:spLocks noChangeArrowheads="1"/>
          </p:cNvSpPr>
          <p:nvPr/>
        </p:nvSpPr>
        <p:spPr bwMode="auto">
          <a:xfrm>
            <a:off x="901700" y="2992438"/>
            <a:ext cx="20859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结点的度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86393" name="Text Box 25"/>
          <p:cNvSpPr txBox="1">
            <a:spLocks noChangeArrowheads="1"/>
          </p:cNvSpPr>
          <p:nvPr/>
        </p:nvSpPr>
        <p:spPr bwMode="auto">
          <a:xfrm>
            <a:off x="2938463" y="2981325"/>
            <a:ext cx="196691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分支的个数</a:t>
            </a:r>
          </a:p>
        </p:txBody>
      </p:sp>
      <p:sp>
        <p:nvSpPr>
          <p:cNvPr id="186394" name="Text Box 26"/>
          <p:cNvSpPr txBox="1">
            <a:spLocks noChangeArrowheads="1"/>
          </p:cNvSpPr>
          <p:nvPr/>
        </p:nvSpPr>
        <p:spPr bwMode="auto">
          <a:xfrm>
            <a:off x="919163" y="3594100"/>
            <a:ext cx="1728787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③</a:t>
            </a:r>
            <a:r>
              <a:rPr lang="zh-CN" altLang="en-US">
                <a:solidFill>
                  <a:srgbClr val="FF0000"/>
                </a:solidFill>
              </a:rPr>
              <a:t>树的度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86395" name="Text Box 27"/>
          <p:cNvSpPr txBox="1">
            <a:spLocks noChangeArrowheads="1"/>
          </p:cNvSpPr>
          <p:nvPr/>
        </p:nvSpPr>
        <p:spPr bwMode="auto">
          <a:xfrm>
            <a:off x="2719388" y="3592513"/>
            <a:ext cx="44672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树中所有结点的度的最大值</a:t>
            </a:r>
          </a:p>
        </p:txBody>
      </p:sp>
      <p:sp>
        <p:nvSpPr>
          <p:cNvPr id="186396" name="Text Box 28"/>
          <p:cNvSpPr txBox="1">
            <a:spLocks noChangeArrowheads="1"/>
          </p:cNvSpPr>
          <p:nvPr/>
        </p:nvSpPr>
        <p:spPr bwMode="auto">
          <a:xfrm>
            <a:off x="919163" y="4205288"/>
            <a:ext cx="20859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④</a:t>
            </a:r>
            <a:r>
              <a:rPr lang="zh-CN" altLang="en-US">
                <a:solidFill>
                  <a:srgbClr val="FF0000"/>
                </a:solidFill>
              </a:rPr>
              <a:t>叶子结点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86397" name="Text Box 29"/>
          <p:cNvSpPr txBox="1">
            <a:spLocks noChangeArrowheads="1"/>
          </p:cNvSpPr>
          <p:nvPr/>
        </p:nvSpPr>
        <p:spPr bwMode="auto">
          <a:xfrm>
            <a:off x="2914650" y="4184650"/>
            <a:ext cx="23241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度为零的结点</a:t>
            </a:r>
          </a:p>
        </p:txBody>
      </p:sp>
      <p:sp>
        <p:nvSpPr>
          <p:cNvPr id="186398" name="Text Box 30"/>
          <p:cNvSpPr txBox="1">
            <a:spLocks noChangeArrowheads="1"/>
          </p:cNvSpPr>
          <p:nvPr/>
        </p:nvSpPr>
        <p:spPr bwMode="auto">
          <a:xfrm>
            <a:off x="935038" y="4854575"/>
            <a:ext cx="208597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⑤</a:t>
            </a:r>
            <a:r>
              <a:rPr lang="zh-CN" altLang="en-US">
                <a:solidFill>
                  <a:srgbClr val="FF0000"/>
                </a:solidFill>
              </a:rPr>
              <a:t>分支结点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86399" name="Text Box 31"/>
          <p:cNvSpPr txBox="1">
            <a:spLocks noChangeArrowheads="1"/>
          </p:cNvSpPr>
          <p:nvPr/>
        </p:nvSpPr>
        <p:spPr bwMode="auto">
          <a:xfrm>
            <a:off x="2970213" y="4833938"/>
            <a:ext cx="26812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度大于零的结点</a:t>
            </a:r>
          </a:p>
        </p:txBody>
      </p:sp>
      <p:sp>
        <p:nvSpPr>
          <p:cNvPr id="186400" name="Text Box 32"/>
          <p:cNvSpPr txBox="1">
            <a:spLocks noChangeArrowheads="1"/>
          </p:cNvSpPr>
          <p:nvPr/>
        </p:nvSpPr>
        <p:spPr bwMode="auto">
          <a:xfrm>
            <a:off x="941388" y="5502275"/>
            <a:ext cx="399097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⑥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zh-CN" altLang="en-US">
                <a:solidFill>
                  <a:srgbClr val="000066"/>
                </a:solidFill>
              </a:rPr>
              <a:t>从根到结点的</a:t>
            </a:r>
            <a:r>
              <a:rPr lang="en-US" altLang="zh-CN">
                <a:solidFill>
                  <a:srgbClr val="000066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路径：</a:t>
            </a:r>
          </a:p>
        </p:txBody>
      </p:sp>
      <p:sp>
        <p:nvSpPr>
          <p:cNvPr id="186401" name="Text Box 33"/>
          <p:cNvSpPr txBox="1">
            <a:spLocks noChangeArrowheads="1"/>
          </p:cNvSpPr>
          <p:nvPr/>
        </p:nvSpPr>
        <p:spPr bwMode="auto">
          <a:xfrm>
            <a:off x="1331913" y="6021388"/>
            <a:ext cx="62531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由从</a:t>
            </a:r>
            <a:r>
              <a:rPr lang="zh-CN" altLang="en-US">
                <a:solidFill>
                  <a:srgbClr val="FF0000"/>
                </a:solidFill>
              </a:rPr>
              <a:t>根</a:t>
            </a:r>
            <a:r>
              <a:rPr lang="zh-CN" altLang="en-US">
                <a:solidFill>
                  <a:srgbClr val="000066"/>
                </a:solidFill>
              </a:rPr>
              <a:t>到</a:t>
            </a:r>
            <a:r>
              <a:rPr lang="zh-CN" altLang="en-US">
                <a:solidFill>
                  <a:srgbClr val="FF0000"/>
                </a:solidFill>
              </a:rPr>
              <a:t>该结点所经分支和结点</a:t>
            </a:r>
            <a:r>
              <a:rPr lang="zh-CN" altLang="en-US">
                <a:solidFill>
                  <a:srgbClr val="000066"/>
                </a:solidFill>
              </a:rPr>
              <a:t>构成。</a:t>
            </a:r>
          </a:p>
        </p:txBody>
      </p:sp>
      <p:grpSp>
        <p:nvGrpSpPr>
          <p:cNvPr id="16404" name="Group 59"/>
          <p:cNvGrpSpPr>
            <a:grpSpLocks/>
          </p:cNvGrpSpPr>
          <p:nvPr/>
        </p:nvGrpSpPr>
        <p:grpSpPr bwMode="auto">
          <a:xfrm>
            <a:off x="4716463" y="-26988"/>
            <a:ext cx="4419600" cy="2362201"/>
            <a:chOff x="2971" y="-17"/>
            <a:chExt cx="2784" cy="1488"/>
          </a:xfrm>
        </p:grpSpPr>
        <p:sp>
          <p:nvSpPr>
            <p:cNvPr id="16405" name="Oval 34" descr="80%"/>
            <p:cNvSpPr>
              <a:spLocks noChangeArrowheads="1"/>
            </p:cNvSpPr>
            <p:nvPr/>
          </p:nvSpPr>
          <p:spPr bwMode="auto">
            <a:xfrm>
              <a:off x="4123" y="-1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6406" name="Oval 35" descr="80%"/>
            <p:cNvSpPr>
              <a:spLocks noChangeArrowheads="1"/>
            </p:cNvSpPr>
            <p:nvPr/>
          </p:nvSpPr>
          <p:spPr bwMode="auto">
            <a:xfrm>
              <a:off x="3355" y="415"/>
              <a:ext cx="288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6407" name="Oval 36" descr="80%"/>
            <p:cNvSpPr>
              <a:spLocks noChangeArrowheads="1"/>
            </p:cNvSpPr>
            <p:nvPr/>
          </p:nvSpPr>
          <p:spPr bwMode="auto">
            <a:xfrm>
              <a:off x="4123" y="415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6408" name="Oval 37" descr="80%"/>
            <p:cNvSpPr>
              <a:spLocks noChangeArrowheads="1"/>
            </p:cNvSpPr>
            <p:nvPr/>
          </p:nvSpPr>
          <p:spPr bwMode="auto">
            <a:xfrm>
              <a:off x="4987" y="415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16409" name="Oval 38" descr="80%"/>
            <p:cNvSpPr>
              <a:spLocks noChangeArrowheads="1"/>
            </p:cNvSpPr>
            <p:nvPr/>
          </p:nvSpPr>
          <p:spPr bwMode="auto">
            <a:xfrm>
              <a:off x="2971" y="847"/>
              <a:ext cx="288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16410" name="Oval 39" descr="80%"/>
            <p:cNvSpPr>
              <a:spLocks noChangeArrowheads="1"/>
            </p:cNvSpPr>
            <p:nvPr/>
          </p:nvSpPr>
          <p:spPr bwMode="auto">
            <a:xfrm>
              <a:off x="3643" y="84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16411" name="Oval 40" descr="80%"/>
            <p:cNvSpPr>
              <a:spLocks noChangeArrowheads="1"/>
            </p:cNvSpPr>
            <p:nvPr/>
          </p:nvSpPr>
          <p:spPr bwMode="auto">
            <a:xfrm>
              <a:off x="4123" y="84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16412" name="Oval 41" descr="80%"/>
            <p:cNvSpPr>
              <a:spLocks noChangeArrowheads="1"/>
            </p:cNvSpPr>
            <p:nvPr/>
          </p:nvSpPr>
          <p:spPr bwMode="auto">
            <a:xfrm>
              <a:off x="4555" y="84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16413" name="Oval 42" descr="80%"/>
            <p:cNvSpPr>
              <a:spLocks noChangeArrowheads="1"/>
            </p:cNvSpPr>
            <p:nvPr/>
          </p:nvSpPr>
          <p:spPr bwMode="auto">
            <a:xfrm>
              <a:off x="4987" y="84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16414" name="Oval 43" descr="80%"/>
            <p:cNvSpPr>
              <a:spLocks noChangeArrowheads="1"/>
            </p:cNvSpPr>
            <p:nvPr/>
          </p:nvSpPr>
          <p:spPr bwMode="auto">
            <a:xfrm>
              <a:off x="5419" y="847"/>
              <a:ext cx="288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16415" name="Oval 44" descr="80%"/>
            <p:cNvSpPr>
              <a:spLocks noChangeArrowheads="1"/>
            </p:cNvSpPr>
            <p:nvPr/>
          </p:nvSpPr>
          <p:spPr bwMode="auto">
            <a:xfrm>
              <a:off x="5419" y="1279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16416" name="Oval 45" descr="80%"/>
            <p:cNvSpPr>
              <a:spLocks noChangeArrowheads="1"/>
            </p:cNvSpPr>
            <p:nvPr/>
          </p:nvSpPr>
          <p:spPr bwMode="auto">
            <a:xfrm>
              <a:off x="3307" y="1279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K</a:t>
              </a:r>
            </a:p>
          </p:txBody>
        </p:sp>
        <p:sp>
          <p:nvSpPr>
            <p:cNvPr id="16417" name="Oval 46" descr="80%"/>
            <p:cNvSpPr>
              <a:spLocks noChangeArrowheads="1"/>
            </p:cNvSpPr>
            <p:nvPr/>
          </p:nvSpPr>
          <p:spPr bwMode="auto">
            <a:xfrm>
              <a:off x="3931" y="1279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16418" name="Line 47" descr="80%"/>
            <p:cNvSpPr>
              <a:spLocks noChangeShapeType="1"/>
            </p:cNvSpPr>
            <p:nvPr/>
          </p:nvSpPr>
          <p:spPr bwMode="auto">
            <a:xfrm flipH="1">
              <a:off x="3499" y="79"/>
              <a:ext cx="624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Line 48" descr="80%"/>
            <p:cNvSpPr>
              <a:spLocks noChangeShapeType="1"/>
            </p:cNvSpPr>
            <p:nvPr/>
          </p:nvSpPr>
          <p:spPr bwMode="auto">
            <a:xfrm>
              <a:off x="4267" y="175"/>
              <a:ext cx="0" cy="24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Line 49" descr="80%"/>
            <p:cNvSpPr>
              <a:spLocks noChangeShapeType="1"/>
            </p:cNvSpPr>
            <p:nvPr/>
          </p:nvSpPr>
          <p:spPr bwMode="auto">
            <a:xfrm>
              <a:off x="4459" y="79"/>
              <a:ext cx="672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Line 50" descr="80%"/>
            <p:cNvSpPr>
              <a:spLocks noChangeShapeType="1"/>
            </p:cNvSpPr>
            <p:nvPr/>
          </p:nvSpPr>
          <p:spPr bwMode="auto">
            <a:xfrm flipH="1">
              <a:off x="3115" y="511"/>
              <a:ext cx="240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Line 51" descr="80%"/>
            <p:cNvSpPr>
              <a:spLocks noChangeShapeType="1"/>
            </p:cNvSpPr>
            <p:nvPr/>
          </p:nvSpPr>
          <p:spPr bwMode="auto">
            <a:xfrm>
              <a:off x="3643" y="511"/>
              <a:ext cx="144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Line 52" descr="80%"/>
            <p:cNvSpPr>
              <a:spLocks noChangeShapeType="1"/>
            </p:cNvSpPr>
            <p:nvPr/>
          </p:nvSpPr>
          <p:spPr bwMode="auto">
            <a:xfrm flipH="1">
              <a:off x="3451" y="943"/>
              <a:ext cx="192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53" descr="80%"/>
            <p:cNvSpPr>
              <a:spLocks noChangeShapeType="1"/>
            </p:cNvSpPr>
            <p:nvPr/>
          </p:nvSpPr>
          <p:spPr bwMode="auto">
            <a:xfrm>
              <a:off x="3979" y="943"/>
              <a:ext cx="216" cy="355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Line 54" descr="80%"/>
            <p:cNvSpPr>
              <a:spLocks noChangeShapeType="1"/>
            </p:cNvSpPr>
            <p:nvPr/>
          </p:nvSpPr>
          <p:spPr bwMode="auto">
            <a:xfrm>
              <a:off x="4267" y="607"/>
              <a:ext cx="0" cy="24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Line 55" descr="80%"/>
            <p:cNvSpPr>
              <a:spLocks noChangeShapeType="1"/>
            </p:cNvSpPr>
            <p:nvPr/>
          </p:nvSpPr>
          <p:spPr bwMode="auto">
            <a:xfrm flipH="1">
              <a:off x="4699" y="527"/>
              <a:ext cx="268" cy="32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Line 56" descr="80%"/>
            <p:cNvSpPr>
              <a:spLocks noChangeShapeType="1"/>
            </p:cNvSpPr>
            <p:nvPr/>
          </p:nvSpPr>
          <p:spPr bwMode="auto">
            <a:xfrm flipH="1">
              <a:off x="5179" y="607"/>
              <a:ext cx="0" cy="24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8" name="Line 57" descr="80%"/>
            <p:cNvSpPr>
              <a:spLocks noChangeShapeType="1"/>
            </p:cNvSpPr>
            <p:nvPr/>
          </p:nvSpPr>
          <p:spPr bwMode="auto">
            <a:xfrm>
              <a:off x="5323" y="511"/>
              <a:ext cx="240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Line 58" descr="80%"/>
            <p:cNvSpPr>
              <a:spLocks noChangeShapeType="1"/>
            </p:cNvSpPr>
            <p:nvPr/>
          </p:nvSpPr>
          <p:spPr bwMode="auto">
            <a:xfrm>
              <a:off x="5563" y="1039"/>
              <a:ext cx="0" cy="24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90" grpId="0"/>
      <p:bldP spid="186391" grpId="0"/>
      <p:bldP spid="186392" grpId="0"/>
      <p:bldP spid="186393" grpId="0"/>
      <p:bldP spid="186394" grpId="0"/>
      <p:bldP spid="186395" grpId="0"/>
      <p:bldP spid="186396" grpId="0"/>
      <p:bldP spid="186397" grpId="0"/>
      <p:bldP spid="186398" grpId="0"/>
      <p:bldP spid="186399" grpId="0"/>
      <p:bldP spid="186400" grpId="0"/>
      <p:bldP spid="18640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909D67A-BAC1-45C8-A22B-CE3962664CEE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9318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93188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8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3191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27368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树与森林的遍历</a:t>
            </a:r>
          </a:p>
        </p:txBody>
      </p:sp>
      <p:sp>
        <p:nvSpPr>
          <p:cNvPr id="93192" name="Text Box 10"/>
          <p:cNvSpPr txBox="1">
            <a:spLocks noChangeArrowheads="1"/>
          </p:cNvSpPr>
          <p:nvPr/>
        </p:nvSpPr>
        <p:spPr bwMode="auto">
          <a:xfrm>
            <a:off x="3276600" y="1557338"/>
            <a:ext cx="23241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森林的遍历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1042988" y="2924175"/>
            <a:ext cx="6253162" cy="2227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若森林不空，则</a:t>
            </a:r>
          </a:p>
          <a:p>
            <a:r>
              <a:rPr lang="zh-CN" altLang="en-US">
                <a:solidFill>
                  <a:srgbClr val="FF0000"/>
                </a:solidFill>
              </a:rPr>
              <a:t>访问森林中第一棵树的根结点；</a:t>
            </a:r>
          </a:p>
          <a:p>
            <a:r>
              <a:rPr lang="zh-CN" altLang="en-US">
                <a:solidFill>
                  <a:srgbClr val="FF0000"/>
                </a:solidFill>
              </a:rPr>
              <a:t>先序遍历森林中第一棵树的子树森林；</a:t>
            </a:r>
          </a:p>
          <a:p>
            <a:r>
              <a:rPr lang="zh-CN" altLang="en-US">
                <a:solidFill>
                  <a:srgbClr val="FF0000"/>
                </a:solidFill>
              </a:rPr>
              <a:t>先序遍历森林中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除第一棵树之外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其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       余树构成的森林。</a:t>
            </a:r>
          </a:p>
        </p:txBody>
      </p: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1042988" y="2262188"/>
            <a:ext cx="19669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先序遍历：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024313" y="2100263"/>
            <a:ext cx="4868862" cy="1905000"/>
            <a:chOff x="2535" y="1323"/>
            <a:chExt cx="3067" cy="1200"/>
          </a:xfrm>
        </p:grpSpPr>
        <p:grpSp>
          <p:nvGrpSpPr>
            <p:cNvPr id="93207" name="Group 14"/>
            <p:cNvGrpSpPr>
              <a:grpSpLocks/>
            </p:cNvGrpSpPr>
            <p:nvPr/>
          </p:nvGrpSpPr>
          <p:grpSpPr bwMode="auto">
            <a:xfrm>
              <a:off x="4758" y="1323"/>
              <a:ext cx="844" cy="1200"/>
              <a:chOff x="3470" y="1414"/>
              <a:chExt cx="844" cy="1200"/>
            </a:xfrm>
          </p:grpSpPr>
          <p:sp>
            <p:nvSpPr>
              <p:cNvPr id="93220" name="Oval 15"/>
              <p:cNvSpPr>
                <a:spLocks noChangeArrowheads="1"/>
              </p:cNvSpPr>
              <p:nvPr/>
            </p:nvSpPr>
            <p:spPr bwMode="auto">
              <a:xfrm>
                <a:off x="3743" y="1414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93221" name="Line 16"/>
              <p:cNvSpPr>
                <a:spLocks noChangeShapeType="1"/>
              </p:cNvSpPr>
              <p:nvPr/>
            </p:nvSpPr>
            <p:spPr bwMode="auto">
              <a:xfrm>
                <a:off x="4196" y="2094"/>
                <a:ext cx="0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222" name="Freeform 17"/>
              <p:cNvSpPr>
                <a:spLocks/>
              </p:cNvSpPr>
              <p:nvPr/>
            </p:nvSpPr>
            <p:spPr bwMode="auto">
              <a:xfrm>
                <a:off x="3607" y="1595"/>
                <a:ext cx="165" cy="282"/>
              </a:xfrm>
              <a:custGeom>
                <a:avLst/>
                <a:gdLst>
                  <a:gd name="T0" fmla="*/ 165 w 165"/>
                  <a:gd name="T1" fmla="*/ 0 h 282"/>
                  <a:gd name="T2" fmla="*/ 0 w 165"/>
                  <a:gd name="T3" fmla="*/ 282 h 282"/>
                  <a:gd name="T4" fmla="*/ 0 60000 65536"/>
                  <a:gd name="T5" fmla="*/ 0 60000 65536"/>
                  <a:gd name="T6" fmla="*/ 0 w 165"/>
                  <a:gd name="T7" fmla="*/ 0 h 282"/>
                  <a:gd name="T8" fmla="*/ 165 w 165"/>
                  <a:gd name="T9" fmla="*/ 282 h 2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5" h="282">
                    <a:moveTo>
                      <a:pt x="165" y="0"/>
                    </a:moveTo>
                    <a:lnTo>
                      <a:pt x="0" y="282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223" name="Line 18"/>
              <p:cNvSpPr>
                <a:spLocks noChangeShapeType="1"/>
              </p:cNvSpPr>
              <p:nvPr/>
            </p:nvSpPr>
            <p:spPr bwMode="auto">
              <a:xfrm>
                <a:off x="3969" y="1595"/>
                <a:ext cx="182" cy="31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24" name="Oval 19"/>
              <p:cNvSpPr>
                <a:spLocks noChangeArrowheads="1"/>
              </p:cNvSpPr>
              <p:nvPr/>
            </p:nvSpPr>
            <p:spPr bwMode="auto">
              <a:xfrm>
                <a:off x="3470" y="186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93225" name="Oval 20"/>
              <p:cNvSpPr>
                <a:spLocks noChangeArrowheads="1"/>
              </p:cNvSpPr>
              <p:nvPr/>
            </p:nvSpPr>
            <p:spPr bwMode="auto">
              <a:xfrm>
                <a:off x="4060" y="186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93226" name="Oval 21"/>
              <p:cNvSpPr>
                <a:spLocks noChangeArrowheads="1"/>
              </p:cNvSpPr>
              <p:nvPr/>
            </p:nvSpPr>
            <p:spPr bwMode="auto">
              <a:xfrm>
                <a:off x="4060" y="2366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J</a:t>
                </a:r>
              </a:p>
            </p:txBody>
          </p:sp>
        </p:grpSp>
        <p:grpSp>
          <p:nvGrpSpPr>
            <p:cNvPr id="93208" name="Group 22"/>
            <p:cNvGrpSpPr>
              <a:grpSpLocks/>
            </p:cNvGrpSpPr>
            <p:nvPr/>
          </p:nvGrpSpPr>
          <p:grpSpPr bwMode="auto">
            <a:xfrm>
              <a:off x="2535" y="1369"/>
              <a:ext cx="1452" cy="701"/>
              <a:chOff x="1156" y="1434"/>
              <a:chExt cx="1452" cy="701"/>
            </a:xfrm>
          </p:grpSpPr>
          <p:sp>
            <p:nvSpPr>
              <p:cNvPr id="93213" name="Oval 23"/>
              <p:cNvSpPr>
                <a:spLocks noChangeArrowheads="1"/>
              </p:cNvSpPr>
              <p:nvPr/>
            </p:nvSpPr>
            <p:spPr bwMode="auto">
              <a:xfrm>
                <a:off x="1745" y="1434"/>
                <a:ext cx="254" cy="24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93214" name="Oval 24"/>
              <p:cNvSpPr>
                <a:spLocks noChangeArrowheads="1"/>
              </p:cNvSpPr>
              <p:nvPr/>
            </p:nvSpPr>
            <p:spPr bwMode="auto">
              <a:xfrm>
                <a:off x="1156" y="18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93215" name="Oval 25"/>
              <p:cNvSpPr>
                <a:spLocks noChangeArrowheads="1"/>
              </p:cNvSpPr>
              <p:nvPr/>
            </p:nvSpPr>
            <p:spPr bwMode="auto">
              <a:xfrm>
                <a:off x="1765" y="18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93216" name="Oval 26"/>
              <p:cNvSpPr>
                <a:spLocks noChangeArrowheads="1"/>
              </p:cNvSpPr>
              <p:nvPr/>
            </p:nvSpPr>
            <p:spPr bwMode="auto">
              <a:xfrm>
                <a:off x="2354" y="18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93217" name="Line 27"/>
              <p:cNvSpPr>
                <a:spLocks noChangeShapeType="1"/>
              </p:cNvSpPr>
              <p:nvPr/>
            </p:nvSpPr>
            <p:spPr bwMode="auto">
              <a:xfrm flipH="1">
                <a:off x="1293" y="1570"/>
                <a:ext cx="453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218" name="Line 28"/>
              <p:cNvSpPr>
                <a:spLocks noChangeShapeType="1"/>
              </p:cNvSpPr>
              <p:nvPr/>
            </p:nvSpPr>
            <p:spPr bwMode="auto">
              <a:xfrm>
                <a:off x="1999" y="1570"/>
                <a:ext cx="428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219" name="Freeform 29"/>
              <p:cNvSpPr>
                <a:spLocks/>
              </p:cNvSpPr>
              <p:nvPr/>
            </p:nvSpPr>
            <p:spPr bwMode="auto">
              <a:xfrm flipH="1">
                <a:off x="1818" y="1686"/>
                <a:ext cx="55" cy="201"/>
              </a:xfrm>
              <a:custGeom>
                <a:avLst/>
                <a:gdLst>
                  <a:gd name="T0" fmla="*/ 0 w 1"/>
                  <a:gd name="T1" fmla="*/ 0 h 253"/>
                  <a:gd name="T2" fmla="*/ 0 w 1"/>
                  <a:gd name="T3" fmla="*/ 253 h 253"/>
                  <a:gd name="T4" fmla="*/ 0 60000 65536"/>
                  <a:gd name="T5" fmla="*/ 0 60000 65536"/>
                  <a:gd name="T6" fmla="*/ 0 w 1"/>
                  <a:gd name="T7" fmla="*/ 0 h 253"/>
                  <a:gd name="T8" fmla="*/ 1 w 1"/>
                  <a:gd name="T9" fmla="*/ 253 h 2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3">
                    <a:moveTo>
                      <a:pt x="0" y="0"/>
                    </a:moveTo>
                    <a:lnTo>
                      <a:pt x="0" y="253"/>
                    </a:lnTo>
                  </a:path>
                </a:pathLst>
              </a:custGeom>
              <a:solidFill>
                <a:schemeClr val="accent1"/>
              </a:solidFill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3209" name="Group 30"/>
            <p:cNvGrpSpPr>
              <a:grpSpLocks/>
            </p:cNvGrpSpPr>
            <p:nvPr/>
          </p:nvGrpSpPr>
          <p:grpSpPr bwMode="auto">
            <a:xfrm>
              <a:off x="4214" y="1323"/>
              <a:ext cx="254" cy="747"/>
              <a:chOff x="2880" y="1389"/>
              <a:chExt cx="254" cy="747"/>
            </a:xfrm>
          </p:grpSpPr>
          <p:sp>
            <p:nvSpPr>
              <p:cNvPr id="93210" name="Oval 31"/>
              <p:cNvSpPr>
                <a:spLocks noChangeArrowheads="1"/>
              </p:cNvSpPr>
              <p:nvPr/>
            </p:nvSpPr>
            <p:spPr bwMode="auto">
              <a:xfrm>
                <a:off x="2880" y="1389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93211" name="Oval 32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93212" name="Freeform 33"/>
              <p:cNvSpPr>
                <a:spLocks/>
              </p:cNvSpPr>
              <p:nvPr/>
            </p:nvSpPr>
            <p:spPr bwMode="auto">
              <a:xfrm>
                <a:off x="3018" y="1623"/>
                <a:ext cx="1" cy="275"/>
              </a:xfrm>
              <a:custGeom>
                <a:avLst/>
                <a:gdLst>
                  <a:gd name="T0" fmla="*/ 0 w 1"/>
                  <a:gd name="T1" fmla="*/ 0 h 275"/>
                  <a:gd name="T2" fmla="*/ 0 w 1"/>
                  <a:gd name="T3" fmla="*/ 275 h 275"/>
                  <a:gd name="T4" fmla="*/ 0 60000 65536"/>
                  <a:gd name="T5" fmla="*/ 0 60000 65536"/>
                  <a:gd name="T6" fmla="*/ 0 w 1"/>
                  <a:gd name="T7" fmla="*/ 0 h 275"/>
                  <a:gd name="T8" fmla="*/ 1 w 1"/>
                  <a:gd name="T9" fmla="*/ 275 h 2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5">
                    <a:moveTo>
                      <a:pt x="0" y="0"/>
                    </a:moveTo>
                    <a:lnTo>
                      <a:pt x="0" y="275"/>
                    </a:lnTo>
                  </a:path>
                </a:pathLst>
              </a:custGeom>
              <a:solidFill>
                <a:schemeClr val="accent1"/>
              </a:solidFill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1366838" y="5229225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4227" name="Text Box 35"/>
          <p:cNvSpPr txBox="1">
            <a:spLocks noChangeArrowheads="1"/>
          </p:cNvSpPr>
          <p:nvPr/>
        </p:nvSpPr>
        <p:spPr bwMode="auto">
          <a:xfrm>
            <a:off x="1666875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1960563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4229" name="Text Box 37"/>
          <p:cNvSpPr txBox="1">
            <a:spLocks noChangeArrowheads="1"/>
          </p:cNvSpPr>
          <p:nvPr/>
        </p:nvSpPr>
        <p:spPr bwMode="auto">
          <a:xfrm>
            <a:off x="2249488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64230" name="Text Box 38"/>
          <p:cNvSpPr txBox="1">
            <a:spLocks noChangeArrowheads="1"/>
          </p:cNvSpPr>
          <p:nvPr/>
        </p:nvSpPr>
        <p:spPr bwMode="auto">
          <a:xfrm>
            <a:off x="2536825" y="5245100"/>
            <a:ext cx="41751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64231" name="Text Box 39"/>
          <p:cNvSpPr txBox="1">
            <a:spLocks noChangeArrowheads="1"/>
          </p:cNvSpPr>
          <p:nvPr/>
        </p:nvSpPr>
        <p:spPr bwMode="auto">
          <a:xfrm>
            <a:off x="2824163" y="5245100"/>
            <a:ext cx="3984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64232" name="Text Box 40"/>
          <p:cNvSpPr txBox="1">
            <a:spLocks noChangeArrowheads="1"/>
          </p:cNvSpPr>
          <p:nvPr/>
        </p:nvSpPr>
        <p:spPr bwMode="auto">
          <a:xfrm>
            <a:off x="3087688" y="5245100"/>
            <a:ext cx="4572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394075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3689350" y="5245100"/>
            <a:ext cx="2794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64235" name="Text Box 43"/>
          <p:cNvSpPr txBox="1">
            <a:spLocks noChangeArrowheads="1"/>
          </p:cNvSpPr>
          <p:nvPr/>
        </p:nvSpPr>
        <p:spPr bwMode="auto">
          <a:xfrm>
            <a:off x="3832225" y="5245100"/>
            <a:ext cx="37941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64237" name="Text Box 45"/>
          <p:cNvSpPr txBox="1">
            <a:spLocks noChangeArrowheads="1"/>
          </p:cNvSpPr>
          <p:nvPr/>
        </p:nvSpPr>
        <p:spPr bwMode="auto">
          <a:xfrm>
            <a:off x="827088" y="5805488"/>
            <a:ext cx="80391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依次</a:t>
            </a:r>
            <a:r>
              <a:rPr lang="zh-CN" altLang="en-US">
                <a:solidFill>
                  <a:srgbClr val="FF0000"/>
                </a:solidFill>
              </a:rPr>
              <a:t>从左至右</a:t>
            </a:r>
            <a:r>
              <a:rPr lang="zh-CN" altLang="en-US">
                <a:solidFill>
                  <a:srgbClr val="000066"/>
                </a:solidFill>
              </a:rPr>
              <a:t>对森林中的每一棵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r>
              <a:rPr lang="zh-CN" altLang="en-US">
                <a:solidFill>
                  <a:srgbClr val="000066"/>
                </a:solidFill>
              </a:rPr>
              <a:t>进行</a:t>
            </a:r>
            <a:r>
              <a:rPr lang="zh-CN" altLang="en-US">
                <a:solidFill>
                  <a:srgbClr val="FF0000"/>
                </a:solidFill>
              </a:rPr>
              <a:t>先根遍历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64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3" grpId="0"/>
      <p:bldP spid="264204" grpId="0"/>
      <p:bldP spid="264226" grpId="0"/>
      <p:bldP spid="264227" grpId="0"/>
      <p:bldP spid="264228" grpId="0"/>
      <p:bldP spid="264229" grpId="0"/>
      <p:bldP spid="264230" grpId="0"/>
      <p:bldP spid="264231" grpId="0"/>
      <p:bldP spid="264232" grpId="0"/>
      <p:bldP spid="264233" grpId="0"/>
      <p:bldP spid="264234" grpId="0"/>
      <p:bldP spid="26423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EA337D-F5C9-45DF-90CC-33E1A57BDEA1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9421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94212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4215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27368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树与森林的遍历</a:t>
            </a:r>
          </a:p>
        </p:txBody>
      </p:sp>
      <p:sp>
        <p:nvSpPr>
          <p:cNvPr id="94216" name="Text Box 10"/>
          <p:cNvSpPr txBox="1">
            <a:spLocks noChangeArrowheads="1"/>
          </p:cNvSpPr>
          <p:nvPr/>
        </p:nvSpPr>
        <p:spPr bwMode="auto">
          <a:xfrm>
            <a:off x="3276600" y="1557338"/>
            <a:ext cx="23241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森林的遍历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1042988" y="2924175"/>
            <a:ext cx="6253162" cy="2227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若森林不空，则</a:t>
            </a:r>
          </a:p>
          <a:p>
            <a:r>
              <a:rPr lang="zh-CN" altLang="en-US">
                <a:solidFill>
                  <a:srgbClr val="FF0000"/>
                </a:solidFill>
              </a:rPr>
              <a:t>中序遍历森林中第一棵树的子树森林；</a:t>
            </a:r>
          </a:p>
          <a:p>
            <a:r>
              <a:rPr lang="zh-CN" altLang="en-US">
                <a:solidFill>
                  <a:srgbClr val="FF0000"/>
                </a:solidFill>
              </a:rPr>
              <a:t>访问森林中第一棵树的根结点；</a:t>
            </a:r>
          </a:p>
          <a:p>
            <a:r>
              <a:rPr lang="zh-CN" altLang="en-US">
                <a:solidFill>
                  <a:srgbClr val="FF0000"/>
                </a:solidFill>
              </a:rPr>
              <a:t>中序遍历森林中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除第一棵树之外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其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     余树构成的森林。</a:t>
            </a:r>
          </a:p>
        </p:txBody>
      </p:sp>
      <p:sp>
        <p:nvSpPr>
          <p:cNvPr id="94218" name="Text Box 12"/>
          <p:cNvSpPr txBox="1">
            <a:spLocks noChangeArrowheads="1"/>
          </p:cNvSpPr>
          <p:nvPr/>
        </p:nvSpPr>
        <p:spPr bwMode="auto">
          <a:xfrm>
            <a:off x="1042988" y="2262188"/>
            <a:ext cx="19669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中序遍历：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94219" name="Group 13"/>
          <p:cNvGrpSpPr>
            <a:grpSpLocks/>
          </p:cNvGrpSpPr>
          <p:nvPr/>
        </p:nvGrpSpPr>
        <p:grpSpPr bwMode="auto">
          <a:xfrm>
            <a:off x="4024313" y="2100263"/>
            <a:ext cx="4868862" cy="1905000"/>
            <a:chOff x="2535" y="1323"/>
            <a:chExt cx="3067" cy="1200"/>
          </a:xfrm>
        </p:grpSpPr>
        <p:grpSp>
          <p:nvGrpSpPr>
            <p:cNvPr id="94231" name="Group 14"/>
            <p:cNvGrpSpPr>
              <a:grpSpLocks/>
            </p:cNvGrpSpPr>
            <p:nvPr/>
          </p:nvGrpSpPr>
          <p:grpSpPr bwMode="auto">
            <a:xfrm>
              <a:off x="4758" y="1323"/>
              <a:ext cx="844" cy="1200"/>
              <a:chOff x="3470" y="1414"/>
              <a:chExt cx="844" cy="1200"/>
            </a:xfrm>
          </p:grpSpPr>
          <p:sp>
            <p:nvSpPr>
              <p:cNvPr id="94244" name="Oval 15"/>
              <p:cNvSpPr>
                <a:spLocks noChangeArrowheads="1"/>
              </p:cNvSpPr>
              <p:nvPr/>
            </p:nvSpPr>
            <p:spPr bwMode="auto">
              <a:xfrm>
                <a:off x="3743" y="1414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94245" name="Line 16"/>
              <p:cNvSpPr>
                <a:spLocks noChangeShapeType="1"/>
              </p:cNvSpPr>
              <p:nvPr/>
            </p:nvSpPr>
            <p:spPr bwMode="auto">
              <a:xfrm>
                <a:off x="4196" y="2094"/>
                <a:ext cx="0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246" name="Freeform 17"/>
              <p:cNvSpPr>
                <a:spLocks/>
              </p:cNvSpPr>
              <p:nvPr/>
            </p:nvSpPr>
            <p:spPr bwMode="auto">
              <a:xfrm>
                <a:off x="3607" y="1595"/>
                <a:ext cx="165" cy="282"/>
              </a:xfrm>
              <a:custGeom>
                <a:avLst/>
                <a:gdLst>
                  <a:gd name="T0" fmla="*/ 165 w 165"/>
                  <a:gd name="T1" fmla="*/ 0 h 282"/>
                  <a:gd name="T2" fmla="*/ 0 w 165"/>
                  <a:gd name="T3" fmla="*/ 282 h 282"/>
                  <a:gd name="T4" fmla="*/ 0 60000 65536"/>
                  <a:gd name="T5" fmla="*/ 0 60000 65536"/>
                  <a:gd name="T6" fmla="*/ 0 w 165"/>
                  <a:gd name="T7" fmla="*/ 0 h 282"/>
                  <a:gd name="T8" fmla="*/ 165 w 165"/>
                  <a:gd name="T9" fmla="*/ 282 h 2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5" h="282">
                    <a:moveTo>
                      <a:pt x="165" y="0"/>
                    </a:moveTo>
                    <a:lnTo>
                      <a:pt x="0" y="282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247" name="Line 18"/>
              <p:cNvSpPr>
                <a:spLocks noChangeShapeType="1"/>
              </p:cNvSpPr>
              <p:nvPr/>
            </p:nvSpPr>
            <p:spPr bwMode="auto">
              <a:xfrm>
                <a:off x="3969" y="1595"/>
                <a:ext cx="182" cy="31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48" name="Oval 19"/>
              <p:cNvSpPr>
                <a:spLocks noChangeArrowheads="1"/>
              </p:cNvSpPr>
              <p:nvPr/>
            </p:nvSpPr>
            <p:spPr bwMode="auto">
              <a:xfrm>
                <a:off x="3470" y="186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94249" name="Oval 20"/>
              <p:cNvSpPr>
                <a:spLocks noChangeArrowheads="1"/>
              </p:cNvSpPr>
              <p:nvPr/>
            </p:nvSpPr>
            <p:spPr bwMode="auto">
              <a:xfrm>
                <a:off x="4060" y="186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94250" name="Oval 21"/>
              <p:cNvSpPr>
                <a:spLocks noChangeArrowheads="1"/>
              </p:cNvSpPr>
              <p:nvPr/>
            </p:nvSpPr>
            <p:spPr bwMode="auto">
              <a:xfrm>
                <a:off x="4060" y="2366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J</a:t>
                </a:r>
              </a:p>
            </p:txBody>
          </p:sp>
        </p:grpSp>
        <p:grpSp>
          <p:nvGrpSpPr>
            <p:cNvPr id="94232" name="Group 22"/>
            <p:cNvGrpSpPr>
              <a:grpSpLocks/>
            </p:cNvGrpSpPr>
            <p:nvPr/>
          </p:nvGrpSpPr>
          <p:grpSpPr bwMode="auto">
            <a:xfrm>
              <a:off x="2535" y="1369"/>
              <a:ext cx="1452" cy="701"/>
              <a:chOff x="1156" y="1434"/>
              <a:chExt cx="1452" cy="701"/>
            </a:xfrm>
          </p:grpSpPr>
          <p:sp>
            <p:nvSpPr>
              <p:cNvPr id="94237" name="Oval 23"/>
              <p:cNvSpPr>
                <a:spLocks noChangeArrowheads="1"/>
              </p:cNvSpPr>
              <p:nvPr/>
            </p:nvSpPr>
            <p:spPr bwMode="auto">
              <a:xfrm>
                <a:off x="1745" y="1434"/>
                <a:ext cx="254" cy="24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94238" name="Oval 24"/>
              <p:cNvSpPr>
                <a:spLocks noChangeArrowheads="1"/>
              </p:cNvSpPr>
              <p:nvPr/>
            </p:nvSpPr>
            <p:spPr bwMode="auto">
              <a:xfrm>
                <a:off x="1156" y="18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94239" name="Oval 25"/>
              <p:cNvSpPr>
                <a:spLocks noChangeArrowheads="1"/>
              </p:cNvSpPr>
              <p:nvPr/>
            </p:nvSpPr>
            <p:spPr bwMode="auto">
              <a:xfrm>
                <a:off x="1765" y="18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94240" name="Oval 26"/>
              <p:cNvSpPr>
                <a:spLocks noChangeArrowheads="1"/>
              </p:cNvSpPr>
              <p:nvPr/>
            </p:nvSpPr>
            <p:spPr bwMode="auto">
              <a:xfrm>
                <a:off x="2354" y="18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94241" name="Line 27"/>
              <p:cNvSpPr>
                <a:spLocks noChangeShapeType="1"/>
              </p:cNvSpPr>
              <p:nvPr/>
            </p:nvSpPr>
            <p:spPr bwMode="auto">
              <a:xfrm flipH="1">
                <a:off x="1293" y="1570"/>
                <a:ext cx="453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242" name="Line 28"/>
              <p:cNvSpPr>
                <a:spLocks noChangeShapeType="1"/>
              </p:cNvSpPr>
              <p:nvPr/>
            </p:nvSpPr>
            <p:spPr bwMode="auto">
              <a:xfrm>
                <a:off x="1999" y="1570"/>
                <a:ext cx="428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243" name="Freeform 29"/>
              <p:cNvSpPr>
                <a:spLocks/>
              </p:cNvSpPr>
              <p:nvPr/>
            </p:nvSpPr>
            <p:spPr bwMode="auto">
              <a:xfrm flipH="1">
                <a:off x="1818" y="1686"/>
                <a:ext cx="55" cy="201"/>
              </a:xfrm>
              <a:custGeom>
                <a:avLst/>
                <a:gdLst>
                  <a:gd name="T0" fmla="*/ 0 w 1"/>
                  <a:gd name="T1" fmla="*/ 0 h 253"/>
                  <a:gd name="T2" fmla="*/ 0 w 1"/>
                  <a:gd name="T3" fmla="*/ 253 h 253"/>
                  <a:gd name="T4" fmla="*/ 0 60000 65536"/>
                  <a:gd name="T5" fmla="*/ 0 60000 65536"/>
                  <a:gd name="T6" fmla="*/ 0 w 1"/>
                  <a:gd name="T7" fmla="*/ 0 h 253"/>
                  <a:gd name="T8" fmla="*/ 1 w 1"/>
                  <a:gd name="T9" fmla="*/ 253 h 2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3">
                    <a:moveTo>
                      <a:pt x="0" y="0"/>
                    </a:moveTo>
                    <a:lnTo>
                      <a:pt x="0" y="253"/>
                    </a:lnTo>
                  </a:path>
                </a:pathLst>
              </a:custGeom>
              <a:solidFill>
                <a:schemeClr val="accent1"/>
              </a:solidFill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4233" name="Group 30"/>
            <p:cNvGrpSpPr>
              <a:grpSpLocks/>
            </p:cNvGrpSpPr>
            <p:nvPr/>
          </p:nvGrpSpPr>
          <p:grpSpPr bwMode="auto">
            <a:xfrm>
              <a:off x="4214" y="1323"/>
              <a:ext cx="254" cy="747"/>
              <a:chOff x="2880" y="1389"/>
              <a:chExt cx="254" cy="747"/>
            </a:xfrm>
          </p:grpSpPr>
          <p:sp>
            <p:nvSpPr>
              <p:cNvPr id="94234" name="Oval 31"/>
              <p:cNvSpPr>
                <a:spLocks noChangeArrowheads="1"/>
              </p:cNvSpPr>
              <p:nvPr/>
            </p:nvSpPr>
            <p:spPr bwMode="auto">
              <a:xfrm>
                <a:off x="2880" y="1389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94235" name="Oval 32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94236" name="Freeform 33"/>
              <p:cNvSpPr>
                <a:spLocks/>
              </p:cNvSpPr>
              <p:nvPr/>
            </p:nvSpPr>
            <p:spPr bwMode="auto">
              <a:xfrm>
                <a:off x="3018" y="1623"/>
                <a:ext cx="1" cy="275"/>
              </a:xfrm>
              <a:custGeom>
                <a:avLst/>
                <a:gdLst>
                  <a:gd name="T0" fmla="*/ 0 w 1"/>
                  <a:gd name="T1" fmla="*/ 0 h 275"/>
                  <a:gd name="T2" fmla="*/ 0 w 1"/>
                  <a:gd name="T3" fmla="*/ 275 h 275"/>
                  <a:gd name="T4" fmla="*/ 0 60000 65536"/>
                  <a:gd name="T5" fmla="*/ 0 60000 65536"/>
                  <a:gd name="T6" fmla="*/ 0 w 1"/>
                  <a:gd name="T7" fmla="*/ 0 h 275"/>
                  <a:gd name="T8" fmla="*/ 1 w 1"/>
                  <a:gd name="T9" fmla="*/ 275 h 2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5">
                    <a:moveTo>
                      <a:pt x="0" y="0"/>
                    </a:moveTo>
                    <a:lnTo>
                      <a:pt x="0" y="275"/>
                    </a:lnTo>
                  </a:path>
                </a:pathLst>
              </a:custGeom>
              <a:solidFill>
                <a:schemeClr val="accent1"/>
              </a:solidFill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1385888" y="5229225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65251" name="Text Box 35"/>
          <p:cNvSpPr txBox="1">
            <a:spLocks noChangeArrowheads="1"/>
          </p:cNvSpPr>
          <p:nvPr/>
        </p:nvSpPr>
        <p:spPr bwMode="auto">
          <a:xfrm>
            <a:off x="1685925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5252" name="Text Box 36"/>
          <p:cNvSpPr txBox="1">
            <a:spLocks noChangeArrowheads="1"/>
          </p:cNvSpPr>
          <p:nvPr/>
        </p:nvSpPr>
        <p:spPr bwMode="auto">
          <a:xfrm>
            <a:off x="1979613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65253" name="Text Box 37"/>
          <p:cNvSpPr txBox="1">
            <a:spLocks noChangeArrowheads="1"/>
          </p:cNvSpPr>
          <p:nvPr/>
        </p:nvSpPr>
        <p:spPr bwMode="auto">
          <a:xfrm>
            <a:off x="2268538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2555875" y="5245100"/>
            <a:ext cx="39846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2843213" y="5245100"/>
            <a:ext cx="41751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3106738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3413125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65258" name="Text Box 42"/>
          <p:cNvSpPr txBox="1">
            <a:spLocks noChangeArrowheads="1"/>
          </p:cNvSpPr>
          <p:nvPr/>
        </p:nvSpPr>
        <p:spPr bwMode="auto">
          <a:xfrm>
            <a:off x="3708400" y="5245100"/>
            <a:ext cx="2794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65259" name="Text Box 43"/>
          <p:cNvSpPr txBox="1">
            <a:spLocks noChangeArrowheads="1"/>
          </p:cNvSpPr>
          <p:nvPr/>
        </p:nvSpPr>
        <p:spPr bwMode="auto">
          <a:xfrm>
            <a:off x="3851275" y="5245100"/>
            <a:ext cx="4572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65260" name="Text Box 44"/>
          <p:cNvSpPr txBox="1">
            <a:spLocks noChangeArrowheads="1"/>
          </p:cNvSpPr>
          <p:nvPr/>
        </p:nvSpPr>
        <p:spPr bwMode="auto">
          <a:xfrm>
            <a:off x="827088" y="5876925"/>
            <a:ext cx="80391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依次</a:t>
            </a:r>
            <a:r>
              <a:rPr lang="zh-CN" altLang="en-US">
                <a:solidFill>
                  <a:srgbClr val="FF0000"/>
                </a:solidFill>
              </a:rPr>
              <a:t>从左至右</a:t>
            </a:r>
            <a:r>
              <a:rPr lang="zh-CN" altLang="en-US">
                <a:solidFill>
                  <a:srgbClr val="000066"/>
                </a:solidFill>
              </a:rPr>
              <a:t>对森林中的每一棵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r>
              <a:rPr lang="zh-CN" altLang="en-US">
                <a:solidFill>
                  <a:srgbClr val="000066"/>
                </a:solidFill>
              </a:rPr>
              <a:t>进行</a:t>
            </a:r>
            <a:r>
              <a:rPr lang="zh-CN" altLang="en-US">
                <a:solidFill>
                  <a:srgbClr val="FF0000"/>
                </a:solidFill>
              </a:rPr>
              <a:t>后根遍历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65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7" grpId="0"/>
      <p:bldP spid="265250" grpId="0"/>
      <p:bldP spid="265251" grpId="0"/>
      <p:bldP spid="265252" grpId="0"/>
      <p:bldP spid="265253" grpId="0"/>
      <p:bldP spid="265254" grpId="0"/>
      <p:bldP spid="265255" grpId="0"/>
      <p:bldP spid="265256" grpId="0"/>
      <p:bldP spid="265257" grpId="0"/>
      <p:bldP spid="265258" grpId="0"/>
      <p:bldP spid="26525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A869DAA-CD44-4EC9-ABE7-A729FD9E5A9B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9523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95236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3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5239" name="Text Box 9"/>
          <p:cNvSpPr txBox="1">
            <a:spLocks noChangeArrowheads="1"/>
          </p:cNvSpPr>
          <p:nvPr/>
        </p:nvSpPr>
        <p:spPr bwMode="auto">
          <a:xfrm>
            <a:off x="755650" y="1557338"/>
            <a:ext cx="27368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树与森林的遍历</a:t>
            </a: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3276600" y="1557338"/>
            <a:ext cx="232410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②</a:t>
            </a:r>
            <a:r>
              <a:rPr lang="zh-CN" altLang="en-US">
                <a:solidFill>
                  <a:srgbClr val="FF0000"/>
                </a:solidFill>
              </a:rPr>
              <a:t>森林的遍历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1042988" y="2924175"/>
            <a:ext cx="6253162" cy="2227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若森林不空，则</a:t>
            </a:r>
          </a:p>
          <a:p>
            <a:r>
              <a:rPr lang="zh-CN" altLang="en-US">
                <a:solidFill>
                  <a:srgbClr val="FF0000"/>
                </a:solidFill>
              </a:rPr>
              <a:t>后序遍历森林中第一棵树的子树森林；</a:t>
            </a:r>
          </a:p>
          <a:p>
            <a:r>
              <a:rPr lang="zh-CN" altLang="en-US">
                <a:solidFill>
                  <a:srgbClr val="FF0000"/>
                </a:solidFill>
              </a:rPr>
              <a:t>后序遍历森林中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除第一棵树之外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其余</a:t>
            </a:r>
          </a:p>
          <a:p>
            <a:r>
              <a:rPr lang="zh-CN" altLang="en-US">
                <a:solidFill>
                  <a:srgbClr val="FF0000"/>
                </a:solidFill>
              </a:rPr>
              <a:t>树构成的森林；</a:t>
            </a:r>
          </a:p>
          <a:p>
            <a:r>
              <a:rPr lang="zh-CN" altLang="en-US">
                <a:solidFill>
                  <a:srgbClr val="FF0000"/>
                </a:solidFill>
              </a:rPr>
              <a:t>访问森林中第一棵树的根结点。</a:t>
            </a:r>
          </a:p>
        </p:txBody>
      </p:sp>
      <p:sp>
        <p:nvSpPr>
          <p:cNvPr id="95242" name="Text Box 12"/>
          <p:cNvSpPr txBox="1">
            <a:spLocks noChangeArrowheads="1"/>
          </p:cNvSpPr>
          <p:nvPr/>
        </p:nvSpPr>
        <p:spPr bwMode="auto">
          <a:xfrm>
            <a:off x="1042988" y="2262188"/>
            <a:ext cx="19669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kumimoji="0" lang="zh-CN" altLang="en-US">
                <a:solidFill>
                  <a:srgbClr val="FF0000"/>
                </a:solidFill>
              </a:rPr>
              <a:t>后序遍历：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95243" name="Group 13"/>
          <p:cNvGrpSpPr>
            <a:grpSpLocks/>
          </p:cNvGrpSpPr>
          <p:nvPr/>
        </p:nvGrpSpPr>
        <p:grpSpPr bwMode="auto">
          <a:xfrm>
            <a:off x="4024313" y="2100263"/>
            <a:ext cx="4868862" cy="1905000"/>
            <a:chOff x="2535" y="1323"/>
            <a:chExt cx="3067" cy="1200"/>
          </a:xfrm>
        </p:grpSpPr>
        <p:grpSp>
          <p:nvGrpSpPr>
            <p:cNvPr id="95254" name="Group 14"/>
            <p:cNvGrpSpPr>
              <a:grpSpLocks/>
            </p:cNvGrpSpPr>
            <p:nvPr/>
          </p:nvGrpSpPr>
          <p:grpSpPr bwMode="auto">
            <a:xfrm>
              <a:off x="4758" y="1323"/>
              <a:ext cx="844" cy="1200"/>
              <a:chOff x="3470" y="1414"/>
              <a:chExt cx="844" cy="1200"/>
            </a:xfrm>
          </p:grpSpPr>
          <p:sp>
            <p:nvSpPr>
              <p:cNvPr id="95267" name="Oval 15"/>
              <p:cNvSpPr>
                <a:spLocks noChangeArrowheads="1"/>
              </p:cNvSpPr>
              <p:nvPr/>
            </p:nvSpPr>
            <p:spPr bwMode="auto">
              <a:xfrm>
                <a:off x="3743" y="1414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95268" name="Line 16"/>
              <p:cNvSpPr>
                <a:spLocks noChangeShapeType="1"/>
              </p:cNvSpPr>
              <p:nvPr/>
            </p:nvSpPr>
            <p:spPr bwMode="auto">
              <a:xfrm>
                <a:off x="4196" y="2094"/>
                <a:ext cx="0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69" name="Freeform 17"/>
              <p:cNvSpPr>
                <a:spLocks/>
              </p:cNvSpPr>
              <p:nvPr/>
            </p:nvSpPr>
            <p:spPr bwMode="auto">
              <a:xfrm>
                <a:off x="3607" y="1595"/>
                <a:ext cx="165" cy="282"/>
              </a:xfrm>
              <a:custGeom>
                <a:avLst/>
                <a:gdLst>
                  <a:gd name="T0" fmla="*/ 165 w 165"/>
                  <a:gd name="T1" fmla="*/ 0 h 282"/>
                  <a:gd name="T2" fmla="*/ 0 w 165"/>
                  <a:gd name="T3" fmla="*/ 282 h 282"/>
                  <a:gd name="T4" fmla="*/ 0 60000 65536"/>
                  <a:gd name="T5" fmla="*/ 0 60000 65536"/>
                  <a:gd name="T6" fmla="*/ 0 w 165"/>
                  <a:gd name="T7" fmla="*/ 0 h 282"/>
                  <a:gd name="T8" fmla="*/ 165 w 165"/>
                  <a:gd name="T9" fmla="*/ 282 h 2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5" h="282">
                    <a:moveTo>
                      <a:pt x="165" y="0"/>
                    </a:moveTo>
                    <a:lnTo>
                      <a:pt x="0" y="282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70" name="Line 18"/>
              <p:cNvSpPr>
                <a:spLocks noChangeShapeType="1"/>
              </p:cNvSpPr>
              <p:nvPr/>
            </p:nvSpPr>
            <p:spPr bwMode="auto">
              <a:xfrm>
                <a:off x="3969" y="1595"/>
                <a:ext cx="182" cy="318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271" name="Oval 19"/>
              <p:cNvSpPr>
                <a:spLocks noChangeArrowheads="1"/>
              </p:cNvSpPr>
              <p:nvPr/>
            </p:nvSpPr>
            <p:spPr bwMode="auto">
              <a:xfrm>
                <a:off x="3470" y="186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H</a:t>
                </a:r>
              </a:p>
            </p:txBody>
          </p:sp>
          <p:sp>
            <p:nvSpPr>
              <p:cNvPr id="95272" name="Oval 20"/>
              <p:cNvSpPr>
                <a:spLocks noChangeArrowheads="1"/>
              </p:cNvSpPr>
              <p:nvPr/>
            </p:nvSpPr>
            <p:spPr bwMode="auto">
              <a:xfrm>
                <a:off x="4060" y="186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I</a:t>
                </a:r>
              </a:p>
            </p:txBody>
          </p:sp>
          <p:sp>
            <p:nvSpPr>
              <p:cNvPr id="95273" name="Oval 21"/>
              <p:cNvSpPr>
                <a:spLocks noChangeArrowheads="1"/>
              </p:cNvSpPr>
              <p:nvPr/>
            </p:nvSpPr>
            <p:spPr bwMode="auto">
              <a:xfrm>
                <a:off x="4060" y="2366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J</a:t>
                </a:r>
              </a:p>
            </p:txBody>
          </p:sp>
        </p:grpSp>
        <p:grpSp>
          <p:nvGrpSpPr>
            <p:cNvPr id="95255" name="Group 22"/>
            <p:cNvGrpSpPr>
              <a:grpSpLocks/>
            </p:cNvGrpSpPr>
            <p:nvPr/>
          </p:nvGrpSpPr>
          <p:grpSpPr bwMode="auto">
            <a:xfrm>
              <a:off x="2535" y="1369"/>
              <a:ext cx="1452" cy="701"/>
              <a:chOff x="1156" y="1434"/>
              <a:chExt cx="1452" cy="701"/>
            </a:xfrm>
          </p:grpSpPr>
          <p:sp>
            <p:nvSpPr>
              <p:cNvPr id="95260" name="Oval 23"/>
              <p:cNvSpPr>
                <a:spLocks noChangeArrowheads="1"/>
              </p:cNvSpPr>
              <p:nvPr/>
            </p:nvSpPr>
            <p:spPr bwMode="auto">
              <a:xfrm>
                <a:off x="1745" y="1434"/>
                <a:ext cx="254" cy="24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95261" name="Oval 24"/>
              <p:cNvSpPr>
                <a:spLocks noChangeArrowheads="1"/>
              </p:cNvSpPr>
              <p:nvPr/>
            </p:nvSpPr>
            <p:spPr bwMode="auto">
              <a:xfrm>
                <a:off x="1156" y="18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95262" name="Oval 25"/>
              <p:cNvSpPr>
                <a:spLocks noChangeArrowheads="1"/>
              </p:cNvSpPr>
              <p:nvPr/>
            </p:nvSpPr>
            <p:spPr bwMode="auto">
              <a:xfrm>
                <a:off x="1765" y="18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95263" name="Oval 26"/>
              <p:cNvSpPr>
                <a:spLocks noChangeArrowheads="1"/>
              </p:cNvSpPr>
              <p:nvPr/>
            </p:nvSpPr>
            <p:spPr bwMode="auto">
              <a:xfrm>
                <a:off x="2354" y="1887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95264" name="Line 27"/>
              <p:cNvSpPr>
                <a:spLocks noChangeShapeType="1"/>
              </p:cNvSpPr>
              <p:nvPr/>
            </p:nvSpPr>
            <p:spPr bwMode="auto">
              <a:xfrm flipH="1">
                <a:off x="1293" y="1570"/>
                <a:ext cx="453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65" name="Line 28"/>
              <p:cNvSpPr>
                <a:spLocks noChangeShapeType="1"/>
              </p:cNvSpPr>
              <p:nvPr/>
            </p:nvSpPr>
            <p:spPr bwMode="auto">
              <a:xfrm>
                <a:off x="1999" y="1570"/>
                <a:ext cx="428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66" name="Freeform 29"/>
              <p:cNvSpPr>
                <a:spLocks/>
              </p:cNvSpPr>
              <p:nvPr/>
            </p:nvSpPr>
            <p:spPr bwMode="auto">
              <a:xfrm flipH="1">
                <a:off x="1818" y="1686"/>
                <a:ext cx="55" cy="201"/>
              </a:xfrm>
              <a:custGeom>
                <a:avLst/>
                <a:gdLst>
                  <a:gd name="T0" fmla="*/ 0 w 1"/>
                  <a:gd name="T1" fmla="*/ 0 h 253"/>
                  <a:gd name="T2" fmla="*/ 0 w 1"/>
                  <a:gd name="T3" fmla="*/ 253 h 253"/>
                  <a:gd name="T4" fmla="*/ 0 60000 65536"/>
                  <a:gd name="T5" fmla="*/ 0 60000 65536"/>
                  <a:gd name="T6" fmla="*/ 0 w 1"/>
                  <a:gd name="T7" fmla="*/ 0 h 253"/>
                  <a:gd name="T8" fmla="*/ 1 w 1"/>
                  <a:gd name="T9" fmla="*/ 253 h 2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3">
                    <a:moveTo>
                      <a:pt x="0" y="0"/>
                    </a:moveTo>
                    <a:lnTo>
                      <a:pt x="0" y="253"/>
                    </a:lnTo>
                  </a:path>
                </a:pathLst>
              </a:custGeom>
              <a:solidFill>
                <a:schemeClr val="accent1"/>
              </a:solidFill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5256" name="Group 30"/>
            <p:cNvGrpSpPr>
              <a:grpSpLocks/>
            </p:cNvGrpSpPr>
            <p:nvPr/>
          </p:nvGrpSpPr>
          <p:grpSpPr bwMode="auto">
            <a:xfrm>
              <a:off x="4214" y="1323"/>
              <a:ext cx="254" cy="747"/>
              <a:chOff x="2880" y="1389"/>
              <a:chExt cx="254" cy="747"/>
            </a:xfrm>
          </p:grpSpPr>
          <p:sp>
            <p:nvSpPr>
              <p:cNvPr id="95257" name="Oval 31"/>
              <p:cNvSpPr>
                <a:spLocks noChangeArrowheads="1"/>
              </p:cNvSpPr>
              <p:nvPr/>
            </p:nvSpPr>
            <p:spPr bwMode="auto">
              <a:xfrm>
                <a:off x="2880" y="1389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95258" name="Oval 32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54" cy="24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>
                    <a:solidFill>
                      <a:srgbClr val="000066"/>
                    </a:solidFill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95259" name="Freeform 33"/>
              <p:cNvSpPr>
                <a:spLocks/>
              </p:cNvSpPr>
              <p:nvPr/>
            </p:nvSpPr>
            <p:spPr bwMode="auto">
              <a:xfrm>
                <a:off x="3018" y="1623"/>
                <a:ext cx="1" cy="275"/>
              </a:xfrm>
              <a:custGeom>
                <a:avLst/>
                <a:gdLst>
                  <a:gd name="T0" fmla="*/ 0 w 1"/>
                  <a:gd name="T1" fmla="*/ 0 h 275"/>
                  <a:gd name="T2" fmla="*/ 0 w 1"/>
                  <a:gd name="T3" fmla="*/ 275 h 275"/>
                  <a:gd name="T4" fmla="*/ 0 60000 65536"/>
                  <a:gd name="T5" fmla="*/ 0 60000 65536"/>
                  <a:gd name="T6" fmla="*/ 0 w 1"/>
                  <a:gd name="T7" fmla="*/ 0 h 275"/>
                  <a:gd name="T8" fmla="*/ 1 w 1"/>
                  <a:gd name="T9" fmla="*/ 275 h 2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5">
                    <a:moveTo>
                      <a:pt x="0" y="0"/>
                    </a:moveTo>
                    <a:lnTo>
                      <a:pt x="0" y="275"/>
                    </a:lnTo>
                  </a:path>
                </a:pathLst>
              </a:custGeom>
              <a:solidFill>
                <a:schemeClr val="accent1"/>
              </a:solidFill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6274" name="Text Box 34"/>
          <p:cNvSpPr txBox="1">
            <a:spLocks noChangeArrowheads="1"/>
          </p:cNvSpPr>
          <p:nvPr/>
        </p:nvSpPr>
        <p:spPr bwMode="auto">
          <a:xfrm>
            <a:off x="1385888" y="5229225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66275" name="Text Box 35"/>
          <p:cNvSpPr txBox="1">
            <a:spLocks noChangeArrowheads="1"/>
          </p:cNvSpPr>
          <p:nvPr/>
        </p:nvSpPr>
        <p:spPr bwMode="auto">
          <a:xfrm>
            <a:off x="1654175" y="5235575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6276" name="Text Box 36"/>
          <p:cNvSpPr txBox="1">
            <a:spLocks noChangeArrowheads="1"/>
          </p:cNvSpPr>
          <p:nvPr/>
        </p:nvSpPr>
        <p:spPr bwMode="auto">
          <a:xfrm>
            <a:off x="1912938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66277" name="Text Box 37"/>
          <p:cNvSpPr txBox="1">
            <a:spLocks noChangeArrowheads="1"/>
          </p:cNvSpPr>
          <p:nvPr/>
        </p:nvSpPr>
        <p:spPr bwMode="auto">
          <a:xfrm>
            <a:off x="2201863" y="5245100"/>
            <a:ext cx="3984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66278" name="Text Box 38"/>
          <p:cNvSpPr txBox="1">
            <a:spLocks noChangeArrowheads="1"/>
          </p:cNvSpPr>
          <p:nvPr/>
        </p:nvSpPr>
        <p:spPr bwMode="auto">
          <a:xfrm>
            <a:off x="2417763" y="5253038"/>
            <a:ext cx="3794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66279" name="Text Box 39"/>
          <p:cNvSpPr txBox="1">
            <a:spLocks noChangeArrowheads="1"/>
          </p:cNvSpPr>
          <p:nvPr/>
        </p:nvSpPr>
        <p:spPr bwMode="auto">
          <a:xfrm>
            <a:off x="2633663" y="5245100"/>
            <a:ext cx="2794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66280" name="Text Box 40"/>
          <p:cNvSpPr txBox="1">
            <a:spLocks noChangeArrowheads="1"/>
          </p:cNvSpPr>
          <p:nvPr/>
        </p:nvSpPr>
        <p:spPr bwMode="auto">
          <a:xfrm>
            <a:off x="2776538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66281" name="Text Box 41"/>
          <p:cNvSpPr txBox="1">
            <a:spLocks noChangeArrowheads="1"/>
          </p:cNvSpPr>
          <p:nvPr/>
        </p:nvSpPr>
        <p:spPr bwMode="auto">
          <a:xfrm>
            <a:off x="3082925" y="5245100"/>
            <a:ext cx="4381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66282" name="Text Box 42"/>
          <p:cNvSpPr txBox="1">
            <a:spLocks noChangeArrowheads="1"/>
          </p:cNvSpPr>
          <p:nvPr/>
        </p:nvSpPr>
        <p:spPr bwMode="auto">
          <a:xfrm>
            <a:off x="3362325" y="5246688"/>
            <a:ext cx="4175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66283" name="Text Box 43"/>
          <p:cNvSpPr txBox="1">
            <a:spLocks noChangeArrowheads="1"/>
          </p:cNvSpPr>
          <p:nvPr/>
        </p:nvSpPr>
        <p:spPr bwMode="auto">
          <a:xfrm>
            <a:off x="3635375" y="5246688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1" grpId="0"/>
      <p:bldP spid="266274" grpId="0"/>
      <p:bldP spid="266275" grpId="0"/>
      <p:bldP spid="266276" grpId="0"/>
      <p:bldP spid="266277" grpId="0"/>
      <p:bldP spid="266278" grpId="0"/>
      <p:bldP spid="266279" grpId="0"/>
      <p:bldP spid="266280" grpId="0"/>
      <p:bldP spid="266281" grpId="0"/>
      <p:bldP spid="266282" grpId="0"/>
      <p:bldP spid="26628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6308AF4-0091-4882-A106-14B7BDB2C5E4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96259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9688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6.5  </a:t>
            </a:r>
            <a:r>
              <a:rPr lang="zh-CN" altLang="en-US" dirty="0">
                <a:solidFill>
                  <a:srgbClr val="000066"/>
                </a:solidFill>
              </a:rPr>
              <a:t>树、森林与二叉树的关系</a:t>
            </a:r>
          </a:p>
        </p:txBody>
      </p:sp>
      <p:sp>
        <p:nvSpPr>
          <p:cNvPr id="96260" name="Line 6"/>
          <p:cNvSpPr>
            <a:spLocks noChangeShapeType="1"/>
          </p:cNvSpPr>
          <p:nvPr/>
        </p:nvSpPr>
        <p:spPr bwMode="auto">
          <a:xfrm>
            <a:off x="912813" y="1341438"/>
            <a:ext cx="4811712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2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6263" name="Text Box 45"/>
          <p:cNvSpPr txBox="1">
            <a:spLocks noChangeArrowheads="1"/>
          </p:cNvSpPr>
          <p:nvPr/>
        </p:nvSpPr>
        <p:spPr bwMode="auto">
          <a:xfrm>
            <a:off x="2051050" y="1557338"/>
            <a:ext cx="5538788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树的遍历和二叉树遍历的对应关系</a:t>
            </a:r>
          </a:p>
        </p:txBody>
      </p:sp>
      <p:sp>
        <p:nvSpPr>
          <p:cNvPr id="267348" name="Text Box 84"/>
          <p:cNvSpPr txBox="1">
            <a:spLocks noChangeArrowheads="1"/>
          </p:cNvSpPr>
          <p:nvPr/>
        </p:nvSpPr>
        <p:spPr bwMode="auto">
          <a:xfrm>
            <a:off x="1476375" y="3716338"/>
            <a:ext cx="16097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9900"/>
                </a:solidFill>
              </a:rPr>
              <a:t>先根遍历</a:t>
            </a:r>
          </a:p>
        </p:txBody>
      </p:sp>
      <p:sp>
        <p:nvSpPr>
          <p:cNvPr id="267349" name="Text Box 85"/>
          <p:cNvSpPr txBox="1">
            <a:spLocks noChangeArrowheads="1"/>
          </p:cNvSpPr>
          <p:nvPr/>
        </p:nvSpPr>
        <p:spPr bwMode="auto">
          <a:xfrm>
            <a:off x="1476375" y="4724400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9900"/>
                </a:solidFill>
              </a:rPr>
              <a:t>后根遍历</a:t>
            </a:r>
          </a:p>
        </p:txBody>
      </p:sp>
      <p:sp>
        <p:nvSpPr>
          <p:cNvPr id="267352" name="Text Box 88"/>
          <p:cNvSpPr txBox="1">
            <a:spLocks noChangeArrowheads="1"/>
          </p:cNvSpPr>
          <p:nvPr/>
        </p:nvSpPr>
        <p:spPr bwMode="auto">
          <a:xfrm>
            <a:off x="3825875" y="3716338"/>
            <a:ext cx="16097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先序遍历</a:t>
            </a:r>
          </a:p>
        </p:txBody>
      </p:sp>
      <p:sp>
        <p:nvSpPr>
          <p:cNvPr id="267353" name="Text Box 89"/>
          <p:cNvSpPr txBox="1">
            <a:spLocks noChangeArrowheads="1"/>
          </p:cNvSpPr>
          <p:nvPr/>
        </p:nvSpPr>
        <p:spPr bwMode="auto">
          <a:xfrm>
            <a:off x="3825875" y="4724400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中序遍历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900113" y="2636838"/>
            <a:ext cx="7642225" cy="2770187"/>
            <a:chOff x="567" y="1661"/>
            <a:chExt cx="4814" cy="1745"/>
          </a:xfrm>
        </p:grpSpPr>
        <p:sp>
          <p:nvSpPr>
            <p:cNvPr id="96271" name="Rectangle 55"/>
            <p:cNvSpPr>
              <a:spLocks noChangeArrowheads="1"/>
            </p:cNvSpPr>
            <p:nvPr/>
          </p:nvSpPr>
          <p:spPr bwMode="auto">
            <a:xfrm>
              <a:off x="3776" y="2824"/>
              <a:ext cx="1605" cy="58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96272" name="Rectangle 54"/>
            <p:cNvSpPr>
              <a:spLocks noChangeArrowheads="1"/>
            </p:cNvSpPr>
            <p:nvPr/>
          </p:nvSpPr>
          <p:spPr bwMode="auto">
            <a:xfrm>
              <a:off x="2172" y="2824"/>
              <a:ext cx="1604" cy="58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96273" name="Rectangle 53"/>
            <p:cNvSpPr>
              <a:spLocks noChangeArrowheads="1"/>
            </p:cNvSpPr>
            <p:nvPr/>
          </p:nvSpPr>
          <p:spPr bwMode="auto">
            <a:xfrm>
              <a:off x="567" y="2824"/>
              <a:ext cx="1605" cy="58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96274" name="Rectangle 52"/>
            <p:cNvSpPr>
              <a:spLocks noChangeArrowheads="1"/>
            </p:cNvSpPr>
            <p:nvPr/>
          </p:nvSpPr>
          <p:spPr bwMode="auto">
            <a:xfrm>
              <a:off x="3776" y="2243"/>
              <a:ext cx="1605" cy="58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96275" name="Rectangle 51"/>
            <p:cNvSpPr>
              <a:spLocks noChangeArrowheads="1"/>
            </p:cNvSpPr>
            <p:nvPr/>
          </p:nvSpPr>
          <p:spPr bwMode="auto">
            <a:xfrm>
              <a:off x="2172" y="2243"/>
              <a:ext cx="1604" cy="58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96276" name="Rectangle 50"/>
            <p:cNvSpPr>
              <a:spLocks noChangeArrowheads="1"/>
            </p:cNvSpPr>
            <p:nvPr/>
          </p:nvSpPr>
          <p:spPr bwMode="auto">
            <a:xfrm>
              <a:off x="567" y="2243"/>
              <a:ext cx="1605" cy="58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96277" name="Rectangle 49"/>
            <p:cNvSpPr>
              <a:spLocks noChangeArrowheads="1"/>
            </p:cNvSpPr>
            <p:nvPr/>
          </p:nvSpPr>
          <p:spPr bwMode="auto">
            <a:xfrm>
              <a:off x="3776" y="1661"/>
              <a:ext cx="1605" cy="58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96278" name="Rectangle 48"/>
            <p:cNvSpPr>
              <a:spLocks noChangeArrowheads="1"/>
            </p:cNvSpPr>
            <p:nvPr/>
          </p:nvSpPr>
          <p:spPr bwMode="auto">
            <a:xfrm>
              <a:off x="2172" y="1661"/>
              <a:ext cx="1604" cy="58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96279" name="Rectangle 47"/>
            <p:cNvSpPr>
              <a:spLocks noChangeArrowheads="1"/>
            </p:cNvSpPr>
            <p:nvPr/>
          </p:nvSpPr>
          <p:spPr bwMode="auto">
            <a:xfrm>
              <a:off x="567" y="1661"/>
              <a:ext cx="1605" cy="58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ct val="20000"/>
                </a:spcBef>
              </a:pPr>
              <a:endParaRPr kumimoji="0"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96280" name="Line 56"/>
            <p:cNvSpPr>
              <a:spLocks noChangeShapeType="1"/>
            </p:cNvSpPr>
            <p:nvPr/>
          </p:nvSpPr>
          <p:spPr bwMode="auto">
            <a:xfrm>
              <a:off x="567" y="1661"/>
              <a:ext cx="4814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57"/>
            <p:cNvSpPr>
              <a:spLocks noChangeShapeType="1"/>
            </p:cNvSpPr>
            <p:nvPr/>
          </p:nvSpPr>
          <p:spPr bwMode="auto">
            <a:xfrm>
              <a:off x="567" y="2243"/>
              <a:ext cx="4814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58"/>
            <p:cNvSpPr>
              <a:spLocks noChangeShapeType="1"/>
            </p:cNvSpPr>
            <p:nvPr/>
          </p:nvSpPr>
          <p:spPr bwMode="auto">
            <a:xfrm>
              <a:off x="567" y="2824"/>
              <a:ext cx="4814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59"/>
            <p:cNvSpPr>
              <a:spLocks noChangeShapeType="1"/>
            </p:cNvSpPr>
            <p:nvPr/>
          </p:nvSpPr>
          <p:spPr bwMode="auto">
            <a:xfrm>
              <a:off x="567" y="3406"/>
              <a:ext cx="4814" cy="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60"/>
            <p:cNvSpPr>
              <a:spLocks noChangeShapeType="1"/>
            </p:cNvSpPr>
            <p:nvPr/>
          </p:nvSpPr>
          <p:spPr bwMode="auto">
            <a:xfrm>
              <a:off x="567" y="1661"/>
              <a:ext cx="0" cy="1745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61"/>
            <p:cNvSpPr>
              <a:spLocks noChangeShapeType="1"/>
            </p:cNvSpPr>
            <p:nvPr/>
          </p:nvSpPr>
          <p:spPr bwMode="auto">
            <a:xfrm>
              <a:off x="2172" y="1661"/>
              <a:ext cx="0" cy="1745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62"/>
            <p:cNvSpPr>
              <a:spLocks noChangeShapeType="1"/>
            </p:cNvSpPr>
            <p:nvPr/>
          </p:nvSpPr>
          <p:spPr bwMode="auto">
            <a:xfrm>
              <a:off x="3776" y="1661"/>
              <a:ext cx="0" cy="1745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7" name="Line 63"/>
            <p:cNvSpPr>
              <a:spLocks noChangeShapeType="1"/>
            </p:cNvSpPr>
            <p:nvPr/>
          </p:nvSpPr>
          <p:spPr bwMode="auto">
            <a:xfrm>
              <a:off x="5381" y="1661"/>
              <a:ext cx="0" cy="1745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8" name="Text Box 86"/>
            <p:cNvSpPr txBox="1">
              <a:spLocks noChangeArrowheads="1"/>
            </p:cNvSpPr>
            <p:nvPr/>
          </p:nvSpPr>
          <p:spPr bwMode="auto">
            <a:xfrm>
              <a:off x="1202" y="1797"/>
              <a:ext cx="339" cy="32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>
                  <a:solidFill>
                    <a:srgbClr val="009900"/>
                  </a:solidFill>
                </a:rPr>
                <a:t>树</a:t>
              </a:r>
            </a:p>
          </p:txBody>
        </p:sp>
        <p:sp>
          <p:nvSpPr>
            <p:cNvPr id="96289" name="Text Box 87"/>
            <p:cNvSpPr txBox="1">
              <a:spLocks noChangeArrowheads="1"/>
            </p:cNvSpPr>
            <p:nvPr/>
          </p:nvSpPr>
          <p:spPr bwMode="auto">
            <a:xfrm>
              <a:off x="2653" y="1797"/>
              <a:ext cx="564" cy="32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0" lang="zh-CN" altLang="en-US">
                  <a:solidFill>
                    <a:srgbClr val="000066"/>
                  </a:solidFill>
                </a:rPr>
                <a:t>森林</a:t>
              </a:r>
            </a:p>
          </p:txBody>
        </p:sp>
        <p:sp>
          <p:nvSpPr>
            <p:cNvPr id="96290" name="Text Box 90"/>
            <p:cNvSpPr txBox="1">
              <a:spLocks noChangeArrowheads="1"/>
            </p:cNvSpPr>
            <p:nvPr/>
          </p:nvSpPr>
          <p:spPr bwMode="auto">
            <a:xfrm>
              <a:off x="4195" y="1842"/>
              <a:ext cx="789" cy="32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0" lang="zh-CN" altLang="en-US">
                  <a:solidFill>
                    <a:srgbClr val="CC3300"/>
                  </a:solidFill>
                </a:rPr>
                <a:t>二叉树</a:t>
              </a:r>
            </a:p>
          </p:txBody>
        </p:sp>
      </p:grpSp>
      <p:sp>
        <p:nvSpPr>
          <p:cNvPr id="267355" name="Text Box 91"/>
          <p:cNvSpPr txBox="1">
            <a:spLocks noChangeArrowheads="1"/>
          </p:cNvSpPr>
          <p:nvPr/>
        </p:nvSpPr>
        <p:spPr bwMode="auto">
          <a:xfrm>
            <a:off x="6443663" y="3716338"/>
            <a:ext cx="16097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CC3300"/>
                </a:solidFill>
              </a:rPr>
              <a:t>先序遍历</a:t>
            </a:r>
          </a:p>
        </p:txBody>
      </p:sp>
      <p:sp>
        <p:nvSpPr>
          <p:cNvPr id="267356" name="Text Box 92"/>
          <p:cNvSpPr txBox="1">
            <a:spLocks noChangeArrowheads="1"/>
          </p:cNvSpPr>
          <p:nvPr/>
        </p:nvSpPr>
        <p:spPr bwMode="auto">
          <a:xfrm>
            <a:off x="6443663" y="4724400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CC3300"/>
                </a:solidFill>
              </a:rPr>
              <a:t>中序遍历</a:t>
            </a:r>
          </a:p>
        </p:txBody>
      </p:sp>
      <p:sp>
        <p:nvSpPr>
          <p:cNvPr id="35" name="左箭头 34"/>
          <p:cNvSpPr/>
          <p:nvPr/>
        </p:nvSpPr>
        <p:spPr>
          <a:xfrm>
            <a:off x="7358082" y="6143644"/>
            <a:ext cx="785812" cy="571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黑体" pitchFamily="2" charset="-122"/>
                <a:ea typeface="黑体" pitchFamily="2" charset="-122"/>
                <a:hlinkClick r:id="rId2" action="ppaction://hlinksldjump"/>
              </a:rPr>
              <a:t>返回</a:t>
            </a:r>
            <a:endParaRPr lang="zh-CN" altLang="en-US" sz="16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48" grpId="0"/>
      <p:bldP spid="267349" grpId="0"/>
      <p:bldP spid="267352" grpId="0"/>
      <p:bldP spid="267353" grpId="0"/>
      <p:bldP spid="267355" grpId="0"/>
      <p:bldP spid="267356" grpId="0"/>
      <p:bldP spid="3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BAABFB6-0B16-4059-ACB2-168B9278D72D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9728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97284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28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28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6097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基本概念</a:t>
            </a:r>
          </a:p>
        </p:txBody>
      </p:sp>
      <p:sp>
        <p:nvSpPr>
          <p:cNvPr id="269349" name="Text Box 37"/>
          <p:cNvSpPr txBox="1">
            <a:spLocks noChangeArrowheads="1"/>
          </p:cNvSpPr>
          <p:nvPr/>
        </p:nvSpPr>
        <p:spPr bwMode="auto">
          <a:xfrm>
            <a:off x="1600200" y="1989138"/>
            <a:ext cx="1100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路径：</a:t>
            </a:r>
          </a:p>
        </p:txBody>
      </p:sp>
      <p:sp>
        <p:nvSpPr>
          <p:cNvPr id="269350" name="Text Box 38"/>
          <p:cNvSpPr txBox="1">
            <a:spLocks noChangeArrowheads="1"/>
          </p:cNvSpPr>
          <p:nvPr/>
        </p:nvSpPr>
        <p:spPr bwMode="auto">
          <a:xfrm>
            <a:off x="2484438" y="1989138"/>
            <a:ext cx="60023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从一个结点到另一个结点之间的分支序列。</a:t>
            </a:r>
          </a:p>
        </p:txBody>
      </p:sp>
      <p:sp>
        <p:nvSpPr>
          <p:cNvPr id="269351" name="Text Box 39"/>
          <p:cNvSpPr txBox="1">
            <a:spLocks noChangeArrowheads="1"/>
          </p:cNvSpPr>
          <p:nvPr/>
        </p:nvSpPr>
        <p:spPr bwMode="auto">
          <a:xfrm>
            <a:off x="971550" y="2420938"/>
            <a:ext cx="17129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路径长度：</a:t>
            </a:r>
          </a:p>
        </p:txBody>
      </p:sp>
      <p:sp>
        <p:nvSpPr>
          <p:cNvPr id="269352" name="Text Box 40"/>
          <p:cNvSpPr txBox="1">
            <a:spLocks noChangeArrowheads="1"/>
          </p:cNvSpPr>
          <p:nvPr/>
        </p:nvSpPr>
        <p:spPr bwMode="auto">
          <a:xfrm>
            <a:off x="2484438" y="2420938"/>
            <a:ext cx="63087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从一个结点到另一个结点所经过的分支数目。</a:t>
            </a:r>
          </a:p>
        </p:txBody>
      </p:sp>
      <p:sp>
        <p:nvSpPr>
          <p:cNvPr id="269353" name="Text Box 41"/>
          <p:cNvSpPr txBox="1">
            <a:spLocks noChangeArrowheads="1"/>
          </p:cNvSpPr>
          <p:nvPr/>
        </p:nvSpPr>
        <p:spPr bwMode="auto">
          <a:xfrm>
            <a:off x="987425" y="2852738"/>
            <a:ext cx="17129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结点的权：</a:t>
            </a:r>
          </a:p>
        </p:txBody>
      </p:sp>
      <p:sp>
        <p:nvSpPr>
          <p:cNvPr id="269354" name="Text Box 42"/>
          <p:cNvSpPr txBox="1">
            <a:spLocks noChangeArrowheads="1"/>
          </p:cNvSpPr>
          <p:nvPr/>
        </p:nvSpPr>
        <p:spPr bwMode="auto">
          <a:xfrm>
            <a:off x="2484438" y="2852738"/>
            <a:ext cx="69215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树中每个结点所赋予的具有某种实际意义的实数。</a:t>
            </a:r>
          </a:p>
        </p:txBody>
      </p:sp>
      <p:sp>
        <p:nvSpPr>
          <p:cNvPr id="269355" name="Text Box 43"/>
          <p:cNvSpPr txBox="1">
            <a:spLocks noChangeArrowheads="1"/>
          </p:cNvSpPr>
          <p:nvPr/>
        </p:nvSpPr>
        <p:spPr bwMode="auto">
          <a:xfrm>
            <a:off x="374650" y="3284538"/>
            <a:ext cx="23256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带权路径长度：</a:t>
            </a:r>
          </a:p>
        </p:txBody>
      </p:sp>
      <p:sp>
        <p:nvSpPr>
          <p:cNvPr id="269356" name="Text Box 44"/>
          <p:cNvSpPr txBox="1">
            <a:spLocks noChangeArrowheads="1"/>
          </p:cNvSpPr>
          <p:nvPr/>
        </p:nvSpPr>
        <p:spPr bwMode="auto">
          <a:xfrm>
            <a:off x="2484438" y="3313113"/>
            <a:ext cx="6643687" cy="4270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200">
                <a:solidFill>
                  <a:srgbClr val="000066"/>
                </a:solidFill>
              </a:rPr>
              <a:t>从树根到某一结点的路径长度与该结点的权的乘积。</a:t>
            </a:r>
          </a:p>
        </p:txBody>
      </p:sp>
      <p:sp>
        <p:nvSpPr>
          <p:cNvPr id="269357" name="Text Box 45"/>
          <p:cNvSpPr txBox="1">
            <a:spLocks noChangeArrowheads="1"/>
          </p:cNvSpPr>
          <p:nvPr/>
        </p:nvSpPr>
        <p:spPr bwMode="auto">
          <a:xfrm>
            <a:off x="395288" y="3802063"/>
            <a:ext cx="2595562" cy="412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100">
                <a:solidFill>
                  <a:srgbClr val="FF0000"/>
                </a:solidFill>
              </a:rPr>
              <a:t>树的带权路径长度：</a:t>
            </a:r>
          </a:p>
        </p:txBody>
      </p:sp>
      <p:sp>
        <p:nvSpPr>
          <p:cNvPr id="269358" name="Text Box 46"/>
          <p:cNvSpPr txBox="1">
            <a:spLocks noChangeArrowheads="1"/>
          </p:cNvSpPr>
          <p:nvPr/>
        </p:nvSpPr>
        <p:spPr bwMode="auto">
          <a:xfrm>
            <a:off x="2700338" y="3803650"/>
            <a:ext cx="6351587" cy="412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100">
                <a:solidFill>
                  <a:srgbClr val="000066"/>
                </a:solidFill>
              </a:rPr>
              <a:t>树中从根到所有叶子结点的各个带权路径长度之和。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041650" y="4165602"/>
            <a:ext cx="4410075" cy="1017588"/>
            <a:chOff x="1145" y="2870"/>
            <a:chExt cx="2778" cy="641"/>
          </a:xfrm>
        </p:grpSpPr>
        <p:sp>
          <p:nvSpPr>
            <p:cNvPr id="97323" name="Text Box 47"/>
            <p:cNvSpPr txBox="1">
              <a:spLocks noChangeArrowheads="1"/>
            </p:cNvSpPr>
            <p:nvPr/>
          </p:nvSpPr>
          <p:spPr bwMode="auto">
            <a:xfrm>
              <a:off x="1145" y="3047"/>
              <a:ext cx="2778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i="1">
                  <a:solidFill>
                    <a:srgbClr val="FF0000"/>
                  </a:solidFill>
                </a:rPr>
                <a:t>记为：</a:t>
              </a:r>
              <a:r>
                <a:rPr lang="en-US" altLang="zh-CN" sz="2400" i="1">
                  <a:solidFill>
                    <a:srgbClr val="FF0000"/>
                  </a:solidFill>
                </a:rPr>
                <a:t>WPL=     W</a:t>
              </a:r>
              <a:r>
                <a:rPr lang="en-US" altLang="zh-CN" sz="2400" i="1" baseline="-25000">
                  <a:solidFill>
                    <a:srgbClr val="FF0000"/>
                  </a:solidFill>
                </a:rPr>
                <a:t>i</a:t>
              </a:r>
              <a:r>
                <a:rPr lang="en-US" altLang="zh-CN" sz="2400" i="1">
                  <a:solidFill>
                    <a:srgbClr val="FF0000"/>
                  </a:solidFill>
                </a:rPr>
                <a:t> × L</a:t>
              </a:r>
              <a:r>
                <a:rPr lang="en-US" altLang="zh-CN" sz="2400" i="1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97324" name="Rectangle 48"/>
            <p:cNvSpPr>
              <a:spLocks noChangeArrowheads="1"/>
            </p:cNvSpPr>
            <p:nvPr/>
          </p:nvSpPr>
          <p:spPr bwMode="auto">
            <a:xfrm>
              <a:off x="2290" y="3007"/>
              <a:ext cx="339" cy="32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>
                  <a:solidFill>
                    <a:srgbClr val="FF0000"/>
                  </a:solidFill>
                </a:rPr>
                <a:t>∑</a:t>
              </a:r>
            </a:p>
          </p:txBody>
        </p:sp>
        <p:sp>
          <p:nvSpPr>
            <p:cNvPr id="97325" name="Text Box 49"/>
            <p:cNvSpPr txBox="1">
              <a:spLocks noChangeArrowheads="1"/>
            </p:cNvSpPr>
            <p:nvPr/>
          </p:nvSpPr>
          <p:spPr bwMode="auto">
            <a:xfrm>
              <a:off x="2289" y="3261"/>
              <a:ext cx="34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 i="1" dirty="0" err="1">
                  <a:solidFill>
                    <a:srgbClr val="FF0000"/>
                  </a:solidFill>
                </a:rPr>
                <a:t>i</a:t>
              </a:r>
              <a:r>
                <a:rPr lang="en-US" altLang="zh-CN" sz="2000" i="1" dirty="0">
                  <a:solidFill>
                    <a:srgbClr val="FF0000"/>
                  </a:solidFill>
                </a:rPr>
                <a:t>=1</a:t>
              </a:r>
            </a:p>
          </p:txBody>
        </p:sp>
        <p:sp>
          <p:nvSpPr>
            <p:cNvPr id="97326" name="Text Box 50"/>
            <p:cNvSpPr txBox="1">
              <a:spLocks noChangeArrowheads="1"/>
            </p:cNvSpPr>
            <p:nvPr/>
          </p:nvSpPr>
          <p:spPr bwMode="auto">
            <a:xfrm>
              <a:off x="2389" y="2870"/>
              <a:ext cx="212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</a:rPr>
                <a:t>n</a:t>
              </a:r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572125" y="115888"/>
            <a:ext cx="3251199" cy="1714501"/>
            <a:chOff x="3102" y="119"/>
            <a:chExt cx="2048" cy="1080"/>
          </a:xfrm>
        </p:grpSpPr>
        <p:sp>
          <p:nvSpPr>
            <p:cNvPr id="97306" name="Oval 56"/>
            <p:cNvSpPr>
              <a:spLocks noChangeArrowheads="1"/>
            </p:cNvSpPr>
            <p:nvPr/>
          </p:nvSpPr>
          <p:spPr bwMode="auto">
            <a:xfrm>
              <a:off x="4058" y="119"/>
              <a:ext cx="254" cy="24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97307" name="Oval 57"/>
            <p:cNvSpPr>
              <a:spLocks noChangeArrowheads="1"/>
            </p:cNvSpPr>
            <p:nvPr/>
          </p:nvSpPr>
          <p:spPr bwMode="auto">
            <a:xfrm>
              <a:off x="3560" y="43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97308" name="Oval 58"/>
            <p:cNvSpPr>
              <a:spLocks noChangeArrowheads="1"/>
            </p:cNvSpPr>
            <p:nvPr/>
          </p:nvSpPr>
          <p:spPr bwMode="auto">
            <a:xfrm>
              <a:off x="3243" y="9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97309" name="Oval 59"/>
            <p:cNvSpPr>
              <a:spLocks noChangeArrowheads="1"/>
            </p:cNvSpPr>
            <p:nvPr/>
          </p:nvSpPr>
          <p:spPr bwMode="auto">
            <a:xfrm>
              <a:off x="3833" y="9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97310" name="Line 60"/>
            <p:cNvSpPr>
              <a:spLocks noChangeShapeType="1"/>
            </p:cNvSpPr>
            <p:nvPr/>
          </p:nvSpPr>
          <p:spPr bwMode="auto">
            <a:xfrm flipH="1">
              <a:off x="3696" y="255"/>
              <a:ext cx="363" cy="18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1" name="Line 61"/>
            <p:cNvSpPr>
              <a:spLocks noChangeShapeType="1"/>
            </p:cNvSpPr>
            <p:nvPr/>
          </p:nvSpPr>
          <p:spPr bwMode="auto">
            <a:xfrm flipH="1">
              <a:off x="3379" y="618"/>
              <a:ext cx="181" cy="317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2" name="Line 62"/>
            <p:cNvSpPr>
              <a:spLocks noChangeShapeType="1"/>
            </p:cNvSpPr>
            <p:nvPr/>
          </p:nvSpPr>
          <p:spPr bwMode="auto">
            <a:xfrm>
              <a:off x="3787" y="618"/>
              <a:ext cx="136" cy="317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3" name="Line 63"/>
            <p:cNvSpPr>
              <a:spLocks noChangeShapeType="1"/>
            </p:cNvSpPr>
            <p:nvPr/>
          </p:nvSpPr>
          <p:spPr bwMode="auto">
            <a:xfrm>
              <a:off x="4331" y="255"/>
              <a:ext cx="272" cy="18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4" name="Oval 65"/>
            <p:cNvSpPr>
              <a:spLocks noChangeArrowheads="1"/>
            </p:cNvSpPr>
            <p:nvPr/>
          </p:nvSpPr>
          <p:spPr bwMode="auto">
            <a:xfrm>
              <a:off x="4511" y="43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97315" name="Oval 66"/>
            <p:cNvSpPr>
              <a:spLocks noChangeArrowheads="1"/>
            </p:cNvSpPr>
            <p:nvPr/>
          </p:nvSpPr>
          <p:spPr bwMode="auto">
            <a:xfrm>
              <a:off x="4241" y="9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97316" name="Line 67"/>
            <p:cNvSpPr>
              <a:spLocks noChangeShapeType="1"/>
            </p:cNvSpPr>
            <p:nvPr/>
          </p:nvSpPr>
          <p:spPr bwMode="auto">
            <a:xfrm flipH="1">
              <a:off x="4377" y="618"/>
              <a:ext cx="136" cy="317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7" name="Line 68"/>
            <p:cNvSpPr>
              <a:spLocks noChangeShapeType="1"/>
            </p:cNvSpPr>
            <p:nvPr/>
          </p:nvSpPr>
          <p:spPr bwMode="auto">
            <a:xfrm>
              <a:off x="4740" y="618"/>
              <a:ext cx="136" cy="31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8" name="Oval 70"/>
            <p:cNvSpPr>
              <a:spLocks noChangeArrowheads="1"/>
            </p:cNvSpPr>
            <p:nvPr/>
          </p:nvSpPr>
          <p:spPr bwMode="auto">
            <a:xfrm>
              <a:off x="4740" y="935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97319" name="Text Box 77"/>
            <p:cNvSpPr txBox="1">
              <a:spLocks noChangeArrowheads="1"/>
            </p:cNvSpPr>
            <p:nvPr/>
          </p:nvSpPr>
          <p:spPr bwMode="auto">
            <a:xfrm>
              <a:off x="3102" y="946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7320" name="Text Box 78"/>
            <p:cNvSpPr txBox="1">
              <a:spLocks noChangeArrowheads="1"/>
            </p:cNvSpPr>
            <p:nvPr/>
          </p:nvSpPr>
          <p:spPr bwMode="auto">
            <a:xfrm>
              <a:off x="3642" y="946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7321" name="Text Box 79"/>
            <p:cNvSpPr txBox="1">
              <a:spLocks noChangeArrowheads="1"/>
            </p:cNvSpPr>
            <p:nvPr/>
          </p:nvSpPr>
          <p:spPr bwMode="auto">
            <a:xfrm>
              <a:off x="4452" y="946"/>
              <a:ext cx="307" cy="25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7322" name="Text Box 80"/>
            <p:cNvSpPr txBox="1">
              <a:spLocks noChangeArrowheads="1"/>
            </p:cNvSpPr>
            <p:nvPr/>
          </p:nvSpPr>
          <p:spPr bwMode="auto">
            <a:xfrm>
              <a:off x="4947" y="946"/>
              <a:ext cx="20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269394" name="Text Box 82"/>
          <p:cNvSpPr txBox="1">
            <a:spLocks noChangeArrowheads="1"/>
          </p:cNvSpPr>
          <p:nvPr/>
        </p:nvSpPr>
        <p:spPr bwMode="auto">
          <a:xfrm>
            <a:off x="1835150" y="5229225"/>
            <a:ext cx="11779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WPL</a:t>
            </a:r>
            <a:r>
              <a:rPr lang="en-US" altLang="zh-CN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69396" name="Text Box 84"/>
          <p:cNvSpPr txBox="1">
            <a:spLocks noChangeArrowheads="1"/>
          </p:cNvSpPr>
          <p:nvPr/>
        </p:nvSpPr>
        <p:spPr bwMode="auto">
          <a:xfrm>
            <a:off x="2895600" y="5227638"/>
            <a:ext cx="93345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7×2</a:t>
            </a:r>
          </a:p>
        </p:txBody>
      </p:sp>
      <p:sp>
        <p:nvSpPr>
          <p:cNvPr id="269397" name="Text Box 85"/>
          <p:cNvSpPr txBox="1">
            <a:spLocks noChangeArrowheads="1"/>
          </p:cNvSpPr>
          <p:nvPr/>
        </p:nvSpPr>
        <p:spPr bwMode="auto">
          <a:xfrm>
            <a:off x="3657600" y="5227638"/>
            <a:ext cx="114141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+5×2</a:t>
            </a:r>
            <a:endParaRPr lang="en-US" altLang="zh-CN"/>
          </a:p>
        </p:txBody>
      </p:sp>
      <p:sp>
        <p:nvSpPr>
          <p:cNvPr id="269398" name="Text Box 86"/>
          <p:cNvSpPr txBox="1">
            <a:spLocks noChangeArrowheads="1"/>
          </p:cNvSpPr>
          <p:nvPr/>
        </p:nvSpPr>
        <p:spPr bwMode="auto">
          <a:xfrm>
            <a:off x="4648200" y="5227638"/>
            <a:ext cx="114141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+2×2</a:t>
            </a:r>
          </a:p>
        </p:txBody>
      </p:sp>
      <p:sp>
        <p:nvSpPr>
          <p:cNvPr id="269399" name="Text Box 87"/>
          <p:cNvSpPr txBox="1">
            <a:spLocks noChangeArrowheads="1"/>
          </p:cNvSpPr>
          <p:nvPr/>
        </p:nvSpPr>
        <p:spPr bwMode="auto">
          <a:xfrm>
            <a:off x="5638800" y="5227638"/>
            <a:ext cx="114141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+4×2</a:t>
            </a:r>
            <a:endParaRPr lang="en-US" altLang="zh-CN"/>
          </a:p>
        </p:txBody>
      </p:sp>
      <p:sp>
        <p:nvSpPr>
          <p:cNvPr id="269400" name="Text Box 88"/>
          <p:cNvSpPr txBox="1">
            <a:spLocks noChangeArrowheads="1"/>
          </p:cNvSpPr>
          <p:nvPr/>
        </p:nvSpPr>
        <p:spPr bwMode="auto">
          <a:xfrm>
            <a:off x="6629400" y="5227638"/>
            <a:ext cx="785813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=36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9" grpId="0" autoUpdateAnimBg="0"/>
      <p:bldP spid="269350" grpId="0" autoUpdateAnimBg="0"/>
      <p:bldP spid="269351" grpId="0" autoUpdateAnimBg="0"/>
      <p:bldP spid="269352" grpId="0" autoUpdateAnimBg="0"/>
      <p:bldP spid="269353" grpId="0" autoUpdateAnimBg="0"/>
      <p:bldP spid="269354" grpId="0" autoUpdateAnimBg="0"/>
      <p:bldP spid="269355" grpId="0" autoUpdateAnimBg="0"/>
      <p:bldP spid="269356" grpId="0" autoUpdateAnimBg="0"/>
      <p:bldP spid="269357" grpId="0" autoUpdateAnimBg="0"/>
      <p:bldP spid="269358" grpId="0" autoUpdateAnimBg="0"/>
      <p:bldP spid="269394" grpId="0" autoUpdateAnimBg="0"/>
      <p:bldP spid="269396" grpId="0" autoUpdateAnimBg="0"/>
      <p:bldP spid="269397" grpId="0" autoUpdateAnimBg="0"/>
      <p:bldP spid="269398" grpId="0" autoUpdateAnimBg="0"/>
      <p:bldP spid="269399" grpId="0" autoUpdateAnimBg="0"/>
      <p:bldP spid="269400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0737BF-C0D4-4CF2-9230-82FE29BCC9AA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98307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98308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09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10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8311" name="Text Box 9"/>
          <p:cNvSpPr txBox="1">
            <a:spLocks noChangeArrowheads="1"/>
          </p:cNvSpPr>
          <p:nvPr/>
        </p:nvSpPr>
        <p:spPr bwMode="auto">
          <a:xfrm>
            <a:off x="900113" y="1484313"/>
            <a:ext cx="125253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例如：</a:t>
            </a:r>
          </a:p>
        </p:txBody>
      </p:sp>
      <p:sp>
        <p:nvSpPr>
          <p:cNvPr id="270379" name="Text Box 43"/>
          <p:cNvSpPr txBox="1">
            <a:spLocks noChangeArrowheads="1"/>
          </p:cNvSpPr>
          <p:nvPr/>
        </p:nvSpPr>
        <p:spPr bwMode="auto">
          <a:xfrm>
            <a:off x="1979613" y="4081463"/>
            <a:ext cx="8572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</a:rPr>
              <a:t>WPL</a:t>
            </a:r>
            <a:endParaRPr lang="en-US" altLang="zh-CN" sz="240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042988" y="1700213"/>
            <a:ext cx="3457575" cy="2351087"/>
            <a:chOff x="2584" y="144"/>
            <a:chExt cx="2178" cy="1481"/>
          </a:xfrm>
        </p:grpSpPr>
        <p:sp>
          <p:nvSpPr>
            <p:cNvPr id="98352" name="Oval 52"/>
            <p:cNvSpPr>
              <a:spLocks noChangeArrowheads="1"/>
            </p:cNvSpPr>
            <p:nvPr/>
          </p:nvSpPr>
          <p:spPr bwMode="auto">
            <a:xfrm>
              <a:off x="3235" y="1354"/>
              <a:ext cx="210" cy="208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3" name="Oval 44"/>
            <p:cNvSpPr>
              <a:spLocks noChangeArrowheads="1"/>
            </p:cNvSpPr>
            <p:nvPr/>
          </p:nvSpPr>
          <p:spPr bwMode="auto">
            <a:xfrm>
              <a:off x="4040" y="144"/>
              <a:ext cx="210" cy="207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4" name="Oval 45"/>
            <p:cNvSpPr>
              <a:spLocks noChangeArrowheads="1"/>
            </p:cNvSpPr>
            <p:nvPr/>
          </p:nvSpPr>
          <p:spPr bwMode="auto">
            <a:xfrm>
              <a:off x="3620" y="421"/>
              <a:ext cx="210" cy="207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5" name="Oval 46"/>
            <p:cNvSpPr>
              <a:spLocks noChangeArrowheads="1"/>
            </p:cNvSpPr>
            <p:nvPr/>
          </p:nvSpPr>
          <p:spPr bwMode="auto">
            <a:xfrm>
              <a:off x="4530" y="421"/>
              <a:ext cx="210" cy="207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6" name="Oval 47"/>
            <p:cNvSpPr>
              <a:spLocks noChangeArrowheads="1"/>
            </p:cNvSpPr>
            <p:nvPr/>
          </p:nvSpPr>
          <p:spPr bwMode="auto">
            <a:xfrm>
              <a:off x="3235" y="697"/>
              <a:ext cx="210" cy="208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7" name="Oval 48"/>
            <p:cNvSpPr>
              <a:spLocks noChangeArrowheads="1"/>
            </p:cNvSpPr>
            <p:nvPr/>
          </p:nvSpPr>
          <p:spPr bwMode="auto">
            <a:xfrm>
              <a:off x="4040" y="697"/>
              <a:ext cx="210" cy="208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8" name="Oval 49"/>
            <p:cNvSpPr>
              <a:spLocks noChangeArrowheads="1"/>
            </p:cNvSpPr>
            <p:nvPr/>
          </p:nvSpPr>
          <p:spPr bwMode="auto">
            <a:xfrm>
              <a:off x="2920" y="1009"/>
              <a:ext cx="210" cy="207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9" name="Oval 50"/>
            <p:cNvSpPr>
              <a:spLocks noChangeArrowheads="1"/>
            </p:cNvSpPr>
            <p:nvPr/>
          </p:nvSpPr>
          <p:spPr bwMode="auto">
            <a:xfrm>
              <a:off x="3585" y="1009"/>
              <a:ext cx="210" cy="207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0" name="Text Box 53"/>
            <p:cNvSpPr txBox="1">
              <a:spLocks noChangeArrowheads="1"/>
            </p:cNvSpPr>
            <p:nvPr/>
          </p:nvSpPr>
          <p:spPr bwMode="auto">
            <a:xfrm>
              <a:off x="4539" y="391"/>
              <a:ext cx="223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2</a:t>
              </a:r>
            </a:p>
          </p:txBody>
        </p:sp>
        <p:sp>
          <p:nvSpPr>
            <p:cNvPr id="98361" name="Text Box 54"/>
            <p:cNvSpPr txBox="1">
              <a:spLocks noChangeArrowheads="1"/>
            </p:cNvSpPr>
            <p:nvPr/>
          </p:nvSpPr>
          <p:spPr bwMode="auto">
            <a:xfrm>
              <a:off x="3544" y="9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 5</a:t>
              </a:r>
            </a:p>
          </p:txBody>
        </p:sp>
        <p:sp>
          <p:nvSpPr>
            <p:cNvPr id="98362" name="Text Box 55"/>
            <p:cNvSpPr txBox="1">
              <a:spLocks noChangeArrowheads="1"/>
            </p:cNvSpPr>
            <p:nvPr/>
          </p:nvSpPr>
          <p:spPr bwMode="auto">
            <a:xfrm>
              <a:off x="4039" y="663"/>
              <a:ext cx="223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4</a:t>
              </a:r>
            </a:p>
          </p:txBody>
        </p:sp>
        <p:sp>
          <p:nvSpPr>
            <p:cNvPr id="98363" name="Line 56"/>
            <p:cNvSpPr>
              <a:spLocks noChangeShapeType="1"/>
            </p:cNvSpPr>
            <p:nvPr/>
          </p:nvSpPr>
          <p:spPr bwMode="auto">
            <a:xfrm>
              <a:off x="4250" y="282"/>
              <a:ext cx="315" cy="17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4" name="Line 57"/>
            <p:cNvSpPr>
              <a:spLocks noChangeShapeType="1"/>
            </p:cNvSpPr>
            <p:nvPr/>
          </p:nvSpPr>
          <p:spPr bwMode="auto">
            <a:xfrm flipH="1">
              <a:off x="3795" y="282"/>
              <a:ext cx="245" cy="17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5" name="Line 58"/>
            <p:cNvSpPr>
              <a:spLocks noChangeShapeType="1"/>
            </p:cNvSpPr>
            <p:nvPr/>
          </p:nvSpPr>
          <p:spPr bwMode="auto">
            <a:xfrm>
              <a:off x="3830" y="559"/>
              <a:ext cx="245" cy="17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6" name="Line 59"/>
            <p:cNvSpPr>
              <a:spLocks noChangeShapeType="1"/>
            </p:cNvSpPr>
            <p:nvPr/>
          </p:nvSpPr>
          <p:spPr bwMode="auto">
            <a:xfrm flipH="1">
              <a:off x="3410" y="559"/>
              <a:ext cx="210" cy="17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7" name="Line 60"/>
            <p:cNvSpPr>
              <a:spLocks noChangeShapeType="1"/>
            </p:cNvSpPr>
            <p:nvPr/>
          </p:nvSpPr>
          <p:spPr bwMode="auto">
            <a:xfrm flipH="1">
              <a:off x="2745" y="1181"/>
              <a:ext cx="175" cy="17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8" name="Line 61"/>
            <p:cNvSpPr>
              <a:spLocks noChangeShapeType="1"/>
            </p:cNvSpPr>
            <p:nvPr/>
          </p:nvSpPr>
          <p:spPr bwMode="auto">
            <a:xfrm>
              <a:off x="3095" y="1181"/>
              <a:ext cx="210" cy="17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9" name="Line 62"/>
            <p:cNvSpPr>
              <a:spLocks noChangeShapeType="1"/>
            </p:cNvSpPr>
            <p:nvPr/>
          </p:nvSpPr>
          <p:spPr bwMode="auto">
            <a:xfrm>
              <a:off x="3445" y="870"/>
              <a:ext cx="175" cy="139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70" name="Line 63"/>
            <p:cNvSpPr>
              <a:spLocks noChangeShapeType="1"/>
            </p:cNvSpPr>
            <p:nvPr/>
          </p:nvSpPr>
          <p:spPr bwMode="auto">
            <a:xfrm flipH="1">
              <a:off x="3095" y="870"/>
              <a:ext cx="175" cy="17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71" name="Text Box 64"/>
            <p:cNvSpPr txBox="1">
              <a:spLocks noChangeArrowheads="1"/>
            </p:cNvSpPr>
            <p:nvPr/>
          </p:nvSpPr>
          <p:spPr bwMode="auto">
            <a:xfrm>
              <a:off x="3213" y="1337"/>
              <a:ext cx="221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/>
                <a:t>9</a:t>
              </a:r>
            </a:p>
          </p:txBody>
        </p:sp>
        <p:sp>
          <p:nvSpPr>
            <p:cNvPr id="98372" name="Oval 67"/>
            <p:cNvSpPr>
              <a:spLocks noChangeArrowheads="1"/>
            </p:cNvSpPr>
            <p:nvPr/>
          </p:nvSpPr>
          <p:spPr bwMode="auto">
            <a:xfrm>
              <a:off x="2584" y="1361"/>
              <a:ext cx="210" cy="208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73" name="Text Box 68"/>
            <p:cNvSpPr txBox="1">
              <a:spLocks noChangeArrowheads="1"/>
            </p:cNvSpPr>
            <p:nvPr/>
          </p:nvSpPr>
          <p:spPr bwMode="auto">
            <a:xfrm>
              <a:off x="2614" y="1328"/>
              <a:ext cx="221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/>
                <a:t>7</a:t>
              </a:r>
            </a:p>
          </p:txBody>
        </p:sp>
      </p:grpSp>
      <p:sp>
        <p:nvSpPr>
          <p:cNvPr id="270406" name="Text Box 70"/>
          <p:cNvSpPr txBox="1">
            <a:spLocks noChangeArrowheads="1"/>
          </p:cNvSpPr>
          <p:nvPr/>
        </p:nvSpPr>
        <p:spPr bwMode="auto">
          <a:xfrm>
            <a:off x="3490913" y="4081463"/>
            <a:ext cx="100488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+9×4</a:t>
            </a:r>
          </a:p>
        </p:txBody>
      </p:sp>
      <p:sp>
        <p:nvSpPr>
          <p:cNvPr id="270407" name="Text Box 71"/>
          <p:cNvSpPr txBox="1">
            <a:spLocks noChangeArrowheads="1"/>
          </p:cNvSpPr>
          <p:nvPr/>
        </p:nvSpPr>
        <p:spPr bwMode="auto">
          <a:xfrm>
            <a:off x="4354513" y="4076700"/>
            <a:ext cx="100488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+5×3</a:t>
            </a:r>
          </a:p>
        </p:txBody>
      </p:sp>
      <p:sp>
        <p:nvSpPr>
          <p:cNvPr id="270408" name="Text Box 72"/>
          <p:cNvSpPr txBox="1">
            <a:spLocks noChangeArrowheads="1"/>
          </p:cNvSpPr>
          <p:nvPr/>
        </p:nvSpPr>
        <p:spPr bwMode="auto">
          <a:xfrm>
            <a:off x="5219700" y="4076700"/>
            <a:ext cx="10048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+4×2</a:t>
            </a:r>
          </a:p>
        </p:txBody>
      </p:sp>
      <p:sp>
        <p:nvSpPr>
          <p:cNvPr id="270409" name="Text Box 73"/>
          <p:cNvSpPr txBox="1">
            <a:spLocks noChangeArrowheads="1"/>
          </p:cNvSpPr>
          <p:nvPr/>
        </p:nvSpPr>
        <p:spPr bwMode="auto">
          <a:xfrm>
            <a:off x="6083300" y="4076700"/>
            <a:ext cx="100488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+2×1</a:t>
            </a:r>
          </a:p>
        </p:txBody>
      </p:sp>
      <p:sp>
        <p:nvSpPr>
          <p:cNvPr id="270410" name="Text Box 74"/>
          <p:cNvSpPr txBox="1">
            <a:spLocks noChangeArrowheads="1"/>
          </p:cNvSpPr>
          <p:nvPr/>
        </p:nvSpPr>
        <p:spPr bwMode="auto">
          <a:xfrm>
            <a:off x="6897688" y="4076700"/>
            <a:ext cx="6985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=89</a:t>
            </a:r>
          </a:p>
        </p:txBody>
      </p: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435600" y="1557338"/>
            <a:ext cx="2816225" cy="2159000"/>
            <a:chOff x="3424" y="981"/>
            <a:chExt cx="1774" cy="1360"/>
          </a:xfrm>
        </p:grpSpPr>
        <p:sp>
          <p:nvSpPr>
            <p:cNvPr id="98331" name="Oval 75"/>
            <p:cNvSpPr>
              <a:spLocks noChangeArrowheads="1"/>
            </p:cNvSpPr>
            <p:nvPr/>
          </p:nvSpPr>
          <p:spPr bwMode="auto">
            <a:xfrm>
              <a:off x="3732" y="1287"/>
              <a:ext cx="230" cy="23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2" name="Oval 76"/>
            <p:cNvSpPr>
              <a:spLocks noChangeArrowheads="1"/>
            </p:cNvSpPr>
            <p:nvPr/>
          </p:nvSpPr>
          <p:spPr bwMode="auto">
            <a:xfrm>
              <a:off x="4655" y="1287"/>
              <a:ext cx="230" cy="23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3" name="Oval 77"/>
            <p:cNvSpPr>
              <a:spLocks noChangeArrowheads="1"/>
            </p:cNvSpPr>
            <p:nvPr/>
          </p:nvSpPr>
          <p:spPr bwMode="auto">
            <a:xfrm>
              <a:off x="4193" y="981"/>
              <a:ext cx="231" cy="23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4" name="Oval 78"/>
            <p:cNvSpPr>
              <a:spLocks noChangeArrowheads="1"/>
            </p:cNvSpPr>
            <p:nvPr/>
          </p:nvSpPr>
          <p:spPr bwMode="auto">
            <a:xfrm>
              <a:off x="4385" y="1670"/>
              <a:ext cx="231" cy="23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5" name="Oval 79"/>
            <p:cNvSpPr>
              <a:spLocks noChangeArrowheads="1"/>
            </p:cNvSpPr>
            <p:nvPr/>
          </p:nvSpPr>
          <p:spPr bwMode="auto">
            <a:xfrm>
              <a:off x="4962" y="1670"/>
              <a:ext cx="231" cy="23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6" name="Oval 80"/>
            <p:cNvSpPr>
              <a:spLocks noChangeArrowheads="1"/>
            </p:cNvSpPr>
            <p:nvPr/>
          </p:nvSpPr>
          <p:spPr bwMode="auto">
            <a:xfrm>
              <a:off x="4078" y="2091"/>
              <a:ext cx="231" cy="23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ea typeface="宋体" pitchFamily="2" charset="-122"/>
                </a:rPr>
                <a:t>2</a:t>
              </a:r>
            </a:p>
          </p:txBody>
        </p:sp>
        <p:sp>
          <p:nvSpPr>
            <p:cNvPr id="98337" name="Oval 81"/>
            <p:cNvSpPr>
              <a:spLocks noChangeArrowheads="1"/>
            </p:cNvSpPr>
            <p:nvPr/>
          </p:nvSpPr>
          <p:spPr bwMode="auto">
            <a:xfrm>
              <a:off x="4616" y="2091"/>
              <a:ext cx="231" cy="23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8" name="Oval 82"/>
            <p:cNvSpPr>
              <a:spLocks noChangeArrowheads="1"/>
            </p:cNvSpPr>
            <p:nvPr/>
          </p:nvSpPr>
          <p:spPr bwMode="auto">
            <a:xfrm>
              <a:off x="3424" y="1670"/>
              <a:ext cx="231" cy="23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9" name="Oval 83"/>
            <p:cNvSpPr>
              <a:spLocks noChangeArrowheads="1"/>
            </p:cNvSpPr>
            <p:nvPr/>
          </p:nvSpPr>
          <p:spPr bwMode="auto">
            <a:xfrm>
              <a:off x="4001" y="1670"/>
              <a:ext cx="231" cy="23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0" name="Line 84"/>
            <p:cNvSpPr>
              <a:spLocks noChangeShapeType="1"/>
            </p:cNvSpPr>
            <p:nvPr/>
          </p:nvSpPr>
          <p:spPr bwMode="auto">
            <a:xfrm flipH="1">
              <a:off x="3847" y="1096"/>
              <a:ext cx="346" cy="19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1" name="Line 85"/>
            <p:cNvSpPr>
              <a:spLocks noChangeShapeType="1"/>
            </p:cNvSpPr>
            <p:nvPr/>
          </p:nvSpPr>
          <p:spPr bwMode="auto">
            <a:xfrm>
              <a:off x="4424" y="1096"/>
              <a:ext cx="346" cy="19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2" name="Line 86"/>
            <p:cNvSpPr>
              <a:spLocks noChangeShapeType="1"/>
            </p:cNvSpPr>
            <p:nvPr/>
          </p:nvSpPr>
          <p:spPr bwMode="auto">
            <a:xfrm flipH="1">
              <a:off x="4501" y="1402"/>
              <a:ext cx="154" cy="26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3" name="Line 87"/>
            <p:cNvSpPr>
              <a:spLocks noChangeShapeType="1"/>
            </p:cNvSpPr>
            <p:nvPr/>
          </p:nvSpPr>
          <p:spPr bwMode="auto">
            <a:xfrm>
              <a:off x="4885" y="1402"/>
              <a:ext cx="193" cy="26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4" name="Line 88"/>
            <p:cNvSpPr>
              <a:spLocks noChangeShapeType="1"/>
            </p:cNvSpPr>
            <p:nvPr/>
          </p:nvSpPr>
          <p:spPr bwMode="auto">
            <a:xfrm flipH="1">
              <a:off x="4193" y="1785"/>
              <a:ext cx="192" cy="30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5" name="Line 89"/>
            <p:cNvSpPr>
              <a:spLocks noChangeShapeType="1"/>
            </p:cNvSpPr>
            <p:nvPr/>
          </p:nvSpPr>
          <p:spPr bwMode="auto">
            <a:xfrm>
              <a:off x="4616" y="1785"/>
              <a:ext cx="116" cy="30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6" name="Line 90"/>
            <p:cNvSpPr>
              <a:spLocks noChangeShapeType="1"/>
            </p:cNvSpPr>
            <p:nvPr/>
          </p:nvSpPr>
          <p:spPr bwMode="auto">
            <a:xfrm flipH="1">
              <a:off x="3539" y="1402"/>
              <a:ext cx="193" cy="26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7" name="Line 91"/>
            <p:cNvSpPr>
              <a:spLocks noChangeShapeType="1"/>
            </p:cNvSpPr>
            <p:nvPr/>
          </p:nvSpPr>
          <p:spPr bwMode="auto">
            <a:xfrm>
              <a:off x="3962" y="1402"/>
              <a:ext cx="154" cy="268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8" name="Text Box 92"/>
            <p:cNvSpPr txBox="1">
              <a:spLocks noChangeArrowheads="1"/>
            </p:cNvSpPr>
            <p:nvPr/>
          </p:nvSpPr>
          <p:spPr bwMode="auto">
            <a:xfrm>
              <a:off x="3438" y="1645"/>
              <a:ext cx="258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7</a:t>
              </a:r>
            </a:p>
          </p:txBody>
        </p:sp>
        <p:sp>
          <p:nvSpPr>
            <p:cNvPr id="98349" name="Text Box 93"/>
            <p:cNvSpPr txBox="1">
              <a:spLocks noChangeArrowheads="1"/>
            </p:cNvSpPr>
            <p:nvPr/>
          </p:nvSpPr>
          <p:spPr bwMode="auto">
            <a:xfrm>
              <a:off x="4018" y="1645"/>
              <a:ext cx="223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5</a:t>
              </a:r>
            </a:p>
          </p:txBody>
        </p:sp>
        <p:sp>
          <p:nvSpPr>
            <p:cNvPr id="98350" name="Text Box 94"/>
            <p:cNvSpPr txBox="1">
              <a:spLocks noChangeArrowheads="1"/>
            </p:cNvSpPr>
            <p:nvPr/>
          </p:nvSpPr>
          <p:spPr bwMode="auto">
            <a:xfrm>
              <a:off x="4616" y="2053"/>
              <a:ext cx="258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itchFamily="2" charset="-122"/>
                </a:rPr>
                <a:t>4</a:t>
              </a:r>
            </a:p>
          </p:txBody>
        </p:sp>
        <p:sp>
          <p:nvSpPr>
            <p:cNvPr id="98351" name="Text Box 95"/>
            <p:cNvSpPr txBox="1">
              <a:spLocks noChangeArrowheads="1"/>
            </p:cNvSpPr>
            <p:nvPr/>
          </p:nvSpPr>
          <p:spPr bwMode="auto">
            <a:xfrm>
              <a:off x="4967" y="1645"/>
              <a:ext cx="231" cy="2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9</a:t>
              </a:r>
            </a:p>
          </p:txBody>
        </p:sp>
      </p:grpSp>
      <p:sp>
        <p:nvSpPr>
          <p:cNvPr id="270434" name="Text Box 98"/>
          <p:cNvSpPr txBox="1">
            <a:spLocks noChangeArrowheads="1"/>
          </p:cNvSpPr>
          <p:nvPr/>
        </p:nvSpPr>
        <p:spPr bwMode="auto">
          <a:xfrm>
            <a:off x="1979613" y="4772025"/>
            <a:ext cx="8572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</a:rPr>
              <a:t>WPL</a:t>
            </a:r>
            <a:endParaRPr lang="en-US" altLang="zh-CN" sz="2400"/>
          </a:p>
        </p:txBody>
      </p:sp>
      <p:sp>
        <p:nvSpPr>
          <p:cNvPr id="270435" name="Text Box 99"/>
          <p:cNvSpPr txBox="1">
            <a:spLocks noChangeArrowheads="1"/>
          </p:cNvSpPr>
          <p:nvPr/>
        </p:nvSpPr>
        <p:spPr bwMode="auto">
          <a:xfrm>
            <a:off x="3505200" y="4772025"/>
            <a:ext cx="3508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5</a:t>
            </a:r>
          </a:p>
        </p:txBody>
      </p:sp>
      <p:sp>
        <p:nvSpPr>
          <p:cNvPr id="270436" name="Text Box 100"/>
          <p:cNvSpPr txBox="1">
            <a:spLocks noChangeArrowheads="1"/>
          </p:cNvSpPr>
          <p:nvPr/>
        </p:nvSpPr>
        <p:spPr bwMode="auto">
          <a:xfrm>
            <a:off x="3657600" y="4772025"/>
            <a:ext cx="8334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+9</a:t>
            </a:r>
            <a:r>
              <a:rPr lang="zh-CN" altLang="en-US" sz="2400"/>
              <a:t>）</a:t>
            </a:r>
          </a:p>
        </p:txBody>
      </p:sp>
      <p:sp>
        <p:nvSpPr>
          <p:cNvPr id="270437" name="Text Box 101"/>
          <p:cNvSpPr txBox="1">
            <a:spLocks noChangeArrowheads="1"/>
          </p:cNvSpPr>
          <p:nvPr/>
        </p:nvSpPr>
        <p:spPr bwMode="auto">
          <a:xfrm>
            <a:off x="4114800" y="4772025"/>
            <a:ext cx="655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×2</a:t>
            </a:r>
          </a:p>
        </p:txBody>
      </p:sp>
      <p:sp>
        <p:nvSpPr>
          <p:cNvPr id="270438" name="Text Box 102"/>
          <p:cNvSpPr txBox="1">
            <a:spLocks noChangeArrowheads="1"/>
          </p:cNvSpPr>
          <p:nvPr/>
        </p:nvSpPr>
        <p:spPr bwMode="auto">
          <a:xfrm>
            <a:off x="4648200" y="4772025"/>
            <a:ext cx="8334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+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</a:p>
        </p:txBody>
      </p:sp>
      <p:sp>
        <p:nvSpPr>
          <p:cNvPr id="270439" name="Text Box 103"/>
          <p:cNvSpPr txBox="1">
            <a:spLocks noChangeArrowheads="1"/>
          </p:cNvSpPr>
          <p:nvPr/>
        </p:nvSpPr>
        <p:spPr bwMode="auto">
          <a:xfrm>
            <a:off x="6477000" y="4772025"/>
            <a:ext cx="6985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=60</a:t>
            </a:r>
          </a:p>
        </p:txBody>
      </p:sp>
      <p:sp>
        <p:nvSpPr>
          <p:cNvPr id="270441" name="Text Box 105"/>
          <p:cNvSpPr txBox="1">
            <a:spLocks noChangeArrowheads="1"/>
          </p:cNvSpPr>
          <p:nvPr/>
        </p:nvSpPr>
        <p:spPr bwMode="auto">
          <a:xfrm>
            <a:off x="2667000" y="4079875"/>
            <a:ext cx="1003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=7×4</a:t>
            </a:r>
          </a:p>
        </p:txBody>
      </p:sp>
      <p:sp>
        <p:nvSpPr>
          <p:cNvPr id="270442" name="Text Box 106"/>
          <p:cNvSpPr txBox="1">
            <a:spLocks noChangeArrowheads="1"/>
          </p:cNvSpPr>
          <p:nvPr/>
        </p:nvSpPr>
        <p:spPr bwMode="auto">
          <a:xfrm>
            <a:off x="2667000" y="4772025"/>
            <a:ext cx="10112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=</a:t>
            </a:r>
            <a:r>
              <a:rPr lang="zh-CN" altLang="en-US" sz="2400"/>
              <a:t>（</a:t>
            </a:r>
            <a:r>
              <a:rPr lang="en-US" altLang="zh-CN" sz="2400"/>
              <a:t>7+</a:t>
            </a:r>
          </a:p>
        </p:txBody>
      </p:sp>
      <p:sp>
        <p:nvSpPr>
          <p:cNvPr id="270443" name="Text Box 107"/>
          <p:cNvSpPr txBox="1">
            <a:spLocks noChangeArrowheads="1"/>
          </p:cNvSpPr>
          <p:nvPr/>
        </p:nvSpPr>
        <p:spPr bwMode="auto">
          <a:xfrm>
            <a:off x="5410200" y="4772025"/>
            <a:ext cx="8334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+4</a:t>
            </a:r>
            <a:r>
              <a:rPr lang="zh-CN" altLang="en-US" sz="2400"/>
              <a:t>）</a:t>
            </a:r>
          </a:p>
        </p:txBody>
      </p:sp>
      <p:sp>
        <p:nvSpPr>
          <p:cNvPr id="270444" name="Text Box 108"/>
          <p:cNvSpPr txBox="1">
            <a:spLocks noChangeArrowheads="1"/>
          </p:cNvSpPr>
          <p:nvPr/>
        </p:nvSpPr>
        <p:spPr bwMode="auto">
          <a:xfrm>
            <a:off x="5943600" y="4772025"/>
            <a:ext cx="6556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/>
              <a:t>×3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79" grpId="0" autoUpdateAnimBg="0"/>
      <p:bldP spid="270406" grpId="0" autoUpdateAnimBg="0"/>
      <p:bldP spid="270407" grpId="0" autoUpdateAnimBg="0"/>
      <p:bldP spid="270408" grpId="0" autoUpdateAnimBg="0"/>
      <p:bldP spid="270409" grpId="0" autoUpdateAnimBg="0"/>
      <p:bldP spid="270410" grpId="0" autoUpdateAnimBg="0"/>
      <p:bldP spid="270434" grpId="0" autoUpdateAnimBg="0"/>
      <p:bldP spid="270435" grpId="0" autoUpdateAnimBg="0"/>
      <p:bldP spid="270436" grpId="0" autoUpdateAnimBg="0"/>
      <p:bldP spid="270437" grpId="0" autoUpdateAnimBg="0"/>
      <p:bldP spid="270438" grpId="0" autoUpdateAnimBg="0"/>
      <p:bldP spid="270439" grpId="0" autoUpdateAnimBg="0"/>
      <p:bldP spid="270441" grpId="0" autoUpdateAnimBg="0"/>
      <p:bldP spid="270442" grpId="0" autoUpdateAnimBg="0"/>
      <p:bldP spid="270443" grpId="0" autoUpdateAnimBg="0"/>
      <p:bldP spid="270444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571472" y="6135661"/>
            <a:ext cx="7593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什么样的树的带权路径长度</a:t>
            </a:r>
            <a:r>
              <a:rPr lang="en-US" altLang="zh-CN" dirty="0">
                <a:solidFill>
                  <a:srgbClr val="000066"/>
                </a:solidFill>
              </a:rPr>
              <a:t>WPL</a:t>
            </a:r>
            <a:r>
              <a:rPr lang="zh-CN" altLang="en-US" dirty="0">
                <a:solidFill>
                  <a:srgbClr val="000066"/>
                </a:solidFill>
              </a:rPr>
              <a:t>最小？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</a:rPr>
              <a:t>   </a:t>
            </a:r>
            <a:r>
              <a:rPr lang="zh-CN" altLang="en-US" dirty="0">
                <a:solidFill>
                  <a:srgbClr val="000066"/>
                </a:solidFill>
              </a:rPr>
              <a:t>例如：给定一个权值序列</a:t>
            </a:r>
            <a:r>
              <a:rPr lang="en-US" altLang="zh-CN" dirty="0">
                <a:solidFill>
                  <a:srgbClr val="000066"/>
                </a:solidFill>
              </a:rPr>
              <a:t>{2, 4, 5, 7}</a:t>
            </a:r>
            <a:r>
              <a:rPr lang="zh-CN" altLang="en-US" dirty="0">
                <a:solidFill>
                  <a:srgbClr val="000066"/>
                </a:solidFill>
              </a:rPr>
              <a:t>，可构造多种二叉树的形态</a:t>
            </a:r>
            <a:r>
              <a:rPr lang="en-US" altLang="zh-CN" dirty="0">
                <a:solidFill>
                  <a:srgbClr val="000066"/>
                </a:solidFill>
              </a:rPr>
              <a:t>: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14320" y="2662248"/>
            <a:ext cx="2057400" cy="2119312"/>
            <a:chOff x="432" y="912"/>
            <a:chExt cx="1296" cy="1335"/>
          </a:xfrm>
        </p:grpSpPr>
        <p:grpSp>
          <p:nvGrpSpPr>
            <p:cNvPr id="3" name="Group 86"/>
            <p:cNvGrpSpPr>
              <a:grpSpLocks/>
            </p:cNvGrpSpPr>
            <p:nvPr/>
          </p:nvGrpSpPr>
          <p:grpSpPr bwMode="auto">
            <a:xfrm>
              <a:off x="432" y="912"/>
              <a:ext cx="1296" cy="960"/>
              <a:chOff x="720" y="2352"/>
              <a:chExt cx="1296" cy="960"/>
            </a:xfrm>
          </p:grpSpPr>
          <p:sp>
            <p:nvSpPr>
              <p:cNvPr id="259159" name="Oval 87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160" name="Oval 88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161" name="Oval 89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162" name="Oval 90"/>
              <p:cNvSpPr>
                <a:spLocks noChangeArrowheads="1"/>
              </p:cNvSpPr>
              <p:nvPr/>
            </p:nvSpPr>
            <p:spPr bwMode="auto">
              <a:xfrm>
                <a:off x="1488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2</a:t>
                </a:r>
              </a:p>
            </p:txBody>
          </p:sp>
          <p:sp>
            <p:nvSpPr>
              <p:cNvPr id="259163" name="Oval 91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4</a:t>
                </a:r>
              </a:p>
            </p:txBody>
          </p:sp>
          <p:sp>
            <p:nvSpPr>
              <p:cNvPr id="259164" name="Oval 92"/>
              <p:cNvSpPr>
                <a:spLocks noChangeArrowheads="1"/>
              </p:cNvSpPr>
              <p:nvPr/>
            </p:nvSpPr>
            <p:spPr bwMode="auto">
              <a:xfrm>
                <a:off x="1104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5</a:t>
                </a:r>
              </a:p>
            </p:txBody>
          </p:sp>
          <p:sp>
            <p:nvSpPr>
              <p:cNvPr id="259165" name="Oval 93"/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7</a:t>
                </a:r>
              </a:p>
            </p:txBody>
          </p:sp>
          <p:sp>
            <p:nvSpPr>
              <p:cNvPr id="259166" name="Line 94"/>
              <p:cNvSpPr>
                <a:spLocks noChangeShapeType="1"/>
              </p:cNvSpPr>
              <p:nvPr/>
            </p:nvSpPr>
            <p:spPr bwMode="auto">
              <a:xfrm flipH="1">
                <a:off x="1104" y="249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67" name="Line 95"/>
              <p:cNvSpPr>
                <a:spLocks noChangeShapeType="1"/>
              </p:cNvSpPr>
              <p:nvPr/>
            </p:nvSpPr>
            <p:spPr bwMode="auto">
              <a:xfrm flipH="1">
                <a:off x="864" y="2832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68" name="Line 96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69" name="Line 97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70" name="Line 9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71" name="Line 99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9172" name="Rectangle 100"/>
            <p:cNvSpPr>
              <a:spLocks noChangeArrowheads="1"/>
            </p:cNvSpPr>
            <p:nvPr/>
          </p:nvSpPr>
          <p:spPr bwMode="auto">
            <a:xfrm>
              <a:off x="960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800000"/>
                  </a:solidFill>
                </a:rPr>
                <a:t>a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3486120" y="2586048"/>
            <a:ext cx="1905000" cy="2271712"/>
            <a:chOff x="2400" y="864"/>
            <a:chExt cx="1200" cy="1431"/>
          </a:xfrm>
        </p:grpSpPr>
        <p:grpSp>
          <p:nvGrpSpPr>
            <p:cNvPr id="5" name="Group 102"/>
            <p:cNvGrpSpPr>
              <a:grpSpLocks/>
            </p:cNvGrpSpPr>
            <p:nvPr/>
          </p:nvGrpSpPr>
          <p:grpSpPr bwMode="auto">
            <a:xfrm>
              <a:off x="2400" y="864"/>
              <a:ext cx="1200" cy="1431"/>
              <a:chOff x="2352" y="864"/>
              <a:chExt cx="1200" cy="1431"/>
            </a:xfrm>
          </p:grpSpPr>
          <p:grpSp>
            <p:nvGrpSpPr>
              <p:cNvPr id="6" name="Group 103"/>
              <p:cNvGrpSpPr>
                <a:grpSpLocks/>
              </p:cNvGrpSpPr>
              <p:nvPr/>
            </p:nvGrpSpPr>
            <p:grpSpPr bwMode="auto">
              <a:xfrm>
                <a:off x="2352" y="864"/>
                <a:ext cx="1104" cy="1392"/>
                <a:chOff x="2256" y="864"/>
                <a:chExt cx="1104" cy="1392"/>
              </a:xfrm>
            </p:grpSpPr>
            <p:sp>
              <p:nvSpPr>
                <p:cNvPr id="259176" name="Oval 104"/>
                <p:cNvSpPr>
                  <a:spLocks noChangeArrowheads="1"/>
                </p:cNvSpPr>
                <p:nvPr/>
              </p:nvSpPr>
              <p:spPr bwMode="auto">
                <a:xfrm>
                  <a:off x="2832" y="8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177" name="Oval 105"/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178" name="Oval 106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179" name="Oval 107"/>
                <p:cNvSpPr>
                  <a:spLocks noChangeArrowheads="1"/>
                </p:cNvSpPr>
                <p:nvPr/>
              </p:nvSpPr>
              <p:spPr bwMode="auto">
                <a:xfrm>
                  <a:off x="2496" y="20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b="1"/>
                    <a:t>7</a:t>
                  </a:r>
                </a:p>
              </p:txBody>
            </p:sp>
            <p:sp>
              <p:nvSpPr>
                <p:cNvPr id="259180" name="Oval 108"/>
                <p:cNvSpPr>
                  <a:spLocks noChangeArrowheads="1"/>
                </p:cNvSpPr>
                <p:nvPr/>
              </p:nvSpPr>
              <p:spPr bwMode="auto">
                <a:xfrm>
                  <a:off x="2832" y="206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b="1"/>
                    <a:t>5</a:t>
                  </a:r>
                </a:p>
              </p:txBody>
            </p:sp>
            <p:sp>
              <p:nvSpPr>
                <p:cNvPr id="259181" name="Oval 109"/>
                <p:cNvSpPr>
                  <a:spLocks noChangeArrowheads="1"/>
                </p:cNvSpPr>
                <p:nvPr/>
              </p:nvSpPr>
              <p:spPr bwMode="auto">
                <a:xfrm>
                  <a:off x="2640" y="16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b="1"/>
                    <a:t> </a:t>
                  </a:r>
                </a:p>
              </p:txBody>
            </p:sp>
            <p:sp>
              <p:nvSpPr>
                <p:cNvPr id="259182" name="Oval 110"/>
                <p:cNvSpPr>
                  <a:spLocks noChangeArrowheads="1"/>
                </p:cNvSpPr>
                <p:nvPr/>
              </p:nvSpPr>
              <p:spPr bwMode="auto">
                <a:xfrm>
                  <a:off x="2256" y="16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b="1"/>
                    <a:t>4</a:t>
                  </a:r>
                </a:p>
              </p:txBody>
            </p:sp>
            <p:sp>
              <p:nvSpPr>
                <p:cNvPr id="259183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640" y="1008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184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2400" y="1344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185" name="Line 113"/>
                <p:cNvSpPr>
                  <a:spLocks noChangeShapeType="1"/>
                </p:cNvSpPr>
                <p:nvPr/>
              </p:nvSpPr>
              <p:spPr bwMode="auto">
                <a:xfrm>
                  <a:off x="3024" y="1008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186" name="Line 114"/>
                <p:cNvSpPr>
                  <a:spLocks noChangeShapeType="1"/>
                </p:cNvSpPr>
                <p:nvPr/>
              </p:nvSpPr>
              <p:spPr bwMode="auto">
                <a:xfrm>
                  <a:off x="2784" y="1824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187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2592" y="1824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188" name="Line 116"/>
                <p:cNvSpPr>
                  <a:spLocks noChangeShapeType="1"/>
                </p:cNvSpPr>
                <p:nvPr/>
              </p:nvSpPr>
              <p:spPr bwMode="auto">
                <a:xfrm>
                  <a:off x="2640" y="1392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9189" name="Rectangle 117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rgbClr val="800000"/>
                    </a:solidFill>
                  </a:rPr>
                  <a:t>b</a:t>
                </a:r>
              </a:p>
            </p:txBody>
          </p:sp>
        </p:grpSp>
        <p:sp>
          <p:nvSpPr>
            <p:cNvPr id="259190" name="Rectangle 118"/>
            <p:cNvSpPr>
              <a:spLocks noChangeArrowheads="1"/>
            </p:cNvSpPr>
            <p:nvPr/>
          </p:nvSpPr>
          <p:spPr bwMode="auto">
            <a:xfrm>
              <a:off x="3312" y="11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2</a:t>
              </a:r>
            </a:p>
          </p:txBody>
        </p:sp>
      </p:grpSp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6229320" y="2509848"/>
            <a:ext cx="1981200" cy="2347912"/>
            <a:chOff x="4128" y="816"/>
            <a:chExt cx="1248" cy="1479"/>
          </a:xfrm>
        </p:grpSpPr>
        <p:grpSp>
          <p:nvGrpSpPr>
            <p:cNvPr id="8" name="Group 120"/>
            <p:cNvGrpSpPr>
              <a:grpSpLocks/>
            </p:cNvGrpSpPr>
            <p:nvPr/>
          </p:nvGrpSpPr>
          <p:grpSpPr bwMode="auto">
            <a:xfrm>
              <a:off x="4128" y="816"/>
              <a:ext cx="1248" cy="1479"/>
              <a:chOff x="4128" y="816"/>
              <a:chExt cx="1248" cy="1479"/>
            </a:xfrm>
          </p:grpSpPr>
          <p:grpSp>
            <p:nvGrpSpPr>
              <p:cNvPr id="9" name="Group 121"/>
              <p:cNvGrpSpPr>
                <a:grpSpLocks/>
              </p:cNvGrpSpPr>
              <p:nvPr/>
            </p:nvGrpSpPr>
            <p:grpSpPr bwMode="auto">
              <a:xfrm>
                <a:off x="4128" y="816"/>
                <a:ext cx="1248" cy="1392"/>
                <a:chOff x="4368" y="960"/>
                <a:chExt cx="1248" cy="1392"/>
              </a:xfrm>
            </p:grpSpPr>
            <p:sp>
              <p:nvSpPr>
                <p:cNvPr id="259194" name="Oval 122"/>
                <p:cNvSpPr>
                  <a:spLocks noChangeArrowheads="1"/>
                </p:cNvSpPr>
                <p:nvPr/>
              </p:nvSpPr>
              <p:spPr bwMode="auto">
                <a:xfrm>
                  <a:off x="4704" y="960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195" name="Oval 123"/>
                <p:cNvSpPr>
                  <a:spLocks noChangeArrowheads="1"/>
                </p:cNvSpPr>
                <p:nvPr/>
              </p:nvSpPr>
              <p:spPr bwMode="auto">
                <a:xfrm>
                  <a:off x="4368" y="12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196" name="Oval 124"/>
                <p:cNvSpPr>
                  <a:spLocks noChangeArrowheads="1"/>
                </p:cNvSpPr>
                <p:nvPr/>
              </p:nvSpPr>
              <p:spPr bwMode="auto">
                <a:xfrm>
                  <a:off x="4992" y="129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197" name="Oval 125"/>
                <p:cNvSpPr>
                  <a:spLocks noChangeArrowheads="1"/>
                </p:cNvSpPr>
                <p:nvPr/>
              </p:nvSpPr>
              <p:spPr bwMode="auto">
                <a:xfrm>
                  <a:off x="4704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b="1"/>
                    <a:t>5</a:t>
                  </a:r>
                </a:p>
              </p:txBody>
            </p:sp>
            <p:sp>
              <p:nvSpPr>
                <p:cNvPr id="259198" name="Oval 126"/>
                <p:cNvSpPr>
                  <a:spLocks noChangeArrowheads="1"/>
                </p:cNvSpPr>
                <p:nvPr/>
              </p:nvSpPr>
              <p:spPr bwMode="auto">
                <a:xfrm>
                  <a:off x="5232" y="172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b="1"/>
                    <a:t> </a:t>
                  </a:r>
                </a:p>
              </p:txBody>
            </p:sp>
            <p:sp>
              <p:nvSpPr>
                <p:cNvPr id="259199" name="Oval 127"/>
                <p:cNvSpPr>
                  <a:spLocks noChangeArrowheads="1"/>
                </p:cNvSpPr>
                <p:nvPr/>
              </p:nvSpPr>
              <p:spPr bwMode="auto">
                <a:xfrm>
                  <a:off x="5424" y="2160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b="1"/>
                    <a:t>4</a:t>
                  </a:r>
                </a:p>
              </p:txBody>
            </p:sp>
            <p:sp>
              <p:nvSpPr>
                <p:cNvPr id="259200" name="Oval 128"/>
                <p:cNvSpPr>
                  <a:spLocks noChangeArrowheads="1"/>
                </p:cNvSpPr>
                <p:nvPr/>
              </p:nvSpPr>
              <p:spPr bwMode="auto">
                <a:xfrm>
                  <a:off x="5040" y="2160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b="1"/>
                    <a:t>2</a:t>
                  </a:r>
                </a:p>
              </p:txBody>
            </p:sp>
            <p:sp>
              <p:nvSpPr>
                <p:cNvPr id="25920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512" y="1104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202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5136" y="1920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203" name="Line 131"/>
                <p:cNvSpPr>
                  <a:spLocks noChangeShapeType="1"/>
                </p:cNvSpPr>
                <p:nvPr/>
              </p:nvSpPr>
              <p:spPr bwMode="auto">
                <a:xfrm>
                  <a:off x="4896" y="1104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204" name="Line 132"/>
                <p:cNvSpPr>
                  <a:spLocks noChangeShapeType="1"/>
                </p:cNvSpPr>
                <p:nvPr/>
              </p:nvSpPr>
              <p:spPr bwMode="auto">
                <a:xfrm>
                  <a:off x="5136" y="1488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205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4848" y="1488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9206" name="Line 134"/>
                <p:cNvSpPr>
                  <a:spLocks noChangeShapeType="1"/>
                </p:cNvSpPr>
                <p:nvPr/>
              </p:nvSpPr>
              <p:spPr bwMode="auto">
                <a:xfrm>
                  <a:off x="5376" y="1920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9207" name="Rectangle 135"/>
              <p:cNvSpPr>
                <a:spLocks noChangeArrowheads="1"/>
              </p:cNvSpPr>
              <p:nvPr/>
            </p:nvSpPr>
            <p:spPr bwMode="auto">
              <a:xfrm>
                <a:off x="4272" y="1968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800000"/>
                    </a:solidFill>
                  </a:rPr>
                  <a:t>c</a:t>
                </a:r>
              </a:p>
            </p:txBody>
          </p:sp>
        </p:grpSp>
        <p:sp>
          <p:nvSpPr>
            <p:cNvPr id="259208" name="Rectangle 136"/>
            <p:cNvSpPr>
              <a:spLocks noChangeArrowheads="1"/>
            </p:cNvSpPr>
            <p:nvPr/>
          </p:nvSpPr>
          <p:spPr bwMode="auto">
            <a:xfrm>
              <a:off x="4128" y="11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7</a:t>
              </a:r>
            </a:p>
          </p:txBody>
        </p: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285720" y="4929180"/>
            <a:ext cx="8305800" cy="1071562"/>
            <a:chOff x="384" y="3221"/>
            <a:chExt cx="5232" cy="675"/>
          </a:xfrm>
        </p:grpSpPr>
        <p:sp>
          <p:nvSpPr>
            <p:cNvPr id="259209" name="Text Box 137"/>
            <p:cNvSpPr txBox="1">
              <a:spLocks noChangeArrowheads="1"/>
            </p:cNvSpPr>
            <p:nvPr/>
          </p:nvSpPr>
          <p:spPr bwMode="auto">
            <a:xfrm>
              <a:off x="480" y="3569"/>
              <a:ext cx="51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800000"/>
                  </a:solidFill>
                </a:rPr>
                <a:t>   WPL(a) </a:t>
              </a:r>
              <a:r>
                <a:rPr lang="zh-CN" altLang="en-US" sz="2800" b="1" dirty="0">
                  <a:solidFill>
                    <a:srgbClr val="800000"/>
                  </a:solidFill>
                  <a:latin typeface="宋体" charset="-122"/>
                </a:rPr>
                <a:t>＝</a:t>
              </a:r>
              <a:r>
                <a:rPr lang="zh-CN" altLang="en-US" sz="2800" b="1" dirty="0">
                  <a:solidFill>
                    <a:srgbClr val="800000"/>
                  </a:solidFill>
                </a:rPr>
                <a:t> </a:t>
              </a:r>
              <a:r>
                <a:rPr lang="en-US" altLang="zh-CN" sz="2800" b="1" dirty="0">
                  <a:solidFill>
                    <a:srgbClr val="800000"/>
                  </a:solidFill>
                </a:rPr>
                <a:t>36      </a:t>
              </a:r>
              <a:r>
                <a:rPr lang="en-US" altLang="zh-CN" sz="2800" b="1" dirty="0">
                  <a:solidFill>
                    <a:srgbClr val="E41EE4"/>
                  </a:solidFill>
                </a:rPr>
                <a:t>WPL(b) </a:t>
              </a:r>
              <a:r>
                <a:rPr lang="zh-CN" altLang="en-US" sz="2800" b="1" dirty="0">
                  <a:solidFill>
                    <a:srgbClr val="E41EE4"/>
                  </a:solidFill>
                  <a:latin typeface="宋体" charset="-122"/>
                </a:rPr>
                <a:t>＝</a:t>
              </a:r>
              <a:r>
                <a:rPr lang="zh-CN" altLang="en-US" sz="2800" b="1" dirty="0">
                  <a:solidFill>
                    <a:srgbClr val="E41EE4"/>
                  </a:solidFill>
                </a:rPr>
                <a:t> </a:t>
              </a:r>
              <a:r>
                <a:rPr lang="en-US" altLang="zh-CN" sz="2800" b="1" dirty="0">
                  <a:solidFill>
                    <a:srgbClr val="E41EE4"/>
                  </a:solidFill>
                </a:rPr>
                <a:t>46</a:t>
              </a:r>
              <a:r>
                <a:rPr lang="en-US" altLang="zh-CN" sz="2800" b="1" dirty="0">
                  <a:solidFill>
                    <a:srgbClr val="800000"/>
                  </a:solidFill>
                </a:rPr>
                <a:t>      </a:t>
              </a:r>
              <a:r>
                <a:rPr lang="en-US" altLang="zh-CN" sz="2800" b="1" dirty="0">
                  <a:solidFill>
                    <a:srgbClr val="006600"/>
                  </a:solidFill>
                </a:rPr>
                <a:t>WPL(c)</a:t>
              </a:r>
              <a:r>
                <a:rPr lang="zh-CN" altLang="en-US" sz="2800" b="1" dirty="0">
                  <a:solidFill>
                    <a:srgbClr val="006600"/>
                  </a:solidFill>
                  <a:latin typeface="宋体" charset="-122"/>
                </a:rPr>
                <a:t>＝</a:t>
              </a:r>
              <a:r>
                <a:rPr lang="en-US" altLang="zh-CN" sz="2800" b="1" dirty="0">
                  <a:solidFill>
                    <a:srgbClr val="006600"/>
                  </a:solidFill>
                </a:rPr>
                <a:t>35</a:t>
              </a:r>
              <a:r>
                <a:rPr lang="en-US" altLang="zh-CN" sz="2800" b="1" dirty="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259210" name="Rectangle 138"/>
            <p:cNvSpPr>
              <a:spLocks noChangeArrowheads="1"/>
            </p:cNvSpPr>
            <p:nvPr/>
          </p:nvSpPr>
          <p:spPr bwMode="auto">
            <a:xfrm>
              <a:off x="384" y="3221"/>
              <a:ext cx="261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00066"/>
                  </a:solidFill>
                </a:rPr>
                <a:t>其带权路径长度分别为：</a:t>
              </a:r>
            </a:p>
          </p:txBody>
        </p:sp>
      </p:grp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5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66700" y="1428736"/>
            <a:ext cx="8520142" cy="19389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sz="3600" b="1" dirty="0"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000066"/>
                </a:solidFill>
              </a:rPr>
              <a:t>在各种形态的含有 </a:t>
            </a:r>
            <a:r>
              <a:rPr lang="en-US" altLang="zh-CN" dirty="0">
                <a:solidFill>
                  <a:srgbClr val="000066"/>
                </a:solidFill>
              </a:rPr>
              <a:t>n</a:t>
            </a:r>
            <a:r>
              <a:rPr lang="zh-CN" altLang="en-US" dirty="0">
                <a:solidFill>
                  <a:srgbClr val="000066"/>
                </a:solidFill>
              </a:rPr>
              <a:t>个叶子结点的 二 叉树中</a:t>
            </a:r>
            <a:r>
              <a:rPr lang="en-US" altLang="zh-CN" dirty="0">
                <a:solidFill>
                  <a:srgbClr val="000066"/>
                </a:solidFill>
              </a:rPr>
              <a:t>,  </a:t>
            </a:r>
            <a:r>
              <a:rPr lang="zh-CN" altLang="en-US" dirty="0">
                <a:solidFill>
                  <a:srgbClr val="000066"/>
                </a:solidFill>
              </a:rPr>
              <a:t>必存在一棵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zh-CN" altLang="en-US" dirty="0">
                <a:solidFill>
                  <a:srgbClr val="000066"/>
                </a:solidFill>
              </a:rPr>
              <a:t>几棵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  <a:r>
              <a:rPr lang="zh-CN" altLang="en-US" dirty="0">
                <a:solidFill>
                  <a:srgbClr val="000066"/>
                </a:solidFill>
              </a:rPr>
              <a:t>其带权路径长度值</a:t>
            </a:r>
            <a:r>
              <a:rPr lang="en-US" altLang="zh-CN" dirty="0">
                <a:solidFill>
                  <a:srgbClr val="FF0000"/>
                </a:solidFill>
              </a:rPr>
              <a:t>WPL 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>
                <a:solidFill>
                  <a:srgbClr val="000066"/>
                </a:solidFill>
              </a:rPr>
              <a:t>的树，被称为“</a:t>
            </a:r>
            <a:r>
              <a:rPr lang="zh-CN" altLang="en-US" dirty="0">
                <a:solidFill>
                  <a:srgbClr val="FF0000"/>
                </a:solidFill>
              </a:rPr>
              <a:t>最优二叉树</a:t>
            </a:r>
            <a:r>
              <a:rPr lang="zh-CN" altLang="en-US" dirty="0">
                <a:solidFill>
                  <a:srgbClr val="000066"/>
                </a:solidFill>
              </a:rPr>
              <a:t>” </a:t>
            </a:r>
            <a:r>
              <a:rPr lang="zh-CN" altLang="en-US" sz="3600" b="1" dirty="0">
                <a:solidFill>
                  <a:srgbClr val="006666"/>
                </a:solidFill>
                <a:ea typeface="楷体_GB2312" pitchFamily="49" charset="-122"/>
              </a:rPr>
              <a:t>。       </a:t>
            </a:r>
            <a:endParaRPr lang="zh-CN" altLang="en-US" sz="36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203200" y="3571876"/>
            <a:ext cx="8440766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特征：</a:t>
            </a:r>
            <a:r>
              <a:rPr lang="zh-CN" altLang="en-US" dirty="0">
                <a:solidFill>
                  <a:srgbClr val="000066"/>
                </a:solidFill>
              </a:rPr>
              <a:t>在最优二叉树中</a:t>
            </a:r>
            <a:r>
              <a:rPr lang="zh-CN" altLang="en-US" dirty="0">
                <a:solidFill>
                  <a:srgbClr val="FF0000"/>
                </a:solidFill>
              </a:rPr>
              <a:t>没有度数为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的结点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zh-CN" altLang="en-US" dirty="0">
                <a:solidFill>
                  <a:srgbClr val="000066"/>
                </a:solidFill>
              </a:rPr>
              <a:t>可用反证法证明</a:t>
            </a:r>
            <a:r>
              <a:rPr lang="en-US" altLang="zh-CN" dirty="0">
                <a:solidFill>
                  <a:srgbClr val="000066"/>
                </a:solidFill>
              </a:rPr>
              <a:t>); </a:t>
            </a:r>
            <a:r>
              <a:rPr lang="zh-CN" altLang="en-US" dirty="0">
                <a:solidFill>
                  <a:srgbClr val="000066"/>
                </a:solidFill>
              </a:rPr>
              <a:t>含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000066"/>
                </a:solidFill>
              </a:rPr>
              <a:t>个叶子结点的最优二叉树的总结点数为 </a:t>
            </a:r>
            <a:r>
              <a:rPr lang="en-US" altLang="zh-CN" dirty="0">
                <a:solidFill>
                  <a:srgbClr val="FF0000"/>
                </a:solidFill>
              </a:rPr>
              <a:t>2*n-1</a:t>
            </a:r>
            <a:r>
              <a:rPr lang="en-US" altLang="zh-CN" dirty="0">
                <a:solidFill>
                  <a:srgbClr val="000066"/>
                </a:solidFill>
              </a:rPr>
              <a:t> (</a:t>
            </a:r>
            <a:r>
              <a:rPr lang="zh-CN" altLang="en-US" dirty="0">
                <a:solidFill>
                  <a:srgbClr val="000066"/>
                </a:solidFill>
              </a:rPr>
              <a:t>依据二叉树性质三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  <a:r>
              <a:rPr lang="zh-CN" altLang="en-US" dirty="0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142844" y="5286388"/>
            <a:ext cx="84582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sz="3600" b="1" dirty="0">
                <a:solidFill>
                  <a:srgbClr val="006666"/>
                </a:solidFill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rgbClr val="000066"/>
                </a:solidFill>
              </a:rPr>
              <a:t>最优二叉树的构造方法最早由哈夫曼研究，所以又称为“</a:t>
            </a:r>
            <a:r>
              <a:rPr lang="zh-CN" altLang="en-US" dirty="0">
                <a:solidFill>
                  <a:srgbClr val="FF0000"/>
                </a:solidFill>
              </a:rPr>
              <a:t>哈夫曼树</a:t>
            </a:r>
            <a:r>
              <a:rPr lang="zh-CN" altLang="en-US" dirty="0">
                <a:solidFill>
                  <a:srgbClr val="000066"/>
                </a:solidFill>
              </a:rPr>
              <a:t>”。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autoUpdateAnimBg="0"/>
      <p:bldP spid="328709" grpId="0" autoUpdateAnimBg="0"/>
      <p:bldP spid="328710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4B3067F-8287-4140-80AB-481A37BA5130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99332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333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99334" name="Text Box 69"/>
          <p:cNvSpPr txBox="1">
            <a:spLocks noChangeArrowheads="1"/>
          </p:cNvSpPr>
          <p:nvPr/>
        </p:nvSpPr>
        <p:spPr bwMode="auto">
          <a:xfrm>
            <a:off x="755650" y="1431925"/>
            <a:ext cx="482441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算法步骤：</a:t>
            </a:r>
            <a:r>
              <a:rPr lang="zh-CN" altLang="en-US">
                <a:solidFill>
                  <a:srgbClr val="000066"/>
                </a:solidFill>
                <a:sym typeface="Wingdings" pitchFamily="2" charset="2"/>
              </a:rPr>
              <a:t>（</a:t>
            </a:r>
            <a:r>
              <a:rPr lang="zh-CN" altLang="en-US">
                <a:solidFill>
                  <a:srgbClr val="000066"/>
                </a:solidFill>
              </a:rPr>
              <a:t>以二叉树为例）</a:t>
            </a:r>
          </a:p>
        </p:txBody>
      </p:sp>
      <p:sp>
        <p:nvSpPr>
          <p:cNvPr id="271430" name="Text Box 70"/>
          <p:cNvSpPr txBox="1">
            <a:spLocks noChangeArrowheads="1"/>
          </p:cNvSpPr>
          <p:nvPr/>
        </p:nvSpPr>
        <p:spPr bwMode="auto">
          <a:xfrm>
            <a:off x="571500" y="2060575"/>
            <a:ext cx="7956550" cy="1187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①</a:t>
            </a:r>
            <a:r>
              <a:rPr lang="zh-CN" altLang="en-US" sz="2400">
                <a:solidFill>
                  <a:srgbClr val="000066"/>
                </a:solidFill>
              </a:rPr>
              <a:t>根据给定的 </a:t>
            </a:r>
            <a:r>
              <a:rPr lang="en-US" altLang="zh-CN" sz="2400" i="1">
                <a:solidFill>
                  <a:srgbClr val="000066"/>
                </a:solidFill>
              </a:rPr>
              <a:t>n </a:t>
            </a:r>
            <a:r>
              <a:rPr lang="zh-CN" altLang="en-US" sz="2400">
                <a:solidFill>
                  <a:srgbClr val="000066"/>
                </a:solidFill>
              </a:rPr>
              <a:t>个权值 </a:t>
            </a:r>
            <a:r>
              <a:rPr lang="en-US" altLang="zh-CN" sz="2400">
                <a:solidFill>
                  <a:srgbClr val="000066"/>
                </a:solidFill>
              </a:rPr>
              <a:t>{</a:t>
            </a:r>
            <a:r>
              <a:rPr lang="en-US" altLang="zh-CN" sz="2400" i="1">
                <a:solidFill>
                  <a:srgbClr val="000066"/>
                </a:solidFill>
              </a:rPr>
              <a:t>w</a:t>
            </a:r>
            <a:r>
              <a:rPr lang="en-US" altLang="zh-CN" sz="2400" i="1" baseline="-25000">
                <a:solidFill>
                  <a:srgbClr val="000066"/>
                </a:solidFill>
              </a:rPr>
              <a:t>1</a:t>
            </a:r>
            <a:r>
              <a:rPr lang="en-US" altLang="zh-CN" sz="2400" i="1">
                <a:solidFill>
                  <a:srgbClr val="000066"/>
                </a:solidFill>
              </a:rPr>
              <a:t>, w</a:t>
            </a:r>
            <a:r>
              <a:rPr lang="en-US" altLang="zh-CN" sz="2400" i="1" baseline="-25000">
                <a:solidFill>
                  <a:srgbClr val="000066"/>
                </a:solidFill>
              </a:rPr>
              <a:t>2</a:t>
            </a:r>
            <a:r>
              <a:rPr lang="en-US" altLang="zh-CN" sz="2400" i="1">
                <a:solidFill>
                  <a:srgbClr val="000066"/>
                </a:solidFill>
              </a:rPr>
              <a:t>, …, w</a:t>
            </a:r>
            <a:r>
              <a:rPr lang="en-US" altLang="zh-CN" sz="2400" i="1" baseline="-25000">
                <a:solidFill>
                  <a:srgbClr val="000066"/>
                </a:solidFill>
              </a:rPr>
              <a:t>n</a:t>
            </a:r>
            <a:r>
              <a:rPr lang="en-US" altLang="zh-CN" sz="2400">
                <a:solidFill>
                  <a:srgbClr val="000066"/>
                </a:solidFill>
              </a:rPr>
              <a:t>}</a:t>
            </a:r>
            <a:r>
              <a:rPr lang="zh-CN" altLang="en-US" sz="2400">
                <a:solidFill>
                  <a:srgbClr val="000066"/>
                </a:solidFill>
              </a:rPr>
              <a:t>，构造 </a:t>
            </a:r>
            <a:r>
              <a:rPr lang="en-US" altLang="zh-CN" sz="2400" i="1">
                <a:solidFill>
                  <a:srgbClr val="000066"/>
                </a:solidFill>
              </a:rPr>
              <a:t>n </a:t>
            </a:r>
            <a:r>
              <a:rPr lang="zh-CN" altLang="en-US" sz="2400">
                <a:solidFill>
                  <a:srgbClr val="000066"/>
                </a:solidFill>
              </a:rPr>
              <a:t>棵二叉树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的集合</a:t>
            </a:r>
            <a:r>
              <a:rPr lang="en-US" altLang="zh-CN" sz="2400" i="1">
                <a:solidFill>
                  <a:srgbClr val="000066"/>
                </a:solidFill>
              </a:rPr>
              <a:t>F</a:t>
            </a:r>
            <a:r>
              <a:rPr lang="en-US" altLang="zh-CN" sz="2400">
                <a:solidFill>
                  <a:srgbClr val="000066"/>
                </a:solidFill>
              </a:rPr>
              <a:t> = {T</a:t>
            </a:r>
            <a:r>
              <a:rPr lang="en-US" altLang="zh-CN" sz="2400" baseline="-25000">
                <a:solidFill>
                  <a:srgbClr val="000066"/>
                </a:solidFill>
              </a:rPr>
              <a:t>1</a:t>
            </a:r>
            <a:r>
              <a:rPr lang="en-US" altLang="zh-CN" sz="2400">
                <a:solidFill>
                  <a:srgbClr val="000066"/>
                </a:solidFill>
              </a:rPr>
              <a:t>,   T</a:t>
            </a:r>
            <a:r>
              <a:rPr lang="en-US" altLang="zh-CN" sz="2400" baseline="-25000">
                <a:solidFill>
                  <a:srgbClr val="000066"/>
                </a:solidFill>
              </a:rPr>
              <a:t>2</a:t>
            </a:r>
            <a:r>
              <a:rPr lang="en-US" altLang="zh-CN" sz="2400">
                <a:solidFill>
                  <a:srgbClr val="000066"/>
                </a:solidFill>
              </a:rPr>
              <a:t>,  … , T</a:t>
            </a:r>
            <a:r>
              <a:rPr lang="en-US" altLang="zh-CN" sz="2400" baseline="-25000">
                <a:solidFill>
                  <a:srgbClr val="000066"/>
                </a:solidFill>
              </a:rPr>
              <a:t>n</a:t>
            </a:r>
            <a:r>
              <a:rPr lang="en-US" altLang="zh-CN" sz="2400">
                <a:solidFill>
                  <a:srgbClr val="000066"/>
                </a:solidFill>
              </a:rPr>
              <a:t>}</a:t>
            </a:r>
            <a:r>
              <a:rPr lang="zh-CN" altLang="en-US" sz="2400">
                <a:solidFill>
                  <a:srgbClr val="000066"/>
                </a:solidFill>
              </a:rPr>
              <a:t>，其中</a:t>
            </a:r>
            <a:r>
              <a:rPr lang="zh-CN" altLang="en-US" sz="2400">
                <a:solidFill>
                  <a:srgbClr val="FF0000"/>
                </a:solidFill>
              </a:rPr>
              <a:t>每棵二叉树中均只含一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个带权值 为 </a:t>
            </a:r>
            <a:r>
              <a:rPr lang="en-US" altLang="zh-CN" sz="2400" i="1">
                <a:solidFill>
                  <a:srgbClr val="FF0000"/>
                </a:solidFill>
              </a:rPr>
              <a:t>w</a:t>
            </a:r>
            <a:r>
              <a:rPr lang="en-US" altLang="zh-CN" sz="2400" i="1" baseline="-25000">
                <a:solidFill>
                  <a:srgbClr val="FF0000"/>
                </a:solidFill>
              </a:rPr>
              <a:t>i</a:t>
            </a:r>
            <a:r>
              <a:rPr lang="en-US" altLang="zh-CN" sz="2400" i="1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的根结点</a:t>
            </a:r>
            <a:r>
              <a:rPr lang="zh-CN" altLang="en-US" sz="2400">
                <a:solidFill>
                  <a:srgbClr val="000066"/>
                </a:solidFill>
              </a:rPr>
              <a:t>，其左、右子树为空树；</a:t>
            </a:r>
          </a:p>
        </p:txBody>
      </p:sp>
      <p:sp>
        <p:nvSpPr>
          <p:cNvPr id="271431" name="Text Box 71"/>
          <p:cNvSpPr txBox="1">
            <a:spLocks noChangeArrowheads="1"/>
          </p:cNvSpPr>
          <p:nvPr/>
        </p:nvSpPr>
        <p:spPr bwMode="auto">
          <a:xfrm>
            <a:off x="611188" y="3284538"/>
            <a:ext cx="8208962" cy="1187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②</a:t>
            </a:r>
            <a:r>
              <a:rPr lang="zh-CN" altLang="en-US" sz="2400">
                <a:solidFill>
                  <a:srgbClr val="000066"/>
                </a:solidFill>
              </a:rPr>
              <a:t>在 </a:t>
            </a:r>
            <a:r>
              <a:rPr lang="en-US" altLang="zh-CN" sz="2400" i="1">
                <a:solidFill>
                  <a:srgbClr val="000066"/>
                </a:solidFill>
              </a:rPr>
              <a:t>F </a:t>
            </a:r>
            <a:r>
              <a:rPr lang="zh-CN" altLang="en-US" sz="2400">
                <a:solidFill>
                  <a:srgbClr val="000066"/>
                </a:solidFill>
              </a:rPr>
              <a:t>中选取其</a:t>
            </a:r>
            <a:r>
              <a:rPr lang="zh-CN" altLang="en-US" sz="2400">
                <a:solidFill>
                  <a:srgbClr val="FF0000"/>
                </a:solidFill>
              </a:rPr>
              <a:t>根结点的权值为最小的两棵二叉树</a:t>
            </a:r>
            <a:r>
              <a:rPr lang="zh-CN" altLang="en-US" sz="2400">
                <a:solidFill>
                  <a:srgbClr val="000066"/>
                </a:solidFill>
              </a:rPr>
              <a:t>，分别作为左、右子树构造一棵新的二叉树，并置这棵</a:t>
            </a:r>
            <a:r>
              <a:rPr lang="zh-CN" altLang="en-US" sz="2400">
                <a:solidFill>
                  <a:srgbClr val="FF0000"/>
                </a:solidFill>
              </a:rPr>
              <a:t>新的二叉树根结点的权值为其左、右子树根结点的权值之 和</a:t>
            </a:r>
            <a:r>
              <a:rPr lang="zh-CN" altLang="en-US" sz="2400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271432" name="Text Box 72"/>
          <p:cNvSpPr txBox="1">
            <a:spLocks noChangeArrowheads="1"/>
          </p:cNvSpPr>
          <p:nvPr/>
        </p:nvSpPr>
        <p:spPr bwMode="auto">
          <a:xfrm>
            <a:off x="633413" y="4545013"/>
            <a:ext cx="6800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③</a:t>
            </a:r>
            <a:r>
              <a:rPr lang="zh-CN" altLang="en-US" sz="2400">
                <a:solidFill>
                  <a:srgbClr val="000066"/>
                </a:solidFill>
              </a:rPr>
              <a:t>从</a:t>
            </a:r>
            <a:r>
              <a:rPr lang="en-US" altLang="zh-CN" sz="2400" i="1">
                <a:solidFill>
                  <a:srgbClr val="000066"/>
                </a:solidFill>
              </a:rPr>
              <a:t>F</a:t>
            </a:r>
            <a:r>
              <a:rPr lang="zh-CN" altLang="en-US" sz="2400">
                <a:solidFill>
                  <a:srgbClr val="000066"/>
                </a:solidFill>
              </a:rPr>
              <a:t>中删去这两棵树，同时加入刚生成的新树；</a:t>
            </a:r>
          </a:p>
        </p:txBody>
      </p:sp>
      <p:sp>
        <p:nvSpPr>
          <p:cNvPr id="271433" name="Text Box 73"/>
          <p:cNvSpPr txBox="1">
            <a:spLocks noChangeArrowheads="1"/>
          </p:cNvSpPr>
          <p:nvPr/>
        </p:nvSpPr>
        <p:spPr bwMode="auto">
          <a:xfrm>
            <a:off x="679450" y="5013325"/>
            <a:ext cx="7132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④</a:t>
            </a:r>
            <a:r>
              <a:rPr lang="zh-CN" altLang="en-US" sz="2400">
                <a:solidFill>
                  <a:srgbClr val="000066"/>
                </a:solidFill>
              </a:rPr>
              <a:t>重复 </a:t>
            </a:r>
            <a:r>
              <a:rPr lang="en-US" altLang="zh-CN" sz="2400">
                <a:solidFill>
                  <a:srgbClr val="000066"/>
                </a:solidFill>
              </a:rPr>
              <a:t>(2) </a:t>
            </a:r>
            <a:r>
              <a:rPr lang="zh-CN" altLang="en-US" sz="2400">
                <a:solidFill>
                  <a:srgbClr val="000066"/>
                </a:solidFill>
              </a:rPr>
              <a:t>和 </a:t>
            </a:r>
            <a:r>
              <a:rPr lang="en-US" altLang="zh-CN" sz="2400">
                <a:solidFill>
                  <a:srgbClr val="000066"/>
                </a:solidFill>
              </a:rPr>
              <a:t>(3) </a:t>
            </a:r>
            <a:r>
              <a:rPr lang="zh-CN" altLang="en-US" sz="2400">
                <a:solidFill>
                  <a:srgbClr val="000066"/>
                </a:solidFill>
              </a:rPr>
              <a:t>两步，直至 </a:t>
            </a:r>
            <a:r>
              <a:rPr lang="en-US" altLang="zh-CN" sz="2400" i="1">
                <a:solidFill>
                  <a:srgbClr val="000066"/>
                </a:solidFill>
              </a:rPr>
              <a:t>F </a:t>
            </a:r>
            <a:r>
              <a:rPr lang="zh-CN" altLang="en-US" sz="2400">
                <a:solidFill>
                  <a:srgbClr val="000066"/>
                </a:solidFill>
              </a:rPr>
              <a:t>中只含一棵树为止。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30" grpId="0" autoUpdateAnimBg="0"/>
      <p:bldP spid="271431" grpId="0" autoUpdateAnimBg="0"/>
      <p:bldP spid="271432" grpId="0" autoUpdateAnimBg="0"/>
      <p:bldP spid="271433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40774F-4083-4D47-A59E-E297B25FF326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10035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57" name="Text Box 7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00358" name="Text Box 8"/>
          <p:cNvSpPr txBox="1">
            <a:spLocks noChangeArrowheads="1"/>
          </p:cNvSpPr>
          <p:nvPr/>
        </p:nvSpPr>
        <p:spPr bwMode="auto">
          <a:xfrm>
            <a:off x="971550" y="1431925"/>
            <a:ext cx="125253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实例：</a:t>
            </a:r>
          </a:p>
        </p:txBody>
      </p:sp>
      <p:sp>
        <p:nvSpPr>
          <p:cNvPr id="100359" name="Text Box 13"/>
          <p:cNvSpPr txBox="1">
            <a:spLocks noChangeArrowheads="1"/>
          </p:cNvSpPr>
          <p:nvPr/>
        </p:nvSpPr>
        <p:spPr bwMode="auto">
          <a:xfrm>
            <a:off x="1835150" y="1470025"/>
            <a:ext cx="736123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已知权值 </a:t>
            </a:r>
            <a:r>
              <a:rPr lang="en-US" altLang="zh-CN"/>
              <a:t>W={ 5, 6, 2, 9, 7 }</a:t>
            </a:r>
            <a:r>
              <a:rPr lang="zh-CN" altLang="en-US"/>
              <a:t>，构造哈夫曼树。</a:t>
            </a:r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900113" y="5445125"/>
            <a:ext cx="7981950" cy="11874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①</a:t>
            </a:r>
            <a:r>
              <a:rPr lang="zh-CN" altLang="en-US" sz="2400">
                <a:solidFill>
                  <a:srgbClr val="000066"/>
                </a:solidFill>
              </a:rPr>
              <a:t>根据给定的 </a:t>
            </a:r>
            <a:r>
              <a:rPr lang="en-US" altLang="zh-CN" sz="2400" i="1">
                <a:solidFill>
                  <a:srgbClr val="000066"/>
                </a:solidFill>
              </a:rPr>
              <a:t>n </a:t>
            </a:r>
            <a:r>
              <a:rPr lang="zh-CN" altLang="en-US" sz="2400">
                <a:solidFill>
                  <a:srgbClr val="000066"/>
                </a:solidFill>
              </a:rPr>
              <a:t>个权值 </a:t>
            </a:r>
            <a:r>
              <a:rPr lang="en-US" altLang="zh-CN" sz="2400">
                <a:solidFill>
                  <a:srgbClr val="000066"/>
                </a:solidFill>
              </a:rPr>
              <a:t>{</a:t>
            </a:r>
            <a:r>
              <a:rPr lang="en-US" altLang="zh-CN" sz="2400" i="1">
                <a:solidFill>
                  <a:srgbClr val="000066"/>
                </a:solidFill>
              </a:rPr>
              <a:t>w</a:t>
            </a:r>
            <a:r>
              <a:rPr lang="en-US" altLang="zh-CN" sz="2400" i="1" baseline="-25000">
                <a:solidFill>
                  <a:srgbClr val="000066"/>
                </a:solidFill>
              </a:rPr>
              <a:t>1</a:t>
            </a:r>
            <a:r>
              <a:rPr lang="en-US" altLang="zh-CN" sz="2400" i="1">
                <a:solidFill>
                  <a:srgbClr val="000066"/>
                </a:solidFill>
              </a:rPr>
              <a:t>, w</a:t>
            </a:r>
            <a:r>
              <a:rPr lang="en-US" altLang="zh-CN" sz="2400" i="1" baseline="-25000">
                <a:solidFill>
                  <a:srgbClr val="000066"/>
                </a:solidFill>
              </a:rPr>
              <a:t>2</a:t>
            </a:r>
            <a:r>
              <a:rPr lang="en-US" altLang="zh-CN" sz="2400" i="1">
                <a:solidFill>
                  <a:srgbClr val="000066"/>
                </a:solidFill>
              </a:rPr>
              <a:t>, …, w</a:t>
            </a:r>
            <a:r>
              <a:rPr lang="en-US" altLang="zh-CN" sz="2400" i="1" baseline="-25000">
                <a:solidFill>
                  <a:srgbClr val="000066"/>
                </a:solidFill>
              </a:rPr>
              <a:t>n</a:t>
            </a:r>
            <a:r>
              <a:rPr lang="en-US" altLang="zh-CN" sz="2400">
                <a:solidFill>
                  <a:srgbClr val="000066"/>
                </a:solidFill>
              </a:rPr>
              <a:t>}</a:t>
            </a:r>
            <a:r>
              <a:rPr lang="zh-CN" altLang="en-US" sz="2400">
                <a:solidFill>
                  <a:srgbClr val="000066"/>
                </a:solidFill>
              </a:rPr>
              <a:t>，构造 </a:t>
            </a:r>
            <a:r>
              <a:rPr lang="en-US" altLang="zh-CN" sz="2400" i="1">
                <a:solidFill>
                  <a:srgbClr val="000066"/>
                </a:solidFill>
              </a:rPr>
              <a:t>n </a:t>
            </a:r>
            <a:r>
              <a:rPr lang="zh-CN" altLang="en-US" sz="2400">
                <a:solidFill>
                  <a:srgbClr val="000066"/>
                </a:solidFill>
              </a:rPr>
              <a:t>棵二叉树</a:t>
            </a:r>
          </a:p>
          <a:p>
            <a:r>
              <a:rPr lang="zh-CN" altLang="en-US" sz="2400">
                <a:solidFill>
                  <a:srgbClr val="000066"/>
                </a:solidFill>
              </a:rPr>
              <a:t>的集合</a:t>
            </a:r>
            <a:r>
              <a:rPr lang="en-US" altLang="zh-CN" sz="2400" i="1">
                <a:solidFill>
                  <a:srgbClr val="000066"/>
                </a:solidFill>
              </a:rPr>
              <a:t>F</a:t>
            </a:r>
            <a:r>
              <a:rPr lang="en-US" altLang="zh-CN" sz="2400">
                <a:solidFill>
                  <a:srgbClr val="000066"/>
                </a:solidFill>
              </a:rPr>
              <a:t> = {T</a:t>
            </a:r>
            <a:r>
              <a:rPr lang="en-US" altLang="zh-CN" sz="2400" baseline="-25000">
                <a:solidFill>
                  <a:srgbClr val="000066"/>
                </a:solidFill>
              </a:rPr>
              <a:t>1</a:t>
            </a:r>
            <a:r>
              <a:rPr lang="en-US" altLang="zh-CN" sz="2400">
                <a:solidFill>
                  <a:srgbClr val="000066"/>
                </a:solidFill>
              </a:rPr>
              <a:t>,   T</a:t>
            </a:r>
            <a:r>
              <a:rPr lang="en-US" altLang="zh-CN" sz="2400" baseline="-25000">
                <a:solidFill>
                  <a:srgbClr val="000066"/>
                </a:solidFill>
              </a:rPr>
              <a:t>2</a:t>
            </a:r>
            <a:r>
              <a:rPr lang="en-US" altLang="zh-CN" sz="2400">
                <a:solidFill>
                  <a:srgbClr val="000066"/>
                </a:solidFill>
              </a:rPr>
              <a:t>,  … , T</a:t>
            </a:r>
            <a:r>
              <a:rPr lang="en-US" altLang="zh-CN" sz="2400" baseline="-25000">
                <a:solidFill>
                  <a:srgbClr val="000066"/>
                </a:solidFill>
              </a:rPr>
              <a:t>n</a:t>
            </a:r>
            <a:r>
              <a:rPr lang="en-US" altLang="zh-CN" sz="2400">
                <a:solidFill>
                  <a:srgbClr val="000066"/>
                </a:solidFill>
              </a:rPr>
              <a:t>}</a:t>
            </a:r>
            <a:r>
              <a:rPr lang="zh-CN" altLang="en-US" sz="2400">
                <a:solidFill>
                  <a:srgbClr val="000066"/>
                </a:solidFill>
              </a:rPr>
              <a:t>，其中</a:t>
            </a:r>
            <a:r>
              <a:rPr lang="zh-CN" altLang="en-US" sz="2400">
                <a:solidFill>
                  <a:srgbClr val="FF0000"/>
                </a:solidFill>
              </a:rPr>
              <a:t>每棵二叉树中均只含一</a:t>
            </a:r>
          </a:p>
          <a:p>
            <a:r>
              <a:rPr lang="zh-CN" altLang="en-US" sz="2400">
                <a:solidFill>
                  <a:srgbClr val="FF0000"/>
                </a:solidFill>
              </a:rPr>
              <a:t>个带权值 为 </a:t>
            </a:r>
            <a:r>
              <a:rPr lang="en-US" altLang="zh-CN" sz="2400" i="1">
                <a:solidFill>
                  <a:srgbClr val="FF0000"/>
                </a:solidFill>
              </a:rPr>
              <a:t>w</a:t>
            </a:r>
            <a:r>
              <a:rPr lang="en-US" altLang="zh-CN" sz="2400" i="1" baseline="-25000">
                <a:solidFill>
                  <a:srgbClr val="FF0000"/>
                </a:solidFill>
              </a:rPr>
              <a:t>i</a:t>
            </a:r>
            <a:r>
              <a:rPr lang="en-US" altLang="zh-CN" sz="2400" i="1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的根结点</a:t>
            </a:r>
            <a:r>
              <a:rPr lang="zh-CN" altLang="en-US" sz="2400">
                <a:solidFill>
                  <a:srgbClr val="000066"/>
                </a:solidFill>
              </a:rPr>
              <a:t>，   其左、右子树为空树；</a:t>
            </a:r>
          </a:p>
        </p:txBody>
      </p:sp>
      <p:sp>
        <p:nvSpPr>
          <p:cNvPr id="272400" name="Oval 16"/>
          <p:cNvSpPr>
            <a:spLocks noChangeArrowheads="1"/>
          </p:cNvSpPr>
          <p:nvPr/>
        </p:nvSpPr>
        <p:spPr bwMode="auto">
          <a:xfrm>
            <a:off x="1692275" y="227647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72401" name="Oval 17"/>
          <p:cNvSpPr>
            <a:spLocks noChangeArrowheads="1"/>
          </p:cNvSpPr>
          <p:nvPr/>
        </p:nvSpPr>
        <p:spPr bwMode="auto">
          <a:xfrm>
            <a:off x="2268538" y="227647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6</a:t>
            </a:r>
          </a:p>
        </p:txBody>
      </p:sp>
      <p:sp>
        <p:nvSpPr>
          <p:cNvPr id="272403" name="Oval 19"/>
          <p:cNvSpPr>
            <a:spLocks noChangeArrowheads="1"/>
          </p:cNvSpPr>
          <p:nvPr/>
        </p:nvSpPr>
        <p:spPr bwMode="auto">
          <a:xfrm>
            <a:off x="2873375" y="227647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272404" name="Oval 20"/>
          <p:cNvSpPr>
            <a:spLocks noChangeArrowheads="1"/>
          </p:cNvSpPr>
          <p:nvPr/>
        </p:nvSpPr>
        <p:spPr bwMode="auto">
          <a:xfrm>
            <a:off x="3448050" y="227647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9</a:t>
            </a:r>
          </a:p>
        </p:txBody>
      </p:sp>
      <p:sp>
        <p:nvSpPr>
          <p:cNvPr id="272405" name="Oval 21"/>
          <p:cNvSpPr>
            <a:spLocks noChangeArrowheads="1"/>
          </p:cNvSpPr>
          <p:nvPr/>
        </p:nvSpPr>
        <p:spPr bwMode="auto">
          <a:xfrm>
            <a:off x="4067175" y="227647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7</a:t>
            </a:r>
          </a:p>
        </p:txBody>
      </p:sp>
      <p:sp useBgFill="1">
        <p:nvSpPr>
          <p:cNvPr id="272406" name="Text Box 22"/>
          <p:cNvSpPr txBox="1">
            <a:spLocks noChangeArrowheads="1"/>
          </p:cNvSpPr>
          <p:nvPr/>
        </p:nvSpPr>
        <p:spPr bwMode="auto">
          <a:xfrm>
            <a:off x="684213" y="5410200"/>
            <a:ext cx="8208962" cy="11874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②</a:t>
            </a:r>
            <a:r>
              <a:rPr lang="zh-CN" altLang="en-US" sz="2400">
                <a:solidFill>
                  <a:srgbClr val="000066"/>
                </a:solidFill>
              </a:rPr>
              <a:t>在 </a:t>
            </a:r>
            <a:r>
              <a:rPr lang="en-US" altLang="zh-CN" sz="2400" i="1">
                <a:solidFill>
                  <a:srgbClr val="000066"/>
                </a:solidFill>
              </a:rPr>
              <a:t>F </a:t>
            </a:r>
            <a:r>
              <a:rPr lang="zh-CN" altLang="en-US" sz="2400">
                <a:solidFill>
                  <a:srgbClr val="000066"/>
                </a:solidFill>
              </a:rPr>
              <a:t>中选取其</a:t>
            </a:r>
            <a:r>
              <a:rPr lang="zh-CN" altLang="en-US" sz="2400">
                <a:solidFill>
                  <a:srgbClr val="FF0000"/>
                </a:solidFill>
              </a:rPr>
              <a:t>根结点的权值为最小的两棵二叉树</a:t>
            </a:r>
            <a:r>
              <a:rPr lang="zh-CN" altLang="en-US" sz="2400">
                <a:solidFill>
                  <a:srgbClr val="000066"/>
                </a:solidFill>
              </a:rPr>
              <a:t>，分别作为左、右子树构造一棵新的二叉树，并置这棵</a:t>
            </a:r>
            <a:r>
              <a:rPr lang="zh-CN" altLang="en-US" sz="2400">
                <a:solidFill>
                  <a:srgbClr val="FF0000"/>
                </a:solidFill>
              </a:rPr>
              <a:t>新的二叉树根结点的权值为其左、右子树根结点的权值之 和</a:t>
            </a:r>
            <a:r>
              <a:rPr lang="zh-CN" altLang="en-US" sz="2400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272407" name="Text Box 23"/>
          <p:cNvSpPr txBox="1">
            <a:spLocks noChangeArrowheads="1"/>
          </p:cNvSpPr>
          <p:nvPr/>
        </p:nvSpPr>
        <p:spPr bwMode="auto">
          <a:xfrm>
            <a:off x="1030288" y="2205038"/>
            <a:ext cx="51752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F:</a:t>
            </a:r>
          </a:p>
        </p:txBody>
      </p:sp>
      <p:sp>
        <p:nvSpPr>
          <p:cNvPr id="272408" name="Rectangle 24"/>
          <p:cNvSpPr>
            <a:spLocks noChangeArrowheads="1"/>
          </p:cNvSpPr>
          <p:nvPr/>
        </p:nvSpPr>
        <p:spPr bwMode="auto">
          <a:xfrm>
            <a:off x="1619250" y="2478088"/>
            <a:ext cx="5381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72409" name="Rectangle 25"/>
          <p:cNvSpPr>
            <a:spLocks noChangeArrowheads="1"/>
          </p:cNvSpPr>
          <p:nvPr/>
        </p:nvSpPr>
        <p:spPr bwMode="auto">
          <a:xfrm>
            <a:off x="2771775" y="2478088"/>
            <a:ext cx="5381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72410" name="Oval 26"/>
          <p:cNvSpPr>
            <a:spLocks noChangeArrowheads="1"/>
          </p:cNvSpPr>
          <p:nvPr/>
        </p:nvSpPr>
        <p:spPr bwMode="auto">
          <a:xfrm>
            <a:off x="4383088" y="458152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272411" name="Oval 27"/>
          <p:cNvSpPr>
            <a:spLocks noChangeArrowheads="1"/>
          </p:cNvSpPr>
          <p:nvPr/>
        </p:nvSpPr>
        <p:spPr bwMode="auto">
          <a:xfrm>
            <a:off x="5032375" y="458152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272412" name="Line 28"/>
          <p:cNvSpPr>
            <a:spLocks noChangeShapeType="1"/>
          </p:cNvSpPr>
          <p:nvPr/>
        </p:nvSpPr>
        <p:spPr bwMode="auto">
          <a:xfrm flipH="1">
            <a:off x="4598988" y="4221163"/>
            <a:ext cx="217487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2413" name="Line 29"/>
          <p:cNvSpPr>
            <a:spLocks noChangeShapeType="1"/>
          </p:cNvSpPr>
          <p:nvPr/>
        </p:nvSpPr>
        <p:spPr bwMode="auto">
          <a:xfrm>
            <a:off x="4959350" y="4221163"/>
            <a:ext cx="215900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2415" name="Rectangle 31"/>
          <p:cNvSpPr>
            <a:spLocks noChangeArrowheads="1"/>
          </p:cNvSpPr>
          <p:nvPr/>
        </p:nvSpPr>
        <p:spPr bwMode="auto">
          <a:xfrm>
            <a:off x="4600575" y="3798888"/>
            <a:ext cx="503238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7</a:t>
            </a:r>
          </a:p>
        </p:txBody>
      </p:sp>
      <p:sp useBgFill="1">
        <p:nvSpPr>
          <p:cNvPr id="272416" name="Text Box 32"/>
          <p:cNvSpPr txBox="1">
            <a:spLocks noChangeArrowheads="1"/>
          </p:cNvSpPr>
          <p:nvPr/>
        </p:nvSpPr>
        <p:spPr bwMode="auto">
          <a:xfrm>
            <a:off x="755650" y="5373688"/>
            <a:ext cx="8208963" cy="11874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③</a:t>
            </a:r>
            <a:r>
              <a:rPr lang="zh-CN" altLang="en-US" sz="2400">
                <a:solidFill>
                  <a:srgbClr val="000066"/>
                </a:solidFill>
              </a:rPr>
              <a:t>从</a:t>
            </a:r>
            <a:r>
              <a:rPr lang="en-US" altLang="zh-CN" sz="2400" i="1">
                <a:solidFill>
                  <a:srgbClr val="000066"/>
                </a:solidFill>
              </a:rPr>
              <a:t>F</a:t>
            </a:r>
            <a:r>
              <a:rPr lang="zh-CN" altLang="en-US" sz="2400">
                <a:solidFill>
                  <a:srgbClr val="000066"/>
                </a:solidFill>
              </a:rPr>
              <a:t>中删去这两棵树，同时加入刚生成的新树；</a:t>
            </a:r>
          </a:p>
          <a:p>
            <a:endParaRPr lang="zh-CN" altLang="en-US" sz="2400">
              <a:solidFill>
                <a:srgbClr val="000066"/>
              </a:solidFill>
            </a:endParaRPr>
          </a:p>
          <a:p>
            <a:endParaRPr lang="en-US" altLang="zh-CN" sz="2400">
              <a:solidFill>
                <a:srgbClr val="000066"/>
              </a:solidFill>
            </a:endParaRPr>
          </a:p>
        </p:txBody>
      </p:sp>
      <p:sp useBgFill="1">
        <p:nvSpPr>
          <p:cNvPr id="272417" name="Text Box 33"/>
          <p:cNvSpPr txBox="1">
            <a:spLocks noChangeArrowheads="1"/>
          </p:cNvSpPr>
          <p:nvPr/>
        </p:nvSpPr>
        <p:spPr bwMode="auto">
          <a:xfrm>
            <a:off x="1547813" y="2133600"/>
            <a:ext cx="647700" cy="9461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sp useBgFill="1">
        <p:nvSpPr>
          <p:cNvPr id="272418" name="Text Box 34"/>
          <p:cNvSpPr txBox="1">
            <a:spLocks noChangeArrowheads="1"/>
          </p:cNvSpPr>
          <p:nvPr/>
        </p:nvSpPr>
        <p:spPr bwMode="auto">
          <a:xfrm>
            <a:off x="2700338" y="2060575"/>
            <a:ext cx="647700" cy="9461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272419" name="Oval 35"/>
          <p:cNvSpPr>
            <a:spLocks noChangeArrowheads="1"/>
          </p:cNvSpPr>
          <p:nvPr/>
        </p:nvSpPr>
        <p:spPr bwMode="auto">
          <a:xfrm>
            <a:off x="4600575" y="2276475"/>
            <a:ext cx="403225" cy="3937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7</a:t>
            </a:r>
          </a:p>
        </p:txBody>
      </p:sp>
      <p:sp useBgFill="1">
        <p:nvSpPr>
          <p:cNvPr id="272420" name="Text Box 36"/>
          <p:cNvSpPr txBox="1">
            <a:spLocks noChangeArrowheads="1"/>
          </p:cNvSpPr>
          <p:nvPr/>
        </p:nvSpPr>
        <p:spPr bwMode="auto">
          <a:xfrm>
            <a:off x="684213" y="5300663"/>
            <a:ext cx="8208962" cy="11874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②</a:t>
            </a:r>
            <a:r>
              <a:rPr lang="zh-CN" altLang="en-US" sz="2400">
                <a:solidFill>
                  <a:srgbClr val="000066"/>
                </a:solidFill>
              </a:rPr>
              <a:t>在 </a:t>
            </a:r>
            <a:r>
              <a:rPr lang="en-US" altLang="zh-CN" sz="2400" i="1">
                <a:solidFill>
                  <a:srgbClr val="000066"/>
                </a:solidFill>
              </a:rPr>
              <a:t>F </a:t>
            </a:r>
            <a:r>
              <a:rPr lang="zh-CN" altLang="en-US" sz="2400">
                <a:solidFill>
                  <a:srgbClr val="000066"/>
                </a:solidFill>
              </a:rPr>
              <a:t>中选取其</a:t>
            </a:r>
            <a:r>
              <a:rPr lang="zh-CN" altLang="en-US" sz="2400">
                <a:solidFill>
                  <a:srgbClr val="FF0000"/>
                </a:solidFill>
              </a:rPr>
              <a:t>根结点的权值为最小的两棵二叉树</a:t>
            </a:r>
            <a:r>
              <a:rPr lang="zh-CN" altLang="en-US" sz="2400">
                <a:solidFill>
                  <a:srgbClr val="000066"/>
                </a:solidFill>
              </a:rPr>
              <a:t>，分别作为左、右子树构造一棵新的二叉树，并置这棵</a:t>
            </a:r>
            <a:r>
              <a:rPr lang="zh-CN" altLang="en-US" sz="2400">
                <a:solidFill>
                  <a:srgbClr val="FF0000"/>
                </a:solidFill>
              </a:rPr>
              <a:t>新的二叉树根结点的权值为其左、右子树根结点的权值之 和</a:t>
            </a:r>
            <a:r>
              <a:rPr lang="zh-CN" altLang="en-US" sz="2400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272421" name="Rectangle 37"/>
          <p:cNvSpPr>
            <a:spLocks noChangeArrowheads="1"/>
          </p:cNvSpPr>
          <p:nvPr/>
        </p:nvSpPr>
        <p:spPr bwMode="auto">
          <a:xfrm>
            <a:off x="2195513" y="2478088"/>
            <a:ext cx="5381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72422" name="Rectangle 38"/>
          <p:cNvSpPr>
            <a:spLocks noChangeArrowheads="1"/>
          </p:cNvSpPr>
          <p:nvPr/>
        </p:nvSpPr>
        <p:spPr bwMode="auto">
          <a:xfrm>
            <a:off x="3995738" y="2478088"/>
            <a:ext cx="5381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72423" name="Oval 39"/>
          <p:cNvSpPr>
            <a:spLocks noChangeArrowheads="1"/>
          </p:cNvSpPr>
          <p:nvPr/>
        </p:nvSpPr>
        <p:spPr bwMode="auto">
          <a:xfrm>
            <a:off x="2339975" y="3860800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6</a:t>
            </a:r>
          </a:p>
        </p:txBody>
      </p:sp>
      <p:sp>
        <p:nvSpPr>
          <p:cNvPr id="272424" name="Oval 40"/>
          <p:cNvSpPr>
            <a:spLocks noChangeArrowheads="1"/>
          </p:cNvSpPr>
          <p:nvPr/>
        </p:nvSpPr>
        <p:spPr bwMode="auto">
          <a:xfrm>
            <a:off x="3059113" y="3860800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272425" name="Line 41"/>
          <p:cNvSpPr>
            <a:spLocks noChangeShapeType="1"/>
          </p:cNvSpPr>
          <p:nvPr/>
        </p:nvSpPr>
        <p:spPr bwMode="auto">
          <a:xfrm flipV="1">
            <a:off x="2484438" y="3429000"/>
            <a:ext cx="287337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2426" name="Line 42"/>
          <p:cNvSpPr>
            <a:spLocks noChangeShapeType="1"/>
          </p:cNvSpPr>
          <p:nvPr/>
        </p:nvSpPr>
        <p:spPr bwMode="auto">
          <a:xfrm flipH="1" flipV="1">
            <a:off x="3059113" y="3429000"/>
            <a:ext cx="217487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2428" name="Rectangle 44"/>
          <p:cNvSpPr>
            <a:spLocks noChangeArrowheads="1"/>
          </p:cNvSpPr>
          <p:nvPr/>
        </p:nvSpPr>
        <p:spPr bwMode="auto">
          <a:xfrm>
            <a:off x="2700338" y="2997200"/>
            <a:ext cx="503237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13</a:t>
            </a:r>
          </a:p>
        </p:txBody>
      </p:sp>
      <p:sp useBgFill="1">
        <p:nvSpPr>
          <p:cNvPr id="272429" name="Text Box 45"/>
          <p:cNvSpPr txBox="1">
            <a:spLocks noChangeArrowheads="1"/>
          </p:cNvSpPr>
          <p:nvPr/>
        </p:nvSpPr>
        <p:spPr bwMode="auto">
          <a:xfrm>
            <a:off x="684213" y="5373688"/>
            <a:ext cx="8280400" cy="11874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③</a:t>
            </a:r>
            <a:r>
              <a:rPr lang="zh-CN" altLang="en-US" sz="2400">
                <a:solidFill>
                  <a:srgbClr val="000066"/>
                </a:solidFill>
              </a:rPr>
              <a:t>从</a:t>
            </a:r>
            <a:r>
              <a:rPr lang="en-US" altLang="zh-CN" sz="2400" i="1">
                <a:solidFill>
                  <a:srgbClr val="000066"/>
                </a:solidFill>
              </a:rPr>
              <a:t>F</a:t>
            </a:r>
            <a:r>
              <a:rPr lang="zh-CN" altLang="en-US" sz="2400">
                <a:solidFill>
                  <a:srgbClr val="000066"/>
                </a:solidFill>
              </a:rPr>
              <a:t>中删去这两棵树，同时加入刚生成的新树；</a:t>
            </a:r>
          </a:p>
          <a:p>
            <a:endParaRPr lang="zh-CN" altLang="en-US" sz="2400">
              <a:solidFill>
                <a:srgbClr val="000066"/>
              </a:solidFill>
            </a:endParaRPr>
          </a:p>
          <a:p>
            <a:endParaRPr lang="en-US" altLang="zh-CN" sz="2400">
              <a:solidFill>
                <a:srgbClr val="000066"/>
              </a:solidFill>
            </a:endParaRPr>
          </a:p>
        </p:txBody>
      </p:sp>
      <p:sp useBgFill="1">
        <p:nvSpPr>
          <p:cNvPr id="272430" name="Text Box 46"/>
          <p:cNvSpPr txBox="1">
            <a:spLocks noChangeArrowheads="1"/>
          </p:cNvSpPr>
          <p:nvPr/>
        </p:nvSpPr>
        <p:spPr bwMode="auto">
          <a:xfrm>
            <a:off x="2195513" y="1989138"/>
            <a:ext cx="647700" cy="9461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sp useBgFill="1">
        <p:nvSpPr>
          <p:cNvPr id="272431" name="Text Box 47"/>
          <p:cNvSpPr txBox="1">
            <a:spLocks noChangeArrowheads="1"/>
          </p:cNvSpPr>
          <p:nvPr/>
        </p:nvSpPr>
        <p:spPr bwMode="auto">
          <a:xfrm>
            <a:off x="3924300" y="2133600"/>
            <a:ext cx="647700" cy="9461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272432" name="Oval 48"/>
          <p:cNvSpPr>
            <a:spLocks noChangeArrowheads="1"/>
          </p:cNvSpPr>
          <p:nvPr/>
        </p:nvSpPr>
        <p:spPr bwMode="auto">
          <a:xfrm>
            <a:off x="5248275" y="2276475"/>
            <a:ext cx="403225" cy="3937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13</a:t>
            </a:r>
          </a:p>
        </p:txBody>
      </p:sp>
      <p:sp useBgFill="1">
        <p:nvSpPr>
          <p:cNvPr id="272434" name="Text Box 50"/>
          <p:cNvSpPr txBox="1">
            <a:spLocks noChangeArrowheads="1"/>
          </p:cNvSpPr>
          <p:nvPr/>
        </p:nvSpPr>
        <p:spPr bwMode="auto">
          <a:xfrm>
            <a:off x="684213" y="5373688"/>
            <a:ext cx="8208962" cy="11874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②</a:t>
            </a:r>
            <a:r>
              <a:rPr lang="zh-CN" altLang="en-US" sz="2400">
                <a:solidFill>
                  <a:srgbClr val="000066"/>
                </a:solidFill>
              </a:rPr>
              <a:t>在 </a:t>
            </a:r>
            <a:r>
              <a:rPr lang="en-US" altLang="zh-CN" sz="2400" i="1">
                <a:solidFill>
                  <a:srgbClr val="000066"/>
                </a:solidFill>
              </a:rPr>
              <a:t>F </a:t>
            </a:r>
            <a:r>
              <a:rPr lang="zh-CN" altLang="en-US" sz="2400">
                <a:solidFill>
                  <a:srgbClr val="000066"/>
                </a:solidFill>
              </a:rPr>
              <a:t>中选取其</a:t>
            </a:r>
            <a:r>
              <a:rPr lang="zh-CN" altLang="en-US" sz="2400">
                <a:solidFill>
                  <a:srgbClr val="FF0000"/>
                </a:solidFill>
              </a:rPr>
              <a:t>根结点的权值为最小的两棵二叉树</a:t>
            </a:r>
            <a:r>
              <a:rPr lang="zh-CN" altLang="en-US" sz="2400">
                <a:solidFill>
                  <a:srgbClr val="000066"/>
                </a:solidFill>
              </a:rPr>
              <a:t>，分别作为左、右子树构造一棵新的二叉树，并置这棵</a:t>
            </a:r>
            <a:r>
              <a:rPr lang="zh-CN" altLang="en-US" sz="2400">
                <a:solidFill>
                  <a:srgbClr val="FF0000"/>
                </a:solidFill>
              </a:rPr>
              <a:t>新的二叉树根结点的权值为其左、右子树根结点的权值之 和</a:t>
            </a:r>
            <a:r>
              <a:rPr lang="zh-CN" altLang="en-US" sz="2400">
                <a:solidFill>
                  <a:srgbClr val="000066"/>
                </a:solidFill>
              </a:rPr>
              <a:t>；</a:t>
            </a:r>
          </a:p>
        </p:txBody>
      </p:sp>
      <p:sp>
        <p:nvSpPr>
          <p:cNvPr id="272435" name="Rectangle 51"/>
          <p:cNvSpPr>
            <a:spLocks noChangeArrowheads="1"/>
          </p:cNvSpPr>
          <p:nvPr/>
        </p:nvSpPr>
        <p:spPr bwMode="auto">
          <a:xfrm>
            <a:off x="3348038" y="2478088"/>
            <a:ext cx="5381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72436" name="Rectangle 52"/>
          <p:cNvSpPr>
            <a:spLocks noChangeArrowheads="1"/>
          </p:cNvSpPr>
          <p:nvPr/>
        </p:nvSpPr>
        <p:spPr bwMode="auto">
          <a:xfrm>
            <a:off x="4500563" y="2492375"/>
            <a:ext cx="5381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72437" name="Oval 53"/>
          <p:cNvSpPr>
            <a:spLocks noChangeArrowheads="1"/>
          </p:cNvSpPr>
          <p:nvPr/>
        </p:nvSpPr>
        <p:spPr bwMode="auto">
          <a:xfrm>
            <a:off x="3924300" y="3789363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9</a:t>
            </a:r>
          </a:p>
        </p:txBody>
      </p:sp>
      <p:sp>
        <p:nvSpPr>
          <p:cNvPr id="272438" name="Line 54"/>
          <p:cNvSpPr>
            <a:spLocks noChangeShapeType="1"/>
          </p:cNvSpPr>
          <p:nvPr/>
        </p:nvSpPr>
        <p:spPr bwMode="auto">
          <a:xfrm flipV="1">
            <a:off x="4140200" y="3429000"/>
            <a:ext cx="144463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2439" name="Line 55"/>
          <p:cNvSpPr>
            <a:spLocks noChangeShapeType="1"/>
          </p:cNvSpPr>
          <p:nvPr/>
        </p:nvSpPr>
        <p:spPr bwMode="auto">
          <a:xfrm flipH="1" flipV="1">
            <a:off x="4643438" y="3429000"/>
            <a:ext cx="215900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2440" name="Rectangle 56"/>
          <p:cNvSpPr>
            <a:spLocks noChangeArrowheads="1"/>
          </p:cNvSpPr>
          <p:nvPr/>
        </p:nvSpPr>
        <p:spPr bwMode="auto">
          <a:xfrm>
            <a:off x="4211638" y="2997200"/>
            <a:ext cx="503237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16</a:t>
            </a:r>
          </a:p>
        </p:txBody>
      </p:sp>
      <p:sp useBgFill="1">
        <p:nvSpPr>
          <p:cNvPr id="272441" name="Text Box 57"/>
          <p:cNvSpPr txBox="1">
            <a:spLocks noChangeArrowheads="1"/>
          </p:cNvSpPr>
          <p:nvPr/>
        </p:nvSpPr>
        <p:spPr bwMode="auto">
          <a:xfrm>
            <a:off x="755650" y="5445125"/>
            <a:ext cx="8064500" cy="11874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solidFill>
                  <a:srgbClr val="000066"/>
                </a:solidFill>
              </a:rPr>
              <a:t>③</a:t>
            </a:r>
            <a:r>
              <a:rPr lang="zh-CN" altLang="en-US" sz="2400">
                <a:solidFill>
                  <a:srgbClr val="000066"/>
                </a:solidFill>
              </a:rPr>
              <a:t>从</a:t>
            </a:r>
            <a:r>
              <a:rPr lang="en-US" altLang="zh-CN" sz="2400" i="1">
                <a:solidFill>
                  <a:srgbClr val="000066"/>
                </a:solidFill>
              </a:rPr>
              <a:t>F</a:t>
            </a:r>
            <a:r>
              <a:rPr lang="zh-CN" altLang="en-US" sz="2400">
                <a:solidFill>
                  <a:srgbClr val="000066"/>
                </a:solidFill>
              </a:rPr>
              <a:t>中删去这两棵树，同时加入刚生成的新树；</a:t>
            </a:r>
          </a:p>
          <a:p>
            <a:endParaRPr lang="zh-CN" altLang="en-US" sz="2400">
              <a:solidFill>
                <a:srgbClr val="000066"/>
              </a:solidFill>
            </a:endParaRPr>
          </a:p>
          <a:p>
            <a:endParaRPr lang="en-US" altLang="zh-CN" sz="2400">
              <a:solidFill>
                <a:srgbClr val="000066"/>
              </a:solidFill>
            </a:endParaRPr>
          </a:p>
        </p:txBody>
      </p:sp>
      <p:sp useBgFill="1">
        <p:nvSpPr>
          <p:cNvPr id="272442" name="Text Box 58"/>
          <p:cNvSpPr txBox="1">
            <a:spLocks noChangeArrowheads="1"/>
          </p:cNvSpPr>
          <p:nvPr/>
        </p:nvSpPr>
        <p:spPr bwMode="auto">
          <a:xfrm>
            <a:off x="3348038" y="2060575"/>
            <a:ext cx="647700" cy="9461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sp useBgFill="1">
        <p:nvSpPr>
          <p:cNvPr id="272443" name="Text Box 59"/>
          <p:cNvSpPr txBox="1">
            <a:spLocks noChangeArrowheads="1"/>
          </p:cNvSpPr>
          <p:nvPr/>
        </p:nvSpPr>
        <p:spPr bwMode="auto">
          <a:xfrm>
            <a:off x="4429125" y="1989138"/>
            <a:ext cx="647700" cy="9461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272444" name="Oval 60"/>
          <p:cNvSpPr>
            <a:spLocks noChangeArrowheads="1"/>
          </p:cNvSpPr>
          <p:nvPr/>
        </p:nvSpPr>
        <p:spPr bwMode="auto">
          <a:xfrm>
            <a:off x="5867400" y="2276475"/>
            <a:ext cx="403225" cy="3937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16</a:t>
            </a:r>
          </a:p>
        </p:txBody>
      </p:sp>
      <p:sp>
        <p:nvSpPr>
          <p:cNvPr id="272445" name="Rectangle 61"/>
          <p:cNvSpPr>
            <a:spLocks noChangeArrowheads="1"/>
          </p:cNvSpPr>
          <p:nvPr/>
        </p:nvSpPr>
        <p:spPr bwMode="auto">
          <a:xfrm>
            <a:off x="5148263" y="2478088"/>
            <a:ext cx="53816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72446" name="Rectangle 62"/>
          <p:cNvSpPr>
            <a:spLocks noChangeArrowheads="1"/>
          </p:cNvSpPr>
          <p:nvPr/>
        </p:nvSpPr>
        <p:spPr bwMode="auto">
          <a:xfrm>
            <a:off x="5762625" y="2478088"/>
            <a:ext cx="5381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72447" name="Line 63"/>
          <p:cNvSpPr>
            <a:spLocks noChangeShapeType="1"/>
          </p:cNvSpPr>
          <p:nvPr/>
        </p:nvSpPr>
        <p:spPr bwMode="auto">
          <a:xfrm flipV="1">
            <a:off x="3059113" y="2565400"/>
            <a:ext cx="576262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2448" name="Line 64"/>
          <p:cNvSpPr>
            <a:spLocks noChangeShapeType="1"/>
          </p:cNvSpPr>
          <p:nvPr/>
        </p:nvSpPr>
        <p:spPr bwMode="auto">
          <a:xfrm flipH="1" flipV="1">
            <a:off x="3995738" y="2565400"/>
            <a:ext cx="43180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72449" name="Rectangle 65"/>
          <p:cNvSpPr>
            <a:spLocks noChangeArrowheads="1"/>
          </p:cNvSpPr>
          <p:nvPr/>
        </p:nvSpPr>
        <p:spPr bwMode="auto">
          <a:xfrm>
            <a:off x="3563938" y="2133600"/>
            <a:ext cx="503237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29</a:t>
            </a:r>
          </a:p>
        </p:txBody>
      </p:sp>
      <p:sp useBgFill="1">
        <p:nvSpPr>
          <p:cNvPr id="272450" name="Text Box 66"/>
          <p:cNvSpPr txBox="1">
            <a:spLocks noChangeArrowheads="1"/>
          </p:cNvSpPr>
          <p:nvPr/>
        </p:nvSpPr>
        <p:spPr bwMode="auto">
          <a:xfrm>
            <a:off x="5076825" y="2133600"/>
            <a:ext cx="647700" cy="9461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sp useBgFill="1">
        <p:nvSpPr>
          <p:cNvPr id="272451" name="Text Box 67"/>
          <p:cNvSpPr txBox="1">
            <a:spLocks noChangeArrowheads="1"/>
          </p:cNvSpPr>
          <p:nvPr/>
        </p:nvSpPr>
        <p:spPr bwMode="auto">
          <a:xfrm>
            <a:off x="5724525" y="2133600"/>
            <a:ext cx="647700" cy="946150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272452" name="Oval 68"/>
          <p:cNvSpPr>
            <a:spLocks noChangeArrowheads="1"/>
          </p:cNvSpPr>
          <p:nvPr/>
        </p:nvSpPr>
        <p:spPr bwMode="auto">
          <a:xfrm>
            <a:off x="1835150" y="2205038"/>
            <a:ext cx="403225" cy="3937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66"/>
                </a:solidFill>
                <a:ea typeface="宋体" pitchFamily="2" charset="-122"/>
              </a:rPr>
              <a:t>29</a:t>
            </a:r>
          </a:p>
        </p:txBody>
      </p:sp>
      <p:sp useBgFill="1">
        <p:nvSpPr>
          <p:cNvPr id="272453" name="Rectangle 69"/>
          <p:cNvSpPr>
            <a:spLocks noChangeArrowheads="1"/>
          </p:cNvSpPr>
          <p:nvPr/>
        </p:nvSpPr>
        <p:spPr bwMode="auto">
          <a:xfrm>
            <a:off x="827088" y="5445125"/>
            <a:ext cx="6553200" cy="519113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直至 </a:t>
            </a:r>
            <a:r>
              <a:rPr lang="en-US" altLang="zh-CN" i="1">
                <a:solidFill>
                  <a:srgbClr val="FF0000"/>
                </a:solidFill>
              </a:rPr>
              <a:t>F </a:t>
            </a:r>
            <a:r>
              <a:rPr lang="zh-CN" altLang="en-US">
                <a:solidFill>
                  <a:srgbClr val="FF0000"/>
                </a:solidFill>
              </a:rPr>
              <a:t>中只含一棵树为止。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7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7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7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7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2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2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27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27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7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7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7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7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27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7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7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27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500"/>
                                        <p:tgtEl>
                                          <p:spTgt spid="27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27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7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7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7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5" dur="500"/>
                                        <p:tgtEl>
                                          <p:spTgt spid="27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0" dur="500"/>
                                        <p:tgtEl>
                                          <p:spTgt spid="27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8" grpId="0" autoUpdateAnimBg="0"/>
      <p:bldP spid="272400" grpId="0" animBg="1" autoUpdateAnimBg="0"/>
      <p:bldP spid="272401" grpId="0" animBg="1" autoUpdateAnimBg="0"/>
      <p:bldP spid="272403" grpId="0" animBg="1" autoUpdateAnimBg="0"/>
      <p:bldP spid="272404" grpId="0" animBg="1" autoUpdateAnimBg="0"/>
      <p:bldP spid="272405" grpId="0" animBg="1" autoUpdateAnimBg="0"/>
      <p:bldP spid="272406" grpId="0" animBg="1" autoUpdateAnimBg="0"/>
      <p:bldP spid="272407" grpId="0" autoUpdateAnimBg="0"/>
      <p:bldP spid="272408" grpId="0" autoUpdateAnimBg="0"/>
      <p:bldP spid="272409" grpId="0" autoUpdateAnimBg="0"/>
      <p:bldP spid="272410" grpId="0" animBg="1" autoUpdateAnimBg="0"/>
      <p:bldP spid="272411" grpId="0" animBg="1" autoUpdateAnimBg="0"/>
      <p:bldP spid="272412" grpId="0" animBg="1"/>
      <p:bldP spid="272413" grpId="0" animBg="1"/>
      <p:bldP spid="272415" grpId="0" animBg="1" autoUpdateAnimBg="0"/>
      <p:bldP spid="272416" grpId="0" animBg="1" autoUpdateAnimBg="0"/>
      <p:bldP spid="272417" grpId="0" animBg="1" autoUpdateAnimBg="0"/>
      <p:bldP spid="272418" grpId="0" animBg="1" autoUpdateAnimBg="0"/>
      <p:bldP spid="272419" grpId="0" animBg="1" autoUpdateAnimBg="0"/>
      <p:bldP spid="272420" grpId="0" animBg="1" autoUpdateAnimBg="0"/>
      <p:bldP spid="272421" grpId="0" autoUpdateAnimBg="0"/>
      <p:bldP spid="272422" grpId="0" autoUpdateAnimBg="0"/>
      <p:bldP spid="272423" grpId="0" animBg="1" autoUpdateAnimBg="0"/>
      <p:bldP spid="272424" grpId="0" animBg="1" autoUpdateAnimBg="0"/>
      <p:bldP spid="272425" grpId="0" animBg="1"/>
      <p:bldP spid="272426" grpId="0" animBg="1"/>
      <p:bldP spid="272428" grpId="0" animBg="1" autoUpdateAnimBg="0"/>
      <p:bldP spid="272429" grpId="0" animBg="1" autoUpdateAnimBg="0"/>
      <p:bldP spid="272430" grpId="0" animBg="1" autoUpdateAnimBg="0"/>
      <p:bldP spid="272431" grpId="0" animBg="1" autoUpdateAnimBg="0"/>
      <p:bldP spid="272432" grpId="0" animBg="1" autoUpdateAnimBg="0"/>
      <p:bldP spid="272434" grpId="0" animBg="1" autoUpdateAnimBg="0"/>
      <p:bldP spid="272435" grpId="0" autoUpdateAnimBg="0"/>
      <p:bldP spid="272436" grpId="0" autoUpdateAnimBg="0"/>
      <p:bldP spid="272437" grpId="0" animBg="1" autoUpdateAnimBg="0"/>
      <p:bldP spid="272438" grpId="0" animBg="1"/>
      <p:bldP spid="272439" grpId="0" animBg="1"/>
      <p:bldP spid="272440" grpId="0" animBg="1" autoUpdateAnimBg="0"/>
      <p:bldP spid="272441" grpId="0" animBg="1" autoUpdateAnimBg="0"/>
      <p:bldP spid="272442" grpId="0" animBg="1" autoUpdateAnimBg="0"/>
      <p:bldP spid="272443" grpId="0" animBg="1" autoUpdateAnimBg="0"/>
      <p:bldP spid="272444" grpId="0" animBg="1" autoUpdateAnimBg="0"/>
      <p:bldP spid="272445" grpId="0" autoUpdateAnimBg="0"/>
      <p:bldP spid="272446" grpId="0" autoUpdateAnimBg="0"/>
      <p:bldP spid="272447" grpId="0" animBg="1"/>
      <p:bldP spid="272448" grpId="0" animBg="1"/>
      <p:bldP spid="272449" grpId="0" animBg="1" autoUpdateAnimBg="0"/>
      <p:bldP spid="272450" grpId="0" animBg="1" autoUpdateAnimBg="0"/>
      <p:bldP spid="272451" grpId="0" animBg="1" autoUpdateAnimBg="0"/>
      <p:bldP spid="272452" grpId="0" animBg="1" autoUpdateAnimBg="0"/>
      <p:bldP spid="27245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02DC1A2-85AB-4954-8EA2-A7B403BA5DA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42481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66"/>
                </a:solidFill>
              </a:rPr>
              <a:t>6.1 </a:t>
            </a:r>
            <a:r>
              <a:rPr lang="zh-CN" altLang="en-US">
                <a:solidFill>
                  <a:srgbClr val="000066"/>
                </a:solidFill>
              </a:rPr>
              <a:t>树的定义与基本术语</a:t>
            </a:r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912813" y="1341438"/>
            <a:ext cx="4333875" cy="1587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977900" y="1628775"/>
            <a:ext cx="160972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基本术语</a:t>
            </a: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952500" y="2333625"/>
            <a:ext cx="23241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0" lang="en-US" altLang="zh-CN">
                <a:solidFill>
                  <a:srgbClr val="FF0000"/>
                </a:solidFill>
              </a:rPr>
              <a:t>⑦</a:t>
            </a:r>
            <a:r>
              <a:rPr lang="zh-CN" altLang="en-US">
                <a:solidFill>
                  <a:srgbClr val="FF0000"/>
                </a:solidFill>
              </a:rPr>
              <a:t>孩子结点：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2987675" y="2328863"/>
            <a:ext cx="339566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一个结点的直接后继</a:t>
            </a:r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908050" y="2992438"/>
            <a:ext cx="20859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⑧</a:t>
            </a:r>
            <a:r>
              <a:rPr lang="zh-CN" altLang="en-US">
                <a:solidFill>
                  <a:srgbClr val="FF0000"/>
                </a:solidFill>
              </a:rPr>
              <a:t>双亲结点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2938463" y="2981325"/>
            <a:ext cx="339566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一个结点的直接前驱</a:t>
            </a:r>
          </a:p>
        </p:txBody>
      </p:sp>
      <p:sp>
        <p:nvSpPr>
          <p:cNvPr id="187406" name="Text Box 14"/>
          <p:cNvSpPr txBox="1">
            <a:spLocks noChangeArrowheads="1"/>
          </p:cNvSpPr>
          <p:nvPr/>
        </p:nvSpPr>
        <p:spPr bwMode="auto">
          <a:xfrm>
            <a:off x="919163" y="3594100"/>
            <a:ext cx="208597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⑨</a:t>
            </a:r>
            <a:r>
              <a:rPr lang="zh-CN" altLang="en-US">
                <a:solidFill>
                  <a:srgbClr val="FF0000"/>
                </a:solidFill>
              </a:rPr>
              <a:t>兄弟结点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87407" name="Text Box 15"/>
          <p:cNvSpPr txBox="1">
            <a:spLocks noChangeArrowheads="1"/>
          </p:cNvSpPr>
          <p:nvPr/>
        </p:nvSpPr>
        <p:spPr bwMode="auto">
          <a:xfrm>
            <a:off x="2984500" y="3613150"/>
            <a:ext cx="6103938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同一双亲结点的孩子结点之间互称</a:t>
            </a:r>
            <a:r>
              <a:rPr lang="en-US" altLang="zh-CN">
                <a:solidFill>
                  <a:srgbClr val="000066"/>
                </a:solidFill>
              </a:rPr>
              <a:t>~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87408" name="Text Box 16"/>
          <p:cNvSpPr txBox="1">
            <a:spLocks noChangeArrowheads="1"/>
          </p:cNvSpPr>
          <p:nvPr/>
        </p:nvSpPr>
        <p:spPr bwMode="auto">
          <a:xfrm>
            <a:off x="919163" y="4184650"/>
            <a:ext cx="45212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⑩</a:t>
            </a:r>
            <a:r>
              <a:rPr lang="zh-CN" altLang="en-US" sz="2400">
                <a:solidFill>
                  <a:srgbClr val="FF0000"/>
                </a:solidFill>
              </a:rPr>
              <a:t>堂兄弟、祖先结点、子孙结点</a:t>
            </a:r>
          </a:p>
        </p:txBody>
      </p:sp>
      <p:sp>
        <p:nvSpPr>
          <p:cNvPr id="187410" name="Text Box 18"/>
          <p:cNvSpPr txBox="1">
            <a:spLocks noChangeArrowheads="1"/>
          </p:cNvSpPr>
          <p:nvPr/>
        </p:nvSpPr>
        <p:spPr bwMode="auto">
          <a:xfrm>
            <a:off x="611188" y="4772025"/>
            <a:ext cx="18145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结点的层次</a:t>
            </a:r>
            <a:r>
              <a:rPr lang="en-US" altLang="zh-CN" sz="240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87411" name="Text Box 19"/>
          <p:cNvSpPr txBox="1">
            <a:spLocks noChangeArrowheads="1"/>
          </p:cNvSpPr>
          <p:nvPr/>
        </p:nvSpPr>
        <p:spPr bwMode="auto">
          <a:xfrm>
            <a:off x="2411413" y="4767263"/>
            <a:ext cx="6161115" cy="83317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 dirty="0" smtClean="0">
                <a:solidFill>
                  <a:srgbClr val="000066"/>
                </a:solidFill>
              </a:rPr>
              <a:t>根</a:t>
            </a:r>
            <a:r>
              <a:rPr lang="zh-CN" altLang="en-US" sz="2400" dirty="0">
                <a:solidFill>
                  <a:srgbClr val="000066"/>
                </a:solidFill>
              </a:rPr>
              <a:t>结点的层次为</a:t>
            </a:r>
            <a:r>
              <a:rPr lang="en-US" altLang="zh-CN" sz="2400" dirty="0">
                <a:solidFill>
                  <a:srgbClr val="000066"/>
                </a:solidFill>
              </a:rPr>
              <a:t>1</a:t>
            </a:r>
            <a:r>
              <a:rPr lang="zh-CN" altLang="en-US" sz="2400" dirty="0">
                <a:solidFill>
                  <a:srgbClr val="000066"/>
                </a:solidFill>
              </a:rPr>
              <a:t>，</a:t>
            </a:r>
            <a:r>
              <a:rPr lang="zh-CN" altLang="en-US" sz="2400" dirty="0" smtClean="0">
                <a:solidFill>
                  <a:srgbClr val="000066"/>
                </a:solidFill>
              </a:rPr>
              <a:t>第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i</a:t>
            </a:r>
            <a:r>
              <a:rPr lang="zh-CN" altLang="en-US" sz="2400" dirty="0" smtClean="0">
                <a:solidFill>
                  <a:srgbClr val="000066"/>
                </a:solidFill>
              </a:rPr>
              <a:t>层的结点的</a:t>
            </a:r>
            <a:endParaRPr lang="en-US" altLang="zh-CN" sz="2400" dirty="0" smtClean="0">
              <a:solidFill>
                <a:srgbClr val="000066"/>
              </a:solidFill>
            </a:endParaRPr>
          </a:p>
          <a:p>
            <a:r>
              <a:rPr lang="zh-CN" altLang="en-US" sz="2400" dirty="0" smtClean="0">
                <a:solidFill>
                  <a:srgbClr val="000066"/>
                </a:solidFill>
              </a:rPr>
              <a:t>子树的根</a:t>
            </a:r>
            <a:r>
              <a:rPr lang="zh-CN" altLang="en-US" sz="2400" dirty="0">
                <a:solidFill>
                  <a:srgbClr val="000066"/>
                </a:solidFill>
              </a:rPr>
              <a:t>结点的层次</a:t>
            </a:r>
            <a:r>
              <a:rPr lang="zh-CN" altLang="en-US" sz="2400" dirty="0" smtClean="0">
                <a:solidFill>
                  <a:srgbClr val="000066"/>
                </a:solidFill>
              </a:rPr>
              <a:t>为</a:t>
            </a:r>
            <a:r>
              <a:rPr lang="en-US" altLang="zh-CN" sz="2400" dirty="0" smtClean="0">
                <a:solidFill>
                  <a:srgbClr val="000066"/>
                </a:solidFill>
              </a:rPr>
              <a:t>i+1</a:t>
            </a:r>
            <a:endParaRPr lang="en-US" altLang="zh-CN" sz="2400" dirty="0">
              <a:solidFill>
                <a:srgbClr val="000066"/>
              </a:solidFill>
            </a:endParaRPr>
          </a:p>
        </p:txBody>
      </p:sp>
      <p:sp>
        <p:nvSpPr>
          <p:cNvPr id="187412" name="Text Box 20"/>
          <p:cNvSpPr txBox="1">
            <a:spLocks noChangeArrowheads="1"/>
          </p:cNvSpPr>
          <p:nvPr/>
        </p:nvSpPr>
        <p:spPr bwMode="auto">
          <a:xfrm>
            <a:off x="900113" y="5534025"/>
            <a:ext cx="17129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树的深度：</a:t>
            </a:r>
          </a:p>
        </p:txBody>
      </p:sp>
      <p:sp>
        <p:nvSpPr>
          <p:cNvPr id="187413" name="Text Box 21"/>
          <p:cNvSpPr txBox="1">
            <a:spLocks noChangeArrowheads="1"/>
          </p:cNvSpPr>
          <p:nvPr/>
        </p:nvSpPr>
        <p:spPr bwMode="auto">
          <a:xfrm>
            <a:off x="2411413" y="5564188"/>
            <a:ext cx="3584934" cy="46384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dirty="0">
                <a:solidFill>
                  <a:srgbClr val="000066"/>
                </a:solidFill>
              </a:rPr>
              <a:t>树</a:t>
            </a:r>
            <a:r>
              <a:rPr lang="zh-CN" altLang="en-US" sz="2400" dirty="0" smtClean="0">
                <a:solidFill>
                  <a:srgbClr val="000066"/>
                </a:solidFill>
              </a:rPr>
              <a:t>中结点的层次的</a:t>
            </a:r>
            <a:r>
              <a:rPr lang="zh-CN" altLang="en-US" sz="2400" dirty="0" smtClean="0">
                <a:solidFill>
                  <a:srgbClr val="FF0000"/>
                </a:solidFill>
              </a:rPr>
              <a:t>最大值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7427" name="Group 22"/>
          <p:cNvGrpSpPr>
            <a:grpSpLocks/>
          </p:cNvGrpSpPr>
          <p:nvPr/>
        </p:nvGrpSpPr>
        <p:grpSpPr bwMode="auto">
          <a:xfrm>
            <a:off x="4716463" y="-26988"/>
            <a:ext cx="4419600" cy="2362201"/>
            <a:chOff x="2971" y="-17"/>
            <a:chExt cx="2784" cy="1488"/>
          </a:xfrm>
        </p:grpSpPr>
        <p:sp>
          <p:nvSpPr>
            <p:cNvPr id="17430" name="Oval 23" descr="80%"/>
            <p:cNvSpPr>
              <a:spLocks noChangeArrowheads="1"/>
            </p:cNvSpPr>
            <p:nvPr/>
          </p:nvSpPr>
          <p:spPr bwMode="auto">
            <a:xfrm>
              <a:off x="4123" y="-1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7431" name="Oval 24" descr="80%"/>
            <p:cNvSpPr>
              <a:spLocks noChangeArrowheads="1"/>
            </p:cNvSpPr>
            <p:nvPr/>
          </p:nvSpPr>
          <p:spPr bwMode="auto">
            <a:xfrm>
              <a:off x="3355" y="415"/>
              <a:ext cx="288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7432" name="Oval 25" descr="80%"/>
            <p:cNvSpPr>
              <a:spLocks noChangeArrowheads="1"/>
            </p:cNvSpPr>
            <p:nvPr/>
          </p:nvSpPr>
          <p:spPr bwMode="auto">
            <a:xfrm>
              <a:off x="4123" y="415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7433" name="Oval 26" descr="80%"/>
            <p:cNvSpPr>
              <a:spLocks noChangeArrowheads="1"/>
            </p:cNvSpPr>
            <p:nvPr/>
          </p:nvSpPr>
          <p:spPr bwMode="auto">
            <a:xfrm>
              <a:off x="4987" y="415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17434" name="Oval 27" descr="80%"/>
            <p:cNvSpPr>
              <a:spLocks noChangeArrowheads="1"/>
            </p:cNvSpPr>
            <p:nvPr/>
          </p:nvSpPr>
          <p:spPr bwMode="auto">
            <a:xfrm>
              <a:off x="2971" y="847"/>
              <a:ext cx="288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17435" name="Oval 28" descr="80%"/>
            <p:cNvSpPr>
              <a:spLocks noChangeArrowheads="1"/>
            </p:cNvSpPr>
            <p:nvPr/>
          </p:nvSpPr>
          <p:spPr bwMode="auto">
            <a:xfrm>
              <a:off x="3643" y="84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17436" name="Oval 29" descr="80%"/>
            <p:cNvSpPr>
              <a:spLocks noChangeArrowheads="1"/>
            </p:cNvSpPr>
            <p:nvPr/>
          </p:nvSpPr>
          <p:spPr bwMode="auto">
            <a:xfrm>
              <a:off x="4123" y="84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17437" name="Oval 30" descr="80%"/>
            <p:cNvSpPr>
              <a:spLocks noChangeArrowheads="1"/>
            </p:cNvSpPr>
            <p:nvPr/>
          </p:nvSpPr>
          <p:spPr bwMode="auto">
            <a:xfrm>
              <a:off x="4555" y="84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17438" name="Oval 31" descr="80%"/>
            <p:cNvSpPr>
              <a:spLocks noChangeArrowheads="1"/>
            </p:cNvSpPr>
            <p:nvPr/>
          </p:nvSpPr>
          <p:spPr bwMode="auto">
            <a:xfrm>
              <a:off x="4987" y="847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I</a:t>
              </a:r>
            </a:p>
          </p:txBody>
        </p:sp>
        <p:sp>
          <p:nvSpPr>
            <p:cNvPr id="17439" name="Oval 32" descr="80%"/>
            <p:cNvSpPr>
              <a:spLocks noChangeArrowheads="1"/>
            </p:cNvSpPr>
            <p:nvPr/>
          </p:nvSpPr>
          <p:spPr bwMode="auto">
            <a:xfrm>
              <a:off x="5419" y="847"/>
              <a:ext cx="288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17440" name="Oval 33" descr="80%"/>
            <p:cNvSpPr>
              <a:spLocks noChangeArrowheads="1"/>
            </p:cNvSpPr>
            <p:nvPr/>
          </p:nvSpPr>
          <p:spPr bwMode="auto">
            <a:xfrm>
              <a:off x="5419" y="1279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17441" name="Oval 34" descr="80%"/>
            <p:cNvSpPr>
              <a:spLocks noChangeArrowheads="1"/>
            </p:cNvSpPr>
            <p:nvPr/>
          </p:nvSpPr>
          <p:spPr bwMode="auto">
            <a:xfrm>
              <a:off x="3307" y="1279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K</a:t>
              </a:r>
            </a:p>
          </p:txBody>
        </p:sp>
        <p:sp>
          <p:nvSpPr>
            <p:cNvPr id="17442" name="Oval 35" descr="80%"/>
            <p:cNvSpPr>
              <a:spLocks noChangeArrowheads="1"/>
            </p:cNvSpPr>
            <p:nvPr/>
          </p:nvSpPr>
          <p:spPr bwMode="auto">
            <a:xfrm>
              <a:off x="3931" y="1279"/>
              <a:ext cx="336" cy="192"/>
            </a:xfrm>
            <a:prstGeom prst="ellipse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12700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17443" name="Line 36" descr="80%"/>
            <p:cNvSpPr>
              <a:spLocks noChangeShapeType="1"/>
            </p:cNvSpPr>
            <p:nvPr/>
          </p:nvSpPr>
          <p:spPr bwMode="auto">
            <a:xfrm flipH="1">
              <a:off x="3499" y="79"/>
              <a:ext cx="624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37" descr="80%"/>
            <p:cNvSpPr>
              <a:spLocks noChangeShapeType="1"/>
            </p:cNvSpPr>
            <p:nvPr/>
          </p:nvSpPr>
          <p:spPr bwMode="auto">
            <a:xfrm>
              <a:off x="4267" y="175"/>
              <a:ext cx="0" cy="24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38" descr="80%"/>
            <p:cNvSpPr>
              <a:spLocks noChangeShapeType="1"/>
            </p:cNvSpPr>
            <p:nvPr/>
          </p:nvSpPr>
          <p:spPr bwMode="auto">
            <a:xfrm>
              <a:off x="4459" y="79"/>
              <a:ext cx="672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39" descr="80%"/>
            <p:cNvSpPr>
              <a:spLocks noChangeShapeType="1"/>
            </p:cNvSpPr>
            <p:nvPr/>
          </p:nvSpPr>
          <p:spPr bwMode="auto">
            <a:xfrm flipH="1">
              <a:off x="3115" y="511"/>
              <a:ext cx="240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40" descr="80%"/>
            <p:cNvSpPr>
              <a:spLocks noChangeShapeType="1"/>
            </p:cNvSpPr>
            <p:nvPr/>
          </p:nvSpPr>
          <p:spPr bwMode="auto">
            <a:xfrm>
              <a:off x="3643" y="511"/>
              <a:ext cx="144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41" descr="80%"/>
            <p:cNvSpPr>
              <a:spLocks noChangeShapeType="1"/>
            </p:cNvSpPr>
            <p:nvPr/>
          </p:nvSpPr>
          <p:spPr bwMode="auto">
            <a:xfrm flipH="1">
              <a:off x="3451" y="943"/>
              <a:ext cx="192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42" descr="80%"/>
            <p:cNvSpPr>
              <a:spLocks noChangeShapeType="1"/>
            </p:cNvSpPr>
            <p:nvPr/>
          </p:nvSpPr>
          <p:spPr bwMode="auto">
            <a:xfrm>
              <a:off x="3979" y="943"/>
              <a:ext cx="216" cy="355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43" descr="80%"/>
            <p:cNvSpPr>
              <a:spLocks noChangeShapeType="1"/>
            </p:cNvSpPr>
            <p:nvPr/>
          </p:nvSpPr>
          <p:spPr bwMode="auto">
            <a:xfrm>
              <a:off x="4267" y="607"/>
              <a:ext cx="0" cy="24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44" descr="80%"/>
            <p:cNvSpPr>
              <a:spLocks noChangeShapeType="1"/>
            </p:cNvSpPr>
            <p:nvPr/>
          </p:nvSpPr>
          <p:spPr bwMode="auto">
            <a:xfrm flipH="1">
              <a:off x="4699" y="527"/>
              <a:ext cx="268" cy="32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45" descr="80%"/>
            <p:cNvSpPr>
              <a:spLocks noChangeShapeType="1"/>
            </p:cNvSpPr>
            <p:nvPr/>
          </p:nvSpPr>
          <p:spPr bwMode="auto">
            <a:xfrm flipH="1">
              <a:off x="5179" y="607"/>
              <a:ext cx="0" cy="24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Line 46" descr="80%"/>
            <p:cNvSpPr>
              <a:spLocks noChangeShapeType="1"/>
            </p:cNvSpPr>
            <p:nvPr/>
          </p:nvSpPr>
          <p:spPr bwMode="auto">
            <a:xfrm>
              <a:off x="5323" y="511"/>
              <a:ext cx="240" cy="336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Line 47" descr="80%"/>
            <p:cNvSpPr>
              <a:spLocks noChangeShapeType="1"/>
            </p:cNvSpPr>
            <p:nvPr/>
          </p:nvSpPr>
          <p:spPr bwMode="auto">
            <a:xfrm>
              <a:off x="5563" y="1039"/>
              <a:ext cx="0" cy="240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7440" name="Text Box 48"/>
          <p:cNvSpPr txBox="1">
            <a:spLocks noChangeArrowheads="1"/>
          </p:cNvSpPr>
          <p:nvPr/>
        </p:nvSpPr>
        <p:spPr bwMode="auto">
          <a:xfrm>
            <a:off x="1476375" y="6021388"/>
            <a:ext cx="1100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</a:rPr>
              <a:t>森林：</a:t>
            </a:r>
          </a:p>
        </p:txBody>
      </p:sp>
      <p:sp>
        <p:nvSpPr>
          <p:cNvPr id="187441" name="Text Box 49"/>
          <p:cNvSpPr txBox="1">
            <a:spLocks noChangeArrowheads="1"/>
          </p:cNvSpPr>
          <p:nvPr/>
        </p:nvSpPr>
        <p:spPr bwMode="auto">
          <a:xfrm>
            <a:off x="2363788" y="6035675"/>
            <a:ext cx="53038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是</a:t>
            </a:r>
            <a:r>
              <a:rPr lang="en-US" altLang="zh-CN" sz="2400">
                <a:solidFill>
                  <a:srgbClr val="000066"/>
                </a:solidFill>
              </a:rPr>
              <a:t>m</a:t>
            </a:r>
            <a:r>
              <a:rPr lang="zh-CN" altLang="en-US" sz="2400">
                <a:solidFill>
                  <a:srgbClr val="000066"/>
                </a:solidFill>
              </a:rPr>
              <a:t>（</a:t>
            </a:r>
            <a:r>
              <a:rPr lang="en-US" altLang="zh-CN" sz="2400">
                <a:solidFill>
                  <a:srgbClr val="000066"/>
                </a:solidFill>
              </a:rPr>
              <a:t>m≥0</a:t>
            </a:r>
            <a:r>
              <a:rPr lang="zh-CN" altLang="en-US" sz="2400">
                <a:solidFill>
                  <a:srgbClr val="000066"/>
                </a:solidFill>
              </a:rPr>
              <a:t>）棵互不相交的树的集合</a:t>
            </a:r>
            <a:endParaRPr kumimoji="0" lang="zh-CN" altLang="en-US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2" grpId="0"/>
      <p:bldP spid="187403" grpId="0"/>
      <p:bldP spid="187404" grpId="0"/>
      <p:bldP spid="187405" grpId="0"/>
      <p:bldP spid="187406" grpId="0"/>
      <p:bldP spid="187407" grpId="0"/>
      <p:bldP spid="187408" grpId="0"/>
      <p:bldP spid="187410" grpId="0"/>
      <p:bldP spid="187411" grpId="0"/>
      <p:bldP spid="187412" grpId="0"/>
      <p:bldP spid="187413" grpId="0"/>
      <p:bldP spid="187440" grpId="0"/>
      <p:bldP spid="18744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697E2-9676-4D08-A55D-C970679E0322}" type="slidenum">
              <a:rPr lang="en-US" altLang="zh-CN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109571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09572" name="Line 6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3" name="Text Box 7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09574" name="Text Box 8"/>
          <p:cNvSpPr txBox="1">
            <a:spLocks noChangeArrowheads="1"/>
          </p:cNvSpPr>
          <p:nvPr/>
        </p:nvSpPr>
        <p:spPr bwMode="auto">
          <a:xfrm>
            <a:off x="827088" y="1557338"/>
            <a:ext cx="125253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练习：</a:t>
            </a: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692150" y="2133600"/>
            <a:ext cx="845185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已知权值 </a:t>
            </a:r>
            <a:r>
              <a:rPr lang="en-US" altLang="zh-CN"/>
              <a:t>W={ 7, 19, 5, 16, 42,11 }</a:t>
            </a:r>
            <a:r>
              <a:rPr lang="zh-CN" altLang="en-US"/>
              <a:t>，构造哈夫曼树。</a:t>
            </a:r>
          </a:p>
        </p:txBody>
      </p:sp>
      <p:sp>
        <p:nvSpPr>
          <p:cNvPr id="109576" name="Line 61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2" name="Oval 62"/>
          <p:cNvSpPr>
            <a:spLocks noChangeArrowheads="1"/>
          </p:cNvSpPr>
          <p:nvPr/>
        </p:nvSpPr>
        <p:spPr bwMode="auto">
          <a:xfrm>
            <a:off x="3132138" y="6059488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307263" name="Freeform 63"/>
          <p:cNvSpPr>
            <a:spLocks/>
          </p:cNvSpPr>
          <p:nvPr/>
        </p:nvSpPr>
        <p:spPr bwMode="auto">
          <a:xfrm>
            <a:off x="3352800" y="5715000"/>
            <a:ext cx="215900" cy="342900"/>
          </a:xfrm>
          <a:custGeom>
            <a:avLst/>
            <a:gdLst>
              <a:gd name="T0" fmla="*/ 136 w 136"/>
              <a:gd name="T1" fmla="*/ 0 h 216"/>
              <a:gd name="T2" fmla="*/ 0 w 136"/>
              <a:gd name="T3" fmla="*/ 216 h 216"/>
              <a:gd name="T4" fmla="*/ 0 60000 65536"/>
              <a:gd name="T5" fmla="*/ 0 60000 65536"/>
              <a:gd name="T6" fmla="*/ 0 w 136"/>
              <a:gd name="T7" fmla="*/ 0 h 216"/>
              <a:gd name="T8" fmla="*/ 136 w 136"/>
              <a:gd name="T9" fmla="*/ 216 h 2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" h="216">
                <a:moveTo>
                  <a:pt x="136" y="0"/>
                </a:moveTo>
                <a:lnTo>
                  <a:pt x="0" y="216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64" name="Freeform 64"/>
          <p:cNvSpPr>
            <a:spLocks/>
          </p:cNvSpPr>
          <p:nvPr/>
        </p:nvSpPr>
        <p:spPr bwMode="auto">
          <a:xfrm>
            <a:off x="3860800" y="5702300"/>
            <a:ext cx="266700" cy="355600"/>
          </a:xfrm>
          <a:custGeom>
            <a:avLst/>
            <a:gdLst>
              <a:gd name="T0" fmla="*/ 0 w 168"/>
              <a:gd name="T1" fmla="*/ 0 h 224"/>
              <a:gd name="T2" fmla="*/ 168 w 168"/>
              <a:gd name="T3" fmla="*/ 224 h 224"/>
              <a:gd name="T4" fmla="*/ 0 60000 65536"/>
              <a:gd name="T5" fmla="*/ 0 60000 65536"/>
              <a:gd name="T6" fmla="*/ 0 w 168"/>
              <a:gd name="T7" fmla="*/ 0 h 224"/>
              <a:gd name="T8" fmla="*/ 168 w 168"/>
              <a:gd name="T9" fmla="*/ 224 h 2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224">
                <a:moveTo>
                  <a:pt x="0" y="0"/>
                </a:moveTo>
                <a:lnTo>
                  <a:pt x="168" y="224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65" name="Rectangle 65"/>
          <p:cNvSpPr>
            <a:spLocks noChangeArrowheads="1"/>
          </p:cNvSpPr>
          <p:nvPr/>
        </p:nvSpPr>
        <p:spPr bwMode="auto">
          <a:xfrm>
            <a:off x="3449638" y="5276850"/>
            <a:ext cx="503237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12</a:t>
            </a:r>
          </a:p>
        </p:txBody>
      </p:sp>
      <p:sp>
        <p:nvSpPr>
          <p:cNvPr id="307266" name="Oval 66"/>
          <p:cNvSpPr>
            <a:spLocks noChangeArrowheads="1"/>
          </p:cNvSpPr>
          <p:nvPr/>
        </p:nvSpPr>
        <p:spPr bwMode="auto">
          <a:xfrm>
            <a:off x="4313238" y="5300663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19</a:t>
            </a:r>
          </a:p>
        </p:txBody>
      </p:sp>
      <p:sp>
        <p:nvSpPr>
          <p:cNvPr id="307267" name="Oval 67"/>
          <p:cNvSpPr>
            <a:spLocks noChangeArrowheads="1"/>
          </p:cNvSpPr>
          <p:nvPr/>
        </p:nvSpPr>
        <p:spPr bwMode="auto">
          <a:xfrm>
            <a:off x="5032375" y="5300663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16</a:t>
            </a:r>
          </a:p>
        </p:txBody>
      </p:sp>
      <p:sp>
        <p:nvSpPr>
          <p:cNvPr id="307268" name="Freeform 68"/>
          <p:cNvSpPr>
            <a:spLocks/>
          </p:cNvSpPr>
          <p:nvPr/>
        </p:nvSpPr>
        <p:spPr bwMode="auto">
          <a:xfrm>
            <a:off x="4533900" y="4868863"/>
            <a:ext cx="211138" cy="427037"/>
          </a:xfrm>
          <a:custGeom>
            <a:avLst/>
            <a:gdLst>
              <a:gd name="T0" fmla="*/ 0 w 133"/>
              <a:gd name="T1" fmla="*/ 269 h 269"/>
              <a:gd name="T2" fmla="*/ 133 w 133"/>
              <a:gd name="T3" fmla="*/ 0 h 269"/>
              <a:gd name="T4" fmla="*/ 0 60000 65536"/>
              <a:gd name="T5" fmla="*/ 0 60000 65536"/>
              <a:gd name="T6" fmla="*/ 0 w 133"/>
              <a:gd name="T7" fmla="*/ 0 h 269"/>
              <a:gd name="T8" fmla="*/ 133 w 133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3" h="269">
                <a:moveTo>
                  <a:pt x="0" y="269"/>
                </a:moveTo>
                <a:lnTo>
                  <a:pt x="133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69" name="Line 69"/>
          <p:cNvSpPr>
            <a:spLocks noChangeShapeType="1"/>
          </p:cNvSpPr>
          <p:nvPr/>
        </p:nvSpPr>
        <p:spPr bwMode="auto">
          <a:xfrm flipH="1" flipV="1">
            <a:off x="5032375" y="4868863"/>
            <a:ext cx="217488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70" name="Rectangle 70"/>
          <p:cNvSpPr>
            <a:spLocks noChangeArrowheads="1"/>
          </p:cNvSpPr>
          <p:nvPr/>
        </p:nvSpPr>
        <p:spPr bwMode="auto">
          <a:xfrm>
            <a:off x="4602163" y="4437063"/>
            <a:ext cx="503237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35</a:t>
            </a:r>
          </a:p>
        </p:txBody>
      </p:sp>
      <p:sp>
        <p:nvSpPr>
          <p:cNvPr id="307271" name="Oval 71"/>
          <p:cNvSpPr>
            <a:spLocks noChangeArrowheads="1"/>
          </p:cNvSpPr>
          <p:nvPr/>
        </p:nvSpPr>
        <p:spPr bwMode="auto">
          <a:xfrm>
            <a:off x="2786063" y="526732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11</a:t>
            </a:r>
          </a:p>
        </p:txBody>
      </p:sp>
      <p:sp>
        <p:nvSpPr>
          <p:cNvPr id="307272" name="Line 72"/>
          <p:cNvSpPr>
            <a:spLocks noChangeShapeType="1"/>
          </p:cNvSpPr>
          <p:nvPr/>
        </p:nvSpPr>
        <p:spPr bwMode="auto">
          <a:xfrm flipV="1">
            <a:off x="3017838" y="4868863"/>
            <a:ext cx="185737" cy="3984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73" name="Line 73"/>
          <p:cNvSpPr>
            <a:spLocks noChangeShapeType="1"/>
          </p:cNvSpPr>
          <p:nvPr/>
        </p:nvSpPr>
        <p:spPr bwMode="auto">
          <a:xfrm flipH="1" flipV="1">
            <a:off x="3521075" y="4906963"/>
            <a:ext cx="215900" cy="3603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74" name="Rectangle 74"/>
          <p:cNvSpPr>
            <a:spLocks noChangeArrowheads="1"/>
          </p:cNvSpPr>
          <p:nvPr/>
        </p:nvSpPr>
        <p:spPr bwMode="auto">
          <a:xfrm>
            <a:off x="3089275" y="4475163"/>
            <a:ext cx="503238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23</a:t>
            </a:r>
          </a:p>
        </p:txBody>
      </p:sp>
      <p:sp>
        <p:nvSpPr>
          <p:cNvPr id="307275" name="Line 75"/>
          <p:cNvSpPr>
            <a:spLocks noChangeShapeType="1"/>
          </p:cNvSpPr>
          <p:nvPr/>
        </p:nvSpPr>
        <p:spPr bwMode="auto">
          <a:xfrm flipV="1">
            <a:off x="3419475" y="4043363"/>
            <a:ext cx="576263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76" name="Line 76"/>
          <p:cNvSpPr>
            <a:spLocks noChangeShapeType="1"/>
          </p:cNvSpPr>
          <p:nvPr/>
        </p:nvSpPr>
        <p:spPr bwMode="auto">
          <a:xfrm flipH="1" flipV="1">
            <a:off x="4356100" y="4043363"/>
            <a:ext cx="504825" cy="393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77" name="Rectangle 77"/>
          <p:cNvSpPr>
            <a:spLocks noChangeArrowheads="1"/>
          </p:cNvSpPr>
          <p:nvPr/>
        </p:nvSpPr>
        <p:spPr bwMode="auto">
          <a:xfrm>
            <a:off x="3924300" y="3611563"/>
            <a:ext cx="503238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58</a:t>
            </a:r>
          </a:p>
        </p:txBody>
      </p:sp>
      <p:sp>
        <p:nvSpPr>
          <p:cNvPr id="307278" name="Oval 78"/>
          <p:cNvSpPr>
            <a:spLocks noChangeArrowheads="1"/>
          </p:cNvSpPr>
          <p:nvPr/>
        </p:nvSpPr>
        <p:spPr bwMode="auto">
          <a:xfrm>
            <a:off x="3952875" y="6059488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307279" name="Oval 79"/>
          <p:cNvSpPr>
            <a:spLocks noChangeArrowheads="1"/>
          </p:cNvSpPr>
          <p:nvPr/>
        </p:nvSpPr>
        <p:spPr bwMode="auto">
          <a:xfrm>
            <a:off x="3203575" y="3609975"/>
            <a:ext cx="403225" cy="393700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42</a:t>
            </a:r>
          </a:p>
        </p:txBody>
      </p:sp>
      <p:sp>
        <p:nvSpPr>
          <p:cNvPr id="307280" name="Freeform 80"/>
          <p:cNvSpPr>
            <a:spLocks/>
          </p:cNvSpPr>
          <p:nvPr/>
        </p:nvSpPr>
        <p:spPr bwMode="auto">
          <a:xfrm>
            <a:off x="3390900" y="3187700"/>
            <a:ext cx="215900" cy="419100"/>
          </a:xfrm>
          <a:custGeom>
            <a:avLst/>
            <a:gdLst>
              <a:gd name="T0" fmla="*/ 0 w 136"/>
              <a:gd name="T1" fmla="*/ 264 h 264"/>
              <a:gd name="T2" fmla="*/ 136 w 136"/>
              <a:gd name="T3" fmla="*/ 0 h 264"/>
              <a:gd name="T4" fmla="*/ 0 60000 65536"/>
              <a:gd name="T5" fmla="*/ 0 60000 65536"/>
              <a:gd name="T6" fmla="*/ 0 w 136"/>
              <a:gd name="T7" fmla="*/ 0 h 264"/>
              <a:gd name="T8" fmla="*/ 136 w 13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6" h="264">
                <a:moveTo>
                  <a:pt x="0" y="264"/>
                </a:moveTo>
                <a:lnTo>
                  <a:pt x="136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81" name="Freeform 81"/>
          <p:cNvSpPr>
            <a:spLocks/>
          </p:cNvSpPr>
          <p:nvPr/>
        </p:nvSpPr>
        <p:spPr bwMode="auto">
          <a:xfrm>
            <a:off x="3886200" y="3175000"/>
            <a:ext cx="285750" cy="425450"/>
          </a:xfrm>
          <a:custGeom>
            <a:avLst/>
            <a:gdLst>
              <a:gd name="T0" fmla="*/ 180 w 180"/>
              <a:gd name="T1" fmla="*/ 268 h 268"/>
              <a:gd name="T2" fmla="*/ 0 w 180"/>
              <a:gd name="T3" fmla="*/ 0 h 268"/>
              <a:gd name="T4" fmla="*/ 0 60000 65536"/>
              <a:gd name="T5" fmla="*/ 0 60000 65536"/>
              <a:gd name="T6" fmla="*/ 0 w 180"/>
              <a:gd name="T7" fmla="*/ 0 h 268"/>
              <a:gd name="T8" fmla="*/ 180 w 180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68">
                <a:moveTo>
                  <a:pt x="180" y="268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7282" name="Rectangle 82"/>
          <p:cNvSpPr>
            <a:spLocks noChangeArrowheads="1"/>
          </p:cNvSpPr>
          <p:nvPr/>
        </p:nvSpPr>
        <p:spPr bwMode="auto">
          <a:xfrm>
            <a:off x="3348038" y="2779713"/>
            <a:ext cx="719137" cy="4222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66"/>
                </a:solidFill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0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9" grpId="0"/>
      <p:bldP spid="307262" grpId="0" animBg="1"/>
      <p:bldP spid="307263" grpId="0" animBg="1"/>
      <p:bldP spid="307264" grpId="0" animBg="1"/>
      <p:bldP spid="307265" grpId="0" animBg="1"/>
      <p:bldP spid="307266" grpId="0" animBg="1"/>
      <p:bldP spid="307267" grpId="0" animBg="1"/>
      <p:bldP spid="307268" grpId="0" animBg="1"/>
      <p:bldP spid="307269" grpId="0" animBg="1"/>
      <p:bldP spid="307270" grpId="0" animBg="1"/>
      <p:bldP spid="307271" grpId="0" animBg="1"/>
      <p:bldP spid="307272" grpId="0" animBg="1"/>
      <p:bldP spid="307273" grpId="0" animBg="1"/>
      <p:bldP spid="307274" grpId="0" animBg="1"/>
      <p:bldP spid="307275" grpId="0" animBg="1"/>
      <p:bldP spid="307276" grpId="0" animBg="1"/>
      <p:bldP spid="307277" grpId="0" animBg="1"/>
      <p:bldP spid="307278" grpId="0" animBg="1"/>
      <p:bldP spid="307279" grpId="0" animBg="1"/>
      <p:bldP spid="307280" grpId="0" animBg="1"/>
      <p:bldP spid="307281" grpId="0" animBg="1"/>
      <p:bldP spid="30728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02" name="Rectangle 26"/>
          <p:cNvSpPr>
            <a:spLocks noGrp="1" noChangeArrowheads="1"/>
          </p:cNvSpPr>
          <p:nvPr>
            <p:ph type="title"/>
          </p:nvPr>
        </p:nvSpPr>
        <p:spPr>
          <a:xfrm>
            <a:off x="500034" y="1428736"/>
            <a:ext cx="7772400" cy="6096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+mn-cs"/>
              </a:rPr>
              <a:t>哈夫曼</a:t>
            </a:r>
            <a:r>
              <a:rPr kumimoji="1" lang="zh-CN" altLang="en-US" sz="28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+mn-cs"/>
              </a:rPr>
              <a:t>算法的实现</a:t>
            </a:r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533400" y="481013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zh-CN" sz="4000" b="1">
              <a:solidFill>
                <a:srgbClr val="CB0101"/>
              </a:solidFill>
              <a:ea typeface="楷体_GB2312" pitchFamily="49" charset="-122"/>
            </a:endParaRPr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533400" y="2428868"/>
            <a:ext cx="8610600" cy="164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altLang="zh-CN" sz="3200" b="1" dirty="0">
                <a:solidFill>
                  <a:srgbClr val="800000"/>
                </a:solidFill>
                <a:ea typeface="楷体_GB2312" pitchFamily="49" charset="-122"/>
              </a:rPr>
              <a:t>         </a:t>
            </a:r>
            <a:r>
              <a:rPr lang="en-US" altLang="zh-CN" dirty="0" smtClean="0">
                <a:solidFill>
                  <a:srgbClr val="0000CC"/>
                </a:solidFill>
              </a:rPr>
              <a:t>n</a:t>
            </a:r>
            <a:r>
              <a:rPr lang="zh-CN" altLang="en-US" cap="small" dirty="0" smtClean="0">
                <a:solidFill>
                  <a:srgbClr val="000066"/>
                </a:solidFill>
              </a:rPr>
              <a:t>个</a:t>
            </a:r>
            <a:r>
              <a:rPr lang="zh-CN" altLang="en-US" cap="small" dirty="0">
                <a:solidFill>
                  <a:srgbClr val="000066"/>
                </a:solidFill>
              </a:rPr>
              <a:t>叶子结点的哈夫曼树共有</a:t>
            </a:r>
            <a:r>
              <a:rPr lang="en-US" altLang="zh-CN" sz="3200" dirty="0">
                <a:solidFill>
                  <a:srgbClr val="0000CC"/>
                </a:solidFill>
              </a:rPr>
              <a:t>2n-1</a:t>
            </a:r>
            <a:r>
              <a:rPr lang="zh-CN" altLang="en-US" cap="small" dirty="0">
                <a:solidFill>
                  <a:srgbClr val="000066"/>
                </a:solidFill>
              </a:rPr>
              <a:t>个结点</a:t>
            </a:r>
            <a:r>
              <a:rPr lang="en-US" altLang="zh-CN" cap="small" dirty="0">
                <a:solidFill>
                  <a:srgbClr val="000066"/>
                </a:solidFill>
              </a:rPr>
              <a:t>,</a:t>
            </a:r>
            <a:r>
              <a:rPr lang="zh-CN" altLang="en-US" cap="small" dirty="0">
                <a:solidFill>
                  <a:srgbClr val="000066"/>
                </a:solidFill>
              </a:rPr>
              <a:t>因此可用有</a:t>
            </a:r>
            <a:r>
              <a:rPr lang="en-US" altLang="zh-CN" sz="3200" dirty="0">
                <a:solidFill>
                  <a:srgbClr val="0000CC"/>
                </a:solidFill>
              </a:rPr>
              <a:t>2n-1</a:t>
            </a:r>
            <a:r>
              <a:rPr lang="zh-CN" altLang="en-US" cap="small" dirty="0">
                <a:solidFill>
                  <a:srgbClr val="000066"/>
                </a:solidFill>
              </a:rPr>
              <a:t>个元素的数组来存储哈夫曼树</a:t>
            </a:r>
            <a:r>
              <a:rPr lang="en-US" altLang="zh-CN" cap="small" dirty="0">
                <a:solidFill>
                  <a:srgbClr val="000066"/>
                </a:solidFill>
              </a:rPr>
              <a:t>,  </a:t>
            </a:r>
            <a:r>
              <a:rPr lang="zh-CN" altLang="en-US" cap="small" dirty="0">
                <a:solidFill>
                  <a:srgbClr val="000066"/>
                </a:solidFill>
              </a:rPr>
              <a:t>结点间的关系用</a:t>
            </a:r>
            <a:r>
              <a:rPr lang="zh-CN" altLang="en-US" cap="small" dirty="0">
                <a:solidFill>
                  <a:srgbClr val="FF0000"/>
                </a:solidFill>
              </a:rPr>
              <a:t>游标</a:t>
            </a:r>
            <a:r>
              <a:rPr lang="zh-CN" altLang="en-US" cap="small" dirty="0">
                <a:solidFill>
                  <a:srgbClr val="000066"/>
                </a:solidFill>
              </a:rPr>
              <a:t>表示，即采用</a:t>
            </a:r>
            <a:r>
              <a:rPr lang="zh-CN" altLang="en-US" cap="small" dirty="0">
                <a:solidFill>
                  <a:srgbClr val="FF0000"/>
                </a:solidFill>
              </a:rPr>
              <a:t>静态链表</a:t>
            </a:r>
            <a:r>
              <a:rPr lang="zh-CN" altLang="en-US" cap="small" dirty="0">
                <a:solidFill>
                  <a:srgbClr val="000066"/>
                </a:solidFill>
              </a:rPr>
              <a:t>来存储哈夫曼树。</a:t>
            </a:r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571472" y="1928802"/>
            <a:ext cx="2316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 </a:t>
            </a:r>
            <a:r>
              <a:rPr lang="en-US" altLang="zh-CN" cap="small" dirty="0">
                <a:solidFill>
                  <a:srgbClr val="000066"/>
                </a:solidFill>
              </a:rPr>
              <a:t>1</a:t>
            </a:r>
            <a:r>
              <a:rPr lang="zh-CN" altLang="en-US" cap="small" dirty="0">
                <a:solidFill>
                  <a:srgbClr val="000066"/>
                </a:solidFill>
              </a:rPr>
              <a:t>、存储结构</a:t>
            </a:r>
          </a:p>
        </p:txBody>
      </p:sp>
      <p:sp>
        <p:nvSpPr>
          <p:cNvPr id="306206" name="Text Box 30"/>
          <p:cNvSpPr txBox="1">
            <a:spLocks noChangeArrowheads="1"/>
          </p:cNvSpPr>
          <p:nvPr/>
        </p:nvSpPr>
        <p:spPr bwMode="auto">
          <a:xfrm>
            <a:off x="428596" y="4000504"/>
            <a:ext cx="84121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cap="small" dirty="0">
                <a:solidFill>
                  <a:srgbClr val="000066"/>
                </a:solidFill>
              </a:rPr>
              <a:t>每个结点需包含其</a:t>
            </a:r>
            <a:r>
              <a:rPr lang="zh-CN" altLang="en-US" cap="small" dirty="0">
                <a:solidFill>
                  <a:schemeClr val="accent3">
                    <a:lumMod val="50000"/>
                  </a:schemeClr>
                </a:solidFill>
              </a:rPr>
              <a:t>双亲结点信息</a:t>
            </a:r>
            <a:r>
              <a:rPr lang="zh-CN" altLang="en-US" cap="small" dirty="0">
                <a:solidFill>
                  <a:srgbClr val="000066"/>
                </a:solidFill>
              </a:rPr>
              <a:t>和</a:t>
            </a:r>
            <a:r>
              <a:rPr lang="zh-CN" altLang="en-US" cap="small" dirty="0">
                <a:solidFill>
                  <a:schemeClr val="accent3">
                    <a:lumMod val="50000"/>
                  </a:schemeClr>
                </a:solidFill>
              </a:rPr>
              <a:t>孩子结点信息</a:t>
            </a:r>
            <a:r>
              <a:rPr lang="zh-CN" altLang="en-US" cap="small" dirty="0">
                <a:solidFill>
                  <a:srgbClr val="000066"/>
                </a:solidFill>
              </a:rPr>
              <a:t>，所以构成一个</a:t>
            </a:r>
            <a:r>
              <a:rPr lang="zh-CN" altLang="en-US" cap="small" dirty="0">
                <a:solidFill>
                  <a:srgbClr val="FF0000"/>
                </a:solidFill>
              </a:rPr>
              <a:t>静态三叉链表</a:t>
            </a:r>
            <a:r>
              <a:rPr lang="zh-CN" altLang="en-US" cap="small" dirty="0">
                <a:solidFill>
                  <a:srgbClr val="000066"/>
                </a:solidFill>
              </a:rPr>
              <a:t>。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14348" y="5197475"/>
            <a:ext cx="7467600" cy="1239838"/>
            <a:chOff x="624" y="3504"/>
            <a:chExt cx="4704" cy="781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624" y="3504"/>
              <a:ext cx="4704" cy="384"/>
              <a:chOff x="816" y="3600"/>
              <a:chExt cx="4320" cy="384"/>
            </a:xfrm>
          </p:grpSpPr>
          <p:sp>
            <p:nvSpPr>
              <p:cNvPr id="306209" name="Rectangle 33"/>
              <p:cNvSpPr>
                <a:spLocks noChangeArrowheads="1"/>
              </p:cNvSpPr>
              <p:nvPr/>
            </p:nvSpPr>
            <p:spPr bwMode="auto">
              <a:xfrm>
                <a:off x="816" y="3600"/>
                <a:ext cx="4320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endParaRPr lang="en-US" altLang="zh-CN" sz="32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endParaRPr lang="en-US" altLang="zh-CN" b="1"/>
              </a:p>
            </p:txBody>
          </p:sp>
          <p:sp>
            <p:nvSpPr>
              <p:cNvPr id="306210" name="Line 34"/>
              <p:cNvSpPr>
                <a:spLocks noChangeShapeType="1"/>
              </p:cNvSpPr>
              <p:nvPr/>
            </p:nvSpPr>
            <p:spPr bwMode="auto">
              <a:xfrm>
                <a:off x="2976" y="36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6211" name="Line 35"/>
              <p:cNvSpPr>
                <a:spLocks noChangeShapeType="1"/>
              </p:cNvSpPr>
              <p:nvPr/>
            </p:nvSpPr>
            <p:spPr bwMode="auto">
              <a:xfrm>
                <a:off x="1920" y="36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6212" name="Line 36"/>
              <p:cNvSpPr>
                <a:spLocks noChangeShapeType="1"/>
              </p:cNvSpPr>
              <p:nvPr/>
            </p:nvSpPr>
            <p:spPr bwMode="auto">
              <a:xfrm>
                <a:off x="4080" y="36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6213" name="Rectangle 37"/>
            <p:cNvSpPr>
              <a:spLocks noChangeArrowheads="1"/>
            </p:cNvSpPr>
            <p:nvPr/>
          </p:nvSpPr>
          <p:spPr bwMode="auto">
            <a:xfrm>
              <a:off x="624" y="3552"/>
              <a:ext cx="4704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3200" b="1" dirty="0">
                  <a:solidFill>
                    <a:srgbClr val="0000CC"/>
                  </a:solidFill>
                </a:rPr>
                <a:t>weight      parent      </a:t>
              </a:r>
              <a:r>
                <a:rPr lang="en-US" altLang="zh-CN" sz="3200" b="1" dirty="0" err="1">
                  <a:solidFill>
                    <a:srgbClr val="0000CC"/>
                  </a:solidFill>
                </a:rPr>
                <a:t>Lchild</a:t>
              </a:r>
              <a:r>
                <a:rPr lang="en-US" altLang="zh-CN" sz="3200" b="1" dirty="0">
                  <a:solidFill>
                    <a:srgbClr val="0000CC"/>
                  </a:solidFill>
                </a:rPr>
                <a:t>       </a:t>
              </a:r>
              <a:r>
                <a:rPr lang="en-US" altLang="zh-CN" sz="3200" b="1" dirty="0" err="1">
                  <a:solidFill>
                    <a:srgbClr val="0000CC"/>
                  </a:solidFill>
                </a:rPr>
                <a:t>Rchild</a:t>
              </a:r>
              <a:endParaRPr lang="en-US" altLang="zh-CN" sz="3200" b="1" dirty="0">
                <a:solidFill>
                  <a:srgbClr val="0000CC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0000CC"/>
                  </a:solidFill>
                </a:rPr>
                <a:t>   </a:t>
              </a:r>
              <a:r>
                <a:rPr lang="zh-CN" altLang="en-US" sz="28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权值    双亲序号 左孩子序号 右孩子序号 </a:t>
              </a:r>
            </a:p>
          </p:txBody>
        </p:sp>
      </p:grp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4" grpId="0" autoUpdateAnimBg="0"/>
      <p:bldP spid="306205" grpId="0" autoUpdateAnimBg="0"/>
      <p:bldP spid="306206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E0983-F3CF-49BD-A8D1-EEA05494DB94}" type="slidenum">
              <a:rPr lang="en-US" altLang="zh-CN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111619" name="Rectangle 2"/>
          <p:cNvSpPr>
            <a:spLocks noChangeArrowheads="1"/>
          </p:cNvSpPr>
          <p:nvPr/>
        </p:nvSpPr>
        <p:spPr bwMode="auto">
          <a:xfrm>
            <a:off x="900113" y="1412875"/>
            <a:ext cx="352901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哈夫曼树的算法实现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1149350" y="2262188"/>
            <a:ext cx="171291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>
                <a:solidFill>
                  <a:srgbClr val="000066"/>
                </a:solidFill>
              </a:rPr>
              <a:t>存储结构：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68625" y="2262188"/>
            <a:ext cx="4843463" cy="431800"/>
            <a:chOff x="1746" y="1434"/>
            <a:chExt cx="3051" cy="272"/>
          </a:xfrm>
        </p:grpSpPr>
        <p:sp>
          <p:nvSpPr>
            <p:cNvPr id="111701" name="Rectangle 9"/>
            <p:cNvSpPr>
              <a:spLocks noChangeArrowheads="1"/>
            </p:cNvSpPr>
            <p:nvPr/>
          </p:nvSpPr>
          <p:spPr bwMode="auto">
            <a:xfrm>
              <a:off x="1746" y="1434"/>
              <a:ext cx="3040" cy="272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702" name="Line 10"/>
            <p:cNvSpPr>
              <a:spLocks noChangeShapeType="1"/>
            </p:cNvSpPr>
            <p:nvPr/>
          </p:nvSpPr>
          <p:spPr bwMode="auto">
            <a:xfrm>
              <a:off x="2245" y="1434"/>
              <a:ext cx="0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703" name="Line 11"/>
            <p:cNvSpPr>
              <a:spLocks noChangeShapeType="1"/>
            </p:cNvSpPr>
            <p:nvPr/>
          </p:nvSpPr>
          <p:spPr bwMode="auto">
            <a:xfrm>
              <a:off x="2971" y="1434"/>
              <a:ext cx="0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704" name="Line 12"/>
            <p:cNvSpPr>
              <a:spLocks noChangeShapeType="1"/>
            </p:cNvSpPr>
            <p:nvPr/>
          </p:nvSpPr>
          <p:spPr bwMode="auto">
            <a:xfrm>
              <a:off x="3878" y="1434"/>
              <a:ext cx="0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705" name="Text Box 13"/>
            <p:cNvSpPr txBox="1">
              <a:spLocks noChangeArrowheads="1"/>
            </p:cNvSpPr>
            <p:nvPr/>
          </p:nvSpPr>
          <p:spPr bwMode="auto">
            <a:xfrm>
              <a:off x="1792" y="1454"/>
              <a:ext cx="436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权值</a:t>
              </a:r>
            </a:p>
          </p:txBody>
        </p:sp>
        <p:sp>
          <p:nvSpPr>
            <p:cNvPr id="111706" name="Text Box 14"/>
            <p:cNvSpPr txBox="1">
              <a:spLocks noChangeArrowheads="1"/>
            </p:cNvSpPr>
            <p:nvPr/>
          </p:nvSpPr>
          <p:spPr bwMode="auto">
            <a:xfrm>
              <a:off x="2213" y="1456"/>
              <a:ext cx="758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双亲序号</a:t>
              </a:r>
            </a:p>
          </p:txBody>
        </p:sp>
        <p:sp>
          <p:nvSpPr>
            <p:cNvPr id="111707" name="Text Box 15"/>
            <p:cNvSpPr txBox="1">
              <a:spLocks noChangeArrowheads="1"/>
            </p:cNvSpPr>
            <p:nvPr/>
          </p:nvSpPr>
          <p:spPr bwMode="auto">
            <a:xfrm>
              <a:off x="2959" y="1456"/>
              <a:ext cx="919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左孩子序号</a:t>
              </a:r>
            </a:p>
          </p:txBody>
        </p:sp>
        <p:sp>
          <p:nvSpPr>
            <p:cNvPr id="111708" name="Text Box 16"/>
            <p:cNvSpPr txBox="1">
              <a:spLocks noChangeArrowheads="1"/>
            </p:cNvSpPr>
            <p:nvPr/>
          </p:nvSpPr>
          <p:spPr bwMode="auto">
            <a:xfrm>
              <a:off x="3878" y="1456"/>
              <a:ext cx="919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</a:rPr>
                <a:t>右孩子序号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55650" y="3197225"/>
            <a:ext cx="1700213" cy="1835150"/>
            <a:chOff x="1428" y="1706"/>
            <a:chExt cx="1071" cy="1156"/>
          </a:xfrm>
        </p:grpSpPr>
        <p:sp>
          <p:nvSpPr>
            <p:cNvPr id="111692" name="Oval 18"/>
            <p:cNvSpPr>
              <a:spLocks noChangeArrowheads="1"/>
            </p:cNvSpPr>
            <p:nvPr/>
          </p:nvSpPr>
          <p:spPr bwMode="auto">
            <a:xfrm>
              <a:off x="1682" y="1706"/>
              <a:ext cx="254" cy="24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11693" name="Oval 19"/>
            <p:cNvSpPr>
              <a:spLocks noChangeArrowheads="1"/>
            </p:cNvSpPr>
            <p:nvPr/>
          </p:nvSpPr>
          <p:spPr bwMode="auto">
            <a:xfrm>
              <a:off x="1428" y="2159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11694" name="Oval 20"/>
            <p:cNvSpPr>
              <a:spLocks noChangeArrowheads="1"/>
            </p:cNvSpPr>
            <p:nvPr/>
          </p:nvSpPr>
          <p:spPr bwMode="auto">
            <a:xfrm>
              <a:off x="1927" y="2206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11695" name="Oval 21"/>
            <p:cNvSpPr>
              <a:spLocks noChangeArrowheads="1"/>
            </p:cNvSpPr>
            <p:nvPr/>
          </p:nvSpPr>
          <p:spPr bwMode="auto">
            <a:xfrm>
              <a:off x="2245" y="2614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111696" name="Line 22"/>
            <p:cNvSpPr>
              <a:spLocks noChangeShapeType="1"/>
            </p:cNvSpPr>
            <p:nvPr/>
          </p:nvSpPr>
          <p:spPr bwMode="auto">
            <a:xfrm flipH="1">
              <a:off x="1547" y="1887"/>
              <a:ext cx="136" cy="27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97" name="Line 23"/>
            <p:cNvSpPr>
              <a:spLocks noChangeShapeType="1"/>
            </p:cNvSpPr>
            <p:nvPr/>
          </p:nvSpPr>
          <p:spPr bwMode="auto">
            <a:xfrm>
              <a:off x="1927" y="1888"/>
              <a:ext cx="137" cy="31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98" name="Freeform 24"/>
            <p:cNvSpPr>
              <a:spLocks/>
            </p:cNvSpPr>
            <p:nvPr/>
          </p:nvSpPr>
          <p:spPr bwMode="auto">
            <a:xfrm>
              <a:off x="1791" y="2342"/>
              <a:ext cx="136" cy="272"/>
            </a:xfrm>
            <a:custGeom>
              <a:avLst/>
              <a:gdLst>
                <a:gd name="T0" fmla="*/ 165 w 165"/>
                <a:gd name="T1" fmla="*/ 0 h 282"/>
                <a:gd name="T2" fmla="*/ 0 w 165"/>
                <a:gd name="T3" fmla="*/ 282 h 282"/>
                <a:gd name="T4" fmla="*/ 0 60000 65536"/>
                <a:gd name="T5" fmla="*/ 0 60000 65536"/>
                <a:gd name="T6" fmla="*/ 0 w 165"/>
                <a:gd name="T7" fmla="*/ 0 h 282"/>
                <a:gd name="T8" fmla="*/ 165 w 165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82">
                  <a:moveTo>
                    <a:pt x="165" y="0"/>
                  </a:moveTo>
                  <a:lnTo>
                    <a:pt x="0" y="282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699" name="Freeform 25"/>
            <p:cNvSpPr>
              <a:spLocks/>
            </p:cNvSpPr>
            <p:nvPr/>
          </p:nvSpPr>
          <p:spPr bwMode="auto">
            <a:xfrm>
              <a:off x="2179" y="2362"/>
              <a:ext cx="155" cy="252"/>
            </a:xfrm>
            <a:custGeom>
              <a:avLst/>
              <a:gdLst>
                <a:gd name="T0" fmla="*/ 0 w 155"/>
                <a:gd name="T1" fmla="*/ 0 h 252"/>
                <a:gd name="T2" fmla="*/ 155 w 155"/>
                <a:gd name="T3" fmla="*/ 252 h 252"/>
                <a:gd name="T4" fmla="*/ 0 60000 65536"/>
                <a:gd name="T5" fmla="*/ 0 60000 65536"/>
                <a:gd name="T6" fmla="*/ 0 w 155"/>
                <a:gd name="T7" fmla="*/ 0 h 252"/>
                <a:gd name="T8" fmla="*/ 155 w 155"/>
                <a:gd name="T9" fmla="*/ 252 h 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5" h="252">
                  <a:moveTo>
                    <a:pt x="0" y="0"/>
                  </a:moveTo>
                  <a:lnTo>
                    <a:pt x="155" y="252"/>
                  </a:lnTo>
                </a:path>
              </a:pathLst>
            </a:custGeom>
            <a:solidFill>
              <a:schemeClr val="accent1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700" name="Oval 26"/>
            <p:cNvSpPr>
              <a:spLocks noChangeArrowheads="1"/>
            </p:cNvSpPr>
            <p:nvPr/>
          </p:nvSpPr>
          <p:spPr bwMode="auto">
            <a:xfrm>
              <a:off x="1655" y="2614"/>
              <a:ext cx="254" cy="2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0066"/>
                  </a:solidFill>
                  <a:ea typeface="宋体" pitchFamily="2" charset="-122"/>
                </a:rPr>
                <a:t>D</a:t>
              </a:r>
            </a:p>
          </p:txBody>
        </p:sp>
      </p:grpSp>
      <p:graphicFrame>
        <p:nvGraphicFramePr>
          <p:cNvPr id="300059" name="Group 27"/>
          <p:cNvGraphicFramePr>
            <a:graphicFrameLocks noGrp="1"/>
          </p:cNvGraphicFramePr>
          <p:nvPr/>
        </p:nvGraphicFramePr>
        <p:xfrm>
          <a:off x="2771775" y="3141663"/>
          <a:ext cx="5545138" cy="2756160"/>
        </p:xfrm>
        <a:graphic>
          <a:graphicData uri="http://schemas.openxmlformats.org/drawingml/2006/table">
            <a:tbl>
              <a:tblPr/>
              <a:tblGrid>
                <a:gridCol w="630238"/>
                <a:gridCol w="1241425"/>
                <a:gridCol w="1117600"/>
                <a:gridCol w="1260475"/>
                <a:gridCol w="1295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weight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parent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LChild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RChild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0103" name="Text Box 71"/>
          <p:cNvSpPr txBox="1">
            <a:spLocks noChangeArrowheads="1"/>
          </p:cNvSpPr>
          <p:nvPr/>
        </p:nvSpPr>
        <p:spPr bwMode="auto">
          <a:xfrm>
            <a:off x="3779838" y="3557588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A</a:t>
            </a:r>
          </a:p>
        </p:txBody>
      </p:sp>
      <p:sp>
        <p:nvSpPr>
          <p:cNvPr id="300104" name="Text Box 72"/>
          <p:cNvSpPr txBox="1">
            <a:spLocks noChangeArrowheads="1"/>
          </p:cNvSpPr>
          <p:nvPr/>
        </p:nvSpPr>
        <p:spPr bwMode="auto">
          <a:xfrm>
            <a:off x="3779838" y="3989388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B</a:t>
            </a:r>
          </a:p>
        </p:txBody>
      </p:sp>
      <p:sp>
        <p:nvSpPr>
          <p:cNvPr id="300105" name="Text Box 73"/>
          <p:cNvSpPr txBox="1">
            <a:spLocks noChangeArrowheads="1"/>
          </p:cNvSpPr>
          <p:nvPr/>
        </p:nvSpPr>
        <p:spPr bwMode="auto">
          <a:xfrm>
            <a:off x="3779838" y="449421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C</a:t>
            </a:r>
          </a:p>
        </p:txBody>
      </p:sp>
      <p:sp>
        <p:nvSpPr>
          <p:cNvPr id="300106" name="Text Box 74"/>
          <p:cNvSpPr txBox="1">
            <a:spLocks noChangeArrowheads="1"/>
          </p:cNvSpPr>
          <p:nvPr/>
        </p:nvSpPr>
        <p:spPr bwMode="auto">
          <a:xfrm>
            <a:off x="3779838" y="4926013"/>
            <a:ext cx="438150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300107" name="Text Box 75"/>
          <p:cNvSpPr txBox="1">
            <a:spLocks noChangeArrowheads="1"/>
          </p:cNvSpPr>
          <p:nvPr/>
        </p:nvSpPr>
        <p:spPr bwMode="auto">
          <a:xfrm>
            <a:off x="3779838" y="5357813"/>
            <a:ext cx="4175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E</a:t>
            </a:r>
          </a:p>
        </p:txBody>
      </p:sp>
      <p:sp>
        <p:nvSpPr>
          <p:cNvPr id="300108" name="Text Box 76"/>
          <p:cNvSpPr txBox="1">
            <a:spLocks noChangeArrowheads="1"/>
          </p:cNvSpPr>
          <p:nvPr/>
        </p:nvSpPr>
        <p:spPr bwMode="auto">
          <a:xfrm>
            <a:off x="5005388" y="3557588"/>
            <a:ext cx="3794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0109" name="Text Box 77"/>
          <p:cNvSpPr txBox="1">
            <a:spLocks noChangeArrowheads="1"/>
          </p:cNvSpPr>
          <p:nvPr/>
        </p:nvSpPr>
        <p:spPr bwMode="auto">
          <a:xfrm>
            <a:off x="6229350" y="3543300"/>
            <a:ext cx="37941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0110" name="Text Box 78"/>
          <p:cNvSpPr txBox="1">
            <a:spLocks noChangeArrowheads="1"/>
          </p:cNvSpPr>
          <p:nvPr/>
        </p:nvSpPr>
        <p:spPr bwMode="auto">
          <a:xfrm>
            <a:off x="7453313" y="3543300"/>
            <a:ext cx="37941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0111" name="Text Box 79"/>
          <p:cNvSpPr txBox="1">
            <a:spLocks noChangeArrowheads="1"/>
          </p:cNvSpPr>
          <p:nvPr/>
        </p:nvSpPr>
        <p:spPr bwMode="auto">
          <a:xfrm>
            <a:off x="5005388" y="4005263"/>
            <a:ext cx="3794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0112" name="Text Box 80"/>
          <p:cNvSpPr txBox="1">
            <a:spLocks noChangeArrowheads="1"/>
          </p:cNvSpPr>
          <p:nvPr/>
        </p:nvSpPr>
        <p:spPr bwMode="auto">
          <a:xfrm>
            <a:off x="6229350" y="4005263"/>
            <a:ext cx="3794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0113" name="Text Box 81"/>
          <p:cNvSpPr txBox="1">
            <a:spLocks noChangeArrowheads="1"/>
          </p:cNvSpPr>
          <p:nvPr/>
        </p:nvSpPr>
        <p:spPr bwMode="auto">
          <a:xfrm>
            <a:off x="7451725" y="4005263"/>
            <a:ext cx="3794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0114" name="Text Box 82"/>
          <p:cNvSpPr txBox="1">
            <a:spLocks noChangeArrowheads="1"/>
          </p:cNvSpPr>
          <p:nvPr/>
        </p:nvSpPr>
        <p:spPr bwMode="auto">
          <a:xfrm>
            <a:off x="5005388" y="4494213"/>
            <a:ext cx="3794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0115" name="Text Box 83"/>
          <p:cNvSpPr txBox="1">
            <a:spLocks noChangeArrowheads="1"/>
          </p:cNvSpPr>
          <p:nvPr/>
        </p:nvSpPr>
        <p:spPr bwMode="auto">
          <a:xfrm>
            <a:off x="6229350" y="4494213"/>
            <a:ext cx="3794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0116" name="Text Box 84"/>
          <p:cNvSpPr txBox="1">
            <a:spLocks noChangeArrowheads="1"/>
          </p:cNvSpPr>
          <p:nvPr/>
        </p:nvSpPr>
        <p:spPr bwMode="auto">
          <a:xfrm>
            <a:off x="7451725" y="4494213"/>
            <a:ext cx="3794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0117" name="Text Box 85"/>
          <p:cNvSpPr txBox="1">
            <a:spLocks noChangeArrowheads="1"/>
          </p:cNvSpPr>
          <p:nvPr/>
        </p:nvSpPr>
        <p:spPr bwMode="auto">
          <a:xfrm>
            <a:off x="5005388" y="4926013"/>
            <a:ext cx="3794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0118" name="Text Box 86"/>
          <p:cNvSpPr txBox="1">
            <a:spLocks noChangeArrowheads="1"/>
          </p:cNvSpPr>
          <p:nvPr/>
        </p:nvSpPr>
        <p:spPr bwMode="auto">
          <a:xfrm>
            <a:off x="6229350" y="4926013"/>
            <a:ext cx="3794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0119" name="Text Box 87"/>
          <p:cNvSpPr txBox="1">
            <a:spLocks noChangeArrowheads="1"/>
          </p:cNvSpPr>
          <p:nvPr/>
        </p:nvSpPr>
        <p:spPr bwMode="auto">
          <a:xfrm>
            <a:off x="7451725" y="4926013"/>
            <a:ext cx="379413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0120" name="Text Box 88"/>
          <p:cNvSpPr txBox="1">
            <a:spLocks noChangeArrowheads="1"/>
          </p:cNvSpPr>
          <p:nvPr/>
        </p:nvSpPr>
        <p:spPr bwMode="auto">
          <a:xfrm>
            <a:off x="5005388" y="5373688"/>
            <a:ext cx="379412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0121" name="Text Box 89"/>
          <p:cNvSpPr txBox="1">
            <a:spLocks noChangeArrowheads="1"/>
          </p:cNvSpPr>
          <p:nvPr/>
        </p:nvSpPr>
        <p:spPr bwMode="auto">
          <a:xfrm>
            <a:off x="6229350" y="5372100"/>
            <a:ext cx="37941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0122" name="Text Box 90"/>
          <p:cNvSpPr txBox="1">
            <a:spLocks noChangeArrowheads="1"/>
          </p:cNvSpPr>
          <p:nvPr/>
        </p:nvSpPr>
        <p:spPr bwMode="auto">
          <a:xfrm>
            <a:off x="7451725" y="5372100"/>
            <a:ext cx="37941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</a:p>
        </p:txBody>
      </p:sp>
      <p:sp useBgFill="1">
        <p:nvSpPr>
          <p:cNvPr id="300123" name="Text Box 91"/>
          <p:cNvSpPr txBox="1">
            <a:spLocks noChangeArrowheads="1"/>
          </p:cNvSpPr>
          <p:nvPr/>
        </p:nvSpPr>
        <p:spPr bwMode="auto">
          <a:xfrm>
            <a:off x="2627313" y="2781300"/>
            <a:ext cx="5832475" cy="3935413"/>
          </a:xfrm>
          <a:prstGeom prst="rect">
            <a:avLst/>
          </a:prstGeom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#define N 20</a:t>
            </a:r>
          </a:p>
          <a:p>
            <a:r>
              <a:rPr lang="en-US" altLang="zh-CN">
                <a:solidFill>
                  <a:srgbClr val="FF0000"/>
                </a:solidFill>
              </a:rPr>
              <a:t>#define M 2*N-1</a:t>
            </a:r>
          </a:p>
          <a:p>
            <a:r>
              <a:rPr lang="en-US" altLang="zh-CN">
                <a:solidFill>
                  <a:srgbClr val="FF0000"/>
                </a:solidFill>
              </a:rPr>
              <a:t>typedef  struct</a:t>
            </a:r>
          </a:p>
          <a:p>
            <a:r>
              <a:rPr lang="en-US" altLang="zh-CN">
                <a:solidFill>
                  <a:srgbClr val="FF0000"/>
                </a:solidFill>
              </a:rPr>
              <a:t>{</a:t>
            </a:r>
          </a:p>
          <a:p>
            <a:r>
              <a:rPr lang="en-US" altLang="zh-CN">
                <a:solidFill>
                  <a:srgbClr val="FF0000"/>
                </a:solidFill>
              </a:rPr>
              <a:t>   int weight;</a:t>
            </a:r>
          </a:p>
          <a:p>
            <a:r>
              <a:rPr lang="en-US" altLang="zh-CN">
                <a:solidFill>
                  <a:srgbClr val="FF0000"/>
                </a:solidFill>
              </a:rPr>
              <a:t>   int parent;</a:t>
            </a:r>
          </a:p>
          <a:p>
            <a:r>
              <a:rPr lang="en-US" altLang="zh-CN">
                <a:solidFill>
                  <a:srgbClr val="FF0000"/>
                </a:solidFill>
              </a:rPr>
              <a:t>   int LChild;</a:t>
            </a:r>
          </a:p>
          <a:p>
            <a:r>
              <a:rPr lang="en-US" altLang="zh-CN">
                <a:solidFill>
                  <a:srgbClr val="FF0000"/>
                </a:solidFill>
              </a:rPr>
              <a:t>   int RChild;</a:t>
            </a:r>
          </a:p>
          <a:p>
            <a:r>
              <a:rPr lang="en-US" altLang="zh-CN">
                <a:solidFill>
                  <a:srgbClr val="FF0000"/>
                </a:solidFill>
              </a:rPr>
              <a:t>}HTNode,HuffmanTree[M+1];</a:t>
            </a:r>
          </a:p>
        </p:txBody>
      </p:sp>
      <p:sp>
        <p:nvSpPr>
          <p:cNvPr id="111691" name="Line 92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0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0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0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0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0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0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0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0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30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0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30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30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30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30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9" grpId="0" autoUpdateAnimBg="0"/>
      <p:bldP spid="300103" grpId="0" autoUpdateAnimBg="0"/>
      <p:bldP spid="300104" grpId="0" autoUpdateAnimBg="0"/>
      <p:bldP spid="300105" grpId="0" autoUpdateAnimBg="0"/>
      <p:bldP spid="300106" grpId="0" autoUpdateAnimBg="0"/>
      <p:bldP spid="300107" grpId="0" autoUpdateAnimBg="0"/>
      <p:bldP spid="300108" grpId="0" autoUpdateAnimBg="0"/>
      <p:bldP spid="300109" grpId="0" autoUpdateAnimBg="0"/>
      <p:bldP spid="300110" grpId="0" autoUpdateAnimBg="0"/>
      <p:bldP spid="300111" grpId="0" autoUpdateAnimBg="0"/>
      <p:bldP spid="300112" grpId="0" autoUpdateAnimBg="0"/>
      <p:bldP spid="300113" grpId="0" autoUpdateAnimBg="0"/>
      <p:bldP spid="300114" grpId="0" autoUpdateAnimBg="0"/>
      <p:bldP spid="300115" grpId="0" autoUpdateAnimBg="0"/>
      <p:bldP spid="300116" grpId="0" autoUpdateAnimBg="0"/>
      <p:bldP spid="300117" grpId="0" autoUpdateAnimBg="0"/>
      <p:bldP spid="300118" grpId="0" autoUpdateAnimBg="0"/>
      <p:bldP spid="300119" grpId="0" autoUpdateAnimBg="0"/>
      <p:bldP spid="300120" grpId="0" autoUpdateAnimBg="0"/>
      <p:bldP spid="300121" grpId="0" autoUpdateAnimBg="0"/>
      <p:bldP spid="300122" grpId="0" autoUpdateAnimBg="0"/>
      <p:bldP spid="300123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F0950-53CD-4279-9498-F9FCF164601D}" type="slidenum">
              <a:rPr lang="en-US" altLang="zh-CN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900113" y="1412875"/>
            <a:ext cx="3529012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哈夫曼树的算法实现</a:t>
            </a:r>
          </a:p>
        </p:txBody>
      </p:sp>
      <p:sp>
        <p:nvSpPr>
          <p:cNvPr id="112644" name="Text Box 6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1264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4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12647" name="Text Box 9"/>
          <p:cNvSpPr txBox="1">
            <a:spLocks noChangeArrowheads="1"/>
          </p:cNvSpPr>
          <p:nvPr/>
        </p:nvSpPr>
        <p:spPr bwMode="auto">
          <a:xfrm>
            <a:off x="4284663" y="1412875"/>
            <a:ext cx="23241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创建哈夫曼树</a:t>
            </a:r>
          </a:p>
        </p:txBody>
      </p:sp>
      <p:sp>
        <p:nvSpPr>
          <p:cNvPr id="112648" name="Line 11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1331913" y="1989138"/>
            <a:ext cx="5121275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zh-CN" altLang="en-US">
                <a:solidFill>
                  <a:srgbClr val="000066"/>
                </a:solidFill>
              </a:rPr>
              <a:t>：解决实际存储问题；</a:t>
            </a: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1763713" y="2492375"/>
            <a:ext cx="6240462" cy="946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1"/>
            <a:r>
              <a:rPr lang="zh-CN" altLang="en-US">
                <a:solidFill>
                  <a:srgbClr val="FF0000"/>
                </a:solidFill>
              </a:rPr>
              <a:t>叶子结点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zh-CN" altLang="en-US">
                <a:solidFill>
                  <a:srgbClr val="000066"/>
                </a:solidFill>
              </a:rPr>
              <a:t>前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000066"/>
                </a:solidFill>
              </a:rPr>
              <a:t>个结点</a:t>
            </a:r>
            <a:r>
              <a:rPr lang="en-US" altLang="zh-CN">
                <a:solidFill>
                  <a:srgbClr val="000066"/>
                </a:solidFill>
              </a:rPr>
              <a:t>)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分支结点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zh-CN" altLang="en-US">
                <a:solidFill>
                  <a:srgbClr val="000066"/>
                </a:solidFill>
              </a:rPr>
              <a:t>第</a:t>
            </a:r>
            <a:r>
              <a:rPr lang="en-US" altLang="zh-CN">
                <a:solidFill>
                  <a:srgbClr val="000066"/>
                </a:solidFill>
              </a:rPr>
              <a:t>n+1</a:t>
            </a:r>
            <a:r>
              <a:rPr lang="zh-CN" altLang="en-US">
                <a:solidFill>
                  <a:srgbClr val="000066"/>
                </a:solidFill>
              </a:rPr>
              <a:t>到</a:t>
            </a:r>
            <a:r>
              <a:rPr lang="en-US" altLang="zh-CN">
                <a:solidFill>
                  <a:srgbClr val="000066"/>
                </a:solidFill>
              </a:rPr>
              <a:t>2n-1</a:t>
            </a:r>
            <a:r>
              <a:rPr lang="zh-CN" altLang="en-US">
                <a:solidFill>
                  <a:srgbClr val="000066"/>
                </a:solidFill>
              </a:rPr>
              <a:t>，共</a:t>
            </a:r>
            <a:r>
              <a:rPr lang="en-US" altLang="zh-CN">
                <a:solidFill>
                  <a:srgbClr val="FF0000"/>
                </a:solidFill>
              </a:rPr>
              <a:t>n-1</a:t>
            </a:r>
            <a:r>
              <a:rPr lang="zh-CN" altLang="en-US">
                <a:solidFill>
                  <a:srgbClr val="000066"/>
                </a:solidFill>
              </a:rPr>
              <a:t>个结点</a:t>
            </a:r>
            <a:r>
              <a:rPr lang="en-US" altLang="zh-CN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304142" name="Text Box 14"/>
          <p:cNvSpPr txBox="1">
            <a:spLocks noChangeArrowheads="1"/>
          </p:cNvSpPr>
          <p:nvPr/>
        </p:nvSpPr>
        <p:spPr bwMode="auto">
          <a:xfrm>
            <a:off x="1331913" y="3573463"/>
            <a:ext cx="76215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找最小树</a:t>
            </a:r>
            <a:r>
              <a:rPr lang="zh-CN" altLang="en-US">
                <a:solidFill>
                  <a:srgbClr val="000066"/>
                </a:solidFill>
              </a:rPr>
              <a:t>：选择根结点权值最小的两棵二叉树</a:t>
            </a:r>
          </a:p>
        </p:txBody>
      </p:sp>
      <p:sp>
        <p:nvSpPr>
          <p:cNvPr id="304143" name="Text Box 15"/>
          <p:cNvSpPr txBox="1">
            <a:spLocks noChangeArrowheads="1"/>
          </p:cNvSpPr>
          <p:nvPr/>
        </p:nvSpPr>
        <p:spPr bwMode="auto">
          <a:xfrm>
            <a:off x="1331913" y="4221163"/>
            <a:ext cx="4406900" cy="222726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3.</a:t>
            </a:r>
            <a:r>
              <a:rPr lang="zh-CN" altLang="en-US">
                <a:solidFill>
                  <a:srgbClr val="FF0000"/>
                </a:solidFill>
              </a:rPr>
              <a:t>合并</a:t>
            </a:r>
            <a:r>
              <a:rPr lang="zh-CN" altLang="en-US">
                <a:solidFill>
                  <a:srgbClr val="000066"/>
                </a:solidFill>
              </a:rPr>
              <a:t>：涉及到的实际操作</a:t>
            </a:r>
          </a:p>
          <a:p>
            <a:pPr lvl="3"/>
            <a:r>
              <a:rPr lang="zh-CN" altLang="en-US">
                <a:solidFill>
                  <a:srgbClr val="000066"/>
                </a:solidFill>
              </a:rPr>
              <a:t>    ①权值</a:t>
            </a:r>
          </a:p>
          <a:p>
            <a:pPr lvl="3"/>
            <a:r>
              <a:rPr lang="zh-CN" altLang="en-US">
                <a:solidFill>
                  <a:srgbClr val="000066"/>
                </a:solidFill>
              </a:rPr>
              <a:t>    ②双亲（</a:t>
            </a:r>
            <a:r>
              <a:rPr lang="en-US" altLang="zh-CN">
                <a:solidFill>
                  <a:srgbClr val="000066"/>
                </a:solidFill>
              </a:rPr>
              <a:t>2</a:t>
            </a:r>
            <a:r>
              <a:rPr lang="zh-CN" altLang="en-US">
                <a:solidFill>
                  <a:srgbClr val="000066"/>
                </a:solidFill>
              </a:rPr>
              <a:t>个）</a:t>
            </a:r>
          </a:p>
          <a:p>
            <a:pPr lvl="3"/>
            <a:r>
              <a:rPr lang="zh-CN" altLang="en-US">
                <a:solidFill>
                  <a:srgbClr val="000066"/>
                </a:solidFill>
              </a:rPr>
              <a:t>    ③左孩子</a:t>
            </a:r>
          </a:p>
          <a:p>
            <a:pPr lvl="3"/>
            <a:r>
              <a:rPr lang="zh-CN" altLang="en-US">
                <a:solidFill>
                  <a:srgbClr val="000066"/>
                </a:solidFill>
              </a:rPr>
              <a:t>    ④右孩子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0" grpId="0"/>
      <p:bldP spid="304141" grpId="0"/>
      <p:bldP spid="304142" grpId="0"/>
      <p:bldP spid="30414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70B81-EB76-4E4A-8AE4-20125F9C966B}" type="slidenum">
              <a:rPr lang="en-US" altLang="zh-CN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113667" name="Text Box 6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13668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69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13670" name="Line 10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651" name="Oval 499"/>
          <p:cNvSpPr>
            <a:spLocks noChangeArrowheads="1"/>
          </p:cNvSpPr>
          <p:nvPr/>
        </p:nvSpPr>
        <p:spPr bwMode="auto">
          <a:xfrm>
            <a:off x="1335088" y="1700213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05652" name="Oval 500"/>
          <p:cNvSpPr>
            <a:spLocks noChangeArrowheads="1"/>
          </p:cNvSpPr>
          <p:nvPr/>
        </p:nvSpPr>
        <p:spPr bwMode="auto">
          <a:xfrm>
            <a:off x="1924050" y="1700213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05653" name="Oval 501"/>
          <p:cNvSpPr>
            <a:spLocks noChangeArrowheads="1"/>
          </p:cNvSpPr>
          <p:nvPr/>
        </p:nvSpPr>
        <p:spPr bwMode="auto">
          <a:xfrm>
            <a:off x="2528888" y="1700213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05654" name="Oval 502"/>
          <p:cNvSpPr>
            <a:spLocks noChangeArrowheads="1"/>
          </p:cNvSpPr>
          <p:nvPr/>
        </p:nvSpPr>
        <p:spPr bwMode="auto">
          <a:xfrm>
            <a:off x="3151188" y="1700213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5655" name="Oval 503"/>
          <p:cNvSpPr>
            <a:spLocks noChangeArrowheads="1"/>
          </p:cNvSpPr>
          <p:nvPr/>
        </p:nvSpPr>
        <p:spPr bwMode="auto">
          <a:xfrm>
            <a:off x="3770313" y="1700213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05656" name="Text Box 504"/>
          <p:cNvSpPr txBox="1">
            <a:spLocks noChangeArrowheads="1"/>
          </p:cNvSpPr>
          <p:nvPr/>
        </p:nvSpPr>
        <p:spPr bwMode="auto">
          <a:xfrm>
            <a:off x="614363" y="1655763"/>
            <a:ext cx="541337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F:</a:t>
            </a:r>
          </a:p>
        </p:txBody>
      </p:sp>
      <p:sp>
        <p:nvSpPr>
          <p:cNvPr id="305657" name="Oval 505"/>
          <p:cNvSpPr>
            <a:spLocks noChangeArrowheads="1"/>
          </p:cNvSpPr>
          <p:nvPr/>
        </p:nvSpPr>
        <p:spPr bwMode="auto">
          <a:xfrm>
            <a:off x="6084888" y="5033963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05658" name="Oval 506"/>
          <p:cNvSpPr>
            <a:spLocks noChangeArrowheads="1"/>
          </p:cNvSpPr>
          <p:nvPr/>
        </p:nvSpPr>
        <p:spPr bwMode="auto">
          <a:xfrm>
            <a:off x="6751638" y="5048250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5659" name="Line 507"/>
          <p:cNvSpPr>
            <a:spLocks noChangeShapeType="1"/>
          </p:cNvSpPr>
          <p:nvPr/>
        </p:nvSpPr>
        <p:spPr bwMode="auto">
          <a:xfrm flipH="1">
            <a:off x="6326188" y="4541838"/>
            <a:ext cx="158750" cy="509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5660" name="Line 508"/>
          <p:cNvSpPr>
            <a:spLocks noChangeShapeType="1"/>
          </p:cNvSpPr>
          <p:nvPr/>
        </p:nvSpPr>
        <p:spPr bwMode="auto">
          <a:xfrm>
            <a:off x="6737350" y="4567238"/>
            <a:ext cx="219075" cy="484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5661" name="Rectangle 509"/>
          <p:cNvSpPr>
            <a:spLocks noChangeArrowheads="1"/>
          </p:cNvSpPr>
          <p:nvPr/>
        </p:nvSpPr>
        <p:spPr bwMode="auto">
          <a:xfrm>
            <a:off x="6327775" y="4168775"/>
            <a:ext cx="576263" cy="395288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zh-CN" sz="3000">
                <a:solidFill>
                  <a:srgbClr val="000066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05662" name="Oval 510"/>
          <p:cNvSpPr>
            <a:spLocks noChangeArrowheads="1"/>
          </p:cNvSpPr>
          <p:nvPr/>
        </p:nvSpPr>
        <p:spPr bwMode="auto">
          <a:xfrm>
            <a:off x="4359275" y="1700213"/>
            <a:ext cx="508000" cy="460375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000066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05663" name="Oval 511"/>
          <p:cNvSpPr>
            <a:spLocks noChangeArrowheads="1"/>
          </p:cNvSpPr>
          <p:nvPr/>
        </p:nvSpPr>
        <p:spPr bwMode="auto">
          <a:xfrm>
            <a:off x="7453313" y="4168775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05664" name="Oval 512"/>
          <p:cNvSpPr>
            <a:spLocks noChangeArrowheads="1"/>
          </p:cNvSpPr>
          <p:nvPr/>
        </p:nvSpPr>
        <p:spPr bwMode="auto">
          <a:xfrm>
            <a:off x="8313738" y="4168775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05665" name="Line 513"/>
          <p:cNvSpPr>
            <a:spLocks noChangeShapeType="1"/>
          </p:cNvSpPr>
          <p:nvPr/>
        </p:nvSpPr>
        <p:spPr bwMode="auto">
          <a:xfrm flipV="1">
            <a:off x="7694613" y="3694113"/>
            <a:ext cx="336550" cy="4810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5666" name="Line 514"/>
          <p:cNvSpPr>
            <a:spLocks noChangeShapeType="1"/>
          </p:cNvSpPr>
          <p:nvPr/>
        </p:nvSpPr>
        <p:spPr bwMode="auto">
          <a:xfrm flipH="1" flipV="1">
            <a:off x="8245475" y="3694113"/>
            <a:ext cx="298450" cy="4810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5667" name="Rectangle 515"/>
          <p:cNvSpPr>
            <a:spLocks noChangeArrowheads="1"/>
          </p:cNvSpPr>
          <p:nvPr/>
        </p:nvSpPr>
        <p:spPr bwMode="auto">
          <a:xfrm>
            <a:off x="7885113" y="3333750"/>
            <a:ext cx="576262" cy="395288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05668" name="Oval 516"/>
          <p:cNvSpPr>
            <a:spLocks noChangeArrowheads="1"/>
          </p:cNvSpPr>
          <p:nvPr/>
        </p:nvSpPr>
        <p:spPr bwMode="auto">
          <a:xfrm>
            <a:off x="5006975" y="1700213"/>
            <a:ext cx="508000" cy="460375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000066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305669" name="Oval 517"/>
          <p:cNvSpPr>
            <a:spLocks noChangeArrowheads="1"/>
          </p:cNvSpPr>
          <p:nvPr/>
        </p:nvSpPr>
        <p:spPr bwMode="auto">
          <a:xfrm>
            <a:off x="5510213" y="4168775"/>
            <a:ext cx="508000" cy="460375"/>
          </a:xfrm>
          <a:prstGeom prst="ellipse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05670" name="Line 518"/>
          <p:cNvSpPr>
            <a:spLocks noChangeShapeType="1"/>
          </p:cNvSpPr>
          <p:nvPr/>
        </p:nvSpPr>
        <p:spPr bwMode="auto">
          <a:xfrm flipV="1">
            <a:off x="5794375" y="3727450"/>
            <a:ext cx="230188" cy="4587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5671" name="Line 519"/>
          <p:cNvSpPr>
            <a:spLocks noChangeShapeType="1"/>
          </p:cNvSpPr>
          <p:nvPr/>
        </p:nvSpPr>
        <p:spPr bwMode="auto">
          <a:xfrm flipH="1" flipV="1">
            <a:off x="6297613" y="3740150"/>
            <a:ext cx="274637" cy="4206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5672" name="Rectangle 520"/>
          <p:cNvSpPr>
            <a:spLocks noChangeArrowheads="1"/>
          </p:cNvSpPr>
          <p:nvPr/>
        </p:nvSpPr>
        <p:spPr bwMode="auto">
          <a:xfrm>
            <a:off x="5865813" y="3333750"/>
            <a:ext cx="576262" cy="395288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305673" name="Oval 521"/>
          <p:cNvSpPr>
            <a:spLocks noChangeArrowheads="1"/>
          </p:cNvSpPr>
          <p:nvPr/>
        </p:nvSpPr>
        <p:spPr bwMode="auto">
          <a:xfrm>
            <a:off x="5626100" y="1700213"/>
            <a:ext cx="508000" cy="460375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000066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05674" name="Line 522"/>
          <p:cNvSpPr>
            <a:spLocks noChangeShapeType="1"/>
          </p:cNvSpPr>
          <p:nvPr/>
        </p:nvSpPr>
        <p:spPr bwMode="auto">
          <a:xfrm flipV="1">
            <a:off x="6302375" y="2828925"/>
            <a:ext cx="725488" cy="5064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5675" name="Line 523"/>
          <p:cNvSpPr>
            <a:spLocks noChangeShapeType="1"/>
          </p:cNvSpPr>
          <p:nvPr/>
        </p:nvSpPr>
        <p:spPr bwMode="auto">
          <a:xfrm flipH="1" flipV="1">
            <a:off x="7239000" y="2828925"/>
            <a:ext cx="771525" cy="5064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05676" name="Rectangle 524"/>
          <p:cNvSpPr>
            <a:spLocks noChangeArrowheads="1"/>
          </p:cNvSpPr>
          <p:nvPr/>
        </p:nvSpPr>
        <p:spPr bwMode="auto">
          <a:xfrm>
            <a:off x="6807200" y="2420938"/>
            <a:ext cx="576263" cy="395287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n-US" altLang="zh-CN">
                <a:solidFill>
                  <a:srgbClr val="000066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305677" name="Oval 525"/>
          <p:cNvSpPr>
            <a:spLocks noChangeArrowheads="1"/>
          </p:cNvSpPr>
          <p:nvPr/>
        </p:nvSpPr>
        <p:spPr bwMode="auto">
          <a:xfrm>
            <a:off x="6224588" y="1698625"/>
            <a:ext cx="508000" cy="460375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>
                <a:solidFill>
                  <a:srgbClr val="000066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305678" name="Text Box 526"/>
          <p:cNvSpPr txBox="1">
            <a:spLocks noChangeArrowheads="1"/>
          </p:cNvSpPr>
          <p:nvPr/>
        </p:nvSpPr>
        <p:spPr bwMode="auto">
          <a:xfrm>
            <a:off x="1403350" y="1204913"/>
            <a:ext cx="52324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3000">
                <a:solidFill>
                  <a:srgbClr val="008000"/>
                </a:solidFill>
                <a:latin typeface="Times New Roman" pitchFamily="18" charset="0"/>
              </a:rPr>
              <a:t>1     2    3    4     5    6     7    8    9</a:t>
            </a:r>
          </a:p>
        </p:txBody>
      </p:sp>
      <p:sp>
        <p:nvSpPr>
          <p:cNvPr id="305679" name="Rectangle 527"/>
          <p:cNvSpPr>
            <a:spLocks noChangeArrowheads="1"/>
          </p:cNvSpPr>
          <p:nvPr/>
        </p:nvSpPr>
        <p:spPr bwMode="auto">
          <a:xfrm>
            <a:off x="1317625" y="1900238"/>
            <a:ext cx="563563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305680" name="Rectangle 528"/>
          <p:cNvSpPr>
            <a:spLocks noChangeArrowheads="1"/>
          </p:cNvSpPr>
          <p:nvPr/>
        </p:nvSpPr>
        <p:spPr bwMode="auto">
          <a:xfrm>
            <a:off x="2482850" y="1901825"/>
            <a:ext cx="563563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305681" name="Rectangle 529"/>
          <p:cNvSpPr>
            <a:spLocks noChangeArrowheads="1"/>
          </p:cNvSpPr>
          <p:nvPr/>
        </p:nvSpPr>
        <p:spPr bwMode="auto">
          <a:xfrm>
            <a:off x="1906588" y="1901825"/>
            <a:ext cx="563562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305682" name="Rectangle 530"/>
          <p:cNvSpPr>
            <a:spLocks noChangeArrowheads="1"/>
          </p:cNvSpPr>
          <p:nvPr/>
        </p:nvSpPr>
        <p:spPr bwMode="auto">
          <a:xfrm>
            <a:off x="3754438" y="1901825"/>
            <a:ext cx="563562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305683" name="Rectangle 531"/>
          <p:cNvSpPr>
            <a:spLocks noChangeArrowheads="1"/>
          </p:cNvSpPr>
          <p:nvPr/>
        </p:nvSpPr>
        <p:spPr bwMode="auto">
          <a:xfrm>
            <a:off x="3106738" y="1901825"/>
            <a:ext cx="563562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305684" name="Rectangle 532"/>
          <p:cNvSpPr>
            <a:spLocks noChangeArrowheads="1"/>
          </p:cNvSpPr>
          <p:nvPr/>
        </p:nvSpPr>
        <p:spPr bwMode="auto">
          <a:xfrm>
            <a:off x="4314825" y="1916113"/>
            <a:ext cx="563563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305685" name="Rectangle 533"/>
          <p:cNvSpPr>
            <a:spLocks noChangeArrowheads="1"/>
          </p:cNvSpPr>
          <p:nvPr/>
        </p:nvSpPr>
        <p:spPr bwMode="auto">
          <a:xfrm>
            <a:off x="4962525" y="1901825"/>
            <a:ext cx="563563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305686" name="Rectangle 534"/>
          <p:cNvSpPr>
            <a:spLocks noChangeArrowheads="1"/>
          </p:cNvSpPr>
          <p:nvPr/>
        </p:nvSpPr>
        <p:spPr bwMode="auto">
          <a:xfrm>
            <a:off x="5576888" y="1901825"/>
            <a:ext cx="563562" cy="549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000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grpSp>
        <p:nvGrpSpPr>
          <p:cNvPr id="2" name="Group 535"/>
          <p:cNvGrpSpPr>
            <a:grpSpLocks/>
          </p:cNvGrpSpPr>
          <p:nvPr/>
        </p:nvGrpSpPr>
        <p:grpSpPr bwMode="auto">
          <a:xfrm>
            <a:off x="1042988" y="2276475"/>
            <a:ext cx="4125912" cy="4586288"/>
            <a:chOff x="431" y="1136"/>
            <a:chExt cx="2518" cy="2889"/>
          </a:xfrm>
        </p:grpSpPr>
        <p:sp>
          <p:nvSpPr>
            <p:cNvPr id="113773" name="Rectangle 536"/>
            <p:cNvSpPr>
              <a:spLocks noChangeArrowheads="1"/>
            </p:cNvSpPr>
            <p:nvPr/>
          </p:nvSpPr>
          <p:spPr bwMode="auto">
            <a:xfrm>
              <a:off x="431" y="3753"/>
              <a:ext cx="22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0">
                  <a:solidFill>
                    <a:srgbClr val="008000"/>
                  </a:solidFill>
                  <a:ea typeface="宋体" pitchFamily="2" charset="-122"/>
                </a:rPr>
                <a:t>9</a:t>
              </a:r>
            </a:p>
          </p:txBody>
        </p:sp>
        <p:sp>
          <p:nvSpPr>
            <p:cNvPr id="113774" name="Rectangle 537"/>
            <p:cNvSpPr>
              <a:spLocks noChangeArrowheads="1"/>
            </p:cNvSpPr>
            <p:nvPr/>
          </p:nvSpPr>
          <p:spPr bwMode="auto">
            <a:xfrm>
              <a:off x="431" y="3481"/>
              <a:ext cx="22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0">
                  <a:solidFill>
                    <a:srgbClr val="008000"/>
                  </a:solidFill>
                  <a:ea typeface="宋体" pitchFamily="2" charset="-122"/>
                </a:rPr>
                <a:t>8</a:t>
              </a:r>
            </a:p>
          </p:txBody>
        </p:sp>
        <p:sp>
          <p:nvSpPr>
            <p:cNvPr id="113775" name="Rectangle 538"/>
            <p:cNvSpPr>
              <a:spLocks noChangeArrowheads="1"/>
            </p:cNvSpPr>
            <p:nvPr/>
          </p:nvSpPr>
          <p:spPr bwMode="auto">
            <a:xfrm>
              <a:off x="431" y="3209"/>
              <a:ext cx="22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0">
                  <a:solidFill>
                    <a:srgbClr val="008000"/>
                  </a:solidFill>
                  <a:ea typeface="宋体" pitchFamily="2" charset="-122"/>
                </a:rPr>
                <a:t>7</a:t>
              </a:r>
            </a:p>
          </p:txBody>
        </p:sp>
        <p:sp>
          <p:nvSpPr>
            <p:cNvPr id="113776" name="Rectangle 539"/>
            <p:cNvSpPr>
              <a:spLocks noChangeArrowheads="1"/>
            </p:cNvSpPr>
            <p:nvPr/>
          </p:nvSpPr>
          <p:spPr bwMode="auto">
            <a:xfrm>
              <a:off x="431" y="2937"/>
              <a:ext cx="22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0">
                  <a:solidFill>
                    <a:srgbClr val="008000"/>
                  </a:solidFill>
                  <a:ea typeface="宋体" pitchFamily="2" charset="-122"/>
                </a:rPr>
                <a:t>6</a:t>
              </a:r>
            </a:p>
          </p:txBody>
        </p:sp>
        <p:sp>
          <p:nvSpPr>
            <p:cNvPr id="113777" name="Rectangle 540"/>
            <p:cNvSpPr>
              <a:spLocks noChangeArrowheads="1"/>
            </p:cNvSpPr>
            <p:nvPr/>
          </p:nvSpPr>
          <p:spPr bwMode="auto">
            <a:xfrm>
              <a:off x="431" y="2665"/>
              <a:ext cx="22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0">
                  <a:solidFill>
                    <a:srgbClr val="008000"/>
                  </a:solidFill>
                  <a:ea typeface="宋体" pitchFamily="2" charset="-122"/>
                </a:rPr>
                <a:t>5</a:t>
              </a:r>
            </a:p>
          </p:txBody>
        </p:sp>
        <p:sp>
          <p:nvSpPr>
            <p:cNvPr id="113778" name="Rectangle 541"/>
            <p:cNvSpPr>
              <a:spLocks noChangeArrowheads="1"/>
            </p:cNvSpPr>
            <p:nvPr/>
          </p:nvSpPr>
          <p:spPr bwMode="auto">
            <a:xfrm>
              <a:off x="431" y="2393"/>
              <a:ext cx="22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0">
                  <a:solidFill>
                    <a:srgbClr val="008000"/>
                  </a:solidFill>
                  <a:ea typeface="宋体" pitchFamily="2" charset="-122"/>
                </a:rPr>
                <a:t>4</a:t>
              </a:r>
            </a:p>
          </p:txBody>
        </p:sp>
        <p:sp>
          <p:nvSpPr>
            <p:cNvPr id="113779" name="Rectangle 542"/>
            <p:cNvSpPr>
              <a:spLocks noChangeArrowheads="1"/>
            </p:cNvSpPr>
            <p:nvPr/>
          </p:nvSpPr>
          <p:spPr bwMode="auto">
            <a:xfrm>
              <a:off x="431" y="2121"/>
              <a:ext cx="22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0">
                  <a:solidFill>
                    <a:srgbClr val="008000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113780" name="Rectangle 543"/>
            <p:cNvSpPr>
              <a:spLocks noChangeArrowheads="1"/>
            </p:cNvSpPr>
            <p:nvPr/>
          </p:nvSpPr>
          <p:spPr bwMode="auto">
            <a:xfrm>
              <a:off x="431" y="1849"/>
              <a:ext cx="22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0">
                  <a:solidFill>
                    <a:srgbClr val="008000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113781" name="Rectangle 544"/>
            <p:cNvSpPr>
              <a:spLocks noChangeArrowheads="1"/>
            </p:cNvSpPr>
            <p:nvPr/>
          </p:nvSpPr>
          <p:spPr bwMode="auto">
            <a:xfrm>
              <a:off x="431" y="1577"/>
              <a:ext cx="22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0">
                  <a:solidFill>
                    <a:srgbClr val="008000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113782" name="Rectangle 545"/>
            <p:cNvSpPr>
              <a:spLocks noChangeArrowheads="1"/>
            </p:cNvSpPr>
            <p:nvPr/>
          </p:nvSpPr>
          <p:spPr bwMode="auto">
            <a:xfrm>
              <a:off x="431" y="1298"/>
              <a:ext cx="223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</a:pPr>
              <a:endParaRPr kumimoji="0" lang="zh-CN" altLang="zh-CN" sz="1800" b="0">
                <a:ea typeface="宋体" pitchFamily="2" charset="-122"/>
              </a:endParaRPr>
            </a:p>
          </p:txBody>
        </p:sp>
        <p:sp>
          <p:nvSpPr>
            <p:cNvPr id="113783" name="Rectangle 546"/>
            <p:cNvSpPr>
              <a:spLocks noChangeArrowheads="1"/>
            </p:cNvSpPr>
            <p:nvPr/>
          </p:nvSpPr>
          <p:spPr bwMode="auto">
            <a:xfrm>
              <a:off x="2330" y="3753"/>
              <a:ext cx="5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84" name="Rectangle 547"/>
            <p:cNvSpPr>
              <a:spLocks noChangeArrowheads="1"/>
            </p:cNvSpPr>
            <p:nvPr/>
          </p:nvSpPr>
          <p:spPr bwMode="auto">
            <a:xfrm>
              <a:off x="1752" y="3753"/>
              <a:ext cx="5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85" name="Rectangle 548"/>
            <p:cNvSpPr>
              <a:spLocks noChangeArrowheads="1"/>
            </p:cNvSpPr>
            <p:nvPr/>
          </p:nvSpPr>
          <p:spPr bwMode="auto">
            <a:xfrm>
              <a:off x="1199" y="3753"/>
              <a:ext cx="55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86" name="Rectangle 549"/>
            <p:cNvSpPr>
              <a:spLocks noChangeArrowheads="1"/>
            </p:cNvSpPr>
            <p:nvPr/>
          </p:nvSpPr>
          <p:spPr bwMode="auto">
            <a:xfrm>
              <a:off x="654" y="3753"/>
              <a:ext cx="545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13787" name="Rectangle 550"/>
            <p:cNvSpPr>
              <a:spLocks noChangeArrowheads="1"/>
            </p:cNvSpPr>
            <p:nvPr/>
          </p:nvSpPr>
          <p:spPr bwMode="auto">
            <a:xfrm>
              <a:off x="2330" y="3481"/>
              <a:ext cx="5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88" name="Rectangle 551"/>
            <p:cNvSpPr>
              <a:spLocks noChangeArrowheads="1"/>
            </p:cNvSpPr>
            <p:nvPr/>
          </p:nvSpPr>
          <p:spPr bwMode="auto">
            <a:xfrm>
              <a:off x="1752" y="3481"/>
              <a:ext cx="5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89" name="Rectangle 552"/>
            <p:cNvSpPr>
              <a:spLocks noChangeArrowheads="1"/>
            </p:cNvSpPr>
            <p:nvPr/>
          </p:nvSpPr>
          <p:spPr bwMode="auto">
            <a:xfrm>
              <a:off x="1199" y="3481"/>
              <a:ext cx="55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90" name="Rectangle 553"/>
            <p:cNvSpPr>
              <a:spLocks noChangeArrowheads="1"/>
            </p:cNvSpPr>
            <p:nvPr/>
          </p:nvSpPr>
          <p:spPr bwMode="auto">
            <a:xfrm>
              <a:off x="654" y="3481"/>
              <a:ext cx="545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13791" name="Rectangle 554"/>
            <p:cNvSpPr>
              <a:spLocks noChangeArrowheads="1"/>
            </p:cNvSpPr>
            <p:nvPr/>
          </p:nvSpPr>
          <p:spPr bwMode="auto">
            <a:xfrm>
              <a:off x="2330" y="3209"/>
              <a:ext cx="5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92" name="Rectangle 555"/>
            <p:cNvSpPr>
              <a:spLocks noChangeArrowheads="1"/>
            </p:cNvSpPr>
            <p:nvPr/>
          </p:nvSpPr>
          <p:spPr bwMode="auto">
            <a:xfrm>
              <a:off x="1752" y="3209"/>
              <a:ext cx="5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93" name="Rectangle 556"/>
            <p:cNvSpPr>
              <a:spLocks noChangeArrowheads="1"/>
            </p:cNvSpPr>
            <p:nvPr/>
          </p:nvSpPr>
          <p:spPr bwMode="auto">
            <a:xfrm>
              <a:off x="1199" y="3209"/>
              <a:ext cx="55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94" name="Rectangle 557"/>
            <p:cNvSpPr>
              <a:spLocks noChangeArrowheads="1"/>
            </p:cNvSpPr>
            <p:nvPr/>
          </p:nvSpPr>
          <p:spPr bwMode="auto">
            <a:xfrm>
              <a:off x="654" y="3209"/>
              <a:ext cx="545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13795" name="Rectangle 558"/>
            <p:cNvSpPr>
              <a:spLocks noChangeArrowheads="1"/>
            </p:cNvSpPr>
            <p:nvPr/>
          </p:nvSpPr>
          <p:spPr bwMode="auto">
            <a:xfrm>
              <a:off x="2330" y="2937"/>
              <a:ext cx="5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96" name="Rectangle 559"/>
            <p:cNvSpPr>
              <a:spLocks noChangeArrowheads="1"/>
            </p:cNvSpPr>
            <p:nvPr/>
          </p:nvSpPr>
          <p:spPr bwMode="auto">
            <a:xfrm>
              <a:off x="1752" y="2937"/>
              <a:ext cx="5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97" name="Rectangle 560"/>
            <p:cNvSpPr>
              <a:spLocks noChangeArrowheads="1"/>
            </p:cNvSpPr>
            <p:nvPr/>
          </p:nvSpPr>
          <p:spPr bwMode="auto">
            <a:xfrm>
              <a:off x="1199" y="2937"/>
              <a:ext cx="55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798" name="Rectangle 561"/>
            <p:cNvSpPr>
              <a:spLocks noChangeArrowheads="1"/>
            </p:cNvSpPr>
            <p:nvPr/>
          </p:nvSpPr>
          <p:spPr bwMode="auto">
            <a:xfrm>
              <a:off x="654" y="2937"/>
              <a:ext cx="545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solidFill>
                  <a:srgbClr val="000066"/>
                </a:solidFill>
                <a:ea typeface="宋体" pitchFamily="2" charset="-122"/>
              </a:endParaRPr>
            </a:p>
          </p:txBody>
        </p:sp>
        <p:sp>
          <p:nvSpPr>
            <p:cNvPr id="113799" name="Rectangle 562"/>
            <p:cNvSpPr>
              <a:spLocks noChangeArrowheads="1"/>
            </p:cNvSpPr>
            <p:nvPr/>
          </p:nvSpPr>
          <p:spPr bwMode="auto">
            <a:xfrm>
              <a:off x="2330" y="2665"/>
              <a:ext cx="5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00" name="Rectangle 563"/>
            <p:cNvSpPr>
              <a:spLocks noChangeArrowheads="1"/>
            </p:cNvSpPr>
            <p:nvPr/>
          </p:nvSpPr>
          <p:spPr bwMode="auto">
            <a:xfrm>
              <a:off x="1752" y="2665"/>
              <a:ext cx="5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01" name="Rectangle 564"/>
            <p:cNvSpPr>
              <a:spLocks noChangeArrowheads="1"/>
            </p:cNvSpPr>
            <p:nvPr/>
          </p:nvSpPr>
          <p:spPr bwMode="auto">
            <a:xfrm>
              <a:off x="1199" y="2665"/>
              <a:ext cx="55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02" name="Rectangle 565"/>
            <p:cNvSpPr>
              <a:spLocks noChangeArrowheads="1"/>
            </p:cNvSpPr>
            <p:nvPr/>
          </p:nvSpPr>
          <p:spPr bwMode="auto">
            <a:xfrm>
              <a:off x="654" y="2665"/>
              <a:ext cx="545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13803" name="Rectangle 566"/>
            <p:cNvSpPr>
              <a:spLocks noChangeArrowheads="1"/>
            </p:cNvSpPr>
            <p:nvPr/>
          </p:nvSpPr>
          <p:spPr bwMode="auto">
            <a:xfrm>
              <a:off x="2330" y="2393"/>
              <a:ext cx="5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04" name="Rectangle 567"/>
            <p:cNvSpPr>
              <a:spLocks noChangeArrowheads="1"/>
            </p:cNvSpPr>
            <p:nvPr/>
          </p:nvSpPr>
          <p:spPr bwMode="auto">
            <a:xfrm>
              <a:off x="1752" y="2393"/>
              <a:ext cx="5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05" name="Rectangle 568"/>
            <p:cNvSpPr>
              <a:spLocks noChangeArrowheads="1"/>
            </p:cNvSpPr>
            <p:nvPr/>
          </p:nvSpPr>
          <p:spPr bwMode="auto">
            <a:xfrm>
              <a:off x="1199" y="2393"/>
              <a:ext cx="55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06" name="Rectangle 569"/>
            <p:cNvSpPr>
              <a:spLocks noChangeArrowheads="1"/>
            </p:cNvSpPr>
            <p:nvPr/>
          </p:nvSpPr>
          <p:spPr bwMode="auto">
            <a:xfrm>
              <a:off x="654" y="2393"/>
              <a:ext cx="545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13807" name="Rectangle 570"/>
            <p:cNvSpPr>
              <a:spLocks noChangeArrowheads="1"/>
            </p:cNvSpPr>
            <p:nvPr/>
          </p:nvSpPr>
          <p:spPr bwMode="auto">
            <a:xfrm>
              <a:off x="2330" y="2121"/>
              <a:ext cx="5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08" name="Rectangle 571"/>
            <p:cNvSpPr>
              <a:spLocks noChangeArrowheads="1"/>
            </p:cNvSpPr>
            <p:nvPr/>
          </p:nvSpPr>
          <p:spPr bwMode="auto">
            <a:xfrm>
              <a:off x="1752" y="2121"/>
              <a:ext cx="5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09" name="Rectangle 572"/>
            <p:cNvSpPr>
              <a:spLocks noChangeArrowheads="1"/>
            </p:cNvSpPr>
            <p:nvPr/>
          </p:nvSpPr>
          <p:spPr bwMode="auto">
            <a:xfrm>
              <a:off x="1199" y="2121"/>
              <a:ext cx="55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10" name="Rectangle 573"/>
            <p:cNvSpPr>
              <a:spLocks noChangeArrowheads="1"/>
            </p:cNvSpPr>
            <p:nvPr/>
          </p:nvSpPr>
          <p:spPr bwMode="auto">
            <a:xfrm>
              <a:off x="654" y="2121"/>
              <a:ext cx="545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13811" name="Rectangle 574"/>
            <p:cNvSpPr>
              <a:spLocks noChangeArrowheads="1"/>
            </p:cNvSpPr>
            <p:nvPr/>
          </p:nvSpPr>
          <p:spPr bwMode="auto">
            <a:xfrm>
              <a:off x="2330" y="1849"/>
              <a:ext cx="5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12" name="Rectangle 575"/>
            <p:cNvSpPr>
              <a:spLocks noChangeArrowheads="1"/>
            </p:cNvSpPr>
            <p:nvPr/>
          </p:nvSpPr>
          <p:spPr bwMode="auto">
            <a:xfrm>
              <a:off x="1752" y="1849"/>
              <a:ext cx="5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13" name="Rectangle 576"/>
            <p:cNvSpPr>
              <a:spLocks noChangeArrowheads="1"/>
            </p:cNvSpPr>
            <p:nvPr/>
          </p:nvSpPr>
          <p:spPr bwMode="auto">
            <a:xfrm>
              <a:off x="1199" y="1849"/>
              <a:ext cx="55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14" name="Rectangle 577"/>
            <p:cNvSpPr>
              <a:spLocks noChangeArrowheads="1"/>
            </p:cNvSpPr>
            <p:nvPr/>
          </p:nvSpPr>
          <p:spPr bwMode="auto">
            <a:xfrm>
              <a:off x="654" y="1849"/>
              <a:ext cx="545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13815" name="Rectangle 578"/>
            <p:cNvSpPr>
              <a:spLocks noChangeArrowheads="1"/>
            </p:cNvSpPr>
            <p:nvPr/>
          </p:nvSpPr>
          <p:spPr bwMode="auto">
            <a:xfrm>
              <a:off x="2330" y="1577"/>
              <a:ext cx="5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16" name="Rectangle 579"/>
            <p:cNvSpPr>
              <a:spLocks noChangeArrowheads="1"/>
            </p:cNvSpPr>
            <p:nvPr/>
          </p:nvSpPr>
          <p:spPr bwMode="auto">
            <a:xfrm>
              <a:off x="1752" y="1577"/>
              <a:ext cx="578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17" name="Rectangle 580"/>
            <p:cNvSpPr>
              <a:spLocks noChangeArrowheads="1"/>
            </p:cNvSpPr>
            <p:nvPr/>
          </p:nvSpPr>
          <p:spPr bwMode="auto">
            <a:xfrm>
              <a:off x="1199" y="1577"/>
              <a:ext cx="553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ea typeface="宋体" pitchFamily="2" charset="-122"/>
              </a:endParaRPr>
            </a:p>
          </p:txBody>
        </p:sp>
        <p:sp>
          <p:nvSpPr>
            <p:cNvPr id="113818" name="Rectangle 581"/>
            <p:cNvSpPr>
              <a:spLocks noChangeArrowheads="1"/>
            </p:cNvSpPr>
            <p:nvPr/>
          </p:nvSpPr>
          <p:spPr bwMode="auto">
            <a:xfrm>
              <a:off x="654" y="1577"/>
              <a:ext cx="545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buFontTx/>
                <a:buChar char="•"/>
              </a:pPr>
              <a:endParaRPr kumimoji="0" lang="zh-CN" altLang="zh-CN" sz="2400" b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113819" name="Rectangle 582"/>
            <p:cNvSpPr>
              <a:spLocks noChangeArrowheads="1"/>
            </p:cNvSpPr>
            <p:nvPr/>
          </p:nvSpPr>
          <p:spPr bwMode="auto">
            <a:xfrm>
              <a:off x="2324" y="1299"/>
              <a:ext cx="625" cy="2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800">
                  <a:ea typeface="宋体" pitchFamily="2" charset="-122"/>
                </a:rPr>
                <a:t>RChild</a:t>
              </a:r>
            </a:p>
          </p:txBody>
        </p:sp>
        <p:sp>
          <p:nvSpPr>
            <p:cNvPr id="113820" name="Rectangle 583"/>
            <p:cNvSpPr>
              <a:spLocks noChangeArrowheads="1"/>
            </p:cNvSpPr>
            <p:nvPr/>
          </p:nvSpPr>
          <p:spPr bwMode="auto">
            <a:xfrm>
              <a:off x="1746" y="1299"/>
              <a:ext cx="605" cy="2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800">
                  <a:ea typeface="宋体" pitchFamily="2" charset="-122"/>
                </a:rPr>
                <a:t>LChild</a:t>
              </a:r>
            </a:p>
          </p:txBody>
        </p:sp>
        <p:sp>
          <p:nvSpPr>
            <p:cNvPr id="113821" name="Rectangle 584"/>
            <p:cNvSpPr>
              <a:spLocks noChangeArrowheads="1"/>
            </p:cNvSpPr>
            <p:nvPr/>
          </p:nvSpPr>
          <p:spPr bwMode="auto">
            <a:xfrm>
              <a:off x="1199" y="1299"/>
              <a:ext cx="579" cy="2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800">
                  <a:ea typeface="宋体" pitchFamily="2" charset="-122"/>
                </a:rPr>
                <a:t>parent</a:t>
              </a:r>
            </a:p>
          </p:txBody>
        </p:sp>
        <p:sp>
          <p:nvSpPr>
            <p:cNvPr id="113822" name="Rectangle 585"/>
            <p:cNvSpPr>
              <a:spLocks noChangeArrowheads="1"/>
            </p:cNvSpPr>
            <p:nvPr/>
          </p:nvSpPr>
          <p:spPr bwMode="auto">
            <a:xfrm>
              <a:off x="654" y="1299"/>
              <a:ext cx="571" cy="2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kumimoji="0" lang="en-US" altLang="zh-CN" sz="1800">
                  <a:ea typeface="宋体" pitchFamily="2" charset="-122"/>
                </a:rPr>
                <a:t>weight</a:t>
              </a:r>
            </a:p>
          </p:txBody>
        </p:sp>
        <p:sp>
          <p:nvSpPr>
            <p:cNvPr id="113823" name="Line 586"/>
            <p:cNvSpPr>
              <a:spLocks noChangeShapeType="1"/>
            </p:cNvSpPr>
            <p:nvPr/>
          </p:nvSpPr>
          <p:spPr bwMode="auto">
            <a:xfrm>
              <a:off x="431" y="1136"/>
              <a:ext cx="223" cy="0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4" name="Line 587"/>
            <p:cNvSpPr>
              <a:spLocks noChangeShapeType="1"/>
            </p:cNvSpPr>
            <p:nvPr/>
          </p:nvSpPr>
          <p:spPr bwMode="auto">
            <a:xfrm>
              <a:off x="431" y="4025"/>
              <a:ext cx="223" cy="0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5" name="Line 588"/>
            <p:cNvSpPr>
              <a:spLocks noChangeShapeType="1"/>
            </p:cNvSpPr>
            <p:nvPr/>
          </p:nvSpPr>
          <p:spPr bwMode="auto">
            <a:xfrm>
              <a:off x="431" y="3753"/>
              <a:ext cx="0" cy="272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6" name="Line 589"/>
            <p:cNvSpPr>
              <a:spLocks noChangeShapeType="1"/>
            </p:cNvSpPr>
            <p:nvPr/>
          </p:nvSpPr>
          <p:spPr bwMode="auto">
            <a:xfrm>
              <a:off x="431" y="1136"/>
              <a:ext cx="0" cy="441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90"/>
            <p:cNvGrpSpPr>
              <a:grpSpLocks/>
            </p:cNvGrpSpPr>
            <p:nvPr/>
          </p:nvGrpSpPr>
          <p:grpSpPr bwMode="auto">
            <a:xfrm>
              <a:off x="654" y="1298"/>
              <a:ext cx="2273" cy="2727"/>
              <a:chOff x="654" y="1136"/>
              <a:chExt cx="2273" cy="2889"/>
            </a:xfrm>
          </p:grpSpPr>
          <p:sp>
            <p:nvSpPr>
              <p:cNvPr id="113847" name="Line 591"/>
              <p:cNvSpPr>
                <a:spLocks noChangeShapeType="1"/>
              </p:cNvSpPr>
              <p:nvPr/>
            </p:nvSpPr>
            <p:spPr bwMode="auto">
              <a:xfrm>
                <a:off x="1199" y="1136"/>
                <a:ext cx="0" cy="288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48" name="Line 592"/>
              <p:cNvSpPr>
                <a:spLocks noChangeShapeType="1"/>
              </p:cNvSpPr>
              <p:nvPr/>
            </p:nvSpPr>
            <p:spPr bwMode="auto">
              <a:xfrm>
                <a:off x="1752" y="1136"/>
                <a:ext cx="0" cy="288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49" name="Line 593"/>
              <p:cNvSpPr>
                <a:spLocks noChangeShapeType="1"/>
              </p:cNvSpPr>
              <p:nvPr/>
            </p:nvSpPr>
            <p:spPr bwMode="auto">
              <a:xfrm>
                <a:off x="2330" y="1136"/>
                <a:ext cx="0" cy="288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50" name="Line 594"/>
              <p:cNvSpPr>
                <a:spLocks noChangeShapeType="1"/>
              </p:cNvSpPr>
              <p:nvPr/>
            </p:nvSpPr>
            <p:spPr bwMode="auto">
              <a:xfrm>
                <a:off x="654" y="1136"/>
                <a:ext cx="0" cy="288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51" name="Line 595"/>
              <p:cNvSpPr>
                <a:spLocks noChangeShapeType="1"/>
              </p:cNvSpPr>
              <p:nvPr/>
            </p:nvSpPr>
            <p:spPr bwMode="auto">
              <a:xfrm>
                <a:off x="2927" y="1136"/>
                <a:ext cx="0" cy="288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828" name="Line 596"/>
            <p:cNvSpPr>
              <a:spLocks noChangeShapeType="1"/>
            </p:cNvSpPr>
            <p:nvPr/>
          </p:nvSpPr>
          <p:spPr bwMode="auto">
            <a:xfrm>
              <a:off x="431" y="1577"/>
              <a:ext cx="0" cy="272"/>
            </a:xfrm>
            <a:prstGeom prst="line">
              <a:avLst/>
            </a:prstGeom>
            <a:noFill/>
            <a:ln w="1905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9" name="Line 597"/>
            <p:cNvSpPr>
              <a:spLocks noChangeShapeType="1"/>
            </p:cNvSpPr>
            <p:nvPr/>
          </p:nvSpPr>
          <p:spPr bwMode="auto">
            <a:xfrm>
              <a:off x="654" y="1299"/>
              <a:ext cx="2273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0" name="Line 598"/>
            <p:cNvSpPr>
              <a:spLocks noChangeShapeType="1"/>
            </p:cNvSpPr>
            <p:nvPr/>
          </p:nvSpPr>
          <p:spPr bwMode="auto">
            <a:xfrm>
              <a:off x="654" y="1577"/>
              <a:ext cx="2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1" name="Line 599"/>
            <p:cNvSpPr>
              <a:spLocks noChangeShapeType="1"/>
            </p:cNvSpPr>
            <p:nvPr/>
          </p:nvSpPr>
          <p:spPr bwMode="auto">
            <a:xfrm>
              <a:off x="431" y="1849"/>
              <a:ext cx="0" cy="272"/>
            </a:xfrm>
            <a:prstGeom prst="line">
              <a:avLst/>
            </a:prstGeom>
            <a:noFill/>
            <a:ln w="1905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2" name="Line 600"/>
            <p:cNvSpPr>
              <a:spLocks noChangeShapeType="1"/>
            </p:cNvSpPr>
            <p:nvPr/>
          </p:nvSpPr>
          <p:spPr bwMode="auto">
            <a:xfrm>
              <a:off x="654" y="1849"/>
              <a:ext cx="2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3" name="Line 601"/>
            <p:cNvSpPr>
              <a:spLocks noChangeShapeType="1"/>
            </p:cNvSpPr>
            <p:nvPr/>
          </p:nvSpPr>
          <p:spPr bwMode="auto">
            <a:xfrm>
              <a:off x="431" y="2121"/>
              <a:ext cx="0" cy="272"/>
            </a:xfrm>
            <a:prstGeom prst="line">
              <a:avLst/>
            </a:prstGeom>
            <a:noFill/>
            <a:ln w="1905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4" name="Line 602"/>
            <p:cNvSpPr>
              <a:spLocks noChangeShapeType="1"/>
            </p:cNvSpPr>
            <p:nvPr/>
          </p:nvSpPr>
          <p:spPr bwMode="auto">
            <a:xfrm>
              <a:off x="654" y="2121"/>
              <a:ext cx="2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5" name="Line 603"/>
            <p:cNvSpPr>
              <a:spLocks noChangeShapeType="1"/>
            </p:cNvSpPr>
            <p:nvPr/>
          </p:nvSpPr>
          <p:spPr bwMode="auto">
            <a:xfrm>
              <a:off x="431" y="2393"/>
              <a:ext cx="0" cy="272"/>
            </a:xfrm>
            <a:prstGeom prst="line">
              <a:avLst/>
            </a:prstGeom>
            <a:noFill/>
            <a:ln w="1905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6" name="Line 604"/>
            <p:cNvSpPr>
              <a:spLocks noChangeShapeType="1"/>
            </p:cNvSpPr>
            <p:nvPr/>
          </p:nvSpPr>
          <p:spPr bwMode="auto">
            <a:xfrm>
              <a:off x="654" y="2393"/>
              <a:ext cx="2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7" name="Line 605"/>
            <p:cNvSpPr>
              <a:spLocks noChangeShapeType="1"/>
            </p:cNvSpPr>
            <p:nvPr/>
          </p:nvSpPr>
          <p:spPr bwMode="auto">
            <a:xfrm>
              <a:off x="431" y="2665"/>
              <a:ext cx="0" cy="272"/>
            </a:xfrm>
            <a:prstGeom prst="line">
              <a:avLst/>
            </a:prstGeom>
            <a:noFill/>
            <a:ln w="1905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8" name="Line 606"/>
            <p:cNvSpPr>
              <a:spLocks noChangeShapeType="1"/>
            </p:cNvSpPr>
            <p:nvPr/>
          </p:nvSpPr>
          <p:spPr bwMode="auto">
            <a:xfrm>
              <a:off x="654" y="2665"/>
              <a:ext cx="2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9" name="Line 607"/>
            <p:cNvSpPr>
              <a:spLocks noChangeShapeType="1"/>
            </p:cNvSpPr>
            <p:nvPr/>
          </p:nvSpPr>
          <p:spPr bwMode="auto">
            <a:xfrm>
              <a:off x="431" y="2937"/>
              <a:ext cx="0" cy="272"/>
            </a:xfrm>
            <a:prstGeom prst="line">
              <a:avLst/>
            </a:prstGeom>
            <a:noFill/>
            <a:ln w="1905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0" name="Line 608"/>
            <p:cNvSpPr>
              <a:spLocks noChangeShapeType="1"/>
            </p:cNvSpPr>
            <p:nvPr/>
          </p:nvSpPr>
          <p:spPr bwMode="auto">
            <a:xfrm>
              <a:off x="654" y="2937"/>
              <a:ext cx="2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1" name="Line 609"/>
            <p:cNvSpPr>
              <a:spLocks noChangeShapeType="1"/>
            </p:cNvSpPr>
            <p:nvPr/>
          </p:nvSpPr>
          <p:spPr bwMode="auto">
            <a:xfrm>
              <a:off x="431" y="3209"/>
              <a:ext cx="0" cy="272"/>
            </a:xfrm>
            <a:prstGeom prst="line">
              <a:avLst/>
            </a:prstGeom>
            <a:noFill/>
            <a:ln w="1905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2" name="Line 610"/>
            <p:cNvSpPr>
              <a:spLocks noChangeShapeType="1"/>
            </p:cNvSpPr>
            <p:nvPr/>
          </p:nvSpPr>
          <p:spPr bwMode="auto">
            <a:xfrm>
              <a:off x="654" y="3209"/>
              <a:ext cx="2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3" name="Line 611"/>
            <p:cNvSpPr>
              <a:spLocks noChangeShapeType="1"/>
            </p:cNvSpPr>
            <p:nvPr/>
          </p:nvSpPr>
          <p:spPr bwMode="auto">
            <a:xfrm>
              <a:off x="431" y="3481"/>
              <a:ext cx="0" cy="272"/>
            </a:xfrm>
            <a:prstGeom prst="line">
              <a:avLst/>
            </a:prstGeom>
            <a:noFill/>
            <a:ln w="1905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4" name="Line 612"/>
            <p:cNvSpPr>
              <a:spLocks noChangeShapeType="1"/>
            </p:cNvSpPr>
            <p:nvPr/>
          </p:nvSpPr>
          <p:spPr bwMode="auto">
            <a:xfrm>
              <a:off x="654" y="3481"/>
              <a:ext cx="2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5" name="Line 613"/>
            <p:cNvSpPr>
              <a:spLocks noChangeShapeType="1"/>
            </p:cNvSpPr>
            <p:nvPr/>
          </p:nvSpPr>
          <p:spPr bwMode="auto">
            <a:xfrm>
              <a:off x="654" y="3753"/>
              <a:ext cx="2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6" name="Line 614"/>
            <p:cNvSpPr>
              <a:spLocks noChangeShapeType="1"/>
            </p:cNvSpPr>
            <p:nvPr/>
          </p:nvSpPr>
          <p:spPr bwMode="auto">
            <a:xfrm>
              <a:off x="654" y="4025"/>
              <a:ext cx="2273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5767" name="Rectangle 615"/>
          <p:cNvSpPr>
            <a:spLocks noChangeArrowheads="1"/>
          </p:cNvSpPr>
          <p:nvPr/>
        </p:nvSpPr>
        <p:spPr bwMode="auto">
          <a:xfrm>
            <a:off x="4149725" y="6451600"/>
            <a:ext cx="93345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68" name="Rectangle 616"/>
          <p:cNvSpPr>
            <a:spLocks noChangeArrowheads="1"/>
          </p:cNvSpPr>
          <p:nvPr/>
        </p:nvSpPr>
        <p:spPr bwMode="auto">
          <a:xfrm>
            <a:off x="3248025" y="6451600"/>
            <a:ext cx="90170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69" name="Rectangle 617"/>
          <p:cNvSpPr>
            <a:spLocks noChangeArrowheads="1"/>
          </p:cNvSpPr>
          <p:nvPr/>
        </p:nvSpPr>
        <p:spPr bwMode="auto">
          <a:xfrm>
            <a:off x="2382838" y="6451600"/>
            <a:ext cx="865187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70" name="Rectangle 618"/>
          <p:cNvSpPr>
            <a:spLocks noChangeArrowheads="1"/>
          </p:cNvSpPr>
          <p:nvPr/>
        </p:nvSpPr>
        <p:spPr bwMode="auto">
          <a:xfrm>
            <a:off x="1531938" y="6451600"/>
            <a:ext cx="85090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solidFill>
                  <a:srgbClr val="000066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05771" name="Rectangle 619"/>
          <p:cNvSpPr>
            <a:spLocks noChangeArrowheads="1"/>
          </p:cNvSpPr>
          <p:nvPr/>
        </p:nvSpPr>
        <p:spPr bwMode="auto">
          <a:xfrm>
            <a:off x="4149725" y="6016625"/>
            <a:ext cx="933450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72" name="Rectangle 620"/>
          <p:cNvSpPr>
            <a:spLocks noChangeArrowheads="1"/>
          </p:cNvSpPr>
          <p:nvPr/>
        </p:nvSpPr>
        <p:spPr bwMode="auto">
          <a:xfrm>
            <a:off x="3306763" y="6013450"/>
            <a:ext cx="773112" cy="411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73" name="Rectangle 621"/>
          <p:cNvSpPr>
            <a:spLocks noChangeArrowheads="1"/>
          </p:cNvSpPr>
          <p:nvPr/>
        </p:nvSpPr>
        <p:spPr bwMode="auto">
          <a:xfrm>
            <a:off x="2382838" y="6016625"/>
            <a:ext cx="865187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74" name="Rectangle 622"/>
          <p:cNvSpPr>
            <a:spLocks noChangeArrowheads="1"/>
          </p:cNvSpPr>
          <p:nvPr/>
        </p:nvSpPr>
        <p:spPr bwMode="auto">
          <a:xfrm>
            <a:off x="1531938" y="6016625"/>
            <a:ext cx="850900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solidFill>
                  <a:srgbClr val="000066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05775" name="Rectangle 623"/>
          <p:cNvSpPr>
            <a:spLocks noChangeArrowheads="1"/>
          </p:cNvSpPr>
          <p:nvPr/>
        </p:nvSpPr>
        <p:spPr bwMode="auto">
          <a:xfrm>
            <a:off x="4149725" y="5583238"/>
            <a:ext cx="933450" cy="4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76" name="Rectangle 624"/>
          <p:cNvSpPr>
            <a:spLocks noChangeArrowheads="1"/>
          </p:cNvSpPr>
          <p:nvPr/>
        </p:nvSpPr>
        <p:spPr bwMode="auto">
          <a:xfrm>
            <a:off x="3248025" y="5583238"/>
            <a:ext cx="901700" cy="4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77" name="Rectangle 625"/>
          <p:cNvSpPr>
            <a:spLocks noChangeArrowheads="1"/>
          </p:cNvSpPr>
          <p:nvPr/>
        </p:nvSpPr>
        <p:spPr bwMode="auto">
          <a:xfrm>
            <a:off x="2382838" y="5583238"/>
            <a:ext cx="865187" cy="4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78" name="Rectangle 626"/>
          <p:cNvSpPr>
            <a:spLocks noChangeArrowheads="1"/>
          </p:cNvSpPr>
          <p:nvPr/>
        </p:nvSpPr>
        <p:spPr bwMode="auto">
          <a:xfrm>
            <a:off x="1531938" y="5583238"/>
            <a:ext cx="850900" cy="4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solidFill>
                  <a:srgbClr val="000066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05779" name="Rectangle 627"/>
          <p:cNvSpPr>
            <a:spLocks noChangeArrowheads="1"/>
          </p:cNvSpPr>
          <p:nvPr/>
        </p:nvSpPr>
        <p:spPr bwMode="auto">
          <a:xfrm>
            <a:off x="4149725" y="5149850"/>
            <a:ext cx="93345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80" name="Rectangle 628"/>
          <p:cNvSpPr>
            <a:spLocks noChangeArrowheads="1"/>
          </p:cNvSpPr>
          <p:nvPr/>
        </p:nvSpPr>
        <p:spPr bwMode="auto">
          <a:xfrm>
            <a:off x="3248025" y="5149850"/>
            <a:ext cx="90170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81" name="Rectangle 629"/>
          <p:cNvSpPr>
            <a:spLocks noChangeArrowheads="1"/>
          </p:cNvSpPr>
          <p:nvPr/>
        </p:nvSpPr>
        <p:spPr bwMode="auto">
          <a:xfrm>
            <a:off x="2382838" y="5149850"/>
            <a:ext cx="865187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82" name="Rectangle 630"/>
          <p:cNvSpPr>
            <a:spLocks noChangeArrowheads="1"/>
          </p:cNvSpPr>
          <p:nvPr/>
        </p:nvSpPr>
        <p:spPr bwMode="auto">
          <a:xfrm>
            <a:off x="1531938" y="5149850"/>
            <a:ext cx="85090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solidFill>
                  <a:srgbClr val="000066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05783" name="Rectangle 631"/>
          <p:cNvSpPr>
            <a:spLocks noChangeArrowheads="1"/>
          </p:cNvSpPr>
          <p:nvPr/>
        </p:nvSpPr>
        <p:spPr bwMode="auto">
          <a:xfrm>
            <a:off x="4149725" y="4713288"/>
            <a:ext cx="933450" cy="436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84" name="Rectangle 632"/>
          <p:cNvSpPr>
            <a:spLocks noChangeArrowheads="1"/>
          </p:cNvSpPr>
          <p:nvPr/>
        </p:nvSpPr>
        <p:spPr bwMode="auto">
          <a:xfrm>
            <a:off x="3248025" y="4713288"/>
            <a:ext cx="901700" cy="436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85" name="Rectangle 633"/>
          <p:cNvSpPr>
            <a:spLocks noChangeArrowheads="1"/>
          </p:cNvSpPr>
          <p:nvPr/>
        </p:nvSpPr>
        <p:spPr bwMode="auto">
          <a:xfrm>
            <a:off x="2382838" y="4713288"/>
            <a:ext cx="865187" cy="436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86" name="Rectangle 634"/>
          <p:cNvSpPr>
            <a:spLocks noChangeArrowheads="1"/>
          </p:cNvSpPr>
          <p:nvPr/>
        </p:nvSpPr>
        <p:spPr bwMode="auto">
          <a:xfrm>
            <a:off x="1531938" y="4784725"/>
            <a:ext cx="850900" cy="43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>
                <a:solidFill>
                  <a:srgbClr val="000066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305787" name="Rectangle 635"/>
          <p:cNvSpPr>
            <a:spLocks noChangeArrowheads="1"/>
          </p:cNvSpPr>
          <p:nvPr/>
        </p:nvSpPr>
        <p:spPr bwMode="auto">
          <a:xfrm>
            <a:off x="4149725" y="4279900"/>
            <a:ext cx="93345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88" name="Rectangle 636"/>
          <p:cNvSpPr>
            <a:spLocks noChangeArrowheads="1"/>
          </p:cNvSpPr>
          <p:nvPr/>
        </p:nvSpPr>
        <p:spPr bwMode="auto">
          <a:xfrm>
            <a:off x="3248025" y="4279900"/>
            <a:ext cx="90170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89" name="Rectangle 637"/>
          <p:cNvSpPr>
            <a:spLocks noChangeArrowheads="1"/>
          </p:cNvSpPr>
          <p:nvPr/>
        </p:nvSpPr>
        <p:spPr bwMode="auto">
          <a:xfrm>
            <a:off x="2382838" y="4279900"/>
            <a:ext cx="865187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90" name="Rectangle 638"/>
          <p:cNvSpPr>
            <a:spLocks noChangeArrowheads="1"/>
          </p:cNvSpPr>
          <p:nvPr/>
        </p:nvSpPr>
        <p:spPr bwMode="auto">
          <a:xfrm>
            <a:off x="1531938" y="4351338"/>
            <a:ext cx="850900" cy="4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>
                <a:solidFill>
                  <a:srgbClr val="000066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305791" name="Rectangle 639"/>
          <p:cNvSpPr>
            <a:spLocks noChangeArrowheads="1"/>
          </p:cNvSpPr>
          <p:nvPr/>
        </p:nvSpPr>
        <p:spPr bwMode="auto">
          <a:xfrm>
            <a:off x="4149725" y="3846513"/>
            <a:ext cx="933450" cy="4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92" name="Rectangle 640"/>
          <p:cNvSpPr>
            <a:spLocks noChangeArrowheads="1"/>
          </p:cNvSpPr>
          <p:nvPr/>
        </p:nvSpPr>
        <p:spPr bwMode="auto">
          <a:xfrm>
            <a:off x="3248025" y="3846513"/>
            <a:ext cx="901700" cy="4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93" name="Rectangle 641"/>
          <p:cNvSpPr>
            <a:spLocks noChangeArrowheads="1"/>
          </p:cNvSpPr>
          <p:nvPr/>
        </p:nvSpPr>
        <p:spPr bwMode="auto">
          <a:xfrm>
            <a:off x="2382838" y="3846513"/>
            <a:ext cx="865187" cy="4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94" name="Rectangle 642"/>
          <p:cNvSpPr>
            <a:spLocks noChangeArrowheads="1"/>
          </p:cNvSpPr>
          <p:nvPr/>
        </p:nvSpPr>
        <p:spPr bwMode="auto">
          <a:xfrm>
            <a:off x="1531938" y="3917950"/>
            <a:ext cx="85090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>
                <a:solidFill>
                  <a:srgbClr val="000066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305795" name="Rectangle 643"/>
          <p:cNvSpPr>
            <a:spLocks noChangeArrowheads="1"/>
          </p:cNvSpPr>
          <p:nvPr/>
        </p:nvSpPr>
        <p:spPr bwMode="auto">
          <a:xfrm>
            <a:off x="4149725" y="3411538"/>
            <a:ext cx="933450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96" name="Rectangle 644"/>
          <p:cNvSpPr>
            <a:spLocks noChangeArrowheads="1"/>
          </p:cNvSpPr>
          <p:nvPr/>
        </p:nvSpPr>
        <p:spPr bwMode="auto">
          <a:xfrm>
            <a:off x="3248025" y="3411538"/>
            <a:ext cx="901700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97" name="Rectangle 645"/>
          <p:cNvSpPr>
            <a:spLocks noChangeArrowheads="1"/>
          </p:cNvSpPr>
          <p:nvPr/>
        </p:nvSpPr>
        <p:spPr bwMode="auto">
          <a:xfrm>
            <a:off x="2382838" y="3411538"/>
            <a:ext cx="865187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798" name="Rectangle 646"/>
          <p:cNvSpPr>
            <a:spLocks noChangeArrowheads="1"/>
          </p:cNvSpPr>
          <p:nvPr/>
        </p:nvSpPr>
        <p:spPr bwMode="auto">
          <a:xfrm>
            <a:off x="1531938" y="3482975"/>
            <a:ext cx="850900" cy="434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>
                <a:solidFill>
                  <a:srgbClr val="000066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305799" name="Rectangle 647"/>
          <p:cNvSpPr>
            <a:spLocks noChangeArrowheads="1"/>
          </p:cNvSpPr>
          <p:nvPr/>
        </p:nvSpPr>
        <p:spPr bwMode="auto">
          <a:xfrm>
            <a:off x="4149725" y="2978150"/>
            <a:ext cx="93345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800" name="Rectangle 648"/>
          <p:cNvSpPr>
            <a:spLocks noChangeArrowheads="1"/>
          </p:cNvSpPr>
          <p:nvPr/>
        </p:nvSpPr>
        <p:spPr bwMode="auto">
          <a:xfrm>
            <a:off x="3248025" y="2978150"/>
            <a:ext cx="901700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801" name="Rectangle 649"/>
          <p:cNvSpPr>
            <a:spLocks noChangeArrowheads="1"/>
          </p:cNvSpPr>
          <p:nvPr/>
        </p:nvSpPr>
        <p:spPr bwMode="auto">
          <a:xfrm>
            <a:off x="2382838" y="2978150"/>
            <a:ext cx="865187" cy="433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 b="0">
                <a:ea typeface="宋体" pitchFamily="2" charset="-122"/>
              </a:rPr>
              <a:t>0</a:t>
            </a:r>
          </a:p>
        </p:txBody>
      </p:sp>
      <p:sp>
        <p:nvSpPr>
          <p:cNvPr id="305802" name="Rectangle 650"/>
          <p:cNvSpPr>
            <a:spLocks noChangeArrowheads="1"/>
          </p:cNvSpPr>
          <p:nvPr/>
        </p:nvSpPr>
        <p:spPr bwMode="auto">
          <a:xfrm>
            <a:off x="1531938" y="3049588"/>
            <a:ext cx="850900" cy="4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0" lang="en-US" altLang="zh-CN" sz="2400">
                <a:solidFill>
                  <a:srgbClr val="000066"/>
                </a:solidFill>
                <a:ea typeface="宋体" pitchFamily="2" charset="-122"/>
              </a:rPr>
              <a:t>5</a:t>
            </a:r>
          </a:p>
        </p:txBody>
      </p:sp>
      <p:sp useBgFill="1">
        <p:nvSpPr>
          <p:cNvPr id="305803" name="Rectangle 651"/>
          <p:cNvSpPr>
            <a:spLocks noChangeArrowheads="1"/>
          </p:cNvSpPr>
          <p:nvPr/>
        </p:nvSpPr>
        <p:spPr bwMode="auto">
          <a:xfrm>
            <a:off x="4430713" y="6454775"/>
            <a:ext cx="557212" cy="36671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8</a:t>
            </a:r>
          </a:p>
        </p:txBody>
      </p:sp>
      <p:sp useBgFill="1">
        <p:nvSpPr>
          <p:cNvPr id="305804" name="Rectangle 652"/>
          <p:cNvSpPr>
            <a:spLocks noChangeArrowheads="1"/>
          </p:cNvSpPr>
          <p:nvPr/>
        </p:nvSpPr>
        <p:spPr bwMode="auto">
          <a:xfrm>
            <a:off x="3529013" y="6453188"/>
            <a:ext cx="527050" cy="3667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7</a:t>
            </a:r>
          </a:p>
        </p:txBody>
      </p:sp>
      <p:sp useBgFill="1">
        <p:nvSpPr>
          <p:cNvPr id="305805" name="Rectangle 653"/>
          <p:cNvSpPr>
            <a:spLocks noChangeArrowheads="1"/>
          </p:cNvSpPr>
          <p:nvPr/>
        </p:nvSpPr>
        <p:spPr bwMode="auto">
          <a:xfrm>
            <a:off x="1676400" y="6454775"/>
            <a:ext cx="601663" cy="36671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25</a:t>
            </a:r>
          </a:p>
        </p:txBody>
      </p:sp>
      <p:sp useBgFill="1">
        <p:nvSpPr>
          <p:cNvPr id="305806" name="Rectangle 654"/>
          <p:cNvSpPr>
            <a:spLocks noChangeArrowheads="1"/>
          </p:cNvSpPr>
          <p:nvPr/>
        </p:nvSpPr>
        <p:spPr bwMode="auto">
          <a:xfrm>
            <a:off x="4430713" y="6029325"/>
            <a:ext cx="557212" cy="34766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 useBgFill="1">
        <p:nvSpPr>
          <p:cNvPr id="305807" name="Rectangle 655"/>
          <p:cNvSpPr>
            <a:spLocks noChangeArrowheads="1"/>
          </p:cNvSpPr>
          <p:nvPr/>
        </p:nvSpPr>
        <p:spPr bwMode="auto">
          <a:xfrm>
            <a:off x="3548063" y="6027738"/>
            <a:ext cx="447675" cy="368300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2</a:t>
            </a:r>
          </a:p>
        </p:txBody>
      </p:sp>
      <p:sp useBgFill="1">
        <p:nvSpPr>
          <p:cNvPr id="305808" name="Rectangle 656"/>
          <p:cNvSpPr>
            <a:spLocks noChangeArrowheads="1"/>
          </p:cNvSpPr>
          <p:nvPr/>
        </p:nvSpPr>
        <p:spPr bwMode="auto">
          <a:xfrm>
            <a:off x="2663825" y="6037263"/>
            <a:ext cx="449263" cy="34766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9</a:t>
            </a:r>
          </a:p>
        </p:txBody>
      </p:sp>
      <p:sp useBgFill="1">
        <p:nvSpPr>
          <p:cNvPr id="305809" name="Rectangle 657"/>
          <p:cNvSpPr>
            <a:spLocks noChangeArrowheads="1"/>
          </p:cNvSpPr>
          <p:nvPr/>
        </p:nvSpPr>
        <p:spPr bwMode="auto">
          <a:xfrm>
            <a:off x="1676400" y="6019800"/>
            <a:ext cx="601663" cy="368300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15</a:t>
            </a:r>
          </a:p>
        </p:txBody>
      </p:sp>
      <p:sp useBgFill="1">
        <p:nvSpPr>
          <p:cNvPr id="305810" name="Rectangle 658"/>
          <p:cNvSpPr>
            <a:spLocks noChangeArrowheads="1"/>
          </p:cNvSpPr>
          <p:nvPr/>
        </p:nvSpPr>
        <p:spPr bwMode="auto">
          <a:xfrm>
            <a:off x="4430713" y="5602288"/>
            <a:ext cx="649287" cy="342900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6</a:t>
            </a:r>
          </a:p>
        </p:txBody>
      </p:sp>
      <p:sp useBgFill="1">
        <p:nvSpPr>
          <p:cNvPr id="305811" name="Rectangle 659"/>
          <p:cNvSpPr>
            <a:spLocks noChangeArrowheads="1"/>
          </p:cNvSpPr>
          <p:nvPr/>
        </p:nvSpPr>
        <p:spPr bwMode="auto">
          <a:xfrm>
            <a:off x="3529013" y="5602288"/>
            <a:ext cx="614362" cy="342900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1</a:t>
            </a:r>
          </a:p>
        </p:txBody>
      </p:sp>
      <p:sp useBgFill="1">
        <p:nvSpPr>
          <p:cNvPr id="305812" name="Rectangle 660"/>
          <p:cNvSpPr>
            <a:spLocks noChangeArrowheads="1"/>
          </p:cNvSpPr>
          <p:nvPr/>
        </p:nvSpPr>
        <p:spPr bwMode="auto">
          <a:xfrm>
            <a:off x="2663825" y="5583238"/>
            <a:ext cx="523875" cy="3667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9</a:t>
            </a:r>
          </a:p>
        </p:txBody>
      </p:sp>
      <p:sp useBgFill="1">
        <p:nvSpPr>
          <p:cNvPr id="305813" name="Rectangle 661"/>
          <p:cNvSpPr>
            <a:spLocks noChangeArrowheads="1"/>
          </p:cNvSpPr>
          <p:nvPr/>
        </p:nvSpPr>
        <p:spPr bwMode="auto">
          <a:xfrm>
            <a:off x="1676400" y="5589588"/>
            <a:ext cx="601663" cy="3667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10</a:t>
            </a:r>
          </a:p>
        </p:txBody>
      </p:sp>
      <p:sp useBgFill="1">
        <p:nvSpPr>
          <p:cNvPr id="305814" name="Rectangle 662"/>
          <p:cNvSpPr>
            <a:spLocks noChangeArrowheads="1"/>
          </p:cNvSpPr>
          <p:nvPr/>
        </p:nvSpPr>
        <p:spPr bwMode="auto">
          <a:xfrm>
            <a:off x="4430713" y="5157788"/>
            <a:ext cx="649287" cy="3667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4</a:t>
            </a:r>
          </a:p>
        </p:txBody>
      </p:sp>
      <p:sp useBgFill="1">
        <p:nvSpPr>
          <p:cNvPr id="305815" name="Rectangle 663"/>
          <p:cNvSpPr>
            <a:spLocks noChangeArrowheads="1"/>
          </p:cNvSpPr>
          <p:nvPr/>
        </p:nvSpPr>
        <p:spPr bwMode="auto">
          <a:xfrm>
            <a:off x="3529013" y="5157788"/>
            <a:ext cx="614362" cy="3667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3</a:t>
            </a:r>
          </a:p>
        </p:txBody>
      </p:sp>
      <p:sp useBgFill="1">
        <p:nvSpPr>
          <p:cNvPr id="305816" name="Rectangle 664"/>
          <p:cNvSpPr>
            <a:spLocks noChangeArrowheads="1"/>
          </p:cNvSpPr>
          <p:nvPr/>
        </p:nvSpPr>
        <p:spPr bwMode="auto">
          <a:xfrm>
            <a:off x="2663825" y="5165725"/>
            <a:ext cx="523875" cy="36671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7</a:t>
            </a:r>
          </a:p>
        </p:txBody>
      </p:sp>
      <p:sp useBgFill="1">
        <p:nvSpPr>
          <p:cNvPr id="305817" name="Rectangle 665"/>
          <p:cNvSpPr>
            <a:spLocks noChangeArrowheads="1"/>
          </p:cNvSpPr>
          <p:nvPr/>
        </p:nvSpPr>
        <p:spPr bwMode="auto">
          <a:xfrm>
            <a:off x="1747838" y="5157788"/>
            <a:ext cx="447675" cy="3667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5</a:t>
            </a:r>
          </a:p>
        </p:txBody>
      </p:sp>
      <p:sp useBgFill="1">
        <p:nvSpPr>
          <p:cNvPr id="305818" name="Rectangle 666"/>
          <p:cNvSpPr>
            <a:spLocks noChangeArrowheads="1"/>
          </p:cNvSpPr>
          <p:nvPr/>
        </p:nvSpPr>
        <p:spPr bwMode="auto">
          <a:xfrm>
            <a:off x="2663825" y="4719638"/>
            <a:ext cx="523875" cy="369887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8</a:t>
            </a:r>
          </a:p>
        </p:txBody>
      </p:sp>
      <p:sp useBgFill="1">
        <p:nvSpPr>
          <p:cNvPr id="305819" name="Rectangle 667"/>
          <p:cNvSpPr>
            <a:spLocks noChangeArrowheads="1"/>
          </p:cNvSpPr>
          <p:nvPr/>
        </p:nvSpPr>
        <p:spPr bwMode="auto">
          <a:xfrm>
            <a:off x="2663825" y="4289425"/>
            <a:ext cx="523875" cy="36671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6</a:t>
            </a:r>
          </a:p>
        </p:txBody>
      </p:sp>
      <p:sp useBgFill="1">
        <p:nvSpPr>
          <p:cNvPr id="305820" name="Rectangle 668"/>
          <p:cNvSpPr>
            <a:spLocks noChangeArrowheads="1"/>
          </p:cNvSpPr>
          <p:nvPr/>
        </p:nvSpPr>
        <p:spPr bwMode="auto">
          <a:xfrm>
            <a:off x="2663825" y="3856038"/>
            <a:ext cx="523875" cy="366712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6</a:t>
            </a:r>
          </a:p>
        </p:txBody>
      </p:sp>
      <p:sp useBgFill="1">
        <p:nvSpPr>
          <p:cNvPr id="305821" name="Rectangle 669"/>
          <p:cNvSpPr>
            <a:spLocks noChangeArrowheads="1"/>
          </p:cNvSpPr>
          <p:nvPr/>
        </p:nvSpPr>
        <p:spPr bwMode="auto">
          <a:xfrm>
            <a:off x="2663825" y="3430588"/>
            <a:ext cx="523875" cy="368300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8</a:t>
            </a:r>
          </a:p>
        </p:txBody>
      </p:sp>
      <p:sp useBgFill="1">
        <p:nvSpPr>
          <p:cNvPr id="305822" name="Rectangle 670"/>
          <p:cNvSpPr>
            <a:spLocks noChangeArrowheads="1"/>
          </p:cNvSpPr>
          <p:nvPr/>
        </p:nvSpPr>
        <p:spPr bwMode="auto">
          <a:xfrm>
            <a:off x="2663825" y="2997200"/>
            <a:ext cx="523875" cy="366713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solidFill>
                  <a:srgbClr val="FF0000"/>
                </a:solidFill>
                <a:ea typeface="宋体" pitchFamily="2" charset="-122"/>
              </a:rPr>
              <a:t>7</a:t>
            </a:r>
          </a:p>
        </p:txBody>
      </p:sp>
      <p:sp>
        <p:nvSpPr>
          <p:cNvPr id="113764" name="Line 671"/>
          <p:cNvSpPr>
            <a:spLocks noChangeShapeType="1"/>
          </p:cNvSpPr>
          <p:nvPr/>
        </p:nvSpPr>
        <p:spPr bwMode="auto">
          <a:xfrm>
            <a:off x="1812925" y="6869113"/>
            <a:ext cx="3551238" cy="1587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85"/>
          <p:cNvGrpSpPr>
            <a:grpSpLocks/>
          </p:cNvGrpSpPr>
          <p:nvPr/>
        </p:nvGrpSpPr>
        <p:grpSpPr bwMode="auto">
          <a:xfrm>
            <a:off x="539750" y="3025775"/>
            <a:ext cx="523875" cy="3716338"/>
            <a:chOff x="5284" y="1389"/>
            <a:chExt cx="330" cy="2341"/>
          </a:xfrm>
        </p:grpSpPr>
        <p:sp>
          <p:nvSpPr>
            <p:cNvPr id="113769" name="AutoShape 686"/>
            <p:cNvSpPr>
              <a:spLocks/>
            </p:cNvSpPr>
            <p:nvPr/>
          </p:nvSpPr>
          <p:spPr bwMode="auto">
            <a:xfrm>
              <a:off x="5568" y="1389"/>
              <a:ext cx="46" cy="1179"/>
            </a:xfrm>
            <a:prstGeom prst="leftBrace">
              <a:avLst>
                <a:gd name="adj1" fmla="val 213587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70" name="Text Box 687"/>
            <p:cNvSpPr txBox="1">
              <a:spLocks noChangeArrowheads="1"/>
            </p:cNvSpPr>
            <p:nvPr/>
          </p:nvSpPr>
          <p:spPr bwMode="auto">
            <a:xfrm>
              <a:off x="5284" y="1422"/>
              <a:ext cx="330" cy="1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95000"/>
                </a:lnSpc>
              </a:pPr>
              <a:r>
                <a:rPr lang="zh-CN" altLang="en-US" sz="2600">
                  <a:solidFill>
                    <a:srgbClr val="FF0000"/>
                  </a:solidFill>
                  <a:latin typeface="Times New Roman" pitchFamily="18" charset="0"/>
                </a:rPr>
                <a:t>叶子结点</a:t>
              </a:r>
            </a:p>
          </p:txBody>
        </p:sp>
        <p:sp>
          <p:nvSpPr>
            <p:cNvPr id="113771" name="AutoShape 688"/>
            <p:cNvSpPr>
              <a:spLocks/>
            </p:cNvSpPr>
            <p:nvPr/>
          </p:nvSpPr>
          <p:spPr bwMode="auto">
            <a:xfrm>
              <a:off x="5570" y="2742"/>
              <a:ext cx="44" cy="914"/>
            </a:xfrm>
            <a:prstGeom prst="leftBrace">
              <a:avLst>
                <a:gd name="adj1" fmla="val 173106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72" name="Text Box 689"/>
            <p:cNvSpPr txBox="1">
              <a:spLocks noChangeArrowheads="1"/>
            </p:cNvSpPr>
            <p:nvPr/>
          </p:nvSpPr>
          <p:spPr bwMode="auto">
            <a:xfrm>
              <a:off x="5284" y="2704"/>
              <a:ext cx="330" cy="10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90000"/>
                </a:lnSpc>
              </a:pP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分支结点</a:t>
              </a:r>
            </a:p>
          </p:txBody>
        </p:sp>
      </p:grpSp>
      <p:sp useBgFill="1">
        <p:nvSpPr>
          <p:cNvPr id="305842" name="Rectangle 690"/>
          <p:cNvSpPr>
            <a:spLocks noChangeArrowheads="1"/>
          </p:cNvSpPr>
          <p:nvPr/>
        </p:nvSpPr>
        <p:spPr bwMode="auto">
          <a:xfrm>
            <a:off x="5292725" y="5768975"/>
            <a:ext cx="3851275" cy="519113"/>
          </a:xfrm>
          <a:prstGeom prst="rect">
            <a:avLst/>
          </a:prstGeom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初始化完毕</a:t>
            </a:r>
          </a:p>
        </p:txBody>
      </p:sp>
      <p:sp useBgFill="1">
        <p:nvSpPr>
          <p:cNvPr id="305843" name="Rectangle 691"/>
          <p:cNvSpPr>
            <a:spLocks noChangeArrowheads="1"/>
          </p:cNvSpPr>
          <p:nvPr/>
        </p:nvSpPr>
        <p:spPr bwMode="auto">
          <a:xfrm>
            <a:off x="5292725" y="5768975"/>
            <a:ext cx="3851275" cy="519113"/>
          </a:xfrm>
          <a:prstGeom prst="rect">
            <a:avLst/>
          </a:prstGeom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选择、合并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n-1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次</a:t>
            </a:r>
          </a:p>
        </p:txBody>
      </p:sp>
      <p:sp useBgFill="1">
        <p:nvSpPr>
          <p:cNvPr id="305844" name="Rectangle 692"/>
          <p:cNvSpPr>
            <a:spLocks noChangeArrowheads="1"/>
          </p:cNvSpPr>
          <p:nvPr/>
        </p:nvSpPr>
        <p:spPr bwMode="auto">
          <a:xfrm>
            <a:off x="5535613" y="5821363"/>
            <a:ext cx="3398837" cy="519112"/>
          </a:xfrm>
          <a:prstGeom prst="rect">
            <a:avLst/>
          </a:prstGeom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直至只含一棵树为止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0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0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0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0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30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0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30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0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30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0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0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0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30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0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0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305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3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30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30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0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30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0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30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30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30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0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2000"/>
                                        <p:tgtEl>
                                          <p:spTgt spid="30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2000"/>
                                        <p:tgtEl>
                                          <p:spTgt spid="30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2000"/>
                                        <p:tgtEl>
                                          <p:spTgt spid="30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2000"/>
                                        <p:tgtEl>
                                          <p:spTgt spid="30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30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5" dur="500"/>
                                        <p:tgtEl>
                                          <p:spTgt spid="30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30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30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30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30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7" dur="500"/>
                                        <p:tgtEl>
                                          <p:spTgt spid="30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0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2000"/>
                                        <p:tgtEl>
                                          <p:spTgt spid="30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5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2000"/>
                                        <p:tgtEl>
                                          <p:spTgt spid="30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2000"/>
                                        <p:tgtEl>
                                          <p:spTgt spid="30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000"/>
                                        <p:tgtEl>
                                          <p:spTgt spid="30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3" dur="500"/>
                                        <p:tgtEl>
                                          <p:spTgt spid="30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7" dur="500"/>
                                        <p:tgtEl>
                                          <p:spTgt spid="30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30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30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30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30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30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30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30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2000"/>
                                        <p:tgtEl>
                                          <p:spTgt spid="30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5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2000"/>
                                        <p:tgtEl>
                                          <p:spTgt spid="30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2000"/>
                                        <p:tgtEl>
                                          <p:spTgt spid="30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2000"/>
                                        <p:tgtEl>
                                          <p:spTgt spid="30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9" dur="500"/>
                                        <p:tgtEl>
                                          <p:spTgt spid="30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3" dur="500"/>
                                        <p:tgtEl>
                                          <p:spTgt spid="30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0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30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30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500"/>
                            </p:stCondLst>
                            <p:childTnLst>
                              <p:par>
                                <p:cTn id="3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0" dur="500"/>
                                        <p:tgtEl>
                                          <p:spTgt spid="30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30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2000"/>
                                        <p:tgtEl>
                                          <p:spTgt spid="30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50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2000"/>
                                        <p:tgtEl>
                                          <p:spTgt spid="30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2000"/>
                                        <p:tgtEl>
                                          <p:spTgt spid="30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65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2000"/>
                                        <p:tgtEl>
                                          <p:spTgt spid="30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8500"/>
                            </p:stCondLst>
                            <p:childTnLst>
                              <p:par>
                                <p:cTn id="3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5" dur="500"/>
                                        <p:tgtEl>
                                          <p:spTgt spid="3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651" grpId="0" animBg="1"/>
      <p:bldP spid="305652" grpId="0" animBg="1"/>
      <p:bldP spid="305653" grpId="0" animBg="1"/>
      <p:bldP spid="305654" grpId="0" animBg="1"/>
      <p:bldP spid="305655" grpId="0" animBg="1"/>
      <p:bldP spid="305656" grpId="0"/>
      <p:bldP spid="305657" grpId="0" animBg="1"/>
      <p:bldP spid="305658" grpId="0" animBg="1"/>
      <p:bldP spid="305659" grpId="0" animBg="1"/>
      <p:bldP spid="305660" grpId="0" animBg="1"/>
      <p:bldP spid="305661" grpId="0" animBg="1"/>
      <p:bldP spid="305662" grpId="0" animBg="1"/>
      <p:bldP spid="305663" grpId="0" animBg="1"/>
      <p:bldP spid="305664" grpId="0" animBg="1"/>
      <p:bldP spid="305665" grpId="0" animBg="1"/>
      <p:bldP spid="305666" grpId="0" animBg="1"/>
      <p:bldP spid="305667" grpId="0" animBg="1"/>
      <p:bldP spid="305668" grpId="0" animBg="1"/>
      <p:bldP spid="305669" grpId="0" animBg="1"/>
      <p:bldP spid="305670" grpId="0" animBg="1"/>
      <p:bldP spid="305671" grpId="0" animBg="1"/>
      <p:bldP spid="305672" grpId="0" animBg="1"/>
      <p:bldP spid="305673" grpId="0" animBg="1"/>
      <p:bldP spid="305674" grpId="0" animBg="1"/>
      <p:bldP spid="305675" grpId="0" animBg="1"/>
      <p:bldP spid="305676" grpId="0" animBg="1"/>
      <p:bldP spid="305677" grpId="0" animBg="1"/>
      <p:bldP spid="305678" grpId="0"/>
      <p:bldP spid="305679" grpId="0"/>
      <p:bldP spid="305680" grpId="0"/>
      <p:bldP spid="305681" grpId="0"/>
      <p:bldP spid="305682" grpId="0"/>
      <p:bldP spid="305683" grpId="0"/>
      <p:bldP spid="305684" grpId="0"/>
      <p:bldP spid="305685" grpId="0"/>
      <p:bldP spid="305686" grpId="0"/>
      <p:bldP spid="305767" grpId="0"/>
      <p:bldP spid="305768" grpId="0"/>
      <p:bldP spid="305769" grpId="0"/>
      <p:bldP spid="305770" grpId="0"/>
      <p:bldP spid="305771" grpId="0"/>
      <p:bldP spid="305772" grpId="0"/>
      <p:bldP spid="305773" grpId="0"/>
      <p:bldP spid="305774" grpId="0"/>
      <p:bldP spid="305775" grpId="0"/>
      <p:bldP spid="305776" grpId="0"/>
      <p:bldP spid="305777" grpId="0"/>
      <p:bldP spid="305778" grpId="0"/>
      <p:bldP spid="305779" grpId="0"/>
      <p:bldP spid="305780" grpId="0"/>
      <p:bldP spid="305781" grpId="0"/>
      <p:bldP spid="305782" grpId="0"/>
      <p:bldP spid="305783" grpId="0"/>
      <p:bldP spid="305784" grpId="0"/>
      <p:bldP spid="305785" grpId="0"/>
      <p:bldP spid="305786" grpId="0"/>
      <p:bldP spid="305787" grpId="0"/>
      <p:bldP spid="305788" grpId="0"/>
      <p:bldP spid="305789" grpId="0"/>
      <p:bldP spid="305790" grpId="0"/>
      <p:bldP spid="305791" grpId="0"/>
      <p:bldP spid="305792" grpId="0"/>
      <p:bldP spid="305793" grpId="0"/>
      <p:bldP spid="305794" grpId="0"/>
      <p:bldP spid="305795" grpId="0"/>
      <p:bldP spid="305796" grpId="0"/>
      <p:bldP spid="305797" grpId="0"/>
      <p:bldP spid="305798" grpId="0"/>
      <p:bldP spid="305799" grpId="0"/>
      <p:bldP spid="305800" grpId="0"/>
      <p:bldP spid="305801" grpId="0"/>
      <p:bldP spid="305802" grpId="0"/>
      <p:bldP spid="305803" grpId="0" animBg="1"/>
      <p:bldP spid="305804" grpId="0" animBg="1"/>
      <p:bldP spid="305805" grpId="0" animBg="1"/>
      <p:bldP spid="305806" grpId="0" animBg="1"/>
      <p:bldP spid="305807" grpId="0" animBg="1"/>
      <p:bldP spid="305808" grpId="0" animBg="1"/>
      <p:bldP spid="305809" grpId="0" animBg="1"/>
      <p:bldP spid="305810" grpId="0" animBg="1"/>
      <p:bldP spid="305811" grpId="0" animBg="1"/>
      <p:bldP spid="305812" grpId="0" animBg="1"/>
      <p:bldP spid="305813" grpId="0" animBg="1"/>
      <p:bldP spid="305814" grpId="0" animBg="1"/>
      <p:bldP spid="305815" grpId="0" animBg="1"/>
      <p:bldP spid="305816" grpId="0" animBg="1"/>
      <p:bldP spid="305818" grpId="0" animBg="1"/>
      <p:bldP spid="305819" grpId="0" animBg="1"/>
      <p:bldP spid="305820" grpId="0" animBg="1"/>
      <p:bldP spid="305821" grpId="0" animBg="1"/>
      <p:bldP spid="305822" grpId="0" animBg="1"/>
      <p:bldP spid="305842" grpId="0" animBg="1"/>
      <p:bldP spid="305843" grpId="0" animBg="1"/>
      <p:bldP spid="30584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142844" y="1714488"/>
            <a:ext cx="9144000" cy="492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void 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CrtHuffmanTree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HuffmanTree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ht , 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w[], 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n)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{              </a:t>
            </a:r>
            <a:r>
              <a:rPr lang="en-US" altLang="zh-CN" sz="2400" b="1" dirty="0">
                <a:solidFill>
                  <a:srgbClr val="006600"/>
                </a:solidFill>
                <a:ea typeface="仿宋_GB2312" pitchFamily="49" charset="-122"/>
              </a:rPr>
              <a:t>/* w</a:t>
            </a:r>
            <a:r>
              <a:rPr lang="zh-CN" altLang="en-US" sz="2400" b="1" dirty="0">
                <a:solidFill>
                  <a:srgbClr val="006600"/>
                </a:solidFill>
                <a:ea typeface="仿宋_GB2312" pitchFamily="49" charset="-122"/>
              </a:rPr>
              <a:t>存放已知的</a:t>
            </a:r>
            <a:r>
              <a:rPr lang="en-US" altLang="zh-CN" sz="2400" b="1" dirty="0">
                <a:solidFill>
                  <a:srgbClr val="006600"/>
                </a:solidFill>
                <a:ea typeface="仿宋_GB2312" pitchFamily="49" charset="-122"/>
              </a:rPr>
              <a:t>n</a:t>
            </a:r>
            <a:r>
              <a:rPr lang="zh-CN" altLang="en-US" sz="2400" b="1" dirty="0">
                <a:solidFill>
                  <a:srgbClr val="006600"/>
                </a:solidFill>
                <a:ea typeface="仿宋_GB2312" pitchFamily="49" charset="-122"/>
              </a:rPr>
              <a:t>个权值，构造哈夫曼树</a:t>
            </a:r>
            <a:r>
              <a:rPr lang="en-US" altLang="zh-CN" sz="2400" b="1" dirty="0">
                <a:solidFill>
                  <a:srgbClr val="006600"/>
                </a:solidFill>
                <a:ea typeface="仿宋_GB2312" pitchFamily="49" charset="-122"/>
              </a:rPr>
              <a:t>ht */</a:t>
            </a: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0000CC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0000CC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0000CC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0000CC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0000CC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0000CC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 smtClean="0">
              <a:solidFill>
                <a:srgbClr val="0000CC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dirty="0" smtClean="0">
              <a:solidFill>
                <a:srgbClr val="0000CC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0000CC"/>
              </a:solidFill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}</a:t>
            </a:r>
            <a:r>
              <a:rPr lang="en-US" altLang="zh-CN" sz="2400" b="1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309265" name="Rectangle 17"/>
          <p:cNvSpPr>
            <a:spLocks noChangeArrowheads="1"/>
          </p:cNvSpPr>
          <p:nvPr/>
        </p:nvSpPr>
        <p:spPr bwMode="auto">
          <a:xfrm>
            <a:off x="357158" y="2500306"/>
            <a:ext cx="580231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E41EE4"/>
                </a:solidFill>
                <a:ea typeface="仿宋_GB2312" pitchFamily="49" charset="-122"/>
              </a:rPr>
              <a:t>  m=2*n-1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  for(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=1;i&lt;=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n;i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++) ht[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]={w[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],0,0,0};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  for(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=n+1;i&lt;=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m;i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++) ht[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]={0,0,0,0};</a:t>
            </a:r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285720" y="3786190"/>
            <a:ext cx="8677275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for(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=n+1;i&lt;=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m;i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++)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 { select(ht,i-1,&amp;s1,&amp;s2); </a:t>
            </a:r>
            <a:r>
              <a:rPr lang="en-US" altLang="zh-CN" sz="1800" b="1" dirty="0">
                <a:solidFill>
                  <a:srgbClr val="006600"/>
                </a:solidFill>
                <a:latin typeface="宋体" charset="-122"/>
              </a:rPr>
              <a:t>/*ht</a:t>
            </a:r>
            <a:r>
              <a:rPr lang="zh-CN" altLang="en-US" sz="1800" b="1" dirty="0">
                <a:solidFill>
                  <a:srgbClr val="006600"/>
                </a:solidFill>
                <a:latin typeface="宋体" charset="-122"/>
              </a:rPr>
              <a:t>前</a:t>
            </a:r>
            <a:r>
              <a:rPr lang="en-US" altLang="zh-CN" sz="1800" b="1" dirty="0">
                <a:solidFill>
                  <a:srgbClr val="006600"/>
                </a:solidFill>
                <a:latin typeface="宋体" charset="-122"/>
              </a:rPr>
              <a:t>i-1</a:t>
            </a:r>
            <a:r>
              <a:rPr lang="zh-CN" altLang="en-US" sz="1800" b="1" dirty="0">
                <a:solidFill>
                  <a:srgbClr val="006600"/>
                </a:solidFill>
                <a:latin typeface="宋体" charset="-122"/>
              </a:rPr>
              <a:t>项选双亲为零且权最小的两结点</a:t>
            </a:r>
            <a:r>
              <a:rPr lang="en-US" altLang="en-US" sz="1800" b="1" dirty="0">
                <a:solidFill>
                  <a:srgbClr val="006600"/>
                </a:solidFill>
                <a:latin typeface="宋体" charset="-122"/>
              </a:rPr>
              <a:t>*/</a:t>
            </a:r>
            <a:endParaRPr lang="en-US" altLang="zh-CN" sz="1800" b="1" dirty="0">
              <a:solidFill>
                <a:srgbClr val="0000CC"/>
              </a:solidFill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    ht[s1].parent=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;	ht[s2].parent=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    ht[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].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Lchild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=s1;	ht [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].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Rchild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=s2;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    ht [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].weight=ht [s1].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weight+ht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[s2].weight;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CC"/>
                </a:solidFill>
                <a:ea typeface="Arial Unicode MS" pitchFamily="34" charset="-122"/>
                <a:cs typeface="Arial Unicode MS" pitchFamily="34" charset="-122"/>
              </a:rPr>
              <a:t>    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66"/>
                </a:solidFill>
              </a:rPr>
              <a:t>第 </a:t>
            </a:r>
            <a:r>
              <a:rPr kumimoji="0" lang="en-US" altLang="zh-CN" dirty="0">
                <a:solidFill>
                  <a:srgbClr val="000066"/>
                </a:solidFill>
              </a:rPr>
              <a:t>6 </a:t>
            </a:r>
            <a:r>
              <a:rPr kumimoji="0" lang="zh-CN" altLang="en-US" dirty="0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utoUpdateAnimBg="0"/>
      <p:bldP spid="309265" grpId="0" autoUpdateAnimBg="0"/>
      <p:bldP spid="309266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5564188" y="127000"/>
            <a:ext cx="3260725" cy="6629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4040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138" y="252413"/>
            <a:ext cx="4522787" cy="917575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/>
              <a:t>例给定权值</a:t>
            </a:r>
            <a:r>
              <a:rPr lang="en-US" altLang="zh-CN" sz="3200" b="1" dirty="0"/>
              <a:t>: </a:t>
            </a:r>
            <a:br>
              <a:rPr lang="en-US" altLang="zh-CN" sz="3200" b="1" dirty="0"/>
            </a:br>
            <a:r>
              <a:rPr lang="en-US" altLang="zh-CN" sz="3200" b="1" dirty="0" smtClean="0"/>
              <a:t>{</a:t>
            </a:r>
            <a:r>
              <a:rPr lang="en-US" altLang="zh-CN" sz="2800" b="1" dirty="0" smtClean="0"/>
              <a:t>5,29 ,7 ,8, 14, 23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3 </a:t>
            </a:r>
            <a:r>
              <a:rPr lang="en-US" altLang="zh-CN" sz="2800" b="1" dirty="0"/>
              <a:t>,11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}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4916488" y="14310"/>
            <a:ext cx="4727610" cy="670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333399"/>
                </a:solidFill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      wt    par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333399"/>
                </a:solidFill>
                <a:ea typeface="楷体_GB2312" pitchFamily="49" charset="-122"/>
              </a:rPr>
              <a:t>Lch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2800" b="1" dirty="0" err="1" smtClean="0">
                <a:solidFill>
                  <a:srgbClr val="333399"/>
                </a:solidFill>
                <a:ea typeface="楷体_GB2312" pitchFamily="49" charset="-122"/>
              </a:rPr>
              <a:t>Rch</a:t>
            </a:r>
            <a:endParaRPr lang="en-US" altLang="zh-CN" sz="2800" b="1" dirty="0">
              <a:solidFill>
                <a:srgbClr val="333399"/>
              </a:solidFill>
              <a:ea typeface="楷体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1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5   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2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29   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3 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7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4  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8   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5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14   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6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23   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7 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3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8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11   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9       0       0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10     0       0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11     0       0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12     0       0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13     0       0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14     0       0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  <a:p>
            <a:pPr>
              <a:lnSpc>
                <a:spcPct val="95000"/>
              </a:lnSpc>
            </a:pP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15     0       0  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   </a:t>
            </a:r>
            <a:r>
              <a:rPr lang="en-US" altLang="zh-CN" sz="2800" b="1" dirty="0" smtClean="0">
                <a:solidFill>
                  <a:srgbClr val="3333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99"/>
                </a:solidFill>
                <a:ea typeface="楷体_GB2312" pitchFamily="49" charset="-122"/>
              </a:rPr>
              <a:t>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61038" y="520402"/>
            <a:ext cx="3025775" cy="3732548"/>
            <a:chOff x="822" y="291"/>
            <a:chExt cx="1906" cy="2390"/>
          </a:xfrm>
        </p:grpSpPr>
        <p:sp>
          <p:nvSpPr>
            <p:cNvPr id="310280" name="Text Box 8"/>
            <p:cNvSpPr txBox="1">
              <a:spLocks noChangeArrowheads="1"/>
            </p:cNvSpPr>
            <p:nvPr/>
          </p:nvSpPr>
          <p:spPr bwMode="auto">
            <a:xfrm>
              <a:off x="822" y="2374"/>
              <a:ext cx="1906" cy="3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8       </a:t>
              </a:r>
              <a:r>
                <a:rPr lang="en-US" altLang="zh-CN" sz="2800" b="1" dirty="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       1    </a:t>
              </a:r>
              <a:r>
                <a:rPr lang="en-US" altLang="zh-CN" sz="2800" b="1" dirty="0" smtClean="0">
                  <a:solidFill>
                    <a:srgbClr val="990000"/>
                  </a:solidFill>
                  <a:ea typeface="楷体_GB2312" pitchFamily="49" charset="-122"/>
                </a:rPr>
                <a:t> 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7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284" name="Text Box 12"/>
            <p:cNvSpPr txBox="1">
              <a:spLocks noChangeArrowheads="1"/>
            </p:cNvSpPr>
            <p:nvPr/>
          </p:nvSpPr>
          <p:spPr bwMode="auto">
            <a:xfrm>
              <a:off x="1386" y="291"/>
              <a:ext cx="307" cy="3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9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285" name="Text Box 13"/>
            <p:cNvSpPr txBox="1">
              <a:spLocks noChangeArrowheads="1"/>
            </p:cNvSpPr>
            <p:nvPr/>
          </p:nvSpPr>
          <p:spPr bwMode="auto">
            <a:xfrm>
              <a:off x="1423" y="1873"/>
              <a:ext cx="352" cy="3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9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656263" y="1325563"/>
            <a:ext cx="3130550" cy="3302000"/>
            <a:chOff x="3060" y="1786"/>
            <a:chExt cx="1972" cy="2080"/>
          </a:xfrm>
        </p:grpSpPr>
        <p:sp>
          <p:nvSpPr>
            <p:cNvPr id="310287" name="Text Box 15"/>
            <p:cNvSpPr txBox="1">
              <a:spLocks noChangeArrowheads="1"/>
            </p:cNvSpPr>
            <p:nvPr/>
          </p:nvSpPr>
          <p:spPr bwMode="auto">
            <a:xfrm>
              <a:off x="3060" y="3566"/>
              <a:ext cx="1972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15      </a:t>
              </a:r>
              <a:r>
                <a:rPr lang="en-US" altLang="zh-CN" sz="2800" b="1" dirty="0">
                  <a:solidFill>
                    <a:schemeClr val="accent2"/>
                  </a:solidFill>
                  <a:ea typeface="楷体_GB2312" pitchFamily="49" charset="-122"/>
                </a:rPr>
                <a:t>0 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     3    </a:t>
              </a:r>
              <a:r>
                <a:rPr lang="en-US" altLang="zh-CN" sz="2800" b="1" dirty="0" smtClean="0">
                  <a:solidFill>
                    <a:srgbClr val="990000"/>
                  </a:solidFill>
                  <a:ea typeface="楷体_GB2312" pitchFamily="49" charset="-122"/>
                </a:rPr>
                <a:t> 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4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288" name="Text Box 16"/>
            <p:cNvSpPr txBox="1">
              <a:spLocks noChangeArrowheads="1"/>
            </p:cNvSpPr>
            <p:nvPr/>
          </p:nvSpPr>
          <p:spPr bwMode="auto">
            <a:xfrm>
              <a:off x="3592" y="1786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10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289" name="Text Box 17"/>
            <p:cNvSpPr txBox="1">
              <a:spLocks noChangeArrowheads="1"/>
            </p:cNvSpPr>
            <p:nvPr/>
          </p:nvSpPr>
          <p:spPr bwMode="auto">
            <a:xfrm>
              <a:off x="3592" y="2052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10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654675" y="3375025"/>
            <a:ext cx="3132138" cy="1685925"/>
            <a:chOff x="755" y="2129"/>
            <a:chExt cx="1973" cy="1062"/>
          </a:xfrm>
        </p:grpSpPr>
        <p:sp>
          <p:nvSpPr>
            <p:cNvPr id="310291" name="Text Box 19"/>
            <p:cNvSpPr txBox="1">
              <a:spLocks noChangeArrowheads="1"/>
            </p:cNvSpPr>
            <p:nvPr/>
          </p:nvSpPr>
          <p:spPr bwMode="auto">
            <a:xfrm>
              <a:off x="755" y="2889"/>
              <a:ext cx="1973" cy="30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19      </a:t>
              </a:r>
              <a:r>
                <a:rPr lang="en-US" altLang="zh-CN" sz="2800" b="1" dirty="0">
                  <a:solidFill>
                    <a:schemeClr val="accent2"/>
                  </a:solidFill>
                  <a:ea typeface="楷体_GB2312" pitchFamily="49" charset="-122"/>
                </a:rPr>
                <a:t>0 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     8    </a:t>
              </a:r>
              <a:r>
                <a:rPr lang="en-US" altLang="zh-CN" sz="2800" b="1" dirty="0" smtClean="0">
                  <a:solidFill>
                    <a:srgbClr val="990000"/>
                  </a:solidFill>
                  <a:ea typeface="楷体_GB2312" pitchFamily="49" charset="-122"/>
                </a:rPr>
                <a:t> 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9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292" name="Text Box 20"/>
            <p:cNvSpPr txBox="1">
              <a:spLocks noChangeArrowheads="1"/>
            </p:cNvSpPr>
            <p:nvPr/>
          </p:nvSpPr>
          <p:spPr bwMode="auto">
            <a:xfrm>
              <a:off x="1308" y="2129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11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293" name="Text Box 21"/>
            <p:cNvSpPr txBox="1">
              <a:spLocks noChangeArrowheads="1"/>
            </p:cNvSpPr>
            <p:nvPr/>
          </p:nvSpPr>
          <p:spPr bwMode="auto">
            <a:xfrm>
              <a:off x="1308" y="2395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11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656263" y="2157413"/>
            <a:ext cx="3129749" cy="3322637"/>
            <a:chOff x="768" y="1362"/>
            <a:chExt cx="1766" cy="2093"/>
          </a:xfrm>
        </p:grpSpPr>
        <p:sp>
          <p:nvSpPr>
            <p:cNvPr id="310296" name="Text Box 24"/>
            <p:cNvSpPr txBox="1">
              <a:spLocks noChangeArrowheads="1"/>
            </p:cNvSpPr>
            <p:nvPr/>
          </p:nvSpPr>
          <p:spPr bwMode="auto">
            <a:xfrm>
              <a:off x="768" y="3153"/>
              <a:ext cx="1766" cy="30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29      </a:t>
              </a:r>
              <a:r>
                <a:rPr lang="en-US" altLang="zh-CN" sz="2800" b="1" dirty="0">
                  <a:solidFill>
                    <a:schemeClr val="accent2"/>
                  </a:solidFill>
                  <a:ea typeface="楷体_GB2312" pitchFamily="49" charset="-122"/>
                </a:rPr>
                <a:t>0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      5   </a:t>
              </a:r>
              <a:r>
                <a:rPr lang="en-US" altLang="zh-CN" sz="2800" b="1" dirty="0" smtClean="0">
                  <a:solidFill>
                    <a:srgbClr val="990000"/>
                  </a:solidFill>
                  <a:ea typeface="楷体_GB2312" pitchFamily="49" charset="-122"/>
                </a:rPr>
                <a:t> 10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300" name="Text Box 28"/>
            <p:cNvSpPr txBox="1">
              <a:spLocks noChangeArrowheads="1"/>
            </p:cNvSpPr>
            <p:nvPr/>
          </p:nvSpPr>
          <p:spPr bwMode="auto">
            <a:xfrm>
              <a:off x="1245" y="1362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12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301" name="Text Box 29"/>
            <p:cNvSpPr txBox="1">
              <a:spLocks noChangeArrowheads="1"/>
            </p:cNvSpPr>
            <p:nvPr/>
          </p:nvSpPr>
          <p:spPr bwMode="auto">
            <a:xfrm>
              <a:off x="1267" y="2636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12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665788" y="2586038"/>
            <a:ext cx="3121025" cy="3243262"/>
            <a:chOff x="768" y="1619"/>
            <a:chExt cx="1966" cy="2043"/>
          </a:xfrm>
        </p:grpSpPr>
        <p:sp>
          <p:nvSpPr>
            <p:cNvPr id="310304" name="Text Box 32"/>
            <p:cNvSpPr txBox="1">
              <a:spLocks noChangeArrowheads="1"/>
            </p:cNvSpPr>
            <p:nvPr/>
          </p:nvSpPr>
          <p:spPr bwMode="auto">
            <a:xfrm>
              <a:off x="768" y="3362"/>
              <a:ext cx="1966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42      </a:t>
              </a:r>
              <a:r>
                <a:rPr lang="en-US" altLang="zh-CN" sz="2800" b="1" dirty="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       6    </a:t>
              </a:r>
              <a:r>
                <a:rPr lang="en-US" altLang="zh-CN" sz="2800" b="1" dirty="0" smtClean="0">
                  <a:solidFill>
                    <a:srgbClr val="990000"/>
                  </a:solidFill>
                  <a:ea typeface="楷体_GB2312" pitchFamily="49" charset="-122"/>
                </a:rPr>
                <a:t>11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308" name="Text Box 36"/>
            <p:cNvSpPr txBox="1">
              <a:spLocks noChangeArrowheads="1"/>
            </p:cNvSpPr>
            <p:nvPr/>
          </p:nvSpPr>
          <p:spPr bwMode="auto">
            <a:xfrm>
              <a:off x="1294" y="1619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13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309" name="Text Box 37"/>
            <p:cNvSpPr txBox="1">
              <a:spLocks noChangeArrowheads="1"/>
            </p:cNvSpPr>
            <p:nvPr/>
          </p:nvSpPr>
          <p:spPr bwMode="auto">
            <a:xfrm>
              <a:off x="1314" y="2891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13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675313" y="923925"/>
            <a:ext cx="3111500" cy="5335588"/>
            <a:chOff x="3312" y="585"/>
            <a:chExt cx="1960" cy="3361"/>
          </a:xfrm>
        </p:grpSpPr>
        <p:sp>
          <p:nvSpPr>
            <p:cNvPr id="310311" name="Text Box 39"/>
            <p:cNvSpPr txBox="1">
              <a:spLocks noChangeArrowheads="1"/>
            </p:cNvSpPr>
            <p:nvPr/>
          </p:nvSpPr>
          <p:spPr bwMode="auto">
            <a:xfrm>
              <a:off x="3312" y="3646"/>
              <a:ext cx="196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58      </a:t>
              </a:r>
              <a:r>
                <a:rPr lang="en-US" altLang="zh-CN" sz="2800" b="1" dirty="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       2    </a:t>
              </a:r>
              <a:r>
                <a:rPr lang="en-US" altLang="zh-CN" sz="2800" b="1" dirty="0" smtClean="0">
                  <a:solidFill>
                    <a:srgbClr val="990000"/>
                  </a:solidFill>
                  <a:ea typeface="楷体_GB2312" pitchFamily="49" charset="-122"/>
                </a:rPr>
                <a:t>12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312" name="Text Box 40"/>
            <p:cNvSpPr txBox="1">
              <a:spLocks noChangeArrowheads="1"/>
            </p:cNvSpPr>
            <p:nvPr/>
          </p:nvSpPr>
          <p:spPr bwMode="auto">
            <a:xfrm>
              <a:off x="3818" y="585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14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313" name="Text Box 41"/>
            <p:cNvSpPr txBox="1">
              <a:spLocks noChangeArrowheads="1"/>
            </p:cNvSpPr>
            <p:nvPr/>
          </p:nvSpPr>
          <p:spPr bwMode="auto">
            <a:xfrm>
              <a:off x="3852" y="3149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14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5578475" y="5405438"/>
            <a:ext cx="3208338" cy="1290637"/>
            <a:chOff x="595" y="3408"/>
            <a:chExt cx="2021" cy="813"/>
          </a:xfrm>
        </p:grpSpPr>
        <p:sp>
          <p:nvSpPr>
            <p:cNvPr id="310315" name="Text Box 43"/>
            <p:cNvSpPr txBox="1">
              <a:spLocks noChangeArrowheads="1"/>
            </p:cNvSpPr>
            <p:nvPr/>
          </p:nvSpPr>
          <p:spPr bwMode="auto">
            <a:xfrm>
              <a:off x="595" y="3919"/>
              <a:ext cx="2021" cy="30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100     </a:t>
              </a:r>
              <a:r>
                <a:rPr lang="en-US" altLang="zh-CN" sz="2800" b="1" dirty="0">
                  <a:solidFill>
                    <a:srgbClr val="006600"/>
                  </a:solidFill>
                  <a:ea typeface="楷体_GB2312" pitchFamily="49" charset="-122"/>
                </a:rPr>
                <a:t>0 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   </a:t>
              </a:r>
              <a:r>
                <a:rPr lang="en-US" altLang="zh-CN" sz="2800" b="1" dirty="0" smtClean="0">
                  <a:solidFill>
                    <a:srgbClr val="990000"/>
                  </a:solidFill>
                  <a:ea typeface="楷体_GB2312" pitchFamily="49" charset="-122"/>
                </a:rPr>
                <a:t>13    </a:t>
              </a: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14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316" name="Text Box 44"/>
            <p:cNvSpPr txBox="1">
              <a:spLocks noChangeArrowheads="1"/>
            </p:cNvSpPr>
            <p:nvPr/>
          </p:nvSpPr>
          <p:spPr bwMode="auto">
            <a:xfrm>
              <a:off x="1196" y="3683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15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310317" name="Text Box 45"/>
            <p:cNvSpPr txBox="1">
              <a:spLocks noChangeArrowheads="1"/>
            </p:cNvSpPr>
            <p:nvPr/>
          </p:nvSpPr>
          <p:spPr bwMode="auto">
            <a:xfrm>
              <a:off x="1196" y="3408"/>
              <a:ext cx="340" cy="3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990000"/>
                  </a:solidFill>
                  <a:ea typeface="楷体_GB2312" pitchFamily="49" charset="-122"/>
                </a:rPr>
                <a:t>15</a:t>
              </a:r>
              <a:endParaRPr lang="en-US" altLang="zh-CN" sz="32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</p:grpSp>
      <p:sp>
        <p:nvSpPr>
          <p:cNvPr id="310322" name="Rectangle 50"/>
          <p:cNvSpPr>
            <a:spLocks noChangeArrowheads="1"/>
          </p:cNvSpPr>
          <p:nvPr/>
        </p:nvSpPr>
        <p:spPr bwMode="auto">
          <a:xfrm>
            <a:off x="357158" y="1428736"/>
            <a:ext cx="3810000" cy="168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for(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=1;i&lt;=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n;i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++) 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     ht[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]={w[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],0,0,0};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for(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=n+1;i&lt;=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m;i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++)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     ht[</a:t>
            </a:r>
            <a:r>
              <a:rPr lang="en-US" altLang="zh-CN" sz="2400" b="1" dirty="0" err="1">
                <a:solidFill>
                  <a:srgbClr val="E41EE4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E41EE4"/>
                </a:solidFill>
                <a:ea typeface="仿宋_GB2312" pitchFamily="49" charset="-122"/>
              </a:rPr>
              <a:t>]={0,0,0,0};</a:t>
            </a:r>
          </a:p>
        </p:txBody>
      </p:sp>
      <p:sp>
        <p:nvSpPr>
          <p:cNvPr id="310323" name="Rectangle 51"/>
          <p:cNvSpPr>
            <a:spLocks noChangeArrowheads="1"/>
          </p:cNvSpPr>
          <p:nvPr/>
        </p:nvSpPr>
        <p:spPr bwMode="auto">
          <a:xfrm>
            <a:off x="152400" y="3136900"/>
            <a:ext cx="4800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for(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=n+1;i&lt;=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m;i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++) 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{ select(ht,i-1,&amp;s1,&amp;s2);</a:t>
            </a:r>
          </a:p>
          <a:p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  ht[s1].parent=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  ht[s2].parent=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  ht[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].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Lchild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=s1;</a:t>
            </a:r>
          </a:p>
          <a:p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  ht[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].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Rchild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=s2;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    ht[</a:t>
            </a:r>
            <a:r>
              <a:rPr lang="en-US" altLang="zh-CN" sz="2400" b="1" dirty="0" err="1">
                <a:solidFill>
                  <a:srgbClr val="0000CC"/>
                </a:solidFill>
                <a:ea typeface="仿宋_GB2312" pitchFamily="49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].weight=ht[s1].weight</a:t>
            </a:r>
          </a:p>
          <a:p>
            <a:r>
              <a:rPr lang="en-US" altLang="zh-CN" sz="2800" b="1" dirty="0">
                <a:solidFill>
                  <a:srgbClr val="0000CC"/>
                </a:solidFill>
                <a:ea typeface="仿宋_GB2312" pitchFamily="49" charset="-122"/>
              </a:rPr>
              <a:t>                       </a:t>
            </a:r>
            <a:r>
              <a:rPr lang="en-US" altLang="zh-CN" sz="2400" b="1" dirty="0">
                <a:solidFill>
                  <a:srgbClr val="0000CC"/>
                </a:solidFill>
                <a:ea typeface="仿宋_GB2312" pitchFamily="49" charset="-122"/>
              </a:rPr>
              <a:t>+ht[s2].weight;</a:t>
            </a:r>
          </a:p>
        </p:txBody>
      </p:sp>
      <p:sp>
        <p:nvSpPr>
          <p:cNvPr id="310319" name="Line 47"/>
          <p:cNvSpPr>
            <a:spLocks noChangeShapeType="1"/>
          </p:cNvSpPr>
          <p:nvPr/>
        </p:nvSpPr>
        <p:spPr bwMode="auto">
          <a:xfrm>
            <a:off x="6429388" y="85748"/>
            <a:ext cx="0" cy="6629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29" name="Line 57"/>
          <p:cNvSpPr>
            <a:spLocks noChangeShapeType="1"/>
          </p:cNvSpPr>
          <p:nvPr/>
        </p:nvSpPr>
        <p:spPr bwMode="auto">
          <a:xfrm>
            <a:off x="7286644" y="114300"/>
            <a:ext cx="0" cy="6629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21" name="Line 49"/>
          <p:cNvSpPr>
            <a:spLocks noChangeShapeType="1"/>
          </p:cNvSpPr>
          <p:nvPr/>
        </p:nvSpPr>
        <p:spPr bwMode="auto">
          <a:xfrm>
            <a:off x="8072462" y="112713"/>
            <a:ext cx="0" cy="6629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25" name="Line 53"/>
          <p:cNvSpPr>
            <a:spLocks noChangeShapeType="1"/>
          </p:cNvSpPr>
          <p:nvPr/>
        </p:nvSpPr>
        <p:spPr bwMode="auto">
          <a:xfrm>
            <a:off x="5597525" y="581025"/>
            <a:ext cx="322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animBg="1"/>
      <p:bldP spid="310277" grpId="0" autoUpdateAnimBg="0"/>
      <p:bldP spid="310322" grpId="0" autoUpdateAnimBg="0"/>
      <p:bldP spid="310323" grpId="0" autoUpdateAnimBg="0"/>
      <p:bldP spid="310319" grpId="0" animBg="1"/>
      <p:bldP spid="310329" grpId="0" animBg="1"/>
      <p:bldP spid="310321" grpId="0" animBg="1"/>
      <p:bldP spid="31032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2E8437-1AFA-4158-A2AB-3C054DC1A455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101382" name="Text Box 8"/>
          <p:cNvSpPr txBox="1">
            <a:spLocks noChangeArrowheads="1"/>
          </p:cNvSpPr>
          <p:nvPr/>
        </p:nvSpPr>
        <p:spPr bwMode="auto">
          <a:xfrm>
            <a:off x="971550" y="1431925"/>
            <a:ext cx="196691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哈夫曼编码</a:t>
            </a:r>
          </a:p>
        </p:txBody>
      </p:sp>
      <p:sp>
        <p:nvSpPr>
          <p:cNvPr id="273469" name="Text Box 61"/>
          <p:cNvSpPr txBox="1">
            <a:spLocks noChangeArrowheads="1"/>
          </p:cNvSpPr>
          <p:nvPr/>
        </p:nvSpPr>
        <p:spPr bwMode="auto">
          <a:xfrm>
            <a:off x="287338" y="2071688"/>
            <a:ext cx="8856662" cy="946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在数据通信中，经常需要将传送的文字转换为二进</a:t>
            </a:r>
          </a:p>
          <a:p>
            <a:r>
              <a:rPr lang="zh-CN" altLang="en-US">
                <a:solidFill>
                  <a:srgbClr val="000066"/>
                </a:solidFill>
              </a:rPr>
              <a:t>制字符</a:t>
            </a:r>
            <a:r>
              <a:rPr lang="en-US" altLang="zh-CN">
                <a:solidFill>
                  <a:srgbClr val="000066"/>
                </a:solidFill>
              </a:rPr>
              <a:t>0</a:t>
            </a:r>
            <a:r>
              <a:rPr lang="zh-CN" altLang="en-US">
                <a:solidFill>
                  <a:srgbClr val="000066"/>
                </a:solidFill>
              </a:rPr>
              <a:t>和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组成的二进制串，我们称这个过程为</a:t>
            </a:r>
            <a:r>
              <a:rPr lang="zh-CN" altLang="en-US">
                <a:solidFill>
                  <a:srgbClr val="FF0000"/>
                </a:solidFill>
              </a:rPr>
              <a:t>编码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273470" name="Text Box 62"/>
          <p:cNvSpPr txBox="1">
            <a:spLocks noChangeArrowheads="1"/>
          </p:cNvSpPr>
          <p:nvPr/>
        </p:nvSpPr>
        <p:spPr bwMode="auto">
          <a:xfrm>
            <a:off x="900113" y="3213100"/>
            <a:ext cx="7777162" cy="22489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zh-CN" altLang="en-US" dirty="0"/>
              <a:t>例如，假设要传送的电文为</a:t>
            </a:r>
            <a:r>
              <a:rPr lang="en-US" altLang="zh-CN" dirty="0" smtClean="0"/>
              <a:t>ABACCADAA</a:t>
            </a:r>
            <a:r>
              <a:rPr lang="zh-CN" altLang="en-US" dirty="0" smtClean="0"/>
              <a:t>，电文中</a:t>
            </a:r>
            <a:r>
              <a:rPr lang="zh-CN" altLang="en-US" dirty="0"/>
              <a:t>只有</a:t>
            </a:r>
            <a:r>
              <a:rPr lang="en-US" altLang="zh-CN" dirty="0"/>
              <a:t>A,B,C,D</a:t>
            </a:r>
            <a:r>
              <a:rPr lang="zh-CN" altLang="en-US" dirty="0"/>
              <a:t>四种字符。如果在编码时考虑</a:t>
            </a:r>
          </a:p>
          <a:p>
            <a:r>
              <a:rPr lang="zh-CN" altLang="en-US" dirty="0"/>
              <a:t>字符在要传送的电文中出现的次数，让出现次</a:t>
            </a:r>
          </a:p>
          <a:p>
            <a:r>
              <a:rPr lang="zh-CN" altLang="en-US" dirty="0"/>
              <a:t>数越高的字符采用越短的编码，构造一种不等</a:t>
            </a:r>
          </a:p>
          <a:p>
            <a:r>
              <a:rPr lang="zh-CN" altLang="en-US" dirty="0"/>
              <a:t>长编码，则可使要传送的电文的代码长度最短。</a:t>
            </a: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auto">
          <a:xfrm>
            <a:off x="785786" y="5572140"/>
            <a:ext cx="7000924" cy="5254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等长编码：</a:t>
            </a:r>
            <a:r>
              <a:rPr lang="en-US" altLang="zh-CN" dirty="0" smtClean="0">
                <a:solidFill>
                  <a:srgbClr val="7030A0"/>
                </a:solidFill>
              </a:rPr>
              <a:t>A:00  B:01  C:10  D:11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785786" y="6118309"/>
            <a:ext cx="7000924" cy="5254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不等长编码：</a:t>
            </a:r>
            <a:r>
              <a:rPr lang="en-US" altLang="zh-CN" dirty="0" smtClean="0">
                <a:solidFill>
                  <a:srgbClr val="7030A0"/>
                </a:solidFill>
              </a:rPr>
              <a:t>A:0  B:10  C:110  D:111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69" grpId="0" autoUpdateAnimBg="0"/>
      <p:bldP spid="273470" grpId="0" autoUpdateAnimBg="0"/>
      <p:bldP spid="9" grpId="0" animBg="1" autoUpdateAnimBg="0"/>
      <p:bldP spid="10" grpId="0" animBg="1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0433AE5-F38E-466C-BAC9-8AA96F8E061B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116013" y="2060575"/>
            <a:ext cx="6581775" cy="946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</a:rPr>
              <a:t>    </a:t>
            </a:r>
            <a:r>
              <a:rPr lang="zh-CN" altLang="en-US">
                <a:solidFill>
                  <a:srgbClr val="000066"/>
                </a:solidFill>
              </a:rPr>
              <a:t>设计</a:t>
            </a:r>
            <a:r>
              <a:rPr lang="zh-CN" altLang="en-US">
                <a:solidFill>
                  <a:srgbClr val="FF0000"/>
                </a:solidFill>
              </a:rPr>
              <a:t>不等长</a:t>
            </a:r>
            <a:r>
              <a:rPr lang="zh-CN" altLang="en-US">
                <a:solidFill>
                  <a:srgbClr val="000066"/>
                </a:solidFill>
              </a:rPr>
              <a:t>编码，必须保证一个字符</a:t>
            </a:r>
          </a:p>
          <a:p>
            <a:r>
              <a:rPr lang="zh-CN" altLang="en-US">
                <a:solidFill>
                  <a:srgbClr val="000066"/>
                </a:solidFill>
              </a:rPr>
              <a:t>的编码都</a:t>
            </a:r>
            <a:r>
              <a:rPr lang="zh-CN" altLang="en-US">
                <a:solidFill>
                  <a:srgbClr val="FF0000"/>
                </a:solidFill>
              </a:rPr>
              <a:t>不是</a:t>
            </a:r>
            <a:r>
              <a:rPr lang="zh-CN" altLang="en-US">
                <a:solidFill>
                  <a:srgbClr val="000066"/>
                </a:solidFill>
              </a:rPr>
              <a:t>另一个字符的编码的</a:t>
            </a:r>
            <a:r>
              <a:rPr lang="zh-CN" altLang="en-US">
                <a:solidFill>
                  <a:srgbClr val="FF0000"/>
                </a:solidFill>
              </a:rPr>
              <a:t>前缀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  <p:sp>
        <p:nvSpPr>
          <p:cNvPr id="102404" name="Text Box 6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102405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6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  <p:sp>
        <p:nvSpPr>
          <p:cNvPr id="102407" name="Text Box 9"/>
          <p:cNvSpPr txBox="1">
            <a:spLocks noChangeArrowheads="1"/>
          </p:cNvSpPr>
          <p:nvPr/>
        </p:nvSpPr>
        <p:spPr bwMode="auto">
          <a:xfrm>
            <a:off x="971550" y="1431925"/>
            <a:ext cx="196691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000066"/>
                </a:solidFill>
              </a:rPr>
              <a:t>哈夫曼编码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827088" y="3190875"/>
            <a:ext cx="1958975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前缀编码：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2428875" y="3130550"/>
            <a:ext cx="5591893" cy="103958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000066"/>
                </a:solidFill>
              </a:rPr>
              <a:t>任何一个字符的编码都</a:t>
            </a:r>
            <a:r>
              <a:rPr lang="zh-CN" altLang="en-US" dirty="0">
                <a:solidFill>
                  <a:srgbClr val="FF0000"/>
                </a:solidFill>
              </a:rPr>
              <a:t>不是</a:t>
            </a:r>
            <a:r>
              <a:rPr lang="zh-CN" altLang="en-US" dirty="0">
                <a:solidFill>
                  <a:srgbClr val="000066"/>
                </a:solidFill>
              </a:rPr>
              <a:t>同一字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rgbClr val="000066"/>
                </a:solidFill>
              </a:rPr>
              <a:t>符集中另一个字符的编码的前缀。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900113" y="4391025"/>
            <a:ext cx="8039100" cy="16303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</a:rPr>
              <a:t>利用哈夫曼树可以构造一种不等长的二进制编码，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</a:rPr>
              <a:t>并且构造所得的</a:t>
            </a:r>
            <a:r>
              <a:rPr lang="zh-CN" altLang="en-US">
                <a:solidFill>
                  <a:srgbClr val="FF0000"/>
                </a:solidFill>
              </a:rPr>
              <a:t>哈夫曼编码是</a:t>
            </a:r>
            <a:r>
              <a:rPr lang="zh-CN" altLang="en-US">
                <a:solidFill>
                  <a:srgbClr val="000066"/>
                </a:solidFill>
              </a:rPr>
              <a:t>一种</a:t>
            </a:r>
            <a:r>
              <a:rPr lang="zh-CN" altLang="en-US">
                <a:solidFill>
                  <a:srgbClr val="FF0000"/>
                </a:solidFill>
              </a:rPr>
              <a:t>最优前缀编码</a:t>
            </a:r>
            <a:r>
              <a:rPr lang="zh-CN" altLang="en-US">
                <a:solidFill>
                  <a:srgbClr val="000066"/>
                </a:solidFill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</a:rPr>
              <a:t>即使所传</a:t>
            </a:r>
            <a:r>
              <a:rPr lang="zh-CN" altLang="en-US">
                <a:solidFill>
                  <a:srgbClr val="FF0000"/>
                </a:solidFill>
              </a:rPr>
              <a:t>电文的总长度最短</a:t>
            </a:r>
            <a:r>
              <a:rPr lang="zh-CN" altLang="en-US">
                <a:solidFill>
                  <a:srgbClr val="00006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utoUpdateAnimBg="0"/>
      <p:bldP spid="274444" grpId="0" autoUpdateAnimBg="0"/>
      <p:bldP spid="274445" grpId="0" autoUpdateAnimBg="0"/>
      <p:bldP spid="27444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390640"/>
            <a:ext cx="7772400" cy="609600"/>
          </a:xfrm>
        </p:spPr>
        <p:txBody>
          <a:bodyPr/>
          <a:lstStyle/>
          <a:p>
            <a:r>
              <a:rPr kumimoji="1" lang="zh-CN" altLang="en-US" sz="2800" b="1" dirty="0" smtClean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+mn-cs"/>
              </a:rPr>
              <a:t>哈夫曼</a:t>
            </a:r>
            <a:r>
              <a:rPr kumimoji="1" lang="zh-CN" altLang="en-US" sz="28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+mn-cs"/>
              </a:rPr>
              <a:t>编码</a:t>
            </a:r>
            <a:r>
              <a:rPr kumimoji="1" lang="en-US" altLang="zh-CN" sz="2800" b="1" dirty="0">
                <a:solidFill>
                  <a:srgbClr val="000066"/>
                </a:solidFill>
                <a:latin typeface="Arial" pitchFamily="34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4282" y="2071678"/>
            <a:ext cx="8763000" cy="19050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b="1" dirty="0">
                <a:solidFill>
                  <a:srgbClr val="CB0101"/>
                </a:solidFill>
                <a:latin typeface="楷体_GB2312" pitchFamily="49" charset="-122"/>
                <a:ea typeface="楷体_GB2312" pitchFamily="49" charset="-122"/>
              </a:rPr>
              <a:t>哈夫曼树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中每个左分支赋予</a:t>
            </a:r>
            <a:r>
              <a:rPr lang="en-US" altLang="zh-CN" b="1" dirty="0">
                <a:solidFill>
                  <a:srgbClr val="CB010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，右分支赋予</a:t>
            </a:r>
            <a:r>
              <a:rPr lang="en-US" altLang="zh-CN" b="1" dirty="0">
                <a:solidFill>
                  <a:srgbClr val="CB010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，则从根到每个叶子的路径上，各分支的值构成该叶子的</a:t>
            </a:r>
            <a:r>
              <a:rPr lang="zh-CN" altLang="en-US" b="1" dirty="0">
                <a:solidFill>
                  <a:srgbClr val="CB0101"/>
                </a:solidFill>
                <a:latin typeface="楷体_GB2312" pitchFamily="49" charset="-122"/>
                <a:ea typeface="楷体_GB2312" pitchFamily="49" charset="-122"/>
              </a:rPr>
              <a:t>哈夫曼编码。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428596" y="3143248"/>
            <a:ext cx="85264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00000"/>
                </a:solidFill>
              </a:rPr>
              <a:t>例：若要传输如下单词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00000"/>
                </a:solidFill>
              </a:rPr>
              <a:t>              </a:t>
            </a:r>
            <a:r>
              <a:rPr lang="en-US" altLang="zh-CN" sz="3200" b="1" dirty="0">
                <a:solidFill>
                  <a:srgbClr val="800000"/>
                </a:solidFill>
              </a:rPr>
              <a:t>state, seat, act, tea, cat, set, a, eat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00000"/>
                </a:solidFill>
              </a:rPr>
              <a:t>如何使所传送的信息编码长度最短？</a:t>
            </a:r>
          </a:p>
        </p:txBody>
      </p:sp>
      <p:sp>
        <p:nvSpPr>
          <p:cNvPr id="331782" name="Text Box 6"/>
          <p:cNvSpPr txBox="1">
            <a:spLocks noChangeArrowheads="1"/>
          </p:cNvSpPr>
          <p:nvPr/>
        </p:nvSpPr>
        <p:spPr bwMode="auto">
          <a:xfrm>
            <a:off x="357158" y="5000636"/>
            <a:ext cx="8255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为保证信息编码长度最短，先统计各字符出现的次数，然后以此作为权值</a:t>
            </a:r>
            <a:r>
              <a:rPr lang="en-US" altLang="zh-CN" sz="3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32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构造哈夫曼树。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38163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dirty="0" smtClean="0">
                <a:solidFill>
                  <a:srgbClr val="000066"/>
                </a:solidFill>
              </a:rPr>
              <a:t>6.6  </a:t>
            </a:r>
            <a:r>
              <a:rPr lang="zh-CN" altLang="en-US" dirty="0">
                <a:solidFill>
                  <a:srgbClr val="000066"/>
                </a:solidFill>
              </a:rPr>
              <a:t>哈夫曼树及其应用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2813" y="1341438"/>
            <a:ext cx="38036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55650" y="549275"/>
            <a:ext cx="33115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5650" y="65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66"/>
                </a:solidFill>
              </a:rPr>
              <a:t>第 </a:t>
            </a:r>
            <a:r>
              <a:rPr kumimoji="0" lang="en-US" altLang="zh-CN">
                <a:solidFill>
                  <a:srgbClr val="000066"/>
                </a:solidFill>
              </a:rPr>
              <a:t>6 </a:t>
            </a:r>
            <a:r>
              <a:rPr kumimoji="0" lang="zh-CN" altLang="en-US">
                <a:solidFill>
                  <a:srgbClr val="000066"/>
                </a:solidFill>
              </a:rPr>
              <a:t>章  树和二叉树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 autoUpdateAnimBg="0"/>
      <p:bldP spid="331781" grpId="0" autoUpdateAnimBg="0"/>
      <p:bldP spid="33178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5499</TotalTime>
  <Words>9615</Words>
  <Application>Microsoft Office PowerPoint</Application>
  <PresentationFormat>全屏显示(4:3)</PresentationFormat>
  <Paragraphs>2313</Paragraphs>
  <Slides>108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09" baseType="lpstr"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哈夫曼算法的实现</vt:lpstr>
      <vt:lpstr>PowerPoint 演示文稿</vt:lpstr>
      <vt:lpstr>PowerPoint 演示文稿</vt:lpstr>
      <vt:lpstr>PowerPoint 演示文稿</vt:lpstr>
      <vt:lpstr>PowerPoint 演示文稿</vt:lpstr>
      <vt:lpstr>例给定权值:  {5,29 ,7 ,8, 14, 23, 3 ,11 }</vt:lpstr>
      <vt:lpstr>PowerPoint 演示文稿</vt:lpstr>
      <vt:lpstr>PowerPoint 演示文稿</vt:lpstr>
      <vt:lpstr>哈夫曼编码:</vt:lpstr>
      <vt:lpstr>PowerPoint 演示文稿</vt:lpstr>
      <vt:lpstr>结论一：哈夫曼编码是前缀码。</vt:lpstr>
      <vt:lpstr>PowerPoint 演示文稿</vt:lpstr>
      <vt:lpstr>哈夫曼编码应用举例</vt:lpstr>
      <vt:lpstr>PowerPoint 演示文稿</vt:lpstr>
      <vt:lpstr>哈夫曼编码算法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zhangshj</dc:creator>
  <cp:lastModifiedBy>宋杨</cp:lastModifiedBy>
  <cp:revision>400</cp:revision>
  <dcterms:created xsi:type="dcterms:W3CDTF">2006-08-04T11:10:54Z</dcterms:created>
  <dcterms:modified xsi:type="dcterms:W3CDTF">2017-10-23T13:29:11Z</dcterms:modified>
</cp:coreProperties>
</file>