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4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06927146249011"/>
          <c:y val="0.0699489020853473"/>
          <c:w val="0.700254092556338"/>
          <c:h val="0.7269714127882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150"/>
        <c:overlap val="0"/>
        <c:axId val="98162412"/>
        <c:axId val="88988955"/>
      </c:barChart>
      <c:catAx>
        <c:axId val="98162412"/>
        <c:scaling>
          <c:orientation val="minMax"/>
        </c:scaling>
        <c:delete val="0"/>
        <c:axPos val="b"/>
        <c:numFmt formatCode="[$-40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88988955"/>
        <c:crosses val="autoZero"/>
        <c:auto val="1"/>
        <c:lblAlgn val="ctr"/>
        <c:lblOffset val="100"/>
      </c:catAx>
      <c:valAx>
        <c:axId val="88988955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98162412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7B42033-7BD5-44E9-9B5D-6FC5FB4EF70A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3000" cy="231264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1680" cy="26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905520" y="6513480"/>
            <a:ext cx="528156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0622366-EDFC-4FF0-BB16-BA18A4B8A322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6800" cy="685188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1560" cy="316188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8160" cy="685620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7680" cy="685620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5840" cy="380808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2640" cy="685620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3480" cy="685620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4240" cy="685620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7640" cy="326520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6040" cy="284616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6800" cy="685188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1560" cy="316188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8160" cy="685620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7680" cy="685620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5840" cy="380808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2640" cy="685620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3480" cy="685620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4240" cy="685620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7640" cy="326520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6040" cy="284616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876240" y="990720"/>
            <a:ext cx="1741320" cy="1331640"/>
            <a:chOff x="876240" y="990720"/>
            <a:chExt cx="1741320" cy="1331640"/>
          </a:xfrm>
        </p:grpSpPr>
        <p:sp>
          <p:nvSpPr>
            <p:cNvPr id="103" name="CustomShape 2"/>
            <p:cNvSpPr/>
            <p:nvPr/>
          </p:nvSpPr>
          <p:spPr>
            <a:xfrm>
              <a:off x="876240" y="1266840"/>
              <a:ext cx="1226880" cy="105552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971720" y="990720"/>
              <a:ext cx="645840" cy="56016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5000" cy="143640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2160" cy="61740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828720" y="19800"/>
            <a:ext cx="9980280" cy="9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Data Analysis using Excel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1280" cy="19836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11353320" y="6473160"/>
            <a:ext cx="1494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655E14F-3246-48E6-8253-2AB37F26C78A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554560" y="3314160"/>
            <a:ext cx="86086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NAME:S.Mohamed Rafikadhir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NO:asunm1323312207782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DEPARTMENT:B.COM[GENERAL]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COLLEGE:QUAID-E-MILLETH COLLEGE FOR MEN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280" y="385560"/>
            <a:ext cx="10679400" cy="7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5440" y="1285920"/>
            <a:ext cx="854676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conclusion, employee performance management is a critical aspect of organizational success. By leveraging data-driven insights and advanced modeling techniques, organizations can:</a:t>
            </a:r>
            <a:endParaRPr b="0" lang="en-IN" sz="24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employee performance: Identify areas for growth and development, and provide targeted support.</a:t>
            </a:r>
            <a:endParaRPr b="0" lang="en-IN" sz="24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Enhance talent development: Create personalized development plans and track progress.</a:t>
            </a:r>
            <a:endParaRPr b="0" lang="en-IN" sz="24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Inform strategic decisions: Use data to guide talent acquisition, retention, and succession planning.</a:t>
            </a:r>
            <a:endParaRPr b="0" lang="en-IN" sz="24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Boost employee engagement: Foster a culture of continuous feedback, growth, and recognition.</a:t>
            </a:r>
            <a:endParaRPr b="0" lang="en-IN" sz="24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Drive business outcomes: Align employee performance with organizational objectives and goals.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280" y="385560"/>
            <a:ext cx="10679400" cy="7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 AND DISCUSSION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5440" y="1214280"/>
            <a:ext cx="854676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Discussion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280" y="385560"/>
            <a:ext cx="10679400" cy="7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201" name="Chart 2"/>
          <p:cNvGraphicFramePr/>
          <p:nvPr/>
        </p:nvGraphicFramePr>
        <p:xfrm>
          <a:off x="523800" y="1214280"/>
          <a:ext cx="8642160" cy="521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108000"/>
            <a:ext cx="12190320" cy="685620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2"/>
          <p:cNvGrpSpPr/>
          <p:nvPr/>
        </p:nvGrpSpPr>
        <p:grpSpPr>
          <a:xfrm>
            <a:off x="7448760" y="0"/>
            <a:ext cx="4741920" cy="6856920"/>
            <a:chOff x="7448760" y="0"/>
            <a:chExt cx="4741920" cy="6856920"/>
          </a:xfrm>
        </p:grpSpPr>
        <p:sp>
          <p:nvSpPr>
            <p:cNvPr id="113" name="CustomShape 3"/>
            <p:cNvSpPr/>
            <p:nvPr/>
          </p:nvSpPr>
          <p:spPr>
            <a:xfrm>
              <a:off x="9377280" y="4680"/>
              <a:ext cx="1216800" cy="685188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7448760" y="3695040"/>
              <a:ext cx="4741560" cy="316188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182160" y="0"/>
              <a:ext cx="3008160" cy="685620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9603000" y="0"/>
              <a:ext cx="2587680" cy="685620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8934480" y="3048120"/>
              <a:ext cx="3255840" cy="380808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9338040" y="0"/>
              <a:ext cx="2852640" cy="685620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896480" y="0"/>
              <a:ext cx="1293480" cy="685620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936080" y="0"/>
              <a:ext cx="1254240" cy="685620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>
              <a:off x="10372680" y="3591000"/>
              <a:ext cx="1817640" cy="326520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12"/>
          <p:cNvSpPr/>
          <p:nvPr/>
        </p:nvSpPr>
        <p:spPr>
          <a:xfrm>
            <a:off x="0" y="4010040"/>
            <a:ext cx="446040" cy="284616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353520" y="5362560"/>
            <a:ext cx="455400" cy="45540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6696000" y="1695600"/>
            <a:ext cx="312480" cy="32220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9353520" y="5896080"/>
            <a:ext cx="179280" cy="17928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739800" y="829800"/>
            <a:ext cx="3907800" cy="6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4250" spc="12" strike="noStrike">
                <a:solidFill>
                  <a:srgbClr val="000000"/>
                </a:solidFill>
                <a:latin typeface="Trebuchet MS"/>
                <a:ea typeface="DejaVu San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7" name="Group 17"/>
          <p:cNvGrpSpPr/>
          <p:nvPr/>
        </p:nvGrpSpPr>
        <p:grpSpPr>
          <a:xfrm>
            <a:off x="466560" y="6410160"/>
            <a:ext cx="3703320" cy="293400"/>
            <a:chOff x="466560" y="6410160"/>
            <a:chExt cx="3703320" cy="293400"/>
          </a:xfrm>
        </p:grpSpPr>
        <p:pic>
          <p:nvPicPr>
            <p:cNvPr id="12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1280" cy="198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3320" cy="293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18"/>
          <p:cNvSpPr/>
          <p:nvPr/>
        </p:nvSpPr>
        <p:spPr>
          <a:xfrm>
            <a:off x="11353320" y="6473160"/>
            <a:ext cx="1494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E356EB80-1CFD-4FF6-AA79-D46E07E7A451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1217520" y="2123280"/>
            <a:ext cx="859140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76320" y="28440"/>
            <a:ext cx="12479760" cy="685620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"/>
          <p:cNvGrpSpPr/>
          <p:nvPr/>
        </p:nvGrpSpPr>
        <p:grpSpPr>
          <a:xfrm>
            <a:off x="7448760" y="0"/>
            <a:ext cx="4741920" cy="6856920"/>
            <a:chOff x="7448760" y="0"/>
            <a:chExt cx="4741920" cy="6856920"/>
          </a:xfrm>
        </p:grpSpPr>
        <p:sp>
          <p:nvSpPr>
            <p:cNvPr id="134" name="CustomShape 3"/>
            <p:cNvSpPr/>
            <p:nvPr/>
          </p:nvSpPr>
          <p:spPr>
            <a:xfrm>
              <a:off x="9377280" y="4680"/>
              <a:ext cx="1216800" cy="685188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7448760" y="3695040"/>
              <a:ext cx="4741560" cy="316188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182160" y="0"/>
              <a:ext cx="3008160" cy="685620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9603000" y="0"/>
              <a:ext cx="2587680" cy="685620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8934480" y="3048120"/>
              <a:ext cx="3255840" cy="380808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9338040" y="0"/>
              <a:ext cx="2852640" cy="685620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0896480" y="0"/>
              <a:ext cx="1293480" cy="685620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936080" y="0"/>
              <a:ext cx="1254240" cy="685620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372680" y="3591000"/>
              <a:ext cx="1817640" cy="326520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2"/>
          <p:cNvSpPr/>
          <p:nvPr/>
        </p:nvSpPr>
        <p:spPr>
          <a:xfrm>
            <a:off x="0" y="4010040"/>
            <a:ext cx="446040" cy="284616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752400" y="6486120"/>
            <a:ext cx="1771920" cy="1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4 </a:t>
            </a:r>
            <a:r>
              <a:rPr b="0" lang="en-IN" sz="1100" spc="117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38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1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1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7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1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1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362720" y="447840"/>
            <a:ext cx="360000" cy="36000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1010960" y="5610240"/>
            <a:ext cx="645840" cy="64584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5880" cy="245880"/>
          </a:xfrm>
          <a:prstGeom prst="rect">
            <a:avLst/>
          </a:prstGeom>
          <a:ln>
            <a:noFill/>
          </a:ln>
        </p:spPr>
      </p:pic>
      <p:grpSp>
        <p:nvGrpSpPr>
          <p:cNvPr id="148" name="Group 16"/>
          <p:cNvGrpSpPr/>
          <p:nvPr/>
        </p:nvGrpSpPr>
        <p:grpSpPr>
          <a:xfrm>
            <a:off x="47520" y="3819600"/>
            <a:ext cx="4122360" cy="3008160"/>
            <a:chOff x="47520" y="3819600"/>
            <a:chExt cx="4122360" cy="3008160"/>
          </a:xfrm>
        </p:grpSpPr>
        <p:pic>
          <p:nvPicPr>
            <p:cNvPr id="14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3320" cy="293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1600" cy="3008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17"/>
          <p:cNvSpPr/>
          <p:nvPr/>
        </p:nvSpPr>
        <p:spPr>
          <a:xfrm>
            <a:off x="739800" y="445320"/>
            <a:ext cx="235548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12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1353320" y="6473160"/>
            <a:ext cx="1494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D49CC4BC-AB76-45A7-9B40-D24717762BBE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2509920" y="1041480"/>
            <a:ext cx="5027400" cy="42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lang="en-IN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lang="en-IN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lang="en-IN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lang="en-IN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7953480" y="3000240"/>
            <a:ext cx="2760480" cy="3255840"/>
            <a:chOff x="7953480" y="3000240"/>
            <a:chExt cx="2760480" cy="3255840"/>
          </a:xfrm>
        </p:grpSpPr>
        <p:sp>
          <p:nvSpPr>
            <p:cNvPr id="155" name="CustomShape 2"/>
            <p:cNvSpPr/>
            <p:nvPr/>
          </p:nvSpPr>
          <p:spPr>
            <a:xfrm>
              <a:off x="9315360" y="5429160"/>
              <a:ext cx="455400" cy="45540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9315360" y="5962680"/>
              <a:ext cx="179280" cy="17928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object 5" descr=""/>
            <p:cNvPicPr/>
            <p:nvPr/>
          </p:nvPicPr>
          <p:blipFill>
            <a:blip r:embed="rId1"/>
            <a:stretch/>
          </p:blipFill>
          <p:spPr>
            <a:xfrm>
              <a:off x="7953480" y="3000240"/>
              <a:ext cx="2760480" cy="3255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4"/>
          <p:cNvSpPr/>
          <p:nvPr/>
        </p:nvSpPr>
        <p:spPr>
          <a:xfrm>
            <a:off x="8881920" y="1928880"/>
            <a:ext cx="312480" cy="32220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834120" y="574920"/>
            <a:ext cx="563508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P</a:t>
            </a:r>
            <a:r>
              <a:rPr b="1" lang="en-IN" sz="4250" spc="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ROB</a:t>
            </a:r>
            <a:r>
              <a:rPr b="1" lang="en-IN" sz="4250" spc="4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L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	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S</a:t>
            </a:r>
            <a:r>
              <a:rPr b="1" lang="en-IN" sz="4250" spc="-37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375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A</a:t>
            </a:r>
            <a:r>
              <a:rPr b="1" lang="en-IN" sz="4250" spc="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ME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280" cy="19836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353320" y="6473160"/>
            <a:ext cx="1494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ECD78B3-0844-43A5-9B43-D874AB07D5CD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2520" y="1428840"/>
            <a:ext cx="749916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"How to improve employee productivity and efficiency in meeting job requirements?“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"What are the key factors contributing to low employee engagement and motivation?“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"How to address inconsistent employee performance and achieve more reliable results?“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"What strategies can be implemented to enhance employee skills and knowledge in a rapidly changing industry?“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"How to reduce employee turnover and improve retention rates?“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"What are the barriers to effective communication and collaboration among team members?“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7. "How to create a fair and transparent performance evaluation process?“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8. "What initiatives can be taken to promote employee well-being and work-life balance?“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9. "How to identify and develop future leaders within the organization?“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 "What metrics or KPIs can be used to measure employee performance and progress?"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8658360" y="2647800"/>
            <a:ext cx="3531960" cy="3808080"/>
            <a:chOff x="8658360" y="2647800"/>
            <a:chExt cx="3531960" cy="3808080"/>
          </a:xfrm>
        </p:grpSpPr>
        <p:sp>
          <p:nvSpPr>
            <p:cNvPr id="164" name="CustomShape 2"/>
            <p:cNvSpPr/>
            <p:nvPr/>
          </p:nvSpPr>
          <p:spPr>
            <a:xfrm>
              <a:off x="9353520" y="5362560"/>
              <a:ext cx="455400" cy="45540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9353520" y="5896080"/>
              <a:ext cx="179280" cy="17928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1960" cy="38080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4"/>
          <p:cNvSpPr/>
          <p:nvPr/>
        </p:nvSpPr>
        <p:spPr>
          <a:xfrm>
            <a:off x="6696000" y="1695600"/>
            <a:ext cx="312480" cy="32220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739800" y="829800"/>
            <a:ext cx="526176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280" cy="19836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1353320" y="6473160"/>
            <a:ext cx="1494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F201F8A4-469D-444E-B636-3C336E88A8CC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990720" y="2133720"/>
            <a:ext cx="79228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9600" y="1500120"/>
            <a:ext cx="735624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Objective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Scope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All employees across the organization- Performance management processes and systems- Training and development programs- Communication and collaboration tools and practices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Deliverables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Timeline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Month 1-2: Analyze current performance management processes and identify areas for improvement- Month 3-4: Develop and implement new performance management framework and training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353520" y="5362560"/>
            <a:ext cx="455400" cy="45540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696000" y="1695600"/>
            <a:ext cx="312480" cy="32220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353520" y="5896080"/>
            <a:ext cx="179280" cy="17928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99480" y="891720"/>
            <a:ext cx="5012640" cy="9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12" strike="noStrike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AR</a:t>
            </a:r>
            <a:r>
              <a:rPr b="1" lang="en-IN" sz="3200" spc="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18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200" spc="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US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79440" cy="48384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11353320" y="6473160"/>
            <a:ext cx="1494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7F41700-AEBA-4C36-A580-BE3DE2B9A869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52520" y="1500120"/>
            <a:ext cx="8499240" cy="42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Primary End-Users:1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Employees: The individuals whose performance is being evaluated and managed.2. Managers/Supervisors: The individuals responsible for evaluating employee performance, providing feedback, and setting goals.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Secondary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Tertiary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system . These 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3880" cy="324612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353520" y="5362560"/>
            <a:ext cx="455400" cy="45540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696000" y="1695600"/>
            <a:ext cx="312480" cy="32220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9353520" y="5896080"/>
            <a:ext cx="179280" cy="17928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558000" y="857880"/>
            <a:ext cx="976140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2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R </a:t>
            </a:r>
            <a:r>
              <a:rPr b="1" lang="en-IN" sz="3600" spc="12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2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ON</a:t>
            </a:r>
            <a:r>
              <a:rPr b="1" lang="en-IN" sz="3600" spc="-34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4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296" strike="noStrike">
                <a:solidFill>
                  <a:srgbClr val="000000"/>
                </a:solidFill>
                <a:latin typeface="Trebuchet MS"/>
                <a:ea typeface="DejaVu Sans"/>
              </a:rPr>
              <a:t>V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12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600" spc="-6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2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5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280" cy="19836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1353320" y="6473160"/>
            <a:ext cx="1494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32A050F-96F2-4807-8F2A-826BD28E67D1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38520" y="1500120"/>
            <a:ext cx="721332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Value Proposition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79400" cy="7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Dataset Description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9640" y="1214280"/>
            <a:ext cx="735624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Dataset Name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Employee Performance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Description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This dataset contains information on employee performance, including demographic details, job information, performance ratings, and development plans.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Variables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353520" y="5896080"/>
            <a:ext cx="179280" cy="17928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4520" cy="17604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277360" y="6473160"/>
            <a:ext cx="2268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C1308C8B-92E6-475C-ABC5-A03386990D77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9800" y="291240"/>
            <a:ext cx="330228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4800" spc="18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058400" y="525240"/>
            <a:ext cx="455400" cy="45540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380880" y="1071720"/>
            <a:ext cx="876132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 performance modeling involves using statistical and machine learning techniques to analyze and predict employee performance. Here's a general outline of the modeling process: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Preparation:    - Collect and integrate relevant data sources (e.g., HRIS, performance reviews, training records)    - Clean and preprocess data (e.g., handle missing values, normalize variables)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Feature Engineering:    - Extract relevant features from the data (e.g., job tenure, training hours, performance ratings)    - Create new features through transformations (e.g., calculate average performance rating)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Model Selection:    - Choose appropriate modeling techniques (e.g., regression, decision trees, clustering)    - Consider factors like data distribution, relationships, and performance metrics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Model Training:    - Train models using the prepared data    - Tune hyperparameters for optimal performance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Model Evaluation:    - Assess model performance using metrics (e.g., accuracy, precision, recall, F1 score)    - Compare models to determine the best approach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6. Model Deployment:    - Implement the chosen model in a production-ready environment    - Monitor and update the model as needed.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Some common employee performance modeling techniques include: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Regression: Predicting continuous performance metrics (e.g., ratings)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Logistic Regression: Predicting binary outcomes (e.g., promotion eligibility)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Decision Trees: Identifying key factors influencing performance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Clustering: Grouping employees by performance profiles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Neural Networks: Modeling complex relationships between variables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Application>Trio_Office/6.2.8.2$Windows_x86 LibreOffice_project/</Application>
  <Words>1335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2024-09-04T12:40:39Z</dcterms:modified>
  <cp:revision>29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