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4"/>
  </p:notesMasterIdLst>
  <p:handoutMasterIdLst>
    <p:handoutMasterId r:id="rId35"/>
  </p:handoutMasterIdLst>
  <p:sldIdLst>
    <p:sldId id="256" r:id="rId3"/>
    <p:sldId id="275" r:id="rId4"/>
    <p:sldId id="276" r:id="rId5"/>
    <p:sldId id="277" r:id="rId6"/>
    <p:sldId id="278" r:id="rId7"/>
    <p:sldId id="279" r:id="rId8"/>
    <p:sldId id="280" r:id="rId9"/>
    <p:sldId id="271" r:id="rId10"/>
    <p:sldId id="281" r:id="rId11"/>
    <p:sldId id="283" r:id="rId12"/>
    <p:sldId id="286" r:id="rId13"/>
    <p:sldId id="288" r:id="rId14"/>
    <p:sldId id="287" r:id="rId15"/>
    <p:sldId id="284" r:id="rId16"/>
    <p:sldId id="291" r:id="rId17"/>
    <p:sldId id="290" r:id="rId18"/>
    <p:sldId id="289" r:id="rId19"/>
    <p:sldId id="292" r:id="rId20"/>
    <p:sldId id="302" r:id="rId21"/>
    <p:sldId id="300" r:id="rId22"/>
    <p:sldId id="303" r:id="rId23"/>
    <p:sldId id="294" r:id="rId24"/>
    <p:sldId id="293" r:id="rId25"/>
    <p:sldId id="301" r:id="rId26"/>
    <p:sldId id="305" r:id="rId27"/>
    <p:sldId id="295" r:id="rId28"/>
    <p:sldId id="296" r:id="rId29"/>
    <p:sldId id="297" r:id="rId30"/>
    <p:sldId id="298" r:id="rId31"/>
    <p:sldId id="299" r:id="rId32"/>
    <p:sldId id="304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75" autoAdjust="0"/>
    <p:restoredTop sz="95274" autoAdjust="0"/>
  </p:normalViewPr>
  <p:slideViewPr>
    <p:cSldViewPr>
      <p:cViewPr varScale="1">
        <p:scale>
          <a:sx n="70" d="100"/>
          <a:sy n="70" d="100"/>
        </p:scale>
        <p:origin x="144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5/8/2017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5/8/2017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 I</a:t>
            </a:r>
            <a:r>
              <a:rPr lang="en-US" baseline="0" dirty="0" smtClean="0"/>
              <a:t> ask the audience the rhetorical question “What are the things that really matter?”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0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mention globalization and act</a:t>
            </a:r>
            <a:r>
              <a:rPr lang="en-US" baseline="0" dirty="0" smtClean="0"/>
              <a:t> dismissive towards its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7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dismiss the topic of climate change since “I am looking forward to having beachfront</a:t>
            </a:r>
            <a:r>
              <a:rPr lang="en-US" baseline="0" dirty="0" smtClean="0"/>
              <a:t> property in Winnipeg”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31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dismiss transhumanism saying</a:t>
            </a:r>
            <a:r>
              <a:rPr lang="en-US" baseline="0" dirty="0" smtClean="0"/>
              <a:t> most people in the room have probably never heard of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2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 the rhetorical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2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that what REALLY matters is Cat pictures, and getting them to </a:t>
            </a:r>
            <a:r>
              <a:rPr lang="en-US" smtClean="0"/>
              <a:t>the student’s phones/laptops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5/8/2017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Networking: </a:t>
            </a:r>
            <a:br>
              <a:rPr lang="en-US" dirty="0" smtClean="0"/>
            </a:br>
            <a:r>
              <a:rPr lang="en-US" dirty="0" smtClean="0"/>
              <a:t>keeping you connected to THE things that matter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*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94012" y="35052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DHCP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ACRONYM STEW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2" y="19050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DNS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98812" y="1891373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EIGRP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6212" y="37338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TCP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2612" y="2370282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UDP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85112" y="3911462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BGP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7212" y="5097318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RJ45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85112" y="52578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Wifi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5212" y="2556301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965200">
                    <a:schemeClr val="tx2">
                      <a:alpha val="95000"/>
                    </a:schemeClr>
                  </a:glow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IPv4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965200">
                  <a:schemeClr val="tx2">
                    <a:alpha val="95000"/>
                  </a:schemeClr>
                </a:glow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98812" y="50292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IPv6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99212" y="1479386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STP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18612" y="1284544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NAT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71553" y="2674203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P</a:t>
            </a:r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AT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40979" y="4198202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OSPF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824676" y="4613701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OSPF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56212" y="3742993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965200">
                    <a:schemeClr val="tx2">
                      <a:alpha val="95000"/>
                    </a:schemeClr>
                  </a:glow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TCP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965200">
                  <a:schemeClr val="tx2">
                    <a:alpha val="95000"/>
                  </a:schemeClr>
                </a:glow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30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computer’s Logical Address</a:t>
            </a:r>
          </a:p>
          <a:p>
            <a:r>
              <a:rPr lang="en-US" dirty="0" smtClean="0"/>
              <a:t>Like a street address</a:t>
            </a:r>
          </a:p>
          <a:p>
            <a:r>
              <a:rPr lang="en-US" dirty="0" smtClean="0"/>
              <a:t>Packets are sent addressed to a specific “house/host” which is located on a specific “street/network”</a:t>
            </a:r>
          </a:p>
          <a:p>
            <a:r>
              <a:rPr lang="en-US" dirty="0" smtClean="0"/>
              <a:t>Routers read packets, and sends them in the direction toward the network the packet is addressed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20309661">
            <a:off x="5065290" y="2953570"/>
            <a:ext cx="2667002" cy="3622079"/>
            <a:chOff x="4494210" y="2702521"/>
            <a:chExt cx="2667002" cy="3622079"/>
          </a:xfrm>
        </p:grpSpPr>
        <p:pic>
          <p:nvPicPr>
            <p:cNvPr id="1026" name="Picture 2" descr="https://s-media-cache-ak0.pinimg.com/564x/4f/a2/2b/4fa22baf10b316c3450d64960defa35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4212" y="2702521"/>
              <a:ext cx="2667000" cy="3617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free vector Cat smil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792" b="15240"/>
            <a:stretch/>
          </p:blipFill>
          <p:spPr bwMode="auto">
            <a:xfrm flipH="1">
              <a:off x="4494210" y="3357955"/>
              <a:ext cx="2334439" cy="2966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762000"/>
          </a:xfrm>
        </p:spPr>
        <p:txBody>
          <a:bodyPr/>
          <a:lstStyle/>
          <a:p>
            <a:r>
              <a:rPr lang="en-US" dirty="0" smtClean="0"/>
              <a:t>This is Packet the cat, she is a wandering soul that is always looking for a </a:t>
            </a:r>
            <a:r>
              <a:rPr lang="en-US" dirty="0"/>
              <a:t>new </a:t>
            </a:r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4516" y="2169451"/>
            <a:ext cx="5181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(you should see her Instagram)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9" name="Picture 8" descr="free vector Cat sm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0014" y="2532157"/>
            <a:ext cx="3325039" cy="350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 rot="898390">
            <a:off x="7788653" y="3241566"/>
            <a:ext cx="3807602" cy="2706366"/>
            <a:chOff x="8213139" y="2812178"/>
            <a:chExt cx="3807602" cy="2706366"/>
          </a:xfrm>
        </p:grpSpPr>
        <p:pic>
          <p:nvPicPr>
            <p:cNvPr id="1028" name="Picture 4" descr="http://www.trbimg.com/img-55e9b323/turbine/ct-microsoft-headquarters-revamp-2015090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3139" y="2812178"/>
              <a:ext cx="3687714" cy="2706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free vector Cat smil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112"/>
            <a:stretch/>
          </p:blipFill>
          <p:spPr bwMode="auto">
            <a:xfrm flipH="1">
              <a:off x="9675810" y="3563850"/>
              <a:ext cx="2344931" cy="192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6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- Continued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27412" y="5633675"/>
            <a:ext cx="3302000" cy="381000"/>
            <a:chOff x="760412" y="3886200"/>
            <a:chExt cx="1981200" cy="228600"/>
          </a:xfrm>
        </p:grpSpPr>
        <p:sp>
          <p:nvSpPr>
            <p:cNvPr id="4" name="Rectangle 3"/>
            <p:cNvSpPr/>
            <p:nvPr/>
          </p:nvSpPr>
          <p:spPr>
            <a:xfrm>
              <a:off x="760412" y="3886200"/>
              <a:ext cx="19812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" name="Straight Connector 5"/>
            <p:cNvCxnSpPr>
              <a:stCxn id="4" idx="1"/>
              <a:endCxn id="4" idx="3"/>
            </p:cNvCxnSpPr>
            <p:nvPr/>
          </p:nvCxnSpPr>
          <p:spPr>
            <a:xfrm>
              <a:off x="760412" y="4000500"/>
              <a:ext cx="19812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118267" y="5633675"/>
            <a:ext cx="2524289" cy="388105"/>
            <a:chOff x="760412" y="3886200"/>
            <a:chExt cx="1981200" cy="228600"/>
          </a:xfrm>
        </p:grpSpPr>
        <p:sp>
          <p:nvSpPr>
            <p:cNvPr id="12" name="Rectangle 11"/>
            <p:cNvSpPr/>
            <p:nvPr/>
          </p:nvSpPr>
          <p:spPr>
            <a:xfrm>
              <a:off x="760412" y="3886200"/>
              <a:ext cx="19812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3" name="Straight Connector 12"/>
            <p:cNvCxnSpPr>
              <a:stCxn id="12" idx="1"/>
              <a:endCxn id="12" idx="3"/>
            </p:cNvCxnSpPr>
            <p:nvPr/>
          </p:nvCxnSpPr>
          <p:spPr>
            <a:xfrm>
              <a:off x="760412" y="4000500"/>
              <a:ext cx="19812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rot="16200000">
            <a:off x="5238797" y="3783513"/>
            <a:ext cx="3370085" cy="388856"/>
            <a:chOff x="760412" y="3886200"/>
            <a:chExt cx="1981200" cy="228600"/>
          </a:xfrm>
        </p:grpSpPr>
        <p:sp>
          <p:nvSpPr>
            <p:cNvPr id="9" name="Rectangle 8"/>
            <p:cNvSpPr/>
            <p:nvPr/>
          </p:nvSpPr>
          <p:spPr>
            <a:xfrm>
              <a:off x="760412" y="3886200"/>
              <a:ext cx="19812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760412" y="4000500"/>
              <a:ext cx="19812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6729412" y="5633675"/>
            <a:ext cx="388856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0" name="Group 39"/>
          <p:cNvGrpSpPr/>
          <p:nvPr/>
        </p:nvGrpSpPr>
        <p:grpSpPr>
          <a:xfrm rot="16200000">
            <a:off x="8151942" y="3736033"/>
            <a:ext cx="3370085" cy="388856"/>
            <a:chOff x="760412" y="3886200"/>
            <a:chExt cx="1981200" cy="228600"/>
          </a:xfrm>
        </p:grpSpPr>
        <p:sp>
          <p:nvSpPr>
            <p:cNvPr id="41" name="Rectangle 40"/>
            <p:cNvSpPr/>
            <p:nvPr/>
          </p:nvSpPr>
          <p:spPr>
            <a:xfrm>
              <a:off x="760412" y="3886200"/>
              <a:ext cx="19812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42" name="Straight Connector 41"/>
            <p:cNvCxnSpPr>
              <a:stCxn id="41" idx="1"/>
              <a:endCxn id="41" idx="3"/>
            </p:cNvCxnSpPr>
            <p:nvPr/>
          </p:nvCxnSpPr>
          <p:spPr>
            <a:xfrm>
              <a:off x="760412" y="4000500"/>
              <a:ext cx="19812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9642555" y="5615504"/>
            <a:ext cx="388856" cy="406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908" y="5442004"/>
            <a:ext cx="658576" cy="6223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50" y="5433798"/>
            <a:ext cx="1308377" cy="86025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676" y="5443176"/>
            <a:ext cx="1308377" cy="86025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3832895" y="4147776"/>
            <a:ext cx="1828800" cy="1295400"/>
            <a:chOff x="2219407" y="2641292"/>
            <a:chExt cx="1828800" cy="1295400"/>
          </a:xfrm>
        </p:grpSpPr>
        <p:grpSp>
          <p:nvGrpSpPr>
            <p:cNvPr id="35" name="Group 34"/>
            <p:cNvGrpSpPr/>
            <p:nvPr/>
          </p:nvGrpSpPr>
          <p:grpSpPr>
            <a:xfrm>
              <a:off x="2219407" y="2641292"/>
              <a:ext cx="1828800" cy="1295400"/>
              <a:chOff x="1979612" y="2819400"/>
              <a:chExt cx="1143000" cy="1295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284412" y="2819400"/>
                <a:ext cx="45719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bg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741612" y="2819400"/>
                <a:ext cx="45719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bg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979612" y="2895600"/>
                <a:ext cx="1143000" cy="457200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287001" y="2749960"/>
              <a:ext cx="1693612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bg1"/>
                  </a:solidFill>
                  <a:latin typeface="Agency FB" panose="020B0503020202020204" pitchFamily="34" charset="0"/>
                  <a:cs typeface="Aharoni" panose="02010803020104030203" pitchFamily="2" charset="-79"/>
                </a:rPr>
                <a:t>10.10.0.0 Street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94414" y="2304615"/>
            <a:ext cx="1828800" cy="1295400"/>
            <a:chOff x="2219407" y="2641292"/>
            <a:chExt cx="1828800" cy="1295400"/>
          </a:xfrm>
        </p:grpSpPr>
        <p:grpSp>
          <p:nvGrpSpPr>
            <p:cNvPr id="50" name="Group 49"/>
            <p:cNvGrpSpPr/>
            <p:nvPr/>
          </p:nvGrpSpPr>
          <p:grpSpPr>
            <a:xfrm>
              <a:off x="2219407" y="2641292"/>
              <a:ext cx="1828800" cy="1295400"/>
              <a:chOff x="1979612" y="2819400"/>
              <a:chExt cx="1143000" cy="12954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284412" y="2819400"/>
                <a:ext cx="45719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bg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741612" y="2819400"/>
                <a:ext cx="45719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bg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979612" y="2895600"/>
                <a:ext cx="1143000" cy="457200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287001" y="2749960"/>
              <a:ext cx="1693612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bg1"/>
                  </a:solidFill>
                  <a:latin typeface="Agency FB" panose="020B0503020202020204" pitchFamily="34" charset="0"/>
                  <a:cs typeface="Aharoni" panose="02010803020104030203" pitchFamily="2" charset="-79"/>
                </a:rPr>
                <a:t>10.10.0.1 Street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521939" y="4263137"/>
            <a:ext cx="1890985" cy="1295400"/>
            <a:chOff x="2219407" y="2641292"/>
            <a:chExt cx="1890985" cy="1295400"/>
          </a:xfrm>
        </p:grpSpPr>
        <p:grpSp>
          <p:nvGrpSpPr>
            <p:cNvPr id="56" name="Group 55"/>
            <p:cNvGrpSpPr/>
            <p:nvPr/>
          </p:nvGrpSpPr>
          <p:grpSpPr>
            <a:xfrm>
              <a:off x="2219407" y="2641292"/>
              <a:ext cx="1828800" cy="1295400"/>
              <a:chOff x="1979612" y="2819400"/>
              <a:chExt cx="1143000" cy="12954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284412" y="2819400"/>
                <a:ext cx="45719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bg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741612" y="2819400"/>
                <a:ext cx="45719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bg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979612" y="2895600"/>
                <a:ext cx="1143000" cy="457200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2251797" y="2749960"/>
              <a:ext cx="1858595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bg1"/>
                  </a:solidFill>
                  <a:latin typeface="Agency FB" panose="020B0503020202020204" pitchFamily="34" charset="0"/>
                  <a:cs typeface="Aharoni" panose="02010803020104030203" pitchFamily="2" charset="-79"/>
                </a:rPr>
                <a:t>192.168.1.0 Street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928978" y="2346210"/>
            <a:ext cx="1997453" cy="1295400"/>
            <a:chOff x="2207014" y="2641292"/>
            <a:chExt cx="1997453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2219407" y="2641292"/>
              <a:ext cx="1828800" cy="1295400"/>
              <a:chOff x="1979612" y="2819400"/>
              <a:chExt cx="1143000" cy="12954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284412" y="2819400"/>
                <a:ext cx="45719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bg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741612" y="2819400"/>
                <a:ext cx="45719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bg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979612" y="2895600"/>
                <a:ext cx="1143000" cy="457200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207014" y="2750026"/>
              <a:ext cx="199745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bg1"/>
                  </a:solidFill>
                  <a:latin typeface="Agency FB" panose="020B0503020202020204" pitchFamily="34" charset="0"/>
                  <a:cs typeface="Aharoni" panose="02010803020104030203" pitchFamily="2" charset="-79"/>
                </a:rPr>
                <a:t>192.168.2.0 Street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909326" y="5585558"/>
            <a:ext cx="82467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gency FB" panose="020B0503020202020204" pitchFamily="34" charset="0"/>
                <a:cs typeface="Aharoni" panose="02010803020104030203" pitchFamily="2" charset="-79"/>
              </a:rPr>
              <a:t>Lot 6</a:t>
            </a:r>
            <a:endParaRPr lang="en-US" sz="2400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006" y="3765320"/>
            <a:ext cx="658576" cy="622354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924566" y="3922233"/>
            <a:ext cx="95046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gency FB" panose="020B0503020202020204" pitchFamily="34" charset="0"/>
                <a:cs typeface="Aharoni" panose="02010803020104030203" pitchFamily="2" charset="-79"/>
              </a:rPr>
              <a:t>Lot 254</a:t>
            </a:r>
            <a:endParaRPr lang="en-US" sz="2400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81836" y="2163024"/>
            <a:ext cx="401967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gency FB" panose="020B0503020202020204" pitchFamily="34" charset="0"/>
                <a:cs typeface="Aharoni" panose="02010803020104030203" pitchFamily="2" charset="-79"/>
              </a:rPr>
              <a:t>Source IP Address:</a:t>
            </a:r>
            <a:br>
              <a:rPr lang="en-US" sz="2400" dirty="0" smtClean="0">
                <a:latin typeface="Agency FB" panose="020B0503020202020204" pitchFamily="34" charset="0"/>
                <a:cs typeface="Aharoni" panose="02010803020104030203" pitchFamily="2" charset="-79"/>
              </a:rPr>
            </a:br>
            <a:r>
              <a:rPr lang="en-US" sz="2400" dirty="0" smtClean="0">
                <a:latin typeface="Agency FB" panose="020B0503020202020204" pitchFamily="34" charset="0"/>
                <a:cs typeface="Aharoni" panose="02010803020104030203" pitchFamily="2" charset="-79"/>
              </a:rPr>
              <a:t>	10.10.0.6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gency FB" panose="020B0503020202020204" pitchFamily="34" charset="0"/>
                <a:cs typeface="Aharoni" panose="02010803020104030203" pitchFamily="2" charset="-79"/>
              </a:rPr>
              <a:t>Destination IP Address: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gency FB" panose="020B0503020202020204" pitchFamily="34" charset="0"/>
                <a:cs typeface="Aharoni" panose="02010803020104030203" pitchFamily="2" charset="-79"/>
              </a:rPr>
              <a:t>	</a:t>
            </a:r>
            <a:r>
              <a:rPr lang="en-US" sz="2400" dirty="0" smtClean="0">
                <a:latin typeface="Agency FB" panose="020B0503020202020204" pitchFamily="34" charset="0"/>
                <a:cs typeface="Aharoni" panose="02010803020104030203" pitchFamily="2" charset="-79"/>
              </a:rPr>
              <a:t>192.168.2.254</a:t>
            </a:r>
            <a:endParaRPr lang="en-US" sz="2400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076" name="Picture 4" descr="free vector Cat sm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9412" y="2154258"/>
            <a:ext cx="1176336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6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139 L 0.13597 0.284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4" y="1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97 0.28426 L 0.2218 0.4451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1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76 0.44514 L 0.49192 0.4375 " pathEditMode="relative" ptsTypes="AA">
                                      <p:cBhvr>
                                        <p:cTn id="14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0.4375 L 0.73404 0.4375 " pathEditMode="relative" ptsTypes="AA">
                                      <p:cBhvr>
                                        <p:cTn id="18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404 0.4375 L 0.72766 0.18796 " pathEditMode="relative" ptsTypes="AA">
                                      <p:cBhvr>
                                        <p:cTn id="22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662 0.18796 L 0.84879 0.08518 " pathEditMode="relative" ptsTypes="AA">
                                      <p:cBhvr>
                                        <p:cTn id="26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– Your Network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78" y="4733478"/>
            <a:ext cx="658576" cy="622354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3508809" y="4118940"/>
            <a:ext cx="1908799" cy="1295400"/>
            <a:chOff x="2182547" y="2641292"/>
            <a:chExt cx="1908799" cy="1295400"/>
          </a:xfrm>
        </p:grpSpPr>
        <p:grpSp>
          <p:nvGrpSpPr>
            <p:cNvPr id="35" name="Group 34"/>
            <p:cNvGrpSpPr/>
            <p:nvPr/>
          </p:nvGrpSpPr>
          <p:grpSpPr>
            <a:xfrm>
              <a:off x="2219407" y="2641292"/>
              <a:ext cx="1828800" cy="1295400"/>
              <a:chOff x="1979612" y="2819400"/>
              <a:chExt cx="1143000" cy="1295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284412" y="2819400"/>
                <a:ext cx="45719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bg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741612" y="2819400"/>
                <a:ext cx="45719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bg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979612" y="2895600"/>
                <a:ext cx="1143000" cy="457200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182547" y="2773347"/>
              <a:ext cx="190879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bg1"/>
                  </a:solidFill>
                  <a:latin typeface="Agency FB" panose="020B0503020202020204" pitchFamily="34" charset="0"/>
                  <a:cs typeface="Aharoni" panose="02010803020104030203" pitchFamily="2" charset="-79"/>
                </a:rPr>
                <a:t>10.18.35.0 </a:t>
              </a:r>
              <a:r>
                <a:rPr lang="en-US" sz="2400" dirty="0" smtClean="0">
                  <a:solidFill>
                    <a:schemeClr val="bg1"/>
                  </a:solidFill>
                  <a:latin typeface="Agency FB" panose="020B0503020202020204" pitchFamily="34" charset="0"/>
                  <a:cs typeface="Aharoni" panose="02010803020104030203" pitchFamily="2" charset="-79"/>
                </a:rPr>
                <a:t>Street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492254" y="4670570"/>
            <a:ext cx="108755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gency FB" panose="020B0503020202020204" pitchFamily="34" charset="0"/>
                <a:cs typeface="Aharoni" panose="02010803020104030203" pitchFamily="2" charset="-79"/>
              </a:rPr>
              <a:t>Lot 2</a:t>
            </a:r>
            <a:endParaRPr lang="en-US" sz="2400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38" y="4746005"/>
            <a:ext cx="658576" cy="622354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5595289" y="4894298"/>
            <a:ext cx="158038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gency FB" panose="020B0503020202020204" pitchFamily="34" charset="0"/>
                <a:cs typeface="Aharoni" panose="02010803020104030203" pitchFamily="2" charset="-79"/>
              </a:rPr>
              <a:t>Lot 25</a:t>
            </a:r>
            <a:endParaRPr lang="en-US" sz="2400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81836" y="2163024"/>
            <a:ext cx="252466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gency FB" panose="020B0503020202020204" pitchFamily="34" charset="0"/>
                <a:cs typeface="Aharoni" panose="02010803020104030203" pitchFamily="2" charset="-79"/>
              </a:rPr>
              <a:t>Source IP Address:</a:t>
            </a:r>
            <a:br>
              <a:rPr lang="en-US" sz="2400" dirty="0" smtClean="0">
                <a:latin typeface="Agency FB" panose="020B0503020202020204" pitchFamily="34" charset="0"/>
                <a:cs typeface="Aharoni" panose="02010803020104030203" pitchFamily="2" charset="-79"/>
              </a:rPr>
            </a:br>
            <a:r>
              <a:rPr lang="en-US" sz="2400" dirty="0" smtClean="0">
                <a:latin typeface="Agency FB" panose="020B0503020202020204" pitchFamily="34" charset="0"/>
                <a:cs typeface="Aharoni" panose="02010803020104030203" pitchFamily="2" charset="-79"/>
              </a:rPr>
              <a:t>	</a:t>
            </a:r>
            <a:r>
              <a:rPr lang="en-US" sz="2400" dirty="0" smtClean="0">
                <a:latin typeface="Agency FB" panose="020B0503020202020204" pitchFamily="34" charset="0"/>
                <a:cs typeface="Aharoni" panose="02010803020104030203" pitchFamily="2" charset="-79"/>
              </a:rPr>
              <a:t>10.18.35.2</a:t>
            </a:r>
            <a:endParaRPr lang="en-US" sz="2400" dirty="0" smtClean="0">
              <a:latin typeface="Agency FB" panose="020B0503020202020204" pitchFamily="34" charset="0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gency FB" panose="020B0503020202020204" pitchFamily="34" charset="0"/>
                <a:cs typeface="Aharoni" panose="02010803020104030203" pitchFamily="2" charset="-79"/>
              </a:rPr>
              <a:t>Destination IP Address: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gency FB" panose="020B0503020202020204" pitchFamily="34" charset="0"/>
                <a:cs typeface="Aharoni" panose="02010803020104030203" pitchFamily="2" charset="-79"/>
              </a:rPr>
              <a:t>	 </a:t>
            </a:r>
            <a:r>
              <a:rPr lang="en-US" sz="2400" dirty="0" smtClean="0">
                <a:latin typeface="Agency FB" panose="020B0503020202020204" pitchFamily="34" charset="0"/>
                <a:cs typeface="Aharoni" panose="02010803020104030203" pitchFamily="2" charset="-79"/>
              </a:rPr>
              <a:t>10.18.35.25</a:t>
            </a:r>
            <a:endParaRPr lang="en-US" sz="2400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217614" y="5629290"/>
            <a:ext cx="8245807" cy="381000"/>
            <a:chOff x="760412" y="3886200"/>
            <a:chExt cx="1981200" cy="228600"/>
          </a:xfrm>
        </p:grpSpPr>
        <p:sp>
          <p:nvSpPr>
            <p:cNvPr id="72" name="Rectangle 71"/>
            <p:cNvSpPr/>
            <p:nvPr/>
          </p:nvSpPr>
          <p:spPr>
            <a:xfrm>
              <a:off x="760412" y="3886200"/>
              <a:ext cx="19812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73" name="Straight Connector 72"/>
            <p:cNvCxnSpPr>
              <a:stCxn id="72" idx="1"/>
              <a:endCxn id="72" idx="3"/>
            </p:cNvCxnSpPr>
            <p:nvPr/>
          </p:nvCxnSpPr>
          <p:spPr>
            <a:xfrm>
              <a:off x="760412" y="4000500"/>
              <a:ext cx="19812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066496" y="5633675"/>
            <a:ext cx="2524289" cy="388105"/>
            <a:chOff x="760412" y="3886200"/>
            <a:chExt cx="1981200" cy="228600"/>
          </a:xfrm>
        </p:grpSpPr>
        <p:sp>
          <p:nvSpPr>
            <p:cNvPr id="12" name="Rectangle 11"/>
            <p:cNvSpPr/>
            <p:nvPr/>
          </p:nvSpPr>
          <p:spPr>
            <a:xfrm>
              <a:off x="760412" y="3886200"/>
              <a:ext cx="19812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3" name="Straight Connector 12"/>
            <p:cNvCxnSpPr>
              <a:stCxn id="12" idx="1"/>
              <a:endCxn id="12" idx="3"/>
            </p:cNvCxnSpPr>
            <p:nvPr/>
          </p:nvCxnSpPr>
          <p:spPr>
            <a:xfrm>
              <a:off x="760412" y="4000500"/>
              <a:ext cx="19812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838" y="5439622"/>
            <a:ext cx="1308377" cy="860258"/>
          </a:xfrm>
          <a:prstGeom prst="rect">
            <a:avLst/>
          </a:prstGeom>
        </p:spPr>
      </p:pic>
      <p:sp>
        <p:nvSpPr>
          <p:cNvPr id="3" name="Cloud 2"/>
          <p:cNvSpPr/>
          <p:nvPr/>
        </p:nvSpPr>
        <p:spPr>
          <a:xfrm>
            <a:off x="9985906" y="5111111"/>
            <a:ext cx="1970615" cy="1284140"/>
          </a:xfrm>
          <a:prstGeom prst="cloud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076" name="Picture 4" descr="free vector Cat sm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9412" y="2154258"/>
            <a:ext cx="1176336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255 L 0.02839 0.33935 " pathEditMode="relative" ptsTypes="AA">
                                      <p:cBhvr>
                                        <p:cTn id="6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35 0.33935 L 0.0422 0.44815 " pathEditMode="relative" ptsTypes="AA">
                                      <p:cBhvr>
                                        <p:cTn id="10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2 0.44815 L 0.50716 0.45185 " pathEditMode="relative" ptsTypes="AA">
                                      <p:cBhvr>
                                        <p:cTn id="14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82 0.45579 L 0.57476 0.31852 " pathEditMode="relative" ptsTypes="AA">
                                      <p:cBhvr>
                                        <p:cTn id="18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my </a:t>
            </a:r>
            <a:r>
              <a:rPr lang="en-US" dirty="0" err="1" smtClean="0"/>
              <a:t>ip</a:t>
            </a:r>
            <a:r>
              <a:rPr lang="en-US" dirty="0" smtClean="0"/>
              <a:t> address?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Right-click on your start-menu (lower left corner of </a:t>
            </a:r>
            <a:br>
              <a:rPr lang="en-US" dirty="0" smtClean="0"/>
            </a:br>
            <a:r>
              <a:rPr lang="en-US" dirty="0" smtClean="0"/>
              <a:t>your screen)</a:t>
            </a:r>
          </a:p>
          <a:p>
            <a:r>
              <a:rPr lang="en-US" dirty="0" smtClean="0"/>
              <a:t>In the menu that pops up, left-click on </a:t>
            </a:r>
            <a:br>
              <a:rPr lang="en-US" dirty="0" smtClean="0"/>
            </a:br>
            <a:r>
              <a:rPr lang="en-US" b="1" dirty="0" smtClean="0"/>
              <a:t>Command Prompt (Admin)</a:t>
            </a:r>
            <a:r>
              <a:rPr lang="en-US" dirty="0" smtClean="0"/>
              <a:t>.  This will open a</a:t>
            </a:r>
            <a:br>
              <a:rPr lang="en-US" dirty="0" smtClean="0"/>
            </a:br>
            <a:r>
              <a:rPr lang="en-US" dirty="0" smtClean="0"/>
              <a:t>command prompt window (see below).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892" y="1271435"/>
            <a:ext cx="1238190" cy="990552"/>
          </a:xfrm>
          <a:prstGeom prst="rect">
            <a:avLst/>
          </a:prstGeom>
        </p:spPr>
      </p:pic>
      <p:pic>
        <p:nvPicPr>
          <p:cNvPr id="3074" name="Picture 2" descr="C:\Users\DFONTA~1\AppData\Local\Temp\SNAGHTMLafe4ab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484148"/>
            <a:ext cx="2571750" cy="42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274" y="4000500"/>
            <a:ext cx="6390476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1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my </a:t>
            </a:r>
            <a:r>
              <a:rPr lang="en-US" dirty="0" err="1" smtClean="0"/>
              <a:t>ip</a:t>
            </a:r>
            <a:r>
              <a:rPr lang="en-US" dirty="0" smtClean="0"/>
              <a:t> address?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1"/>
            <a:ext cx="9753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In the command prompt, type </a:t>
            </a:r>
            <a:r>
              <a:rPr lang="en-US" b="1" dirty="0" smtClean="0"/>
              <a:t>ipconfig.  </a:t>
            </a:r>
            <a:r>
              <a:rPr lang="en-US" dirty="0" smtClean="0"/>
              <a:t>This will produce a lot of output, but we only care about some of the information.</a:t>
            </a:r>
          </a:p>
          <a:p>
            <a:r>
              <a:rPr lang="en-US" dirty="0" smtClean="0"/>
              <a:t>You are looking for an Adapter named </a:t>
            </a:r>
            <a:r>
              <a:rPr lang="en-US" b="1" dirty="0" smtClean="0"/>
              <a:t>”Ethernet Adapter Ethernet:”.  </a:t>
            </a:r>
            <a:r>
              <a:rPr lang="en-US" dirty="0" smtClean="0"/>
              <a:t>Once you locate it, look at the </a:t>
            </a:r>
            <a:r>
              <a:rPr lang="en-US" b="1" dirty="0" smtClean="0"/>
              <a:t>IPv4 Address </a:t>
            </a:r>
            <a:r>
              <a:rPr lang="en-US" dirty="0" smtClean="0"/>
              <a:t>listed below it to find your IP Address.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4685"/>
          <a:stretch/>
        </p:blipFill>
        <p:spPr>
          <a:xfrm>
            <a:off x="1598612" y="3810001"/>
            <a:ext cx="8382000" cy="27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firefox logo transparent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09" y="4484995"/>
            <a:ext cx="1409702" cy="140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a website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20574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Now that we’ve figured out your IP addresses, you can view your classmates’ websites.</a:t>
            </a:r>
          </a:p>
          <a:p>
            <a:r>
              <a:rPr lang="en-US" dirty="0" smtClean="0"/>
              <a:t>First, open up a web browser (see icons below) by left-clicking on your browser of choice’s icon on the </a:t>
            </a:r>
            <a:r>
              <a:rPr lang="en-US" b="1" dirty="0" smtClean="0"/>
              <a:t>taskbar </a:t>
            </a:r>
            <a:r>
              <a:rPr lang="en-US" dirty="0" smtClean="0"/>
              <a:t>(the </a:t>
            </a:r>
            <a:r>
              <a:rPr lang="en-US" dirty="0" err="1" smtClean="0"/>
              <a:t>redish</a:t>
            </a:r>
            <a:r>
              <a:rPr lang="en-US" dirty="0" smtClean="0"/>
              <a:t> purple bar at the bottom of the screen).</a:t>
            </a:r>
            <a:endParaRPr lang="en-US" dirty="0"/>
          </a:p>
        </p:txBody>
      </p:sp>
      <p:pic>
        <p:nvPicPr>
          <p:cNvPr id="1026" name="Picture 2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0" y="4523096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dge logo transparent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10" y="4471867"/>
            <a:ext cx="1314450" cy="142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ie logo transparent background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1" t="11227" r="12070" b="13405"/>
          <a:stretch/>
        </p:blipFill>
        <p:spPr bwMode="auto">
          <a:xfrm>
            <a:off x="7016891" y="4324349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cssreflex.com/wp-content/uploads/2013/11/safari_512x512.png?x755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622" y="4239818"/>
            <a:ext cx="1845461" cy="184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37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a website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Once the browser </a:t>
            </a:r>
            <a:r>
              <a:rPr lang="en-US" dirty="0" smtClean="0"/>
              <a:t>opens, you will see the </a:t>
            </a:r>
            <a:r>
              <a:rPr lang="en-US" b="1" dirty="0" smtClean="0"/>
              <a:t>Address bar </a:t>
            </a:r>
            <a:r>
              <a:rPr lang="en-US" dirty="0" smtClean="0"/>
              <a:t>(see below)</a:t>
            </a:r>
          </a:p>
          <a:p>
            <a:r>
              <a:rPr lang="en-US" dirty="0" smtClean="0"/>
              <a:t>In that box, enter </a:t>
            </a:r>
            <a:r>
              <a:rPr lang="en-US" b="1" dirty="0" smtClean="0"/>
              <a:t>http:// </a:t>
            </a:r>
            <a:r>
              <a:rPr lang="en-US" dirty="0" smtClean="0"/>
              <a:t>followed by the </a:t>
            </a:r>
            <a:r>
              <a:rPr lang="en-US" b="1" dirty="0" err="1" smtClean="0"/>
              <a:t>ip</a:t>
            </a:r>
            <a:r>
              <a:rPr lang="en-US" b="1" dirty="0" smtClean="0"/>
              <a:t> address </a:t>
            </a:r>
            <a:r>
              <a:rPr lang="en-US" dirty="0" smtClean="0"/>
              <a:t>of one of your classmates, then hit the </a:t>
            </a:r>
            <a:r>
              <a:rPr lang="en-US" b="1" dirty="0" smtClean="0"/>
              <a:t>Enter </a:t>
            </a:r>
            <a:r>
              <a:rPr lang="en-US" dirty="0" smtClean="0"/>
              <a:t>key.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3701"/>
          <a:stretch/>
        </p:blipFill>
        <p:spPr>
          <a:xfrm>
            <a:off x="836612" y="4343400"/>
            <a:ext cx="2971800" cy="700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5410200"/>
            <a:ext cx="2952381" cy="8285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3212" y="4469685"/>
            <a:ext cx="6096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Google Chrome Address Bar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3899" y="5612119"/>
            <a:ext cx="6096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Firefox Address Bar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378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56212" y="152400"/>
            <a:ext cx="1627439" cy="64479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13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en-US" sz="413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182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56212" y="152400"/>
            <a:ext cx="1627439" cy="64479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13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en-US" sz="413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626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rewall, Wall, Bricks, Network, Block, Prot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74" y="1184780"/>
            <a:ext cx="3105852" cy="460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ree vector Cat sm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0812" y="2436121"/>
            <a:ext cx="2237754" cy="235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065325" y="3042388"/>
            <a:ext cx="4648200" cy="1143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3" y="609600"/>
            <a:ext cx="3443300" cy="32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4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0047E-6 -1.85185E-6 L 0.08414 0.12616 C 0.10185 0.15463 0.12829 0.17014 0.1559 0.17014 C 0.18729 0.17014 0.21256 0.15463 0.23014 0.12616 L 0.31454 -1.85185E-6 " pathEditMode="relative" rAng="0" ptsTypes="AAAAA">
                                      <p:cBhvr>
                                        <p:cTn id="1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20" y="849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54 -1.85185E-6 L -0.0168 -0.68241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7" y="-3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rewall, Wall, Bricks, Network, Block, Prot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74" y="1184780"/>
            <a:ext cx="3105852" cy="460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667000"/>
            <a:ext cx="2209255" cy="2537603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2644981">
            <a:off x="2222256" y="1262979"/>
            <a:ext cx="914400" cy="1622859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3" y="609600"/>
            <a:ext cx="3443300" cy="32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627E-6 -2.59259E-6 L 0.06695 0.07732 C 0.08102 0.09445 0.10198 0.10394 0.124 0.10394 C 0.149 0.10394 0.16906 0.09445 0.183 0.07732 L 0.25007 -2.59259E-6 " pathEditMode="relative" rAng="0" ptsTypes="AAAAA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3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68 0.00463 L -0.18442 -0.6627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11" y="-3338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Firewalls are a set of rules on a computer that determine what computers and apps your computer is allowed to talk to.</a:t>
            </a:r>
          </a:p>
          <a:p>
            <a:r>
              <a:rPr lang="en-US" dirty="0" smtClean="0"/>
              <a:t>By default the Windows firewall is configured to block everything coming in except the items on its exception list (items going out are unaffected).</a:t>
            </a:r>
          </a:p>
          <a:p>
            <a:r>
              <a:rPr lang="en-US" dirty="0" smtClean="0"/>
              <a:t>We’ll need to add an exception to your firewall in order to allow others to access your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7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ports – TCP/UDP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IP Address is used to determine WHERE you are sending the message to.</a:t>
            </a:r>
          </a:p>
          <a:p>
            <a:r>
              <a:rPr lang="en-US" dirty="0" smtClean="0"/>
              <a:t>Port numbers are used to determine WHO you are talking to.</a:t>
            </a:r>
          </a:p>
          <a:p>
            <a:r>
              <a:rPr lang="en-US" dirty="0" smtClean="0"/>
              <a:t>Different apps are listening on different ports.</a:t>
            </a:r>
          </a:p>
          <a:p>
            <a:r>
              <a:rPr lang="en-US" dirty="0" smtClean="0"/>
              <a:t>Most web servers communicate on ports </a:t>
            </a:r>
            <a:r>
              <a:rPr lang="en-US" b="1" dirty="0" smtClean="0"/>
              <a:t>80</a:t>
            </a:r>
            <a:r>
              <a:rPr lang="en-US" dirty="0" smtClean="0"/>
              <a:t> or </a:t>
            </a:r>
            <a:r>
              <a:rPr lang="en-US" b="1" dirty="0" smtClean="0"/>
              <a:t>8080</a:t>
            </a:r>
          </a:p>
          <a:p>
            <a:r>
              <a:rPr lang="en-US" dirty="0" smtClean="0"/>
              <a:t>Secure Websites using the HTTPS protocol use port </a:t>
            </a:r>
            <a:r>
              <a:rPr lang="en-US" b="1" dirty="0" smtClean="0"/>
              <a:t>443 </a:t>
            </a:r>
            <a:r>
              <a:rPr lang="en-US" dirty="0" smtClean="0"/>
              <a:t>(For instance google encrypts the searches you perform so that only they know what you are searching for)</a:t>
            </a:r>
          </a:p>
          <a:p>
            <a:r>
              <a:rPr lang="en-US" dirty="0" smtClean="0"/>
              <a:t>We are to add an exception on your firewall for port </a:t>
            </a:r>
            <a:r>
              <a:rPr lang="en-US" b="1" dirty="0" smtClean="0"/>
              <a:t>80 (TCP)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6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936" y="1775283"/>
            <a:ext cx="3443300" cy="3253917"/>
          </a:xfrm>
          <a:prstGeom prst="rect">
            <a:avLst/>
          </a:prstGeom>
        </p:spPr>
      </p:pic>
      <p:pic>
        <p:nvPicPr>
          <p:cNvPr id="4098" name="Picture 2" descr="Building, City, House, Skyscraper, Multistory 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52400"/>
            <a:ext cx="5950348" cy="658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21224" y="3863517"/>
            <a:ext cx="548640" cy="6858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isometricOffAxis2Left">
              <a:rot lat="2580000" lon="1560000" rev="0"/>
            </a:camera>
            <a:lightRig rig="threePt" dir="t"/>
          </a:scene3d>
          <a:sp3d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72584" y="2819400"/>
            <a:ext cx="548640" cy="6858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isometricOffAxis2Left">
              <a:rot lat="2580000" lon="1560000" rev="0"/>
            </a:camera>
            <a:lightRig rig="threePt" dir="t"/>
          </a:scene3d>
          <a:sp3d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443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43787" y="1828800"/>
            <a:ext cx="548640" cy="6858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isometricOffAxis2Left">
              <a:rot lat="2580000" lon="1560000" rev="0"/>
            </a:camera>
            <a:lightRig rig="threePt" dir="t"/>
          </a:scene3d>
          <a:sp3d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23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60456" y="4361252"/>
            <a:ext cx="548640" cy="6858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isometricOffAxis2Left">
              <a:rot lat="2580000" lon="1560000" rev="0"/>
            </a:camera>
            <a:lightRig rig="threePt" dir="t"/>
          </a:scene3d>
          <a:sp3d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56012" y="2489200"/>
            <a:ext cx="533400" cy="6858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isometricOffAxis2Left">
              <a:rot lat="2580000" lon="1560000" rev="0"/>
            </a:camera>
            <a:lightRig rig="threePt" dir="t"/>
          </a:scene3d>
          <a:sp3d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110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9991" y="2217867"/>
            <a:ext cx="11119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Telnet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20374" y="2606934"/>
            <a:ext cx="310703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POP3 (Email Server)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18800" y="1793135"/>
            <a:ext cx="44802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HTTPS (Encrypted Webserver)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318800" y="1404068"/>
            <a:ext cx="2727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HTTP (Webserver)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20374" y="3035637"/>
            <a:ext cx="303083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DNS (Name Server)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86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4353E-6 3.7037E-6 L 0.25319 3.7037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6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8338E-6 3.33333E-6 L 0.25632 3.33333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16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988E-6 -2.96296E-6 L 0.25319 -2.96296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6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283E-6 -1.11111E-6 L 0.25046 -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6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9411E-6 3.7037E-7 L 0.25462 0.0016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5" y="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2847E-6 4.07407E-6 L 0.2554 4.07407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625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0" dur="625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625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625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5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5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4" grpId="0"/>
      <p:bldP spid="4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uilding, City, House, Skyscraper, Multistory 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-398318"/>
            <a:ext cx="5950348" cy="658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9904412" y="3280541"/>
            <a:ext cx="548640" cy="6858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isometricOffAxis2Left">
              <a:rot lat="2580000" lon="1560000" rev="0"/>
            </a:camera>
            <a:lightRig rig="threePt" dir="t"/>
          </a:scene3d>
          <a:sp3d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80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Firewall, Wall, Bricks, Network, Block, Pro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219200"/>
            <a:ext cx="3105852" cy="460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arallelogram 7"/>
          <p:cNvSpPr/>
          <p:nvPr/>
        </p:nvSpPr>
        <p:spPr>
          <a:xfrm rot="5400000">
            <a:off x="4684712" y="3314700"/>
            <a:ext cx="1447800" cy="609600"/>
          </a:xfrm>
          <a:prstGeom prst="parallelogram">
            <a:avLst>
              <a:gd name="adj" fmla="val 93056"/>
            </a:avLst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0" name="Picture 9" descr="free vector Cat sm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8141" y="2441733"/>
            <a:ext cx="2237754" cy="235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769000" y="2897726"/>
            <a:ext cx="1316035" cy="1451429"/>
            <a:chOff x="2411359" y="1331538"/>
            <a:chExt cx="1316035" cy="1451429"/>
          </a:xfrm>
        </p:grpSpPr>
        <p:pic>
          <p:nvPicPr>
            <p:cNvPr id="17" name="Picture 16" descr="free vector Cat smil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74513" y="1573436"/>
              <a:ext cx="915803" cy="964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7"/>
            <p:cNvGrpSpPr/>
            <p:nvPr/>
          </p:nvGrpSpPr>
          <p:grpSpPr>
            <a:xfrm>
              <a:off x="2411359" y="1331538"/>
              <a:ext cx="1316035" cy="1451429"/>
              <a:chOff x="2411359" y="1331538"/>
              <a:chExt cx="1316035" cy="1451429"/>
            </a:xfrm>
          </p:grpSpPr>
          <p:sp>
            <p:nvSpPr>
              <p:cNvPr id="19" name="Cube 18"/>
              <p:cNvSpPr/>
              <p:nvPr/>
            </p:nvSpPr>
            <p:spPr>
              <a:xfrm flipH="1">
                <a:off x="2411359" y="1335167"/>
                <a:ext cx="1315583" cy="1447800"/>
              </a:xfrm>
              <a:prstGeom prst="cube">
                <a:avLst>
                  <a:gd name="adj" fmla="val 44048"/>
                </a:avLst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Cube 19"/>
              <p:cNvSpPr/>
              <p:nvPr/>
            </p:nvSpPr>
            <p:spPr>
              <a:xfrm flipV="1">
                <a:off x="2411811" y="1331538"/>
                <a:ext cx="1315583" cy="1447800"/>
              </a:xfrm>
              <a:prstGeom prst="cube">
                <a:avLst>
                  <a:gd name="adj" fmla="val 44048"/>
                </a:avLst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82974" y="2042806"/>
            <a:ext cx="2859229" cy="3153387"/>
            <a:chOff x="2411359" y="1331538"/>
            <a:chExt cx="1316035" cy="1451429"/>
          </a:xfrm>
        </p:grpSpPr>
        <p:sp>
          <p:nvSpPr>
            <p:cNvPr id="29" name="Cube 28"/>
            <p:cNvSpPr/>
            <p:nvPr/>
          </p:nvSpPr>
          <p:spPr>
            <a:xfrm flipH="1">
              <a:off x="2411359" y="1335167"/>
              <a:ext cx="1315583" cy="1447800"/>
            </a:xfrm>
            <a:prstGeom prst="cube">
              <a:avLst>
                <a:gd name="adj" fmla="val 44048"/>
              </a:avLst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Cube 29"/>
            <p:cNvSpPr/>
            <p:nvPr/>
          </p:nvSpPr>
          <p:spPr>
            <a:xfrm flipV="1">
              <a:off x="2411811" y="1331538"/>
              <a:ext cx="1315583" cy="1447800"/>
            </a:xfrm>
            <a:prstGeom prst="cube">
              <a:avLst>
                <a:gd name="adj" fmla="val 44048"/>
              </a:avLst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9" name="Picture 2" descr="Firewall, Wall, Bricks, Network, Block, Protec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4" t="29809"/>
          <a:stretch/>
        </p:blipFill>
        <p:spPr bwMode="auto">
          <a:xfrm>
            <a:off x="5733595" y="2572657"/>
            <a:ext cx="1466148" cy="322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4920" y="1219200"/>
            <a:ext cx="65314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7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-0.00347 L 0.72375 -0.00347 " pathEditMode="relative" ptsTypes="AA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 – adding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Right-click on your start menu again and</a:t>
            </a:r>
            <a:br>
              <a:rPr lang="en-US" dirty="0" smtClean="0"/>
            </a:br>
            <a:r>
              <a:rPr lang="en-US" dirty="0" smtClean="0"/>
              <a:t>left-click on </a:t>
            </a:r>
            <a:r>
              <a:rPr lang="en-US" b="1" dirty="0" smtClean="0"/>
              <a:t>Run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933" y="1828800"/>
            <a:ext cx="2502811" cy="434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4176286"/>
            <a:ext cx="3933333" cy="20285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7614" y="2713485"/>
            <a:ext cx="8229598" cy="2477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 startAt="2"/>
            </a:pPr>
            <a:r>
              <a:rPr lang="en-US" sz="2400" dirty="0"/>
              <a:t>In the </a:t>
            </a:r>
            <a:r>
              <a:rPr lang="en-US" sz="2400" b="1" dirty="0"/>
              <a:t>run </a:t>
            </a:r>
            <a:r>
              <a:rPr lang="en-US" sz="2400" dirty="0"/>
              <a:t>dialog (see below), enter </a:t>
            </a:r>
            <a:r>
              <a:rPr lang="en-US" sz="2400" b="1" dirty="0" err="1"/>
              <a:t>wf.msc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en-US" sz="2400" dirty="0"/>
              <a:t>and press </a:t>
            </a:r>
            <a:r>
              <a:rPr lang="en-US" sz="2400" b="1" dirty="0"/>
              <a:t>OK.  </a:t>
            </a:r>
            <a:r>
              <a:rPr lang="en-US" sz="2400" dirty="0"/>
              <a:t>This will open the </a:t>
            </a:r>
            <a:r>
              <a:rPr lang="en-US" sz="2400" b="1" dirty="0"/>
              <a:t>Windows </a:t>
            </a:r>
            <a:br>
              <a:rPr lang="en-US" sz="2400" b="1" dirty="0"/>
            </a:br>
            <a:r>
              <a:rPr lang="en-US" sz="2400" b="1" dirty="0"/>
              <a:t>Firewall with Advanced Security </a:t>
            </a:r>
            <a:r>
              <a:rPr lang="en-US" sz="2400" dirty="0"/>
              <a:t>tool.</a:t>
            </a:r>
            <a:endParaRPr lang="en-US" sz="2400" b="1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359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 – adding an exception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01" y="2133600"/>
            <a:ext cx="9666667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 – adding an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 startAt="3"/>
            </a:pPr>
            <a:r>
              <a:rPr lang="en-US" dirty="0" smtClean="0"/>
              <a:t>In the panel on the left, left-click on </a:t>
            </a:r>
            <a:br>
              <a:rPr lang="en-US" dirty="0" smtClean="0"/>
            </a:br>
            <a:r>
              <a:rPr lang="en-US" b="1" dirty="0" smtClean="0"/>
              <a:t>Inbound Rules </a:t>
            </a:r>
            <a:r>
              <a:rPr lang="en-US" dirty="0" smtClean="0"/>
              <a:t>(Green arrow)</a:t>
            </a:r>
            <a:endParaRPr lang="en-US" b="1" dirty="0" smtClean="0"/>
          </a:p>
          <a:p>
            <a:pPr marL="502920" indent="-457200">
              <a:buFont typeface="+mj-lt"/>
              <a:buAutoNum type="arabicPeriod" startAt="4"/>
            </a:pPr>
            <a:r>
              <a:rPr lang="en-US" dirty="0" smtClean="0"/>
              <a:t>In the </a:t>
            </a:r>
            <a:r>
              <a:rPr lang="en-US" b="1" dirty="0" smtClean="0"/>
              <a:t>Actions </a:t>
            </a:r>
            <a:r>
              <a:rPr lang="en-US" dirty="0" smtClean="0"/>
              <a:t>panel on the right, left-click</a:t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b="1" dirty="0" smtClean="0"/>
              <a:t>New Rule… </a:t>
            </a:r>
            <a:r>
              <a:rPr lang="en-US" dirty="0" smtClean="0"/>
              <a:t>(Red Arrow).  This will open the </a:t>
            </a:r>
            <a:r>
              <a:rPr lang="en-US" b="1" dirty="0" smtClean="0"/>
              <a:t>New Inbound Rule </a:t>
            </a:r>
            <a:r>
              <a:rPr lang="en-US" dirty="0" smtClean="0"/>
              <a:t>wizard.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4" y="4000500"/>
            <a:ext cx="9657143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7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 – </a:t>
            </a:r>
            <a:r>
              <a:rPr lang="en-US" dirty="0" smtClean="0"/>
              <a:t>new inbound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b="1" dirty="0" smtClean="0"/>
              <a:t>Rule Type</a:t>
            </a:r>
            <a:r>
              <a:rPr lang="en-US" dirty="0" smtClean="0"/>
              <a:t> select </a:t>
            </a:r>
            <a:r>
              <a:rPr lang="en-US" b="1" dirty="0" smtClean="0"/>
              <a:t>Port </a:t>
            </a:r>
            <a:br>
              <a:rPr lang="en-US" b="1" dirty="0" smtClean="0"/>
            </a:br>
            <a:r>
              <a:rPr lang="en-US" dirty="0" smtClean="0"/>
              <a:t>and click </a:t>
            </a:r>
            <a:r>
              <a:rPr lang="en-US" b="1" dirty="0" smtClean="0"/>
              <a:t>Next &gt;.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This rule applies to </a:t>
            </a:r>
            <a:r>
              <a:rPr lang="en-US" b="1" dirty="0" smtClean="0"/>
              <a:t>TCP.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This rule applies to a </a:t>
            </a:r>
            <a:br>
              <a:rPr lang="en-US" dirty="0" smtClean="0"/>
            </a:br>
            <a:r>
              <a:rPr lang="en-US" b="1" dirty="0" smtClean="0"/>
              <a:t>Specific local port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In the local port textbox, </a:t>
            </a:r>
            <a:br>
              <a:rPr lang="en-US" dirty="0" smtClean="0"/>
            </a:br>
            <a:r>
              <a:rPr lang="en-US" dirty="0" smtClean="0"/>
              <a:t>enter </a:t>
            </a:r>
            <a:r>
              <a:rPr lang="en-US" b="1" dirty="0" smtClean="0"/>
              <a:t>80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b="1" dirty="0" smtClean="0"/>
              <a:t>Next &gt;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80" r="6762"/>
          <a:stretch/>
        </p:blipFill>
        <p:spPr>
          <a:xfrm>
            <a:off x="5637212" y="2286000"/>
            <a:ext cx="6019800" cy="290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6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29"/>
            <a:ext cx="12188825" cy="40629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0812" y="5105400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Globalization?</a:t>
            </a:r>
            <a:endParaRPr lang="en-US" sz="9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994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 – </a:t>
            </a:r>
            <a:r>
              <a:rPr lang="en-US" dirty="0" smtClean="0"/>
              <a:t>new inbound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The </a:t>
            </a:r>
            <a:r>
              <a:rPr lang="en-US" b="1" dirty="0" smtClean="0"/>
              <a:t>Action </a:t>
            </a:r>
            <a:r>
              <a:rPr lang="en-US" dirty="0" smtClean="0"/>
              <a:t>that should be taken is </a:t>
            </a:r>
            <a:r>
              <a:rPr lang="en-US" b="1" dirty="0" smtClean="0"/>
              <a:t>Allow the connection</a:t>
            </a:r>
            <a:r>
              <a:rPr lang="en-US" dirty="0" smtClean="0"/>
              <a:t>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Click </a:t>
            </a:r>
            <a:r>
              <a:rPr lang="en-US" b="1" dirty="0" smtClean="0"/>
              <a:t>Next &gt;</a:t>
            </a:r>
            <a:r>
              <a:rPr lang="en-US" dirty="0" smtClean="0"/>
              <a:t>.</a:t>
            </a:r>
            <a:endParaRPr lang="en-US" b="1" dirty="0" smtClean="0"/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For “When does this rule apply?”, leave all of the boxes checked/enabled and click </a:t>
            </a:r>
            <a:r>
              <a:rPr lang="en-US" b="1" dirty="0" smtClean="0"/>
              <a:t>Next &gt;</a:t>
            </a:r>
            <a:endParaRPr lang="en-US" dirty="0" smtClean="0"/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For the name of your rule, enter </a:t>
            </a:r>
            <a:r>
              <a:rPr lang="en-US" b="1" dirty="0" smtClean="0"/>
              <a:t>Website – TCP Port 80 Exception</a:t>
            </a:r>
            <a:r>
              <a:rPr lang="en-US" dirty="0" smtClean="0"/>
              <a:t>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Leave the description blank and click </a:t>
            </a:r>
            <a:r>
              <a:rPr lang="en-US" b="1" dirty="0" smtClean="0"/>
              <a:t>Finish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035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Fun!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Now you can go back to edge and enter your classmates’ IP addresses again to see their websites!</a:t>
            </a:r>
            <a:endParaRPr lang="en-US" dirty="0"/>
          </a:p>
        </p:txBody>
      </p:sp>
      <p:pic>
        <p:nvPicPr>
          <p:cNvPr id="4" name="Picture 3" descr="free vector Cat sm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654012"/>
            <a:ext cx="3325039" cy="350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ouse, Computer, Hardware, Wheel, Black, Computer Mou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189" y="6979269"/>
            <a:ext cx="1678780" cy="106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3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-0.01806 L -0.29252 -0.35463 " pathEditMode="relative" ptsTypes="AA">
                                      <p:cBhvr>
                                        <p:cTn id="2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37 -0.35671 L -0.90349 -0.36204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90" y="-27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6127E-6 -4.44444E-6 L -0.93657 0.0578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7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51" b="34684"/>
          <a:stretch/>
        </p:blipFill>
        <p:spPr>
          <a:xfrm>
            <a:off x="0" y="1402895"/>
            <a:ext cx="12170065" cy="40835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05400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Climate Change?</a:t>
            </a:r>
            <a:endParaRPr lang="en-US" sz="9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077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7" b="14984"/>
          <a:stretch/>
        </p:blipFill>
        <p:spPr>
          <a:xfrm>
            <a:off x="-1588" y="1402894"/>
            <a:ext cx="12170065" cy="40835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3000" y="5105400"/>
            <a:ext cx="92948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Transhumanism?</a:t>
            </a:r>
            <a:endParaRPr lang="en-US" sz="9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374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56212" y="152400"/>
            <a:ext cx="1627439" cy="64479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13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en-US" sz="413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5728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.buzzfeed.com/buzzfeed-static/static/enhanced/webdr06/2013/5/7/10/enhanced-buzz-16842-1367938322-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2" y="457200"/>
            <a:ext cx="5829300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0812" y="914400"/>
            <a:ext cx="4572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Cat Pictures!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5812" y="5507182"/>
            <a:ext cx="3581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BTW: Her name is </a:t>
            </a:r>
            <a:br>
              <a:rPr lang="en-US" sz="24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4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Princess Monster Truck</a:t>
            </a:r>
            <a:endParaRPr lang="en-US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" name="Up Arrow 1"/>
          <p:cNvSpPr/>
          <p:nvPr/>
        </p:nvSpPr>
        <p:spPr>
          <a:xfrm rot="3360000">
            <a:off x="5316397" y="5029200"/>
            <a:ext cx="381000" cy="914400"/>
          </a:xfrm>
          <a:prstGeom prst="upArrow">
            <a:avLst/>
          </a:prstGeom>
          <a:gradFill>
            <a:gsLst>
              <a:gs pos="74000">
                <a:schemeClr val="accent1">
                  <a:lumMod val="75000"/>
                </a:schemeClr>
              </a:gs>
              <a:gs pos="48000">
                <a:schemeClr val="bg1"/>
              </a:gs>
              <a:gs pos="28000">
                <a:schemeClr val="bg1"/>
              </a:gs>
              <a:gs pos="10000">
                <a:schemeClr val="bg1">
                  <a:lumMod val="9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b="10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3714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ACRONYM STEW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2" y="19050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DNS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4012" y="35052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DHCP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98812" y="1891373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EIGRP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6212" y="37338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TCP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2612" y="2370282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UDP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85112" y="3911462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BGP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7212" y="5097318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RJ45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85112" y="52578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Wifi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5212" y="2556301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IPv4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98812" y="50292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IPv6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99212" y="1479386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STP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18612" y="1284544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NAT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71553" y="2674203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P</a:t>
            </a:r>
            <a:r>
              <a:rPr lang="en-US" sz="48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AT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40979" y="4198202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OSPF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824676" y="4613701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OSPF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ACRONYM STEW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2" y="19050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DNS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4012" y="35052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DHCP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98812" y="1891373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EIGRP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6212" y="37338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TCP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2612" y="2370282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UDP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85112" y="3911462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BGP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7212" y="5097318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RJ45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85112" y="52578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Wifi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5212" y="2556301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965200">
                    <a:schemeClr val="tx2">
                      <a:alpha val="95000"/>
                    </a:schemeClr>
                  </a:glow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IPv4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965200">
                  <a:schemeClr val="tx2">
                    <a:alpha val="95000"/>
                  </a:schemeClr>
                </a:glow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98812" y="50292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IPv6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99212" y="1479386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STP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18612" y="1284544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NAT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71553" y="2674203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P</a:t>
            </a:r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AT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40979" y="4198202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OSPF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824676" y="4613701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OSPF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1328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07AB78-8AA3-48FB-9A6F-F33600BC4B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775</Words>
  <Application>Microsoft Office PowerPoint</Application>
  <PresentationFormat>Custom</PresentationFormat>
  <Paragraphs>154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Agency FB</vt:lpstr>
      <vt:lpstr>Aharoni</vt:lpstr>
      <vt:lpstr>Andalus</vt:lpstr>
      <vt:lpstr>Arial</vt:lpstr>
      <vt:lpstr>Century Gothic</vt:lpstr>
      <vt:lpstr>Continental World 16x9</vt:lpstr>
      <vt:lpstr>Networking:  keeping you connected to THE things that matter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ACRONYM STEW</vt:lpstr>
      <vt:lpstr>ACRONYM STEW</vt:lpstr>
      <vt:lpstr>ACRONYM STEW</vt:lpstr>
      <vt:lpstr>IP Addresses</vt:lpstr>
      <vt:lpstr>INTRODUCTION</vt:lpstr>
      <vt:lpstr>Routing - Continued</vt:lpstr>
      <vt:lpstr>Routing – Your Network</vt:lpstr>
      <vt:lpstr>What’s my ip address?</vt:lpstr>
      <vt:lpstr>What’s my ip address?</vt:lpstr>
      <vt:lpstr>Viewing a website</vt:lpstr>
      <vt:lpstr>Viewing a website</vt:lpstr>
      <vt:lpstr>PowerPoint Presentation</vt:lpstr>
      <vt:lpstr>PowerPoint Presentation</vt:lpstr>
      <vt:lpstr>PowerPoint Presentation</vt:lpstr>
      <vt:lpstr>Firewalls</vt:lpstr>
      <vt:lpstr>Logical ports – TCP/UDP</vt:lpstr>
      <vt:lpstr>PowerPoint Presentation</vt:lpstr>
      <vt:lpstr>PowerPoint Presentation</vt:lpstr>
      <vt:lpstr>Firewalls – adding an exception</vt:lpstr>
      <vt:lpstr>Firewalls – adding an exception</vt:lpstr>
      <vt:lpstr>Firewalls – adding an exception</vt:lpstr>
      <vt:lpstr>Firewalls – new inbound rule</vt:lpstr>
      <vt:lpstr>Firewalls – new inbound rule</vt:lpstr>
      <vt:lpstr>Have Fun!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2017-03-21T14:36:24Z</dcterms:created>
  <dcterms:modified xsi:type="dcterms:W3CDTF">2017-05-08T12:10:13Z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