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44"/>
  </p:notesMasterIdLst>
  <p:handoutMasterIdLst>
    <p:handoutMasterId r:id="rId45"/>
  </p:handoutMasterIdLst>
  <p:sldIdLst>
    <p:sldId id="256" r:id="rId5"/>
    <p:sldId id="275" r:id="rId6"/>
    <p:sldId id="276" r:id="rId7"/>
    <p:sldId id="277" r:id="rId8"/>
    <p:sldId id="278" r:id="rId9"/>
    <p:sldId id="279" r:id="rId10"/>
    <p:sldId id="271" r:id="rId11"/>
    <p:sldId id="283" r:id="rId12"/>
    <p:sldId id="307" r:id="rId13"/>
    <p:sldId id="320" r:id="rId14"/>
    <p:sldId id="308" r:id="rId15"/>
    <p:sldId id="291" r:id="rId16"/>
    <p:sldId id="321" r:id="rId17"/>
    <p:sldId id="325" r:id="rId18"/>
    <p:sldId id="322" r:id="rId19"/>
    <p:sldId id="323" r:id="rId20"/>
    <p:sldId id="326" r:id="rId21"/>
    <p:sldId id="330" r:id="rId22"/>
    <p:sldId id="329" r:id="rId23"/>
    <p:sldId id="324" r:id="rId24"/>
    <p:sldId id="328" r:id="rId25"/>
    <p:sldId id="327" r:id="rId26"/>
    <p:sldId id="315" r:id="rId27"/>
    <p:sldId id="286" r:id="rId28"/>
    <p:sldId id="317" r:id="rId29"/>
    <p:sldId id="290" r:id="rId30"/>
    <p:sldId id="310" r:id="rId31"/>
    <p:sldId id="284" r:id="rId32"/>
    <p:sldId id="287" r:id="rId33"/>
    <p:sldId id="309" r:id="rId34"/>
    <p:sldId id="313" r:id="rId35"/>
    <p:sldId id="293" r:id="rId36"/>
    <p:sldId id="316" r:id="rId37"/>
    <p:sldId id="318" r:id="rId38"/>
    <p:sldId id="332" r:id="rId39"/>
    <p:sldId id="289" r:id="rId40"/>
    <p:sldId id="292" r:id="rId41"/>
    <p:sldId id="294" r:id="rId42"/>
    <p:sldId id="331" r:id="rId4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612C47-DCC3-4D6E-B538-B880A8EEE8A9}" v="6" dt="2021-04-26T20:53:13.588"/>
    <p1510:client id="{1246030E-AA37-4718-A149-8F013A1EED8B}" v="8" dt="2021-04-26T16:33:13.753"/>
    <p1510:client id="{1809D40A-D850-451E-B972-775C377615F3}" v="93" dt="2021-04-26T16:31:21.509"/>
    <p1510:client id="{636B29EA-8BB9-44C7-B7C3-3062B5206E82}" v="37" dt="2021-04-26T16:35:23.114"/>
    <p1510:client id="{91116C09-4AE1-46B3-AAA5-DB650AE91AAD}" v="58" dt="2021-04-26T16:09:47.315"/>
    <p1510:client id="{B0946BFD-D2B3-47CC-8B2C-B95599C52057}" v="137" dt="2021-04-26T16:00:59.793"/>
    <p1510:client id="{C5945C43-1208-40B5-B074-FA1EA49D4E3B}" v="4" dt="2021-04-26T16:41:16.005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75" autoAdjust="0"/>
    <p:restoredTop sz="95274" autoAdjust="0"/>
  </p:normalViewPr>
  <p:slideViewPr>
    <p:cSldViewPr>
      <p:cViewPr varScale="1">
        <p:scale>
          <a:sx n="70" d="100"/>
          <a:sy n="70" d="100"/>
        </p:scale>
        <p:origin x="144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4/26/2021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4/26/2021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80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71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dismiss the topic of climate change since “I am looking forward to having beachfront</a:t>
            </a:r>
            <a:r>
              <a:rPr lang="en-US" baseline="0" dirty="0"/>
              <a:t> property in Winnipeg”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31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dismiss transhumanism saying</a:t>
            </a:r>
            <a:r>
              <a:rPr lang="en-US" baseline="0" dirty="0"/>
              <a:t> most people in the room have probably never heard of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82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92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4/26/2021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4/26/2021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4/26/2021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4/26/2021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4/26/2021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4/26/2021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4/26/2021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4/26/2021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4/26/2021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4/26/2021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/>
              <a:pPr/>
              <a:t>4/26/2021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Networking: </a:t>
            </a:r>
            <a:br>
              <a:rPr lang="en-US" dirty="0"/>
            </a:br>
            <a:r>
              <a:rPr lang="en-US" dirty="0"/>
              <a:t>keeping you connected to THE things that matter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CD8C8-AD39-4848-A1C5-7C4092DAC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ways to determine the address of my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D3E02-341B-4D5E-A8C4-E459C1855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Every device will have the required addresses for network communication</a:t>
            </a:r>
          </a:p>
          <a:p>
            <a:r>
              <a:rPr lang="en-US" dirty="0"/>
              <a:t>Depending upon your operating system and the access you are granted on the device, there are different ways to determine the address of your device</a:t>
            </a:r>
            <a:endParaRPr lang="en-US"/>
          </a:p>
          <a:p>
            <a:r>
              <a:rPr lang="en-US" dirty="0"/>
              <a:t>The following slides will demonstrate methods to find your address on different devices</a:t>
            </a:r>
          </a:p>
          <a:p>
            <a:r>
              <a:rPr lang="en-US" dirty="0"/>
              <a:t>Choose the method that matches both your operating system and the access you have to the device settings</a:t>
            </a:r>
          </a:p>
        </p:txBody>
      </p:sp>
    </p:spTree>
    <p:extLst>
      <p:ext uri="{BB962C8B-B14F-4D97-AF65-F5344CB8AC3E}">
        <p14:creationId xmlns:p14="http://schemas.microsoft.com/office/powerpoint/2010/main" val="411091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45720" indent="0">
              <a:buNone/>
            </a:pPr>
            <a:endParaRPr lang="en-US" dirty="0"/>
          </a:p>
          <a:p>
            <a:r>
              <a:rPr lang="en-US" dirty="0"/>
              <a:t>Your computer's Network Interface’s physical address.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Is like your name... stays the same even if you move to a different street.</a:t>
            </a:r>
          </a:p>
          <a:p>
            <a:r>
              <a:rPr lang="en-US" dirty="0"/>
              <a:t>"Burned in" by the manufacturer into the device. Unique for every device</a:t>
            </a:r>
          </a:p>
          <a:p>
            <a:r>
              <a:rPr lang="en-US" dirty="0"/>
              <a:t>Some operating systems are offering the option of randomizing your MAC address as a security feature </a:t>
            </a:r>
          </a:p>
          <a:p>
            <a:r>
              <a:rPr lang="en-US" dirty="0"/>
              <a:t>Displayed as a hexadecimal number</a:t>
            </a:r>
          </a:p>
          <a:p>
            <a:r>
              <a:rPr lang="en-US" dirty="0"/>
              <a:t>The MAC address is made up of 6 pairs of hexadecimal numbers separated by either a dash ('-') or a semi-colon (':')</a:t>
            </a:r>
          </a:p>
        </p:txBody>
      </p:sp>
    </p:spTree>
    <p:extLst>
      <p:ext uri="{BB962C8B-B14F-4D97-AF65-F5344CB8AC3E}">
        <p14:creationId xmlns:p14="http://schemas.microsoft.com/office/powerpoint/2010/main" val="226155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10 device with access to a command prompt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828800"/>
            <a:ext cx="6763889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Right-click on your start-menu (lower left corner of your screen)</a:t>
            </a:r>
          </a:p>
          <a:p>
            <a:r>
              <a:rPr lang="en-US" dirty="0"/>
              <a:t>In the menu that pops up, left-click on </a:t>
            </a:r>
            <a:br>
              <a:rPr lang="en-US" dirty="0"/>
            </a:br>
            <a:r>
              <a:rPr lang="en-US" b="1" dirty="0"/>
              <a:t>Command Prompt (Admin)</a:t>
            </a:r>
            <a:r>
              <a:rPr lang="en-US" dirty="0"/>
              <a:t>.  This will open a command prompt window (see below)</a:t>
            </a:r>
          </a:p>
          <a:p>
            <a:r>
              <a:rPr lang="en-US" dirty="0"/>
              <a:t>Type the command </a:t>
            </a:r>
            <a:r>
              <a:rPr lang="en-US" b="1" dirty="0"/>
              <a:t>ipconfig /all</a:t>
            </a:r>
            <a:r>
              <a:rPr lang="en-US" dirty="0"/>
              <a:t> to display the information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3074" name="Picture 2" descr="C:\Users\DFONTA~1\AppData\Local\Temp\SNAGHTMLafe4ab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675" y="1294794"/>
            <a:ext cx="2571750" cy="42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084" y="4903263"/>
            <a:ext cx="7195398" cy="164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1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979B-1FE3-4494-965B-4CDC1B93E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10 device with access to the control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C37AE-9A78-4DA4-8CD3-A0BB0011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4731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Open the control panel app on your device by searching (you should type </a:t>
            </a:r>
            <a:r>
              <a:rPr lang="en-US" b="1" dirty="0"/>
              <a:t>control</a:t>
            </a:r>
            <a:r>
              <a:rPr lang="en-US" dirty="0"/>
              <a:t>)</a:t>
            </a:r>
          </a:p>
          <a:p>
            <a:r>
              <a:rPr lang="en-US" dirty="0"/>
              <a:t>Choose </a:t>
            </a:r>
            <a:r>
              <a:rPr lang="en-US" b="1" dirty="0"/>
              <a:t>Network and Internet,  Network Sharing Center</a:t>
            </a:r>
            <a:endParaRPr lang="en-US" dirty="0"/>
          </a:p>
          <a:p>
            <a:r>
              <a:rPr lang="en-US" dirty="0"/>
              <a:t>Highlight your connection method on the left-hand side. You will be able to choose to look at the properties from the right-hand side of the screen</a:t>
            </a:r>
          </a:p>
          <a:p>
            <a:endParaRPr lang="en-US" dirty="0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A8CEC0-02B5-42AC-9773-777C40674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05" y="4523777"/>
            <a:ext cx="2742486" cy="2211200"/>
          </a:xfrm>
          <a:prstGeom prst="rect">
            <a:avLst/>
          </a:prstGeom>
        </p:spPr>
      </p:pic>
      <p:pic>
        <p:nvPicPr>
          <p:cNvPr id="5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F7409B2-5698-45ED-B2D5-EA023CEAF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330" y="4449053"/>
            <a:ext cx="3374925" cy="2288760"/>
          </a:xfrm>
          <a:prstGeom prst="rect">
            <a:avLst/>
          </a:prstGeom>
        </p:spPr>
      </p:pic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657CCA8-5732-46EE-97CF-E624A207A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7171" y="4457103"/>
            <a:ext cx="2742486" cy="230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0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3E64-2CA5-4395-8092-7C7E5CFD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10 device with access to network settings on taskbar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9649C-B591-4980-931E-489F754B2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Right-click the Network icon from the taskbar  </a:t>
            </a:r>
          </a:p>
          <a:p>
            <a:r>
              <a:rPr lang="en-US" dirty="0"/>
              <a:t>Choose </a:t>
            </a:r>
            <a:r>
              <a:rPr lang="en-US" b="1" dirty="0"/>
              <a:t>Open Network &amp; Internet Settings</a:t>
            </a:r>
          </a:p>
          <a:p>
            <a:r>
              <a:rPr lang="en-US" dirty="0">
                <a:ea typeface="+mn-lt"/>
                <a:cs typeface="+mn-lt"/>
              </a:rPr>
              <a:t>Highlight your connection method on the left-hand side. You will be able to choose to look at the properties from the right-hand side of the screen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62F9401-14E7-46A3-9C93-F19BD4987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018" y="1824509"/>
            <a:ext cx="573327" cy="630806"/>
          </a:xfrm>
          <a:prstGeom prst="rect">
            <a:avLst/>
          </a:prstGeo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73EC4A4-3CF9-442F-A72B-A89759584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994" y="4343733"/>
            <a:ext cx="2742486" cy="1580972"/>
          </a:xfrm>
          <a:prstGeom prst="rect">
            <a:avLst/>
          </a:prstGeom>
        </p:spPr>
      </p:pic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26D7CA8-9570-447C-AFE8-918C6D639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531" y="3907149"/>
            <a:ext cx="2742486" cy="193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7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1B22-550A-454D-A971-C1E8524A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876455"/>
          </a:xfrm>
        </p:spPr>
        <p:txBody>
          <a:bodyPr/>
          <a:lstStyle/>
          <a:p>
            <a:r>
              <a:rPr lang="en-US" dirty="0"/>
              <a:t>Linux device with access to a </a:t>
            </a:r>
            <a:r>
              <a:rPr lang="en-US" dirty="0" err="1"/>
              <a:t>gui</a:t>
            </a:r>
            <a:r>
              <a:rPr lang="en-US" dirty="0"/>
              <a:t>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60E22A7-E878-47D5-B567-1FE6008E4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4371" y="3377968"/>
            <a:ext cx="3284880" cy="2676525"/>
          </a:xfrm>
        </p:spPr>
      </p:pic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E5760BE7-94AF-4ED7-9737-18A707C8C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279" y="2803575"/>
            <a:ext cx="5755222" cy="32291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F6E7A-16EB-4611-A406-6566AC5FB84D}"/>
              </a:ext>
            </a:extLst>
          </p:cNvPr>
          <p:cNvSpPr txBox="1"/>
          <p:nvPr/>
        </p:nvSpPr>
        <p:spPr>
          <a:xfrm>
            <a:off x="1223566" y="1807979"/>
            <a:ext cx="10661527" cy="11264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ea typeface="+mn-lt"/>
                <a:cs typeface="+mn-lt"/>
              </a:rPr>
              <a:t>Right-click the Network icon from the taskbar </a:t>
            </a:r>
          </a:p>
          <a:p>
            <a:r>
              <a:rPr lang="en-US" sz="2400" dirty="0">
                <a:ea typeface="+mn-lt"/>
                <a:cs typeface="+mn-lt"/>
              </a:rPr>
              <a:t>Choose </a:t>
            </a:r>
            <a:r>
              <a:rPr lang="en-US" sz="2400" b="1" dirty="0">
                <a:ea typeface="+mn-lt"/>
                <a:cs typeface="+mn-lt"/>
              </a:rPr>
              <a:t>Wired or wireless Settings option </a:t>
            </a:r>
            <a:r>
              <a:rPr lang="en-US" sz="2400" dirty="0">
                <a:ea typeface="+mn-lt"/>
                <a:cs typeface="+mn-lt"/>
              </a:rPr>
              <a:t>under the network connector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5DCBAF6B-3443-4D99-8353-CFC86C28C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453" y="1852450"/>
            <a:ext cx="285642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20D94-E91B-4E7F-AB10-6F66D8AA8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device with access to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8C933-34A2-4B7C-8342-64E1BED9C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Click on your show applications menu (lower left corner of 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your screen) </a:t>
            </a:r>
          </a:p>
          <a:p>
            <a:r>
              <a:rPr lang="en-US" dirty="0">
                <a:ea typeface="+mn-lt"/>
                <a:cs typeface="+mn-lt"/>
              </a:rPr>
              <a:t>In the menu that pops up, left-click on 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terminal.  This will open a 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terminal window (see below)</a:t>
            </a:r>
          </a:p>
          <a:p>
            <a:r>
              <a:rPr lang="en-US" dirty="0">
                <a:ea typeface="+mn-lt"/>
                <a:cs typeface="+mn-lt"/>
              </a:rPr>
              <a:t>Type </a:t>
            </a:r>
            <a:r>
              <a:rPr lang="en-US" b="1" dirty="0" err="1">
                <a:ea typeface="+mn-lt"/>
                <a:cs typeface="+mn-lt"/>
              </a:rPr>
              <a:t>ip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addr</a:t>
            </a:r>
            <a:r>
              <a:rPr lang="en-US" dirty="0">
                <a:ea typeface="+mn-lt"/>
                <a:cs typeface="+mn-lt"/>
              </a:rPr>
              <a:t> to see your address information 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BB20D8D-4F9A-48E5-8929-DB222F0E6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476" y="4706828"/>
            <a:ext cx="5315036" cy="2061901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067351E-8B27-4650-BD0F-980A2029A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751" y="2189420"/>
            <a:ext cx="533261" cy="533400"/>
          </a:xfrm>
          <a:prstGeom prst="rect">
            <a:avLst/>
          </a:prstGeom>
        </p:spPr>
      </p:pic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9172F23-8B83-42E7-9087-CE637E661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070" y="4719419"/>
            <a:ext cx="3977953" cy="23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F7E1-4434-4DC2-BB20-DF0A3A2E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OSX WITH ACCESS to A GUI 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34CD0F-D8AA-479B-8CC4-3446F9AD7F7B}"/>
              </a:ext>
            </a:extLst>
          </p:cNvPr>
          <p:cNvSpPr txBox="1"/>
          <p:nvPr/>
        </p:nvSpPr>
        <p:spPr>
          <a:xfrm>
            <a:off x="1181382" y="1950181"/>
            <a:ext cx="6086488" cy="28346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>
                <a:cs typeface="Segoe UI"/>
              </a:rPr>
              <a:t>Left-click the </a:t>
            </a:r>
            <a:r>
              <a:rPr lang="en-US" b="1" dirty="0">
                <a:cs typeface="Segoe UI"/>
              </a:rPr>
              <a:t>Network icon</a:t>
            </a:r>
            <a:r>
              <a:rPr lang="en-US" dirty="0">
                <a:cs typeface="Segoe UI"/>
              </a:rPr>
              <a:t> from the top right taskbar ​</a:t>
            </a:r>
            <a:endParaRPr lang="en-US"/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endParaRPr lang="en-US" dirty="0">
              <a:cs typeface="Segoe UI"/>
            </a:endParaRP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>
                <a:cs typeface="Segoe UI"/>
              </a:rPr>
              <a:t>Choose </a:t>
            </a:r>
            <a:r>
              <a:rPr lang="en-US" b="1" dirty="0">
                <a:cs typeface="Segoe UI"/>
              </a:rPr>
              <a:t>Open Network Preferences... </a:t>
            </a:r>
            <a:r>
              <a:rPr lang="en-US" dirty="0">
                <a:cs typeface="Segoe UI"/>
              </a:rPr>
              <a:t>option</a:t>
            </a:r>
            <a:r>
              <a:rPr lang="en-US" b="1" dirty="0">
                <a:cs typeface="Segoe UI"/>
              </a:rPr>
              <a:t> </a:t>
            </a:r>
            <a:r>
              <a:rPr lang="en-US" dirty="0">
                <a:cs typeface="Segoe UI"/>
              </a:rPr>
              <a:t>at the bottom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endParaRPr lang="en-US" dirty="0">
              <a:cs typeface="Segoe UI"/>
            </a:endParaRP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endParaRPr lang="en-US" dirty="0">
              <a:cs typeface="Segoe UI"/>
            </a:endParaRP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>
                <a:cs typeface="Segoe UI"/>
              </a:rPr>
              <a:t>Choose </a:t>
            </a:r>
            <a:r>
              <a:rPr lang="en-US" b="1" dirty="0">
                <a:cs typeface="Segoe UI"/>
              </a:rPr>
              <a:t>Wi-Fi </a:t>
            </a:r>
            <a:r>
              <a:rPr lang="en-US" dirty="0">
                <a:cs typeface="Segoe UI"/>
              </a:rPr>
              <a:t>(or Ethernet if hardwired) from the right-hand pane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endParaRPr lang="en-US" dirty="0">
              <a:cs typeface="Segoe UI"/>
            </a:endParaRP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>
                <a:cs typeface="Segoe UI"/>
              </a:rPr>
              <a:t>Choose </a:t>
            </a:r>
            <a:r>
              <a:rPr lang="en-US" b="1" dirty="0">
                <a:cs typeface="Segoe UI"/>
              </a:rPr>
              <a:t>Advanced</a:t>
            </a:r>
            <a:r>
              <a:rPr lang="en-US" dirty="0">
                <a:cs typeface="Segoe UI"/>
              </a:rPr>
              <a:t> from the bottom right corner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76CFCE6-2EF6-4292-9C0F-48FFE9BE6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9330" y="1947862"/>
            <a:ext cx="493381" cy="340455"/>
          </a:xfrm>
          <a:prstGeom prst="rect">
            <a:avLst/>
          </a:prstGeom>
        </p:spPr>
      </p:pic>
      <p:pic>
        <p:nvPicPr>
          <p:cNvPr id="6" name="Picture 6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07301889-5A3D-44D5-A501-62F838E3F7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4" t="-1639" r="26429"/>
          <a:stretch/>
        </p:blipFill>
        <p:spPr>
          <a:xfrm>
            <a:off x="8530527" y="2466131"/>
            <a:ext cx="2476731" cy="760611"/>
          </a:xfrm>
          <a:prstGeom prst="rect">
            <a:avLst/>
          </a:prstGeom>
        </p:spPr>
      </p:pic>
      <p:pic>
        <p:nvPicPr>
          <p:cNvPr id="9" name="Picture 9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6AB10BB1-0BFE-4480-8BDE-9BB5A2986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737" y="3446231"/>
            <a:ext cx="3771865" cy="319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3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F7E1-4434-4DC2-BB20-DF0A3A2E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OSX WITH ACCESS to A GUI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34CD0F-D8AA-479B-8CC4-3446F9AD7F7B}"/>
              </a:ext>
            </a:extLst>
          </p:cNvPr>
          <p:cNvSpPr txBox="1"/>
          <p:nvPr/>
        </p:nvSpPr>
        <p:spPr>
          <a:xfrm>
            <a:off x="1181382" y="1950181"/>
            <a:ext cx="4674348" cy="333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cs typeface="Segoe UI"/>
              </a:rPr>
              <a:t>Choose TCP/IP from the top bar to view your IP settings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>
              <a:cs typeface="Segoe UI"/>
            </a:endParaRPr>
          </a:p>
          <a:p>
            <a:pPr>
              <a:lnSpc>
                <a:spcPct val="90000"/>
              </a:lnSpc>
            </a:pPr>
            <a:endParaRPr lang="en-US" dirty="0">
              <a:cs typeface="Segoe UI"/>
            </a:endParaRPr>
          </a:p>
          <a:p>
            <a:pPr>
              <a:lnSpc>
                <a:spcPct val="90000"/>
              </a:lnSpc>
            </a:pPr>
            <a:endParaRPr lang="en-US" dirty="0">
              <a:cs typeface="Segoe UI"/>
            </a:endParaRPr>
          </a:p>
          <a:p>
            <a:pPr>
              <a:lnSpc>
                <a:spcPct val="90000"/>
              </a:lnSpc>
            </a:pPr>
            <a:endParaRPr lang="en-US" dirty="0">
              <a:cs typeface="Segoe UI"/>
            </a:endParaRPr>
          </a:p>
          <a:p>
            <a:pPr>
              <a:lnSpc>
                <a:spcPct val="90000"/>
              </a:lnSpc>
            </a:pPr>
            <a:endParaRPr lang="en-US" dirty="0">
              <a:cs typeface="Segoe UI"/>
            </a:endParaRPr>
          </a:p>
          <a:p>
            <a:pPr>
              <a:lnSpc>
                <a:spcPct val="90000"/>
              </a:lnSpc>
            </a:pPr>
            <a:endParaRPr lang="en-US" dirty="0">
              <a:cs typeface="Segoe UI"/>
            </a:endParaRPr>
          </a:p>
          <a:p>
            <a:pPr>
              <a:lnSpc>
                <a:spcPct val="90000"/>
              </a:lnSpc>
            </a:pPr>
            <a:endParaRPr lang="en-US" dirty="0">
              <a:cs typeface="Segoe UI"/>
            </a:endParaRPr>
          </a:p>
          <a:p>
            <a:pPr>
              <a:lnSpc>
                <a:spcPct val="90000"/>
              </a:lnSpc>
            </a:pPr>
            <a:r>
              <a:rPr lang="en-US" dirty="0">
                <a:cs typeface="Segoe UI"/>
              </a:rPr>
              <a:t>Choose Hardware to view your MAC address</a:t>
            </a:r>
          </a:p>
          <a:p>
            <a:pPr>
              <a:lnSpc>
                <a:spcPct val="90000"/>
              </a:lnSpc>
            </a:pPr>
            <a:endParaRPr lang="en-US" dirty="0">
              <a:cs typeface="Segoe UI"/>
            </a:endParaRPr>
          </a:p>
          <a:p>
            <a:pPr>
              <a:lnSpc>
                <a:spcPct val="90000"/>
              </a:lnSpc>
            </a:pPr>
            <a:endParaRPr lang="en-US" dirty="0">
              <a:cs typeface="Segoe UI"/>
            </a:endParaRPr>
          </a:p>
        </p:txBody>
      </p:sp>
      <p:pic>
        <p:nvPicPr>
          <p:cNvPr id="3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C02D43D-B18B-4C8A-AA77-F7A604E16B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31" b="54651"/>
          <a:stretch/>
        </p:blipFill>
        <p:spPr>
          <a:xfrm>
            <a:off x="6304223" y="2044900"/>
            <a:ext cx="4667035" cy="1806771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41F8A674-842F-4155-B0F6-8C2B049A74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2" b="60625"/>
          <a:stretch/>
        </p:blipFill>
        <p:spPr>
          <a:xfrm>
            <a:off x="6295871" y="4425426"/>
            <a:ext cx="4668550" cy="153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6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F7E1-4434-4DC2-BB20-DF0A3A2E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OSX WITH ACCESS to TERMINAL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34CD0F-D8AA-479B-8CC4-3446F9AD7F7B}"/>
              </a:ext>
            </a:extLst>
          </p:cNvPr>
          <p:cNvSpPr txBox="1"/>
          <p:nvPr/>
        </p:nvSpPr>
        <p:spPr>
          <a:xfrm>
            <a:off x="1181382" y="1950181"/>
            <a:ext cx="6348037" cy="35825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Left-click the </a:t>
            </a:r>
            <a:r>
              <a:rPr lang="en-US" b="1" dirty="0">
                <a:ea typeface="+mn-lt"/>
                <a:cs typeface="+mn-lt"/>
              </a:rPr>
              <a:t>Spotlight icon</a:t>
            </a:r>
            <a:r>
              <a:rPr lang="en-US" dirty="0">
                <a:ea typeface="+mn-lt"/>
                <a:cs typeface="+mn-lt"/>
              </a:rPr>
              <a:t> from the top right taskbar</a:t>
            </a:r>
            <a:endParaRPr lang="en-US" b="1" dirty="0"/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endParaRPr lang="en-US" dirty="0">
              <a:cs typeface="Segoe UI"/>
            </a:endParaRP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>
                <a:cs typeface="Segoe UI"/>
              </a:rPr>
              <a:t>Type </a:t>
            </a:r>
            <a:r>
              <a:rPr lang="en-US" b="1" dirty="0">
                <a:cs typeface="Segoe UI"/>
              </a:rPr>
              <a:t>Terminal </a:t>
            </a:r>
            <a:r>
              <a:rPr lang="en-US" dirty="0">
                <a:cs typeface="Segoe UI"/>
              </a:rPr>
              <a:t>and press </a:t>
            </a:r>
            <a:r>
              <a:rPr lang="en-US" b="1" dirty="0">
                <a:cs typeface="Segoe UI"/>
              </a:rPr>
              <a:t>enter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endParaRPr lang="en-US" dirty="0">
              <a:cs typeface="Segoe UI"/>
            </a:endParaRP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endParaRPr lang="en-US" dirty="0">
              <a:cs typeface="Segoe UI"/>
            </a:endParaRP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endParaRPr lang="en-US" dirty="0">
              <a:cs typeface="Segoe UI"/>
            </a:endParaRP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>
                <a:cs typeface="Segoe UI"/>
              </a:rPr>
              <a:t>Type the command </a:t>
            </a:r>
            <a:r>
              <a:rPr lang="en-US" b="1" dirty="0">
                <a:cs typeface="Segoe UI"/>
              </a:rPr>
              <a:t>ifconfig </a:t>
            </a:r>
            <a:r>
              <a:rPr lang="en-US" dirty="0">
                <a:cs typeface="Segoe UI"/>
              </a:rPr>
              <a:t>and press </a:t>
            </a:r>
            <a:r>
              <a:rPr lang="en-US" b="1" dirty="0">
                <a:cs typeface="Segoe UI"/>
              </a:rPr>
              <a:t>enter</a:t>
            </a: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endParaRPr lang="en-US" dirty="0">
              <a:cs typeface="Segoe UI"/>
            </a:endParaRP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endParaRPr lang="en-US" dirty="0">
              <a:cs typeface="Segoe UI"/>
            </a:endParaRPr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dirty="0">
                <a:cs typeface="Segoe UI"/>
              </a:rPr>
              <a:t>Locate your network interface (e.g. </a:t>
            </a:r>
            <a:r>
              <a:rPr lang="en-US" b="1" dirty="0">
                <a:cs typeface="Segoe UI"/>
              </a:rPr>
              <a:t>en1</a:t>
            </a:r>
            <a:r>
              <a:rPr lang="en-US" dirty="0">
                <a:cs typeface="Segoe UI"/>
              </a:rPr>
              <a:t>)</a:t>
            </a:r>
            <a:endParaRPr lang="en-US" dirty="0"/>
          </a:p>
          <a:p>
            <a:pPr marL="742950" lvl="1" indent="-285750">
              <a:lnSpc>
                <a:spcPct val="90000"/>
              </a:lnSpc>
              <a:buFont typeface="Arial"/>
              <a:buChar char="•"/>
            </a:pPr>
            <a:r>
              <a:rPr lang="en-US" b="1" dirty="0">
                <a:cs typeface="Segoe UI"/>
              </a:rPr>
              <a:t>ether</a:t>
            </a:r>
            <a:r>
              <a:rPr lang="en-US" dirty="0">
                <a:cs typeface="Segoe UI"/>
              </a:rPr>
              <a:t> field is MAC address</a:t>
            </a:r>
          </a:p>
          <a:p>
            <a:pPr marL="742950" lvl="1" indent="-285750">
              <a:lnSpc>
                <a:spcPct val="90000"/>
              </a:lnSpc>
              <a:buFont typeface="Arial"/>
              <a:buChar char="•"/>
            </a:pPr>
            <a:r>
              <a:rPr lang="en-US" b="1" dirty="0" err="1">
                <a:cs typeface="Segoe UI"/>
              </a:rPr>
              <a:t>inet</a:t>
            </a:r>
            <a:r>
              <a:rPr lang="en-US" dirty="0">
                <a:cs typeface="Segoe UI"/>
              </a:rPr>
              <a:t> is IPv4 address</a:t>
            </a:r>
          </a:p>
          <a:p>
            <a:pPr lvl="1">
              <a:lnSpc>
                <a:spcPct val="90000"/>
              </a:lnSpc>
            </a:pPr>
            <a:endParaRPr lang="en-US" dirty="0">
              <a:cs typeface="Segoe UI"/>
            </a:endParaRPr>
          </a:p>
          <a:p>
            <a:pPr>
              <a:lnSpc>
                <a:spcPct val="90000"/>
              </a:lnSpc>
            </a:pPr>
            <a:endParaRPr lang="en-US" dirty="0">
              <a:cs typeface="Segoe UI"/>
            </a:endParaRP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546120DF-BEDC-4803-912B-73A372657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118" t="17073" r="22059" b="-58537"/>
          <a:stretch/>
        </p:blipFill>
        <p:spPr>
          <a:xfrm>
            <a:off x="10471442" y="1947330"/>
            <a:ext cx="509312" cy="701295"/>
          </a:xfrm>
          <a:prstGeom prst="rect">
            <a:avLst/>
          </a:prstGeom>
        </p:spPr>
      </p:pic>
      <p:pic>
        <p:nvPicPr>
          <p:cNvPr id="10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19C5E55-CC11-44A2-9495-89F639C8F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182" y="2493597"/>
            <a:ext cx="4814889" cy="693416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C5CDF8EE-FF1B-4E17-8A36-9AD70DFD7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310" y="3367240"/>
            <a:ext cx="3856762" cy="524074"/>
          </a:xfrm>
          <a:prstGeom prst="rect">
            <a:avLst/>
          </a:prstGeom>
        </p:spPr>
      </p:pic>
      <p:pic>
        <p:nvPicPr>
          <p:cNvPr id="12" name="Picture 12" descr="Text&#10;&#10;Description automatically generated">
            <a:extLst>
              <a:ext uri="{FF2B5EF4-FFF2-40B4-BE49-F238E27FC236}">
                <a16:creationId xmlns:a16="http://schemas.microsoft.com/office/drawing/2014/main" id="{89D57A36-03AB-43B9-B7BE-6E15F15CEB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9490" y="4087466"/>
            <a:ext cx="4596582" cy="10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9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use the internet for: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  <a:p>
            <a:r>
              <a:rPr lang="en-US" dirty="0"/>
              <a:t>Education</a:t>
            </a:r>
          </a:p>
          <a:p>
            <a:r>
              <a:rPr lang="en-US" dirty="0"/>
              <a:t>Shopping</a:t>
            </a:r>
          </a:p>
          <a:p>
            <a:r>
              <a:rPr lang="en-US" dirty="0"/>
              <a:t>Phone Calls</a:t>
            </a:r>
          </a:p>
          <a:p>
            <a:r>
              <a:rPr lang="en-US" dirty="0"/>
              <a:t>Instant Messaging</a:t>
            </a:r>
          </a:p>
          <a:p>
            <a:r>
              <a:rPr lang="en-US" dirty="0"/>
              <a:t>Meetings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GPS</a:t>
            </a:r>
          </a:p>
          <a:p>
            <a:r>
              <a:rPr lang="en-US" dirty="0"/>
              <a:t>Gaming</a:t>
            </a:r>
          </a:p>
          <a:p>
            <a:r>
              <a:rPr lang="en-US" dirty="0"/>
              <a:t>Tech Camp today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61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705B6-A9A7-4CBC-8F71-525C45315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iphone</a:t>
            </a:r>
            <a:r>
              <a:rPr lang="en-US" dirty="0"/>
              <a:t> with access to device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6AB80-6353-4DCB-9DCE-B69EB300B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28800"/>
            <a:ext cx="4334748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Choose </a:t>
            </a:r>
            <a:r>
              <a:rPr lang="en-US" b="1" dirty="0"/>
              <a:t>Settings</a:t>
            </a:r>
            <a:r>
              <a:rPr lang="en-US" dirty="0"/>
              <a:t> and then your </a:t>
            </a:r>
            <a:r>
              <a:rPr lang="en-US" dirty="0" err="1"/>
              <a:t>WiFi</a:t>
            </a:r>
            <a:r>
              <a:rPr lang="en-US" dirty="0"/>
              <a:t> network</a:t>
            </a:r>
          </a:p>
          <a:p>
            <a:r>
              <a:rPr lang="en-US" dirty="0"/>
              <a:t>Choose the Info button to see your device address information on that </a:t>
            </a:r>
            <a:r>
              <a:rPr lang="en-US" dirty="0" err="1"/>
              <a:t>WiFi</a:t>
            </a:r>
            <a:r>
              <a:rPr lang="en-US" dirty="0"/>
              <a:t> network</a:t>
            </a: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00C4DF1-7244-42C7-9692-0B63207D8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080" y="1586544"/>
            <a:ext cx="2860183" cy="457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3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99A0F-5176-4339-B0AA-08F3AEFC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phone with access to device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DA74E-46B8-44A0-BC98-EF20DA3F8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828800"/>
            <a:ext cx="4449737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Choose </a:t>
            </a:r>
            <a:r>
              <a:rPr lang="en-US" b="1" dirty="0">
                <a:ea typeface="+mn-lt"/>
                <a:cs typeface="+mn-lt"/>
              </a:rPr>
              <a:t>Settings, Connections</a:t>
            </a:r>
            <a:r>
              <a:rPr lang="en-US" dirty="0">
                <a:ea typeface="+mn-lt"/>
                <a:cs typeface="+mn-lt"/>
              </a:rPr>
              <a:t>  and then your </a:t>
            </a:r>
            <a:r>
              <a:rPr lang="en-US" dirty="0" err="1">
                <a:ea typeface="+mn-lt"/>
                <a:cs typeface="+mn-lt"/>
              </a:rPr>
              <a:t>WiFi</a:t>
            </a:r>
            <a:r>
              <a:rPr lang="en-US" dirty="0">
                <a:ea typeface="+mn-lt"/>
                <a:cs typeface="+mn-lt"/>
              </a:rPr>
              <a:t> network</a:t>
            </a:r>
          </a:p>
          <a:p>
            <a:r>
              <a:rPr lang="en-US" dirty="0">
                <a:ea typeface="+mn-lt"/>
                <a:cs typeface="+mn-lt"/>
              </a:rPr>
              <a:t>The address information on that </a:t>
            </a:r>
            <a:r>
              <a:rPr lang="en-US" dirty="0" err="1">
                <a:ea typeface="+mn-lt"/>
                <a:cs typeface="+mn-lt"/>
              </a:rPr>
              <a:t>WiFi</a:t>
            </a:r>
            <a:r>
              <a:rPr lang="en-US" dirty="0">
                <a:ea typeface="+mn-lt"/>
                <a:cs typeface="+mn-lt"/>
              </a:rPr>
              <a:t> network for this device will be shown</a:t>
            </a: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C5346DF-F2E6-4AE2-A11E-B3E57D6F9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838" y="1500566"/>
            <a:ext cx="181701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9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595C6-22F1-4FE4-8F84-CEC3C0D2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phone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B4D98-0CF3-472F-A16D-352401584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</a:t>
            </a:r>
            <a:r>
              <a:rPr lang="en-US" b="1" dirty="0"/>
              <a:t>Settings, Connection </a:t>
            </a:r>
            <a:r>
              <a:rPr lang="en-US" dirty="0"/>
              <a:t>and then your </a:t>
            </a:r>
            <a:r>
              <a:rPr lang="en-US" dirty="0" err="1"/>
              <a:t>WiFi</a:t>
            </a:r>
            <a:r>
              <a:rPr lang="en-US" dirty="0"/>
              <a:t> Network</a:t>
            </a:r>
          </a:p>
          <a:p>
            <a:r>
              <a:rPr lang="en-US" dirty="0"/>
              <a:t>Your settings will be displayed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2922394"/>
            <a:ext cx="1752600" cy="32307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212" y="2922394"/>
            <a:ext cx="1485900" cy="313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8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9D8-2163-4C4D-91BD-825C6B8E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your mac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1F0E5-E3F7-46F9-99B8-CE358EC19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Type   </a:t>
            </a:r>
            <a:r>
              <a:rPr lang="en-US" b="1" dirty="0"/>
              <a:t>ipconfig/all</a:t>
            </a:r>
            <a:r>
              <a:rPr lang="en-US" dirty="0"/>
              <a:t> at a command prompt</a:t>
            </a:r>
          </a:p>
          <a:p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13B55EF-DE2F-425E-A868-BF017A432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930" y="2937011"/>
            <a:ext cx="8894392" cy="348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0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Your computer’s Logical Address</a:t>
            </a:r>
          </a:p>
          <a:p>
            <a:r>
              <a:rPr lang="en-US" dirty="0"/>
              <a:t>Like a street address</a:t>
            </a:r>
          </a:p>
          <a:p>
            <a:r>
              <a:rPr lang="en-US" dirty="0"/>
              <a:t>Packets are sent addressed to a specific “house/host” which is located on a specific “street/network”</a:t>
            </a:r>
          </a:p>
          <a:p>
            <a:r>
              <a:rPr lang="en-US" dirty="0"/>
              <a:t>Routers read packets and send them in the direction toward the network the packet is addressed to</a:t>
            </a:r>
          </a:p>
        </p:txBody>
      </p:sp>
    </p:spTree>
    <p:extLst>
      <p:ext uri="{BB962C8B-B14F-4D97-AF65-F5344CB8AC3E}">
        <p14:creationId xmlns:p14="http://schemas.microsoft.com/office/powerpoint/2010/main" val="307181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031BB-9174-4BE2-B7D9-36AFF84E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IPv4 and ipv6</a:t>
            </a:r>
            <a:r>
              <a:rPr lang="en-US" dirty="0"/>
              <a:t> addresses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9A76A-78C5-4956-BC3F-3DF04555C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IPversion4 is shown as 4 decimal numbers separated by "."</a:t>
            </a:r>
          </a:p>
          <a:p>
            <a:r>
              <a:rPr lang="en-US" dirty="0"/>
              <a:t>Each number is between 0-255</a:t>
            </a:r>
          </a:p>
          <a:p>
            <a:endParaRPr lang="en-US" dirty="0"/>
          </a:p>
          <a:p>
            <a:r>
              <a:rPr lang="en-US" dirty="0"/>
              <a:t>IPversion6 is shown as a hexadecimal numbers separated by ":"</a:t>
            </a:r>
          </a:p>
          <a:p>
            <a:r>
              <a:rPr lang="en-US" dirty="0"/>
              <a:t>Each group is 4 hexadecimal digits long and there are 8 groups total</a:t>
            </a:r>
          </a:p>
          <a:p>
            <a:endParaRPr lang="en-US" dirty="0"/>
          </a:p>
          <a:p>
            <a:r>
              <a:rPr lang="en-US" dirty="0"/>
              <a:t>IPv6 allows for many more addresses and is slowly being implemented and IPv4 will be phased out</a:t>
            </a:r>
          </a:p>
        </p:txBody>
      </p:sp>
    </p:spTree>
    <p:extLst>
      <p:ext uri="{BB962C8B-B14F-4D97-AF65-F5344CB8AC3E}">
        <p14:creationId xmlns:p14="http://schemas.microsoft.com/office/powerpoint/2010/main" val="290601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my ipv4 address?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828801"/>
            <a:ext cx="9753600" cy="1981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Look for an IPv4 address that is in the dotted decimal format (</a:t>
            </a:r>
            <a:r>
              <a:rPr lang="en-US" dirty="0">
                <a:ea typeface="+mn-lt"/>
                <a:cs typeface="+mn-lt"/>
              </a:rPr>
              <a:t>4 decimal numbers separated by ".")</a:t>
            </a:r>
          </a:p>
          <a:p>
            <a:endParaRPr lang="en-US" dirty="0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51AFDCD8-D46C-48BA-AE93-D8BBDA3CE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285" y="3715636"/>
            <a:ext cx="7643887" cy="283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my ipv6 address?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5E0606-34CF-4F20-AC5C-B050393E4630}"/>
              </a:ext>
            </a:extLst>
          </p:cNvPr>
          <p:cNvSpPr txBox="1"/>
          <p:nvPr/>
        </p:nvSpPr>
        <p:spPr>
          <a:xfrm>
            <a:off x="4722812" y="3200400"/>
            <a:ext cx="184731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E6C577-2DB4-44AD-A123-3213BF86DE94}"/>
              </a:ext>
            </a:extLst>
          </p:cNvPr>
          <p:cNvSpPr txBox="1"/>
          <p:nvPr/>
        </p:nvSpPr>
        <p:spPr>
          <a:xfrm>
            <a:off x="917216" y="1858448"/>
            <a:ext cx="10568108" cy="7571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buChar char="•"/>
            </a:pPr>
            <a:r>
              <a:rPr lang="en-US" sz="2400" dirty="0">
                <a:cs typeface="Arial"/>
              </a:rPr>
              <a:t>You should see your IPv6 address which will be displayed as a long hexadecimal number consisting of 8 groups of 4 hexadecimal digits </a:t>
            </a:r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846B25AA-9CCC-41EA-AE72-8853D220E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0086" y="3679679"/>
            <a:ext cx="7021690" cy="2705100"/>
          </a:xfrm>
        </p:spPr>
      </p:pic>
    </p:spTree>
    <p:extLst>
      <p:ext uri="{BB962C8B-B14F-4D97-AF65-F5344CB8AC3E}">
        <p14:creationId xmlns:p14="http://schemas.microsoft.com/office/powerpoint/2010/main" val="305562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– within Your Local Area Network (LAN)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78" y="4733478"/>
            <a:ext cx="658576" cy="622354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3508809" y="4118940"/>
            <a:ext cx="1908799" cy="1295400"/>
            <a:chOff x="2182547" y="2641292"/>
            <a:chExt cx="1908799" cy="1295400"/>
          </a:xfrm>
        </p:grpSpPr>
        <p:grpSp>
          <p:nvGrpSpPr>
            <p:cNvPr id="35" name="Group 34"/>
            <p:cNvGrpSpPr/>
            <p:nvPr/>
          </p:nvGrpSpPr>
          <p:grpSpPr>
            <a:xfrm>
              <a:off x="2219407" y="2641292"/>
              <a:ext cx="1828800" cy="1295400"/>
              <a:chOff x="1979612" y="2819400"/>
              <a:chExt cx="1143000" cy="12954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284412" y="2819400"/>
                <a:ext cx="45719" cy="1295400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bg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741612" y="2819400"/>
                <a:ext cx="45719" cy="1295400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bg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1979612" y="2895600"/>
                <a:ext cx="1143000" cy="457200"/>
              </a:xfrm>
              <a:prstGeom prst="round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2182547" y="2773347"/>
              <a:ext cx="1908799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Agency FB" panose="020B0503020202020204" pitchFamily="34" charset="0"/>
                  <a:cs typeface="Aharoni" panose="02010803020104030203" pitchFamily="2" charset="-79"/>
                </a:rPr>
                <a:t>10.18.35.0 Street</a:t>
              </a: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2492254" y="4670570"/>
            <a:ext cx="108755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gency FB" panose="020B0503020202020204" pitchFamily="34" charset="0"/>
                <a:cs typeface="Aharoni" panose="02010803020104030203" pitchFamily="2" charset="-79"/>
              </a:rPr>
              <a:t>Lot 2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38" y="4746005"/>
            <a:ext cx="658576" cy="622354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5595289" y="4894298"/>
            <a:ext cx="158038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gency FB" panose="020B0503020202020204" pitchFamily="34" charset="0"/>
                <a:cs typeface="Aharoni" panose="02010803020104030203" pitchFamily="2" charset="-79"/>
              </a:rPr>
              <a:t>Lot 25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581836" y="2163024"/>
            <a:ext cx="2524663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gency FB" panose="020B0503020202020204" pitchFamily="34" charset="0"/>
                <a:cs typeface="Aharoni" panose="02010803020104030203" pitchFamily="2" charset="-79"/>
              </a:rPr>
              <a:t>Source IP Address:</a:t>
            </a:r>
            <a:br>
              <a:rPr lang="en-US" sz="2400" dirty="0">
                <a:latin typeface="Agency FB" panose="020B0503020202020204" pitchFamily="34" charset="0"/>
                <a:cs typeface="Aharoni" panose="02010803020104030203" pitchFamily="2" charset="-79"/>
              </a:rPr>
            </a:br>
            <a:r>
              <a:rPr lang="en-US" sz="2400" dirty="0">
                <a:latin typeface="Agency FB" panose="020B0503020202020204" pitchFamily="34" charset="0"/>
                <a:cs typeface="Aharoni" panose="02010803020104030203" pitchFamily="2" charset="-79"/>
              </a:rPr>
              <a:t>	10.18.35.2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gency FB" panose="020B0503020202020204" pitchFamily="34" charset="0"/>
                <a:cs typeface="Aharoni" panose="02010803020104030203" pitchFamily="2" charset="-79"/>
              </a:rPr>
              <a:t>Destination IP Address: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gency FB" panose="020B0503020202020204" pitchFamily="34" charset="0"/>
                <a:cs typeface="Aharoni" panose="02010803020104030203" pitchFamily="2" charset="-79"/>
              </a:rPr>
              <a:t>	 10.18.35.25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1217614" y="5629290"/>
            <a:ext cx="8245807" cy="381000"/>
            <a:chOff x="760412" y="3886200"/>
            <a:chExt cx="1981200" cy="228600"/>
          </a:xfrm>
        </p:grpSpPr>
        <p:sp>
          <p:nvSpPr>
            <p:cNvPr id="72" name="Rectangle 71"/>
            <p:cNvSpPr/>
            <p:nvPr/>
          </p:nvSpPr>
          <p:spPr>
            <a:xfrm>
              <a:off x="760412" y="3886200"/>
              <a:ext cx="1981200" cy="228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73" name="Straight Connector 72"/>
            <p:cNvCxnSpPr>
              <a:stCxn id="72" idx="1"/>
              <a:endCxn id="72" idx="3"/>
            </p:cNvCxnSpPr>
            <p:nvPr/>
          </p:nvCxnSpPr>
          <p:spPr>
            <a:xfrm>
              <a:off x="760412" y="4000500"/>
              <a:ext cx="198120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9066496" y="5633675"/>
            <a:ext cx="2524289" cy="388105"/>
            <a:chOff x="760412" y="3886200"/>
            <a:chExt cx="1981200" cy="228600"/>
          </a:xfrm>
        </p:grpSpPr>
        <p:sp>
          <p:nvSpPr>
            <p:cNvPr id="12" name="Rectangle 11"/>
            <p:cNvSpPr/>
            <p:nvPr/>
          </p:nvSpPr>
          <p:spPr>
            <a:xfrm>
              <a:off x="760412" y="3886200"/>
              <a:ext cx="1981200" cy="228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3" name="Straight Connector 12"/>
            <p:cNvCxnSpPr>
              <a:stCxn id="12" idx="1"/>
              <a:endCxn id="12" idx="3"/>
            </p:cNvCxnSpPr>
            <p:nvPr/>
          </p:nvCxnSpPr>
          <p:spPr>
            <a:xfrm>
              <a:off x="760412" y="4000500"/>
              <a:ext cx="198120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838" y="5439622"/>
            <a:ext cx="1308377" cy="860258"/>
          </a:xfrm>
          <a:prstGeom prst="rect">
            <a:avLst/>
          </a:prstGeom>
        </p:spPr>
      </p:pic>
      <p:sp>
        <p:nvSpPr>
          <p:cNvPr id="3" name="Cloud 2"/>
          <p:cNvSpPr/>
          <p:nvPr/>
        </p:nvSpPr>
        <p:spPr>
          <a:xfrm>
            <a:off x="9985906" y="5111111"/>
            <a:ext cx="1970615" cy="1284140"/>
          </a:xfrm>
          <a:prstGeom prst="cloud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076" name="Picture 4" descr="free vector Cat sm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9412" y="2154258"/>
            <a:ext cx="1176336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50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00255 L 0.02839 0.33935 " pathEditMode="relative" ptsTypes="AA">
                                      <p:cBhvr>
                                        <p:cTn id="6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35 0.33935 L 0.0422 0.44815 " pathEditMode="relative" ptsTypes="AA">
                                      <p:cBhvr>
                                        <p:cTn id="10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2 0.44815 L 0.50716 0.45185 " pathEditMode="relative" ptsTypes="AA">
                                      <p:cBhvr>
                                        <p:cTn id="14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82 0.45579 L 0.57476 0.31852 " pathEditMode="relative" ptsTypes="AA">
                                      <p:cBhvr>
                                        <p:cTn id="18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- outside your Local Area network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27412" y="5633675"/>
            <a:ext cx="3302000" cy="381000"/>
            <a:chOff x="760412" y="3886200"/>
            <a:chExt cx="1981200" cy="228600"/>
          </a:xfrm>
        </p:grpSpPr>
        <p:sp>
          <p:nvSpPr>
            <p:cNvPr id="4" name="Rectangle 3"/>
            <p:cNvSpPr/>
            <p:nvPr/>
          </p:nvSpPr>
          <p:spPr>
            <a:xfrm>
              <a:off x="760412" y="3886200"/>
              <a:ext cx="1981200" cy="228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6" name="Straight Connector 5"/>
            <p:cNvCxnSpPr>
              <a:stCxn id="4" idx="1"/>
              <a:endCxn id="4" idx="3"/>
            </p:cNvCxnSpPr>
            <p:nvPr/>
          </p:nvCxnSpPr>
          <p:spPr>
            <a:xfrm>
              <a:off x="760412" y="4000500"/>
              <a:ext cx="198120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7118267" y="5633675"/>
            <a:ext cx="2524289" cy="388105"/>
            <a:chOff x="760412" y="3886200"/>
            <a:chExt cx="1981200" cy="228600"/>
          </a:xfrm>
        </p:grpSpPr>
        <p:sp>
          <p:nvSpPr>
            <p:cNvPr id="12" name="Rectangle 11"/>
            <p:cNvSpPr/>
            <p:nvPr/>
          </p:nvSpPr>
          <p:spPr>
            <a:xfrm>
              <a:off x="760412" y="3886200"/>
              <a:ext cx="1981200" cy="228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3" name="Straight Connector 12"/>
            <p:cNvCxnSpPr>
              <a:stCxn id="12" idx="1"/>
              <a:endCxn id="12" idx="3"/>
            </p:cNvCxnSpPr>
            <p:nvPr/>
          </p:nvCxnSpPr>
          <p:spPr>
            <a:xfrm>
              <a:off x="760412" y="4000500"/>
              <a:ext cx="198120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 rot="16200000">
            <a:off x="5238797" y="3783513"/>
            <a:ext cx="3370085" cy="388856"/>
            <a:chOff x="760412" y="3886200"/>
            <a:chExt cx="1981200" cy="228600"/>
          </a:xfrm>
        </p:grpSpPr>
        <p:sp>
          <p:nvSpPr>
            <p:cNvPr id="9" name="Rectangle 8"/>
            <p:cNvSpPr/>
            <p:nvPr/>
          </p:nvSpPr>
          <p:spPr>
            <a:xfrm>
              <a:off x="760412" y="3886200"/>
              <a:ext cx="1981200" cy="228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0" name="Straight Connector 9"/>
            <p:cNvCxnSpPr>
              <a:stCxn id="9" idx="1"/>
              <a:endCxn id="9" idx="3"/>
            </p:cNvCxnSpPr>
            <p:nvPr/>
          </p:nvCxnSpPr>
          <p:spPr>
            <a:xfrm>
              <a:off x="760412" y="4000500"/>
              <a:ext cx="198120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6729412" y="5633675"/>
            <a:ext cx="388856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40" name="Group 39"/>
          <p:cNvGrpSpPr/>
          <p:nvPr/>
        </p:nvGrpSpPr>
        <p:grpSpPr>
          <a:xfrm rot="16200000">
            <a:off x="8151942" y="3736033"/>
            <a:ext cx="3370085" cy="388856"/>
            <a:chOff x="760412" y="3886200"/>
            <a:chExt cx="1981200" cy="228600"/>
          </a:xfrm>
        </p:grpSpPr>
        <p:sp>
          <p:nvSpPr>
            <p:cNvPr id="41" name="Rectangle 40"/>
            <p:cNvSpPr/>
            <p:nvPr/>
          </p:nvSpPr>
          <p:spPr>
            <a:xfrm>
              <a:off x="760412" y="3886200"/>
              <a:ext cx="1981200" cy="228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42" name="Straight Connector 41"/>
            <p:cNvCxnSpPr>
              <a:stCxn id="41" idx="1"/>
              <a:endCxn id="41" idx="3"/>
            </p:cNvCxnSpPr>
            <p:nvPr/>
          </p:nvCxnSpPr>
          <p:spPr>
            <a:xfrm>
              <a:off x="760412" y="4000500"/>
              <a:ext cx="198120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/>
          <p:nvPr/>
        </p:nvSpPr>
        <p:spPr>
          <a:xfrm>
            <a:off x="9642555" y="5615504"/>
            <a:ext cx="388856" cy="406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908" y="5442004"/>
            <a:ext cx="658576" cy="62235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650" y="5433798"/>
            <a:ext cx="1308377" cy="86025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676" y="5443176"/>
            <a:ext cx="1308377" cy="860258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3832895" y="4147776"/>
            <a:ext cx="1828800" cy="1295400"/>
            <a:chOff x="2219407" y="2641292"/>
            <a:chExt cx="1828800" cy="1295400"/>
          </a:xfrm>
        </p:grpSpPr>
        <p:grpSp>
          <p:nvGrpSpPr>
            <p:cNvPr id="35" name="Group 34"/>
            <p:cNvGrpSpPr/>
            <p:nvPr/>
          </p:nvGrpSpPr>
          <p:grpSpPr>
            <a:xfrm>
              <a:off x="2219407" y="2641292"/>
              <a:ext cx="1828800" cy="1295400"/>
              <a:chOff x="1979612" y="2819400"/>
              <a:chExt cx="1143000" cy="12954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284412" y="2819400"/>
                <a:ext cx="45719" cy="1295400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bg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741612" y="2819400"/>
                <a:ext cx="45719" cy="1295400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bg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1979612" y="2895600"/>
                <a:ext cx="1143000" cy="457200"/>
              </a:xfrm>
              <a:prstGeom prst="round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2287001" y="2749960"/>
              <a:ext cx="1693612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Agency FB" panose="020B0503020202020204" pitchFamily="34" charset="0"/>
                  <a:cs typeface="Aharoni" panose="02010803020104030203" pitchFamily="2" charset="-79"/>
                </a:rPr>
                <a:t>10.10.0.0 Street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094414" y="2304615"/>
            <a:ext cx="1828800" cy="1295400"/>
            <a:chOff x="2219407" y="2641292"/>
            <a:chExt cx="1828800" cy="1295400"/>
          </a:xfrm>
        </p:grpSpPr>
        <p:grpSp>
          <p:nvGrpSpPr>
            <p:cNvPr id="50" name="Group 49"/>
            <p:cNvGrpSpPr/>
            <p:nvPr/>
          </p:nvGrpSpPr>
          <p:grpSpPr>
            <a:xfrm>
              <a:off x="2219407" y="2641292"/>
              <a:ext cx="1828800" cy="1295400"/>
              <a:chOff x="1979612" y="2819400"/>
              <a:chExt cx="1143000" cy="12954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2284412" y="2819400"/>
                <a:ext cx="45719" cy="1295400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bg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741612" y="2819400"/>
                <a:ext cx="45719" cy="1295400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bg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1979612" y="2895600"/>
                <a:ext cx="1143000" cy="457200"/>
              </a:xfrm>
              <a:prstGeom prst="round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2287001" y="2749960"/>
              <a:ext cx="1693612" cy="4247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Agency FB"/>
                  <a:cs typeface="Aharoni"/>
                </a:rPr>
                <a:t>10.10.1.0 Street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521939" y="4263137"/>
            <a:ext cx="1890985" cy="1295400"/>
            <a:chOff x="2219407" y="2641292"/>
            <a:chExt cx="1890985" cy="1295400"/>
          </a:xfrm>
        </p:grpSpPr>
        <p:grpSp>
          <p:nvGrpSpPr>
            <p:cNvPr id="56" name="Group 55"/>
            <p:cNvGrpSpPr/>
            <p:nvPr/>
          </p:nvGrpSpPr>
          <p:grpSpPr>
            <a:xfrm>
              <a:off x="2219407" y="2641292"/>
              <a:ext cx="1828800" cy="1295400"/>
              <a:chOff x="1979612" y="2819400"/>
              <a:chExt cx="1143000" cy="129540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2284412" y="2819400"/>
                <a:ext cx="45719" cy="1295400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bg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741612" y="2819400"/>
                <a:ext cx="45719" cy="1295400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bg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1979612" y="2895600"/>
                <a:ext cx="1143000" cy="457200"/>
              </a:xfrm>
              <a:prstGeom prst="round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2251797" y="2749960"/>
              <a:ext cx="1858595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Agency FB" panose="020B0503020202020204" pitchFamily="34" charset="0"/>
                  <a:cs typeface="Aharoni" panose="02010803020104030203" pitchFamily="2" charset="-79"/>
                </a:rPr>
                <a:t>192.168.1.0 Street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928978" y="2346210"/>
            <a:ext cx="1997453" cy="1295400"/>
            <a:chOff x="2207014" y="2641292"/>
            <a:chExt cx="1997453" cy="1295400"/>
          </a:xfrm>
        </p:grpSpPr>
        <p:grpSp>
          <p:nvGrpSpPr>
            <p:cNvPr id="62" name="Group 61"/>
            <p:cNvGrpSpPr/>
            <p:nvPr/>
          </p:nvGrpSpPr>
          <p:grpSpPr>
            <a:xfrm>
              <a:off x="2219407" y="2641292"/>
              <a:ext cx="1828800" cy="1295400"/>
              <a:chOff x="1979612" y="2819400"/>
              <a:chExt cx="1143000" cy="12954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2284412" y="2819400"/>
                <a:ext cx="45719" cy="1295400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bg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741612" y="2819400"/>
                <a:ext cx="45719" cy="1295400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bg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979612" y="2895600"/>
                <a:ext cx="1143000" cy="457200"/>
              </a:xfrm>
              <a:prstGeom prst="round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2207014" y="2750026"/>
              <a:ext cx="1997453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Agency FB" panose="020B0503020202020204" pitchFamily="34" charset="0"/>
                  <a:cs typeface="Aharoni" panose="02010803020104030203" pitchFamily="2" charset="-79"/>
                </a:rPr>
                <a:t>192.168.2.0 Street</a:t>
              </a: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1909326" y="5585558"/>
            <a:ext cx="82467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gency FB" panose="020B0503020202020204" pitchFamily="34" charset="0"/>
                <a:cs typeface="Aharoni" panose="02010803020104030203" pitchFamily="2" charset="-79"/>
              </a:rPr>
              <a:t>Lot 6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006" y="3765320"/>
            <a:ext cx="658576" cy="622354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10924566" y="3922233"/>
            <a:ext cx="95046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gency FB" panose="020B0503020202020204" pitchFamily="34" charset="0"/>
                <a:cs typeface="Aharoni" panose="02010803020104030203" pitchFamily="2" charset="-79"/>
              </a:rPr>
              <a:t>Lot 254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581836" y="2163024"/>
            <a:ext cx="4019679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gency FB" panose="020B0503020202020204" pitchFamily="34" charset="0"/>
                <a:cs typeface="Aharoni" panose="02010803020104030203" pitchFamily="2" charset="-79"/>
              </a:rPr>
              <a:t>Source IP Address:</a:t>
            </a:r>
            <a:br>
              <a:rPr lang="en-US" sz="2400" dirty="0">
                <a:latin typeface="Agency FB" panose="020B0503020202020204" pitchFamily="34" charset="0"/>
                <a:cs typeface="Aharoni" panose="02010803020104030203" pitchFamily="2" charset="-79"/>
              </a:rPr>
            </a:br>
            <a:r>
              <a:rPr lang="en-US" sz="2400" dirty="0">
                <a:latin typeface="Agency FB" panose="020B0503020202020204" pitchFamily="34" charset="0"/>
                <a:cs typeface="Aharoni" panose="02010803020104030203" pitchFamily="2" charset="-79"/>
              </a:rPr>
              <a:t>	10.10.0.6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gency FB" panose="020B0503020202020204" pitchFamily="34" charset="0"/>
                <a:cs typeface="Aharoni" panose="02010803020104030203" pitchFamily="2" charset="-79"/>
              </a:rPr>
              <a:t>Destination IP Address: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gency FB" panose="020B0503020202020204" pitchFamily="34" charset="0"/>
                <a:cs typeface="Aharoni" panose="02010803020104030203" pitchFamily="2" charset="-79"/>
              </a:rPr>
              <a:t>	192.168.2.254</a:t>
            </a:r>
          </a:p>
        </p:txBody>
      </p:sp>
      <p:pic>
        <p:nvPicPr>
          <p:cNvPr id="3076" name="Picture 4" descr="free vector Cat sm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9412" y="2154258"/>
            <a:ext cx="1176336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68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00139 L 0.13597 0.2842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94" y="1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597 0.28426 L 0.2218 0.4451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1" y="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076 0.44514 L 0.49192 0.4375 " pathEditMode="relative" ptsTypes="AA">
                                      <p:cBhvr>
                                        <p:cTn id="14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296 0.4375 L 0.73404 0.4375 " pathEditMode="relative" ptsTypes="AA">
                                      <p:cBhvr>
                                        <p:cTn id="18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3404 0.4375 L 0.72766 0.18796 " pathEditMode="relative" ptsTypes="AA">
                                      <p:cBhvr>
                                        <p:cTn id="22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2662 0.18796 L 0.84879 0.08518 " pathEditMode="relative" ptsTypes="AA">
                                      <p:cBhvr>
                                        <p:cTn id="26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media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7612" y="2057400"/>
            <a:ext cx="10058399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4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8620" indent="-342900"/>
            <a:r>
              <a:rPr lang="en-US" dirty="0">
                <a:ea typeface="+mn-lt"/>
                <a:cs typeface="+mn-lt"/>
              </a:rPr>
              <a:t>Port number is used to identify different processes/services on your system</a:t>
            </a:r>
            <a:endParaRPr lang="en-US" dirty="0"/>
          </a:p>
          <a:p>
            <a:pPr marL="388620" indent="-342900"/>
            <a:r>
              <a:rPr lang="en-US" dirty="0"/>
              <a:t>Different processes use different port numbers.</a:t>
            </a:r>
          </a:p>
          <a:p>
            <a:pPr marL="388620" indent="-342900"/>
            <a:r>
              <a:rPr lang="en-US" dirty="0"/>
              <a:t>Port numbers help </a:t>
            </a:r>
            <a:r>
              <a:rPr lang="en-US" dirty="0">
                <a:ea typeface="+mn-lt"/>
                <a:cs typeface="+mn-lt"/>
              </a:rPr>
              <a:t>determine what protocol incoming packets should be directed to.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16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8FC9-4E4C-40A6-B313-8FD9B318B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Known Port Numbers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FDF3ECC-142C-4552-9BDB-7C7772BC94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343308"/>
              </p:ext>
            </p:extLst>
          </p:nvPr>
        </p:nvGraphicFramePr>
        <p:xfrm>
          <a:off x="1099093" y="1779372"/>
          <a:ext cx="9135290" cy="39474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8851">
                  <a:extLst>
                    <a:ext uri="{9D8B030D-6E8A-4147-A177-3AD203B41FA5}">
                      <a16:colId xmlns:a16="http://schemas.microsoft.com/office/drawing/2014/main" val="71640821"/>
                    </a:ext>
                  </a:extLst>
                </a:gridCol>
                <a:gridCol w="1195944">
                  <a:extLst>
                    <a:ext uri="{9D8B030D-6E8A-4147-A177-3AD203B41FA5}">
                      <a16:colId xmlns:a16="http://schemas.microsoft.com/office/drawing/2014/main" val="1674520333"/>
                    </a:ext>
                  </a:extLst>
                </a:gridCol>
                <a:gridCol w="6570495">
                  <a:extLst>
                    <a:ext uri="{9D8B030D-6E8A-4147-A177-3AD203B41FA5}">
                      <a16:colId xmlns:a16="http://schemas.microsoft.com/office/drawing/2014/main" val="87103332"/>
                    </a:ext>
                  </a:extLst>
                </a:gridCol>
              </a:tblGrid>
              <a:tr h="357701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Port Number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Protocol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Application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42585709"/>
                  </a:ext>
                </a:extLst>
              </a:tr>
              <a:tr h="256413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TCP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File Transfer Protocol (FTP) - Data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51076727"/>
                  </a:ext>
                </a:extLst>
              </a:tr>
              <a:tr h="256413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21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TCP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File Transfer Protocol (FTP) - Control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72823303"/>
                  </a:ext>
                </a:extLst>
              </a:tr>
              <a:tr h="256413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22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TCP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Secure Shell (SSH)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246059"/>
                  </a:ext>
                </a:extLst>
              </a:tr>
              <a:tr h="256413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23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TCP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Telnet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31356803"/>
                  </a:ext>
                </a:extLst>
              </a:tr>
              <a:tr h="256413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25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TCP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Simple Mail Transfer Protocol (SMTP)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05747071"/>
                  </a:ext>
                </a:extLst>
              </a:tr>
              <a:tr h="256413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53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UDP, TCP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Domain Name Service (DNS)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29325909"/>
                  </a:ext>
                </a:extLst>
              </a:tr>
              <a:tr h="256413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67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UDP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Dynamic Host Configuration Protocol (DHCP) - Server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31919997"/>
                  </a:ext>
                </a:extLst>
              </a:tr>
              <a:tr h="256413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68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UDP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Dynamic Host Configuration Protocol - Client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04242329"/>
                  </a:ext>
                </a:extLst>
              </a:tr>
              <a:tr h="256413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69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UDP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Trivial File Transfer Protocol (TFTP)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50877425"/>
                  </a:ext>
                </a:extLst>
              </a:tr>
              <a:tr h="256413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TCP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Hypertext Transfer Protocol (HTTP)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50941222"/>
                  </a:ext>
                </a:extLst>
              </a:tr>
              <a:tr h="256413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110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TCP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Post Office Protocol version 3 (POP3)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39130274"/>
                  </a:ext>
                </a:extLst>
              </a:tr>
              <a:tr h="256413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143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TCP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Internet Message Access Protocol (IMAP)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51444019"/>
                  </a:ext>
                </a:extLst>
              </a:tr>
              <a:tr h="256413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161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UDP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Simple Network Management Protocol (SNMP)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43251771"/>
                  </a:ext>
                </a:extLst>
              </a:tr>
              <a:tr h="256413"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443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TCP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Hypertext Transfer Protocol Secure (HTTPS)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06061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43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ports – TCP/UDP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 IP Address is used to determine WHERE you are sending the message to.</a:t>
            </a:r>
          </a:p>
          <a:p>
            <a:r>
              <a:rPr lang="en-US" dirty="0"/>
              <a:t>Port numbers are used to determine WHO you are talking to.</a:t>
            </a:r>
          </a:p>
          <a:p>
            <a:r>
              <a:rPr lang="en-US" dirty="0"/>
              <a:t>Different apps are listening on different ports.</a:t>
            </a:r>
          </a:p>
          <a:p>
            <a:r>
              <a:rPr lang="en-US" dirty="0"/>
              <a:t>Most web servers communicate on ports </a:t>
            </a:r>
            <a:r>
              <a:rPr lang="en-US" b="1" dirty="0"/>
              <a:t>80</a:t>
            </a:r>
            <a:r>
              <a:rPr lang="en-US" dirty="0"/>
              <a:t> or </a:t>
            </a:r>
            <a:r>
              <a:rPr lang="en-US" b="1" dirty="0"/>
              <a:t>8080</a:t>
            </a:r>
          </a:p>
          <a:p>
            <a:r>
              <a:rPr lang="en-US" dirty="0"/>
              <a:t>Secure Websites using the HTTPS protocol use port </a:t>
            </a:r>
            <a:r>
              <a:rPr lang="en-US" b="1" dirty="0"/>
              <a:t>443 </a:t>
            </a:r>
            <a:r>
              <a:rPr lang="en-US" dirty="0"/>
              <a:t>(For instance google encrypts the searches you perform so that only they know what you are searching for)</a:t>
            </a:r>
          </a:p>
          <a:p>
            <a:r>
              <a:rPr lang="en-US" b="1" dirty="0"/>
              <a:t>SSH  -  TBD</a:t>
            </a:r>
          </a:p>
        </p:txBody>
      </p:sp>
    </p:spTree>
    <p:extLst>
      <p:ext uri="{BB962C8B-B14F-4D97-AF65-F5344CB8AC3E}">
        <p14:creationId xmlns:p14="http://schemas.microsoft.com/office/powerpoint/2010/main" val="421886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D8E3F-3F6A-4244-B5B9-369A30C50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Domain name </a:t>
            </a:r>
            <a:r>
              <a:rPr lang="en-US" dirty="0"/>
              <a:t>services (</a:t>
            </a:r>
            <a:r>
              <a:rPr lang="en-US" dirty="0" err="1"/>
              <a:t>dns</a:t>
            </a:r>
            <a:r>
              <a:rPr lang="en-US" dirty="0"/>
              <a:t>)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E6E549-6BF8-402F-83E8-E14A04D6C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8620" indent="-342900"/>
            <a:r>
              <a:rPr lang="en-US" dirty="0"/>
              <a:t>Domain Name Services (</a:t>
            </a:r>
            <a:r>
              <a:rPr lang="en-US" b="1" dirty="0"/>
              <a:t>DNS</a:t>
            </a:r>
            <a:r>
              <a:rPr lang="en-US" dirty="0"/>
              <a:t>) are used to map names to IP addresses.</a:t>
            </a:r>
            <a:endParaRPr lang="en-US"/>
          </a:p>
          <a:p>
            <a:pPr marL="388620" indent="-342900"/>
            <a:r>
              <a:rPr lang="en-US" dirty="0">
                <a:ea typeface="+mn-lt"/>
                <a:cs typeface="+mn-lt"/>
              </a:rPr>
              <a:t>DNS uses both TCP and UDP port numbers</a:t>
            </a:r>
          </a:p>
          <a:p>
            <a:r>
              <a:rPr lang="en-US" dirty="0"/>
              <a:t>Without this service, we would have to enter the numeric address of every device we wanted to communicate with.</a:t>
            </a:r>
          </a:p>
          <a:p>
            <a:r>
              <a:rPr lang="en-US" dirty="0"/>
              <a:t>Both Windows and Linux use versions of the </a:t>
            </a:r>
            <a:r>
              <a:rPr lang="en-US" b="1" dirty="0" err="1"/>
              <a:t>nslookup</a:t>
            </a:r>
            <a:r>
              <a:rPr lang="en-US" dirty="0"/>
              <a:t> utility enable user DNS queries.</a:t>
            </a:r>
          </a:p>
        </p:txBody>
      </p:sp>
    </p:spTree>
    <p:extLst>
      <p:ext uri="{BB962C8B-B14F-4D97-AF65-F5344CB8AC3E}">
        <p14:creationId xmlns:p14="http://schemas.microsoft.com/office/powerpoint/2010/main" val="317036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17E-E6AC-4C1F-8738-33CC3A20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services (</a:t>
            </a:r>
            <a:r>
              <a:rPr lang="en-US" dirty="0" err="1"/>
              <a:t>dns</a:t>
            </a:r>
            <a:r>
              <a:rPr lang="en-US" dirty="0"/>
              <a:t>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3DEA5-74B8-43BE-9CC6-B6A714EEC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Type </a:t>
            </a:r>
            <a:r>
              <a:rPr lang="en-US" b="1" dirty="0" err="1"/>
              <a:t>nslookup</a:t>
            </a:r>
            <a:r>
              <a:rPr lang="en-US" b="1" dirty="0"/>
              <a:t> rrc.ca</a:t>
            </a:r>
            <a:r>
              <a:rPr lang="en-US" dirty="0"/>
              <a:t> in command prompt and press enter</a:t>
            </a:r>
          </a:p>
          <a:p>
            <a:endParaRPr lang="en-US" dirty="0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80E203BC-DB4C-469B-8D72-584FAE5AD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84" y="2322261"/>
            <a:ext cx="6566803" cy="27204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46F839-A836-4C4A-8330-54AAE31D4D28}"/>
              </a:ext>
            </a:extLst>
          </p:cNvPr>
          <p:cNvSpPr txBox="1"/>
          <p:nvPr/>
        </p:nvSpPr>
        <p:spPr>
          <a:xfrm>
            <a:off x="1455246" y="5471556"/>
            <a:ext cx="9515547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816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17E-E6AC-4C1F-8738-33CC3A20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services (</a:t>
            </a:r>
            <a:r>
              <a:rPr lang="en-US" dirty="0" err="1"/>
              <a:t>dns</a:t>
            </a:r>
            <a:r>
              <a:rPr lang="en-US" dirty="0"/>
              <a:t>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3DEA5-74B8-43BE-9CC6-B6A714EEC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From your </a:t>
            </a:r>
            <a:r>
              <a:rPr lang="en-US" dirty="0" err="1"/>
              <a:t>goorm</a:t>
            </a:r>
            <a:r>
              <a:rPr lang="en-US" dirty="0"/>
              <a:t> container, type </a:t>
            </a:r>
            <a:r>
              <a:rPr lang="en-US" b="1" dirty="0"/>
              <a:t>apt update</a:t>
            </a:r>
            <a:r>
              <a:rPr lang="en-US" dirty="0"/>
              <a:t> in terminal and press enter</a:t>
            </a:r>
          </a:p>
          <a:p>
            <a:r>
              <a:rPr lang="en-US" dirty="0"/>
              <a:t>Type </a:t>
            </a:r>
            <a:r>
              <a:rPr lang="en-US" b="1" dirty="0"/>
              <a:t>apt install </a:t>
            </a:r>
            <a:r>
              <a:rPr lang="en-US" b="1" dirty="0" err="1"/>
              <a:t>dnsutils</a:t>
            </a:r>
            <a:r>
              <a:rPr lang="en-US" b="1" dirty="0"/>
              <a:t> –y </a:t>
            </a:r>
            <a:r>
              <a:rPr lang="en-US" dirty="0"/>
              <a:t>and press enter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6F839-A836-4C4A-8330-54AAE31D4D28}"/>
              </a:ext>
            </a:extLst>
          </p:cNvPr>
          <p:cNvSpPr txBox="1"/>
          <p:nvPr/>
        </p:nvSpPr>
        <p:spPr>
          <a:xfrm>
            <a:off x="1216249" y="3309363"/>
            <a:ext cx="9515547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 dirty="0"/>
              <a:t>Now try using </a:t>
            </a:r>
            <a:r>
              <a:rPr lang="en-US" sz="2400" b="1" dirty="0" err="1"/>
              <a:t>nslookup</a:t>
            </a:r>
            <a:r>
              <a:rPr lang="en-US" sz="2400" b="1" dirty="0"/>
              <a:t> rrc.ca </a:t>
            </a:r>
            <a:r>
              <a:rPr lang="en-US" sz="2400" dirty="0"/>
              <a:t>in</a:t>
            </a:r>
            <a:r>
              <a:rPr lang="en-US" sz="2400" b="1" dirty="0"/>
              <a:t> </a:t>
            </a:r>
            <a:r>
              <a:rPr lang="en-US" sz="2400" dirty="0"/>
              <a:t>terminal and press enter.</a:t>
            </a:r>
          </a:p>
        </p:txBody>
      </p:sp>
      <p:pic>
        <p:nvPicPr>
          <p:cNvPr id="5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53D582E-CC7B-40CB-9DFF-27F3C5935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203" y="3999395"/>
            <a:ext cx="6490083" cy="232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7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firefox logo transparent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309" y="4484995"/>
            <a:ext cx="1409702" cy="140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a website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2057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en-US" dirty="0"/>
              <a:t>To view a web site you will use a URL (Universal Resource Locator) or an </a:t>
            </a:r>
            <a:r>
              <a:rPr lang="en-US" dirty="0" err="1"/>
              <a:t>ip</a:t>
            </a:r>
            <a:r>
              <a:rPr lang="en-US" dirty="0"/>
              <a:t> address</a:t>
            </a:r>
          </a:p>
          <a:p>
            <a:pPr marL="45720" indent="0">
              <a:buNone/>
            </a:pPr>
            <a:r>
              <a:rPr lang="en-US" dirty="0"/>
              <a:t>Your device has to have access to a DNS server in order to use a URL</a:t>
            </a:r>
          </a:p>
        </p:txBody>
      </p:sp>
      <p:pic>
        <p:nvPicPr>
          <p:cNvPr id="1026" name="Picture 2" descr="Image result for chro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10" y="4523096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edge logo transparent backgrou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110" y="4471867"/>
            <a:ext cx="1314450" cy="142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ie logo transparent background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1" t="11227" r="12070" b="13405"/>
          <a:stretch/>
        </p:blipFill>
        <p:spPr bwMode="auto">
          <a:xfrm>
            <a:off x="7016891" y="4324349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cssreflex.com/wp-content/uploads/2013/11/safari_512x512.png?x7551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622" y="4239818"/>
            <a:ext cx="1845461" cy="184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37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a website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2514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Whatever browser you are using, type the URL into the address bar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3701"/>
          <a:stretch/>
        </p:blipFill>
        <p:spPr>
          <a:xfrm>
            <a:off x="836612" y="4343400"/>
            <a:ext cx="2971800" cy="700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5410200"/>
            <a:ext cx="2952381" cy="8285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13212" y="4469685"/>
            <a:ext cx="6096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Google Chrome Address Bar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3899" y="5612119"/>
            <a:ext cx="6096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Firefox Address Bar</a:t>
            </a:r>
          </a:p>
        </p:txBody>
      </p:sp>
    </p:spTree>
    <p:extLst>
      <p:ext uri="{BB962C8B-B14F-4D97-AF65-F5344CB8AC3E}">
        <p14:creationId xmlns:p14="http://schemas.microsoft.com/office/powerpoint/2010/main" val="223378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Firewalls are a set of rules on a computer or network device that determine what type of communication is allowed or denied</a:t>
            </a:r>
          </a:p>
          <a:p>
            <a:r>
              <a:rPr lang="en-US" dirty="0"/>
              <a:t>Rules can filter communication by port number, IP address or MAC address</a:t>
            </a:r>
          </a:p>
          <a:p>
            <a:r>
              <a:rPr lang="en-US" dirty="0"/>
              <a:t>These rules may be set by your organization therefore you may not have access to make changes</a:t>
            </a:r>
          </a:p>
          <a:p>
            <a:r>
              <a:rPr lang="en-US" dirty="0"/>
              <a:t>By default,  firewalls are configured to block everything coming in (implicit deny) except the items on its exception list (items going out are unaffected)</a:t>
            </a:r>
          </a:p>
        </p:txBody>
      </p:sp>
    </p:spTree>
    <p:extLst>
      <p:ext uri="{BB962C8B-B14F-4D97-AF65-F5344CB8AC3E}">
        <p14:creationId xmlns:p14="http://schemas.microsoft.com/office/powerpoint/2010/main" val="69387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Firewalls – Port forwarding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endParaRPr lang="en-US" dirty="0"/>
          </a:p>
          <a:p>
            <a:r>
              <a:rPr lang="en-US" dirty="0"/>
              <a:t>Port Forwarding allows remote devices access through your firewall to a specific IP address and  port number(s) inside your LAN.</a:t>
            </a:r>
          </a:p>
          <a:p>
            <a:r>
              <a:rPr lang="en-US" dirty="0"/>
              <a:t>Use caution when configuring port forwarding rules as you may be exposing your device to untrusted networks (e.g. Internet).</a:t>
            </a:r>
          </a:p>
        </p:txBody>
      </p:sp>
    </p:spTree>
    <p:extLst>
      <p:ext uri="{BB962C8B-B14F-4D97-AF65-F5344CB8AC3E}">
        <p14:creationId xmlns:p14="http://schemas.microsoft.com/office/powerpoint/2010/main" val="354499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a web site</a:t>
            </a:r>
          </a:p>
        </p:txBody>
      </p: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14D526AC-2375-44D0-957B-1CB80488B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00865" y="1809204"/>
            <a:ext cx="7182798" cy="4343400"/>
          </a:xfrm>
        </p:spPr>
      </p:pic>
    </p:spTree>
    <p:extLst>
      <p:ext uri="{BB962C8B-B14F-4D97-AF65-F5344CB8AC3E}">
        <p14:creationId xmlns:p14="http://schemas.microsoft.com/office/powerpoint/2010/main" val="385077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home network setup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BB119E7-383F-461B-B11E-A708CBFB9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00939" y="2283028"/>
            <a:ext cx="8158627" cy="3523482"/>
          </a:xfrm>
        </p:spPr>
      </p:pic>
    </p:spTree>
    <p:extLst>
      <p:ext uri="{BB962C8B-B14F-4D97-AF65-F5344CB8AC3E}">
        <p14:creationId xmlns:p14="http://schemas.microsoft.com/office/powerpoint/2010/main" val="87374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seen that internet communication takes place in a variety of ways</a:t>
            </a:r>
          </a:p>
          <a:p>
            <a:r>
              <a:rPr lang="en-US" dirty="0"/>
              <a:t>This leads to the importance of standards in the networking world</a:t>
            </a:r>
          </a:p>
          <a:p>
            <a:r>
              <a:rPr lang="en-US" dirty="0"/>
              <a:t>In order to provide seamless communication, all networking media and the transmission of that communication follows protocols</a:t>
            </a:r>
          </a:p>
          <a:p>
            <a:r>
              <a:rPr lang="en-US" dirty="0"/>
              <a:t>Networking protocols can be defined as rules that govern the transmission of data</a:t>
            </a:r>
          </a:p>
        </p:txBody>
      </p:sp>
    </p:spTree>
    <p:extLst>
      <p:ext uri="{BB962C8B-B14F-4D97-AF65-F5344CB8AC3E}">
        <p14:creationId xmlns:p14="http://schemas.microsoft.com/office/powerpoint/2010/main" val="305728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ACRONYM STEW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1412" y="1905000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DNS</a:t>
            </a:r>
          </a:p>
        </p:txBody>
      </p:sp>
      <p:sp>
        <p:nvSpPr>
          <p:cNvPr id="6" name="Rectangle 5"/>
          <p:cNvSpPr/>
          <p:nvPr/>
        </p:nvSpPr>
        <p:spPr>
          <a:xfrm>
            <a:off x="2825851" y="3505200"/>
            <a:ext cx="197316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DHCP</a:t>
            </a:r>
          </a:p>
        </p:txBody>
      </p:sp>
      <p:sp>
        <p:nvSpPr>
          <p:cNvPr id="7" name="Rectangle 6"/>
          <p:cNvSpPr/>
          <p:nvPr/>
        </p:nvSpPr>
        <p:spPr>
          <a:xfrm>
            <a:off x="2989447" y="1891373"/>
            <a:ext cx="21143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EIGRP</a:t>
            </a:r>
          </a:p>
        </p:txBody>
      </p:sp>
      <p:sp>
        <p:nvSpPr>
          <p:cNvPr id="8" name="Rectangle 7"/>
          <p:cNvSpPr/>
          <p:nvPr/>
        </p:nvSpPr>
        <p:spPr>
          <a:xfrm>
            <a:off x="5256212" y="3733800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TCP</a:t>
            </a:r>
          </a:p>
        </p:txBody>
      </p:sp>
      <p:sp>
        <p:nvSpPr>
          <p:cNvPr id="9" name="Rectangle 8"/>
          <p:cNvSpPr/>
          <p:nvPr/>
        </p:nvSpPr>
        <p:spPr>
          <a:xfrm>
            <a:off x="6932612" y="2370282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UDP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85112" y="3911462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BGP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37212" y="5097318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RJ45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85112" y="5257800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8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ndalus"/>
                <a:cs typeface="Andalus"/>
              </a:rPr>
              <a:t>WiFi</a:t>
            </a:r>
            <a:endParaRPr lang="en-US" sz="4800" b="1" cap="none" spc="0" dirty="0" err="1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75212" y="2556301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IPv4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198812" y="5029200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IPv6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99212" y="1479386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STP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218612" y="1284544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NAT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071553" y="2674203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P</a:t>
            </a:r>
            <a:r>
              <a:rPr lang="en-US" sz="48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AT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40979" y="4198202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OSPF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824676" y="4613701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OSPF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2A99FF-48EC-4DCC-B37B-E21CEB32E808}"/>
              </a:ext>
            </a:extLst>
          </p:cNvPr>
          <p:cNvSpPr/>
          <p:nvPr/>
        </p:nvSpPr>
        <p:spPr>
          <a:xfrm>
            <a:off x="686910" y="3133780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8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ndalus"/>
                <a:cs typeface="Andalus"/>
              </a:rPr>
              <a:t>HTTP</a:t>
            </a:r>
            <a:endParaRPr lang="en-US" sz="48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678E17-0B6A-4315-9BA9-EF3A105278FA}"/>
              </a:ext>
            </a:extLst>
          </p:cNvPr>
          <p:cNvSpPr/>
          <p:nvPr/>
        </p:nvSpPr>
        <p:spPr>
          <a:xfrm>
            <a:off x="686910" y="5335768"/>
            <a:ext cx="2302537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8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ndalus"/>
                <a:cs typeface="Andalus"/>
              </a:rPr>
              <a:t>HTTPS</a:t>
            </a:r>
            <a:endParaRPr lang="en-US" sz="48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94012" y="3505200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0"/>
                <a:gradFill>
                  <a:gsLst>
                    <a:gs pos="63700">
                      <a:srgbClr val="2DC2AE">
                        <a:alpha val="28000"/>
                      </a:srgbClr>
                    </a:gs>
                    <a:gs pos="0">
                      <a:schemeClr val="accent5">
                        <a:lumMod val="50000"/>
                        <a:alpha val="0"/>
                      </a:schemeClr>
                    </a:gs>
                    <a:gs pos="14150">
                      <a:srgbClr val="117366">
                        <a:alpha val="40000"/>
                      </a:srgbClr>
                    </a:gs>
                    <a:gs pos="50000">
                      <a:schemeClr val="accent5">
                        <a:alpha val="40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  <a:alpha val="40000"/>
                      </a:schemeClr>
                    </a:gs>
                  </a:gsLst>
                  <a:lin ang="5400000"/>
                </a:gradFill>
                <a:effectLst>
                  <a:reflection blurRad="1270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DHCP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ACRONYM STEW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1412" y="1905000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0"/>
                <a:gradFill>
                  <a:gsLst>
                    <a:gs pos="63700">
                      <a:srgbClr val="2DC2AE">
                        <a:alpha val="28000"/>
                      </a:srgbClr>
                    </a:gs>
                    <a:gs pos="0">
                      <a:schemeClr val="accent5">
                        <a:lumMod val="50000"/>
                        <a:alpha val="0"/>
                      </a:schemeClr>
                    </a:gs>
                    <a:gs pos="14150">
                      <a:srgbClr val="117366">
                        <a:alpha val="40000"/>
                      </a:srgbClr>
                    </a:gs>
                    <a:gs pos="50000">
                      <a:schemeClr val="accent5">
                        <a:alpha val="40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  <a:alpha val="40000"/>
                      </a:schemeClr>
                    </a:gs>
                  </a:gsLst>
                  <a:lin ang="5400000"/>
                </a:gradFill>
                <a:effectLst>
                  <a:reflection blurRad="1270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DNS</a:t>
            </a:r>
          </a:p>
        </p:txBody>
      </p:sp>
      <p:sp>
        <p:nvSpPr>
          <p:cNvPr id="7" name="Rectangle 6"/>
          <p:cNvSpPr/>
          <p:nvPr/>
        </p:nvSpPr>
        <p:spPr>
          <a:xfrm>
            <a:off x="3198812" y="1891373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0"/>
                <a:gradFill>
                  <a:gsLst>
                    <a:gs pos="63700">
                      <a:srgbClr val="2DC2AE">
                        <a:alpha val="28000"/>
                      </a:srgbClr>
                    </a:gs>
                    <a:gs pos="0">
                      <a:schemeClr val="accent5">
                        <a:lumMod val="50000"/>
                        <a:alpha val="0"/>
                      </a:schemeClr>
                    </a:gs>
                    <a:gs pos="14150">
                      <a:srgbClr val="117366">
                        <a:alpha val="40000"/>
                      </a:srgbClr>
                    </a:gs>
                    <a:gs pos="50000">
                      <a:schemeClr val="accent5">
                        <a:alpha val="40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  <a:alpha val="40000"/>
                      </a:schemeClr>
                    </a:gs>
                  </a:gsLst>
                  <a:lin ang="5400000"/>
                </a:gradFill>
                <a:effectLst>
                  <a:reflection blurRad="1270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EIGRP</a:t>
            </a:r>
          </a:p>
        </p:txBody>
      </p:sp>
      <p:sp>
        <p:nvSpPr>
          <p:cNvPr id="8" name="Rectangle 7"/>
          <p:cNvSpPr/>
          <p:nvPr/>
        </p:nvSpPr>
        <p:spPr>
          <a:xfrm>
            <a:off x="5256212" y="3733800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0"/>
                <a:gradFill>
                  <a:gsLst>
                    <a:gs pos="63700">
                      <a:srgbClr val="2DC2AE">
                        <a:alpha val="28000"/>
                      </a:srgbClr>
                    </a:gs>
                    <a:gs pos="0">
                      <a:schemeClr val="accent5">
                        <a:lumMod val="50000"/>
                        <a:alpha val="0"/>
                      </a:schemeClr>
                    </a:gs>
                    <a:gs pos="14150">
                      <a:srgbClr val="117366">
                        <a:alpha val="40000"/>
                      </a:srgbClr>
                    </a:gs>
                    <a:gs pos="50000">
                      <a:schemeClr val="accent5">
                        <a:alpha val="40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  <a:alpha val="40000"/>
                      </a:schemeClr>
                    </a:gs>
                  </a:gsLst>
                  <a:lin ang="5400000"/>
                </a:gradFill>
                <a:effectLst>
                  <a:reflection blurRad="1270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TCP</a:t>
            </a:r>
          </a:p>
        </p:txBody>
      </p:sp>
      <p:sp>
        <p:nvSpPr>
          <p:cNvPr id="9" name="Rectangle 8"/>
          <p:cNvSpPr/>
          <p:nvPr/>
        </p:nvSpPr>
        <p:spPr>
          <a:xfrm>
            <a:off x="6932612" y="2370282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0"/>
                <a:gradFill>
                  <a:gsLst>
                    <a:gs pos="63700">
                      <a:srgbClr val="2DC2AE">
                        <a:alpha val="28000"/>
                      </a:srgbClr>
                    </a:gs>
                    <a:gs pos="0">
                      <a:schemeClr val="accent5">
                        <a:lumMod val="50000"/>
                        <a:alpha val="0"/>
                      </a:schemeClr>
                    </a:gs>
                    <a:gs pos="14150">
                      <a:srgbClr val="117366">
                        <a:alpha val="40000"/>
                      </a:srgbClr>
                    </a:gs>
                    <a:gs pos="50000">
                      <a:schemeClr val="accent5">
                        <a:alpha val="40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  <a:alpha val="40000"/>
                      </a:schemeClr>
                    </a:gs>
                  </a:gsLst>
                  <a:lin ang="5400000"/>
                </a:gradFill>
                <a:effectLst>
                  <a:reflection blurRad="1270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UDP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85112" y="3911462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0"/>
                <a:gradFill>
                  <a:gsLst>
                    <a:gs pos="63700">
                      <a:srgbClr val="2DC2AE">
                        <a:alpha val="28000"/>
                      </a:srgbClr>
                    </a:gs>
                    <a:gs pos="0">
                      <a:schemeClr val="accent5">
                        <a:lumMod val="50000"/>
                        <a:alpha val="0"/>
                      </a:schemeClr>
                    </a:gs>
                    <a:gs pos="14150">
                      <a:srgbClr val="117366">
                        <a:alpha val="40000"/>
                      </a:srgbClr>
                    </a:gs>
                    <a:gs pos="50000">
                      <a:schemeClr val="accent5">
                        <a:alpha val="40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  <a:alpha val="40000"/>
                      </a:schemeClr>
                    </a:gs>
                  </a:gsLst>
                  <a:lin ang="5400000"/>
                </a:gradFill>
                <a:effectLst>
                  <a:reflection blurRad="1270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BGP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37212" y="5097318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0"/>
                <a:gradFill>
                  <a:gsLst>
                    <a:gs pos="63700">
                      <a:srgbClr val="2DC2AE">
                        <a:alpha val="28000"/>
                      </a:srgbClr>
                    </a:gs>
                    <a:gs pos="0">
                      <a:schemeClr val="accent5">
                        <a:lumMod val="50000"/>
                        <a:alpha val="0"/>
                      </a:schemeClr>
                    </a:gs>
                    <a:gs pos="14150">
                      <a:srgbClr val="117366">
                        <a:alpha val="40000"/>
                      </a:srgbClr>
                    </a:gs>
                    <a:gs pos="50000">
                      <a:schemeClr val="accent5">
                        <a:alpha val="40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  <a:alpha val="40000"/>
                      </a:schemeClr>
                    </a:gs>
                  </a:gsLst>
                  <a:lin ang="5400000"/>
                </a:gradFill>
                <a:effectLst>
                  <a:reflection blurRad="1270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RJ45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85112" y="5257800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err="1">
                <a:ln w="0"/>
                <a:gradFill>
                  <a:gsLst>
                    <a:gs pos="63700">
                      <a:srgbClr val="2DC2AE">
                        <a:alpha val="28000"/>
                      </a:srgbClr>
                    </a:gs>
                    <a:gs pos="0">
                      <a:schemeClr val="accent5">
                        <a:lumMod val="50000"/>
                        <a:alpha val="0"/>
                      </a:schemeClr>
                    </a:gs>
                    <a:gs pos="14150">
                      <a:srgbClr val="117366">
                        <a:alpha val="40000"/>
                      </a:srgbClr>
                    </a:gs>
                    <a:gs pos="50000">
                      <a:schemeClr val="accent5">
                        <a:alpha val="40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  <a:alpha val="40000"/>
                      </a:schemeClr>
                    </a:gs>
                  </a:gsLst>
                  <a:lin ang="5400000"/>
                </a:gradFill>
                <a:effectLst>
                  <a:reflection blurRad="1270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Wifi</a:t>
            </a:r>
            <a:endParaRPr lang="en-US" sz="4800" b="1" cap="none" spc="0" dirty="0">
              <a:ln w="0"/>
              <a:gradFill>
                <a:gsLst>
                  <a:gs pos="63700">
                    <a:srgbClr val="2DC2AE">
                      <a:alpha val="28000"/>
                    </a:srgbClr>
                  </a:gs>
                  <a:gs pos="0">
                    <a:schemeClr val="accent5">
                      <a:lumMod val="50000"/>
                      <a:alpha val="0"/>
                    </a:schemeClr>
                  </a:gs>
                  <a:gs pos="14150">
                    <a:srgbClr val="117366">
                      <a:alpha val="40000"/>
                    </a:srgbClr>
                  </a:gs>
                  <a:gs pos="50000">
                    <a:schemeClr val="accent5">
                      <a:alpha val="40000"/>
                    </a:schemeClr>
                  </a:gs>
                  <a:gs pos="100000">
                    <a:schemeClr val="accent5">
                      <a:lumMod val="60000"/>
                      <a:lumOff val="40000"/>
                      <a:alpha val="40000"/>
                    </a:schemeClr>
                  </a:gs>
                </a:gsLst>
                <a:lin ang="5400000"/>
              </a:gradFill>
              <a:effectLst>
                <a:reflection blurRad="12700" stA="53000" endA="300" endPos="35500" dir="5400000" sy="-90000" algn="bl" rotWithShape="0"/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75212" y="2556301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965200">
                    <a:schemeClr val="tx2">
                      <a:alpha val="95000"/>
                    </a:schemeClr>
                  </a:glow>
                  <a:reflection blurRad="635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IPv4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198812" y="5029200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0"/>
                <a:gradFill>
                  <a:gsLst>
                    <a:gs pos="63700">
                      <a:srgbClr val="2DC2AE">
                        <a:alpha val="28000"/>
                      </a:srgbClr>
                    </a:gs>
                    <a:gs pos="0">
                      <a:schemeClr val="accent5">
                        <a:lumMod val="50000"/>
                        <a:alpha val="0"/>
                      </a:schemeClr>
                    </a:gs>
                    <a:gs pos="14150">
                      <a:srgbClr val="117366">
                        <a:alpha val="40000"/>
                      </a:srgbClr>
                    </a:gs>
                    <a:gs pos="50000">
                      <a:schemeClr val="accent5">
                        <a:alpha val="40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  <a:alpha val="40000"/>
                      </a:schemeClr>
                    </a:gs>
                  </a:gsLst>
                  <a:lin ang="5400000"/>
                </a:gradFill>
                <a:effectLst>
                  <a:reflection blurRad="1270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IPv6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99212" y="1479386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0"/>
                <a:gradFill>
                  <a:gsLst>
                    <a:gs pos="63700">
                      <a:srgbClr val="2DC2AE">
                        <a:alpha val="28000"/>
                      </a:srgbClr>
                    </a:gs>
                    <a:gs pos="0">
                      <a:schemeClr val="accent5">
                        <a:lumMod val="50000"/>
                        <a:alpha val="0"/>
                      </a:schemeClr>
                    </a:gs>
                    <a:gs pos="14150">
                      <a:srgbClr val="117366">
                        <a:alpha val="40000"/>
                      </a:srgbClr>
                    </a:gs>
                    <a:gs pos="50000">
                      <a:schemeClr val="accent5">
                        <a:alpha val="40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  <a:alpha val="40000"/>
                      </a:schemeClr>
                    </a:gs>
                  </a:gsLst>
                  <a:lin ang="5400000"/>
                </a:gradFill>
                <a:effectLst>
                  <a:reflection blurRad="1270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STP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218612" y="1284544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0"/>
                <a:gradFill>
                  <a:gsLst>
                    <a:gs pos="63700">
                      <a:srgbClr val="2DC2AE">
                        <a:alpha val="28000"/>
                      </a:srgbClr>
                    </a:gs>
                    <a:gs pos="0">
                      <a:schemeClr val="accent5">
                        <a:lumMod val="50000"/>
                        <a:alpha val="0"/>
                      </a:schemeClr>
                    </a:gs>
                    <a:gs pos="14150">
                      <a:srgbClr val="117366">
                        <a:alpha val="40000"/>
                      </a:srgbClr>
                    </a:gs>
                    <a:gs pos="50000">
                      <a:schemeClr val="accent5">
                        <a:alpha val="40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  <a:alpha val="40000"/>
                      </a:schemeClr>
                    </a:gs>
                  </a:gsLst>
                  <a:lin ang="5400000"/>
                </a:gradFill>
                <a:effectLst>
                  <a:reflection blurRad="1270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NAT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071553" y="2674203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gradFill>
                  <a:gsLst>
                    <a:gs pos="63700">
                      <a:srgbClr val="2DC2AE">
                        <a:alpha val="28000"/>
                      </a:srgbClr>
                    </a:gs>
                    <a:gs pos="0">
                      <a:schemeClr val="accent5">
                        <a:lumMod val="50000"/>
                        <a:alpha val="0"/>
                      </a:schemeClr>
                    </a:gs>
                    <a:gs pos="14150">
                      <a:srgbClr val="117366">
                        <a:alpha val="40000"/>
                      </a:srgbClr>
                    </a:gs>
                    <a:gs pos="50000">
                      <a:schemeClr val="accent5">
                        <a:alpha val="40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  <a:alpha val="40000"/>
                      </a:schemeClr>
                    </a:gs>
                  </a:gsLst>
                  <a:lin ang="5400000"/>
                </a:gradFill>
                <a:effectLst>
                  <a:reflection blurRad="1270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P</a:t>
            </a:r>
            <a:r>
              <a:rPr lang="en-US" sz="4800" b="1" cap="none" spc="0" dirty="0">
                <a:ln w="0"/>
                <a:gradFill>
                  <a:gsLst>
                    <a:gs pos="63700">
                      <a:srgbClr val="2DC2AE">
                        <a:alpha val="28000"/>
                      </a:srgbClr>
                    </a:gs>
                    <a:gs pos="0">
                      <a:schemeClr val="accent5">
                        <a:lumMod val="50000"/>
                        <a:alpha val="0"/>
                      </a:schemeClr>
                    </a:gs>
                    <a:gs pos="14150">
                      <a:srgbClr val="117366">
                        <a:alpha val="40000"/>
                      </a:srgbClr>
                    </a:gs>
                    <a:gs pos="50000">
                      <a:schemeClr val="accent5">
                        <a:alpha val="40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  <a:alpha val="40000"/>
                      </a:schemeClr>
                    </a:gs>
                  </a:gsLst>
                  <a:lin ang="5400000"/>
                </a:gradFill>
                <a:effectLst>
                  <a:reflection blurRad="1270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AT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40979" y="4198202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0"/>
                <a:gradFill>
                  <a:gsLst>
                    <a:gs pos="63700">
                      <a:srgbClr val="2DC2AE">
                        <a:alpha val="28000"/>
                      </a:srgbClr>
                    </a:gs>
                    <a:gs pos="0">
                      <a:schemeClr val="accent5">
                        <a:lumMod val="50000"/>
                        <a:alpha val="0"/>
                      </a:schemeClr>
                    </a:gs>
                    <a:gs pos="14150">
                      <a:srgbClr val="117366">
                        <a:alpha val="40000"/>
                      </a:srgbClr>
                    </a:gs>
                    <a:gs pos="50000">
                      <a:schemeClr val="accent5">
                        <a:alpha val="40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  <a:alpha val="40000"/>
                      </a:schemeClr>
                    </a:gs>
                  </a:gsLst>
                  <a:lin ang="5400000"/>
                </a:gradFill>
                <a:effectLst>
                  <a:reflection blurRad="1270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OSPF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824676" y="4613701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0"/>
                <a:gradFill>
                  <a:gsLst>
                    <a:gs pos="63700">
                      <a:srgbClr val="2DC2AE">
                        <a:alpha val="28000"/>
                      </a:srgbClr>
                    </a:gs>
                    <a:gs pos="0">
                      <a:schemeClr val="accent5">
                        <a:lumMod val="50000"/>
                        <a:alpha val="0"/>
                      </a:schemeClr>
                    </a:gs>
                    <a:gs pos="14150">
                      <a:srgbClr val="117366">
                        <a:alpha val="40000"/>
                      </a:srgbClr>
                    </a:gs>
                    <a:gs pos="50000">
                      <a:schemeClr val="accent5">
                        <a:alpha val="40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  <a:alpha val="40000"/>
                      </a:schemeClr>
                    </a:gs>
                  </a:gsLst>
                  <a:lin ang="5400000"/>
                </a:gradFill>
                <a:effectLst>
                  <a:reflection blurRad="1270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OSPF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256212" y="3742993"/>
            <a:ext cx="1905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965200">
                    <a:schemeClr val="tx2">
                      <a:alpha val="95000"/>
                    </a:schemeClr>
                  </a:glow>
                  <a:reflection blurRad="6350" stA="53000" endA="300" endPos="35500" dir="5400000" sy="-90000" algn="bl" rotWithShape="0"/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TCP</a:t>
            </a:r>
          </a:p>
        </p:txBody>
      </p:sp>
    </p:spTree>
    <p:extLst>
      <p:ext uri="{BB962C8B-B14F-4D97-AF65-F5344CB8AC3E}">
        <p14:creationId xmlns:p14="http://schemas.microsoft.com/office/powerpoint/2010/main" val="210309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communicate between your device and any other device on the network three pieces of information are needed:</a:t>
            </a:r>
          </a:p>
          <a:p>
            <a:pPr lvl="2"/>
            <a:r>
              <a:rPr lang="en-US" sz="2400" dirty="0"/>
              <a:t>MAC address</a:t>
            </a:r>
          </a:p>
          <a:p>
            <a:pPr lvl="2"/>
            <a:r>
              <a:rPr lang="en-US" sz="2400" dirty="0"/>
              <a:t>Logical address – IPv4 or IPv6</a:t>
            </a:r>
          </a:p>
          <a:p>
            <a:pPr lvl="2"/>
            <a:r>
              <a:rPr lang="en-US" sz="2400" dirty="0"/>
              <a:t>Port number</a:t>
            </a:r>
          </a:p>
          <a:p>
            <a:r>
              <a:rPr lang="en-US" dirty="0"/>
              <a:t>We will explore each of these pieces of information and see how they work together to deliver information over the Internet</a:t>
            </a:r>
          </a:p>
        </p:txBody>
      </p:sp>
    </p:spTree>
    <p:extLst>
      <p:ext uri="{BB962C8B-B14F-4D97-AF65-F5344CB8AC3E}">
        <p14:creationId xmlns:p14="http://schemas.microsoft.com/office/powerpoint/2010/main" val="257986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919A78B55ADC47A0CCF251DD1B3747" ma:contentTypeVersion="4" ma:contentTypeDescription="Create a new document." ma:contentTypeScope="" ma:versionID="40a5eef81bdea2d34a50a34edb756678">
  <xsd:schema xmlns:xsd="http://www.w3.org/2001/XMLSchema" xmlns:xs="http://www.w3.org/2001/XMLSchema" xmlns:p="http://schemas.microsoft.com/office/2006/metadata/properties" xmlns:ns2="9591d378-2e28-4234-90d8-5cace07f9871" targetNamespace="http://schemas.microsoft.com/office/2006/metadata/properties" ma:root="true" ma:fieldsID="eacad41eb6401a12da6af35e8514d82c" ns2:_="">
    <xsd:import namespace="9591d378-2e28-4234-90d8-5cace07f98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91d378-2e28-4234-90d8-5cace07f98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38E713-5F26-425C-A6C2-E84A4C5D9E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91d378-2e28-4234-90d8-5cace07f98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7FAA84-2D2A-48CD-B700-A1CACEC93800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9591d378-2e28-4234-90d8-5cace07f9871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3A7CE91-401C-40AB-9C5A-C4846FDA17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1165</Words>
  <Application>Microsoft Office PowerPoint</Application>
  <PresentationFormat>Custom</PresentationFormat>
  <Paragraphs>260</Paragraphs>
  <Slides>39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Agency FB</vt:lpstr>
      <vt:lpstr>Aharoni</vt:lpstr>
      <vt:lpstr>Andalus</vt:lpstr>
      <vt:lpstr>Arial</vt:lpstr>
      <vt:lpstr>Century Gothic</vt:lpstr>
      <vt:lpstr>Segoe UI</vt:lpstr>
      <vt:lpstr>Continental World 16x9</vt:lpstr>
      <vt:lpstr>Networking:  keeping you connected to THE things that matter</vt:lpstr>
      <vt:lpstr>We use the internet for:</vt:lpstr>
      <vt:lpstr>Network media</vt:lpstr>
      <vt:lpstr>Connecting to a web site</vt:lpstr>
      <vt:lpstr>Typical home network setup</vt:lpstr>
      <vt:lpstr>Importance of standards</vt:lpstr>
      <vt:lpstr>ACRONYM STEW</vt:lpstr>
      <vt:lpstr>ACRONYM STEW</vt:lpstr>
      <vt:lpstr>Requirements for communication</vt:lpstr>
      <vt:lpstr>Many ways to determine the address of my device</vt:lpstr>
      <vt:lpstr>Mac address</vt:lpstr>
      <vt:lpstr>Windows 10 device with access to a command prompt</vt:lpstr>
      <vt:lpstr>Windows 10 device with access to the control panel</vt:lpstr>
      <vt:lpstr>Windows 10 device with access to network settings on taskbar</vt:lpstr>
      <vt:lpstr>Linux device with access to a gui </vt:lpstr>
      <vt:lpstr>Linux device with access to Terminal</vt:lpstr>
      <vt:lpstr>Mac OSX WITH ACCESS to A GUI  </vt:lpstr>
      <vt:lpstr>Mac OSX WITH ACCESS to A GUI </vt:lpstr>
      <vt:lpstr>Mac OSX WITH ACCESS to TERMINAL</vt:lpstr>
      <vt:lpstr>iphone with access to device settings</vt:lpstr>
      <vt:lpstr>Android phone with access to device settings</vt:lpstr>
      <vt:lpstr>Android phone</vt:lpstr>
      <vt:lpstr>Finding your mac address</vt:lpstr>
      <vt:lpstr>IP Addresses</vt:lpstr>
      <vt:lpstr>IPv4 and ipv6 addresses</vt:lpstr>
      <vt:lpstr>What’s my ipv4 address?</vt:lpstr>
      <vt:lpstr>What’s my ipv6 address?</vt:lpstr>
      <vt:lpstr>Routing – within Your Local Area Network (LAN)</vt:lpstr>
      <vt:lpstr>Routing - outside your Local Area network</vt:lpstr>
      <vt:lpstr>Port number</vt:lpstr>
      <vt:lpstr>Well Known Port Numbers</vt:lpstr>
      <vt:lpstr>Logical ports – TCP/UDP</vt:lpstr>
      <vt:lpstr>Domain name services (dns)</vt:lpstr>
      <vt:lpstr>Domain name services (dns)</vt:lpstr>
      <vt:lpstr>Domain name services (dns)</vt:lpstr>
      <vt:lpstr>Viewing a website</vt:lpstr>
      <vt:lpstr>Viewing a website</vt:lpstr>
      <vt:lpstr>Firewalls</vt:lpstr>
      <vt:lpstr>Firewalls – Port forwarding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Networking:  keeping you connected to THE things that matter</dc:title>
  <dc:creator/>
  <cp:keywords/>
  <cp:lastModifiedBy/>
  <cp:revision>932</cp:revision>
  <dcterms:created xsi:type="dcterms:W3CDTF">2017-03-21T14:36:24Z</dcterms:created>
  <dcterms:modified xsi:type="dcterms:W3CDTF">2021-04-26T20:53:13Z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  <property fmtid="{D5CDD505-2E9C-101B-9397-08002B2CF9AE}" pid="3" name="ContentTypeId">
    <vt:lpwstr>0x0101009D919A78B55ADC47A0CCF251DD1B3747</vt:lpwstr>
  </property>
</Properties>
</file>